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72"/>
  </p:notesMasterIdLst>
  <p:sldIdLst>
    <p:sldId id="261" r:id="rId5"/>
    <p:sldId id="353" r:id="rId6"/>
    <p:sldId id="257" r:id="rId7"/>
    <p:sldId id="258" r:id="rId8"/>
    <p:sldId id="305" r:id="rId9"/>
    <p:sldId id="263" r:id="rId10"/>
    <p:sldId id="264" r:id="rId11"/>
    <p:sldId id="308" r:id="rId12"/>
    <p:sldId id="312" r:id="rId13"/>
    <p:sldId id="313" r:id="rId14"/>
    <p:sldId id="265" r:id="rId15"/>
    <p:sldId id="266" r:id="rId16"/>
    <p:sldId id="267" r:id="rId17"/>
    <p:sldId id="306" r:id="rId18"/>
    <p:sldId id="268" r:id="rId19"/>
    <p:sldId id="269" r:id="rId20"/>
    <p:sldId id="259" r:id="rId21"/>
    <p:sldId id="276" r:id="rId22"/>
    <p:sldId id="260" r:id="rId23"/>
    <p:sldId id="315" r:id="rId24"/>
    <p:sldId id="278" r:id="rId25"/>
    <p:sldId id="317" r:id="rId26"/>
    <p:sldId id="316" r:id="rId27"/>
    <p:sldId id="319" r:id="rId28"/>
    <p:sldId id="320" r:id="rId29"/>
    <p:sldId id="321" r:id="rId30"/>
    <p:sldId id="322" r:id="rId31"/>
    <p:sldId id="323" r:id="rId32"/>
    <p:sldId id="324" r:id="rId33"/>
    <p:sldId id="279" r:id="rId34"/>
    <p:sldId id="270" r:id="rId35"/>
    <p:sldId id="271" r:id="rId36"/>
    <p:sldId id="272" r:id="rId37"/>
    <p:sldId id="273" r:id="rId38"/>
    <p:sldId id="281" r:id="rId39"/>
    <p:sldId id="349" r:id="rId40"/>
    <p:sldId id="350" r:id="rId41"/>
    <p:sldId id="325" r:id="rId42"/>
    <p:sldId id="282" r:id="rId43"/>
    <p:sldId id="326" r:id="rId44"/>
    <p:sldId id="327" r:id="rId45"/>
    <p:sldId id="351" r:id="rId46"/>
    <p:sldId id="328" r:id="rId47"/>
    <p:sldId id="329" r:id="rId48"/>
    <p:sldId id="262" r:id="rId49"/>
    <p:sldId id="331" r:id="rId50"/>
    <p:sldId id="330" r:id="rId51"/>
    <p:sldId id="284" r:id="rId52"/>
    <p:sldId id="285" r:id="rId53"/>
    <p:sldId id="352" r:id="rId54"/>
    <p:sldId id="333" r:id="rId55"/>
    <p:sldId id="332" r:id="rId56"/>
    <p:sldId id="348" r:id="rId57"/>
    <p:sldId id="274" r:id="rId58"/>
    <p:sldId id="275" r:id="rId59"/>
    <p:sldId id="286" r:id="rId60"/>
    <p:sldId id="334" r:id="rId61"/>
    <p:sldId id="336" r:id="rId62"/>
    <p:sldId id="337" r:id="rId63"/>
    <p:sldId id="338" r:id="rId64"/>
    <p:sldId id="340" r:id="rId65"/>
    <p:sldId id="341" r:id="rId66"/>
    <p:sldId id="344" r:id="rId67"/>
    <p:sldId id="345" r:id="rId68"/>
    <p:sldId id="289" r:id="rId69"/>
    <p:sldId id="354" r:id="rId70"/>
    <p:sldId id="277"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8E9"/>
    <a:srgbClr val="E6E6E6"/>
    <a:srgbClr val="0C66A4"/>
    <a:srgbClr val="0C65A3"/>
    <a:srgbClr val="0C65A2"/>
    <a:srgbClr val="E0E3E6"/>
    <a:srgbClr val="E0E2E6"/>
    <a:srgbClr val="0028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69" d="100"/>
          <a:sy n="69" d="100"/>
        </p:scale>
        <p:origin x="750" y="72"/>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79"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jeel Khilji" userId="d7c9e5d0-931d-429e-91f4-ab214ce9376a" providerId="ADAL" clId="{6BBB945F-0C4C-406A-8183-EF11AE185C64}"/>
    <pc:docChg chg="custSel addSld modSld">
      <pc:chgData name="Sharjeel Khilji" userId="d7c9e5d0-931d-429e-91f4-ab214ce9376a" providerId="ADAL" clId="{6BBB945F-0C4C-406A-8183-EF11AE185C64}" dt="2025-02-23T11:49:21.314" v="125" actId="20577"/>
      <pc:docMkLst>
        <pc:docMk/>
      </pc:docMkLst>
      <pc:sldChg chg="addSp modSp mod">
        <pc:chgData name="Sharjeel Khilji" userId="d7c9e5d0-931d-429e-91f4-ab214ce9376a" providerId="ADAL" clId="{6BBB945F-0C4C-406A-8183-EF11AE185C64}" dt="2025-02-23T11:38:00.266" v="79" actId="1035"/>
        <pc:sldMkLst>
          <pc:docMk/>
          <pc:sldMk cId="2464497394" sldId="352"/>
        </pc:sldMkLst>
        <pc:spChg chg="mod">
          <ac:chgData name="Sharjeel Khilji" userId="d7c9e5d0-931d-429e-91f4-ab214ce9376a" providerId="ADAL" clId="{6BBB945F-0C4C-406A-8183-EF11AE185C64}" dt="2025-02-23T11:37:07.148" v="51" actId="20577"/>
          <ac:spMkLst>
            <pc:docMk/>
            <pc:sldMk cId="2464497394" sldId="352"/>
            <ac:spMk id="3" creationId="{37F768DF-2FD7-5A56-D6E1-E0CD4275946B}"/>
          </ac:spMkLst>
        </pc:spChg>
        <pc:picChg chg="add mod">
          <ac:chgData name="Sharjeel Khilji" userId="d7c9e5d0-931d-429e-91f4-ab214ce9376a" providerId="ADAL" clId="{6BBB945F-0C4C-406A-8183-EF11AE185C64}" dt="2025-02-23T11:38:00.266" v="79" actId="1035"/>
          <ac:picMkLst>
            <pc:docMk/>
            <pc:sldMk cId="2464497394" sldId="352"/>
            <ac:picMk id="8" creationId="{381DB0C0-3B8E-E4AB-4923-BFFDB2053B2D}"/>
          </ac:picMkLst>
        </pc:picChg>
      </pc:sldChg>
      <pc:sldChg chg="modSp new mod">
        <pc:chgData name="Sharjeel Khilji" userId="d7c9e5d0-931d-429e-91f4-ab214ce9376a" providerId="ADAL" clId="{6BBB945F-0C4C-406A-8183-EF11AE185C64}" dt="2025-02-23T11:49:21.314" v="125" actId="20577"/>
        <pc:sldMkLst>
          <pc:docMk/>
          <pc:sldMk cId="2094900650" sldId="354"/>
        </pc:sldMkLst>
        <pc:spChg chg="mod">
          <ac:chgData name="Sharjeel Khilji" userId="d7c9e5d0-931d-429e-91f4-ab214ce9376a" providerId="ADAL" clId="{6BBB945F-0C4C-406A-8183-EF11AE185C64}" dt="2025-02-23T11:49:03.526" v="88" actId="20577"/>
          <ac:spMkLst>
            <pc:docMk/>
            <pc:sldMk cId="2094900650" sldId="354"/>
            <ac:spMk id="2" creationId="{70D3CD9D-341C-77C3-90A8-AF7278D8AD44}"/>
          </ac:spMkLst>
        </pc:spChg>
        <pc:spChg chg="mod">
          <ac:chgData name="Sharjeel Khilji" userId="d7c9e5d0-931d-429e-91f4-ab214ce9376a" providerId="ADAL" clId="{6BBB945F-0C4C-406A-8183-EF11AE185C64}" dt="2025-02-23T11:49:21.314" v="125" actId="20577"/>
          <ac:spMkLst>
            <pc:docMk/>
            <pc:sldMk cId="2094900650" sldId="354"/>
            <ac:spMk id="3" creationId="{5447461D-7656-B1C8-0E81-ACBF46863A6D}"/>
          </ac:spMkLst>
        </pc:spChg>
      </pc:sldChg>
    </pc:docChg>
  </pc:docChgLst>
  <pc:docChgLst>
    <pc:chgData name="Sharjeel Khilji" userId="d7c9e5d0-931d-429e-91f4-ab214ce9376a" providerId="ADAL" clId="{4A5281CE-AE13-44BD-A261-7D9B0257BB61}"/>
    <pc:docChg chg="undo custSel addSld delSld modSld">
      <pc:chgData name="Sharjeel Khilji" userId="d7c9e5d0-931d-429e-91f4-ab214ce9376a" providerId="ADAL" clId="{4A5281CE-AE13-44BD-A261-7D9B0257BB61}" dt="2025-02-19T10:48:17.749" v="2526" actId="20577"/>
      <pc:docMkLst>
        <pc:docMk/>
      </pc:docMkLst>
      <pc:sldChg chg="modSp mod">
        <pc:chgData name="Sharjeel Khilji" userId="d7c9e5d0-931d-429e-91f4-ab214ce9376a" providerId="ADAL" clId="{4A5281CE-AE13-44BD-A261-7D9B0257BB61}" dt="2025-02-19T08:02:39.565" v="2048" actId="1076"/>
        <pc:sldMkLst>
          <pc:docMk/>
          <pc:sldMk cId="0" sldId="262"/>
        </pc:sldMkLst>
        <pc:grpChg chg="mod">
          <ac:chgData name="Sharjeel Khilji" userId="d7c9e5d0-931d-429e-91f4-ab214ce9376a" providerId="ADAL" clId="{4A5281CE-AE13-44BD-A261-7D9B0257BB61}" dt="2025-02-19T08:02:39.565" v="2048" actId="1076"/>
          <ac:grpSpMkLst>
            <pc:docMk/>
            <pc:sldMk cId="0" sldId="262"/>
            <ac:grpSpMk id="17" creationId="{00000000-0000-0000-0000-000000000000}"/>
          </ac:grpSpMkLst>
        </pc:grpChg>
      </pc:sldChg>
      <pc:sldChg chg="modSp mod">
        <pc:chgData name="Sharjeel Khilji" userId="d7c9e5d0-931d-429e-91f4-ab214ce9376a" providerId="ADAL" clId="{4A5281CE-AE13-44BD-A261-7D9B0257BB61}" dt="2025-02-18T13:58:58.061" v="550" actId="20577"/>
        <pc:sldMkLst>
          <pc:docMk/>
          <pc:sldMk cId="0" sldId="264"/>
        </pc:sldMkLst>
        <pc:spChg chg="mod">
          <ac:chgData name="Sharjeel Khilji" userId="d7c9e5d0-931d-429e-91f4-ab214ce9376a" providerId="ADAL" clId="{4A5281CE-AE13-44BD-A261-7D9B0257BB61}" dt="2025-02-18T13:58:58.061" v="550" actId="20577"/>
          <ac:spMkLst>
            <pc:docMk/>
            <pc:sldMk cId="0" sldId="264"/>
            <ac:spMk id="323" creationId="{00000000-0000-0000-0000-000000000000}"/>
          </ac:spMkLst>
        </pc:spChg>
      </pc:sldChg>
      <pc:sldChg chg="modSp mod">
        <pc:chgData name="Sharjeel Khilji" userId="d7c9e5d0-931d-429e-91f4-ab214ce9376a" providerId="ADAL" clId="{4A5281CE-AE13-44BD-A261-7D9B0257BB61}" dt="2025-02-18T14:03:24.077" v="564" actId="14100"/>
        <pc:sldMkLst>
          <pc:docMk/>
          <pc:sldMk cId="0" sldId="265"/>
        </pc:sldMkLst>
        <pc:spChg chg="mod">
          <ac:chgData name="Sharjeel Khilji" userId="d7c9e5d0-931d-429e-91f4-ab214ce9376a" providerId="ADAL" clId="{4A5281CE-AE13-44BD-A261-7D9B0257BB61}" dt="2025-02-18T14:03:18.974" v="563" actId="20577"/>
          <ac:spMkLst>
            <pc:docMk/>
            <pc:sldMk cId="0" sldId="265"/>
            <ac:spMk id="328" creationId="{00000000-0000-0000-0000-000000000000}"/>
          </ac:spMkLst>
        </pc:spChg>
        <pc:spChg chg="mod">
          <ac:chgData name="Sharjeel Khilji" userId="d7c9e5d0-931d-429e-91f4-ab214ce9376a" providerId="ADAL" clId="{4A5281CE-AE13-44BD-A261-7D9B0257BB61}" dt="2025-02-18T14:03:24.077" v="564" actId="14100"/>
          <ac:spMkLst>
            <pc:docMk/>
            <pc:sldMk cId="0" sldId="265"/>
            <ac:spMk id="340" creationId="{00000000-0000-0000-0000-000000000000}"/>
          </ac:spMkLst>
        </pc:spChg>
      </pc:sldChg>
      <pc:sldChg chg="modSp mod">
        <pc:chgData name="Sharjeel Khilji" userId="d7c9e5d0-931d-429e-91f4-ab214ce9376a" providerId="ADAL" clId="{4A5281CE-AE13-44BD-A261-7D9B0257BB61}" dt="2025-02-18T14:07:39.221" v="565" actId="20577"/>
        <pc:sldMkLst>
          <pc:docMk/>
          <pc:sldMk cId="0" sldId="266"/>
        </pc:sldMkLst>
        <pc:spChg chg="mod">
          <ac:chgData name="Sharjeel Khilji" userId="d7c9e5d0-931d-429e-91f4-ab214ce9376a" providerId="ADAL" clId="{4A5281CE-AE13-44BD-A261-7D9B0257BB61}" dt="2025-02-18T14:07:39.221" v="565" actId="20577"/>
          <ac:spMkLst>
            <pc:docMk/>
            <pc:sldMk cId="0" sldId="266"/>
            <ac:spMk id="385" creationId="{00000000-0000-0000-0000-000000000000}"/>
          </ac:spMkLst>
        </pc:spChg>
      </pc:sldChg>
      <pc:sldChg chg="modSp mod">
        <pc:chgData name="Sharjeel Khilji" userId="d7c9e5d0-931d-429e-91f4-ab214ce9376a" providerId="ADAL" clId="{4A5281CE-AE13-44BD-A261-7D9B0257BB61}" dt="2025-02-18T14:19:25.045" v="566" actId="20577"/>
        <pc:sldMkLst>
          <pc:docMk/>
          <pc:sldMk cId="0" sldId="269"/>
        </pc:sldMkLst>
        <pc:spChg chg="mod">
          <ac:chgData name="Sharjeel Khilji" userId="d7c9e5d0-931d-429e-91f4-ab214ce9376a" providerId="ADAL" clId="{4A5281CE-AE13-44BD-A261-7D9B0257BB61}" dt="2025-02-18T14:19:25.045" v="566" actId="20577"/>
          <ac:spMkLst>
            <pc:docMk/>
            <pc:sldMk cId="0" sldId="269"/>
            <ac:spMk id="422" creationId="{00000000-0000-0000-0000-000000000000}"/>
          </ac:spMkLst>
        </pc:spChg>
      </pc:sldChg>
      <pc:sldChg chg="delSp modSp mod">
        <pc:chgData name="Sharjeel Khilji" userId="d7c9e5d0-931d-429e-91f4-ab214ce9376a" providerId="ADAL" clId="{4A5281CE-AE13-44BD-A261-7D9B0257BB61}" dt="2025-02-19T05:45:18.065" v="936" actId="20577"/>
        <pc:sldMkLst>
          <pc:docMk/>
          <pc:sldMk cId="0" sldId="271"/>
        </pc:sldMkLst>
        <pc:spChg chg="mod">
          <ac:chgData name="Sharjeel Khilji" userId="d7c9e5d0-931d-429e-91f4-ab214ce9376a" providerId="ADAL" clId="{4A5281CE-AE13-44BD-A261-7D9B0257BB61}" dt="2025-02-19T05:45:18.065" v="936" actId="20577"/>
          <ac:spMkLst>
            <pc:docMk/>
            <pc:sldMk cId="0" sldId="271"/>
            <ac:spMk id="2" creationId="{00000000-0000-0000-0000-000000000000}"/>
          </ac:spMkLst>
        </pc:spChg>
        <pc:spChg chg="mod">
          <ac:chgData name="Sharjeel Khilji" userId="d7c9e5d0-931d-429e-91f4-ab214ce9376a" providerId="ADAL" clId="{4A5281CE-AE13-44BD-A261-7D9B0257BB61}" dt="2025-02-19T05:44:57.680" v="908" actId="20577"/>
          <ac:spMkLst>
            <pc:docMk/>
            <pc:sldMk cId="0" sldId="271"/>
            <ac:spMk id="5" creationId="{00000000-0000-0000-0000-000000000000}"/>
          </ac:spMkLst>
        </pc:spChg>
      </pc:sldChg>
      <pc:sldChg chg="delSp modSp mod">
        <pc:chgData name="Sharjeel Khilji" userId="d7c9e5d0-931d-429e-91f4-ab214ce9376a" providerId="ADAL" clId="{4A5281CE-AE13-44BD-A261-7D9B0257BB61}" dt="2025-02-19T09:32:52.331" v="2335" actId="1076"/>
        <pc:sldMkLst>
          <pc:docMk/>
          <pc:sldMk cId="0" sldId="274"/>
        </pc:sldMkLst>
        <pc:spChg chg="mod">
          <ac:chgData name="Sharjeel Khilji" userId="d7c9e5d0-931d-429e-91f4-ab214ce9376a" providerId="ADAL" clId="{4A5281CE-AE13-44BD-A261-7D9B0257BB61}" dt="2025-02-19T09:32:33.090" v="2334" actId="6549"/>
          <ac:spMkLst>
            <pc:docMk/>
            <pc:sldMk cId="0" sldId="274"/>
            <ac:spMk id="4" creationId="{00000000-0000-0000-0000-000000000000}"/>
          </ac:spMkLst>
        </pc:spChg>
        <pc:spChg chg="mod">
          <ac:chgData name="Sharjeel Khilji" userId="d7c9e5d0-931d-429e-91f4-ab214ce9376a" providerId="ADAL" clId="{4A5281CE-AE13-44BD-A261-7D9B0257BB61}" dt="2025-02-19T09:32:52.331" v="2335" actId="1076"/>
          <ac:spMkLst>
            <pc:docMk/>
            <pc:sldMk cId="0" sldId="274"/>
            <ac:spMk id="5" creationId="{00000000-0000-0000-0000-000000000000}"/>
          </ac:spMkLst>
        </pc:spChg>
      </pc:sldChg>
      <pc:sldChg chg="modSp mod">
        <pc:chgData name="Sharjeel Khilji" userId="d7c9e5d0-931d-429e-91f4-ab214ce9376a" providerId="ADAL" clId="{4A5281CE-AE13-44BD-A261-7D9B0257BB61}" dt="2025-02-18T14:28:20.533" v="567" actId="6549"/>
        <pc:sldMkLst>
          <pc:docMk/>
          <pc:sldMk cId="0" sldId="278"/>
        </pc:sldMkLst>
        <pc:spChg chg="mod">
          <ac:chgData name="Sharjeel Khilji" userId="d7c9e5d0-931d-429e-91f4-ab214ce9376a" providerId="ADAL" clId="{4A5281CE-AE13-44BD-A261-7D9B0257BB61}" dt="2025-02-18T14:28:20.533" v="567" actId="6549"/>
          <ac:spMkLst>
            <pc:docMk/>
            <pc:sldMk cId="0" sldId="278"/>
            <ac:spMk id="480" creationId="{00000000-0000-0000-0000-000000000000}"/>
          </ac:spMkLst>
        </pc:spChg>
      </pc:sldChg>
      <pc:sldChg chg="modSp mod">
        <pc:chgData name="Sharjeel Khilji" userId="d7c9e5d0-931d-429e-91f4-ab214ce9376a" providerId="ADAL" clId="{4A5281CE-AE13-44BD-A261-7D9B0257BB61}" dt="2025-02-19T05:41:56.027" v="847" actId="1076"/>
        <pc:sldMkLst>
          <pc:docMk/>
          <pc:sldMk cId="0" sldId="279"/>
        </pc:sldMkLst>
        <pc:graphicFrameChg chg="mod modGraphic">
          <ac:chgData name="Sharjeel Khilji" userId="d7c9e5d0-931d-429e-91f4-ab214ce9376a" providerId="ADAL" clId="{4A5281CE-AE13-44BD-A261-7D9B0257BB61}" dt="2025-02-19T05:41:56.027" v="847" actId="1076"/>
          <ac:graphicFrameMkLst>
            <pc:docMk/>
            <pc:sldMk cId="0" sldId="279"/>
            <ac:graphicFrameMk id="488" creationId="{00000000-0000-0000-0000-000000000000}"/>
          </ac:graphicFrameMkLst>
        </pc:graphicFrameChg>
      </pc:sldChg>
      <pc:sldChg chg="del">
        <pc:chgData name="Sharjeel Khilji" userId="d7c9e5d0-931d-429e-91f4-ab214ce9376a" providerId="ADAL" clId="{4A5281CE-AE13-44BD-A261-7D9B0257BB61}" dt="2025-02-19T06:35:38.799" v="937" actId="47"/>
        <pc:sldMkLst>
          <pc:docMk/>
          <pc:sldMk cId="0" sldId="280"/>
        </pc:sldMkLst>
      </pc:sldChg>
      <pc:sldChg chg="modSp mod">
        <pc:chgData name="Sharjeel Khilji" userId="d7c9e5d0-931d-429e-91f4-ab214ce9376a" providerId="ADAL" clId="{4A5281CE-AE13-44BD-A261-7D9B0257BB61}" dt="2025-02-19T06:39:39.016" v="962" actId="20577"/>
        <pc:sldMkLst>
          <pc:docMk/>
          <pc:sldMk cId="0" sldId="281"/>
        </pc:sldMkLst>
        <pc:spChg chg="mod">
          <ac:chgData name="Sharjeel Khilji" userId="d7c9e5d0-931d-429e-91f4-ab214ce9376a" providerId="ADAL" clId="{4A5281CE-AE13-44BD-A261-7D9B0257BB61}" dt="2025-02-19T06:39:39.016" v="962" actId="20577"/>
          <ac:spMkLst>
            <pc:docMk/>
            <pc:sldMk cId="0" sldId="281"/>
            <ac:spMk id="502" creationId="{00000000-0000-0000-0000-000000000000}"/>
          </ac:spMkLst>
        </pc:spChg>
      </pc:sldChg>
      <pc:sldChg chg="modSp mod">
        <pc:chgData name="Sharjeel Khilji" userId="d7c9e5d0-931d-429e-91f4-ab214ce9376a" providerId="ADAL" clId="{4A5281CE-AE13-44BD-A261-7D9B0257BB61}" dt="2025-02-19T08:04:42.334" v="2055" actId="12"/>
        <pc:sldMkLst>
          <pc:docMk/>
          <pc:sldMk cId="4213166112" sldId="284"/>
        </pc:sldMkLst>
        <pc:spChg chg="mod">
          <ac:chgData name="Sharjeel Khilji" userId="d7c9e5d0-931d-429e-91f4-ab214ce9376a" providerId="ADAL" clId="{4A5281CE-AE13-44BD-A261-7D9B0257BB61}" dt="2025-02-19T08:04:42.334" v="2055" actId="12"/>
          <ac:spMkLst>
            <pc:docMk/>
            <pc:sldMk cId="4213166112" sldId="284"/>
            <ac:spMk id="525" creationId="{00000000-0000-0000-0000-000000000000}"/>
          </ac:spMkLst>
        </pc:spChg>
      </pc:sldChg>
      <pc:sldChg chg="addSp delSp modSp mod">
        <pc:chgData name="Sharjeel Khilji" userId="d7c9e5d0-931d-429e-91f4-ab214ce9376a" providerId="ADAL" clId="{4A5281CE-AE13-44BD-A261-7D9B0257BB61}" dt="2025-02-19T08:11:12.843" v="2139" actId="478"/>
        <pc:sldMkLst>
          <pc:docMk/>
          <pc:sldMk cId="585676769" sldId="285"/>
        </pc:sldMkLst>
        <pc:spChg chg="mod">
          <ac:chgData name="Sharjeel Khilji" userId="d7c9e5d0-931d-429e-91f4-ab214ce9376a" providerId="ADAL" clId="{4A5281CE-AE13-44BD-A261-7D9B0257BB61}" dt="2025-02-19T08:10:51.150" v="2132" actId="14100"/>
          <ac:spMkLst>
            <pc:docMk/>
            <pc:sldMk cId="585676769" sldId="285"/>
            <ac:spMk id="532" creationId="{00000000-0000-0000-0000-000000000000}"/>
          </ac:spMkLst>
        </pc:spChg>
      </pc:sldChg>
      <pc:sldChg chg="del">
        <pc:chgData name="Sharjeel Khilji" userId="d7c9e5d0-931d-429e-91f4-ab214ce9376a" providerId="ADAL" clId="{4A5281CE-AE13-44BD-A261-7D9B0257BB61}" dt="2025-02-19T09:49:13.017" v="2336" actId="47"/>
        <pc:sldMkLst>
          <pc:docMk/>
          <pc:sldMk cId="0" sldId="287"/>
        </pc:sldMkLst>
      </pc:sldChg>
      <pc:sldChg chg="modSp mod">
        <pc:chgData name="Sharjeel Khilji" userId="d7c9e5d0-931d-429e-91f4-ab214ce9376a" providerId="ADAL" clId="{4A5281CE-AE13-44BD-A261-7D9B0257BB61}" dt="2025-02-19T04:56:34.349" v="570" actId="6549"/>
        <pc:sldMkLst>
          <pc:docMk/>
          <pc:sldMk cId="0" sldId="305"/>
        </pc:sldMkLst>
        <pc:spChg chg="mod">
          <ac:chgData name="Sharjeel Khilji" userId="d7c9e5d0-931d-429e-91f4-ab214ce9376a" providerId="ADAL" clId="{4A5281CE-AE13-44BD-A261-7D9B0257BB61}" dt="2025-02-19T04:56:34.349" v="570" actId="6549"/>
          <ac:spMkLst>
            <pc:docMk/>
            <pc:sldMk cId="0" sldId="305"/>
            <ac:spMk id="304" creationId="{00000000-0000-0000-0000-000000000000}"/>
          </ac:spMkLst>
        </pc:spChg>
      </pc:sldChg>
      <pc:sldChg chg="del">
        <pc:chgData name="Sharjeel Khilji" userId="d7c9e5d0-931d-429e-91f4-ab214ce9376a" providerId="ADAL" clId="{4A5281CE-AE13-44BD-A261-7D9B0257BB61}" dt="2025-02-18T13:55:12.132" v="501" actId="47"/>
        <pc:sldMkLst>
          <pc:docMk/>
          <pc:sldMk cId="0" sldId="307"/>
        </pc:sldMkLst>
      </pc:sldChg>
      <pc:sldChg chg="del">
        <pc:chgData name="Sharjeel Khilji" userId="d7c9e5d0-931d-429e-91f4-ab214ce9376a" providerId="ADAL" clId="{4A5281CE-AE13-44BD-A261-7D9B0257BB61}" dt="2025-02-18T14:31:15.060" v="568" actId="47"/>
        <pc:sldMkLst>
          <pc:docMk/>
          <pc:sldMk cId="0" sldId="318"/>
        </pc:sldMkLst>
      </pc:sldChg>
      <pc:sldChg chg="modSp mod">
        <pc:chgData name="Sharjeel Khilji" userId="d7c9e5d0-931d-429e-91f4-ab214ce9376a" providerId="ADAL" clId="{4A5281CE-AE13-44BD-A261-7D9B0257BB61}" dt="2025-02-19T05:37:03.759" v="782" actId="20577"/>
        <pc:sldMkLst>
          <pc:docMk/>
          <pc:sldMk cId="0" sldId="323"/>
        </pc:sldMkLst>
        <pc:spChg chg="mod">
          <ac:chgData name="Sharjeel Khilji" userId="d7c9e5d0-931d-429e-91f4-ab214ce9376a" providerId="ADAL" clId="{4A5281CE-AE13-44BD-A261-7D9B0257BB61}" dt="2025-02-19T05:37:03.759" v="782" actId="20577"/>
          <ac:spMkLst>
            <pc:docMk/>
            <pc:sldMk cId="0" sldId="323"/>
            <ac:spMk id="3" creationId="{00000000-0000-0000-0000-000000000000}"/>
          </ac:spMkLst>
        </pc:spChg>
      </pc:sldChg>
      <pc:sldChg chg="modSp mod">
        <pc:chgData name="Sharjeel Khilji" userId="d7c9e5d0-931d-429e-91f4-ab214ce9376a" providerId="ADAL" clId="{4A5281CE-AE13-44BD-A261-7D9B0257BB61}" dt="2025-02-19T07:49:59.961" v="1820" actId="6549"/>
        <pc:sldMkLst>
          <pc:docMk/>
          <pc:sldMk cId="0" sldId="326"/>
        </pc:sldMkLst>
        <pc:spChg chg="mod">
          <ac:chgData name="Sharjeel Khilji" userId="d7c9e5d0-931d-429e-91f4-ab214ce9376a" providerId="ADAL" clId="{4A5281CE-AE13-44BD-A261-7D9B0257BB61}" dt="2025-02-19T07:49:59.961" v="1820" actId="6549"/>
          <ac:spMkLst>
            <pc:docMk/>
            <pc:sldMk cId="0" sldId="326"/>
            <ac:spMk id="3" creationId="{00000000-0000-0000-0000-000000000000}"/>
          </ac:spMkLst>
        </pc:spChg>
      </pc:sldChg>
      <pc:sldChg chg="modSp mod">
        <pc:chgData name="Sharjeel Khilji" userId="d7c9e5d0-931d-429e-91f4-ab214ce9376a" providerId="ADAL" clId="{4A5281CE-AE13-44BD-A261-7D9B0257BB61}" dt="2025-02-19T07:50:25.235" v="1821" actId="1076"/>
        <pc:sldMkLst>
          <pc:docMk/>
          <pc:sldMk cId="0" sldId="327"/>
        </pc:sldMkLst>
        <pc:spChg chg="mod">
          <ac:chgData name="Sharjeel Khilji" userId="d7c9e5d0-931d-429e-91f4-ab214ce9376a" providerId="ADAL" clId="{4A5281CE-AE13-44BD-A261-7D9B0257BB61}" dt="2025-02-19T07:50:25.235" v="1821" actId="1076"/>
          <ac:spMkLst>
            <pc:docMk/>
            <pc:sldMk cId="0" sldId="327"/>
            <ac:spMk id="3" creationId="{00000000-0000-0000-0000-000000000000}"/>
          </ac:spMkLst>
        </pc:spChg>
      </pc:sldChg>
      <pc:sldChg chg="addSp delSp modSp mod">
        <pc:chgData name="Sharjeel Khilji" userId="d7c9e5d0-931d-429e-91f4-ab214ce9376a" providerId="ADAL" clId="{4A5281CE-AE13-44BD-A261-7D9B0257BB61}" dt="2025-02-19T07:56:31.756" v="1856" actId="20577"/>
        <pc:sldMkLst>
          <pc:docMk/>
          <pc:sldMk cId="0" sldId="331"/>
        </pc:sldMkLst>
        <pc:spChg chg="add mod">
          <ac:chgData name="Sharjeel Khilji" userId="d7c9e5d0-931d-429e-91f4-ab214ce9376a" providerId="ADAL" clId="{4A5281CE-AE13-44BD-A261-7D9B0257BB61}" dt="2025-02-19T07:56:31.756" v="1856" actId="20577"/>
          <ac:spMkLst>
            <pc:docMk/>
            <pc:sldMk cId="0" sldId="331"/>
            <ac:spMk id="8" creationId="{F5F3B3BE-F681-131B-755B-E02C1A6A0BCA}"/>
          </ac:spMkLst>
        </pc:spChg>
      </pc:sldChg>
      <pc:sldChg chg="modSp mod">
        <pc:chgData name="Sharjeel Khilji" userId="d7c9e5d0-931d-429e-91f4-ab214ce9376a" providerId="ADAL" clId="{4A5281CE-AE13-44BD-A261-7D9B0257BB61}" dt="2025-02-19T10:04:48.911" v="2340" actId="20577"/>
        <pc:sldMkLst>
          <pc:docMk/>
          <pc:sldMk cId="0" sldId="338"/>
        </pc:sldMkLst>
        <pc:spChg chg="mod">
          <ac:chgData name="Sharjeel Khilji" userId="d7c9e5d0-931d-429e-91f4-ab214ce9376a" providerId="ADAL" clId="{4A5281CE-AE13-44BD-A261-7D9B0257BB61}" dt="2025-02-19T10:04:48.911" v="2340" actId="20577"/>
          <ac:spMkLst>
            <pc:docMk/>
            <pc:sldMk cId="0" sldId="338"/>
            <ac:spMk id="3" creationId="{00000000-0000-0000-0000-000000000000}"/>
          </ac:spMkLst>
        </pc:spChg>
      </pc:sldChg>
      <pc:sldChg chg="del">
        <pc:chgData name="Sharjeel Khilji" userId="d7c9e5d0-931d-429e-91f4-ab214ce9376a" providerId="ADAL" clId="{4A5281CE-AE13-44BD-A261-7D9B0257BB61}" dt="2025-02-19T10:06:50.076" v="2341" actId="47"/>
        <pc:sldMkLst>
          <pc:docMk/>
          <pc:sldMk cId="0" sldId="339"/>
        </pc:sldMkLst>
      </pc:sldChg>
      <pc:sldChg chg="del">
        <pc:chgData name="Sharjeel Khilji" userId="d7c9e5d0-931d-429e-91f4-ab214ce9376a" providerId="ADAL" clId="{4A5281CE-AE13-44BD-A261-7D9B0257BB61}" dt="2025-02-19T10:23:44.364" v="2353" actId="47"/>
        <pc:sldMkLst>
          <pc:docMk/>
          <pc:sldMk cId="0" sldId="342"/>
        </pc:sldMkLst>
      </pc:sldChg>
      <pc:sldChg chg="modSp mod">
        <pc:chgData name="Sharjeel Khilji" userId="d7c9e5d0-931d-429e-91f4-ab214ce9376a" providerId="ADAL" clId="{4A5281CE-AE13-44BD-A261-7D9B0257BB61}" dt="2025-02-19T10:18:57.280" v="2351" actId="6549"/>
        <pc:sldMkLst>
          <pc:docMk/>
          <pc:sldMk cId="0" sldId="344"/>
        </pc:sldMkLst>
        <pc:spChg chg="mod">
          <ac:chgData name="Sharjeel Khilji" userId="d7c9e5d0-931d-429e-91f4-ab214ce9376a" providerId="ADAL" clId="{4A5281CE-AE13-44BD-A261-7D9B0257BB61}" dt="2025-02-19T10:18:57.280" v="2351" actId="6549"/>
          <ac:spMkLst>
            <pc:docMk/>
            <pc:sldMk cId="0" sldId="344"/>
            <ac:spMk id="3" creationId="{00000000-0000-0000-0000-000000000000}"/>
          </ac:spMkLst>
        </pc:spChg>
      </pc:sldChg>
      <pc:sldChg chg="modSp mod">
        <pc:chgData name="Sharjeel Khilji" userId="d7c9e5d0-931d-429e-91f4-ab214ce9376a" providerId="ADAL" clId="{4A5281CE-AE13-44BD-A261-7D9B0257BB61}" dt="2025-02-19T10:28:49.571" v="2354" actId="20577"/>
        <pc:sldMkLst>
          <pc:docMk/>
          <pc:sldMk cId="0" sldId="345"/>
        </pc:sldMkLst>
        <pc:spChg chg="mod">
          <ac:chgData name="Sharjeel Khilji" userId="d7c9e5d0-931d-429e-91f4-ab214ce9376a" providerId="ADAL" clId="{4A5281CE-AE13-44BD-A261-7D9B0257BB61}" dt="2025-02-19T10:28:49.571" v="2354" actId="20577"/>
          <ac:spMkLst>
            <pc:docMk/>
            <pc:sldMk cId="0" sldId="345"/>
            <ac:spMk id="3" creationId="{00000000-0000-0000-0000-000000000000}"/>
          </ac:spMkLst>
        </pc:spChg>
      </pc:sldChg>
      <pc:sldChg chg="del">
        <pc:chgData name="Sharjeel Khilji" userId="d7c9e5d0-931d-429e-91f4-ab214ce9376a" providerId="ADAL" clId="{4A5281CE-AE13-44BD-A261-7D9B0257BB61}" dt="2025-02-19T10:30:08.556" v="2355" actId="47"/>
        <pc:sldMkLst>
          <pc:docMk/>
          <pc:sldMk cId="0" sldId="346"/>
        </pc:sldMkLst>
      </pc:sldChg>
      <pc:sldChg chg="add del">
        <pc:chgData name="Sharjeel Khilji" userId="d7c9e5d0-931d-429e-91f4-ab214ce9376a" providerId="ADAL" clId="{4A5281CE-AE13-44BD-A261-7D9B0257BB61}" dt="2025-02-19T10:31:33.841" v="2358" actId="47"/>
        <pc:sldMkLst>
          <pc:docMk/>
          <pc:sldMk cId="0" sldId="347"/>
        </pc:sldMkLst>
      </pc:sldChg>
      <pc:sldChg chg="addSp delSp modSp new mod">
        <pc:chgData name="Sharjeel Khilji" userId="d7c9e5d0-931d-429e-91f4-ab214ce9376a" providerId="ADAL" clId="{4A5281CE-AE13-44BD-A261-7D9B0257BB61}" dt="2025-02-18T13:52:53.198" v="500" actId="404"/>
        <pc:sldMkLst>
          <pc:docMk/>
          <pc:sldMk cId="806651876" sldId="348"/>
        </pc:sldMkLst>
        <pc:spChg chg="mod">
          <ac:chgData name="Sharjeel Khilji" userId="d7c9e5d0-931d-429e-91f4-ab214ce9376a" providerId="ADAL" clId="{4A5281CE-AE13-44BD-A261-7D9B0257BB61}" dt="2025-02-18T13:35:13.357" v="15" actId="20577"/>
          <ac:spMkLst>
            <pc:docMk/>
            <pc:sldMk cId="806651876" sldId="348"/>
            <ac:spMk id="2" creationId="{93DFC1CE-6F33-2912-FD48-1DD0D2633CB1}"/>
          </ac:spMkLst>
        </pc:spChg>
        <pc:spChg chg="mod">
          <ac:chgData name="Sharjeel Khilji" userId="d7c9e5d0-931d-429e-91f4-ab214ce9376a" providerId="ADAL" clId="{4A5281CE-AE13-44BD-A261-7D9B0257BB61}" dt="2025-02-18T13:47:25.379" v="327" actId="27636"/>
          <ac:spMkLst>
            <pc:docMk/>
            <pc:sldMk cId="806651876" sldId="348"/>
            <ac:spMk id="3" creationId="{4DDCEEB9-EE4D-FD30-4BE1-439A55A9B674}"/>
          </ac:spMkLst>
        </pc:spChg>
        <pc:spChg chg="add mod">
          <ac:chgData name="Sharjeel Khilji" userId="d7c9e5d0-931d-429e-91f4-ab214ce9376a" providerId="ADAL" clId="{4A5281CE-AE13-44BD-A261-7D9B0257BB61}" dt="2025-02-18T13:38:12.512" v="185" actId="13822"/>
          <ac:spMkLst>
            <pc:docMk/>
            <pc:sldMk cId="806651876" sldId="348"/>
            <ac:spMk id="6" creationId="{2F2B14E1-F25C-1CA1-37C5-DF3994C42BFC}"/>
          </ac:spMkLst>
        </pc:spChg>
        <pc:spChg chg="add mod">
          <ac:chgData name="Sharjeel Khilji" userId="d7c9e5d0-931d-429e-91f4-ab214ce9376a" providerId="ADAL" clId="{4A5281CE-AE13-44BD-A261-7D9B0257BB61}" dt="2025-02-18T13:43:15.923" v="318" actId="20577"/>
          <ac:spMkLst>
            <pc:docMk/>
            <pc:sldMk cId="806651876" sldId="348"/>
            <ac:spMk id="14" creationId="{C70951F2-DE0D-4698-5349-9F032830F6B5}"/>
          </ac:spMkLst>
        </pc:spChg>
        <pc:spChg chg="add mod">
          <ac:chgData name="Sharjeel Khilji" userId="d7c9e5d0-931d-429e-91f4-ab214ce9376a" providerId="ADAL" clId="{4A5281CE-AE13-44BD-A261-7D9B0257BB61}" dt="2025-02-18T13:40:53.875" v="241" actId="20577"/>
          <ac:spMkLst>
            <pc:docMk/>
            <pc:sldMk cId="806651876" sldId="348"/>
            <ac:spMk id="15" creationId="{B8E70AB6-2EAD-C1B3-C289-629FE4B7269F}"/>
          </ac:spMkLst>
        </pc:spChg>
        <pc:spChg chg="add mod">
          <ac:chgData name="Sharjeel Khilji" userId="d7c9e5d0-931d-429e-91f4-ab214ce9376a" providerId="ADAL" clId="{4A5281CE-AE13-44BD-A261-7D9B0257BB61}" dt="2025-02-18T13:40:59.407" v="247" actId="20577"/>
          <ac:spMkLst>
            <pc:docMk/>
            <pc:sldMk cId="806651876" sldId="348"/>
            <ac:spMk id="16" creationId="{2F72FCA6-D6BD-F53F-6CF3-8E801CCF194B}"/>
          </ac:spMkLst>
        </pc:spChg>
        <pc:spChg chg="add mod">
          <ac:chgData name="Sharjeel Khilji" userId="d7c9e5d0-931d-429e-91f4-ab214ce9376a" providerId="ADAL" clId="{4A5281CE-AE13-44BD-A261-7D9B0257BB61}" dt="2025-02-18T13:41:08.751" v="258" actId="20577"/>
          <ac:spMkLst>
            <pc:docMk/>
            <pc:sldMk cId="806651876" sldId="348"/>
            <ac:spMk id="17" creationId="{7906FDB0-DB14-62F0-EE93-3C943BD0CC44}"/>
          </ac:spMkLst>
        </pc:spChg>
        <pc:spChg chg="add mod">
          <ac:chgData name="Sharjeel Khilji" userId="d7c9e5d0-931d-429e-91f4-ab214ce9376a" providerId="ADAL" clId="{4A5281CE-AE13-44BD-A261-7D9B0257BB61}" dt="2025-02-18T13:41:15.839" v="270" actId="20577"/>
          <ac:spMkLst>
            <pc:docMk/>
            <pc:sldMk cId="806651876" sldId="348"/>
            <ac:spMk id="18" creationId="{B6BA7F30-0D25-9350-9B41-C9A2E8AC186F}"/>
          </ac:spMkLst>
        </pc:spChg>
        <pc:spChg chg="add mod">
          <ac:chgData name="Sharjeel Khilji" userId="d7c9e5d0-931d-429e-91f4-ab214ce9376a" providerId="ADAL" clId="{4A5281CE-AE13-44BD-A261-7D9B0257BB61}" dt="2025-02-18T13:41:30.376" v="285" actId="1076"/>
          <ac:spMkLst>
            <pc:docMk/>
            <pc:sldMk cId="806651876" sldId="348"/>
            <ac:spMk id="19" creationId="{8F567EA7-CD53-89E4-39FC-0986BDD4E0D4}"/>
          </ac:spMkLst>
        </pc:spChg>
        <pc:spChg chg="add mod">
          <ac:chgData name="Sharjeel Khilji" userId="d7c9e5d0-931d-429e-91f4-ab214ce9376a" providerId="ADAL" clId="{4A5281CE-AE13-44BD-A261-7D9B0257BB61}" dt="2025-02-18T13:41:55.789" v="317" actId="1076"/>
          <ac:spMkLst>
            <pc:docMk/>
            <pc:sldMk cId="806651876" sldId="348"/>
            <ac:spMk id="20" creationId="{A86E4C87-50CF-5FC0-BDBB-ED3F7F808EB1}"/>
          </ac:spMkLst>
        </pc:spChg>
        <pc:spChg chg="add mod">
          <ac:chgData name="Sharjeel Khilji" userId="d7c9e5d0-931d-429e-91f4-ab214ce9376a" providerId="ADAL" clId="{4A5281CE-AE13-44BD-A261-7D9B0257BB61}" dt="2025-02-18T13:47:44.837" v="330" actId="13822"/>
          <ac:spMkLst>
            <pc:docMk/>
            <pc:sldMk cId="806651876" sldId="348"/>
            <ac:spMk id="21" creationId="{45C7F502-B9BD-3C08-DA7A-7E269F462100}"/>
          </ac:spMkLst>
        </pc:spChg>
        <pc:spChg chg="add mod">
          <ac:chgData name="Sharjeel Khilji" userId="d7c9e5d0-931d-429e-91f4-ab214ce9376a" providerId="ADAL" clId="{4A5281CE-AE13-44BD-A261-7D9B0257BB61}" dt="2025-02-18T13:52:53.198" v="500" actId="404"/>
          <ac:spMkLst>
            <pc:docMk/>
            <pc:sldMk cId="806651876" sldId="348"/>
            <ac:spMk id="26" creationId="{4B251BE5-4A52-58DF-1C44-DA86253CAF60}"/>
          </ac:spMkLst>
        </pc:spChg>
        <pc:spChg chg="add mod">
          <ac:chgData name="Sharjeel Khilji" userId="d7c9e5d0-931d-429e-91f4-ab214ce9376a" providerId="ADAL" clId="{4A5281CE-AE13-44BD-A261-7D9B0257BB61}" dt="2025-02-18T13:52:47.608" v="499" actId="404"/>
          <ac:spMkLst>
            <pc:docMk/>
            <pc:sldMk cId="806651876" sldId="348"/>
            <ac:spMk id="27" creationId="{3FA65600-16C8-3719-3652-AF0EFF71C577}"/>
          </ac:spMkLst>
        </pc:spChg>
        <pc:spChg chg="add mod">
          <ac:chgData name="Sharjeel Khilji" userId="d7c9e5d0-931d-429e-91f4-ab214ce9376a" providerId="ADAL" clId="{4A5281CE-AE13-44BD-A261-7D9B0257BB61}" dt="2025-02-18T13:52:40.300" v="498" actId="404"/>
          <ac:spMkLst>
            <pc:docMk/>
            <pc:sldMk cId="806651876" sldId="348"/>
            <ac:spMk id="33" creationId="{9DA62D27-CF19-BB49-07E1-89E334F1121B}"/>
          </ac:spMkLst>
        </pc:spChg>
        <pc:spChg chg="add mod">
          <ac:chgData name="Sharjeel Khilji" userId="d7c9e5d0-931d-429e-91f4-ab214ce9376a" providerId="ADAL" clId="{4A5281CE-AE13-44BD-A261-7D9B0257BB61}" dt="2025-02-18T13:52:35.627" v="497" actId="1076"/>
          <ac:spMkLst>
            <pc:docMk/>
            <pc:sldMk cId="806651876" sldId="348"/>
            <ac:spMk id="43" creationId="{48979EB2-CFF6-88B8-EDFE-D85D6CBEC9BB}"/>
          </ac:spMkLst>
        </pc:spChg>
        <pc:cxnChg chg="add">
          <ac:chgData name="Sharjeel Khilji" userId="d7c9e5d0-931d-429e-91f4-ab214ce9376a" providerId="ADAL" clId="{4A5281CE-AE13-44BD-A261-7D9B0257BB61}" dt="2025-02-18T13:38:22.365" v="186" actId="11529"/>
          <ac:cxnSpMkLst>
            <pc:docMk/>
            <pc:sldMk cId="806651876" sldId="348"/>
            <ac:cxnSpMk id="8" creationId="{DD5DB86A-25CE-2497-8421-AAE2CA828005}"/>
          </ac:cxnSpMkLst>
        </pc:cxnChg>
        <pc:cxnChg chg="add mod">
          <ac:chgData name="Sharjeel Khilji" userId="d7c9e5d0-931d-429e-91f4-ab214ce9376a" providerId="ADAL" clId="{4A5281CE-AE13-44BD-A261-7D9B0257BB61}" dt="2025-02-18T13:39:01.063" v="206" actId="1035"/>
          <ac:cxnSpMkLst>
            <pc:docMk/>
            <pc:sldMk cId="806651876" sldId="348"/>
            <ac:cxnSpMk id="9" creationId="{0280562D-C18F-D404-10CD-D7E7EA9E593D}"/>
          </ac:cxnSpMkLst>
        </pc:cxnChg>
        <pc:cxnChg chg="add mod">
          <ac:chgData name="Sharjeel Khilji" userId="d7c9e5d0-931d-429e-91f4-ab214ce9376a" providerId="ADAL" clId="{4A5281CE-AE13-44BD-A261-7D9B0257BB61}" dt="2025-02-18T13:39:06.333" v="213" actId="1035"/>
          <ac:cxnSpMkLst>
            <pc:docMk/>
            <pc:sldMk cId="806651876" sldId="348"/>
            <ac:cxnSpMk id="10" creationId="{E2A72411-F281-F6FB-D61C-4502145A995E}"/>
          </ac:cxnSpMkLst>
        </pc:cxnChg>
        <pc:cxnChg chg="add mod">
          <ac:chgData name="Sharjeel Khilji" userId="d7c9e5d0-931d-429e-91f4-ab214ce9376a" providerId="ADAL" clId="{4A5281CE-AE13-44BD-A261-7D9B0257BB61}" dt="2025-02-18T13:38:43.772" v="192" actId="1076"/>
          <ac:cxnSpMkLst>
            <pc:docMk/>
            <pc:sldMk cId="806651876" sldId="348"/>
            <ac:cxnSpMk id="11" creationId="{DE2780F8-A857-F10C-B59B-C98E3D601B4C}"/>
          </ac:cxnSpMkLst>
        </pc:cxnChg>
        <pc:cxnChg chg="add mod">
          <ac:chgData name="Sharjeel Khilji" userId="d7c9e5d0-931d-429e-91f4-ab214ce9376a" providerId="ADAL" clId="{4A5281CE-AE13-44BD-A261-7D9B0257BB61}" dt="2025-02-18T13:38:39.911" v="191" actId="1076"/>
          <ac:cxnSpMkLst>
            <pc:docMk/>
            <pc:sldMk cId="806651876" sldId="348"/>
            <ac:cxnSpMk id="12" creationId="{E8346898-01D5-5A4F-0A29-0C1CBF9E0813}"/>
          </ac:cxnSpMkLst>
        </pc:cxnChg>
        <pc:cxnChg chg="add">
          <ac:chgData name="Sharjeel Khilji" userId="d7c9e5d0-931d-429e-91f4-ab214ce9376a" providerId="ADAL" clId="{4A5281CE-AE13-44BD-A261-7D9B0257BB61}" dt="2025-02-18T13:47:53.732" v="331" actId="11529"/>
          <ac:cxnSpMkLst>
            <pc:docMk/>
            <pc:sldMk cId="806651876" sldId="348"/>
            <ac:cxnSpMk id="24" creationId="{3A9F503E-0FBB-9015-6507-A285C9AAE5BB}"/>
          </ac:cxnSpMkLst>
        </pc:cxnChg>
        <pc:cxnChg chg="add mod">
          <ac:chgData name="Sharjeel Khilji" userId="d7c9e5d0-931d-429e-91f4-ab214ce9376a" providerId="ADAL" clId="{4A5281CE-AE13-44BD-A261-7D9B0257BB61}" dt="2025-02-18T13:48:26.949" v="333" actId="1076"/>
          <ac:cxnSpMkLst>
            <pc:docMk/>
            <pc:sldMk cId="806651876" sldId="348"/>
            <ac:cxnSpMk id="25" creationId="{D0311CBC-7E24-3F6F-3D0B-89DE311F9226}"/>
          </ac:cxnSpMkLst>
        </pc:cxnChg>
        <pc:cxnChg chg="add">
          <ac:chgData name="Sharjeel Khilji" userId="d7c9e5d0-931d-429e-91f4-ab214ce9376a" providerId="ADAL" clId="{4A5281CE-AE13-44BD-A261-7D9B0257BB61}" dt="2025-02-18T13:49:26.760" v="363" actId="11529"/>
          <ac:cxnSpMkLst>
            <pc:docMk/>
            <pc:sldMk cId="806651876" sldId="348"/>
            <ac:cxnSpMk id="29" creationId="{D155FE31-FD25-E782-17D8-57C04F6F2C83}"/>
          </ac:cxnSpMkLst>
        </pc:cxnChg>
        <pc:cxnChg chg="add mod">
          <ac:chgData name="Sharjeel Khilji" userId="d7c9e5d0-931d-429e-91f4-ab214ce9376a" providerId="ADAL" clId="{4A5281CE-AE13-44BD-A261-7D9B0257BB61}" dt="2025-02-18T13:52:00.640" v="490" actId="14100"/>
          <ac:cxnSpMkLst>
            <pc:docMk/>
            <pc:sldMk cId="806651876" sldId="348"/>
            <ac:cxnSpMk id="31" creationId="{0B35479F-280C-5791-5F18-99AACE1F7FBD}"/>
          </ac:cxnSpMkLst>
        </pc:cxnChg>
        <pc:cxnChg chg="add mod">
          <ac:chgData name="Sharjeel Khilji" userId="d7c9e5d0-931d-429e-91f4-ab214ce9376a" providerId="ADAL" clId="{4A5281CE-AE13-44BD-A261-7D9B0257BB61}" dt="2025-02-18T13:49:51.173" v="406" actId="1038"/>
          <ac:cxnSpMkLst>
            <pc:docMk/>
            <pc:sldMk cId="806651876" sldId="348"/>
            <ac:cxnSpMk id="32" creationId="{9FB10048-EC02-EE8D-09A9-2BDC27513CEE}"/>
          </ac:cxnSpMkLst>
        </pc:cxnChg>
        <pc:cxnChg chg="add mod">
          <ac:chgData name="Sharjeel Khilji" userId="d7c9e5d0-931d-429e-91f4-ab214ce9376a" providerId="ADAL" clId="{4A5281CE-AE13-44BD-A261-7D9B0257BB61}" dt="2025-02-18T13:51:43.559" v="487" actId="14100"/>
          <ac:cxnSpMkLst>
            <pc:docMk/>
            <pc:sldMk cId="806651876" sldId="348"/>
            <ac:cxnSpMk id="39" creationId="{1926574E-4EF7-57AB-3B5F-0C7331748368}"/>
          </ac:cxnSpMkLst>
        </pc:cxnChg>
        <pc:cxnChg chg="add mod">
          <ac:chgData name="Sharjeel Khilji" userId="d7c9e5d0-931d-429e-91f4-ab214ce9376a" providerId="ADAL" clId="{4A5281CE-AE13-44BD-A261-7D9B0257BB61}" dt="2025-02-18T13:52:03.405" v="491" actId="1076"/>
          <ac:cxnSpMkLst>
            <pc:docMk/>
            <pc:sldMk cId="806651876" sldId="348"/>
            <ac:cxnSpMk id="41" creationId="{1C2B62EE-2A14-D1D7-722C-E49EE7D4ED84}"/>
          </ac:cxnSpMkLst>
        </pc:cxnChg>
      </pc:sldChg>
      <pc:sldChg chg="addSp modSp new mod">
        <pc:chgData name="Sharjeel Khilji" userId="d7c9e5d0-931d-429e-91f4-ab214ce9376a" providerId="ADAL" clId="{4A5281CE-AE13-44BD-A261-7D9B0257BB61}" dt="2025-02-19T07:16:14.646" v="1470" actId="20577"/>
        <pc:sldMkLst>
          <pc:docMk/>
          <pc:sldMk cId="2137968686" sldId="349"/>
        </pc:sldMkLst>
        <pc:spChg chg="mod">
          <ac:chgData name="Sharjeel Khilji" userId="d7c9e5d0-931d-429e-91f4-ab214ce9376a" providerId="ADAL" clId="{4A5281CE-AE13-44BD-A261-7D9B0257BB61}" dt="2025-02-19T06:39:52.902" v="968" actId="20577"/>
          <ac:spMkLst>
            <pc:docMk/>
            <pc:sldMk cId="2137968686" sldId="349"/>
            <ac:spMk id="2" creationId="{6CA32F62-585A-8AF6-D586-70A90507ED38}"/>
          </ac:spMkLst>
        </pc:spChg>
        <pc:spChg chg="mod">
          <ac:chgData name="Sharjeel Khilji" userId="d7c9e5d0-931d-429e-91f4-ab214ce9376a" providerId="ADAL" clId="{4A5281CE-AE13-44BD-A261-7D9B0257BB61}" dt="2025-02-19T06:51:01.252" v="1202" actId="14100"/>
          <ac:spMkLst>
            <pc:docMk/>
            <pc:sldMk cId="2137968686" sldId="349"/>
            <ac:spMk id="3" creationId="{C5A76B27-8E17-F08F-BAAC-7028BAC17767}"/>
          </ac:spMkLst>
        </pc:spChg>
        <pc:spChg chg="add mod">
          <ac:chgData name="Sharjeel Khilji" userId="d7c9e5d0-931d-429e-91f4-ab214ce9376a" providerId="ADAL" clId="{4A5281CE-AE13-44BD-A261-7D9B0257BB61}" dt="2025-02-19T06:57:43.177" v="1347" actId="20577"/>
          <ac:spMkLst>
            <pc:docMk/>
            <pc:sldMk cId="2137968686" sldId="349"/>
            <ac:spMk id="6" creationId="{62CAB8F5-3CE6-AE79-F808-4634BF30F320}"/>
          </ac:spMkLst>
        </pc:spChg>
        <pc:spChg chg="add mod">
          <ac:chgData name="Sharjeel Khilji" userId="d7c9e5d0-931d-429e-91f4-ab214ce9376a" providerId="ADAL" clId="{4A5281CE-AE13-44BD-A261-7D9B0257BB61}" dt="2025-02-19T07:01:57.983" v="1391" actId="14100"/>
          <ac:spMkLst>
            <pc:docMk/>
            <pc:sldMk cId="2137968686" sldId="349"/>
            <ac:spMk id="7" creationId="{77524CBE-DE67-0FCE-B6AE-E8220D73FAAB}"/>
          </ac:spMkLst>
        </pc:spChg>
        <pc:spChg chg="add mod">
          <ac:chgData name="Sharjeel Khilji" userId="d7c9e5d0-931d-429e-91f4-ab214ce9376a" providerId="ADAL" clId="{4A5281CE-AE13-44BD-A261-7D9B0257BB61}" dt="2025-02-19T07:00:40.990" v="1383" actId="1076"/>
          <ac:spMkLst>
            <pc:docMk/>
            <pc:sldMk cId="2137968686" sldId="349"/>
            <ac:spMk id="8" creationId="{8B02CB5E-D0E9-F6D7-E9FF-4E2E82ECF36F}"/>
          </ac:spMkLst>
        </pc:spChg>
        <pc:spChg chg="add mod">
          <ac:chgData name="Sharjeel Khilji" userId="d7c9e5d0-931d-429e-91f4-ab214ce9376a" providerId="ADAL" clId="{4A5281CE-AE13-44BD-A261-7D9B0257BB61}" dt="2025-02-19T07:16:14.646" v="1470" actId="20577"/>
          <ac:spMkLst>
            <pc:docMk/>
            <pc:sldMk cId="2137968686" sldId="349"/>
            <ac:spMk id="13" creationId="{D1BD6D04-0552-BDEA-0023-25AB8249E011}"/>
          </ac:spMkLst>
        </pc:spChg>
        <pc:cxnChg chg="add">
          <ac:chgData name="Sharjeel Khilji" userId="d7c9e5d0-931d-429e-91f4-ab214ce9376a" providerId="ADAL" clId="{4A5281CE-AE13-44BD-A261-7D9B0257BB61}" dt="2025-02-19T07:01:32.120" v="1385" actId="11529"/>
          <ac:cxnSpMkLst>
            <pc:docMk/>
            <pc:sldMk cId="2137968686" sldId="349"/>
            <ac:cxnSpMk id="10" creationId="{0BB7C336-42B4-9BAF-20BF-610C6C1D93D2}"/>
          </ac:cxnSpMkLst>
        </pc:cxnChg>
        <pc:cxnChg chg="add mod">
          <ac:chgData name="Sharjeel Khilji" userId="d7c9e5d0-931d-429e-91f4-ab214ce9376a" providerId="ADAL" clId="{4A5281CE-AE13-44BD-A261-7D9B0257BB61}" dt="2025-02-19T07:01:48.325" v="1389" actId="1076"/>
          <ac:cxnSpMkLst>
            <pc:docMk/>
            <pc:sldMk cId="2137968686" sldId="349"/>
            <ac:cxnSpMk id="11" creationId="{5F2ECB48-4598-DE2C-D62B-7EBE87E32B21}"/>
          </ac:cxnSpMkLst>
        </pc:cxnChg>
        <pc:cxnChg chg="add mod">
          <ac:chgData name="Sharjeel Khilji" userId="d7c9e5d0-931d-429e-91f4-ab214ce9376a" providerId="ADAL" clId="{4A5281CE-AE13-44BD-A261-7D9B0257BB61}" dt="2025-02-19T07:01:42.549" v="1388" actId="1076"/>
          <ac:cxnSpMkLst>
            <pc:docMk/>
            <pc:sldMk cId="2137968686" sldId="349"/>
            <ac:cxnSpMk id="12" creationId="{C7882D21-5D80-68AF-9215-DD4397861D5F}"/>
          </ac:cxnSpMkLst>
        </pc:cxnChg>
      </pc:sldChg>
      <pc:sldChg chg="addSp modSp new mod">
        <pc:chgData name="Sharjeel Khilji" userId="d7c9e5d0-931d-429e-91f4-ab214ce9376a" providerId="ADAL" clId="{4A5281CE-AE13-44BD-A261-7D9B0257BB61}" dt="2025-02-19T07:36:22.137" v="1772" actId="20577"/>
        <pc:sldMkLst>
          <pc:docMk/>
          <pc:sldMk cId="3666522859" sldId="350"/>
        </pc:sldMkLst>
        <pc:spChg chg="mod">
          <ac:chgData name="Sharjeel Khilji" userId="d7c9e5d0-931d-429e-91f4-ab214ce9376a" providerId="ADAL" clId="{4A5281CE-AE13-44BD-A261-7D9B0257BB61}" dt="2025-02-19T06:57:57.031" v="1363" actId="20577"/>
          <ac:spMkLst>
            <pc:docMk/>
            <pc:sldMk cId="3666522859" sldId="350"/>
            <ac:spMk id="2" creationId="{05075305-7586-B4C8-E52B-AE276C062D53}"/>
          </ac:spMkLst>
        </pc:spChg>
        <pc:spChg chg="mod">
          <ac:chgData name="Sharjeel Khilji" userId="d7c9e5d0-931d-429e-91f4-ab214ce9376a" providerId="ADAL" clId="{4A5281CE-AE13-44BD-A261-7D9B0257BB61}" dt="2025-02-19T07:33:22.172" v="1646" actId="14100"/>
          <ac:spMkLst>
            <pc:docMk/>
            <pc:sldMk cId="3666522859" sldId="350"/>
            <ac:spMk id="3" creationId="{E25955ED-BAFF-F4B2-F988-3BD8FFFD9671}"/>
          </ac:spMkLst>
        </pc:spChg>
        <pc:spChg chg="add mod">
          <ac:chgData name="Sharjeel Khilji" userId="d7c9e5d0-931d-429e-91f4-ab214ce9376a" providerId="ADAL" clId="{4A5281CE-AE13-44BD-A261-7D9B0257BB61}" dt="2025-02-19T07:36:22.137" v="1772" actId="20577"/>
          <ac:spMkLst>
            <pc:docMk/>
            <pc:sldMk cId="3666522859" sldId="350"/>
            <ac:spMk id="6" creationId="{E942BCE2-A40B-11B7-835E-CA50899ADF55}"/>
          </ac:spMkLst>
        </pc:spChg>
      </pc:sldChg>
      <pc:sldChg chg="addSp delSp modSp new mod">
        <pc:chgData name="Sharjeel Khilji" userId="d7c9e5d0-931d-429e-91f4-ab214ce9376a" providerId="ADAL" clId="{4A5281CE-AE13-44BD-A261-7D9B0257BB61}" dt="2025-02-19T08:02:14.100" v="2047" actId="403"/>
        <pc:sldMkLst>
          <pc:docMk/>
          <pc:sldMk cId="1614971249" sldId="351"/>
        </pc:sldMkLst>
        <pc:spChg chg="mod">
          <ac:chgData name="Sharjeel Khilji" userId="d7c9e5d0-931d-429e-91f4-ab214ce9376a" providerId="ADAL" clId="{4A5281CE-AE13-44BD-A261-7D9B0257BB61}" dt="2025-02-19T07:57:20.409" v="1886" actId="20577"/>
          <ac:spMkLst>
            <pc:docMk/>
            <pc:sldMk cId="1614971249" sldId="351"/>
            <ac:spMk id="2" creationId="{7C9564E3-ED80-BABA-6F13-73CDD7B40DA8}"/>
          </ac:spMkLst>
        </pc:spChg>
        <pc:spChg chg="add mod">
          <ac:chgData name="Sharjeel Khilji" userId="d7c9e5d0-931d-429e-91f4-ab214ce9376a" providerId="ADAL" clId="{4A5281CE-AE13-44BD-A261-7D9B0257BB61}" dt="2025-02-19T08:02:14.100" v="2047" actId="403"/>
          <ac:spMkLst>
            <pc:docMk/>
            <pc:sldMk cId="1614971249" sldId="351"/>
            <ac:spMk id="8" creationId="{CEE7E87F-416E-95A4-4318-34AB8D27C639}"/>
          </ac:spMkLst>
        </pc:spChg>
      </pc:sldChg>
      <pc:sldChg chg="new del">
        <pc:chgData name="Sharjeel Khilji" userId="d7c9e5d0-931d-429e-91f4-ab214ce9376a" providerId="ADAL" clId="{4A5281CE-AE13-44BD-A261-7D9B0257BB61}" dt="2025-02-19T08:11:07.842" v="2136" actId="680"/>
        <pc:sldMkLst>
          <pc:docMk/>
          <pc:sldMk cId="89182780" sldId="352"/>
        </pc:sldMkLst>
      </pc:sldChg>
      <pc:sldChg chg="addSp modSp new mod">
        <pc:chgData name="Sharjeel Khilji" userId="d7c9e5d0-931d-429e-91f4-ab214ce9376a" providerId="ADAL" clId="{4A5281CE-AE13-44BD-A261-7D9B0257BB61}" dt="2025-02-19T08:14:39.951" v="2325" actId="207"/>
        <pc:sldMkLst>
          <pc:docMk/>
          <pc:sldMk cId="2464497394" sldId="352"/>
        </pc:sldMkLst>
        <pc:spChg chg="mod">
          <ac:chgData name="Sharjeel Khilji" userId="d7c9e5d0-931d-429e-91f4-ab214ce9376a" providerId="ADAL" clId="{4A5281CE-AE13-44BD-A261-7D9B0257BB61}" dt="2025-02-19T08:11:24.653" v="2155" actId="20577"/>
          <ac:spMkLst>
            <pc:docMk/>
            <pc:sldMk cId="2464497394" sldId="352"/>
            <ac:spMk id="2" creationId="{3CBDCAC9-CC65-5A2D-CE27-DD9953F7A8F9}"/>
          </ac:spMkLst>
        </pc:spChg>
        <pc:spChg chg="mod">
          <ac:chgData name="Sharjeel Khilji" userId="d7c9e5d0-931d-429e-91f4-ab214ce9376a" providerId="ADAL" clId="{4A5281CE-AE13-44BD-A261-7D9B0257BB61}" dt="2025-02-19T08:12:39.289" v="2273" actId="14100"/>
          <ac:spMkLst>
            <pc:docMk/>
            <pc:sldMk cId="2464497394" sldId="352"/>
            <ac:spMk id="3" creationId="{37F768DF-2FD7-5A56-D6E1-E0CD4275946B}"/>
          </ac:spMkLst>
        </pc:spChg>
        <pc:spChg chg="add mod">
          <ac:chgData name="Sharjeel Khilji" userId="d7c9e5d0-931d-429e-91f4-ab214ce9376a" providerId="ADAL" clId="{4A5281CE-AE13-44BD-A261-7D9B0257BB61}" dt="2025-02-19T08:14:39.951" v="2325" actId="207"/>
          <ac:spMkLst>
            <pc:docMk/>
            <pc:sldMk cId="2464497394" sldId="352"/>
            <ac:spMk id="6" creationId="{C94C741B-E5BC-8E01-8CAA-B19420B222BB}"/>
          </ac:spMkLst>
        </pc:spChg>
      </pc:sldChg>
      <pc:sldChg chg="modSp new mod">
        <pc:chgData name="Sharjeel Khilji" userId="d7c9e5d0-931d-429e-91f4-ab214ce9376a" providerId="ADAL" clId="{4A5281CE-AE13-44BD-A261-7D9B0257BB61}" dt="2025-02-19T10:48:17.749" v="2526" actId="20577"/>
        <pc:sldMkLst>
          <pc:docMk/>
          <pc:sldMk cId="2315125102" sldId="353"/>
        </pc:sldMkLst>
        <pc:spChg chg="mod">
          <ac:chgData name="Sharjeel Khilji" userId="d7c9e5d0-931d-429e-91f4-ab214ce9376a" providerId="ADAL" clId="{4A5281CE-AE13-44BD-A261-7D9B0257BB61}" dt="2025-02-19T10:45:19.171" v="2367" actId="20577"/>
          <ac:spMkLst>
            <pc:docMk/>
            <pc:sldMk cId="2315125102" sldId="353"/>
            <ac:spMk id="2" creationId="{B5DC6C97-2751-5A03-E3CD-6BAEFF20BC2B}"/>
          </ac:spMkLst>
        </pc:spChg>
        <pc:spChg chg="mod">
          <ac:chgData name="Sharjeel Khilji" userId="d7c9e5d0-931d-429e-91f4-ab214ce9376a" providerId="ADAL" clId="{4A5281CE-AE13-44BD-A261-7D9B0257BB61}" dt="2025-02-19T10:48:17.749" v="2526" actId="20577"/>
          <ac:spMkLst>
            <pc:docMk/>
            <pc:sldMk cId="2315125102" sldId="353"/>
            <ac:spMk id="3" creationId="{5F0EE209-F5D1-7F73-A4F1-288DE6F74A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82149-80DC-4DF4-9E44-1295C98E4741}"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4ADD8-AF7E-4737-921E-44C33A21BABD}" type="slidenum">
              <a:rPr lang="en-US" smtClean="0"/>
              <a:t>‹#›</a:t>
            </a:fld>
            <a:endParaRPr lang="en-US"/>
          </a:p>
        </p:txBody>
      </p:sp>
    </p:spTree>
    <p:extLst>
      <p:ext uri="{BB962C8B-B14F-4D97-AF65-F5344CB8AC3E}">
        <p14:creationId xmlns:p14="http://schemas.microsoft.com/office/powerpoint/2010/main" val="125651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2: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231014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4" name="Google Shape;394;p13: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100000"/>
              </a:lnSpc>
              <a:spcBef>
                <a:spcPts val="0"/>
              </a:spcBef>
              <a:spcAft>
                <a:spcPts val="0"/>
              </a:spcAft>
              <a:buNone/>
            </a:pPr>
            <a:r>
              <a:rPr lang="en-US" sz="1200"/>
              <a:t>show this on term</a:t>
            </a:r>
            <a:endParaRPr/>
          </a:p>
        </p:txBody>
      </p:sp>
    </p:spTree>
    <p:extLst>
      <p:ext uri="{BB962C8B-B14F-4D97-AF65-F5344CB8AC3E}">
        <p14:creationId xmlns:p14="http://schemas.microsoft.com/office/powerpoint/2010/main" val="5676706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14: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14: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916965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21: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6" name="Google Shape;466;p21: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476075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23:notes"/>
          <p:cNvSpPr>
            <a:spLocks noGrp="1" noRot="1" noChangeAspect="1"/>
          </p:cNvSpPr>
          <p:nvPr>
            <p:ph type="sldImg" idx="2"/>
          </p:nvPr>
        </p:nvSpPr>
        <p:spPr>
          <a:xfrm>
            <a:off x="428625" y="598488"/>
            <a:ext cx="6178550" cy="3476625"/>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round/>
            <a:headEnd type="none" w="sm" len="sm"/>
            <a:tailEnd type="none" w="sm" len="sm"/>
          </a:ln>
        </p:spPr>
      </p:sp>
      <p:sp>
        <p:nvSpPr>
          <p:cNvPr id="478" name="Google Shape;478;p23:notes"/>
          <p:cNvSpPr txBox="1">
            <a:spLocks noGrp="1"/>
          </p:cNvSpPr>
          <p:nvPr>
            <p:ph type="body" idx="1"/>
          </p:nvPr>
        </p:nvSpPr>
        <p:spPr>
          <a:xfrm>
            <a:off x="528638" y="4421188"/>
            <a:ext cx="6051550" cy="4189412"/>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3300" tIns="46650" rIns="93300" bIns="46650" anchor="t" anchorCtr="0">
            <a:noAutofit/>
          </a:bodyPr>
          <a:lstStyle/>
          <a:p>
            <a:pPr marL="0" lvl="0" indent="0" algn="just" rtl="0">
              <a:lnSpc>
                <a:spcPct val="90000"/>
              </a:lnSpc>
              <a:spcBef>
                <a:spcPts val="0"/>
              </a:spcBef>
              <a:spcAft>
                <a:spcPts val="0"/>
              </a:spcAft>
              <a:buNone/>
            </a:pPr>
            <a:endParaRPr>
              <a:latin typeface="Arial"/>
              <a:ea typeface="Arial"/>
              <a:cs typeface="Arial"/>
              <a:sym typeface="Arial"/>
            </a:endParaRPr>
          </a:p>
        </p:txBody>
      </p:sp>
    </p:spTree>
    <p:extLst>
      <p:ext uri="{BB962C8B-B14F-4D97-AF65-F5344CB8AC3E}">
        <p14:creationId xmlns:p14="http://schemas.microsoft.com/office/powerpoint/2010/main" val="303307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2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9855648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4: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24: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1673476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6: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26: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80704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2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3499966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27: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7" name="Google Shape;507;p27: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133143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1F19E0BF-D2A8-45A6-A2CA-7783477F07F4}" type="slidenum">
              <a:rPr lang="x-none"/>
              <a:t>45</a:t>
            </a:fld>
            <a:endParaRPr lang="x-none"/>
          </a:p>
        </p:txBody>
      </p:sp>
    </p:spTree>
    <p:extLst>
      <p:ext uri="{BB962C8B-B14F-4D97-AF65-F5344CB8AC3E}">
        <p14:creationId xmlns:p14="http://schemas.microsoft.com/office/powerpoint/2010/main" val="2497392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2" name="Google Shape;152;p3: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2065976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9: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2" name="Google Shape;522;p29: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42570493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30: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9" name="Google Shape;529;p30: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19395764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2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459855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31: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6" name="Google Shape;536;p31: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6722831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2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121461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34: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p34: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4075945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6: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6: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58768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8: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8: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1689095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9: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0" name="Google Shape;320;p9: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395150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0: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10: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169755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11: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2" name="Google Shape;382;p11: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756868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1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100000"/>
              </a:lnSpc>
              <a:spcBef>
                <a:spcPts val="0"/>
              </a:spcBef>
              <a:spcAft>
                <a:spcPts val="0"/>
              </a:spcAft>
              <a:buNone/>
            </a:pPr>
            <a:r>
              <a:rPr lang="en-US" sz="1200"/>
              <a:t>28:07</a:t>
            </a:r>
            <a:endParaRPr/>
          </a:p>
        </p:txBody>
      </p:sp>
    </p:spTree>
    <p:extLst>
      <p:ext uri="{BB962C8B-B14F-4D97-AF65-F5344CB8AC3E}">
        <p14:creationId xmlns:p14="http://schemas.microsoft.com/office/powerpoint/2010/main" val="32879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22:notes"/>
          <p:cNvSpPr>
            <a:spLocks noGrp="1" noRot="1" noChangeAspect="1"/>
          </p:cNvSpPr>
          <p:nvPr>
            <p:ph type="sldImg" idx="2"/>
          </p:nvPr>
        </p:nvSpPr>
        <p:spPr>
          <a:xfrm>
            <a:off x="431800" y="596900"/>
            <a:ext cx="6183313" cy="34782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3" name="Google Shape;473;p22:notes"/>
          <p:cNvSpPr txBox="1">
            <a:spLocks noGrp="1"/>
          </p:cNvSpPr>
          <p:nvPr>
            <p:ph type="body" idx="1"/>
          </p:nvPr>
        </p:nvSpPr>
        <p:spPr>
          <a:xfrm>
            <a:off x="528638" y="4424363"/>
            <a:ext cx="6049962" cy="4186237"/>
          </a:xfrm>
          <a:prstGeom prst="rect">
            <a:avLst/>
          </a:prstGeom>
          <a:noFill/>
          <a:ln>
            <a:noFill/>
          </a:ln>
        </p:spPr>
        <p:txBody>
          <a:bodyPr spcFirstLastPara="1" wrap="square" lIns="92275" tIns="45325" rIns="92275" bIns="45325" anchor="t" anchorCtr="0">
            <a:noAutofit/>
          </a:bodyPr>
          <a:lstStyle/>
          <a:p>
            <a:pPr marL="0" lvl="0" indent="0" algn="just" rtl="0">
              <a:lnSpc>
                <a:spcPct val="90000"/>
              </a:lnSpc>
              <a:spcBef>
                <a:spcPts val="0"/>
              </a:spcBef>
              <a:spcAft>
                <a:spcPts val="0"/>
              </a:spcAft>
              <a:buNone/>
            </a:pPr>
            <a:endParaRPr/>
          </a:p>
        </p:txBody>
      </p:sp>
    </p:spTree>
    <p:extLst>
      <p:ext uri="{BB962C8B-B14F-4D97-AF65-F5344CB8AC3E}">
        <p14:creationId xmlns:p14="http://schemas.microsoft.com/office/powerpoint/2010/main" val="809154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8AD980-B9A5-4C48-ADC0-DFC2D2D01E96}"/>
              </a:ext>
            </a:extLst>
          </p:cNvPr>
          <p:cNvSpPr>
            <a:spLocks noGrp="1"/>
          </p:cNvSpPr>
          <p:nvPr>
            <p:ph type="ctrTitle"/>
          </p:nvPr>
        </p:nvSpPr>
        <p:spPr>
          <a:xfrm>
            <a:off x="1524000" y="2168048"/>
            <a:ext cx="9144000" cy="1729422"/>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xmlns="" id="{1F3AA35C-26A3-4B94-8E65-8D11C1ECF491}"/>
              </a:ext>
            </a:extLst>
          </p:cNvPr>
          <p:cNvSpPr>
            <a:spLocks noGrp="1"/>
          </p:cNvSpPr>
          <p:nvPr>
            <p:ph type="subTitle" idx="1"/>
          </p:nvPr>
        </p:nvSpPr>
        <p:spPr>
          <a:xfrm>
            <a:off x="1524000" y="3965171"/>
            <a:ext cx="9144000" cy="2464204"/>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a:extLst>
              <a:ext uri="{FF2B5EF4-FFF2-40B4-BE49-F238E27FC236}">
                <a16:creationId xmlns:a16="http://schemas.microsoft.com/office/drawing/2014/main" xmlns="" id="{0192DDA7-A0A4-80A1-0623-18A2AB3287B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3819"/>
          <a:stretch/>
        </p:blipFill>
        <p:spPr>
          <a:xfrm>
            <a:off x="2271712" y="-1638300"/>
            <a:ext cx="6858000" cy="4538663"/>
          </a:xfrm>
          <a:prstGeom prst="rect">
            <a:avLst/>
          </a:prstGeom>
        </p:spPr>
      </p:pic>
    </p:spTree>
    <p:extLst>
      <p:ext uri="{BB962C8B-B14F-4D97-AF65-F5344CB8AC3E}">
        <p14:creationId xmlns:p14="http://schemas.microsoft.com/office/powerpoint/2010/main" val="428842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C5408DA8-FCCC-4FCF-B0FD-BD49A9243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6239AC1-3FDC-4605-A52C-993B753196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7C6945-B3F0-4EAE-98CE-0A5E0C38FC5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xmlns="" id="{20DEDB80-4E0B-4F38-BB77-7CA5BBC42E55}"/>
              </a:ext>
            </a:extLst>
          </p:cNvPr>
          <p:cNvSpPr>
            <a:spLocks noGrp="1"/>
          </p:cNvSpPr>
          <p:nvPr>
            <p:ph type="ftr" sz="quarter" idx="11"/>
          </p:nvPr>
        </p:nvSpPr>
        <p:spPr/>
        <p:txBody>
          <a:bodyPr/>
          <a:lstStyle/>
          <a:p>
            <a:r>
              <a:rPr lang="en-US"/>
              <a:t>Introduction - Basics of C programming</a:t>
            </a:r>
          </a:p>
        </p:txBody>
      </p:sp>
      <p:sp>
        <p:nvSpPr>
          <p:cNvPr id="6" name="Slide Number Placeholder 5">
            <a:extLst>
              <a:ext uri="{FF2B5EF4-FFF2-40B4-BE49-F238E27FC236}">
                <a16:creationId xmlns:a16="http://schemas.microsoft.com/office/drawing/2014/main" xmlns="" id="{4FFD7CDD-A620-460F-B864-56A6A4FA88D3}"/>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8288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CB4DBB7-DFCC-4C90-858B-648A7D81F35A}"/>
              </a:ext>
            </a:extLst>
          </p:cNvPr>
          <p:cNvSpPr/>
          <p:nvPr userDrawn="1"/>
        </p:nvSpPr>
        <p:spPr>
          <a:xfrm>
            <a:off x="0" y="6456106"/>
            <a:ext cx="12192000" cy="401894"/>
          </a:xfrm>
          <a:prstGeom prst="rect">
            <a:avLst/>
          </a:prstGeom>
          <a:gradFill flip="none" rotWithShape="1">
            <a:gsLst>
              <a:gs pos="0">
                <a:srgbClr val="0C66A4"/>
              </a:gs>
              <a:gs pos="40000">
                <a:srgbClr val="094C7B"/>
              </a:gs>
              <a:gs pos="69000">
                <a:srgbClr val="063352"/>
              </a:gs>
              <a:gs pos="100000">
                <a:srgbClr val="031D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8">
            <a:extLst>
              <a:ext uri="{FF2B5EF4-FFF2-40B4-BE49-F238E27FC236}">
                <a16:creationId xmlns:a16="http://schemas.microsoft.com/office/drawing/2014/main" xmlns="" id="{D2FE40F2-BB69-455E-A6DD-06B7A0A482B1}"/>
              </a:ext>
            </a:extLst>
          </p:cNvPr>
          <p:cNvSpPr/>
          <p:nvPr userDrawn="1"/>
        </p:nvSpPr>
        <p:spPr>
          <a:xfrm rot="10800000" flipH="1">
            <a:off x="0" y="-12022"/>
            <a:ext cx="9966960" cy="6882045"/>
          </a:xfrm>
          <a:custGeom>
            <a:avLst/>
            <a:gdLst>
              <a:gd name="connsiteX0" fmla="*/ 3037572 w 8426319"/>
              <a:gd name="connsiteY0" fmla="*/ 6858002 h 6858002"/>
              <a:gd name="connsiteX1" fmla="*/ 8426319 w 8426319"/>
              <a:gd name="connsiteY1" fmla="*/ 6858002 h 6858002"/>
              <a:gd name="connsiteX2" fmla="*/ 3909330 w 8426319"/>
              <a:gd name="connsiteY2" fmla="*/ 0 h 6858002"/>
              <a:gd name="connsiteX3" fmla="*/ 3037572 w 8426319"/>
              <a:gd name="connsiteY3" fmla="*/ 0 h 6858002"/>
              <a:gd name="connsiteX4" fmla="*/ 0 w 8426319"/>
              <a:gd name="connsiteY4" fmla="*/ 0 h 6858002"/>
              <a:gd name="connsiteX5" fmla="*/ 0 w 8426319"/>
              <a:gd name="connsiteY5" fmla="*/ 6858000 h 6858002"/>
              <a:gd name="connsiteX6" fmla="*/ 3037572 w 8426319"/>
              <a:gd name="connsiteY6" fmla="*/ 68580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19" h="6858002">
                <a:moveTo>
                  <a:pt x="3037572" y="6858002"/>
                </a:moveTo>
                <a:lnTo>
                  <a:pt x="8426319" y="6858002"/>
                </a:lnTo>
                <a:lnTo>
                  <a:pt x="3909330" y="0"/>
                </a:lnTo>
                <a:lnTo>
                  <a:pt x="3037572" y="0"/>
                </a:lnTo>
                <a:lnTo>
                  <a:pt x="0" y="0"/>
                </a:lnTo>
                <a:lnTo>
                  <a:pt x="0" y="6858000"/>
                </a:lnTo>
                <a:lnTo>
                  <a:pt x="3037572" y="6858000"/>
                </a:lnTo>
                <a:close/>
              </a:path>
            </a:pathLst>
          </a:custGeom>
          <a:solidFill>
            <a:schemeClr val="bg1"/>
          </a:solidFill>
          <a:ln>
            <a:noFill/>
          </a:ln>
          <a:effectLst>
            <a:outerShdw blurRad="63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a:buClr>
                <a:srgbClr val="000000"/>
              </a:buClr>
            </a:pPr>
            <a:endParaRPr lang="en-US" sz="1867" kern="0" dirty="0">
              <a:solidFill>
                <a:srgbClr val="D1F8F8"/>
              </a:solidFill>
              <a:latin typeface="Source Sans Pro" panose="020B0503030403020204" pitchFamily="34" charset="0"/>
              <a:sym typeface="Arial"/>
            </a:endParaRPr>
          </a:p>
        </p:txBody>
      </p:sp>
      <p:pic>
        <p:nvPicPr>
          <p:cNvPr id="7" name="Picture 6">
            <a:extLst>
              <a:ext uri="{FF2B5EF4-FFF2-40B4-BE49-F238E27FC236}">
                <a16:creationId xmlns:a16="http://schemas.microsoft.com/office/drawing/2014/main" xmlns="" id="{837A55A4-5FB0-456D-B79A-6157E69AE7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240" y="2956470"/>
            <a:ext cx="3774324" cy="945060"/>
          </a:xfrm>
          <a:prstGeom prst="rect">
            <a:avLst/>
          </a:prstGeom>
        </p:spPr>
      </p:pic>
      <p:sp>
        <p:nvSpPr>
          <p:cNvPr id="8" name="TextBox 7">
            <a:extLst>
              <a:ext uri="{FF2B5EF4-FFF2-40B4-BE49-F238E27FC236}">
                <a16:creationId xmlns:a16="http://schemas.microsoft.com/office/drawing/2014/main" xmlns="" id="{D1A18D85-ACBC-4112-8221-C86D2B67E6A6}"/>
              </a:ext>
            </a:extLst>
          </p:cNvPr>
          <p:cNvSpPr txBox="1"/>
          <p:nvPr userDrawn="1"/>
        </p:nvSpPr>
        <p:spPr>
          <a:xfrm>
            <a:off x="1097280" y="2036618"/>
            <a:ext cx="4763193" cy="1107996"/>
          </a:xfrm>
          <a:prstGeom prst="rect">
            <a:avLst/>
          </a:prstGeom>
          <a:noFill/>
        </p:spPr>
        <p:txBody>
          <a:bodyPr wrap="square" rtlCol="0">
            <a:spAutoFit/>
          </a:bodyPr>
          <a:lstStyle/>
          <a:p>
            <a:r>
              <a:rPr lang="en-US" sz="6600" b="1" dirty="0">
                <a:solidFill>
                  <a:srgbClr val="0A48E9"/>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26185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p:cSld name="One Column">
    <p:spTree>
      <p:nvGrpSpPr>
        <p:cNvPr id="1" name="Shape 30"/>
        <p:cNvGrpSpPr/>
        <p:nvPr/>
      </p:nvGrpSpPr>
      <p:grpSpPr>
        <a:xfrm>
          <a:off x="0" y="0"/>
          <a:ext cx="0" cy="0"/>
          <a:chOff x="0" y="0"/>
          <a:chExt cx="0" cy="0"/>
        </a:xfrm>
      </p:grpSpPr>
      <p:sp>
        <p:nvSpPr>
          <p:cNvPr id="31" name="Google Shape;31;p38"/>
          <p:cNvSpPr txBox="1">
            <a:spLocks noGrp="1"/>
          </p:cNvSpPr>
          <p:nvPr>
            <p:ph type="body" idx="1"/>
          </p:nvPr>
        </p:nvSpPr>
        <p:spPr>
          <a:xfrm>
            <a:off x="3048000" y="908050"/>
            <a:ext cx="8572501" cy="5365751"/>
          </a:xfrm>
          <a:prstGeom prst="rect">
            <a:avLst/>
          </a:prstGeom>
          <a:noFill/>
          <a:ln>
            <a:noFill/>
          </a:ln>
        </p:spPr>
        <p:txBody>
          <a:bodyPr spcFirstLastPara="1" wrap="square" lIns="130600" tIns="65300" rIns="130600" bIns="65300" anchor="t" anchorCtr="0">
            <a:noAutofit/>
          </a:bodyPr>
          <a:lstStyle>
            <a:lvl1pPr marL="609585" lvl="0" indent="-449569" algn="l">
              <a:spcBef>
                <a:spcPts val="833"/>
              </a:spcBef>
              <a:spcAft>
                <a:spcPts val="0"/>
              </a:spcAft>
              <a:buSzPts val="1710"/>
              <a:buChar char="▪"/>
              <a:defRPr/>
            </a:lvl1pPr>
            <a:lvl2pPr marL="1219170" lvl="1" indent="-441948" algn="l">
              <a:spcBef>
                <a:spcPts val="480"/>
              </a:spcBef>
              <a:spcAft>
                <a:spcPts val="0"/>
              </a:spcAft>
              <a:buClr>
                <a:srgbClr val="C5DBC3"/>
              </a:buClr>
              <a:buSzPts val="1620"/>
              <a:buChar char="🢭"/>
              <a:defRPr/>
            </a:lvl2pPr>
            <a:lvl3pPr marL="1828754" lvl="2" indent="-484704" algn="l">
              <a:spcBef>
                <a:spcPts val="567"/>
              </a:spcBef>
              <a:spcAft>
                <a:spcPts val="0"/>
              </a:spcAft>
              <a:buClr>
                <a:srgbClr val="00BEE2"/>
              </a:buClr>
              <a:buSzPts val="2125"/>
              <a:buChar char="■"/>
              <a:defRPr>
                <a:solidFill>
                  <a:srgbClr val="00BEE2"/>
                </a:solidFill>
              </a:defRPr>
            </a:lvl3pPr>
            <a:lvl4pPr marL="2438339" lvl="3" indent="-463538" algn="l">
              <a:spcBef>
                <a:spcPts val="500"/>
              </a:spcBef>
              <a:spcAft>
                <a:spcPts val="0"/>
              </a:spcAft>
              <a:buClr>
                <a:srgbClr val="FFC117"/>
              </a:buClr>
              <a:buSzPts val="1875"/>
              <a:buFont typeface="Arial"/>
              <a:buChar char="•"/>
              <a:defRPr>
                <a:solidFill>
                  <a:srgbClr val="FFC117"/>
                </a:solidFill>
              </a:defRPr>
            </a:lvl4pPr>
            <a:lvl5pPr marL="3047924" lvl="4" indent="-458289" algn="l">
              <a:spcBef>
                <a:spcPts val="484"/>
              </a:spcBef>
              <a:spcAft>
                <a:spcPts val="0"/>
              </a:spcAft>
              <a:buClr>
                <a:srgbClr val="E4DDD2"/>
              </a:buClr>
              <a:buSzPts val="1813"/>
              <a:buChar char="●"/>
              <a:defRPr>
                <a:solidFill>
                  <a:srgbClr val="E4DDD2"/>
                </a:solidFill>
              </a:defRPr>
            </a:lvl5pPr>
            <a:lvl6pPr marL="3657509" lvl="5" indent="-457189" algn="l">
              <a:spcBef>
                <a:spcPts val="480"/>
              </a:spcBef>
              <a:spcAft>
                <a:spcPts val="0"/>
              </a:spcAft>
              <a:buSzPts val="1800"/>
              <a:buChar char="●"/>
              <a:defRPr/>
            </a:lvl6pPr>
            <a:lvl7pPr marL="4267093" lvl="6" indent="-457189" algn="l">
              <a:spcBef>
                <a:spcPts val="480"/>
              </a:spcBef>
              <a:spcAft>
                <a:spcPts val="0"/>
              </a:spcAft>
              <a:buSzPts val="1800"/>
              <a:buChar char="●"/>
              <a:defRPr/>
            </a:lvl7pPr>
            <a:lvl8pPr marL="4876678" lvl="7" indent="-457189" algn="l">
              <a:spcBef>
                <a:spcPts val="480"/>
              </a:spcBef>
              <a:spcAft>
                <a:spcPts val="0"/>
              </a:spcAft>
              <a:buSzPts val="1800"/>
              <a:buChar char="●"/>
              <a:defRPr/>
            </a:lvl8pPr>
            <a:lvl9pPr marL="5486263" lvl="8" indent="-457189" algn="l">
              <a:spcBef>
                <a:spcPts val="480"/>
              </a:spcBef>
              <a:spcAft>
                <a:spcPts val="0"/>
              </a:spcAft>
              <a:buSzPts val="1800"/>
              <a:buChar char="●"/>
              <a:defRPr/>
            </a:lvl9pPr>
          </a:lstStyle>
          <a:p>
            <a:endParaRPr/>
          </a:p>
        </p:txBody>
      </p:sp>
      <p:sp>
        <p:nvSpPr>
          <p:cNvPr id="32" name="Google Shape;32;p38"/>
          <p:cNvSpPr txBox="1">
            <a:spLocks noGrp="1"/>
          </p:cNvSpPr>
          <p:nvPr>
            <p:ph type="title"/>
          </p:nvPr>
        </p:nvSpPr>
        <p:spPr>
          <a:xfrm>
            <a:off x="1117600" y="76200"/>
            <a:ext cx="10502901" cy="762000"/>
          </a:xfrm>
          <a:prstGeom prst="rect">
            <a:avLst/>
          </a:prstGeom>
          <a:noFill/>
          <a:ln>
            <a:noFill/>
          </a:ln>
        </p:spPr>
        <p:txBody>
          <a:bodyPr spcFirstLastPara="1" wrap="square" lIns="130600" tIns="65300" rIns="130600" bIns="653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2258482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mp; Bullets" type="tx">
  <p:cSld name="Title &amp; Bullets">
    <p:spTree>
      <p:nvGrpSpPr>
        <p:cNvPr id="1" name="Shape 46"/>
        <p:cNvGrpSpPr/>
        <p:nvPr/>
      </p:nvGrpSpPr>
      <p:grpSpPr>
        <a:xfrm>
          <a:off x="0" y="0"/>
          <a:ext cx="0" cy="0"/>
          <a:chOff x="0" y="0"/>
          <a:chExt cx="0" cy="0"/>
        </a:xfrm>
      </p:grpSpPr>
      <p:sp>
        <p:nvSpPr>
          <p:cNvPr id="47" name="Google Shape;47;p41"/>
          <p:cNvSpPr txBox="1">
            <a:spLocks noGrp="1"/>
          </p:cNvSpPr>
          <p:nvPr>
            <p:ph type="title"/>
          </p:nvPr>
        </p:nvSpPr>
        <p:spPr>
          <a:xfrm>
            <a:off x="1117600" y="76200"/>
            <a:ext cx="10502901" cy="762000"/>
          </a:xfrm>
          <a:prstGeom prst="rect">
            <a:avLst/>
          </a:prstGeom>
          <a:noFill/>
          <a:ln>
            <a:noFill/>
          </a:ln>
        </p:spPr>
        <p:txBody>
          <a:bodyPr spcFirstLastPara="1" wrap="square" lIns="130600" tIns="65300" rIns="130600" bIns="653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1"/>
          <p:cNvSpPr txBox="1">
            <a:spLocks noGrp="1"/>
          </p:cNvSpPr>
          <p:nvPr>
            <p:ph type="body" idx="1"/>
          </p:nvPr>
        </p:nvSpPr>
        <p:spPr>
          <a:xfrm>
            <a:off x="3048000" y="908050"/>
            <a:ext cx="8572501" cy="5365751"/>
          </a:xfrm>
          <a:prstGeom prst="rect">
            <a:avLst/>
          </a:prstGeom>
          <a:noFill/>
          <a:ln>
            <a:noFill/>
          </a:ln>
        </p:spPr>
        <p:txBody>
          <a:bodyPr spcFirstLastPara="1" wrap="square" lIns="130600" tIns="65300" rIns="130600" bIns="65300" anchor="t" anchorCtr="0">
            <a:noAutofit/>
          </a:bodyPr>
          <a:lstStyle>
            <a:lvl1pPr marL="609585" lvl="0" indent="-449569" algn="l">
              <a:spcBef>
                <a:spcPts val="833"/>
              </a:spcBef>
              <a:spcAft>
                <a:spcPts val="0"/>
              </a:spcAft>
              <a:buSzPts val="1710"/>
              <a:buChar char="▪"/>
              <a:defRPr/>
            </a:lvl1pPr>
            <a:lvl2pPr marL="1219170" lvl="1" indent="-441948" algn="l">
              <a:spcBef>
                <a:spcPts val="480"/>
              </a:spcBef>
              <a:spcAft>
                <a:spcPts val="0"/>
              </a:spcAft>
              <a:buClr>
                <a:srgbClr val="C5DBC3"/>
              </a:buClr>
              <a:buSzPts val="1620"/>
              <a:buChar char="🢭"/>
              <a:defRPr/>
            </a:lvl2pPr>
            <a:lvl3pPr marL="1828754" lvl="2" indent="-457189" algn="l">
              <a:spcBef>
                <a:spcPts val="480"/>
              </a:spcBef>
              <a:spcAft>
                <a:spcPts val="0"/>
              </a:spcAft>
              <a:buClr>
                <a:srgbClr val="00BEE2"/>
              </a:buClr>
              <a:buSzPts val="1800"/>
              <a:buChar char="■"/>
              <a:defRPr/>
            </a:lvl3pPr>
            <a:lvl4pPr marL="2438339" lvl="3" indent="-457189" algn="l">
              <a:spcBef>
                <a:spcPts val="480"/>
              </a:spcBef>
              <a:spcAft>
                <a:spcPts val="0"/>
              </a:spcAft>
              <a:buSzPts val="1800"/>
              <a:buChar char="•"/>
              <a:defRPr/>
            </a:lvl4pPr>
            <a:lvl5pPr marL="3047924" lvl="4" indent="-457189" algn="l">
              <a:spcBef>
                <a:spcPts val="480"/>
              </a:spcBef>
              <a:spcAft>
                <a:spcPts val="0"/>
              </a:spcAft>
              <a:buSzPts val="1800"/>
              <a:buChar char="●"/>
              <a:defRPr/>
            </a:lvl5pPr>
            <a:lvl6pPr marL="3657509" lvl="5" indent="-457189" algn="l">
              <a:spcBef>
                <a:spcPts val="480"/>
              </a:spcBef>
              <a:spcAft>
                <a:spcPts val="0"/>
              </a:spcAft>
              <a:buSzPts val="1800"/>
              <a:buChar char="●"/>
              <a:defRPr/>
            </a:lvl6pPr>
            <a:lvl7pPr marL="4267093" lvl="6" indent="-457189" algn="l">
              <a:spcBef>
                <a:spcPts val="480"/>
              </a:spcBef>
              <a:spcAft>
                <a:spcPts val="0"/>
              </a:spcAft>
              <a:buSzPts val="1800"/>
              <a:buChar char="●"/>
              <a:defRPr/>
            </a:lvl7pPr>
            <a:lvl8pPr marL="4876678" lvl="7" indent="-457189" algn="l">
              <a:spcBef>
                <a:spcPts val="480"/>
              </a:spcBef>
              <a:spcAft>
                <a:spcPts val="0"/>
              </a:spcAft>
              <a:buSzPts val="1800"/>
              <a:buChar char="●"/>
              <a:defRPr/>
            </a:lvl8pPr>
            <a:lvl9pPr marL="5486263" lvl="8" indent="-457189" algn="l">
              <a:spcBef>
                <a:spcPts val="480"/>
              </a:spcBef>
              <a:spcAft>
                <a:spcPts val="0"/>
              </a:spcAft>
              <a:buSzPts val="1800"/>
              <a:buChar char="●"/>
              <a:defRPr/>
            </a:lvl9pPr>
          </a:lstStyle>
          <a:p>
            <a:endParaRPr/>
          </a:p>
        </p:txBody>
      </p:sp>
    </p:spTree>
    <p:extLst>
      <p:ext uri="{BB962C8B-B14F-4D97-AF65-F5344CB8AC3E}">
        <p14:creationId xmlns:p14="http://schemas.microsoft.com/office/powerpoint/2010/main" val="3131122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ub Title">
  <p:cSld name="Sub Title">
    <p:spTree>
      <p:nvGrpSpPr>
        <p:cNvPr id="1" name="Shape 49"/>
        <p:cNvGrpSpPr/>
        <p:nvPr/>
      </p:nvGrpSpPr>
      <p:grpSpPr>
        <a:xfrm>
          <a:off x="0" y="0"/>
          <a:ext cx="0" cy="0"/>
          <a:chOff x="0" y="0"/>
          <a:chExt cx="0" cy="0"/>
        </a:xfrm>
      </p:grpSpPr>
      <p:sp>
        <p:nvSpPr>
          <p:cNvPr id="50" name="Google Shape;50;p42"/>
          <p:cNvSpPr/>
          <p:nvPr/>
        </p:nvSpPr>
        <p:spPr>
          <a:xfrm>
            <a:off x="412756" y="681039"/>
            <a:ext cx="61383" cy="365125"/>
          </a:xfrm>
          <a:prstGeom prst="rect">
            <a:avLst/>
          </a:prstGeom>
          <a:solidFill>
            <a:srgbClr val="000000"/>
          </a:solidFill>
          <a:ln>
            <a:noFill/>
          </a:ln>
        </p:spPr>
        <p:txBody>
          <a:bodyPr spcFirstLastPara="1" wrap="square" lIns="108833" tIns="54400" rIns="108833" bIns="54400" anchor="ctr" anchorCtr="0">
            <a:noAutofit/>
          </a:bodyPr>
          <a:lstStyle/>
          <a:p>
            <a:pPr marL="0" marR="0" lvl="0" indent="0" algn="ctr" rtl="0">
              <a:spcBef>
                <a:spcPts val="0"/>
              </a:spcBef>
              <a:spcAft>
                <a:spcPts val="0"/>
              </a:spcAft>
              <a:buNone/>
            </a:pPr>
            <a:endParaRPr sz="19062">
              <a:solidFill>
                <a:schemeClr val="lt1"/>
              </a:solidFill>
              <a:latin typeface="Helvetica Neue"/>
              <a:ea typeface="Helvetica Neue"/>
              <a:cs typeface="Helvetica Neue"/>
              <a:sym typeface="Helvetica Neue"/>
            </a:endParaRPr>
          </a:p>
        </p:txBody>
      </p:sp>
      <p:sp>
        <p:nvSpPr>
          <p:cNvPr id="51" name="Google Shape;51;p42"/>
          <p:cNvSpPr/>
          <p:nvPr/>
        </p:nvSpPr>
        <p:spPr>
          <a:xfrm>
            <a:off x="357719" y="681039"/>
            <a:ext cx="38100" cy="365125"/>
          </a:xfrm>
          <a:prstGeom prst="rect">
            <a:avLst/>
          </a:prstGeom>
          <a:solidFill>
            <a:srgbClr val="000000"/>
          </a:solidFill>
          <a:ln>
            <a:noFill/>
          </a:ln>
        </p:spPr>
        <p:txBody>
          <a:bodyPr spcFirstLastPara="1" wrap="square" lIns="108833" tIns="54400" rIns="108833" bIns="54400" anchor="ctr" anchorCtr="0">
            <a:noAutofit/>
          </a:bodyPr>
          <a:lstStyle/>
          <a:p>
            <a:pPr marL="0" marR="0" lvl="0" indent="0" algn="ctr" rtl="0">
              <a:spcBef>
                <a:spcPts val="0"/>
              </a:spcBef>
              <a:spcAft>
                <a:spcPts val="0"/>
              </a:spcAft>
              <a:buNone/>
            </a:pPr>
            <a:endParaRPr sz="19062">
              <a:solidFill>
                <a:schemeClr val="lt1"/>
              </a:solidFill>
              <a:latin typeface="Helvetica Neue"/>
              <a:ea typeface="Helvetica Neue"/>
              <a:cs typeface="Helvetica Neue"/>
              <a:sym typeface="Helvetica Neue"/>
            </a:endParaRPr>
          </a:p>
        </p:txBody>
      </p:sp>
      <p:sp>
        <p:nvSpPr>
          <p:cNvPr id="52" name="Google Shape;52;p42"/>
          <p:cNvSpPr/>
          <p:nvPr/>
        </p:nvSpPr>
        <p:spPr>
          <a:xfrm>
            <a:off x="332319" y="681039"/>
            <a:ext cx="12700" cy="365125"/>
          </a:xfrm>
          <a:prstGeom prst="rect">
            <a:avLst/>
          </a:prstGeom>
          <a:solidFill>
            <a:srgbClr val="000000"/>
          </a:solidFill>
          <a:ln>
            <a:noFill/>
          </a:ln>
        </p:spPr>
        <p:txBody>
          <a:bodyPr spcFirstLastPara="1" wrap="square" lIns="108833" tIns="54400" rIns="108833" bIns="54400" anchor="ctr" anchorCtr="0">
            <a:noAutofit/>
          </a:bodyPr>
          <a:lstStyle/>
          <a:p>
            <a:pPr marL="0" marR="0" lvl="0" indent="0" algn="ctr" rtl="0">
              <a:spcBef>
                <a:spcPts val="0"/>
              </a:spcBef>
              <a:spcAft>
                <a:spcPts val="0"/>
              </a:spcAft>
              <a:buNone/>
            </a:pPr>
            <a:endParaRPr sz="19062">
              <a:solidFill>
                <a:schemeClr val="lt1"/>
              </a:solidFill>
              <a:latin typeface="Helvetica Neue"/>
              <a:ea typeface="Helvetica Neue"/>
              <a:cs typeface="Helvetica Neue"/>
              <a:sym typeface="Helvetica Neue"/>
            </a:endParaRPr>
          </a:p>
        </p:txBody>
      </p:sp>
      <p:sp>
        <p:nvSpPr>
          <p:cNvPr id="53" name="Google Shape;53;p42"/>
          <p:cNvSpPr/>
          <p:nvPr/>
        </p:nvSpPr>
        <p:spPr>
          <a:xfrm>
            <a:off x="296333" y="681039"/>
            <a:ext cx="10584" cy="365125"/>
          </a:xfrm>
          <a:prstGeom prst="rect">
            <a:avLst/>
          </a:prstGeom>
          <a:solidFill>
            <a:srgbClr val="000000"/>
          </a:solidFill>
          <a:ln>
            <a:noFill/>
          </a:ln>
        </p:spPr>
        <p:txBody>
          <a:bodyPr spcFirstLastPara="1" wrap="square" lIns="108833" tIns="54400" rIns="108833" bIns="54400" anchor="ctr" anchorCtr="0">
            <a:noAutofit/>
          </a:bodyPr>
          <a:lstStyle/>
          <a:p>
            <a:pPr marL="0" marR="0" lvl="0" indent="0" algn="ctr" rtl="0">
              <a:spcBef>
                <a:spcPts val="0"/>
              </a:spcBef>
              <a:spcAft>
                <a:spcPts val="0"/>
              </a:spcAft>
              <a:buNone/>
            </a:pPr>
            <a:endParaRPr sz="19062">
              <a:solidFill>
                <a:schemeClr val="lt1"/>
              </a:solidFill>
              <a:latin typeface="Helvetica Neue"/>
              <a:ea typeface="Helvetica Neue"/>
              <a:cs typeface="Helvetica Neue"/>
              <a:sym typeface="Helvetica Neue"/>
            </a:endParaRPr>
          </a:p>
        </p:txBody>
      </p:sp>
      <p:sp>
        <p:nvSpPr>
          <p:cNvPr id="54" name="Google Shape;54;p42"/>
          <p:cNvSpPr txBox="1">
            <a:spLocks noGrp="1"/>
          </p:cNvSpPr>
          <p:nvPr>
            <p:ph type="subTitle" idx="1"/>
          </p:nvPr>
        </p:nvSpPr>
        <p:spPr>
          <a:xfrm>
            <a:off x="3657600" y="2834640"/>
            <a:ext cx="7924800" cy="1508760"/>
          </a:xfrm>
          <a:prstGeom prst="rect">
            <a:avLst/>
          </a:prstGeom>
          <a:noFill/>
          <a:ln>
            <a:noFill/>
          </a:ln>
        </p:spPr>
        <p:txBody>
          <a:bodyPr spcFirstLastPara="1" wrap="square" lIns="143675" tIns="65300" rIns="130600" bIns="65300" anchor="ctr" anchorCtr="0">
            <a:noAutofit/>
          </a:bodyPr>
          <a:lstStyle>
            <a:lvl1pPr lvl="0" algn="ctr">
              <a:spcBef>
                <a:spcPts val="0"/>
              </a:spcBef>
              <a:spcAft>
                <a:spcPts val="0"/>
              </a:spcAft>
              <a:buSzPts val="5997"/>
              <a:buNone/>
              <a:defRPr sz="8417" b="1" cap="none">
                <a:solidFill>
                  <a:srgbClr val="D0940C"/>
                </a:solidFill>
              </a:defRPr>
            </a:lvl1pPr>
            <a:lvl2pPr lvl="1" algn="ctr">
              <a:spcBef>
                <a:spcPts val="480"/>
              </a:spcBef>
              <a:spcAft>
                <a:spcPts val="0"/>
              </a:spcAft>
              <a:buClr>
                <a:srgbClr val="C5DBC3"/>
              </a:buClr>
              <a:buSzPts val="1620"/>
              <a:buNone/>
              <a:defRPr/>
            </a:lvl2pPr>
            <a:lvl3pPr lvl="2" algn="ctr">
              <a:spcBef>
                <a:spcPts val="480"/>
              </a:spcBef>
              <a:spcAft>
                <a:spcPts val="0"/>
              </a:spcAft>
              <a:buClr>
                <a:srgbClr val="00BEE2"/>
              </a:buClr>
              <a:buSzPts val="1800"/>
              <a:buNone/>
              <a:defRPr/>
            </a:lvl3pPr>
            <a:lvl4pPr lvl="3" algn="ctr">
              <a:spcBef>
                <a:spcPts val="480"/>
              </a:spcBef>
              <a:spcAft>
                <a:spcPts val="0"/>
              </a:spcAft>
              <a:buSzPts val="1800"/>
              <a:buNone/>
              <a:defRPr/>
            </a:lvl4pPr>
            <a:lvl5pPr lvl="4" algn="ctr">
              <a:spcBef>
                <a:spcPts val="480"/>
              </a:spcBef>
              <a:spcAft>
                <a:spcPts val="0"/>
              </a:spcAft>
              <a:buSzPts val="1800"/>
              <a:buNone/>
              <a:defRPr/>
            </a:lvl5pPr>
            <a:lvl6pPr lvl="5" algn="ctr">
              <a:spcBef>
                <a:spcPts val="480"/>
              </a:spcBef>
              <a:spcAft>
                <a:spcPts val="0"/>
              </a:spcAft>
              <a:buSzPts val="1800"/>
              <a:buNone/>
              <a:defRPr/>
            </a:lvl6pPr>
            <a:lvl7pPr lvl="6" algn="ctr">
              <a:spcBef>
                <a:spcPts val="480"/>
              </a:spcBef>
              <a:spcAft>
                <a:spcPts val="0"/>
              </a:spcAft>
              <a:buSzPts val="1800"/>
              <a:buNone/>
              <a:defRPr/>
            </a:lvl7pPr>
            <a:lvl8pPr lvl="7" algn="ctr">
              <a:spcBef>
                <a:spcPts val="480"/>
              </a:spcBef>
              <a:spcAft>
                <a:spcPts val="0"/>
              </a:spcAft>
              <a:buSzPts val="1800"/>
              <a:buNone/>
              <a:defRPr/>
            </a:lvl8pPr>
            <a:lvl9pPr lvl="8" algn="ctr">
              <a:spcBef>
                <a:spcPts val="480"/>
              </a:spcBef>
              <a:spcAft>
                <a:spcPts val="0"/>
              </a:spcAft>
              <a:buSzPts val="1800"/>
              <a:buNone/>
              <a:defRPr/>
            </a:lvl9pPr>
          </a:lstStyle>
          <a:p>
            <a:endParaRPr/>
          </a:p>
        </p:txBody>
      </p:sp>
      <p:sp>
        <p:nvSpPr>
          <p:cNvPr id="55" name="Google Shape;55;p42"/>
          <p:cNvSpPr/>
          <p:nvPr/>
        </p:nvSpPr>
        <p:spPr>
          <a:xfrm>
            <a:off x="3670301" y="5754635"/>
            <a:ext cx="7912099" cy="471948"/>
          </a:xfrm>
          <a:prstGeom prst="ellipse">
            <a:avLst/>
          </a:prstGeom>
          <a:solidFill>
            <a:schemeClr val="dk1">
              <a:alpha val="16862"/>
            </a:schemeClr>
          </a:solidFill>
          <a:ln>
            <a:noFill/>
          </a:ln>
        </p:spPr>
        <p:txBody>
          <a:bodyPr spcFirstLastPara="1" wrap="square" lIns="108833" tIns="54400" rIns="108833" bIns="54400" anchor="ctr" anchorCtr="0">
            <a:noAutofit/>
          </a:bodyPr>
          <a:lstStyle/>
          <a:p>
            <a:pPr marL="0" marR="0" lvl="0" indent="0" algn="ctr" rtl="0">
              <a:spcBef>
                <a:spcPts val="0"/>
              </a:spcBef>
              <a:spcAft>
                <a:spcPts val="0"/>
              </a:spcAft>
              <a:buNone/>
            </a:pPr>
            <a:endParaRPr sz="19062">
              <a:solidFill>
                <a:schemeClr val="lt1"/>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3512244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B9B730-FC8B-4D89-B845-B56D6C095C10}"/>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3" name="Content Placeholder 2">
            <a:extLst>
              <a:ext uri="{FF2B5EF4-FFF2-40B4-BE49-F238E27FC236}">
                <a16:creationId xmlns:a16="http://schemas.microsoft.com/office/drawing/2014/main" xmlns="" id="{A567C298-C194-40E1-8987-9EFF24411AEC}"/>
              </a:ext>
            </a:extLst>
          </p:cNvPr>
          <p:cNvSpPr>
            <a:spLocks noGrp="1"/>
          </p:cNvSpPr>
          <p:nvPr>
            <p:ph idx="1"/>
          </p:nvPr>
        </p:nvSpPr>
        <p:spPr>
          <a:xfrm>
            <a:off x="838200" y="1077477"/>
            <a:ext cx="10515600" cy="5157351"/>
          </a:xfrm>
        </p:spPr>
        <p:txBody>
          <a:bodyPr/>
          <a:lstStyle>
            <a:lvl1pPr>
              <a:defRPr sz="28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F9F331E6-6E78-4F44-9C5C-02C4961451C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xmlns="" id="{002B0949-E370-4B6A-853D-3274261EDE9D}"/>
              </a:ext>
            </a:extLst>
          </p:cNvPr>
          <p:cNvSpPr>
            <a:spLocks noGrp="1"/>
          </p:cNvSpPr>
          <p:nvPr>
            <p:ph type="ftr" sz="quarter" idx="11"/>
          </p:nvPr>
        </p:nvSpPr>
        <p:spPr/>
        <p:txBody>
          <a:bodyPr/>
          <a:lstStyle/>
          <a:p>
            <a:r>
              <a:rPr lang="en-US"/>
              <a:t>Introduction - Basics of C programming</a:t>
            </a:r>
          </a:p>
        </p:txBody>
      </p:sp>
      <p:sp>
        <p:nvSpPr>
          <p:cNvPr id="6" name="Slide Number Placeholder 5">
            <a:extLst>
              <a:ext uri="{FF2B5EF4-FFF2-40B4-BE49-F238E27FC236}">
                <a16:creationId xmlns:a16="http://schemas.microsoft.com/office/drawing/2014/main" xmlns="" id="{015E38ED-EAAD-41C0-8DCF-25CE6B9E4F42}"/>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8" name="Rectangle 7">
            <a:extLst>
              <a:ext uri="{FF2B5EF4-FFF2-40B4-BE49-F238E27FC236}">
                <a16:creationId xmlns:a16="http://schemas.microsoft.com/office/drawing/2014/main" xmlns="" id="{D4AD14C3-2535-4136-AE13-56ECD56C864C}"/>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697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19E9D1-1E5C-4F50-89EA-38C71C8710C8}"/>
              </a:ext>
            </a:extLst>
          </p:cNvPr>
          <p:cNvSpPr>
            <a:spLocks noGrp="1"/>
          </p:cNvSpPr>
          <p:nvPr>
            <p:ph sz="half" idx="1"/>
          </p:nvPr>
        </p:nvSpPr>
        <p:spPr>
          <a:xfrm>
            <a:off x="838200" y="1122218"/>
            <a:ext cx="5181600" cy="505474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xmlns="" id="{48CEBCDD-EBC8-417C-97D1-7D985342345D}"/>
              </a:ext>
            </a:extLst>
          </p:cNvPr>
          <p:cNvSpPr>
            <a:spLocks noGrp="1"/>
          </p:cNvSpPr>
          <p:nvPr>
            <p:ph sz="half" idx="2"/>
          </p:nvPr>
        </p:nvSpPr>
        <p:spPr>
          <a:xfrm>
            <a:off x="6172200" y="1122218"/>
            <a:ext cx="5181600" cy="50547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3DA4C246-89B8-4976-91B8-74D65958E08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xmlns="" id="{150FCD4B-65E8-4D89-851D-492E73B1A7D2}"/>
              </a:ext>
            </a:extLst>
          </p:cNvPr>
          <p:cNvSpPr>
            <a:spLocks noGrp="1"/>
          </p:cNvSpPr>
          <p:nvPr>
            <p:ph type="ftr" sz="quarter" idx="11"/>
          </p:nvPr>
        </p:nvSpPr>
        <p:spPr/>
        <p:txBody>
          <a:bodyPr/>
          <a:lstStyle/>
          <a:p>
            <a:r>
              <a:rPr lang="en-US"/>
              <a:t>Introduction - Basics of C programming</a:t>
            </a:r>
          </a:p>
        </p:txBody>
      </p:sp>
      <p:sp>
        <p:nvSpPr>
          <p:cNvPr id="7" name="Slide Number Placeholder 6">
            <a:extLst>
              <a:ext uri="{FF2B5EF4-FFF2-40B4-BE49-F238E27FC236}">
                <a16:creationId xmlns:a16="http://schemas.microsoft.com/office/drawing/2014/main" xmlns="" id="{E8F492EC-ADF8-4541-8B0B-642A6F82F57A}"/>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9" name="Title 1">
            <a:extLst>
              <a:ext uri="{FF2B5EF4-FFF2-40B4-BE49-F238E27FC236}">
                <a16:creationId xmlns:a16="http://schemas.microsoft.com/office/drawing/2014/main" xmlns="" id="{481955E3-112B-4CCA-8D86-C768D415EC2A}"/>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11" name="Rectangle 10">
            <a:extLst>
              <a:ext uri="{FF2B5EF4-FFF2-40B4-BE49-F238E27FC236}">
                <a16:creationId xmlns:a16="http://schemas.microsoft.com/office/drawing/2014/main" xmlns="" id="{53373B56-C6D8-4634-92C8-D46B1E36CA40}"/>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934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89AD2F3-65F8-4FD6-A5DA-316C0AA73179}"/>
              </a:ext>
            </a:extLst>
          </p:cNvPr>
          <p:cNvSpPr>
            <a:spLocks noGrp="1"/>
          </p:cNvSpPr>
          <p:nvPr>
            <p:ph type="body" idx="1"/>
          </p:nvPr>
        </p:nvSpPr>
        <p:spPr>
          <a:xfrm>
            <a:off x="839788" y="109096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A195F430-811D-49A7-B89C-412778A16D90}"/>
              </a:ext>
            </a:extLst>
          </p:cNvPr>
          <p:cNvSpPr>
            <a:spLocks noGrp="1"/>
          </p:cNvSpPr>
          <p:nvPr>
            <p:ph sz="half" idx="2"/>
          </p:nvPr>
        </p:nvSpPr>
        <p:spPr>
          <a:xfrm>
            <a:off x="839788" y="1979210"/>
            <a:ext cx="5157787" cy="42104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xmlns="" id="{8C3BF6AC-FC1D-4EC4-BAA2-7E55A66BD809}"/>
              </a:ext>
            </a:extLst>
          </p:cNvPr>
          <p:cNvSpPr>
            <a:spLocks noGrp="1"/>
          </p:cNvSpPr>
          <p:nvPr>
            <p:ph type="body" sz="quarter" idx="3"/>
          </p:nvPr>
        </p:nvSpPr>
        <p:spPr>
          <a:xfrm>
            <a:off x="6172200" y="109096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9B51AAE4-B156-4976-83FF-C91C58752AAB}"/>
              </a:ext>
            </a:extLst>
          </p:cNvPr>
          <p:cNvSpPr>
            <a:spLocks noGrp="1"/>
          </p:cNvSpPr>
          <p:nvPr>
            <p:ph sz="quarter" idx="4"/>
          </p:nvPr>
        </p:nvSpPr>
        <p:spPr>
          <a:xfrm>
            <a:off x="6172200" y="1979210"/>
            <a:ext cx="5183188" cy="42104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35555436-4179-4B6E-895F-BD215D237FD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xmlns="" id="{CB5753EC-5DCC-4E9F-ADC2-ADE1C84F3FFB}"/>
              </a:ext>
            </a:extLst>
          </p:cNvPr>
          <p:cNvSpPr>
            <a:spLocks noGrp="1"/>
          </p:cNvSpPr>
          <p:nvPr>
            <p:ph type="ftr" sz="quarter" idx="11"/>
          </p:nvPr>
        </p:nvSpPr>
        <p:spPr/>
        <p:txBody>
          <a:bodyPr/>
          <a:lstStyle/>
          <a:p>
            <a:r>
              <a:rPr lang="en-US"/>
              <a:t>Introduction - Basics of C programming</a:t>
            </a:r>
          </a:p>
        </p:txBody>
      </p:sp>
      <p:sp>
        <p:nvSpPr>
          <p:cNvPr id="9" name="Slide Number Placeholder 8">
            <a:extLst>
              <a:ext uri="{FF2B5EF4-FFF2-40B4-BE49-F238E27FC236}">
                <a16:creationId xmlns:a16="http://schemas.microsoft.com/office/drawing/2014/main" xmlns="" id="{2B8BF5BC-CFE9-42D6-99FC-EF586E6A83AC}"/>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11" name="Title 1">
            <a:extLst>
              <a:ext uri="{FF2B5EF4-FFF2-40B4-BE49-F238E27FC236}">
                <a16:creationId xmlns:a16="http://schemas.microsoft.com/office/drawing/2014/main" xmlns="" id="{2CB643E1-0C99-4681-8DCF-E3F8677831BA}"/>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13" name="Rectangle 12">
            <a:extLst>
              <a:ext uri="{FF2B5EF4-FFF2-40B4-BE49-F238E27FC236}">
                <a16:creationId xmlns:a16="http://schemas.microsoft.com/office/drawing/2014/main" xmlns="" id="{993EF3CA-5F99-49D5-9BAB-A9F49CC06ABE}"/>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5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268502F2-598F-42D2-9059-A4AB43A2D82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xmlns="" id="{945050BE-0430-464A-9B5D-AA93715654EF}"/>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579CE28D-9115-4BA7-A16D-643B465C9762}"/>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7" name="Title 1">
            <a:extLst>
              <a:ext uri="{FF2B5EF4-FFF2-40B4-BE49-F238E27FC236}">
                <a16:creationId xmlns:a16="http://schemas.microsoft.com/office/drawing/2014/main" xmlns="" id="{18039807-1DE0-497E-ACCA-3EACAE2DF8A4}"/>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9" name="Rectangle 8">
            <a:extLst>
              <a:ext uri="{FF2B5EF4-FFF2-40B4-BE49-F238E27FC236}">
                <a16:creationId xmlns:a16="http://schemas.microsoft.com/office/drawing/2014/main" xmlns="" id="{3DCE4754-431A-42BB-80B8-CEEAC51750DD}"/>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594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CEF3CFAF-CA49-4A02-A9B2-3B416526041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xmlns="" id="{49211EB3-2C82-40D8-8C4C-22AAA412A931}"/>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A25C1405-650E-498D-8DC7-78C6C04E92C8}"/>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3790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E6CD9A-758E-4F06-92E9-BF69DBCBC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2B948A5-4CAF-4F43-B79A-00ECAB5BE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A4771AC1-7328-4E0C-9635-107879CE4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FD884C9A-FBDB-4FA9-A244-059EA966AF9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xmlns="" id="{C3D29226-EC11-482A-A4B3-684492A2BEFE}"/>
              </a:ext>
            </a:extLst>
          </p:cNvPr>
          <p:cNvSpPr>
            <a:spLocks noGrp="1"/>
          </p:cNvSpPr>
          <p:nvPr>
            <p:ph type="ftr" sz="quarter" idx="11"/>
          </p:nvPr>
        </p:nvSpPr>
        <p:spPr/>
        <p:txBody>
          <a:bodyPr/>
          <a:lstStyle/>
          <a:p>
            <a:r>
              <a:rPr lang="en-US"/>
              <a:t>Introduction - Basics of C programming</a:t>
            </a:r>
          </a:p>
        </p:txBody>
      </p:sp>
      <p:sp>
        <p:nvSpPr>
          <p:cNvPr id="7" name="Slide Number Placeholder 6">
            <a:extLst>
              <a:ext uri="{FF2B5EF4-FFF2-40B4-BE49-F238E27FC236}">
                <a16:creationId xmlns:a16="http://schemas.microsoft.com/office/drawing/2014/main" xmlns="" id="{81445BE7-34F7-44AF-9ED3-13EB447C5677}"/>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18247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57E11-F4EA-464C-BB62-2D33F1EFF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51E78FB-8A3E-4A3A-8408-A36554C73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0D2A0B00-1943-4A4E-895D-AD65DB41A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DE13DA4-D3B6-422C-8000-39DE2E23540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xmlns="" id="{F4EE23C9-89FE-4130-8B08-74D149432B99}"/>
              </a:ext>
            </a:extLst>
          </p:cNvPr>
          <p:cNvSpPr>
            <a:spLocks noGrp="1"/>
          </p:cNvSpPr>
          <p:nvPr>
            <p:ph type="ftr" sz="quarter" idx="11"/>
          </p:nvPr>
        </p:nvSpPr>
        <p:spPr/>
        <p:txBody>
          <a:bodyPr/>
          <a:lstStyle/>
          <a:p>
            <a:r>
              <a:rPr lang="en-US"/>
              <a:t>Introduction - Basics of C programming</a:t>
            </a:r>
          </a:p>
        </p:txBody>
      </p:sp>
      <p:sp>
        <p:nvSpPr>
          <p:cNvPr id="7" name="Slide Number Placeholder 6">
            <a:extLst>
              <a:ext uri="{FF2B5EF4-FFF2-40B4-BE49-F238E27FC236}">
                <a16:creationId xmlns:a16="http://schemas.microsoft.com/office/drawing/2014/main" xmlns="" id="{80D21CA8-4BB9-4C91-82FD-041112A33AEF}"/>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410508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5FA355-A86B-43F8-9C43-A5DBFBE8F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436E2F68-F428-457B-9A8E-A56ED8BC7B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D7E20FA-C14E-4384-8718-FA6020DF49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xmlns="" id="{2CE3239A-D7CB-4CF2-B037-ED819B4E59BA}"/>
              </a:ext>
            </a:extLst>
          </p:cNvPr>
          <p:cNvSpPr>
            <a:spLocks noGrp="1"/>
          </p:cNvSpPr>
          <p:nvPr>
            <p:ph type="ftr" sz="quarter" idx="11"/>
          </p:nvPr>
        </p:nvSpPr>
        <p:spPr/>
        <p:txBody>
          <a:bodyPr/>
          <a:lstStyle/>
          <a:p>
            <a:r>
              <a:rPr lang="en-US"/>
              <a:t>Introduction - Basics of C programming</a:t>
            </a:r>
          </a:p>
        </p:txBody>
      </p:sp>
      <p:sp>
        <p:nvSpPr>
          <p:cNvPr id="6" name="Slide Number Placeholder 5">
            <a:extLst>
              <a:ext uri="{FF2B5EF4-FFF2-40B4-BE49-F238E27FC236}">
                <a16:creationId xmlns:a16="http://schemas.microsoft.com/office/drawing/2014/main" xmlns="" id="{6B8304E5-B951-4720-BB63-F0F998B827DE}"/>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65441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0000">
              <a:schemeClr val="accent1">
                <a:lumMod val="45000"/>
                <a:lumOff val="55000"/>
                <a:alpha val="10000"/>
              </a:schemeClr>
            </a:gs>
            <a:gs pos="90000">
              <a:schemeClr val="accent1">
                <a:lumMod val="45000"/>
                <a:lumOff val="55000"/>
                <a:alpha val="10000"/>
              </a:schemeClr>
            </a:gs>
            <a:gs pos="100000">
              <a:schemeClr val="accent1">
                <a:lumMod val="30000"/>
                <a:lumOff val="70000"/>
                <a:alpha val="10000"/>
              </a:schemeClr>
            </a:gs>
          </a:gsLst>
          <a:lin ang="0" scaled="1"/>
          <a:tileRect/>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AA388C0D-DDF9-4B35-9DC6-1E49E7005C43}"/>
              </a:ext>
            </a:extLst>
          </p:cNvPr>
          <p:cNvSpPr/>
          <p:nvPr userDrawn="1"/>
        </p:nvSpPr>
        <p:spPr>
          <a:xfrm>
            <a:off x="0" y="6456106"/>
            <a:ext cx="12192000" cy="401894"/>
          </a:xfrm>
          <a:prstGeom prst="rect">
            <a:avLst/>
          </a:prstGeom>
          <a:gradFill flip="none" rotWithShape="1">
            <a:gsLst>
              <a:gs pos="0">
                <a:srgbClr val="0C66A4"/>
              </a:gs>
              <a:gs pos="40000">
                <a:srgbClr val="094C7B"/>
              </a:gs>
              <a:gs pos="69000">
                <a:srgbClr val="063352"/>
              </a:gs>
              <a:gs pos="100000">
                <a:srgbClr val="031D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xmlns="" id="{AF2C40C1-D2F0-4A10-83E8-D41AECD02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xmlns="" id="{7C14ADC2-1A69-40F7-9146-FF8CF49E1FEC}"/>
              </a:ext>
            </a:extLst>
          </p:cNvPr>
          <p:cNvSpPr>
            <a:spLocks noGrp="1"/>
          </p:cNvSpPr>
          <p:nvPr>
            <p:ph type="body" idx="1"/>
          </p:nvPr>
        </p:nvSpPr>
        <p:spPr>
          <a:xfrm>
            <a:off x="838200" y="1825624"/>
            <a:ext cx="10515600" cy="45795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xmlns="" id="{8F07CAEB-C688-42B1-A85B-A8AE9C55C4C6}"/>
              </a:ext>
            </a:extLst>
          </p:cNvPr>
          <p:cNvSpPr>
            <a:spLocks noGrp="1"/>
          </p:cNvSpPr>
          <p:nvPr>
            <p:ph type="ftr" sz="quarter" idx="3"/>
          </p:nvPr>
        </p:nvSpPr>
        <p:spPr>
          <a:xfrm>
            <a:off x="4038600" y="6456106"/>
            <a:ext cx="4114800" cy="365125"/>
          </a:xfrm>
          <a:prstGeom prst="rect">
            <a:avLst/>
          </a:prstGeom>
        </p:spPr>
        <p:txBody>
          <a:bodyPr vert="horz" lIns="91440" tIns="45720" rIns="91440" bIns="45720" rtlCol="0" anchor="ctr"/>
          <a:lstStyle>
            <a:lvl1pPr algn="ctr">
              <a:defRPr sz="1400">
                <a:solidFill>
                  <a:schemeClr val="bg1"/>
                </a:solidFill>
                <a:latin typeface="Arial" panose="020B0604020202020204" pitchFamily="34" charset="0"/>
                <a:cs typeface="Arial" panose="020B0604020202020204" pitchFamily="34" charset="0"/>
              </a:defRPr>
            </a:lvl1pPr>
          </a:lstStyle>
          <a:p>
            <a:r>
              <a:rPr lang="en-US"/>
              <a:t>Introduction - Basics of C programming</a:t>
            </a:r>
            <a:endParaRPr lang="en-US" dirty="0"/>
          </a:p>
        </p:txBody>
      </p:sp>
      <p:sp>
        <p:nvSpPr>
          <p:cNvPr id="6" name="Slide Number Placeholder 5">
            <a:extLst>
              <a:ext uri="{FF2B5EF4-FFF2-40B4-BE49-F238E27FC236}">
                <a16:creationId xmlns:a16="http://schemas.microsoft.com/office/drawing/2014/main" xmlns="" id="{A593B63C-E5CF-401B-A49C-92D346C01EDB}"/>
              </a:ext>
            </a:extLst>
          </p:cNvPr>
          <p:cNvSpPr>
            <a:spLocks noGrp="1"/>
          </p:cNvSpPr>
          <p:nvPr>
            <p:ph type="sldNum" sz="quarter" idx="4"/>
          </p:nvPr>
        </p:nvSpPr>
        <p:spPr>
          <a:xfrm>
            <a:off x="8601364" y="6465342"/>
            <a:ext cx="2743200"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AEA90AB5-22A9-4891-9A56-775D2849FADF}" type="slidenum">
              <a:rPr lang="en-US" smtClean="0"/>
              <a:pPr/>
              <a:t>‹#›</a:t>
            </a:fld>
            <a:endParaRPr lang="en-US" dirty="0"/>
          </a:p>
        </p:txBody>
      </p:sp>
      <p:pic>
        <p:nvPicPr>
          <p:cNvPr id="15" name="Picture 14">
            <a:extLst>
              <a:ext uri="{FF2B5EF4-FFF2-40B4-BE49-F238E27FC236}">
                <a16:creationId xmlns:a16="http://schemas.microsoft.com/office/drawing/2014/main" xmlns="" id="{F78424F3-2B84-43F8-842E-B505AC8AE0CD}"/>
              </a:ext>
            </a:extLst>
          </p:cNvPr>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10140258" y="0"/>
            <a:ext cx="2051742" cy="1243012"/>
          </a:xfrm>
          <a:prstGeom prst="rect">
            <a:avLst/>
          </a:prstGeom>
          <a:effectLst>
            <a:reflection endPos="0" dist="50800" dir="5400000" sy="-100000" algn="bl" rotWithShape="0"/>
          </a:effectLst>
        </p:spPr>
      </p:pic>
    </p:spTree>
    <p:extLst>
      <p:ext uri="{BB962C8B-B14F-4D97-AF65-F5344CB8AC3E}">
        <p14:creationId xmlns:p14="http://schemas.microsoft.com/office/powerpoint/2010/main" val="45321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4" r:id="rId13"/>
    <p:sldLayoutId id="2147483665" r:id="rId14"/>
  </p:sldLayoutIdLst>
  <p:hf hdr="0" dt="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en.wikipedia.org/wiki/Hexadecima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7763E3-F9BB-49D4-BC65-16DF49B9D448}"/>
              </a:ext>
            </a:extLst>
          </p:cNvPr>
          <p:cNvSpPr>
            <a:spLocks noGrp="1"/>
          </p:cNvSpPr>
          <p:nvPr>
            <p:ph type="ctrTitle"/>
          </p:nvPr>
        </p:nvSpPr>
        <p:spPr>
          <a:xfrm>
            <a:off x="1260948" y="3949185"/>
            <a:ext cx="9144000" cy="1729422"/>
          </a:xfrm>
        </p:spPr>
        <p:txBody>
          <a:bodyPr>
            <a:normAutofit fontScale="90000"/>
          </a:bodyPr>
          <a:lstStyle/>
          <a:p>
            <a:pPr>
              <a:lnSpc>
                <a:spcPct val="100000"/>
              </a:lnSpc>
            </a:pPr>
            <a:r>
              <a:rPr lang="en" sz="3100" b="1" dirty="0"/>
              <a:t/>
            </a:r>
            <a:br>
              <a:rPr lang="en" sz="3100" b="1" dirty="0"/>
            </a:br>
            <a:r>
              <a:rPr lang="en" sz="3100" b="1" dirty="0"/>
              <a:t/>
            </a:r>
            <a:br>
              <a:rPr lang="en" sz="3100" b="1" dirty="0"/>
            </a:br>
            <a:r>
              <a:rPr lang="en" sz="3100" b="1" dirty="0"/>
              <a:t/>
            </a:r>
            <a:br>
              <a:rPr lang="en" sz="3100" b="1" dirty="0"/>
            </a:br>
            <a:r>
              <a:rPr lang="en" sz="3100" b="1" dirty="0"/>
              <a:t/>
            </a:r>
            <a:br>
              <a:rPr lang="en" sz="3100" b="1" dirty="0"/>
            </a:br>
            <a:r>
              <a:rPr lang="en" sz="3100" b="1" dirty="0"/>
              <a:t/>
            </a:r>
            <a:br>
              <a:rPr lang="en" sz="3100" b="1" dirty="0"/>
            </a:br>
            <a:r>
              <a:rPr lang="en" sz="3100" b="1" dirty="0"/>
              <a:t/>
            </a:r>
            <a:br>
              <a:rPr lang="en" sz="3100" b="1" dirty="0"/>
            </a:br>
            <a:r>
              <a:rPr lang="en" sz="3100" b="1" dirty="0"/>
              <a:t/>
            </a:r>
            <a:br>
              <a:rPr lang="en" sz="3100" b="1" dirty="0"/>
            </a:br>
            <a:r>
              <a:rPr lang="en" sz="3100" b="1" dirty="0"/>
              <a:t>C Programming</a:t>
            </a:r>
            <a:br>
              <a:rPr lang="en" sz="3100" b="1" dirty="0"/>
            </a:br>
            <a:r>
              <a:rPr lang="en-US" sz="3100" dirty="0"/>
              <a:t>Introduction - Basics of C programming</a:t>
            </a:r>
            <a:r>
              <a:rPr lang="en" sz="3100" dirty="0"/>
              <a:t/>
            </a:r>
            <a:br>
              <a:rPr lang="en" sz="3100" dirty="0"/>
            </a:br>
            <a:r>
              <a:rPr lang="en-US" sz="3100" dirty="0"/>
              <a:t> </a:t>
            </a:r>
            <a:r>
              <a:rPr lang="en-US" dirty="0"/>
              <a:t/>
            </a:r>
            <a:br>
              <a:rPr lang="en-US" dirty="0"/>
            </a:br>
            <a:r>
              <a:rPr lang="fr-FR" dirty="0"/>
              <a:t/>
            </a:r>
            <a:br>
              <a:rPr lang="fr-FR" dirty="0"/>
            </a:br>
            <a:endParaRPr lang="en-US" dirty="0"/>
          </a:p>
        </p:txBody>
      </p:sp>
      <p:sp>
        <p:nvSpPr>
          <p:cNvPr id="3" name="Subtitle 2">
            <a:extLst>
              <a:ext uri="{FF2B5EF4-FFF2-40B4-BE49-F238E27FC236}">
                <a16:creationId xmlns:a16="http://schemas.microsoft.com/office/drawing/2014/main" xmlns="" id="{3B88A728-BCFE-4BD1-944B-D776F71D348C}"/>
              </a:ext>
            </a:extLst>
          </p:cNvPr>
          <p:cNvSpPr>
            <a:spLocks noGrp="1"/>
          </p:cNvSpPr>
          <p:nvPr>
            <p:ph type="subTitle" idx="1"/>
          </p:nvPr>
        </p:nvSpPr>
        <p:spPr>
          <a:xfrm>
            <a:off x="1392650" y="4046002"/>
            <a:ext cx="9144000" cy="2464204"/>
          </a:xfrm>
        </p:spPr>
        <p:txBody>
          <a:bodyPr/>
          <a:lstStyle/>
          <a:p>
            <a:r>
              <a:rPr lang="en-US" dirty="0"/>
              <a:t>Week 1</a:t>
            </a:r>
          </a:p>
        </p:txBody>
      </p:sp>
    </p:spTree>
    <p:extLst>
      <p:ext uri="{BB962C8B-B14F-4D97-AF65-F5344CB8AC3E}">
        <p14:creationId xmlns:p14="http://schemas.microsoft.com/office/powerpoint/2010/main" val="194690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7F5743-2F4D-F54E-1FAA-A546834001AB}"/>
              </a:ext>
            </a:extLst>
          </p:cNvPr>
          <p:cNvSpPr>
            <a:spLocks noGrp="1"/>
          </p:cNvSpPr>
          <p:nvPr>
            <p:ph type="title"/>
          </p:nvPr>
        </p:nvSpPr>
        <p:spPr/>
        <p:txBody>
          <a:bodyPr/>
          <a:lstStyle/>
          <a:p>
            <a:r>
              <a:rPr lang="en-US" spc="53" dirty="0"/>
              <a:t>Compilation</a:t>
            </a:r>
            <a:endParaRPr lang="x-none" dirty="0"/>
          </a:p>
        </p:txBody>
      </p:sp>
      <p:sp>
        <p:nvSpPr>
          <p:cNvPr id="4" name="Footer Placeholder 3">
            <a:extLst>
              <a:ext uri="{FF2B5EF4-FFF2-40B4-BE49-F238E27FC236}">
                <a16:creationId xmlns:a16="http://schemas.microsoft.com/office/drawing/2014/main" xmlns="" id="{5E61EBF3-5D8D-3154-5298-CCF5E740E4D9}"/>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EFC15544-3FE0-7815-7049-6D1F73DF63DD}"/>
              </a:ext>
            </a:extLst>
          </p:cNvPr>
          <p:cNvSpPr>
            <a:spLocks noGrp="1"/>
          </p:cNvSpPr>
          <p:nvPr>
            <p:ph type="sldNum" sz="quarter" idx="12"/>
          </p:nvPr>
        </p:nvSpPr>
        <p:spPr/>
        <p:txBody>
          <a:bodyPr/>
          <a:lstStyle/>
          <a:p>
            <a:fld id="{80B3F240-1256-4E56-B6D7-F3DD5D13EF0A}" type="slidenum">
              <a:rPr lang="en-US" smtClean="0"/>
              <a:t>10</a:t>
            </a:fld>
            <a:endParaRPr lang="en-US"/>
          </a:p>
        </p:txBody>
      </p:sp>
      <p:grpSp>
        <p:nvGrpSpPr>
          <p:cNvPr id="6" name="object 4">
            <a:extLst>
              <a:ext uri="{FF2B5EF4-FFF2-40B4-BE49-F238E27FC236}">
                <a16:creationId xmlns:a16="http://schemas.microsoft.com/office/drawing/2014/main" xmlns="" id="{156A11C4-64E5-DFA9-2524-C21E0F9769A6}"/>
              </a:ext>
            </a:extLst>
          </p:cNvPr>
          <p:cNvGrpSpPr/>
          <p:nvPr/>
        </p:nvGrpSpPr>
        <p:grpSpPr>
          <a:xfrm>
            <a:off x="3592859" y="2203841"/>
            <a:ext cx="1550194" cy="1557784"/>
            <a:chOff x="2942377" y="3134351"/>
            <a:chExt cx="2204720" cy="2215515"/>
          </a:xfrm>
        </p:grpSpPr>
        <p:pic>
          <p:nvPicPr>
            <p:cNvPr id="7" name="object 5">
              <a:extLst>
                <a:ext uri="{FF2B5EF4-FFF2-40B4-BE49-F238E27FC236}">
                  <a16:creationId xmlns:a16="http://schemas.microsoft.com/office/drawing/2014/main" xmlns="" id="{9B483A12-7AC2-B31A-E48C-85B78062255B}"/>
                </a:ext>
              </a:extLst>
            </p:cNvPr>
            <p:cNvPicPr/>
            <p:nvPr/>
          </p:nvPicPr>
          <p:blipFill>
            <a:blip r:embed="rId2" cstate="print"/>
            <a:stretch>
              <a:fillRect/>
            </a:stretch>
          </p:blipFill>
          <p:spPr>
            <a:xfrm>
              <a:off x="3635281" y="3736881"/>
              <a:ext cx="1511300" cy="1612900"/>
            </a:xfrm>
            <a:prstGeom prst="rect">
              <a:avLst/>
            </a:prstGeom>
          </p:spPr>
        </p:pic>
        <p:sp>
          <p:nvSpPr>
            <p:cNvPr id="8" name="object 6">
              <a:extLst>
                <a:ext uri="{FF2B5EF4-FFF2-40B4-BE49-F238E27FC236}">
                  <a16:creationId xmlns:a16="http://schemas.microsoft.com/office/drawing/2014/main" xmlns="" id="{B5F1033B-890A-B360-CC40-A6BAACA08459}"/>
                </a:ext>
              </a:extLst>
            </p:cNvPr>
            <p:cNvSpPr/>
            <p:nvPr/>
          </p:nvSpPr>
          <p:spPr>
            <a:xfrm>
              <a:off x="3721100" y="3822700"/>
              <a:ext cx="1231900" cy="1333500"/>
            </a:xfrm>
            <a:custGeom>
              <a:avLst/>
              <a:gdLst/>
              <a:ahLst/>
              <a:cxnLst/>
              <a:rect l="l" t="t" r="r" b="b"/>
              <a:pathLst>
                <a:path w="1231900" h="1333500">
                  <a:moveTo>
                    <a:pt x="1231900" y="0"/>
                  </a:moveTo>
                  <a:lnTo>
                    <a:pt x="0" y="0"/>
                  </a:lnTo>
                  <a:lnTo>
                    <a:pt x="0" y="1333500"/>
                  </a:lnTo>
                  <a:lnTo>
                    <a:pt x="1231900" y="1333500"/>
                  </a:lnTo>
                  <a:lnTo>
                    <a:pt x="1231900" y="0"/>
                  </a:lnTo>
                  <a:close/>
                </a:path>
              </a:pathLst>
            </a:custGeom>
            <a:solidFill>
              <a:srgbClr val="8C8C8C"/>
            </a:solidFill>
          </p:spPr>
          <p:txBody>
            <a:bodyPr wrap="square" lIns="0" tIns="0" rIns="0" bIns="0" rtlCol="0"/>
            <a:lstStyle/>
            <a:p>
              <a:endParaRPr sz="1266"/>
            </a:p>
          </p:txBody>
        </p:sp>
        <p:sp>
          <p:nvSpPr>
            <p:cNvPr id="9" name="object 7">
              <a:extLst>
                <a:ext uri="{FF2B5EF4-FFF2-40B4-BE49-F238E27FC236}">
                  <a16:creationId xmlns:a16="http://schemas.microsoft.com/office/drawing/2014/main" xmlns="" id="{2D6AF158-4864-3DCA-A25E-5A84F44AACAF}"/>
                </a:ext>
              </a:extLst>
            </p:cNvPr>
            <p:cNvSpPr/>
            <p:nvPr/>
          </p:nvSpPr>
          <p:spPr>
            <a:xfrm>
              <a:off x="3721100" y="3822700"/>
              <a:ext cx="1231900" cy="1333500"/>
            </a:xfrm>
            <a:custGeom>
              <a:avLst/>
              <a:gdLst/>
              <a:ahLst/>
              <a:cxnLst/>
              <a:rect l="l" t="t" r="r" b="b"/>
              <a:pathLst>
                <a:path w="1231900" h="1333500">
                  <a:moveTo>
                    <a:pt x="0" y="0"/>
                  </a:moveTo>
                  <a:lnTo>
                    <a:pt x="1231900" y="0"/>
                  </a:lnTo>
                  <a:lnTo>
                    <a:pt x="1231900" y="1333500"/>
                  </a:lnTo>
                  <a:lnTo>
                    <a:pt x="0" y="1333500"/>
                  </a:lnTo>
                  <a:lnTo>
                    <a:pt x="0" y="0"/>
                  </a:lnTo>
                  <a:close/>
                </a:path>
              </a:pathLst>
            </a:custGeom>
            <a:ln w="25400">
              <a:solidFill>
                <a:srgbClr val="000000"/>
              </a:solidFill>
            </a:ln>
          </p:spPr>
          <p:txBody>
            <a:bodyPr wrap="square" lIns="0" tIns="0" rIns="0" bIns="0" rtlCol="0"/>
            <a:lstStyle/>
            <a:p>
              <a:endParaRPr sz="1266"/>
            </a:p>
          </p:txBody>
        </p:sp>
        <p:pic>
          <p:nvPicPr>
            <p:cNvPr id="10" name="object 8">
              <a:extLst>
                <a:ext uri="{FF2B5EF4-FFF2-40B4-BE49-F238E27FC236}">
                  <a16:creationId xmlns:a16="http://schemas.microsoft.com/office/drawing/2014/main" xmlns="" id="{CBE73650-669B-A43D-670C-71D0A4814DAE}"/>
                </a:ext>
              </a:extLst>
            </p:cNvPr>
            <p:cNvPicPr/>
            <p:nvPr/>
          </p:nvPicPr>
          <p:blipFill>
            <a:blip r:embed="rId3" cstate="print"/>
            <a:stretch>
              <a:fillRect/>
            </a:stretch>
          </p:blipFill>
          <p:spPr>
            <a:xfrm>
              <a:off x="3797300" y="3886982"/>
              <a:ext cx="1066800" cy="1208365"/>
            </a:xfrm>
            <a:prstGeom prst="rect">
              <a:avLst/>
            </a:prstGeom>
          </p:spPr>
        </p:pic>
        <p:sp>
          <p:nvSpPr>
            <p:cNvPr id="11" name="object 9">
              <a:extLst>
                <a:ext uri="{FF2B5EF4-FFF2-40B4-BE49-F238E27FC236}">
                  <a16:creationId xmlns:a16="http://schemas.microsoft.com/office/drawing/2014/main" xmlns="" id="{2D24B38D-93CA-FF35-7366-479F14B9CEF8}"/>
                </a:ext>
              </a:extLst>
            </p:cNvPr>
            <p:cNvSpPr/>
            <p:nvPr/>
          </p:nvSpPr>
          <p:spPr>
            <a:xfrm>
              <a:off x="2999527" y="3191501"/>
              <a:ext cx="531495" cy="506730"/>
            </a:xfrm>
            <a:custGeom>
              <a:avLst/>
              <a:gdLst/>
              <a:ahLst/>
              <a:cxnLst/>
              <a:rect l="l" t="t" r="r" b="b"/>
              <a:pathLst>
                <a:path w="531495" h="506729">
                  <a:moveTo>
                    <a:pt x="530977" y="506675"/>
                  </a:moveTo>
                  <a:lnTo>
                    <a:pt x="489631" y="467221"/>
                  </a:lnTo>
                  <a:lnTo>
                    <a:pt x="0" y="0"/>
                  </a:lnTo>
                </a:path>
              </a:pathLst>
            </a:custGeom>
            <a:ln w="1143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xmlns="" id="{F8C25CD8-735F-3699-A232-1AD410920C9D}"/>
                </a:ext>
              </a:extLst>
            </p:cNvPr>
            <p:cNvSpPr/>
            <p:nvPr/>
          </p:nvSpPr>
          <p:spPr>
            <a:xfrm>
              <a:off x="3256668" y="3422572"/>
              <a:ext cx="472440" cy="465455"/>
            </a:xfrm>
            <a:custGeom>
              <a:avLst/>
              <a:gdLst/>
              <a:ahLst/>
              <a:cxnLst/>
              <a:rect l="l" t="t" r="r" b="b"/>
              <a:pathLst>
                <a:path w="472439" h="465454">
                  <a:moveTo>
                    <a:pt x="305109" y="0"/>
                  </a:moveTo>
                  <a:lnTo>
                    <a:pt x="232490" y="236150"/>
                  </a:lnTo>
                  <a:lnTo>
                    <a:pt x="0" y="319745"/>
                  </a:lnTo>
                  <a:lnTo>
                    <a:pt x="472299" y="464982"/>
                  </a:lnTo>
                  <a:lnTo>
                    <a:pt x="305109" y="0"/>
                  </a:lnTo>
                  <a:close/>
                </a:path>
              </a:pathLst>
            </a:custGeom>
            <a:solidFill>
              <a:srgbClr val="000000"/>
            </a:solidFill>
          </p:spPr>
          <p:txBody>
            <a:bodyPr wrap="square" lIns="0" tIns="0" rIns="0" bIns="0" rtlCol="0"/>
            <a:lstStyle/>
            <a:p>
              <a:endParaRPr sz="1266"/>
            </a:p>
          </p:txBody>
        </p:sp>
      </p:grpSp>
      <p:sp>
        <p:nvSpPr>
          <p:cNvPr id="13" name="object 11">
            <a:extLst>
              <a:ext uri="{FF2B5EF4-FFF2-40B4-BE49-F238E27FC236}">
                <a16:creationId xmlns:a16="http://schemas.microsoft.com/office/drawing/2014/main" xmlns="" id="{28F2746C-93DB-9475-16F5-91C4B4C4B4C6}"/>
              </a:ext>
            </a:extLst>
          </p:cNvPr>
          <p:cNvSpPr txBox="1"/>
          <p:nvPr/>
        </p:nvSpPr>
        <p:spPr>
          <a:xfrm>
            <a:off x="1559719" y="1141641"/>
            <a:ext cx="4166592" cy="3605836"/>
          </a:xfrm>
          <a:prstGeom prst="rect">
            <a:avLst/>
          </a:prstGeom>
        </p:spPr>
        <p:txBody>
          <a:bodyPr vert="horz" wrap="square" lIns="0" tIns="8930" rIns="0" bIns="0" rtlCol="0">
            <a:spAutoFit/>
          </a:bodyPr>
          <a:lstStyle/>
          <a:p>
            <a:pPr marL="8929">
              <a:spcBef>
                <a:spcPts val="70"/>
              </a:spcBef>
              <a:tabLst>
                <a:tab pos="1214394" algn="l"/>
              </a:tabLst>
            </a:pPr>
            <a:r>
              <a:rPr sz="1758" spc="-7" dirty="0">
                <a:solidFill>
                  <a:srgbClr val="78492A"/>
                </a:solidFill>
                <a:latin typeface="Courier New"/>
                <a:cs typeface="Courier New"/>
              </a:rPr>
              <a:t>#include</a:t>
            </a:r>
            <a:r>
              <a:rPr sz="1758" dirty="0">
                <a:solidFill>
                  <a:srgbClr val="78492A"/>
                </a:solidFill>
                <a:latin typeface="Courier New"/>
                <a:cs typeface="Courier New"/>
              </a:rPr>
              <a:t>	</a:t>
            </a:r>
            <a:r>
              <a:rPr sz="1758" spc="-7" dirty="0">
                <a:solidFill>
                  <a:srgbClr val="D12F1B"/>
                </a:solidFill>
                <a:latin typeface="Courier New"/>
                <a:cs typeface="Courier New"/>
              </a:rPr>
              <a:t>&lt;stdio.h&gt;</a:t>
            </a:r>
            <a:endParaRPr sz="1758" dirty="0">
              <a:latin typeface="Courier New"/>
              <a:cs typeface="Courier New"/>
            </a:endParaRPr>
          </a:p>
          <a:p>
            <a:pPr marL="8929" marR="132601">
              <a:tabLst>
                <a:tab pos="544692" algn="l"/>
                <a:tab pos="1080454" algn="l"/>
                <a:tab pos="1482275" algn="l"/>
                <a:tab pos="1884097" algn="l"/>
                <a:tab pos="2821681" algn="l"/>
              </a:tabLst>
            </a:pPr>
            <a:r>
              <a:rPr sz="1758" spc="-7" dirty="0">
                <a:solidFill>
                  <a:srgbClr val="78492A"/>
                </a:solidFill>
                <a:latin typeface="Courier New"/>
                <a:cs typeface="Courier New"/>
              </a:rPr>
              <a:t>#define</a:t>
            </a:r>
            <a:r>
              <a:rPr sz="1758" dirty="0">
                <a:solidFill>
                  <a:srgbClr val="78492A"/>
                </a:solidFill>
                <a:latin typeface="Courier New"/>
                <a:cs typeface="Courier New"/>
              </a:rPr>
              <a:t>	</a:t>
            </a:r>
            <a:r>
              <a:rPr sz="1758" spc="-7" dirty="0">
                <a:solidFill>
                  <a:srgbClr val="78492A"/>
                </a:solidFill>
                <a:latin typeface="Courier New"/>
                <a:cs typeface="Courier New"/>
              </a:rPr>
              <a:t>HELLO</a:t>
            </a:r>
            <a:r>
              <a:rPr sz="1758" dirty="0">
                <a:solidFill>
                  <a:srgbClr val="78492A"/>
                </a:solidFill>
                <a:latin typeface="Courier New"/>
                <a:cs typeface="Courier New"/>
              </a:rPr>
              <a:t>	</a:t>
            </a:r>
            <a:r>
              <a:rPr sz="1758" spc="-7" dirty="0">
                <a:solidFill>
                  <a:srgbClr val="D12F1B"/>
                </a:solidFill>
                <a:latin typeface="Courier New"/>
                <a:cs typeface="Courier New"/>
              </a:rPr>
              <a:t>"Hello</a:t>
            </a:r>
            <a:r>
              <a:rPr sz="1758" dirty="0">
                <a:solidFill>
                  <a:srgbClr val="D12F1B"/>
                </a:solidFill>
                <a:latin typeface="Courier New"/>
                <a:cs typeface="Courier New"/>
              </a:rPr>
              <a:t>	</a:t>
            </a:r>
            <a:r>
              <a:rPr sz="1758" spc="-7" dirty="0">
                <a:solidFill>
                  <a:srgbClr val="D12F1B"/>
                </a:solidFill>
                <a:latin typeface="Courier New"/>
                <a:cs typeface="Courier New"/>
              </a:rPr>
              <a:t>World!\n" </a:t>
            </a:r>
            <a:r>
              <a:rPr sz="1758" spc="-18" dirty="0">
                <a:solidFill>
                  <a:srgbClr val="BB2CA2"/>
                </a:solidFill>
                <a:latin typeface="Courier New"/>
                <a:cs typeface="Courier New"/>
              </a:rPr>
              <a:t>int</a:t>
            </a:r>
            <a:r>
              <a:rPr sz="1758" dirty="0">
                <a:solidFill>
                  <a:srgbClr val="BB2CA2"/>
                </a:solidFill>
                <a:latin typeface="Courier New"/>
                <a:cs typeface="Courier New"/>
              </a:rPr>
              <a:t>	</a:t>
            </a:r>
            <a:r>
              <a:rPr sz="1758" spc="-7" dirty="0">
                <a:latin typeface="Courier New"/>
                <a:cs typeface="Courier New"/>
              </a:rPr>
              <a:t>main()</a:t>
            </a:r>
            <a:r>
              <a:rPr sz="1758" dirty="0">
                <a:latin typeface="Courier New"/>
                <a:cs typeface="Courier New"/>
              </a:rPr>
              <a:t>	</a:t>
            </a:r>
            <a:r>
              <a:rPr sz="1758" spc="-35" dirty="0">
                <a:latin typeface="Courier New"/>
                <a:cs typeface="Courier New"/>
              </a:rPr>
              <a:t>{</a:t>
            </a:r>
            <a:endParaRPr sz="1758" dirty="0">
              <a:latin typeface="Courier New"/>
              <a:cs typeface="Courier New"/>
            </a:endParaRPr>
          </a:p>
          <a:p>
            <a:pPr marL="276810"/>
            <a:r>
              <a:rPr sz="1758" spc="-7" dirty="0">
                <a:latin typeface="Courier New"/>
                <a:cs typeface="Courier New"/>
              </a:rPr>
              <a:t>printf(</a:t>
            </a:r>
            <a:r>
              <a:rPr sz="1758" spc="-7" dirty="0">
                <a:solidFill>
                  <a:srgbClr val="D12F1B"/>
                </a:solidFill>
                <a:latin typeface="Courier New"/>
                <a:cs typeface="Courier New"/>
              </a:rPr>
              <a:t>HELLO</a:t>
            </a:r>
            <a:r>
              <a:rPr sz="1758" spc="-7" dirty="0">
                <a:latin typeface="Courier New"/>
                <a:cs typeface="Courier New"/>
              </a:rPr>
              <a:t>);</a:t>
            </a:r>
            <a:endParaRPr sz="1758" dirty="0">
              <a:latin typeface="Courier New"/>
              <a:cs typeface="Courier New"/>
            </a:endParaRPr>
          </a:p>
          <a:p>
            <a:pPr marL="8929"/>
            <a:r>
              <a:rPr sz="1758" spc="-35" dirty="0">
                <a:latin typeface="Courier New"/>
                <a:cs typeface="Courier New"/>
              </a:rPr>
              <a:t>}</a:t>
            </a:r>
            <a:endParaRPr sz="1758" dirty="0">
              <a:latin typeface="Courier New"/>
              <a:cs typeface="Courier New"/>
            </a:endParaRPr>
          </a:p>
          <a:p>
            <a:pPr>
              <a:spcBef>
                <a:spcPts val="116"/>
              </a:spcBef>
            </a:pPr>
            <a:endParaRPr sz="1758" dirty="0">
              <a:latin typeface="Courier New"/>
              <a:cs typeface="Courier New"/>
            </a:endParaRPr>
          </a:p>
          <a:p>
            <a:pPr marL="8929">
              <a:tabLst>
                <a:tab pos="544692" algn="l"/>
                <a:tab pos="946513" algn="l"/>
              </a:tabLst>
            </a:pPr>
            <a:r>
              <a:rPr sz="1758" spc="-18" dirty="0">
                <a:latin typeface="Courier New"/>
                <a:cs typeface="Courier New"/>
              </a:rPr>
              <a:t>gcc</a:t>
            </a:r>
            <a:r>
              <a:rPr sz="1758" dirty="0">
                <a:latin typeface="Courier New"/>
                <a:cs typeface="Courier New"/>
              </a:rPr>
              <a:t>	-</a:t>
            </a:r>
            <a:r>
              <a:rPr sz="1758" spc="-35" dirty="0">
                <a:latin typeface="Courier New"/>
                <a:cs typeface="Courier New"/>
              </a:rPr>
              <a:t>c</a:t>
            </a:r>
            <a:r>
              <a:rPr sz="1758" dirty="0">
                <a:latin typeface="Courier New"/>
                <a:cs typeface="Courier New"/>
              </a:rPr>
              <a:t>	</a:t>
            </a:r>
            <a:r>
              <a:rPr sz="1758" spc="-7" dirty="0">
                <a:latin typeface="Courier New"/>
                <a:cs typeface="Courier New"/>
              </a:rPr>
              <a:t>hello.c</a:t>
            </a:r>
            <a:endParaRPr sz="1758" dirty="0">
              <a:latin typeface="Courier New"/>
              <a:cs typeface="Courier New"/>
            </a:endParaRPr>
          </a:p>
          <a:p>
            <a:pPr marL="8929">
              <a:lnSpc>
                <a:spcPts val="1937"/>
              </a:lnSpc>
              <a:spcBef>
                <a:spcPts val="35"/>
              </a:spcBef>
              <a:tabLst>
                <a:tab pos="501831" algn="l"/>
                <a:tab pos="871507" algn="l"/>
                <a:tab pos="1610858" algn="l"/>
              </a:tabLst>
            </a:pPr>
            <a:r>
              <a:rPr sz="1617" spc="-18" dirty="0">
                <a:latin typeface="Courier New"/>
                <a:cs typeface="Courier New"/>
              </a:rPr>
              <a:t>gcc</a:t>
            </a:r>
            <a:r>
              <a:rPr sz="1617" dirty="0">
                <a:latin typeface="Courier New"/>
                <a:cs typeface="Courier New"/>
              </a:rPr>
              <a:t>	-</a:t>
            </a:r>
            <a:r>
              <a:rPr sz="1617" spc="-35" dirty="0">
                <a:latin typeface="Courier New"/>
                <a:cs typeface="Courier New"/>
              </a:rPr>
              <a:t>o</a:t>
            </a:r>
            <a:r>
              <a:rPr sz="1617" dirty="0">
                <a:latin typeface="Courier New"/>
                <a:cs typeface="Courier New"/>
              </a:rPr>
              <a:t>	</a:t>
            </a:r>
            <a:r>
              <a:rPr sz="1617" spc="-14" dirty="0">
                <a:latin typeface="Courier New"/>
                <a:cs typeface="Courier New"/>
              </a:rPr>
              <a:t>a.out</a:t>
            </a:r>
            <a:r>
              <a:rPr sz="1617" dirty="0">
                <a:latin typeface="Courier New"/>
                <a:cs typeface="Courier New"/>
              </a:rPr>
              <a:t>	</a:t>
            </a:r>
            <a:r>
              <a:rPr sz="1617" spc="-7" dirty="0">
                <a:latin typeface="Courier New"/>
                <a:cs typeface="Courier New"/>
              </a:rPr>
              <a:t>hello.o</a:t>
            </a:r>
            <a:endParaRPr sz="1617" dirty="0">
              <a:latin typeface="Courier New"/>
              <a:cs typeface="Courier New"/>
            </a:endParaRPr>
          </a:p>
          <a:p>
            <a:pPr marL="8929">
              <a:lnSpc>
                <a:spcPts val="2106"/>
              </a:lnSpc>
            </a:pPr>
            <a:r>
              <a:rPr sz="1758" spc="-7" dirty="0">
                <a:latin typeface="Courier New"/>
                <a:cs typeface="Courier New"/>
              </a:rPr>
              <a:t>./a.out</a:t>
            </a:r>
            <a:endParaRPr sz="1758" dirty="0">
              <a:latin typeface="Courier New"/>
              <a:cs typeface="Courier New"/>
            </a:endParaRPr>
          </a:p>
          <a:p>
            <a:pPr>
              <a:lnSpc>
                <a:spcPct val="100000"/>
              </a:lnSpc>
            </a:pPr>
            <a:endParaRPr sz="1758" dirty="0">
              <a:latin typeface="Courier New"/>
              <a:cs typeface="Courier New"/>
            </a:endParaRPr>
          </a:p>
          <a:p>
            <a:pPr>
              <a:spcBef>
                <a:spcPts val="1019"/>
              </a:spcBef>
            </a:pPr>
            <a:endParaRPr sz="1758" dirty="0">
              <a:latin typeface="Courier New"/>
              <a:cs typeface="Courier New"/>
            </a:endParaRPr>
          </a:p>
          <a:p>
            <a:pPr marL="8929" marR="3572">
              <a:lnSpc>
                <a:spcPct val="100699"/>
              </a:lnSpc>
            </a:pPr>
            <a:r>
              <a:rPr sz="1687" spc="-49" dirty="0">
                <a:solidFill>
                  <a:srgbClr val="969696"/>
                </a:solidFill>
                <a:latin typeface="Arial"/>
                <a:cs typeface="Arial"/>
              </a:rPr>
              <a:t>The</a:t>
            </a:r>
            <a:r>
              <a:rPr sz="1687" spc="-60" dirty="0">
                <a:solidFill>
                  <a:srgbClr val="969696"/>
                </a:solidFill>
                <a:latin typeface="Arial"/>
                <a:cs typeface="Arial"/>
              </a:rPr>
              <a:t> </a:t>
            </a:r>
            <a:r>
              <a:rPr sz="1687" spc="-7" dirty="0">
                <a:solidFill>
                  <a:srgbClr val="969696"/>
                </a:solidFill>
                <a:latin typeface="Arial"/>
                <a:cs typeface="Arial"/>
              </a:rPr>
              <a:t>last</a:t>
            </a:r>
            <a:r>
              <a:rPr sz="1687" spc="-56" dirty="0">
                <a:solidFill>
                  <a:srgbClr val="969696"/>
                </a:solidFill>
                <a:latin typeface="Arial"/>
                <a:cs typeface="Arial"/>
              </a:rPr>
              <a:t> </a:t>
            </a:r>
            <a:r>
              <a:rPr sz="1687" dirty="0">
                <a:solidFill>
                  <a:srgbClr val="969696"/>
                </a:solidFill>
                <a:latin typeface="Arial"/>
                <a:cs typeface="Arial"/>
              </a:rPr>
              <a:t>step</a:t>
            </a:r>
            <a:r>
              <a:rPr sz="1687" spc="-56" dirty="0">
                <a:solidFill>
                  <a:srgbClr val="969696"/>
                </a:solidFill>
                <a:latin typeface="Arial"/>
                <a:cs typeface="Arial"/>
              </a:rPr>
              <a:t> </a:t>
            </a:r>
            <a:r>
              <a:rPr sz="1687" spc="-28" dirty="0">
                <a:solidFill>
                  <a:srgbClr val="969696"/>
                </a:solidFill>
                <a:latin typeface="Arial"/>
                <a:cs typeface="Arial"/>
              </a:rPr>
              <a:t>links</a:t>
            </a:r>
            <a:r>
              <a:rPr sz="1687" spc="-56" dirty="0">
                <a:solidFill>
                  <a:srgbClr val="969696"/>
                </a:solidFill>
                <a:latin typeface="Arial"/>
                <a:cs typeface="Arial"/>
              </a:rPr>
              <a:t> </a:t>
            </a:r>
            <a:r>
              <a:rPr sz="1687" spc="-39" dirty="0">
                <a:solidFill>
                  <a:srgbClr val="969696"/>
                </a:solidFill>
                <a:latin typeface="Arial"/>
                <a:cs typeface="Arial"/>
              </a:rPr>
              <a:t>libraries,</a:t>
            </a:r>
            <a:r>
              <a:rPr sz="1687" spc="-60" dirty="0">
                <a:solidFill>
                  <a:srgbClr val="969696"/>
                </a:solidFill>
                <a:latin typeface="Arial"/>
                <a:cs typeface="Arial"/>
              </a:rPr>
              <a:t> </a:t>
            </a:r>
            <a:r>
              <a:rPr sz="1687" dirty="0">
                <a:solidFill>
                  <a:srgbClr val="969696"/>
                </a:solidFill>
                <a:latin typeface="Arial"/>
                <a:cs typeface="Arial"/>
              </a:rPr>
              <a:t>e.g.</a:t>
            </a:r>
            <a:r>
              <a:rPr sz="1687" spc="-56" dirty="0">
                <a:solidFill>
                  <a:srgbClr val="969696"/>
                </a:solidFill>
                <a:latin typeface="Arial"/>
                <a:cs typeface="Arial"/>
              </a:rPr>
              <a:t> </a:t>
            </a:r>
            <a:r>
              <a:rPr sz="1687" dirty="0">
                <a:solidFill>
                  <a:srgbClr val="969696"/>
                </a:solidFill>
                <a:latin typeface="Arial"/>
                <a:cs typeface="Arial"/>
              </a:rPr>
              <a:t>I/O,</a:t>
            </a:r>
            <a:r>
              <a:rPr sz="1687" spc="-56" dirty="0">
                <a:solidFill>
                  <a:srgbClr val="969696"/>
                </a:solidFill>
                <a:latin typeface="Arial"/>
                <a:cs typeface="Arial"/>
              </a:rPr>
              <a:t> </a:t>
            </a:r>
            <a:r>
              <a:rPr sz="1687" dirty="0">
                <a:solidFill>
                  <a:srgbClr val="969696"/>
                </a:solidFill>
                <a:latin typeface="Arial"/>
                <a:cs typeface="Arial"/>
              </a:rPr>
              <a:t>to</a:t>
            </a:r>
            <a:r>
              <a:rPr sz="1687" spc="-56" dirty="0">
                <a:solidFill>
                  <a:srgbClr val="969696"/>
                </a:solidFill>
                <a:latin typeface="Arial"/>
                <a:cs typeface="Arial"/>
              </a:rPr>
              <a:t> </a:t>
            </a:r>
            <a:r>
              <a:rPr sz="1687" spc="-14" dirty="0">
                <a:solidFill>
                  <a:srgbClr val="969696"/>
                </a:solidFill>
                <a:latin typeface="Arial"/>
                <a:cs typeface="Arial"/>
              </a:rPr>
              <a:t>create </a:t>
            </a:r>
            <a:r>
              <a:rPr sz="1687" dirty="0">
                <a:solidFill>
                  <a:srgbClr val="969696"/>
                </a:solidFill>
                <a:latin typeface="Arial"/>
                <a:cs typeface="Arial"/>
              </a:rPr>
              <a:t>a</a:t>
            </a:r>
            <a:r>
              <a:rPr sz="1687" spc="-74" dirty="0">
                <a:solidFill>
                  <a:srgbClr val="969696"/>
                </a:solidFill>
                <a:latin typeface="Arial"/>
                <a:cs typeface="Arial"/>
              </a:rPr>
              <a:t> </a:t>
            </a:r>
            <a:r>
              <a:rPr sz="1687" dirty="0">
                <a:solidFill>
                  <a:srgbClr val="969696"/>
                </a:solidFill>
                <a:latin typeface="Arial"/>
                <a:cs typeface="Arial"/>
              </a:rPr>
              <a:t>stand</a:t>
            </a:r>
            <a:r>
              <a:rPr sz="1687" spc="-70" dirty="0">
                <a:solidFill>
                  <a:srgbClr val="969696"/>
                </a:solidFill>
                <a:latin typeface="Arial"/>
                <a:cs typeface="Arial"/>
              </a:rPr>
              <a:t> </a:t>
            </a:r>
            <a:r>
              <a:rPr sz="1687" spc="-39" dirty="0">
                <a:solidFill>
                  <a:srgbClr val="969696"/>
                </a:solidFill>
                <a:latin typeface="Arial"/>
                <a:cs typeface="Arial"/>
              </a:rPr>
              <a:t>alone</a:t>
            </a:r>
            <a:r>
              <a:rPr sz="1687" spc="-70" dirty="0">
                <a:solidFill>
                  <a:srgbClr val="969696"/>
                </a:solidFill>
                <a:latin typeface="Arial"/>
                <a:cs typeface="Arial"/>
              </a:rPr>
              <a:t> </a:t>
            </a:r>
            <a:r>
              <a:rPr sz="1687" spc="-25" dirty="0">
                <a:solidFill>
                  <a:srgbClr val="969696"/>
                </a:solidFill>
                <a:latin typeface="Arial"/>
                <a:cs typeface="Arial"/>
              </a:rPr>
              <a:t>executable</a:t>
            </a:r>
            <a:r>
              <a:rPr sz="1687" spc="-70" dirty="0">
                <a:solidFill>
                  <a:srgbClr val="969696"/>
                </a:solidFill>
                <a:latin typeface="Arial"/>
                <a:cs typeface="Arial"/>
              </a:rPr>
              <a:t> </a:t>
            </a:r>
            <a:r>
              <a:rPr sz="1687" spc="-7" dirty="0">
                <a:solidFill>
                  <a:srgbClr val="969696"/>
                </a:solidFill>
                <a:latin typeface="Arial"/>
                <a:cs typeface="Arial"/>
              </a:rPr>
              <a:t>binary</a:t>
            </a:r>
            <a:endParaRPr sz="1687" dirty="0">
              <a:latin typeface="Arial"/>
              <a:cs typeface="Arial"/>
            </a:endParaRPr>
          </a:p>
        </p:txBody>
      </p:sp>
      <p:sp>
        <p:nvSpPr>
          <p:cNvPr id="14" name="object 12">
            <a:extLst>
              <a:ext uri="{FF2B5EF4-FFF2-40B4-BE49-F238E27FC236}">
                <a16:creationId xmlns:a16="http://schemas.microsoft.com/office/drawing/2014/main" xmlns="" id="{4B568251-3592-DFA3-E4C6-87DCE02DAA9E}"/>
              </a:ext>
            </a:extLst>
          </p:cNvPr>
          <p:cNvSpPr txBox="1"/>
          <p:nvPr/>
        </p:nvSpPr>
        <p:spPr>
          <a:xfrm>
            <a:off x="5866602" y="1225081"/>
            <a:ext cx="4471541" cy="515302"/>
          </a:xfrm>
          <a:prstGeom prst="rect">
            <a:avLst/>
          </a:prstGeom>
        </p:spPr>
        <p:txBody>
          <a:bodyPr vert="horz" wrap="square" lIns="0" tIns="7144" rIns="0" bIns="0" rtlCol="0">
            <a:spAutoFit/>
          </a:bodyPr>
          <a:lstStyle/>
          <a:p>
            <a:pPr marL="8929" marR="3572">
              <a:lnSpc>
                <a:spcPct val="100699"/>
              </a:lnSpc>
              <a:spcBef>
                <a:spcPts val="56"/>
              </a:spcBef>
            </a:pPr>
            <a:r>
              <a:rPr sz="1687" spc="-49" dirty="0">
                <a:solidFill>
                  <a:srgbClr val="969696"/>
                </a:solidFill>
                <a:latin typeface="Arial"/>
                <a:cs typeface="Arial"/>
              </a:rPr>
              <a:t>The</a:t>
            </a:r>
            <a:r>
              <a:rPr sz="1687" spc="-70" dirty="0">
                <a:solidFill>
                  <a:srgbClr val="969696"/>
                </a:solidFill>
                <a:latin typeface="Arial"/>
                <a:cs typeface="Arial"/>
              </a:rPr>
              <a:t> </a:t>
            </a:r>
            <a:r>
              <a:rPr sz="1687" spc="-14" dirty="0">
                <a:solidFill>
                  <a:srgbClr val="969696"/>
                </a:solidFill>
                <a:latin typeface="Arial"/>
                <a:cs typeface="Arial"/>
              </a:rPr>
              <a:t>compiler</a:t>
            </a:r>
            <a:r>
              <a:rPr sz="1687" spc="-70" dirty="0">
                <a:solidFill>
                  <a:srgbClr val="969696"/>
                </a:solidFill>
                <a:latin typeface="Arial"/>
                <a:cs typeface="Arial"/>
              </a:rPr>
              <a:t> </a:t>
            </a:r>
            <a:r>
              <a:rPr sz="1687" dirty="0">
                <a:solidFill>
                  <a:srgbClr val="969696"/>
                </a:solidFill>
                <a:latin typeface="Arial"/>
                <a:cs typeface="Arial"/>
              </a:rPr>
              <a:t>works</a:t>
            </a:r>
            <a:r>
              <a:rPr sz="1687" spc="-70" dirty="0">
                <a:solidFill>
                  <a:srgbClr val="969696"/>
                </a:solidFill>
                <a:latin typeface="Arial"/>
                <a:cs typeface="Arial"/>
              </a:rPr>
              <a:t> </a:t>
            </a:r>
            <a:r>
              <a:rPr sz="1687" dirty="0">
                <a:solidFill>
                  <a:srgbClr val="969696"/>
                </a:solidFill>
                <a:latin typeface="Arial"/>
                <a:cs typeface="Arial"/>
              </a:rPr>
              <a:t>in</a:t>
            </a:r>
            <a:r>
              <a:rPr sz="1687" spc="-70" dirty="0">
                <a:solidFill>
                  <a:srgbClr val="969696"/>
                </a:solidFill>
                <a:latin typeface="Arial"/>
                <a:cs typeface="Arial"/>
              </a:rPr>
              <a:t> </a:t>
            </a:r>
            <a:r>
              <a:rPr sz="1687" spc="-21" dirty="0">
                <a:solidFill>
                  <a:srgbClr val="969696"/>
                </a:solidFill>
                <a:latin typeface="Arial"/>
                <a:cs typeface="Arial"/>
              </a:rPr>
              <a:t>phases</a:t>
            </a:r>
            <a:r>
              <a:rPr sz="1687" spc="-70" dirty="0">
                <a:solidFill>
                  <a:srgbClr val="969696"/>
                </a:solidFill>
                <a:latin typeface="Arial"/>
                <a:cs typeface="Arial"/>
              </a:rPr>
              <a:t> </a:t>
            </a:r>
            <a:r>
              <a:rPr sz="1687" dirty="0">
                <a:solidFill>
                  <a:srgbClr val="969696"/>
                </a:solidFill>
                <a:latin typeface="Arial"/>
                <a:cs typeface="Arial"/>
              </a:rPr>
              <a:t>that</a:t>
            </a:r>
            <a:r>
              <a:rPr sz="1687" spc="-67" dirty="0">
                <a:solidFill>
                  <a:srgbClr val="969696"/>
                </a:solidFill>
                <a:latin typeface="Arial"/>
                <a:cs typeface="Arial"/>
              </a:rPr>
              <a:t> </a:t>
            </a:r>
            <a:r>
              <a:rPr sz="1687" spc="-18" dirty="0">
                <a:solidFill>
                  <a:srgbClr val="969696"/>
                </a:solidFill>
                <a:latin typeface="Arial"/>
                <a:cs typeface="Arial"/>
              </a:rPr>
              <a:t>transform</a:t>
            </a:r>
            <a:r>
              <a:rPr sz="1687" spc="-70" dirty="0">
                <a:solidFill>
                  <a:srgbClr val="969696"/>
                </a:solidFill>
                <a:latin typeface="Arial"/>
                <a:cs typeface="Arial"/>
              </a:rPr>
              <a:t> </a:t>
            </a:r>
            <a:r>
              <a:rPr sz="1687" spc="-18" dirty="0">
                <a:solidFill>
                  <a:srgbClr val="969696"/>
                </a:solidFill>
                <a:latin typeface="Arial"/>
                <a:cs typeface="Arial"/>
              </a:rPr>
              <a:t>the program</a:t>
            </a:r>
            <a:r>
              <a:rPr sz="1687" spc="-74" dirty="0">
                <a:solidFill>
                  <a:srgbClr val="969696"/>
                </a:solidFill>
                <a:latin typeface="Arial"/>
                <a:cs typeface="Arial"/>
              </a:rPr>
              <a:t> </a:t>
            </a:r>
            <a:r>
              <a:rPr sz="1687" dirty="0">
                <a:solidFill>
                  <a:srgbClr val="969696"/>
                </a:solidFill>
                <a:latin typeface="Arial"/>
                <a:cs typeface="Arial"/>
              </a:rPr>
              <a:t>into</a:t>
            </a:r>
            <a:r>
              <a:rPr sz="1687" spc="-74" dirty="0">
                <a:solidFill>
                  <a:srgbClr val="969696"/>
                </a:solidFill>
                <a:latin typeface="Arial"/>
                <a:cs typeface="Arial"/>
              </a:rPr>
              <a:t> </a:t>
            </a:r>
            <a:r>
              <a:rPr sz="1687" dirty="0">
                <a:solidFill>
                  <a:srgbClr val="969696"/>
                </a:solidFill>
                <a:latin typeface="Arial"/>
                <a:cs typeface="Arial"/>
              </a:rPr>
              <a:t>the</a:t>
            </a:r>
            <a:r>
              <a:rPr sz="1687" spc="-74" dirty="0">
                <a:solidFill>
                  <a:srgbClr val="969696"/>
                </a:solidFill>
                <a:latin typeface="Arial"/>
                <a:cs typeface="Arial"/>
              </a:rPr>
              <a:t> </a:t>
            </a:r>
            <a:r>
              <a:rPr sz="1687" spc="-25" dirty="0">
                <a:solidFill>
                  <a:srgbClr val="969696"/>
                </a:solidFill>
                <a:latin typeface="Arial"/>
                <a:cs typeface="Arial"/>
              </a:rPr>
              <a:t>executable</a:t>
            </a:r>
            <a:r>
              <a:rPr sz="1687" spc="-74" dirty="0">
                <a:solidFill>
                  <a:srgbClr val="969696"/>
                </a:solidFill>
                <a:latin typeface="Arial"/>
                <a:cs typeface="Arial"/>
              </a:rPr>
              <a:t> </a:t>
            </a:r>
            <a:r>
              <a:rPr sz="1687" dirty="0">
                <a:solidFill>
                  <a:srgbClr val="969696"/>
                </a:solidFill>
                <a:latin typeface="Arial"/>
                <a:cs typeface="Arial"/>
              </a:rPr>
              <a:t>one</a:t>
            </a:r>
            <a:r>
              <a:rPr sz="1687" spc="-70" dirty="0">
                <a:solidFill>
                  <a:srgbClr val="969696"/>
                </a:solidFill>
                <a:latin typeface="Arial"/>
                <a:cs typeface="Arial"/>
              </a:rPr>
              <a:t> </a:t>
            </a:r>
            <a:r>
              <a:rPr sz="1687" dirty="0">
                <a:solidFill>
                  <a:srgbClr val="969696"/>
                </a:solidFill>
                <a:latin typeface="Arial"/>
                <a:cs typeface="Arial"/>
              </a:rPr>
              <a:t>step</a:t>
            </a:r>
            <a:r>
              <a:rPr sz="1687" spc="-74" dirty="0">
                <a:solidFill>
                  <a:srgbClr val="969696"/>
                </a:solidFill>
                <a:latin typeface="Arial"/>
                <a:cs typeface="Arial"/>
              </a:rPr>
              <a:t> </a:t>
            </a:r>
            <a:r>
              <a:rPr sz="1687" dirty="0">
                <a:solidFill>
                  <a:srgbClr val="969696"/>
                </a:solidFill>
                <a:latin typeface="Arial"/>
                <a:cs typeface="Arial"/>
              </a:rPr>
              <a:t>at</a:t>
            </a:r>
            <a:r>
              <a:rPr sz="1687" spc="-74" dirty="0">
                <a:solidFill>
                  <a:srgbClr val="969696"/>
                </a:solidFill>
                <a:latin typeface="Arial"/>
                <a:cs typeface="Arial"/>
              </a:rPr>
              <a:t> </a:t>
            </a:r>
            <a:r>
              <a:rPr sz="1687" dirty="0">
                <a:solidFill>
                  <a:srgbClr val="969696"/>
                </a:solidFill>
                <a:latin typeface="Arial"/>
                <a:cs typeface="Arial"/>
              </a:rPr>
              <a:t>a</a:t>
            </a:r>
            <a:r>
              <a:rPr sz="1687" spc="-74" dirty="0">
                <a:solidFill>
                  <a:srgbClr val="969696"/>
                </a:solidFill>
                <a:latin typeface="Arial"/>
                <a:cs typeface="Arial"/>
              </a:rPr>
              <a:t> </a:t>
            </a:r>
            <a:r>
              <a:rPr sz="1687" spc="-7" dirty="0">
                <a:solidFill>
                  <a:srgbClr val="969696"/>
                </a:solidFill>
                <a:latin typeface="Arial"/>
                <a:cs typeface="Arial"/>
              </a:rPr>
              <a:t>time.</a:t>
            </a:r>
            <a:endParaRPr lang="x-none" sz="1687" dirty="0">
              <a:latin typeface="Arial"/>
              <a:cs typeface="Arial"/>
            </a:endParaRPr>
          </a:p>
        </p:txBody>
      </p:sp>
      <p:pic>
        <p:nvPicPr>
          <p:cNvPr id="15" name="object 13">
            <a:extLst>
              <a:ext uri="{FF2B5EF4-FFF2-40B4-BE49-F238E27FC236}">
                <a16:creationId xmlns:a16="http://schemas.microsoft.com/office/drawing/2014/main" xmlns="" id="{2B972995-813A-B58C-EF51-2C254BD993BB}"/>
              </a:ext>
            </a:extLst>
          </p:cNvPr>
          <p:cNvPicPr/>
          <p:nvPr/>
        </p:nvPicPr>
        <p:blipFill>
          <a:blip r:embed="rId4" cstate="print"/>
          <a:stretch>
            <a:fillRect/>
          </a:stretch>
        </p:blipFill>
        <p:spPr>
          <a:xfrm>
            <a:off x="6158508" y="3554016"/>
            <a:ext cx="4223742" cy="2420215"/>
          </a:xfrm>
          <a:prstGeom prst="rect">
            <a:avLst/>
          </a:prstGeom>
        </p:spPr>
      </p:pic>
    </p:spTree>
    <p:extLst>
      <p:ext uri="{BB962C8B-B14F-4D97-AF65-F5344CB8AC3E}">
        <p14:creationId xmlns:p14="http://schemas.microsoft.com/office/powerpoint/2010/main" val="1480398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0"/>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sz="3200" b="1" dirty="0"/>
              <a:t>C Compilation Simplified Overview</a:t>
            </a:r>
            <a:endParaRPr sz="3200" b="1" dirty="0"/>
          </a:p>
        </p:txBody>
      </p:sp>
      <p:grpSp>
        <p:nvGrpSpPr>
          <p:cNvPr id="329" name="Google Shape;329;p10"/>
          <p:cNvGrpSpPr/>
          <p:nvPr/>
        </p:nvGrpSpPr>
        <p:grpSpPr>
          <a:xfrm>
            <a:off x="2006802" y="992767"/>
            <a:ext cx="1878053" cy="687195"/>
            <a:chOff x="0" y="-3212"/>
            <a:chExt cx="3757265" cy="1374813"/>
          </a:xfrm>
        </p:grpSpPr>
        <p:sp>
          <p:nvSpPr>
            <p:cNvPr id="330" name="Google Shape;330;p10"/>
            <p:cNvSpPr/>
            <p:nvPr/>
          </p:nvSpPr>
          <p:spPr>
            <a:xfrm>
              <a:off x="0" y="0"/>
              <a:ext cx="3757265" cy="1371600"/>
            </a:xfrm>
            <a:custGeom>
              <a:avLst/>
              <a:gdLst/>
              <a:ahLst/>
              <a:cxnLst/>
              <a:rect l="l" t="t" r="r" b="b"/>
              <a:pathLst>
                <a:path w="21600" h="21600" extrusionOk="0">
                  <a:moveTo>
                    <a:pt x="0" y="0"/>
                  </a:moveTo>
                  <a:lnTo>
                    <a:pt x="21600" y="0"/>
                  </a:lnTo>
                  <a:lnTo>
                    <a:pt x="21600" y="18000"/>
                  </a:lnTo>
                  <a:lnTo>
                    <a:pt x="20286" y="21600"/>
                  </a:lnTo>
                  <a:lnTo>
                    <a:pt x="0" y="2160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31" name="Google Shape;331;p10"/>
            <p:cNvSpPr/>
            <p:nvPr/>
          </p:nvSpPr>
          <p:spPr>
            <a:xfrm>
              <a:off x="3528660" y="1142996"/>
              <a:ext cx="228605" cy="228605"/>
            </a:xfrm>
            <a:custGeom>
              <a:avLst/>
              <a:gdLst/>
              <a:ahLst/>
              <a:cxnLst/>
              <a:rect l="l" t="t" r="r" b="b"/>
              <a:pathLst>
                <a:path w="21600" h="21600" extrusionOk="0">
                  <a:moveTo>
                    <a:pt x="0" y="21600"/>
                  </a:moveTo>
                  <a:lnTo>
                    <a:pt x="4320" y="4320"/>
                  </a:lnTo>
                  <a:lnTo>
                    <a:pt x="21600"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32" name="Google Shape;332;p10"/>
            <p:cNvSpPr/>
            <p:nvPr/>
          </p:nvSpPr>
          <p:spPr>
            <a:xfrm>
              <a:off x="0" y="1"/>
              <a:ext cx="3757265" cy="1371600"/>
            </a:xfrm>
            <a:custGeom>
              <a:avLst/>
              <a:gdLst/>
              <a:ahLst/>
              <a:cxnLst/>
              <a:rect l="l" t="t" r="r" b="b"/>
              <a:pathLst>
                <a:path w="21600" h="21600" extrusionOk="0">
                  <a:moveTo>
                    <a:pt x="20286" y="21600"/>
                  </a:moveTo>
                  <a:lnTo>
                    <a:pt x="20549" y="18720"/>
                  </a:lnTo>
                  <a:lnTo>
                    <a:pt x="21600" y="18000"/>
                  </a:lnTo>
                  <a:lnTo>
                    <a:pt x="20286" y="21600"/>
                  </a:lnTo>
                  <a:lnTo>
                    <a:pt x="0" y="21600"/>
                  </a:lnTo>
                  <a:lnTo>
                    <a:pt x="0" y="0"/>
                  </a:lnTo>
                  <a:lnTo>
                    <a:pt x="21600" y="0"/>
                  </a:lnTo>
                  <a:lnTo>
                    <a:pt x="21600" y="18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33" name="Google Shape;333;p10"/>
            <p:cNvSpPr/>
            <p:nvPr/>
          </p:nvSpPr>
          <p:spPr>
            <a:xfrm>
              <a:off x="0" y="-3212"/>
              <a:ext cx="3757265" cy="1169573"/>
            </a:xfrm>
            <a:custGeom>
              <a:avLst/>
              <a:gdLst/>
              <a:ahLst/>
              <a:cxnLst/>
              <a:rect l="l" t="t" r="r" b="b"/>
              <a:pathLst>
                <a:path w="21600" h="120000" extrusionOk="0">
                  <a:moveTo>
                    <a:pt x="0" y="0"/>
                  </a:moveTo>
                  <a:lnTo>
                    <a:pt x="21600" y="0"/>
                  </a:lnTo>
                  <a:lnTo>
                    <a:pt x="21600" y="0"/>
                  </a:lnTo>
                  <a:lnTo>
                    <a:pt x="0" y="0"/>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foo.c</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grpSp>
        <p:nvGrpSpPr>
          <p:cNvPr id="334" name="Google Shape;334;p10"/>
          <p:cNvGrpSpPr/>
          <p:nvPr/>
        </p:nvGrpSpPr>
        <p:grpSpPr>
          <a:xfrm>
            <a:off x="4361791" y="992959"/>
            <a:ext cx="1888643" cy="609419"/>
            <a:chOff x="0" y="66288"/>
            <a:chExt cx="3778450" cy="1219212"/>
          </a:xfrm>
        </p:grpSpPr>
        <p:sp>
          <p:nvSpPr>
            <p:cNvPr id="335" name="Google Shape;335;p10"/>
            <p:cNvSpPr/>
            <p:nvPr/>
          </p:nvSpPr>
          <p:spPr>
            <a:xfrm>
              <a:off x="8469" y="66288"/>
              <a:ext cx="3769981" cy="1219201"/>
            </a:xfrm>
            <a:custGeom>
              <a:avLst/>
              <a:gdLst/>
              <a:ahLst/>
              <a:cxnLst/>
              <a:rect l="l" t="t" r="r" b="b"/>
              <a:pathLst>
                <a:path w="21600" h="21600" extrusionOk="0">
                  <a:moveTo>
                    <a:pt x="0" y="0"/>
                  </a:moveTo>
                  <a:lnTo>
                    <a:pt x="21600" y="0"/>
                  </a:lnTo>
                  <a:lnTo>
                    <a:pt x="21600" y="18000"/>
                  </a:lnTo>
                  <a:lnTo>
                    <a:pt x="20436" y="21600"/>
                  </a:lnTo>
                  <a:lnTo>
                    <a:pt x="0" y="2160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36" name="Google Shape;336;p10"/>
            <p:cNvSpPr/>
            <p:nvPr/>
          </p:nvSpPr>
          <p:spPr>
            <a:xfrm>
              <a:off x="3566776" y="1077008"/>
              <a:ext cx="203205" cy="203205"/>
            </a:xfrm>
            <a:custGeom>
              <a:avLst/>
              <a:gdLst/>
              <a:ahLst/>
              <a:cxnLst/>
              <a:rect l="l" t="t" r="r" b="b"/>
              <a:pathLst>
                <a:path w="21600" h="21600" extrusionOk="0">
                  <a:moveTo>
                    <a:pt x="0" y="21600"/>
                  </a:moveTo>
                  <a:lnTo>
                    <a:pt x="4320" y="4320"/>
                  </a:lnTo>
                  <a:lnTo>
                    <a:pt x="21600"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37" name="Google Shape;337;p10"/>
            <p:cNvSpPr/>
            <p:nvPr/>
          </p:nvSpPr>
          <p:spPr>
            <a:xfrm>
              <a:off x="0" y="115927"/>
              <a:ext cx="3769981" cy="1169573"/>
            </a:xfrm>
            <a:custGeom>
              <a:avLst/>
              <a:gdLst/>
              <a:ahLst/>
              <a:cxnLst/>
              <a:rect l="l" t="t" r="r" b="b"/>
              <a:pathLst>
                <a:path w="21600" h="120000" extrusionOk="0">
                  <a:moveTo>
                    <a:pt x="0" y="0"/>
                  </a:moveTo>
                  <a:lnTo>
                    <a:pt x="21600" y="0"/>
                  </a:lnTo>
                  <a:lnTo>
                    <a:pt x="21600" y="0"/>
                  </a:lnTo>
                  <a:lnTo>
                    <a:pt x="0" y="0"/>
                  </a:lnTo>
                  <a:close/>
                </a:path>
              </a:pathLst>
            </a:cu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bar.c</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grpSp>
        <p:nvGrpSpPr>
          <p:cNvPr id="338" name="Google Shape;338;p10"/>
          <p:cNvGrpSpPr/>
          <p:nvPr/>
        </p:nvGrpSpPr>
        <p:grpSpPr>
          <a:xfrm>
            <a:off x="2006800" y="2137018"/>
            <a:ext cx="1834160" cy="781307"/>
            <a:chOff x="0" y="0"/>
            <a:chExt cx="3933660" cy="1675640"/>
          </a:xfrm>
        </p:grpSpPr>
        <p:sp>
          <p:nvSpPr>
            <p:cNvPr id="339" name="Google Shape;339;p10"/>
            <p:cNvSpPr/>
            <p:nvPr/>
          </p:nvSpPr>
          <p:spPr>
            <a:xfrm>
              <a:off x="0" y="0"/>
              <a:ext cx="3933660" cy="167564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23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40" name="Google Shape;340;p10"/>
            <p:cNvSpPr txBox="1"/>
            <p:nvPr/>
          </p:nvSpPr>
          <p:spPr>
            <a:xfrm>
              <a:off x="326748" y="342947"/>
              <a:ext cx="3030842" cy="98975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Compiler</a:t>
              </a:r>
              <a:endParaRPr sz="2400" dirty="0">
                <a:ln w="0"/>
                <a:solidFill>
                  <a:schemeClr val="tx1"/>
                </a:solidFill>
                <a:effectLst>
                  <a:outerShdw blurRad="38100" dist="19050" dir="2700000" algn="tl" rotWithShape="0">
                    <a:schemeClr val="dk1">
                      <a:alpha val="40000"/>
                    </a:schemeClr>
                  </a:outerShdw>
                </a:effectLst>
              </a:endParaRPr>
            </a:p>
          </p:txBody>
        </p:sp>
      </p:grpSp>
      <p:grpSp>
        <p:nvGrpSpPr>
          <p:cNvPr id="341" name="Google Shape;341;p10"/>
          <p:cNvGrpSpPr/>
          <p:nvPr/>
        </p:nvGrpSpPr>
        <p:grpSpPr>
          <a:xfrm>
            <a:off x="4292095" y="2060842"/>
            <a:ext cx="2087205" cy="837563"/>
            <a:chOff x="0" y="0"/>
            <a:chExt cx="4175696" cy="1675640"/>
          </a:xfrm>
        </p:grpSpPr>
        <p:sp>
          <p:nvSpPr>
            <p:cNvPr id="342" name="Google Shape;342;p10"/>
            <p:cNvSpPr/>
            <p:nvPr/>
          </p:nvSpPr>
          <p:spPr>
            <a:xfrm>
              <a:off x="0" y="0"/>
              <a:ext cx="4175696" cy="167564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23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43" name="Google Shape;343;p10"/>
            <p:cNvSpPr txBox="1"/>
            <p:nvPr/>
          </p:nvSpPr>
          <p:spPr>
            <a:xfrm>
              <a:off x="611514" y="376186"/>
              <a:ext cx="2952661" cy="923276"/>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2399">
                  <a:ln w="0"/>
                  <a:solidFill>
                    <a:schemeClr val="tx1"/>
                  </a:solidFill>
                  <a:effectLst>
                    <a:outerShdw blurRad="38100" dist="19050" dir="2700000" algn="tl" rotWithShape="0">
                      <a:schemeClr val="dk1">
                        <a:alpha val="40000"/>
                      </a:schemeClr>
                    </a:outerShdw>
                  </a:effectLst>
                  <a:latin typeface="Arial"/>
                  <a:ea typeface="Arial"/>
                  <a:cs typeface="Arial"/>
                  <a:sym typeface="Arial"/>
                </a:rPr>
                <a:t>Compiler</a:t>
              </a:r>
              <a:endParaRPr sz="2400">
                <a:ln w="0"/>
                <a:solidFill>
                  <a:schemeClr val="tx1"/>
                </a:solidFill>
                <a:effectLst>
                  <a:outerShdw blurRad="38100" dist="19050" dir="2700000" algn="tl" rotWithShape="0">
                    <a:schemeClr val="dk1">
                      <a:alpha val="40000"/>
                    </a:schemeClr>
                  </a:outerShdw>
                </a:effectLst>
              </a:endParaRPr>
            </a:p>
          </p:txBody>
        </p:sp>
      </p:grpSp>
      <p:sp>
        <p:nvSpPr>
          <p:cNvPr id="344" name="Google Shape;344;p10"/>
          <p:cNvSpPr/>
          <p:nvPr/>
        </p:nvSpPr>
        <p:spPr>
          <a:xfrm>
            <a:off x="2958343" y="1683136"/>
            <a:ext cx="16307" cy="450761"/>
          </a:xfrm>
          <a:custGeom>
            <a:avLst/>
            <a:gdLst/>
            <a:ahLst/>
            <a:cxnLst/>
            <a:rect l="l" t="t" r="r" b="b"/>
            <a:pathLst>
              <a:path w="21600" h="21600" extrusionOk="0">
                <a:moveTo>
                  <a:pt x="0" y="0"/>
                </a:moveTo>
                <a:lnTo>
                  <a:pt x="2160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45" name="Google Shape;345;p10"/>
          <p:cNvSpPr/>
          <p:nvPr/>
        </p:nvSpPr>
        <p:spPr>
          <a:xfrm>
            <a:off x="5317291" y="1607012"/>
            <a:ext cx="9507" cy="450673"/>
          </a:xfrm>
          <a:custGeom>
            <a:avLst/>
            <a:gdLst/>
            <a:ahLst/>
            <a:cxnLst/>
            <a:rect l="l" t="t" r="r" b="b"/>
            <a:pathLst>
              <a:path w="21600" h="21600" extrusionOk="0">
                <a:moveTo>
                  <a:pt x="0" y="0"/>
                </a:moveTo>
                <a:lnTo>
                  <a:pt x="2160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nvGrpSpPr>
          <p:cNvPr id="346" name="Google Shape;346;p10"/>
          <p:cNvGrpSpPr/>
          <p:nvPr/>
        </p:nvGrpSpPr>
        <p:grpSpPr>
          <a:xfrm>
            <a:off x="2159154" y="3203488"/>
            <a:ext cx="1878053" cy="711657"/>
            <a:chOff x="-1" y="0"/>
            <a:chExt cx="3757266" cy="1423752"/>
          </a:xfrm>
        </p:grpSpPr>
        <p:sp>
          <p:nvSpPr>
            <p:cNvPr id="347" name="Google Shape;347;p10"/>
            <p:cNvSpPr/>
            <p:nvPr/>
          </p:nvSpPr>
          <p:spPr>
            <a:xfrm>
              <a:off x="-1" y="0"/>
              <a:ext cx="3757266" cy="1423752"/>
            </a:xfrm>
            <a:custGeom>
              <a:avLst/>
              <a:gdLst/>
              <a:ahLst/>
              <a:cxnLst/>
              <a:rect l="l" t="t" r="r" b="b"/>
              <a:pathLst>
                <a:path w="21600" h="21600" extrusionOk="0">
                  <a:moveTo>
                    <a:pt x="0" y="0"/>
                  </a:moveTo>
                  <a:lnTo>
                    <a:pt x="21600" y="0"/>
                  </a:lnTo>
                  <a:lnTo>
                    <a:pt x="21600" y="18000"/>
                  </a:lnTo>
                  <a:lnTo>
                    <a:pt x="20236" y="21600"/>
                  </a:lnTo>
                  <a:lnTo>
                    <a:pt x="0" y="2160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48" name="Google Shape;348;p10"/>
            <p:cNvSpPr/>
            <p:nvPr/>
          </p:nvSpPr>
          <p:spPr>
            <a:xfrm>
              <a:off x="3519968" y="1186455"/>
              <a:ext cx="237297" cy="237297"/>
            </a:xfrm>
            <a:custGeom>
              <a:avLst/>
              <a:gdLst/>
              <a:ahLst/>
              <a:cxnLst/>
              <a:rect l="l" t="t" r="r" b="b"/>
              <a:pathLst>
                <a:path w="21600" h="21600" extrusionOk="0">
                  <a:moveTo>
                    <a:pt x="0" y="21600"/>
                  </a:moveTo>
                  <a:lnTo>
                    <a:pt x="4320" y="4320"/>
                  </a:lnTo>
                  <a:lnTo>
                    <a:pt x="21600"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49" name="Google Shape;349;p10"/>
            <p:cNvSpPr/>
            <p:nvPr/>
          </p:nvSpPr>
          <p:spPr>
            <a:xfrm>
              <a:off x="-1" y="0"/>
              <a:ext cx="3757266" cy="1423752"/>
            </a:xfrm>
            <a:custGeom>
              <a:avLst/>
              <a:gdLst/>
              <a:ahLst/>
              <a:cxnLst/>
              <a:rect l="l" t="t" r="r" b="b"/>
              <a:pathLst>
                <a:path w="21600" h="21600" extrusionOk="0">
                  <a:moveTo>
                    <a:pt x="20236" y="21600"/>
                  </a:moveTo>
                  <a:lnTo>
                    <a:pt x="20509" y="18720"/>
                  </a:lnTo>
                  <a:lnTo>
                    <a:pt x="21600" y="18000"/>
                  </a:lnTo>
                  <a:lnTo>
                    <a:pt x="20236" y="21600"/>
                  </a:lnTo>
                  <a:lnTo>
                    <a:pt x="0" y="21600"/>
                  </a:lnTo>
                  <a:lnTo>
                    <a:pt x="0" y="0"/>
                  </a:lnTo>
                  <a:lnTo>
                    <a:pt x="21600" y="0"/>
                  </a:lnTo>
                  <a:lnTo>
                    <a:pt x="21600" y="18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50" name="Google Shape;350;p10"/>
            <p:cNvSpPr txBox="1"/>
            <p:nvPr/>
          </p:nvSpPr>
          <p:spPr>
            <a:xfrm>
              <a:off x="-1" y="8445"/>
              <a:ext cx="3757266" cy="116957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foo.o</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grpSp>
        <p:nvGrpSpPr>
          <p:cNvPr id="351" name="Google Shape;351;p10"/>
          <p:cNvGrpSpPr/>
          <p:nvPr/>
        </p:nvGrpSpPr>
        <p:grpSpPr>
          <a:xfrm>
            <a:off x="4520626" y="3203488"/>
            <a:ext cx="1878053" cy="711657"/>
            <a:chOff x="-1" y="0"/>
            <a:chExt cx="3757266" cy="1423752"/>
          </a:xfrm>
        </p:grpSpPr>
        <p:sp>
          <p:nvSpPr>
            <p:cNvPr id="352" name="Google Shape;352;p10"/>
            <p:cNvSpPr/>
            <p:nvPr/>
          </p:nvSpPr>
          <p:spPr>
            <a:xfrm>
              <a:off x="-1" y="0"/>
              <a:ext cx="3757266" cy="1423752"/>
            </a:xfrm>
            <a:custGeom>
              <a:avLst/>
              <a:gdLst/>
              <a:ahLst/>
              <a:cxnLst/>
              <a:rect l="l" t="t" r="r" b="b"/>
              <a:pathLst>
                <a:path w="21600" h="21600" extrusionOk="0">
                  <a:moveTo>
                    <a:pt x="0" y="0"/>
                  </a:moveTo>
                  <a:lnTo>
                    <a:pt x="21600" y="0"/>
                  </a:lnTo>
                  <a:lnTo>
                    <a:pt x="21600" y="18000"/>
                  </a:lnTo>
                  <a:lnTo>
                    <a:pt x="20236" y="21600"/>
                  </a:lnTo>
                  <a:lnTo>
                    <a:pt x="0" y="2160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53" name="Google Shape;353;p10"/>
            <p:cNvSpPr/>
            <p:nvPr/>
          </p:nvSpPr>
          <p:spPr>
            <a:xfrm>
              <a:off x="3519968" y="1186455"/>
              <a:ext cx="237297" cy="237297"/>
            </a:xfrm>
            <a:custGeom>
              <a:avLst/>
              <a:gdLst/>
              <a:ahLst/>
              <a:cxnLst/>
              <a:rect l="l" t="t" r="r" b="b"/>
              <a:pathLst>
                <a:path w="21600" h="21600" extrusionOk="0">
                  <a:moveTo>
                    <a:pt x="0" y="21600"/>
                  </a:moveTo>
                  <a:lnTo>
                    <a:pt x="4320" y="4320"/>
                  </a:lnTo>
                  <a:lnTo>
                    <a:pt x="21600"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54" name="Google Shape;354;p10"/>
            <p:cNvSpPr/>
            <p:nvPr/>
          </p:nvSpPr>
          <p:spPr>
            <a:xfrm>
              <a:off x="-1" y="0"/>
              <a:ext cx="3757266" cy="1423752"/>
            </a:xfrm>
            <a:custGeom>
              <a:avLst/>
              <a:gdLst/>
              <a:ahLst/>
              <a:cxnLst/>
              <a:rect l="l" t="t" r="r" b="b"/>
              <a:pathLst>
                <a:path w="21600" h="21600" extrusionOk="0">
                  <a:moveTo>
                    <a:pt x="20236" y="21600"/>
                  </a:moveTo>
                  <a:lnTo>
                    <a:pt x="20509" y="18720"/>
                  </a:lnTo>
                  <a:lnTo>
                    <a:pt x="21600" y="18000"/>
                  </a:lnTo>
                  <a:lnTo>
                    <a:pt x="20236" y="21600"/>
                  </a:lnTo>
                  <a:lnTo>
                    <a:pt x="0" y="21600"/>
                  </a:lnTo>
                  <a:lnTo>
                    <a:pt x="0" y="0"/>
                  </a:lnTo>
                  <a:lnTo>
                    <a:pt x="21600" y="0"/>
                  </a:lnTo>
                  <a:lnTo>
                    <a:pt x="21600" y="18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55" name="Google Shape;355;p10"/>
            <p:cNvSpPr txBox="1"/>
            <p:nvPr/>
          </p:nvSpPr>
          <p:spPr>
            <a:xfrm>
              <a:off x="-1" y="8445"/>
              <a:ext cx="3757266" cy="116957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bar.o</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sp>
        <p:nvSpPr>
          <p:cNvPr id="356" name="Google Shape;356;p10"/>
          <p:cNvSpPr/>
          <p:nvPr/>
        </p:nvSpPr>
        <p:spPr>
          <a:xfrm rot="-918720" flipH="1">
            <a:off x="2926653" y="2921394"/>
            <a:ext cx="81013" cy="297969"/>
          </a:xfrm>
          <a:custGeom>
            <a:avLst/>
            <a:gdLst/>
            <a:ahLst/>
            <a:cxnLst/>
            <a:rect l="l" t="t" r="r" b="b"/>
            <a:pathLst>
              <a:path w="21600" h="21600" extrusionOk="0">
                <a:moveTo>
                  <a:pt x="0" y="0"/>
                </a:moveTo>
                <a:lnTo>
                  <a:pt x="2160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57" name="Google Shape;357;p10"/>
          <p:cNvSpPr/>
          <p:nvPr/>
        </p:nvSpPr>
        <p:spPr>
          <a:xfrm>
            <a:off x="5384087" y="2901113"/>
            <a:ext cx="34349" cy="299204"/>
          </a:xfrm>
          <a:custGeom>
            <a:avLst/>
            <a:gdLst/>
            <a:ahLst/>
            <a:cxnLst/>
            <a:rect l="l" t="t" r="r" b="b"/>
            <a:pathLst>
              <a:path w="21600" h="21600" extrusionOk="0">
                <a:moveTo>
                  <a:pt x="0" y="0"/>
                </a:moveTo>
                <a:lnTo>
                  <a:pt x="2160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nvGrpSpPr>
          <p:cNvPr id="358" name="Google Shape;358;p10"/>
          <p:cNvGrpSpPr/>
          <p:nvPr/>
        </p:nvGrpSpPr>
        <p:grpSpPr>
          <a:xfrm>
            <a:off x="3225625" y="4193783"/>
            <a:ext cx="2087205" cy="837563"/>
            <a:chOff x="0" y="0"/>
            <a:chExt cx="4175696" cy="1675640"/>
          </a:xfrm>
        </p:grpSpPr>
        <p:sp>
          <p:nvSpPr>
            <p:cNvPr id="359" name="Google Shape;359;p10"/>
            <p:cNvSpPr/>
            <p:nvPr/>
          </p:nvSpPr>
          <p:spPr>
            <a:xfrm>
              <a:off x="0" y="0"/>
              <a:ext cx="4175696" cy="1675640"/>
            </a:xfrm>
            <a:prstGeom prst="ellipse">
              <a:avLst/>
            </a:pr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endParaRPr sz="23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60" name="Google Shape;360;p10"/>
            <p:cNvSpPr txBox="1"/>
            <p:nvPr/>
          </p:nvSpPr>
          <p:spPr>
            <a:xfrm>
              <a:off x="611514" y="376185"/>
              <a:ext cx="2952661" cy="923275"/>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2399">
                  <a:ln w="0"/>
                  <a:solidFill>
                    <a:schemeClr val="tx1"/>
                  </a:solidFill>
                  <a:effectLst>
                    <a:outerShdw blurRad="38100" dist="19050" dir="2700000" algn="tl" rotWithShape="0">
                      <a:schemeClr val="dk1">
                        <a:alpha val="40000"/>
                      </a:schemeClr>
                    </a:outerShdw>
                  </a:effectLst>
                  <a:latin typeface="Arial"/>
                  <a:ea typeface="Arial"/>
                  <a:cs typeface="Arial"/>
                  <a:sym typeface="Arial"/>
                </a:rPr>
                <a:t>Linker</a:t>
              </a:r>
              <a:endParaRPr sz="2400">
                <a:ln w="0"/>
                <a:solidFill>
                  <a:schemeClr val="tx1"/>
                </a:solidFill>
                <a:effectLst>
                  <a:outerShdw blurRad="38100" dist="19050" dir="2700000" algn="tl" rotWithShape="0">
                    <a:schemeClr val="dk1">
                      <a:alpha val="40000"/>
                    </a:schemeClr>
                  </a:outerShdw>
                </a:effectLst>
              </a:endParaRPr>
            </a:p>
          </p:txBody>
        </p:sp>
      </p:grpSp>
      <p:sp>
        <p:nvSpPr>
          <p:cNvPr id="361" name="Google Shape;361;p10"/>
          <p:cNvSpPr/>
          <p:nvPr/>
        </p:nvSpPr>
        <p:spPr>
          <a:xfrm>
            <a:off x="3497248" y="3918239"/>
            <a:ext cx="343713" cy="309139"/>
          </a:xfrm>
          <a:custGeom>
            <a:avLst/>
            <a:gdLst/>
            <a:ahLst/>
            <a:cxnLst/>
            <a:rect l="l" t="t" r="r" b="b"/>
            <a:pathLst>
              <a:path w="21600" h="21600" extrusionOk="0">
                <a:moveTo>
                  <a:pt x="0" y="0"/>
                </a:moveTo>
                <a:lnTo>
                  <a:pt x="2160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62" name="Google Shape;362;p10"/>
          <p:cNvSpPr/>
          <p:nvPr/>
        </p:nvSpPr>
        <p:spPr>
          <a:xfrm>
            <a:off x="4703395" y="3918239"/>
            <a:ext cx="350589" cy="310189"/>
          </a:xfrm>
          <a:custGeom>
            <a:avLst/>
            <a:gdLst/>
            <a:ahLst/>
            <a:cxnLst/>
            <a:rect l="l" t="t" r="r" b="b"/>
            <a:pathLst>
              <a:path w="21600" h="21600" extrusionOk="0">
                <a:moveTo>
                  <a:pt x="21600" y="0"/>
                </a:moveTo>
                <a:lnTo>
                  <a:pt x="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nvGrpSpPr>
          <p:cNvPr id="363" name="Google Shape;363;p10"/>
          <p:cNvGrpSpPr/>
          <p:nvPr/>
        </p:nvGrpSpPr>
        <p:grpSpPr>
          <a:xfrm>
            <a:off x="5812453" y="4271007"/>
            <a:ext cx="1878053" cy="711657"/>
            <a:chOff x="-1" y="0"/>
            <a:chExt cx="3757266" cy="1423752"/>
          </a:xfrm>
        </p:grpSpPr>
        <p:sp>
          <p:nvSpPr>
            <p:cNvPr id="364" name="Google Shape;364;p10"/>
            <p:cNvSpPr/>
            <p:nvPr/>
          </p:nvSpPr>
          <p:spPr>
            <a:xfrm>
              <a:off x="-1" y="0"/>
              <a:ext cx="3757266" cy="1423752"/>
            </a:xfrm>
            <a:custGeom>
              <a:avLst/>
              <a:gdLst/>
              <a:ahLst/>
              <a:cxnLst/>
              <a:rect l="l" t="t" r="r" b="b"/>
              <a:pathLst>
                <a:path w="21600" h="21600" extrusionOk="0">
                  <a:moveTo>
                    <a:pt x="0" y="0"/>
                  </a:moveTo>
                  <a:lnTo>
                    <a:pt x="21600" y="0"/>
                  </a:lnTo>
                  <a:lnTo>
                    <a:pt x="21600" y="18000"/>
                  </a:lnTo>
                  <a:lnTo>
                    <a:pt x="20236" y="21600"/>
                  </a:lnTo>
                  <a:lnTo>
                    <a:pt x="0" y="2160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65" name="Google Shape;365;p10"/>
            <p:cNvSpPr/>
            <p:nvPr/>
          </p:nvSpPr>
          <p:spPr>
            <a:xfrm>
              <a:off x="3519968" y="1186455"/>
              <a:ext cx="237297" cy="237297"/>
            </a:xfrm>
            <a:custGeom>
              <a:avLst/>
              <a:gdLst/>
              <a:ahLst/>
              <a:cxnLst/>
              <a:rect l="l" t="t" r="r" b="b"/>
              <a:pathLst>
                <a:path w="21600" h="21600" extrusionOk="0">
                  <a:moveTo>
                    <a:pt x="0" y="21600"/>
                  </a:moveTo>
                  <a:lnTo>
                    <a:pt x="4320" y="4320"/>
                  </a:lnTo>
                  <a:lnTo>
                    <a:pt x="21600"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66" name="Google Shape;366;p10"/>
            <p:cNvSpPr/>
            <p:nvPr/>
          </p:nvSpPr>
          <p:spPr>
            <a:xfrm>
              <a:off x="-1" y="0"/>
              <a:ext cx="3757266" cy="1423752"/>
            </a:xfrm>
            <a:custGeom>
              <a:avLst/>
              <a:gdLst/>
              <a:ahLst/>
              <a:cxnLst/>
              <a:rect l="l" t="t" r="r" b="b"/>
              <a:pathLst>
                <a:path w="21600" h="21600" extrusionOk="0">
                  <a:moveTo>
                    <a:pt x="20236" y="21600"/>
                  </a:moveTo>
                  <a:lnTo>
                    <a:pt x="20509" y="18720"/>
                  </a:lnTo>
                  <a:lnTo>
                    <a:pt x="21600" y="18000"/>
                  </a:lnTo>
                  <a:lnTo>
                    <a:pt x="20236" y="21600"/>
                  </a:lnTo>
                  <a:lnTo>
                    <a:pt x="0" y="21600"/>
                  </a:lnTo>
                  <a:lnTo>
                    <a:pt x="0" y="0"/>
                  </a:lnTo>
                  <a:lnTo>
                    <a:pt x="21600" y="0"/>
                  </a:lnTo>
                  <a:lnTo>
                    <a:pt x="21600" y="18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67" name="Google Shape;367;p10"/>
            <p:cNvSpPr txBox="1"/>
            <p:nvPr/>
          </p:nvSpPr>
          <p:spPr>
            <a:xfrm>
              <a:off x="-1" y="199189"/>
              <a:ext cx="3757266" cy="116957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lib.o</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sp>
        <p:nvSpPr>
          <p:cNvPr id="368" name="Google Shape;368;p10"/>
          <p:cNvSpPr/>
          <p:nvPr/>
        </p:nvSpPr>
        <p:spPr>
          <a:xfrm>
            <a:off x="5313924" y="4573477"/>
            <a:ext cx="498529" cy="12628"/>
          </a:xfrm>
          <a:custGeom>
            <a:avLst/>
            <a:gdLst/>
            <a:ahLst/>
            <a:cxnLst/>
            <a:rect l="l" t="t" r="r" b="b"/>
            <a:pathLst>
              <a:path w="21600" h="21600" extrusionOk="0">
                <a:moveTo>
                  <a:pt x="21600" y="0"/>
                </a:moveTo>
                <a:lnTo>
                  <a:pt x="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nvGrpSpPr>
          <p:cNvPr id="369" name="Google Shape;369;p10"/>
          <p:cNvGrpSpPr/>
          <p:nvPr/>
        </p:nvGrpSpPr>
        <p:grpSpPr>
          <a:xfrm>
            <a:off x="3301802" y="5336430"/>
            <a:ext cx="1878053" cy="837942"/>
            <a:chOff x="-1" y="0"/>
            <a:chExt cx="3757266" cy="1676400"/>
          </a:xfrm>
        </p:grpSpPr>
        <p:sp>
          <p:nvSpPr>
            <p:cNvPr id="370" name="Google Shape;370;p10"/>
            <p:cNvSpPr/>
            <p:nvPr/>
          </p:nvSpPr>
          <p:spPr>
            <a:xfrm>
              <a:off x="-1" y="0"/>
              <a:ext cx="3757266" cy="1676400"/>
            </a:xfrm>
            <a:custGeom>
              <a:avLst/>
              <a:gdLst/>
              <a:ahLst/>
              <a:cxnLst/>
              <a:rect l="l" t="t" r="r" b="b"/>
              <a:pathLst>
                <a:path w="21600" h="21600" extrusionOk="0">
                  <a:moveTo>
                    <a:pt x="0" y="0"/>
                  </a:moveTo>
                  <a:lnTo>
                    <a:pt x="21600" y="0"/>
                  </a:lnTo>
                  <a:lnTo>
                    <a:pt x="21600" y="18000"/>
                  </a:lnTo>
                  <a:lnTo>
                    <a:pt x="19994" y="21600"/>
                  </a:lnTo>
                  <a:lnTo>
                    <a:pt x="0" y="2160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71" name="Google Shape;371;p10"/>
            <p:cNvSpPr/>
            <p:nvPr/>
          </p:nvSpPr>
          <p:spPr>
            <a:xfrm>
              <a:off x="3477857" y="1396993"/>
              <a:ext cx="279407" cy="279407"/>
            </a:xfrm>
            <a:custGeom>
              <a:avLst/>
              <a:gdLst/>
              <a:ahLst/>
              <a:cxnLst/>
              <a:rect l="l" t="t" r="r" b="b"/>
              <a:pathLst>
                <a:path w="21600" h="21600" extrusionOk="0">
                  <a:moveTo>
                    <a:pt x="0" y="21600"/>
                  </a:moveTo>
                  <a:lnTo>
                    <a:pt x="4320" y="4320"/>
                  </a:lnTo>
                  <a:lnTo>
                    <a:pt x="21600" y="0"/>
                  </a:lnTo>
                  <a:close/>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72" name="Google Shape;372;p10"/>
            <p:cNvSpPr/>
            <p:nvPr/>
          </p:nvSpPr>
          <p:spPr>
            <a:xfrm>
              <a:off x="-1" y="0"/>
              <a:ext cx="3757266" cy="1676400"/>
            </a:xfrm>
            <a:custGeom>
              <a:avLst/>
              <a:gdLst/>
              <a:ahLst/>
              <a:cxnLst/>
              <a:rect l="l" t="t" r="r" b="b"/>
              <a:pathLst>
                <a:path w="21600" h="21600" extrusionOk="0">
                  <a:moveTo>
                    <a:pt x="19994" y="21600"/>
                  </a:moveTo>
                  <a:lnTo>
                    <a:pt x="20315" y="18720"/>
                  </a:lnTo>
                  <a:lnTo>
                    <a:pt x="21600" y="18000"/>
                  </a:lnTo>
                  <a:lnTo>
                    <a:pt x="19994" y="21600"/>
                  </a:lnTo>
                  <a:lnTo>
                    <a:pt x="0" y="21600"/>
                  </a:lnTo>
                  <a:lnTo>
                    <a:pt x="0" y="0"/>
                  </a:lnTo>
                  <a:lnTo>
                    <a:pt x="21600" y="0"/>
                  </a:lnTo>
                  <a:lnTo>
                    <a:pt x="21600" y="18000"/>
                  </a:lnTo>
                </a:path>
              </a:pathLst>
            </a:custGeom>
            <a:ln>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73" name="Google Shape;373;p10"/>
            <p:cNvSpPr txBox="1"/>
            <p:nvPr/>
          </p:nvSpPr>
          <p:spPr>
            <a:xfrm>
              <a:off x="-1" y="113713"/>
              <a:ext cx="3757266" cy="1169574"/>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a.out</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sp>
        <p:nvSpPr>
          <p:cNvPr id="374" name="Google Shape;374;p10"/>
          <p:cNvSpPr/>
          <p:nvPr/>
        </p:nvSpPr>
        <p:spPr>
          <a:xfrm>
            <a:off x="4251319" y="5034483"/>
            <a:ext cx="7425" cy="298776"/>
          </a:xfrm>
          <a:custGeom>
            <a:avLst/>
            <a:gdLst/>
            <a:ahLst/>
            <a:cxnLst/>
            <a:rect l="l" t="t" r="r" b="b"/>
            <a:pathLst>
              <a:path w="21600" h="21600" extrusionOk="0">
                <a:moveTo>
                  <a:pt x="21600" y="0"/>
                </a:moveTo>
                <a:lnTo>
                  <a:pt x="0" y="21600"/>
                </a:lnTo>
              </a:path>
            </a:pathLst>
          </a:custGeom>
          <a:ln>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375" name="Google Shape;375;p10"/>
          <p:cNvSpPr txBox="1"/>
          <p:nvPr/>
        </p:nvSpPr>
        <p:spPr>
          <a:xfrm>
            <a:off x="6653568" y="1070549"/>
            <a:ext cx="2582332" cy="8307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1900" tIns="45700" rIns="121900" bIns="45700" anchor="t" anchorCtr="0">
            <a:spAutoFit/>
          </a:bodyPr>
          <a:lstStyle/>
          <a:p>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C source files (text)</a:t>
            </a:r>
            <a:endParaRPr sz="2400" dirty="0">
              <a:ln w="0"/>
              <a:solidFill>
                <a:schemeClr val="tx1"/>
              </a:solidFill>
              <a:effectLst>
                <a:outerShdw blurRad="38100" dist="19050" dir="2700000" algn="tl" rotWithShape="0">
                  <a:schemeClr val="dk1">
                    <a:alpha val="40000"/>
                  </a:schemeClr>
                </a:outerShdw>
              </a:effectLst>
            </a:endParaRPr>
          </a:p>
        </p:txBody>
      </p:sp>
      <p:sp>
        <p:nvSpPr>
          <p:cNvPr id="376" name="Google Shape;376;p10"/>
          <p:cNvSpPr txBox="1"/>
          <p:nvPr/>
        </p:nvSpPr>
        <p:spPr>
          <a:xfrm>
            <a:off x="6577390" y="3355843"/>
            <a:ext cx="3484288" cy="8307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1900" tIns="45700" rIns="121900" bIns="45700" anchor="t" anchorCtr="0">
            <a:spAutoFit/>
          </a:bodyPr>
          <a:lstStyle/>
          <a:p>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Machine code object files</a:t>
            </a:r>
            <a:endParaRPr sz="2400" dirty="0">
              <a:ln w="0"/>
              <a:solidFill>
                <a:schemeClr val="tx1"/>
              </a:solidFill>
              <a:effectLst>
                <a:outerShdw blurRad="38100" dist="19050" dir="2700000" algn="tl" rotWithShape="0">
                  <a:schemeClr val="dk1">
                    <a:alpha val="40000"/>
                  </a:schemeClr>
                </a:outerShdw>
              </a:effectLst>
            </a:endParaRPr>
          </a:p>
        </p:txBody>
      </p:sp>
      <p:sp>
        <p:nvSpPr>
          <p:cNvPr id="377" name="Google Shape;377;p10"/>
          <p:cNvSpPr txBox="1"/>
          <p:nvPr/>
        </p:nvSpPr>
        <p:spPr>
          <a:xfrm>
            <a:off x="7796214" y="4193784"/>
            <a:ext cx="2267123" cy="1199903"/>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1900" tIns="45700" rIns="121900" bIns="45700" anchor="t" anchorCtr="0">
            <a:spAutoFit/>
          </a:bodyPr>
          <a:lstStyle/>
          <a:p>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Pre-built object file libraries</a:t>
            </a:r>
            <a:endParaRPr sz="2400" dirty="0">
              <a:ln w="0"/>
              <a:solidFill>
                <a:schemeClr val="tx1"/>
              </a:solidFill>
              <a:effectLst>
                <a:outerShdw blurRad="38100" dist="19050" dir="2700000" algn="tl" rotWithShape="0">
                  <a:schemeClr val="dk1">
                    <a:alpha val="40000"/>
                  </a:schemeClr>
                </a:outerShdw>
              </a:effectLst>
            </a:endParaRPr>
          </a:p>
        </p:txBody>
      </p:sp>
      <p:sp>
        <p:nvSpPr>
          <p:cNvPr id="378" name="Google Shape;378;p10"/>
          <p:cNvSpPr txBox="1"/>
          <p:nvPr/>
        </p:nvSpPr>
        <p:spPr>
          <a:xfrm>
            <a:off x="5510920" y="5488786"/>
            <a:ext cx="3980151" cy="8307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1900" tIns="45700" rIns="121900" bIns="45700" anchor="t" anchorCtr="0">
            <a:spAutoFit/>
          </a:bodyPr>
          <a:lstStyle/>
          <a:p>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Machine code executable file</a:t>
            </a:r>
            <a:endParaRPr sz="2400" dirty="0">
              <a:ln w="0"/>
              <a:solidFill>
                <a:schemeClr val="tx1"/>
              </a:solidFill>
              <a:effectLst>
                <a:outerShdw blurRad="38100" dist="19050" dir="2700000" algn="tl" rotWithShape="0">
                  <a:schemeClr val="dk1">
                    <a:alpha val="40000"/>
                  </a:schemeClr>
                </a:outerShdw>
              </a:effectLst>
            </a:endParaRPr>
          </a:p>
        </p:txBody>
      </p:sp>
      <p:sp>
        <p:nvSpPr>
          <p:cNvPr id="379" name="Google Shape;379;p10"/>
          <p:cNvSpPr txBox="1"/>
          <p:nvPr/>
        </p:nvSpPr>
        <p:spPr>
          <a:xfrm>
            <a:off x="6729743" y="2137019"/>
            <a:ext cx="3656472" cy="830700"/>
          </a:xfrm>
          <a:prstGeom prst="rect">
            <a:avLst/>
          </a:prstGeom>
          <a:ln/>
        </p:spPr>
        <p:style>
          <a:lnRef idx="2">
            <a:schemeClr val="dk1"/>
          </a:lnRef>
          <a:fillRef idx="1">
            <a:schemeClr val="lt1"/>
          </a:fillRef>
          <a:effectRef idx="0">
            <a:schemeClr val="dk1"/>
          </a:effectRef>
          <a:fontRef idx="minor">
            <a:schemeClr val="dk1"/>
          </a:fontRef>
        </p:style>
        <p:txBody>
          <a:bodyPr spcFirstLastPara="1" wrap="square" lIns="121900" tIns="45700" rIns="121900" bIns="45700" anchor="t" anchorCtr="0">
            <a:spAutoFit/>
          </a:bodyPr>
          <a:lstStyle/>
          <a:p>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Compiler/assembler combined here</a:t>
            </a:r>
            <a:endParaRPr sz="2400" dirty="0">
              <a:ln w="0"/>
              <a:solidFill>
                <a:schemeClr val="tx1"/>
              </a:solidFill>
              <a:effectLst>
                <a:outerShdw blurRad="38100" dist="19050" dir="2700000" algn="tl" rotWithShape="0">
                  <a:schemeClr val="dk1">
                    <a:alpha val="40000"/>
                  </a:schemeClr>
                </a:outerShdw>
              </a:effectLst>
            </a:endParaRPr>
          </a:p>
        </p:txBody>
      </p:sp>
      <p:sp>
        <p:nvSpPr>
          <p:cNvPr id="3" name="Footer Placeholder 2">
            <a:extLst>
              <a:ext uri="{FF2B5EF4-FFF2-40B4-BE49-F238E27FC236}">
                <a16:creationId xmlns:a16="http://schemas.microsoft.com/office/drawing/2014/main" xmlns="" id="{E8C27A59-03C3-2AD3-91BF-C0355D90747D}"/>
              </a:ext>
            </a:extLst>
          </p:cNvPr>
          <p:cNvSpPr>
            <a:spLocks noGrp="1"/>
          </p:cNvSpPr>
          <p:nvPr>
            <p:ph type="ftr" sz="quarter" idx="11"/>
          </p:nvPr>
        </p:nvSpPr>
        <p:spPr/>
        <p:txBody>
          <a:bodyPr/>
          <a:lstStyle/>
          <a:p>
            <a:r>
              <a:rPr lang="en-US" dirty="0"/>
              <a:t>Introduction - Basics of C programming</a:t>
            </a:r>
          </a:p>
        </p:txBody>
      </p:sp>
      <p:sp>
        <p:nvSpPr>
          <p:cNvPr id="4" name="Slide Number Placeholder 3">
            <a:extLst>
              <a:ext uri="{FF2B5EF4-FFF2-40B4-BE49-F238E27FC236}">
                <a16:creationId xmlns:a16="http://schemas.microsoft.com/office/drawing/2014/main" xmlns="" id="{A4963CAF-75B3-9EE7-D105-4570C00FB19E}"/>
              </a:ext>
            </a:extLst>
          </p:cNvPr>
          <p:cNvSpPr>
            <a:spLocks noGrp="1"/>
          </p:cNvSpPr>
          <p:nvPr>
            <p:ph type="sldNum" sz="quarter" idx="12"/>
          </p:nvPr>
        </p:nvSpPr>
        <p:spPr/>
        <p:txBody>
          <a:bodyPr/>
          <a:lstStyle/>
          <a:p>
            <a:fld id="{80B3F240-1256-4E56-B6D7-F3DD5D13EF0A}"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11"/>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Compilation: Advantages</a:t>
            </a:r>
            <a:endParaRPr b="1" dirty="0"/>
          </a:p>
        </p:txBody>
      </p:sp>
      <p:sp>
        <p:nvSpPr>
          <p:cNvPr id="385" name="Google Shape;385;p11"/>
          <p:cNvSpPr txBox="1">
            <a:spLocks noGrp="1"/>
          </p:cNvSpPr>
          <p:nvPr>
            <p:ph idx="1"/>
          </p:nvPr>
        </p:nvSpPr>
        <p:spPr>
          <a:xfrm>
            <a:off x="838200" y="921611"/>
            <a:ext cx="10515600" cy="5736838"/>
          </a:xfrm>
          <a:prstGeom prst="rect">
            <a:avLst/>
          </a:prstGeom>
          <a:noFill/>
          <a:ln>
            <a:noFill/>
          </a:ln>
        </p:spPr>
        <p:txBody>
          <a:bodyPr spcFirstLastPara="1" vert="horz" wrap="square" lIns="174133" tIns="87067" rIns="174133" bIns="87067" rtlCol="0" anchor="t" anchorCtr="0">
            <a:noAutofit/>
          </a:bodyPr>
          <a:lstStyle/>
          <a:p>
            <a:pPr marL="489442" indent="-408184" algn="just">
              <a:lnSpc>
                <a:spcPct val="100000"/>
              </a:lnSpc>
              <a:spcBef>
                <a:spcPts val="0"/>
              </a:spcBef>
              <a:buSzPts val="1900"/>
            </a:pPr>
            <a:r>
              <a:rPr lang="en-US" sz="2667" dirty="0"/>
              <a:t>Reasonable compilation time: enhancements in compilation procedure (</a:t>
            </a:r>
            <a:r>
              <a:rPr lang="en-US" sz="2667" b="1" dirty="0" err="1">
                <a:latin typeface="Courier New"/>
                <a:ea typeface="Courier New"/>
                <a:cs typeface="Courier New"/>
                <a:sym typeface="Courier New"/>
              </a:rPr>
              <a:t>Makefile</a:t>
            </a:r>
            <a:r>
              <a:rPr lang="en-US" sz="2667" dirty="0" err="1"/>
              <a:t>s</a:t>
            </a:r>
            <a:r>
              <a:rPr lang="en-US" sz="2667" dirty="0"/>
              <a:t>) allow only modified files to be recompiled</a:t>
            </a:r>
            <a:endParaRPr dirty="0"/>
          </a:p>
        </p:txBody>
      </p:sp>
      <p:sp>
        <p:nvSpPr>
          <p:cNvPr id="2" name="Footer Placeholder 1">
            <a:extLst>
              <a:ext uri="{FF2B5EF4-FFF2-40B4-BE49-F238E27FC236}">
                <a16:creationId xmlns:a16="http://schemas.microsoft.com/office/drawing/2014/main" xmlns="" id="{2D193E15-E811-D52D-393B-1DD0F012341B}"/>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C70B5562-91EB-3F72-48F9-28C7405F2386}"/>
              </a:ext>
            </a:extLst>
          </p:cNvPr>
          <p:cNvSpPr>
            <a:spLocks noGrp="1"/>
          </p:cNvSpPr>
          <p:nvPr>
            <p:ph type="sldNum" sz="quarter" idx="12"/>
          </p:nvPr>
        </p:nvSpPr>
        <p:spPr/>
        <p:txBody>
          <a:bodyPr/>
          <a:lstStyle/>
          <a:p>
            <a:fld id="{80B3F240-1256-4E56-B6D7-F3DD5D13EF0A}"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12"/>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Compilation: Disadvantages</a:t>
            </a:r>
            <a:endParaRPr b="1" dirty="0"/>
          </a:p>
        </p:txBody>
      </p:sp>
      <p:sp>
        <p:nvSpPr>
          <p:cNvPr id="391" name="Google Shape;391;p12"/>
          <p:cNvSpPr txBox="1">
            <a:spLocks noGrp="1"/>
          </p:cNvSpPr>
          <p:nvPr>
            <p:ph idx="1"/>
          </p:nvPr>
        </p:nvSpPr>
        <p:spPr>
          <a:xfrm>
            <a:off x="772525" y="930971"/>
            <a:ext cx="10515600" cy="5157351"/>
          </a:xfrm>
          <a:prstGeom prst="rect">
            <a:avLst/>
          </a:prstGeom>
          <a:noFill/>
          <a:ln>
            <a:noFill/>
          </a:ln>
        </p:spPr>
        <p:txBody>
          <a:bodyPr spcFirstLastPara="1" vert="horz" wrap="square" lIns="174133" tIns="87067" rIns="174133" bIns="87067" rtlCol="0" anchor="t" anchorCtr="0">
            <a:noAutofit/>
          </a:bodyPr>
          <a:lstStyle/>
          <a:p>
            <a:pPr marL="489442" indent="-408184" algn="just">
              <a:lnSpc>
                <a:spcPct val="100000"/>
              </a:lnSpc>
              <a:spcBef>
                <a:spcPts val="0"/>
              </a:spcBef>
              <a:buSzPts val="1900"/>
            </a:pPr>
            <a:r>
              <a:rPr lang="en-US" sz="2667" dirty="0"/>
              <a:t>Compiled files, including the executable, are architecture-specific, depending on processor type (e.g., MIPS vs. x86 vs. RISC-V) and the operating system (e.g., Windows vs. Linux vs. MacOS)</a:t>
            </a:r>
            <a:endParaRPr dirty="0"/>
          </a:p>
          <a:p>
            <a:pPr marL="489442" indent="-408184" algn="just">
              <a:lnSpc>
                <a:spcPct val="100000"/>
              </a:lnSpc>
              <a:buSzPts val="1900"/>
            </a:pPr>
            <a:r>
              <a:rPr lang="en-US" sz="2667" dirty="0"/>
              <a:t>Executable must be rebuilt on each new system</a:t>
            </a:r>
            <a:endParaRPr dirty="0"/>
          </a:p>
          <a:p>
            <a:pPr marL="880619" lvl="1" indent="-340151" algn="just">
              <a:lnSpc>
                <a:spcPct val="100000"/>
              </a:lnSpc>
            </a:pPr>
            <a:r>
              <a:rPr lang="en-US" dirty="0"/>
              <a:t>I.e., “</a:t>
            </a:r>
            <a:r>
              <a:rPr lang="en-US" b="1" dirty="0"/>
              <a:t>porting your code</a:t>
            </a:r>
            <a:r>
              <a:rPr lang="en-US" dirty="0"/>
              <a:t>” to a new architecture</a:t>
            </a:r>
            <a:endParaRPr dirty="0"/>
          </a:p>
          <a:p>
            <a:pPr marL="489442" indent="-408184" algn="just">
              <a:lnSpc>
                <a:spcPct val="100000"/>
              </a:lnSpc>
              <a:buSzPts val="1900"/>
            </a:pPr>
            <a:r>
              <a:rPr lang="en-US" sz="2667" dirty="0"/>
              <a:t>“Change → Compile → Run [repeat]” iteration cycle can be slow during development</a:t>
            </a:r>
            <a:endParaRPr dirty="0"/>
          </a:p>
          <a:p>
            <a:pPr marL="880619" lvl="1" indent="-340151" algn="just">
              <a:lnSpc>
                <a:spcPct val="100000"/>
              </a:lnSpc>
            </a:pPr>
            <a:r>
              <a:rPr lang="en-US" dirty="0"/>
              <a:t>but make only rebuilds changed pieces, and can compile in parallel: </a:t>
            </a:r>
            <a:r>
              <a:rPr lang="en-US" b="1" dirty="0">
                <a:solidFill>
                  <a:srgbClr val="D0940C"/>
                </a:solidFill>
                <a:ea typeface="Courier New"/>
                <a:sym typeface="Courier New"/>
              </a:rPr>
              <a:t>make -j</a:t>
            </a:r>
            <a:endParaRPr dirty="0">
              <a:solidFill>
                <a:srgbClr val="D0940C"/>
              </a:solidFill>
            </a:endParaRPr>
          </a:p>
          <a:p>
            <a:pPr marL="880619" lvl="1" indent="-340151" algn="just">
              <a:lnSpc>
                <a:spcPct val="100000"/>
              </a:lnSpc>
            </a:pPr>
            <a:r>
              <a:rPr lang="en-US" dirty="0"/>
              <a:t>linker is sequential though → Amdahl’s Law</a:t>
            </a:r>
            <a:endParaRPr dirty="0"/>
          </a:p>
        </p:txBody>
      </p:sp>
      <p:sp>
        <p:nvSpPr>
          <p:cNvPr id="2" name="Footer Placeholder 1">
            <a:extLst>
              <a:ext uri="{FF2B5EF4-FFF2-40B4-BE49-F238E27FC236}">
                <a16:creationId xmlns:a16="http://schemas.microsoft.com/office/drawing/2014/main" xmlns="" id="{9FCA1A9F-E131-9C19-5E92-270A49D43BED}"/>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4B2A92EC-407C-EB74-1240-0FF92FF42FE1}"/>
              </a:ext>
            </a:extLst>
          </p:cNvPr>
          <p:cNvSpPr>
            <a:spLocks noGrp="1"/>
          </p:cNvSpPr>
          <p:nvPr>
            <p:ph type="sldNum" sz="quarter" idx="12"/>
          </p:nvPr>
        </p:nvSpPr>
        <p:spPr/>
        <p:txBody>
          <a:bodyPr/>
          <a:lstStyle/>
          <a:p>
            <a:fld id="{80B3F240-1256-4E56-B6D7-F3DD5D13EF0A}"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txBox="1">
            <a:spLocks noGrp="1"/>
          </p:cNvSpPr>
          <p:nvPr>
            <p:ph idx="1"/>
          </p:nvPr>
        </p:nvSpPr>
        <p:spPr>
          <a:prstGeom prst="rect">
            <a:avLst/>
          </a:prstGeom>
          <a:noFill/>
          <a:ln>
            <a:noFill/>
          </a:ln>
        </p:spPr>
        <p:txBody>
          <a:bodyPr spcFirstLastPara="1" vert="horz" wrap="square" lIns="191567" tIns="87067" rIns="174133" bIns="87067" rtlCol="0" anchor="ctr" anchorCtr="0">
            <a:noAutofit/>
          </a:bodyPr>
          <a:lstStyle/>
          <a:p>
            <a:pPr marL="0" indent="0" algn="ctr">
              <a:buSzPts val="5985"/>
              <a:buNone/>
            </a:pPr>
            <a:r>
              <a:rPr lang="en-US" sz="4000" b="1" dirty="0"/>
              <a:t>C Syntax</a:t>
            </a:r>
            <a:endParaRPr sz="4000" b="1" dirty="0"/>
          </a:p>
        </p:txBody>
      </p:sp>
      <p:sp>
        <p:nvSpPr>
          <p:cNvPr id="3" name="Footer Placeholder 2">
            <a:extLst>
              <a:ext uri="{FF2B5EF4-FFF2-40B4-BE49-F238E27FC236}">
                <a16:creationId xmlns:a16="http://schemas.microsoft.com/office/drawing/2014/main" xmlns="" id="{32AF39C8-ABAA-53E5-7148-C4DE0850672B}"/>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1D3269F8-06DC-CB99-96BA-C3B4E553464B}"/>
              </a:ext>
            </a:extLst>
          </p:cNvPr>
          <p:cNvSpPr>
            <a:spLocks noGrp="1"/>
          </p:cNvSpPr>
          <p:nvPr>
            <p:ph type="sldNum" sz="quarter" idx="12"/>
          </p:nvPr>
        </p:nvSpPr>
        <p:spPr/>
        <p:txBody>
          <a:bodyPr/>
          <a:lstStyle/>
          <a:p>
            <a:fld id="{80B3F240-1256-4E56-B6D7-F3DD5D13EF0A}"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13"/>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 Pre-Processor (CPP)</a:t>
            </a:r>
            <a:endParaRPr b="1" dirty="0"/>
          </a:p>
        </p:txBody>
      </p:sp>
      <p:sp>
        <p:nvSpPr>
          <p:cNvPr id="397" name="Google Shape;397;p13"/>
          <p:cNvSpPr txBox="1">
            <a:spLocks noGrp="1"/>
          </p:cNvSpPr>
          <p:nvPr>
            <p:ph idx="1"/>
          </p:nvPr>
        </p:nvSpPr>
        <p:spPr>
          <a:xfrm>
            <a:off x="988839" y="2157064"/>
            <a:ext cx="10711099" cy="5377605"/>
          </a:xfrm>
          <a:prstGeom prst="rect">
            <a:avLst/>
          </a:prstGeom>
          <a:noFill/>
          <a:ln>
            <a:noFill/>
          </a:ln>
        </p:spPr>
        <p:txBody>
          <a:bodyPr spcFirstLastPara="1" vert="horz" wrap="square" lIns="174133" tIns="87067" rIns="174133" bIns="87067" rtlCol="0" anchor="t" anchorCtr="0">
            <a:normAutofit/>
          </a:bodyPr>
          <a:lstStyle/>
          <a:p>
            <a:pPr marL="267089" indent="-267089" algn="just">
              <a:lnSpc>
                <a:spcPct val="120000"/>
              </a:lnSpc>
              <a:spcBef>
                <a:spcPts val="0"/>
              </a:spcBef>
              <a:buSzPct val="155505"/>
            </a:pPr>
            <a:r>
              <a:rPr lang="en-US" sz="2000" dirty="0"/>
              <a:t>C source files first pass through macro processor, CPP, before compiler sees code</a:t>
            </a:r>
            <a:endParaRPr sz="2000" dirty="0"/>
          </a:p>
          <a:p>
            <a:pPr marL="267089" indent="-267089" algn="just">
              <a:lnSpc>
                <a:spcPct val="120000"/>
              </a:lnSpc>
              <a:spcBef>
                <a:spcPts val="700"/>
              </a:spcBef>
              <a:buSzPct val="155505"/>
            </a:pPr>
            <a:r>
              <a:rPr lang="en-US" sz="2000" dirty="0"/>
              <a:t>CPP replaces comments with a single space</a:t>
            </a:r>
            <a:endParaRPr sz="2000" dirty="0"/>
          </a:p>
          <a:p>
            <a:pPr marL="267089" indent="-267089" algn="just">
              <a:lnSpc>
                <a:spcPct val="120000"/>
              </a:lnSpc>
              <a:spcBef>
                <a:spcPts val="700"/>
              </a:spcBef>
              <a:buSzPct val="155505"/>
            </a:pPr>
            <a:r>
              <a:rPr lang="en-US" sz="2000" dirty="0"/>
              <a:t>CPP commands begin with “</a:t>
            </a:r>
            <a:r>
              <a:rPr lang="en-US" sz="2000" dirty="0">
                <a:solidFill>
                  <a:srgbClr val="D0940C"/>
                </a:solidFill>
              </a:rPr>
              <a:t>#</a:t>
            </a:r>
            <a:r>
              <a:rPr lang="en-US" sz="2000" dirty="0"/>
              <a:t>”</a:t>
            </a:r>
            <a:endParaRPr sz="2000" dirty="0"/>
          </a:p>
          <a:p>
            <a:pPr marL="658266" lvl="1" indent="-267089" algn="just">
              <a:lnSpc>
                <a:spcPct val="120000"/>
              </a:lnSpc>
              <a:spcBef>
                <a:spcPts val="700"/>
              </a:spcBef>
              <a:buClr>
                <a:srgbClr val="D0940C"/>
              </a:buClr>
              <a:buSzPct val="171206"/>
            </a:pPr>
            <a:r>
              <a:rPr lang="en-US" sz="1800" b="1" dirty="0">
                <a:solidFill>
                  <a:srgbClr val="D0940C"/>
                </a:solidFill>
                <a:ea typeface="Courier New"/>
                <a:sym typeface="Courier New"/>
              </a:rPr>
              <a:t>#include "</a:t>
            </a:r>
            <a:r>
              <a:rPr lang="en-US" sz="1800" b="1" dirty="0" err="1">
                <a:solidFill>
                  <a:srgbClr val="D0940C"/>
                </a:solidFill>
                <a:ea typeface="Courier New"/>
                <a:sym typeface="Courier New"/>
              </a:rPr>
              <a:t>file.h</a:t>
            </a:r>
            <a:r>
              <a:rPr lang="en-US" sz="1800" b="1" dirty="0">
                <a:solidFill>
                  <a:srgbClr val="D0940C"/>
                </a:solidFill>
                <a:ea typeface="Courier New"/>
                <a:sym typeface="Courier New"/>
              </a:rPr>
              <a:t>"</a:t>
            </a:r>
            <a:r>
              <a:rPr lang="en-US" sz="1800" dirty="0">
                <a:solidFill>
                  <a:srgbClr val="D0940C"/>
                </a:solidFill>
              </a:rPr>
              <a:t> </a:t>
            </a:r>
            <a:r>
              <a:rPr lang="en-US" sz="1800" dirty="0">
                <a:ea typeface="Arial"/>
                <a:sym typeface="Arial"/>
              </a:rPr>
              <a:t>/* Inserts </a:t>
            </a:r>
            <a:r>
              <a:rPr lang="en-US" sz="1800" b="1" dirty="0" err="1">
                <a:ea typeface="Courier New"/>
                <a:sym typeface="Courier New"/>
              </a:rPr>
              <a:t>file.h</a:t>
            </a:r>
            <a:r>
              <a:rPr lang="en-US" sz="1800" dirty="0">
                <a:ea typeface="Arial"/>
                <a:sym typeface="Arial"/>
              </a:rPr>
              <a:t> into output */</a:t>
            </a:r>
            <a:endParaRPr sz="1800" dirty="0"/>
          </a:p>
          <a:p>
            <a:pPr marL="658266" lvl="1" indent="-267089" algn="just">
              <a:lnSpc>
                <a:spcPct val="120000"/>
              </a:lnSpc>
              <a:spcBef>
                <a:spcPts val="700"/>
              </a:spcBef>
              <a:buClr>
                <a:srgbClr val="D0940C"/>
              </a:buClr>
              <a:buSzPct val="171206"/>
            </a:pPr>
            <a:r>
              <a:rPr lang="en-US" sz="1800" b="1" dirty="0">
                <a:solidFill>
                  <a:srgbClr val="D0940C"/>
                </a:solidFill>
                <a:ea typeface="Courier New"/>
                <a:sym typeface="Courier New"/>
              </a:rPr>
              <a:t>#include &lt;</a:t>
            </a:r>
            <a:r>
              <a:rPr lang="en-US" sz="1800" b="1" dirty="0" err="1">
                <a:solidFill>
                  <a:srgbClr val="D0940C"/>
                </a:solidFill>
                <a:ea typeface="Courier New"/>
                <a:sym typeface="Courier New"/>
              </a:rPr>
              <a:t>stdio.h</a:t>
            </a:r>
            <a:r>
              <a:rPr lang="en-US" sz="1800" b="1" dirty="0">
                <a:solidFill>
                  <a:srgbClr val="D0940C"/>
                </a:solidFill>
                <a:ea typeface="Courier New"/>
                <a:sym typeface="Courier New"/>
              </a:rPr>
              <a:t>&gt;</a:t>
            </a:r>
            <a:r>
              <a:rPr lang="en-US" sz="1800" dirty="0">
                <a:solidFill>
                  <a:srgbClr val="D0940C"/>
                </a:solidFill>
              </a:rPr>
              <a:t> </a:t>
            </a:r>
            <a:r>
              <a:rPr lang="en-US" sz="1800" dirty="0">
                <a:ea typeface="Arial"/>
                <a:sym typeface="Arial"/>
              </a:rPr>
              <a:t>/* Looks for file in standard location, but no actual difference! */</a:t>
            </a:r>
            <a:endParaRPr sz="1800" dirty="0"/>
          </a:p>
          <a:p>
            <a:pPr marL="658266" lvl="1" indent="-267089" algn="just">
              <a:lnSpc>
                <a:spcPct val="120000"/>
              </a:lnSpc>
              <a:spcBef>
                <a:spcPts val="700"/>
              </a:spcBef>
              <a:buClr>
                <a:srgbClr val="D0940C"/>
              </a:buClr>
              <a:buSzPct val="171206"/>
            </a:pPr>
            <a:r>
              <a:rPr lang="en-US" sz="1800" b="1" dirty="0">
                <a:solidFill>
                  <a:srgbClr val="D0940C"/>
                </a:solidFill>
                <a:ea typeface="Courier New"/>
                <a:sym typeface="Courier New"/>
              </a:rPr>
              <a:t>#define PI (3.14159)</a:t>
            </a:r>
            <a:r>
              <a:rPr lang="en-US" sz="1800" dirty="0">
                <a:solidFill>
                  <a:srgbClr val="D0940C"/>
                </a:solidFill>
              </a:rPr>
              <a:t> </a:t>
            </a:r>
            <a:r>
              <a:rPr lang="en-US" sz="1800" dirty="0">
                <a:ea typeface="Arial"/>
                <a:sym typeface="Arial"/>
              </a:rPr>
              <a:t>/* Define constant */</a:t>
            </a:r>
            <a:endParaRPr sz="1800" dirty="0"/>
          </a:p>
          <a:p>
            <a:pPr marL="658266" lvl="1" indent="-267089" algn="just">
              <a:lnSpc>
                <a:spcPct val="120000"/>
              </a:lnSpc>
              <a:spcBef>
                <a:spcPts val="700"/>
              </a:spcBef>
              <a:buClr>
                <a:srgbClr val="D0940C"/>
              </a:buClr>
              <a:buSzPct val="171206"/>
            </a:pPr>
            <a:r>
              <a:rPr lang="en-US" sz="1800" b="1" dirty="0">
                <a:solidFill>
                  <a:srgbClr val="D0940C"/>
                </a:solidFill>
                <a:ea typeface="Courier New"/>
                <a:sym typeface="Courier New"/>
              </a:rPr>
              <a:t>#if/#endif </a:t>
            </a:r>
            <a:r>
              <a:rPr lang="en-US" sz="1800" dirty="0">
                <a:ea typeface="Arial"/>
                <a:sym typeface="Arial"/>
              </a:rPr>
              <a:t>/* Conditionally include text */</a:t>
            </a:r>
            <a:endParaRPr sz="1800" dirty="0"/>
          </a:p>
          <a:p>
            <a:pPr marL="267089" indent="-267089" algn="just">
              <a:lnSpc>
                <a:spcPct val="120000"/>
              </a:lnSpc>
              <a:spcBef>
                <a:spcPts val="700"/>
              </a:spcBef>
              <a:buSzPct val="155505"/>
            </a:pPr>
            <a:r>
              <a:rPr lang="en-US" sz="2000" dirty="0"/>
              <a:t>Use </a:t>
            </a:r>
            <a:r>
              <a:rPr lang="en-US" sz="2000" b="1" dirty="0">
                <a:ea typeface="Courier New"/>
                <a:sym typeface="Courier New"/>
              </a:rPr>
              <a:t>–save-temps</a:t>
            </a:r>
            <a:r>
              <a:rPr lang="en-US" sz="2000" dirty="0"/>
              <a:t> option to </a:t>
            </a:r>
            <a:r>
              <a:rPr lang="en-US" sz="2000" dirty="0" err="1"/>
              <a:t>gcc</a:t>
            </a:r>
            <a:r>
              <a:rPr lang="en-US" sz="2000" dirty="0"/>
              <a:t> to see result of preprocessing</a:t>
            </a:r>
            <a:endParaRPr sz="2000" dirty="0"/>
          </a:p>
          <a:p>
            <a:pPr marL="399285" lvl="1" indent="-269785" algn="just">
              <a:lnSpc>
                <a:spcPct val="120000"/>
              </a:lnSpc>
              <a:spcBef>
                <a:spcPts val="451"/>
              </a:spcBef>
              <a:buSzPct val="132295"/>
            </a:pPr>
            <a:r>
              <a:rPr lang="en-US" sz="1800" dirty="0"/>
              <a:t>Full documentation at: </a:t>
            </a:r>
            <a:r>
              <a:rPr lang="en-US" sz="1800" b="1" dirty="0">
                <a:ea typeface="Courier New"/>
                <a:sym typeface="Courier New"/>
              </a:rPr>
              <a:t>http://gcc.gnu.org/onlinedocs/cpp/</a:t>
            </a:r>
            <a:endParaRPr sz="1800" dirty="0"/>
          </a:p>
        </p:txBody>
      </p:sp>
      <p:grpSp>
        <p:nvGrpSpPr>
          <p:cNvPr id="398" name="Google Shape;398;p13"/>
          <p:cNvGrpSpPr/>
          <p:nvPr/>
        </p:nvGrpSpPr>
        <p:grpSpPr>
          <a:xfrm>
            <a:off x="1664591" y="1268052"/>
            <a:ext cx="1192465" cy="685589"/>
            <a:chOff x="0" y="0"/>
            <a:chExt cx="2385665" cy="1371601"/>
          </a:xfrm>
        </p:grpSpPr>
        <p:sp>
          <p:nvSpPr>
            <p:cNvPr id="399" name="Google Shape;399;p13"/>
            <p:cNvSpPr/>
            <p:nvPr/>
          </p:nvSpPr>
          <p:spPr>
            <a:xfrm>
              <a:off x="0" y="0"/>
              <a:ext cx="2385665" cy="1371600"/>
            </a:xfrm>
            <a:custGeom>
              <a:avLst/>
              <a:gdLst/>
              <a:ahLst/>
              <a:cxnLst/>
              <a:rect l="l" t="t" r="r" b="b"/>
              <a:pathLst>
                <a:path w="21600" h="21600" extrusionOk="0">
                  <a:moveTo>
                    <a:pt x="0" y="0"/>
                  </a:moveTo>
                  <a:lnTo>
                    <a:pt x="21600" y="0"/>
                  </a:lnTo>
                  <a:lnTo>
                    <a:pt x="21600" y="18000"/>
                  </a:lnTo>
                  <a:lnTo>
                    <a:pt x="19530" y="21600"/>
                  </a:lnTo>
                  <a:lnTo>
                    <a:pt x="0" y="21600"/>
                  </a:lnTo>
                  <a:close/>
                </a:path>
              </a:pathLst>
            </a:cu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00" name="Google Shape;400;p13"/>
            <p:cNvSpPr/>
            <p:nvPr/>
          </p:nvSpPr>
          <p:spPr>
            <a:xfrm>
              <a:off x="2157060" y="1142996"/>
              <a:ext cx="228604" cy="228605"/>
            </a:xfrm>
            <a:custGeom>
              <a:avLst/>
              <a:gdLst/>
              <a:ahLst/>
              <a:cxnLst/>
              <a:rect l="l" t="t" r="r" b="b"/>
              <a:pathLst>
                <a:path w="21600" h="21600" extrusionOk="0">
                  <a:moveTo>
                    <a:pt x="0" y="21600"/>
                  </a:moveTo>
                  <a:lnTo>
                    <a:pt x="4320" y="4320"/>
                  </a:lnTo>
                  <a:lnTo>
                    <a:pt x="21600" y="0"/>
                  </a:lnTo>
                  <a:close/>
                </a:path>
              </a:pathLst>
            </a:cu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01" name="Google Shape;401;p13"/>
            <p:cNvSpPr/>
            <p:nvPr/>
          </p:nvSpPr>
          <p:spPr>
            <a:xfrm>
              <a:off x="0" y="0"/>
              <a:ext cx="2385665" cy="1371600"/>
            </a:xfrm>
            <a:custGeom>
              <a:avLst/>
              <a:gdLst/>
              <a:ahLst/>
              <a:cxnLst/>
              <a:rect l="l" t="t" r="r" b="b"/>
              <a:pathLst>
                <a:path w="21600" h="21600" extrusionOk="0">
                  <a:moveTo>
                    <a:pt x="19530" y="21600"/>
                  </a:moveTo>
                  <a:lnTo>
                    <a:pt x="19944" y="18720"/>
                  </a:lnTo>
                  <a:lnTo>
                    <a:pt x="21600" y="18000"/>
                  </a:lnTo>
                  <a:lnTo>
                    <a:pt x="19530" y="21600"/>
                  </a:lnTo>
                  <a:lnTo>
                    <a:pt x="0" y="21600"/>
                  </a:lnTo>
                  <a:lnTo>
                    <a:pt x="0" y="0"/>
                  </a:lnTo>
                  <a:lnTo>
                    <a:pt x="21600" y="0"/>
                  </a:lnTo>
                  <a:lnTo>
                    <a:pt x="21600" y="18000"/>
                  </a:lnTo>
                </a:path>
              </a:pathLst>
            </a:cu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02" name="Google Shape;402;p13"/>
            <p:cNvSpPr/>
            <p:nvPr/>
          </p:nvSpPr>
          <p:spPr>
            <a:xfrm>
              <a:off x="0" y="8231"/>
              <a:ext cx="2385665" cy="1169574"/>
            </a:xfrm>
            <a:custGeom>
              <a:avLst/>
              <a:gdLst/>
              <a:ahLst/>
              <a:cxnLst/>
              <a:rect l="l" t="t" r="r" b="b"/>
              <a:pathLst>
                <a:path w="21600" h="120000" extrusionOk="0">
                  <a:moveTo>
                    <a:pt x="0" y="0"/>
                  </a:moveTo>
                  <a:lnTo>
                    <a:pt x="21600" y="0"/>
                  </a:lnTo>
                  <a:lnTo>
                    <a:pt x="21600" y="0"/>
                  </a:lnTo>
                  <a:lnTo>
                    <a:pt x="0" y="0"/>
                  </a:lnTo>
                  <a:close/>
                </a:path>
              </a:pathLst>
            </a:custGeom>
            <a:ln>
              <a:solidFill>
                <a:schemeClr val="dk1"/>
              </a:solidFill>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dirty="0" err="1">
                  <a:ln w="0"/>
                  <a:solidFill>
                    <a:schemeClr val="tx1"/>
                  </a:solidFill>
                  <a:effectLst>
                    <a:outerShdw blurRad="38100" dist="19050" dir="2700000" algn="tl" rotWithShape="0">
                      <a:schemeClr val="dk1">
                        <a:alpha val="40000"/>
                      </a:schemeClr>
                    </a:outerShdw>
                  </a:effectLst>
                  <a:latin typeface="Arial"/>
                  <a:ea typeface="Arial"/>
                  <a:cs typeface="Arial"/>
                  <a:sym typeface="Arial"/>
                </a:rPr>
                <a:t>foo.c</a:t>
              </a:r>
              <a:endParaRPr sz="3199" dirty="0">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grpSp>
        <p:nvGrpSpPr>
          <p:cNvPr id="403" name="Google Shape;403;p13"/>
          <p:cNvGrpSpPr/>
          <p:nvPr/>
        </p:nvGrpSpPr>
        <p:grpSpPr>
          <a:xfrm>
            <a:off x="3236693" y="1268053"/>
            <a:ext cx="1966224" cy="685588"/>
            <a:chOff x="0" y="0"/>
            <a:chExt cx="3933660" cy="1371600"/>
          </a:xfrm>
        </p:grpSpPr>
        <p:sp>
          <p:nvSpPr>
            <p:cNvPr id="404" name="Google Shape;404;p13"/>
            <p:cNvSpPr/>
            <p:nvPr/>
          </p:nvSpPr>
          <p:spPr>
            <a:xfrm>
              <a:off x="0" y="0"/>
              <a:ext cx="3933660" cy="1371600"/>
            </a:xfrm>
            <a:prstGeom prst="ellipse">
              <a:avLst/>
            </a:pr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23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05" name="Google Shape;405;p13"/>
            <p:cNvSpPr txBox="1"/>
            <p:nvPr/>
          </p:nvSpPr>
          <p:spPr>
            <a:xfrm>
              <a:off x="576071" y="224163"/>
              <a:ext cx="2781517" cy="923277"/>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CPP</a:t>
              </a:r>
              <a:endParaRPr sz="2400" dirty="0">
                <a:ln w="0"/>
                <a:solidFill>
                  <a:schemeClr val="tx1"/>
                </a:solidFill>
                <a:effectLst>
                  <a:outerShdw blurRad="38100" dist="19050" dir="2700000" algn="tl" rotWithShape="0">
                    <a:schemeClr val="dk1">
                      <a:alpha val="40000"/>
                    </a:schemeClr>
                  </a:outerShdw>
                </a:effectLst>
              </a:endParaRPr>
            </a:p>
          </p:txBody>
        </p:sp>
      </p:grpSp>
      <p:sp>
        <p:nvSpPr>
          <p:cNvPr id="406" name="Google Shape;406;p13"/>
          <p:cNvSpPr/>
          <p:nvPr/>
        </p:nvSpPr>
        <p:spPr>
          <a:xfrm>
            <a:off x="2874669" y="1578873"/>
            <a:ext cx="330901" cy="13195"/>
          </a:xfrm>
          <a:custGeom>
            <a:avLst/>
            <a:gdLst/>
            <a:ahLst/>
            <a:cxnLst/>
            <a:rect l="l" t="t" r="r" b="b"/>
            <a:pathLst>
              <a:path w="21600" h="21600" extrusionOk="0">
                <a:moveTo>
                  <a:pt x="0" y="0"/>
                </a:moveTo>
                <a:lnTo>
                  <a:pt x="21600" y="21600"/>
                </a:lnTo>
              </a:path>
            </a:pathLst>
          </a:custGeom>
          <a:ln>
            <a:solidFill>
              <a:schemeClr val="dk1"/>
            </a:solidFill>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grpSp>
        <p:nvGrpSpPr>
          <p:cNvPr id="407" name="Google Shape;407;p13"/>
          <p:cNvGrpSpPr/>
          <p:nvPr/>
        </p:nvGrpSpPr>
        <p:grpSpPr>
          <a:xfrm>
            <a:off x="5514555" y="1244689"/>
            <a:ext cx="1878055" cy="711657"/>
            <a:chOff x="-1" y="0"/>
            <a:chExt cx="3757266" cy="1423752"/>
          </a:xfrm>
        </p:grpSpPr>
        <p:sp>
          <p:nvSpPr>
            <p:cNvPr id="408" name="Google Shape;408;p13"/>
            <p:cNvSpPr/>
            <p:nvPr/>
          </p:nvSpPr>
          <p:spPr>
            <a:xfrm>
              <a:off x="-1" y="0"/>
              <a:ext cx="3757266" cy="1423752"/>
            </a:xfrm>
            <a:custGeom>
              <a:avLst/>
              <a:gdLst/>
              <a:ahLst/>
              <a:cxnLst/>
              <a:rect l="l" t="t" r="r" b="b"/>
              <a:pathLst>
                <a:path w="21600" h="21600" extrusionOk="0">
                  <a:moveTo>
                    <a:pt x="0" y="0"/>
                  </a:moveTo>
                  <a:lnTo>
                    <a:pt x="21600" y="0"/>
                  </a:lnTo>
                  <a:lnTo>
                    <a:pt x="21600" y="18000"/>
                  </a:lnTo>
                  <a:lnTo>
                    <a:pt x="20236" y="21600"/>
                  </a:lnTo>
                  <a:lnTo>
                    <a:pt x="0" y="21600"/>
                  </a:lnTo>
                  <a:close/>
                </a:path>
              </a:pathLst>
            </a:cu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09" name="Google Shape;409;p13"/>
            <p:cNvSpPr/>
            <p:nvPr/>
          </p:nvSpPr>
          <p:spPr>
            <a:xfrm>
              <a:off x="3519968" y="1186455"/>
              <a:ext cx="237297" cy="237297"/>
            </a:xfrm>
            <a:custGeom>
              <a:avLst/>
              <a:gdLst/>
              <a:ahLst/>
              <a:cxnLst/>
              <a:rect l="l" t="t" r="r" b="b"/>
              <a:pathLst>
                <a:path w="21600" h="21600" extrusionOk="0">
                  <a:moveTo>
                    <a:pt x="0" y="21600"/>
                  </a:moveTo>
                  <a:lnTo>
                    <a:pt x="4320" y="4320"/>
                  </a:lnTo>
                  <a:lnTo>
                    <a:pt x="21600" y="0"/>
                  </a:lnTo>
                  <a:close/>
                </a:path>
              </a:pathLst>
            </a:cu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10" name="Google Shape;410;p13"/>
            <p:cNvSpPr/>
            <p:nvPr/>
          </p:nvSpPr>
          <p:spPr>
            <a:xfrm>
              <a:off x="-1" y="0"/>
              <a:ext cx="3757266" cy="1423752"/>
            </a:xfrm>
            <a:custGeom>
              <a:avLst/>
              <a:gdLst/>
              <a:ahLst/>
              <a:cxnLst/>
              <a:rect l="l" t="t" r="r" b="b"/>
              <a:pathLst>
                <a:path w="21600" h="21600" extrusionOk="0">
                  <a:moveTo>
                    <a:pt x="20236" y="21600"/>
                  </a:moveTo>
                  <a:lnTo>
                    <a:pt x="20509" y="18720"/>
                  </a:lnTo>
                  <a:lnTo>
                    <a:pt x="21600" y="18000"/>
                  </a:lnTo>
                  <a:lnTo>
                    <a:pt x="20236" y="21600"/>
                  </a:lnTo>
                  <a:lnTo>
                    <a:pt x="0" y="21600"/>
                  </a:lnTo>
                  <a:lnTo>
                    <a:pt x="0" y="0"/>
                  </a:lnTo>
                  <a:lnTo>
                    <a:pt x="21600" y="0"/>
                  </a:lnTo>
                  <a:lnTo>
                    <a:pt x="21600" y="18000"/>
                  </a:lnTo>
                </a:path>
              </a:pathLst>
            </a:cu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11" name="Google Shape;411;p13"/>
            <p:cNvSpPr txBox="1"/>
            <p:nvPr/>
          </p:nvSpPr>
          <p:spPr>
            <a:xfrm>
              <a:off x="-1" y="8445"/>
              <a:ext cx="3757266" cy="1169573"/>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3199">
                  <a:ln w="0"/>
                  <a:solidFill>
                    <a:schemeClr val="tx1"/>
                  </a:solidFill>
                  <a:effectLst>
                    <a:outerShdw blurRad="38100" dist="19050" dir="2700000" algn="tl" rotWithShape="0">
                      <a:schemeClr val="dk1">
                        <a:alpha val="40000"/>
                      </a:schemeClr>
                    </a:outerShdw>
                  </a:effectLst>
                  <a:latin typeface="Arial"/>
                  <a:ea typeface="Arial"/>
                  <a:cs typeface="Arial"/>
                  <a:sym typeface="Arial"/>
                </a:rPr>
                <a:t>foo.i</a:t>
              </a:r>
              <a:endParaRPr sz="31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grpSp>
      <p:sp>
        <p:nvSpPr>
          <p:cNvPr id="412" name="Google Shape;412;p13"/>
          <p:cNvSpPr/>
          <p:nvPr/>
        </p:nvSpPr>
        <p:spPr>
          <a:xfrm>
            <a:off x="5188948" y="1591618"/>
            <a:ext cx="315885" cy="8900"/>
          </a:xfrm>
          <a:custGeom>
            <a:avLst/>
            <a:gdLst/>
            <a:ahLst/>
            <a:cxnLst/>
            <a:rect l="l" t="t" r="r" b="b"/>
            <a:pathLst>
              <a:path w="21600" h="21600" extrusionOk="0">
                <a:moveTo>
                  <a:pt x="0" y="21600"/>
                </a:moveTo>
                <a:lnTo>
                  <a:pt x="21600" y="0"/>
                </a:lnTo>
              </a:path>
            </a:pathLst>
          </a:custGeom>
          <a:ln>
            <a:solidFill>
              <a:schemeClr val="dk1"/>
            </a:solidFill>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grpSp>
        <p:nvGrpSpPr>
          <p:cNvPr id="413" name="Google Shape;413;p13"/>
          <p:cNvGrpSpPr/>
          <p:nvPr/>
        </p:nvGrpSpPr>
        <p:grpSpPr>
          <a:xfrm>
            <a:off x="7736885" y="1123136"/>
            <a:ext cx="2087204" cy="837563"/>
            <a:chOff x="0" y="0"/>
            <a:chExt cx="4175696" cy="1675640"/>
          </a:xfrm>
        </p:grpSpPr>
        <p:sp>
          <p:nvSpPr>
            <p:cNvPr id="414" name="Google Shape;414;p13"/>
            <p:cNvSpPr/>
            <p:nvPr/>
          </p:nvSpPr>
          <p:spPr>
            <a:xfrm>
              <a:off x="0" y="0"/>
              <a:ext cx="4175696" cy="1675640"/>
            </a:xfrm>
            <a:prstGeom prst="ellipse">
              <a:avLst/>
            </a:prstGeom>
            <a:ln>
              <a:solidFill>
                <a:schemeClr val="dk1"/>
              </a:solidFill>
              <a:headEnd type="none" w="sm" len="sm"/>
              <a:tailEnd type="none" w="sm" len="sm"/>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noAutofit/>
            </a:bodyPr>
            <a:lstStyle/>
            <a:p>
              <a:pPr algn="ctr"/>
              <a:endParaRPr sz="2399">
                <a:ln w="0"/>
                <a:solidFill>
                  <a:schemeClr val="tx1"/>
                </a:solidFill>
                <a:effectLst>
                  <a:outerShdw blurRad="38100" dist="19050" dir="2700000" algn="tl" rotWithShape="0">
                    <a:schemeClr val="dk1">
                      <a:alpha val="40000"/>
                    </a:schemeClr>
                  </a:outerShdw>
                </a:effectLst>
                <a:latin typeface="Arial"/>
                <a:ea typeface="Arial"/>
                <a:cs typeface="Arial"/>
                <a:sym typeface="Arial"/>
              </a:endParaRPr>
            </a:p>
          </p:txBody>
        </p:sp>
        <p:sp>
          <p:nvSpPr>
            <p:cNvPr id="415" name="Google Shape;415;p13"/>
            <p:cNvSpPr txBox="1"/>
            <p:nvPr/>
          </p:nvSpPr>
          <p:spPr>
            <a:xfrm>
              <a:off x="611515" y="376186"/>
              <a:ext cx="2952663" cy="923276"/>
            </a:xfrm>
            <a:prstGeom prst="rect">
              <a:avLst/>
            </a:prstGeom>
            <a:ln>
              <a:solidFill>
                <a:schemeClr val="dk1"/>
              </a:solidFill>
            </a:ln>
          </p:spPr>
          <p:style>
            <a:lnRef idx="2">
              <a:schemeClr val="dk1"/>
            </a:lnRef>
            <a:fillRef idx="1">
              <a:schemeClr val="lt1"/>
            </a:fillRef>
            <a:effectRef idx="0">
              <a:schemeClr val="dk1"/>
            </a:effectRef>
            <a:fontRef idx="minor">
              <a:schemeClr val="dk1"/>
            </a:fontRef>
          </p:style>
          <p:txBody>
            <a:bodyPr spcFirstLastPara="1" wrap="square" lIns="45700" tIns="45700" rIns="45700" bIns="45700" anchor="ctr" anchorCtr="0">
              <a:spAutoFit/>
            </a:bodyPr>
            <a:lstStyle/>
            <a:p>
              <a:pPr algn="ctr"/>
              <a:r>
                <a:rPr lang="en-US" sz="2399" dirty="0">
                  <a:ln w="0"/>
                  <a:solidFill>
                    <a:schemeClr val="tx1"/>
                  </a:solidFill>
                  <a:effectLst>
                    <a:outerShdw blurRad="38100" dist="19050" dir="2700000" algn="tl" rotWithShape="0">
                      <a:schemeClr val="dk1">
                        <a:alpha val="40000"/>
                      </a:schemeClr>
                    </a:outerShdw>
                  </a:effectLst>
                  <a:latin typeface="Arial"/>
                  <a:ea typeface="Arial"/>
                  <a:cs typeface="Arial"/>
                  <a:sym typeface="Arial"/>
                </a:rPr>
                <a:t>Compiler</a:t>
              </a:r>
              <a:endParaRPr sz="2400" dirty="0">
                <a:ln w="0"/>
                <a:solidFill>
                  <a:schemeClr val="tx1"/>
                </a:solidFill>
                <a:effectLst>
                  <a:outerShdw blurRad="38100" dist="19050" dir="2700000" algn="tl" rotWithShape="0">
                    <a:schemeClr val="dk1">
                      <a:alpha val="40000"/>
                    </a:schemeClr>
                  </a:outerShdw>
                </a:effectLst>
              </a:endParaRPr>
            </a:p>
          </p:txBody>
        </p:sp>
      </p:grpSp>
      <p:sp>
        <p:nvSpPr>
          <p:cNvPr id="416" name="Google Shape;416;p13"/>
          <p:cNvSpPr/>
          <p:nvPr/>
        </p:nvSpPr>
        <p:spPr>
          <a:xfrm>
            <a:off x="7412037" y="1543540"/>
            <a:ext cx="324848" cy="1857"/>
          </a:xfrm>
          <a:custGeom>
            <a:avLst/>
            <a:gdLst/>
            <a:ahLst/>
            <a:cxnLst/>
            <a:rect l="l" t="t" r="r" b="b"/>
            <a:pathLst>
              <a:path w="21600" h="21600" extrusionOk="0">
                <a:moveTo>
                  <a:pt x="0" y="21600"/>
                </a:moveTo>
                <a:lnTo>
                  <a:pt x="21600" y="0"/>
                </a:lnTo>
              </a:path>
            </a:pathLst>
          </a:custGeom>
          <a:ln>
            <a:solidFill>
              <a:schemeClr val="dk1"/>
            </a:solidFill>
            <a:headEnd type="none" w="sm" len="sm"/>
            <a:tailEnd type="triangle" w="med" len="med"/>
          </a:ln>
        </p:spPr>
        <p:style>
          <a:lnRef idx="2">
            <a:schemeClr val="dk1"/>
          </a:lnRef>
          <a:fillRef idx="1">
            <a:schemeClr val="lt1"/>
          </a:fillRef>
          <a:effectRef idx="0">
            <a:schemeClr val="dk1"/>
          </a:effectRef>
          <a:fontRef idx="minor">
            <a:schemeClr val="dk1"/>
          </a:fontRef>
        </p:style>
        <p:txBody>
          <a:bodyPr spcFirstLastPara="1" wrap="square" lIns="121900" tIns="60933" rIns="121900" bIns="60933" anchor="t" anchorCtr="0">
            <a:noAutofit/>
          </a:bodyPr>
          <a:lstStyle/>
          <a:p>
            <a:endParaRPr sz="937">
              <a:ln w="0"/>
              <a:solidFill>
                <a:schemeClr val="tx1"/>
              </a:solidFill>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xmlns="" id="{59839BB2-D914-93CC-CCC9-03E7F72DC524}"/>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AA2152A7-87BA-FD22-26A1-E3FF9528E6CE}"/>
              </a:ext>
            </a:extLst>
          </p:cNvPr>
          <p:cNvSpPr>
            <a:spLocks noGrp="1"/>
          </p:cNvSpPr>
          <p:nvPr>
            <p:ph type="sldNum" sz="quarter" idx="12"/>
          </p:nvPr>
        </p:nvSpPr>
        <p:spPr>
          <a:xfrm>
            <a:off x="8610600" y="6456105"/>
            <a:ext cx="2743200" cy="365125"/>
          </a:xfrm>
        </p:spPr>
        <p:txBody>
          <a:bodyPr/>
          <a:lstStyle/>
          <a:p>
            <a:fld id="{80B3F240-1256-4E56-B6D7-F3DD5D13EF0A}"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420"/>
        <p:cNvGrpSpPr/>
        <p:nvPr/>
      </p:nvGrpSpPr>
      <p:grpSpPr>
        <a:xfrm>
          <a:off x="0" y="0"/>
          <a:ext cx="0" cy="0"/>
          <a:chOff x="0" y="0"/>
          <a:chExt cx="0" cy="0"/>
        </a:xfrm>
      </p:grpSpPr>
      <p:sp>
        <p:nvSpPr>
          <p:cNvPr id="421" name="Google Shape;421;p14"/>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CPP Macros: A Warning...</a:t>
            </a:r>
            <a:endParaRPr b="1" dirty="0"/>
          </a:p>
        </p:txBody>
      </p:sp>
      <p:sp>
        <p:nvSpPr>
          <p:cNvPr id="422" name="Google Shape;422;p14"/>
          <p:cNvSpPr txBox="1">
            <a:spLocks noGrp="1"/>
          </p:cNvSpPr>
          <p:nvPr>
            <p:ph idx="1"/>
          </p:nvPr>
        </p:nvSpPr>
        <p:spPr>
          <a:xfrm>
            <a:off x="777577" y="1026622"/>
            <a:ext cx="10515600" cy="5157351"/>
          </a:xfrm>
          <a:prstGeom prst="rect">
            <a:avLst/>
          </a:prstGeom>
          <a:noFill/>
          <a:ln>
            <a:noFill/>
          </a:ln>
        </p:spPr>
        <p:txBody>
          <a:bodyPr spcFirstLastPara="1" vert="horz" wrap="square" lIns="174133" tIns="87067" rIns="174133" bIns="87067" rtlCol="0" anchor="t" anchorCtr="0">
            <a:normAutofit/>
          </a:bodyPr>
          <a:lstStyle/>
          <a:p>
            <a:pPr marL="489442" indent="-408184" algn="just">
              <a:lnSpc>
                <a:spcPct val="100000"/>
              </a:lnSpc>
              <a:spcBef>
                <a:spcPts val="0"/>
              </a:spcBef>
              <a:buSzPct val="91889"/>
            </a:pPr>
            <a:r>
              <a:rPr lang="en-US" dirty="0"/>
              <a:t>You often see C preprocessor macros defined to create small "functions"</a:t>
            </a:r>
            <a:endParaRPr dirty="0"/>
          </a:p>
          <a:p>
            <a:pPr marL="880619" lvl="1" indent="-340190" algn="just">
              <a:lnSpc>
                <a:spcPct val="100000"/>
              </a:lnSpc>
              <a:spcBef>
                <a:spcPts val="567"/>
              </a:spcBef>
              <a:buSzPct val="89494"/>
            </a:pPr>
            <a:r>
              <a:rPr lang="en-US" dirty="0"/>
              <a:t>But they aren't actual functions, instead it just changes the </a:t>
            </a:r>
            <a:r>
              <a:rPr lang="en-US" b="1" i="1" dirty="0"/>
              <a:t>text</a:t>
            </a:r>
            <a:r>
              <a:rPr lang="en-US" dirty="0"/>
              <a:t> of the program</a:t>
            </a:r>
            <a:endParaRPr dirty="0"/>
          </a:p>
          <a:p>
            <a:pPr marL="880619" lvl="1" indent="-340190" algn="just">
              <a:lnSpc>
                <a:spcPct val="100000"/>
              </a:lnSpc>
              <a:spcBef>
                <a:spcPts val="567"/>
              </a:spcBef>
              <a:buSzPct val="89494"/>
            </a:pPr>
            <a:r>
              <a:rPr lang="en-US" dirty="0"/>
              <a:t>In fact, all </a:t>
            </a:r>
            <a:r>
              <a:rPr lang="en-US" b="1" dirty="0">
                <a:solidFill>
                  <a:srgbClr val="D0940C"/>
                </a:solidFill>
                <a:ea typeface="Courier New"/>
                <a:sym typeface="Courier New"/>
              </a:rPr>
              <a:t>#define</a:t>
            </a:r>
            <a:r>
              <a:rPr lang="en-US" dirty="0">
                <a:solidFill>
                  <a:srgbClr val="D0940C"/>
                </a:solidFill>
              </a:rPr>
              <a:t> </a:t>
            </a:r>
            <a:r>
              <a:rPr lang="en-US" dirty="0"/>
              <a:t>does is </a:t>
            </a:r>
            <a:r>
              <a:rPr lang="en-US" b="1" i="1" dirty="0"/>
              <a:t>string replacement </a:t>
            </a:r>
            <a:r>
              <a:rPr lang="en-US" dirty="0"/>
              <a:t> </a:t>
            </a:r>
            <a:endParaRPr dirty="0"/>
          </a:p>
          <a:p>
            <a:pPr marL="880619" lvl="1" indent="-340190" algn="just">
              <a:lnSpc>
                <a:spcPct val="100000"/>
              </a:lnSpc>
              <a:spcBef>
                <a:spcPts val="567"/>
              </a:spcBef>
              <a:buClr>
                <a:srgbClr val="D0940C"/>
              </a:buClr>
              <a:buSzPct val="89494"/>
            </a:pPr>
            <a:r>
              <a:rPr lang="en-US" b="1" dirty="0">
                <a:solidFill>
                  <a:srgbClr val="D0940C"/>
                </a:solidFill>
                <a:ea typeface="Courier New"/>
                <a:sym typeface="Courier New"/>
              </a:rPr>
              <a:t>#define min(X,Y) ((X)&lt;(Y)?(X):(Y))</a:t>
            </a:r>
            <a:endParaRPr dirty="0">
              <a:solidFill>
                <a:srgbClr val="D0940C"/>
              </a:solidFill>
            </a:endParaRPr>
          </a:p>
        </p:txBody>
      </p:sp>
      <p:sp>
        <p:nvSpPr>
          <p:cNvPr id="423" name="Google Shape;423;p14"/>
          <p:cNvSpPr/>
          <p:nvPr/>
        </p:nvSpPr>
        <p:spPr>
          <a:xfrm>
            <a:off x="11176000" y="5562601"/>
            <a:ext cx="1320800" cy="697509"/>
          </a:xfrm>
          <a:prstGeom prst="rect">
            <a:avLst/>
          </a:prstGeom>
          <a:noFill/>
          <a:ln>
            <a:noFill/>
          </a:ln>
        </p:spPr>
        <p:txBody>
          <a:bodyPr spcFirstLastPara="1" wrap="square" lIns="121867" tIns="60933" rIns="121867" bIns="60933" anchor="t" anchorCtr="0">
            <a:spAutoFit/>
          </a:bodyPr>
          <a:lstStyle/>
          <a:p>
            <a:pPr algn="ctr"/>
            <a:r>
              <a:rPr lang="en-US" sz="3733">
                <a:solidFill>
                  <a:schemeClr val="lt1"/>
                </a:solidFill>
                <a:latin typeface="Noto Sans Symbols"/>
                <a:ea typeface="Noto Sans Symbols"/>
                <a:cs typeface="Noto Sans Symbols"/>
                <a:sym typeface="Noto Sans Symbols"/>
              </a:rPr>
              <a:t>🗹</a:t>
            </a:r>
            <a:endParaRPr sz="3733">
              <a:solidFill>
                <a:schemeClr val="lt1"/>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xmlns="" id="{23F63FBA-B264-1D91-1931-780526C97C9E}"/>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4F0FA9FA-4325-6F79-02C7-2124B1FCCDEB}"/>
              </a:ext>
            </a:extLst>
          </p:cNvPr>
          <p:cNvSpPr>
            <a:spLocks noGrp="1"/>
          </p:cNvSpPr>
          <p:nvPr>
            <p:ph type="sldNum" sz="quarter" idx="12"/>
          </p:nvPr>
        </p:nvSpPr>
        <p:spPr/>
        <p:txBody>
          <a:bodyPr/>
          <a:lstStyle/>
          <a:p>
            <a:fld id="{80B3F240-1256-4E56-B6D7-F3DD5D13EF0A}" type="slidenum">
              <a:rPr lang="en-US" smtClean="0"/>
              <a:t>16</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27001" y="192422"/>
            <a:ext cx="7393781" cy="578404"/>
          </a:xfrm>
          <a:prstGeom prst="rect">
            <a:avLst/>
          </a:prstGeom>
          <a:noFill/>
          <a:ln>
            <a:noFill/>
          </a:ln>
        </p:spPr>
        <p:txBody>
          <a:bodyPr spcFirstLastPara="1" vert="horz" wrap="square" lIns="174133" tIns="87067" rIns="174133" bIns="87067" rtlCol="0" anchor="t" anchorCtr="0">
            <a:noAutofit/>
          </a:bodyPr>
          <a:lstStyle/>
          <a:p>
            <a:r>
              <a:rPr dirty="0"/>
              <a:t>Main</a:t>
            </a:r>
          </a:p>
        </p:txBody>
      </p:sp>
      <p:sp>
        <p:nvSpPr>
          <p:cNvPr id="4" name="object 4"/>
          <p:cNvSpPr txBox="1"/>
          <p:nvPr/>
        </p:nvSpPr>
        <p:spPr>
          <a:xfrm>
            <a:off x="1693664" y="1061020"/>
            <a:ext cx="4538514" cy="2422242"/>
          </a:xfrm>
          <a:prstGeom prst="rect">
            <a:avLst/>
          </a:prstGeom>
        </p:spPr>
        <p:txBody>
          <a:bodyPr vert="horz" wrap="square" lIns="0" tIns="8930" rIns="0" bIns="0" rtlCol="0">
            <a:spAutoFit/>
          </a:bodyPr>
          <a:lstStyle/>
          <a:p>
            <a:pPr marL="1201000" marR="3572" indent="-1192517">
              <a:lnSpc>
                <a:spcPct val="114700"/>
              </a:lnSpc>
              <a:spcBef>
                <a:spcPts val="70"/>
              </a:spcBef>
              <a:tabLst>
                <a:tab pos="1487633" algn="l"/>
                <a:tab pos="3789178" algn="l"/>
                <a:tab pos="4075811" algn="l"/>
              </a:tabLst>
            </a:pPr>
            <a:r>
              <a:rPr sz="4851" spc="-18" dirty="0">
                <a:solidFill>
                  <a:srgbClr val="BB2CA2"/>
                </a:solidFill>
                <a:latin typeface="Courier New"/>
                <a:cs typeface="Courier New"/>
              </a:rPr>
              <a:t>int</a:t>
            </a:r>
            <a:r>
              <a:rPr sz="4851" dirty="0">
                <a:solidFill>
                  <a:srgbClr val="BB2CA2"/>
                </a:solidFill>
                <a:latin typeface="Courier New"/>
                <a:cs typeface="Courier New"/>
              </a:rPr>
              <a:t>		</a:t>
            </a:r>
            <a:r>
              <a:rPr sz="4851" spc="-7" dirty="0">
                <a:latin typeface="Courier New"/>
                <a:cs typeface="Courier New"/>
              </a:rPr>
              <a:t>main()</a:t>
            </a:r>
            <a:r>
              <a:rPr sz="4851" dirty="0">
                <a:latin typeface="Courier New"/>
                <a:cs typeface="Courier New"/>
              </a:rPr>
              <a:t>		</a:t>
            </a:r>
            <a:r>
              <a:rPr sz="4851" spc="-35" dirty="0">
                <a:latin typeface="Courier New"/>
                <a:cs typeface="Courier New"/>
              </a:rPr>
              <a:t>{ </a:t>
            </a:r>
            <a:r>
              <a:rPr sz="4851" spc="-7" dirty="0">
                <a:latin typeface="Courier New"/>
                <a:cs typeface="Courier New"/>
              </a:rPr>
              <a:t>return</a:t>
            </a:r>
            <a:r>
              <a:rPr sz="4851" dirty="0">
                <a:latin typeface="Courier New"/>
                <a:cs typeface="Courier New"/>
              </a:rPr>
              <a:t>	</a:t>
            </a:r>
            <a:r>
              <a:rPr sz="4851" spc="-18" dirty="0">
                <a:solidFill>
                  <a:srgbClr val="272AD8"/>
                </a:solidFill>
                <a:latin typeface="Courier New"/>
                <a:cs typeface="Courier New"/>
              </a:rPr>
              <a:t>0;</a:t>
            </a:r>
            <a:endParaRPr sz="4851">
              <a:latin typeface="Courier New"/>
              <a:cs typeface="Courier New"/>
            </a:endParaRPr>
          </a:p>
          <a:p>
            <a:pPr marL="378605">
              <a:lnSpc>
                <a:spcPts val="5252"/>
              </a:lnSpc>
            </a:pPr>
            <a:r>
              <a:rPr sz="4851" spc="-35" dirty="0">
                <a:latin typeface="Courier New"/>
                <a:cs typeface="Courier New"/>
              </a:rPr>
              <a:t>}</a:t>
            </a:r>
            <a:endParaRPr sz="4851">
              <a:latin typeface="Courier New"/>
              <a:cs typeface="Courier New"/>
            </a:endParaRPr>
          </a:p>
        </p:txBody>
      </p:sp>
      <p:sp>
        <p:nvSpPr>
          <p:cNvPr id="5" name="object 5"/>
          <p:cNvSpPr txBox="1"/>
          <p:nvPr/>
        </p:nvSpPr>
        <p:spPr>
          <a:xfrm>
            <a:off x="2104430" y="3707540"/>
            <a:ext cx="7130802" cy="2565447"/>
          </a:xfrm>
          <a:prstGeom prst="rect">
            <a:avLst/>
          </a:prstGeom>
        </p:spPr>
        <p:txBody>
          <a:bodyPr vert="horz" wrap="square" lIns="0" tIns="128588" rIns="0" bIns="0" rtlCol="0">
            <a:spAutoFit/>
          </a:bodyPr>
          <a:lstStyle/>
          <a:p>
            <a:pPr marL="175016" indent="-166086">
              <a:spcBef>
                <a:spcPts val="1012"/>
              </a:spcBef>
              <a:buClr>
                <a:srgbClr val="0056D6"/>
              </a:buClr>
              <a:buSzPct val="96428"/>
              <a:buFont typeface="Tahoma"/>
              <a:buChar char="‣"/>
              <a:tabLst>
                <a:tab pos="175016" algn="l"/>
                <a:tab pos="4071346" algn="l"/>
              </a:tabLst>
            </a:pPr>
            <a:r>
              <a:rPr sz="1969" dirty="0">
                <a:latin typeface="Arial"/>
                <a:cs typeface="Arial"/>
              </a:rPr>
              <a:t>C</a:t>
            </a:r>
            <a:r>
              <a:rPr sz="1969" spc="49" dirty="0">
                <a:latin typeface="Arial"/>
                <a:cs typeface="Arial"/>
              </a:rPr>
              <a:t> </a:t>
            </a:r>
            <a:r>
              <a:rPr sz="1969" dirty="0">
                <a:latin typeface="Arial"/>
                <a:cs typeface="Arial"/>
              </a:rPr>
              <a:t>programs</a:t>
            </a:r>
            <a:r>
              <a:rPr sz="1969" spc="49" dirty="0">
                <a:latin typeface="Arial"/>
                <a:cs typeface="Arial"/>
              </a:rPr>
              <a:t> </a:t>
            </a:r>
            <a:r>
              <a:rPr sz="1969" spc="-49" dirty="0">
                <a:latin typeface="Arial"/>
                <a:cs typeface="Arial"/>
              </a:rPr>
              <a:t>must</a:t>
            </a:r>
            <a:r>
              <a:rPr sz="1969" spc="49" dirty="0">
                <a:latin typeface="Arial"/>
                <a:cs typeface="Arial"/>
              </a:rPr>
              <a:t> </a:t>
            </a:r>
            <a:r>
              <a:rPr sz="1969" dirty="0">
                <a:latin typeface="Arial"/>
                <a:cs typeface="Arial"/>
              </a:rPr>
              <a:t>have</a:t>
            </a:r>
            <a:r>
              <a:rPr sz="1969" spc="53" dirty="0">
                <a:latin typeface="Arial"/>
                <a:cs typeface="Arial"/>
              </a:rPr>
              <a:t> </a:t>
            </a:r>
            <a:r>
              <a:rPr sz="1969" spc="74" dirty="0">
                <a:latin typeface="Arial"/>
                <a:cs typeface="Arial"/>
              </a:rPr>
              <a:t>a</a:t>
            </a:r>
            <a:r>
              <a:rPr sz="1969" spc="49" dirty="0">
                <a:latin typeface="Arial"/>
                <a:cs typeface="Arial"/>
              </a:rPr>
              <a:t> </a:t>
            </a:r>
            <a:r>
              <a:rPr sz="1969" spc="-7" dirty="0">
                <a:latin typeface="Courier New"/>
                <a:cs typeface="Courier New"/>
              </a:rPr>
              <a:t>main()</a:t>
            </a:r>
            <a:r>
              <a:rPr sz="1969" dirty="0">
                <a:latin typeface="Courier New"/>
                <a:cs typeface="Courier New"/>
              </a:rPr>
              <a:t>	</a:t>
            </a:r>
            <a:r>
              <a:rPr sz="1969" spc="-7" dirty="0">
                <a:latin typeface="Arial"/>
                <a:cs typeface="Arial"/>
              </a:rPr>
              <a:t>function</a:t>
            </a:r>
            <a:endParaRPr sz="1969">
              <a:latin typeface="Arial"/>
              <a:cs typeface="Arial"/>
            </a:endParaRPr>
          </a:p>
          <a:p>
            <a:pPr marL="175016" indent="-166086">
              <a:spcBef>
                <a:spcPts val="942"/>
              </a:spcBef>
              <a:buClr>
                <a:srgbClr val="0056D6"/>
              </a:buClr>
              <a:buSzPct val="96428"/>
              <a:buFont typeface="Tahoma"/>
              <a:buChar char="‣"/>
              <a:tabLst>
                <a:tab pos="175016" algn="l"/>
              </a:tabLst>
            </a:pPr>
            <a:r>
              <a:rPr sz="1969" dirty="0">
                <a:latin typeface="Courier New"/>
                <a:cs typeface="Courier New"/>
              </a:rPr>
              <a:t>main()</a:t>
            </a:r>
            <a:r>
              <a:rPr sz="1969" spc="-566" dirty="0">
                <a:latin typeface="Courier New"/>
                <a:cs typeface="Courier New"/>
              </a:rPr>
              <a:t> </a:t>
            </a:r>
            <a:r>
              <a:rPr sz="1969" dirty="0">
                <a:latin typeface="Arial"/>
                <a:cs typeface="Arial"/>
              </a:rPr>
              <a:t>called</a:t>
            </a:r>
            <a:r>
              <a:rPr sz="1969" spc="70" dirty="0">
                <a:latin typeface="Arial"/>
                <a:cs typeface="Arial"/>
              </a:rPr>
              <a:t> </a:t>
            </a:r>
            <a:r>
              <a:rPr sz="1969" dirty="0">
                <a:latin typeface="Arial"/>
                <a:cs typeface="Arial"/>
              </a:rPr>
              <a:t>first</a:t>
            </a:r>
            <a:r>
              <a:rPr sz="1969" spc="70" dirty="0">
                <a:latin typeface="Arial"/>
                <a:cs typeface="Arial"/>
              </a:rPr>
              <a:t> </a:t>
            </a:r>
            <a:r>
              <a:rPr sz="1969" dirty="0">
                <a:latin typeface="Arial"/>
                <a:cs typeface="Arial"/>
              </a:rPr>
              <a:t>when</a:t>
            </a:r>
            <a:r>
              <a:rPr sz="1969" spc="70" dirty="0">
                <a:latin typeface="Arial"/>
                <a:cs typeface="Arial"/>
              </a:rPr>
              <a:t> </a:t>
            </a:r>
            <a:r>
              <a:rPr sz="1969" dirty="0">
                <a:latin typeface="Arial"/>
                <a:cs typeface="Arial"/>
              </a:rPr>
              <a:t>the</a:t>
            </a:r>
            <a:r>
              <a:rPr sz="1969" spc="70" dirty="0">
                <a:latin typeface="Arial"/>
                <a:cs typeface="Arial"/>
              </a:rPr>
              <a:t> </a:t>
            </a:r>
            <a:r>
              <a:rPr sz="1969" spc="42" dirty="0">
                <a:latin typeface="Arial"/>
                <a:cs typeface="Arial"/>
              </a:rPr>
              <a:t>program</a:t>
            </a:r>
            <a:r>
              <a:rPr sz="1969" spc="70" dirty="0">
                <a:latin typeface="Arial"/>
                <a:cs typeface="Arial"/>
              </a:rPr>
              <a:t> </a:t>
            </a:r>
            <a:r>
              <a:rPr sz="1969" dirty="0">
                <a:latin typeface="Arial"/>
                <a:cs typeface="Arial"/>
              </a:rPr>
              <a:t>is</a:t>
            </a:r>
            <a:r>
              <a:rPr sz="1969" spc="70" dirty="0">
                <a:latin typeface="Arial"/>
                <a:cs typeface="Arial"/>
              </a:rPr>
              <a:t> </a:t>
            </a:r>
            <a:r>
              <a:rPr sz="1969" dirty="0">
                <a:latin typeface="Arial"/>
                <a:cs typeface="Arial"/>
              </a:rPr>
              <a:t>started</a:t>
            </a:r>
            <a:r>
              <a:rPr sz="1969" spc="74" dirty="0">
                <a:latin typeface="Arial"/>
                <a:cs typeface="Arial"/>
              </a:rPr>
              <a:t> </a:t>
            </a:r>
            <a:r>
              <a:rPr sz="1969" spc="56" dirty="0">
                <a:latin typeface="Arial"/>
                <a:cs typeface="Arial"/>
              </a:rPr>
              <a:t>by</a:t>
            </a:r>
            <a:r>
              <a:rPr sz="1969" spc="70" dirty="0">
                <a:latin typeface="Arial"/>
                <a:cs typeface="Arial"/>
              </a:rPr>
              <a:t> </a:t>
            </a:r>
            <a:r>
              <a:rPr sz="1969" dirty="0">
                <a:latin typeface="Arial"/>
                <a:cs typeface="Arial"/>
              </a:rPr>
              <a:t>the</a:t>
            </a:r>
            <a:r>
              <a:rPr sz="1969" spc="70" dirty="0">
                <a:latin typeface="Arial"/>
                <a:cs typeface="Arial"/>
              </a:rPr>
              <a:t> </a:t>
            </a:r>
            <a:r>
              <a:rPr sz="1969" spc="-18" dirty="0">
                <a:latin typeface="Arial"/>
                <a:cs typeface="Arial"/>
              </a:rPr>
              <a:t>OS</a:t>
            </a:r>
            <a:endParaRPr sz="1969">
              <a:latin typeface="Arial"/>
              <a:cs typeface="Arial"/>
            </a:endParaRPr>
          </a:p>
          <a:p>
            <a:pPr marL="175016" indent="-166086">
              <a:spcBef>
                <a:spcPts val="942"/>
              </a:spcBef>
              <a:buClr>
                <a:srgbClr val="0056D6"/>
              </a:buClr>
              <a:buSzPct val="96428"/>
              <a:buFont typeface="Tahoma"/>
              <a:buChar char="‣"/>
              <a:tabLst>
                <a:tab pos="175016" algn="l"/>
              </a:tabLst>
            </a:pPr>
            <a:r>
              <a:rPr sz="1969" dirty="0">
                <a:latin typeface="Courier New"/>
                <a:cs typeface="Courier New"/>
              </a:rPr>
              <a:t>main()</a:t>
            </a:r>
            <a:r>
              <a:rPr sz="1969" spc="-576" dirty="0">
                <a:latin typeface="Courier New"/>
                <a:cs typeface="Courier New"/>
              </a:rPr>
              <a:t> </a:t>
            </a:r>
            <a:r>
              <a:rPr sz="1969" dirty="0">
                <a:latin typeface="Arial"/>
                <a:cs typeface="Arial"/>
              </a:rPr>
              <a:t>returns</a:t>
            </a:r>
            <a:r>
              <a:rPr sz="1969" spc="28" dirty="0">
                <a:latin typeface="Arial"/>
                <a:cs typeface="Arial"/>
              </a:rPr>
              <a:t> </a:t>
            </a:r>
            <a:r>
              <a:rPr sz="1969" dirty="0">
                <a:latin typeface="Arial"/>
                <a:cs typeface="Arial"/>
              </a:rPr>
              <a:t>an</a:t>
            </a:r>
            <a:r>
              <a:rPr sz="1969" spc="42" dirty="0">
                <a:latin typeface="Arial"/>
                <a:cs typeface="Arial"/>
              </a:rPr>
              <a:t> </a:t>
            </a:r>
            <a:r>
              <a:rPr sz="1969" spc="-7" dirty="0">
                <a:latin typeface="Arial"/>
                <a:cs typeface="Arial"/>
              </a:rPr>
              <a:t>integer</a:t>
            </a:r>
            <a:endParaRPr sz="1969">
              <a:latin typeface="Arial"/>
              <a:cs typeface="Arial"/>
            </a:endParaRPr>
          </a:p>
          <a:p>
            <a:pPr marL="175016" indent="-166086">
              <a:spcBef>
                <a:spcPts val="942"/>
              </a:spcBef>
              <a:buClr>
                <a:srgbClr val="0056D6"/>
              </a:buClr>
              <a:buSzPct val="96428"/>
              <a:buFont typeface="Tahoma"/>
              <a:buChar char="‣"/>
              <a:tabLst>
                <a:tab pos="175016" algn="l"/>
              </a:tabLst>
            </a:pPr>
            <a:r>
              <a:rPr sz="1969" dirty="0">
                <a:latin typeface="Arial"/>
                <a:cs typeface="Arial"/>
              </a:rPr>
              <a:t>without</a:t>
            </a:r>
            <a:r>
              <a:rPr sz="1969" spc="63" dirty="0">
                <a:latin typeface="Arial"/>
                <a:cs typeface="Arial"/>
              </a:rPr>
              <a:t> </a:t>
            </a:r>
            <a:r>
              <a:rPr sz="1969" spc="74" dirty="0">
                <a:latin typeface="Arial"/>
                <a:cs typeface="Arial"/>
              </a:rPr>
              <a:t>a</a:t>
            </a:r>
            <a:r>
              <a:rPr sz="1969" spc="63" dirty="0">
                <a:latin typeface="Arial"/>
                <a:cs typeface="Arial"/>
              </a:rPr>
              <a:t> </a:t>
            </a:r>
            <a:r>
              <a:rPr sz="1969" dirty="0">
                <a:latin typeface="Courier New"/>
                <a:cs typeface="Courier New"/>
              </a:rPr>
              <a:t>return</a:t>
            </a:r>
            <a:r>
              <a:rPr sz="1969" spc="-570" dirty="0">
                <a:latin typeface="Courier New"/>
                <a:cs typeface="Courier New"/>
              </a:rPr>
              <a:t> </a:t>
            </a:r>
            <a:r>
              <a:rPr sz="1969" spc="-7" dirty="0">
                <a:latin typeface="Arial"/>
                <a:cs typeface="Arial"/>
              </a:rPr>
              <a:t>statement,</a:t>
            </a:r>
            <a:r>
              <a:rPr sz="1969" spc="63" dirty="0">
                <a:latin typeface="Arial"/>
                <a:cs typeface="Arial"/>
              </a:rPr>
              <a:t> </a:t>
            </a:r>
            <a:r>
              <a:rPr sz="1969" dirty="0">
                <a:latin typeface="Arial"/>
                <a:cs typeface="Arial"/>
              </a:rPr>
              <a:t>undefined</a:t>
            </a:r>
            <a:r>
              <a:rPr sz="1969" spc="63" dirty="0">
                <a:latin typeface="Arial"/>
                <a:cs typeface="Arial"/>
              </a:rPr>
              <a:t> </a:t>
            </a:r>
            <a:r>
              <a:rPr sz="1969" dirty="0">
                <a:latin typeface="Arial"/>
                <a:cs typeface="Arial"/>
              </a:rPr>
              <a:t>value</a:t>
            </a:r>
            <a:r>
              <a:rPr sz="1969" spc="67" dirty="0">
                <a:latin typeface="Arial"/>
                <a:cs typeface="Arial"/>
              </a:rPr>
              <a:t> </a:t>
            </a:r>
            <a:r>
              <a:rPr sz="1969" dirty="0">
                <a:latin typeface="Arial"/>
                <a:cs typeface="Arial"/>
              </a:rPr>
              <a:t>is</a:t>
            </a:r>
            <a:r>
              <a:rPr sz="1969" spc="63" dirty="0">
                <a:latin typeface="Arial"/>
                <a:cs typeface="Arial"/>
              </a:rPr>
              <a:t> </a:t>
            </a:r>
            <a:r>
              <a:rPr sz="1969" spc="-7" dirty="0">
                <a:latin typeface="Arial"/>
                <a:cs typeface="Arial"/>
              </a:rPr>
              <a:t>returned</a:t>
            </a:r>
            <a:endParaRPr sz="1969">
              <a:latin typeface="Arial"/>
              <a:cs typeface="Arial"/>
            </a:endParaRPr>
          </a:p>
          <a:p>
            <a:pPr marL="175016" indent="-166086">
              <a:spcBef>
                <a:spcPts val="942"/>
              </a:spcBef>
              <a:buClr>
                <a:srgbClr val="0056D6"/>
              </a:buClr>
              <a:buSzPct val="96428"/>
              <a:buFont typeface="Tahoma"/>
              <a:buChar char="‣"/>
              <a:tabLst>
                <a:tab pos="175016" algn="l"/>
                <a:tab pos="4070453" algn="l"/>
              </a:tabLst>
            </a:pPr>
            <a:r>
              <a:rPr sz="1969" spc="-60" dirty="0">
                <a:latin typeface="Arial"/>
                <a:cs typeface="Arial"/>
              </a:rPr>
              <a:t>The</a:t>
            </a:r>
            <a:r>
              <a:rPr sz="1969" spc="53" dirty="0">
                <a:latin typeface="Arial"/>
                <a:cs typeface="Arial"/>
              </a:rPr>
              <a:t> </a:t>
            </a:r>
            <a:r>
              <a:rPr sz="1969" dirty="0">
                <a:latin typeface="Arial"/>
                <a:cs typeface="Arial"/>
              </a:rPr>
              <a:t>correct</a:t>
            </a:r>
            <a:r>
              <a:rPr sz="1969" spc="53" dirty="0">
                <a:latin typeface="Arial"/>
                <a:cs typeface="Arial"/>
              </a:rPr>
              <a:t> </a:t>
            </a:r>
            <a:r>
              <a:rPr sz="1969" dirty="0">
                <a:latin typeface="Arial"/>
                <a:cs typeface="Arial"/>
              </a:rPr>
              <a:t>signature</a:t>
            </a:r>
            <a:r>
              <a:rPr sz="1969" spc="53" dirty="0">
                <a:latin typeface="Arial"/>
                <a:cs typeface="Arial"/>
              </a:rPr>
              <a:t> </a:t>
            </a:r>
            <a:r>
              <a:rPr sz="1969" spc="67" dirty="0">
                <a:latin typeface="Arial"/>
                <a:cs typeface="Arial"/>
              </a:rPr>
              <a:t>for</a:t>
            </a:r>
            <a:r>
              <a:rPr sz="1969" spc="53" dirty="0">
                <a:latin typeface="Arial"/>
                <a:cs typeface="Arial"/>
              </a:rPr>
              <a:t> </a:t>
            </a:r>
            <a:r>
              <a:rPr sz="1969" spc="-7" dirty="0">
                <a:latin typeface="Courier New"/>
                <a:cs typeface="Courier New"/>
              </a:rPr>
              <a:t>main()</a:t>
            </a:r>
            <a:r>
              <a:rPr sz="1969" dirty="0">
                <a:latin typeface="Courier New"/>
                <a:cs typeface="Courier New"/>
              </a:rPr>
              <a:t>	</a:t>
            </a:r>
            <a:r>
              <a:rPr sz="1969" spc="-18" dirty="0">
                <a:latin typeface="Arial"/>
                <a:cs typeface="Arial"/>
              </a:rPr>
              <a:t>is:</a:t>
            </a:r>
            <a:endParaRPr sz="1969">
              <a:latin typeface="Arial"/>
              <a:cs typeface="Arial"/>
            </a:endParaRPr>
          </a:p>
          <a:p>
            <a:pPr marL="1044736">
              <a:spcBef>
                <a:spcPts val="1325"/>
              </a:spcBef>
              <a:tabLst>
                <a:tab pos="1623359" algn="l"/>
                <a:tab pos="2925707" algn="l"/>
                <a:tab pos="3793643" algn="l"/>
                <a:tab pos="4661577" algn="l"/>
                <a:tab pos="5529958" algn="l"/>
                <a:tab pos="6687205" algn="l"/>
                <a:tab pos="6976517" algn="l"/>
              </a:tabLst>
            </a:pPr>
            <a:r>
              <a:rPr sz="1898" spc="-18" dirty="0">
                <a:solidFill>
                  <a:srgbClr val="BB2CA2"/>
                </a:solidFill>
                <a:latin typeface="Courier New"/>
                <a:cs typeface="Courier New"/>
              </a:rPr>
              <a:t>int</a:t>
            </a:r>
            <a:r>
              <a:rPr sz="1898" dirty="0">
                <a:solidFill>
                  <a:srgbClr val="BB2CA2"/>
                </a:solidFill>
                <a:latin typeface="Courier New"/>
                <a:cs typeface="Courier New"/>
              </a:rPr>
              <a:t>	</a:t>
            </a:r>
            <a:r>
              <a:rPr sz="1898" spc="-7" dirty="0">
                <a:latin typeface="Courier New"/>
                <a:cs typeface="Courier New"/>
              </a:rPr>
              <a:t>main(int</a:t>
            </a:r>
            <a:r>
              <a:rPr sz="1898" dirty="0">
                <a:latin typeface="Courier New"/>
                <a:cs typeface="Courier New"/>
              </a:rPr>
              <a:t>	</a:t>
            </a:r>
            <a:r>
              <a:rPr sz="1898" spc="-7" dirty="0">
                <a:latin typeface="Courier New"/>
                <a:cs typeface="Courier New"/>
              </a:rPr>
              <a:t>argc,</a:t>
            </a:r>
            <a:r>
              <a:rPr sz="1898" dirty="0">
                <a:latin typeface="Courier New"/>
                <a:cs typeface="Courier New"/>
              </a:rPr>
              <a:t>	</a:t>
            </a:r>
            <a:r>
              <a:rPr sz="1898" spc="-7" dirty="0">
                <a:latin typeface="Courier New"/>
                <a:cs typeface="Courier New"/>
              </a:rPr>
              <a:t>const</a:t>
            </a:r>
            <a:r>
              <a:rPr sz="1898" dirty="0">
                <a:latin typeface="Courier New"/>
                <a:cs typeface="Courier New"/>
              </a:rPr>
              <a:t>	</a:t>
            </a:r>
            <a:r>
              <a:rPr sz="1898" spc="-7" dirty="0">
                <a:latin typeface="Courier New"/>
                <a:cs typeface="Courier New"/>
              </a:rPr>
              <a:t>char*</a:t>
            </a:r>
            <a:r>
              <a:rPr sz="1898" dirty="0">
                <a:latin typeface="Courier New"/>
                <a:cs typeface="Courier New"/>
              </a:rPr>
              <a:t>	</a:t>
            </a:r>
            <a:r>
              <a:rPr sz="1898" spc="-7" dirty="0">
                <a:latin typeface="Courier New"/>
                <a:cs typeface="Courier New"/>
              </a:rPr>
              <a:t>argv[])</a:t>
            </a:r>
            <a:r>
              <a:rPr sz="1898" dirty="0">
                <a:latin typeface="Courier New"/>
                <a:cs typeface="Courier New"/>
              </a:rPr>
              <a:t>	</a:t>
            </a:r>
            <a:r>
              <a:rPr sz="1898" spc="-35" dirty="0">
                <a:latin typeface="Courier New"/>
                <a:cs typeface="Courier New"/>
              </a:rPr>
              <a:t>{</a:t>
            </a:r>
            <a:r>
              <a:rPr sz="1898" dirty="0">
                <a:latin typeface="Courier New"/>
                <a:cs typeface="Courier New"/>
              </a:rPr>
              <a:t>	</a:t>
            </a:r>
            <a:r>
              <a:rPr sz="1898" spc="-35" dirty="0">
                <a:latin typeface="Courier New"/>
                <a:cs typeface="Courier New"/>
              </a:rPr>
              <a:t>}</a:t>
            </a:r>
            <a:endParaRPr sz="1898">
              <a:latin typeface="Courier New"/>
              <a:cs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9" name="Google Shape;469;p21"/>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 Syntax: main</a:t>
            </a:r>
            <a:endParaRPr b="1" dirty="0"/>
          </a:p>
        </p:txBody>
      </p:sp>
      <p:sp>
        <p:nvSpPr>
          <p:cNvPr id="468" name="Google Shape;468;p21"/>
          <p:cNvSpPr txBox="1">
            <a:spLocks noGrp="1"/>
          </p:cNvSpPr>
          <p:nvPr>
            <p:ph idx="1"/>
          </p:nvPr>
        </p:nvSpPr>
        <p:spPr>
          <a:xfrm>
            <a:off x="777577" y="965835"/>
            <a:ext cx="10515600" cy="5157351"/>
          </a:xfrm>
          <a:prstGeom prst="rect">
            <a:avLst/>
          </a:prstGeom>
          <a:noFill/>
          <a:ln>
            <a:noFill/>
          </a:ln>
        </p:spPr>
        <p:txBody>
          <a:bodyPr spcFirstLastPara="1" vert="horz" wrap="square" lIns="174133" tIns="87067" rIns="174133" bIns="87067" rtlCol="0" anchor="t" anchorCtr="0">
            <a:noAutofit/>
          </a:bodyPr>
          <a:lstStyle/>
          <a:p>
            <a:pPr marL="489442" indent="-408184" algn="just">
              <a:lnSpc>
                <a:spcPct val="100000"/>
              </a:lnSpc>
              <a:spcBef>
                <a:spcPts val="0"/>
              </a:spcBef>
              <a:buSzPts val="2280"/>
            </a:pPr>
            <a:r>
              <a:rPr lang="en-US" sz="3200" dirty="0"/>
              <a:t>To get the </a:t>
            </a:r>
            <a:r>
              <a:rPr lang="en-US" sz="3200" b="1" dirty="0">
                <a:solidFill>
                  <a:srgbClr val="D0940C"/>
                </a:solidFill>
                <a:ea typeface="Courier New"/>
                <a:sym typeface="Courier New"/>
              </a:rPr>
              <a:t>main</a:t>
            </a:r>
            <a:r>
              <a:rPr lang="en-US" sz="3200" dirty="0"/>
              <a:t> function to accept arguments, use this:</a:t>
            </a:r>
            <a:endParaRPr dirty="0"/>
          </a:p>
          <a:p>
            <a:pPr marL="880619" lvl="1" indent="-340153" algn="just">
              <a:lnSpc>
                <a:spcPct val="100000"/>
              </a:lnSpc>
              <a:spcBef>
                <a:spcPts val="533"/>
              </a:spcBef>
              <a:buClr>
                <a:srgbClr val="D0940C"/>
              </a:buClr>
              <a:buSzPts val="1800"/>
            </a:pPr>
            <a:r>
              <a:rPr lang="en-US" sz="2667" b="1" dirty="0">
                <a:solidFill>
                  <a:srgbClr val="D0940C"/>
                </a:solidFill>
                <a:ea typeface="Courier New"/>
                <a:sym typeface="Courier New"/>
              </a:rPr>
              <a:t>int main (int </a:t>
            </a:r>
            <a:r>
              <a:rPr lang="en-US" sz="2667" b="1" dirty="0" err="1">
                <a:solidFill>
                  <a:srgbClr val="D0940C"/>
                </a:solidFill>
                <a:ea typeface="Courier New"/>
                <a:sym typeface="Courier New"/>
              </a:rPr>
              <a:t>argc</a:t>
            </a:r>
            <a:r>
              <a:rPr lang="en-US" sz="2667" b="1" dirty="0">
                <a:solidFill>
                  <a:srgbClr val="D0940C"/>
                </a:solidFill>
                <a:ea typeface="Courier New"/>
                <a:sym typeface="Courier New"/>
              </a:rPr>
              <a:t>, char *</a:t>
            </a:r>
            <a:r>
              <a:rPr lang="en-US" sz="2667" b="1" dirty="0" err="1">
                <a:solidFill>
                  <a:srgbClr val="D0940C"/>
                </a:solidFill>
                <a:ea typeface="Courier New"/>
                <a:sym typeface="Courier New"/>
              </a:rPr>
              <a:t>argv</a:t>
            </a:r>
            <a:r>
              <a:rPr lang="en-US" sz="2667" b="1" dirty="0">
                <a:solidFill>
                  <a:srgbClr val="D0940C"/>
                </a:solidFill>
                <a:ea typeface="Courier New"/>
                <a:sym typeface="Courier New"/>
              </a:rPr>
              <a:t>[])</a:t>
            </a:r>
            <a:endParaRPr dirty="0"/>
          </a:p>
          <a:p>
            <a:pPr marL="489442" indent="-408184" algn="just">
              <a:lnSpc>
                <a:spcPct val="100000"/>
              </a:lnSpc>
              <a:buSzPts val="2280"/>
            </a:pPr>
            <a:r>
              <a:rPr lang="en-US" sz="3200" dirty="0"/>
              <a:t>What does this mean?</a:t>
            </a:r>
            <a:endParaRPr dirty="0"/>
          </a:p>
          <a:p>
            <a:pPr marL="880619" lvl="1" indent="-340153" algn="just">
              <a:lnSpc>
                <a:spcPct val="100000"/>
              </a:lnSpc>
              <a:spcBef>
                <a:spcPts val="533"/>
              </a:spcBef>
              <a:buClr>
                <a:srgbClr val="D0940C"/>
              </a:buClr>
              <a:buSzPts val="1800"/>
            </a:pPr>
            <a:r>
              <a:rPr lang="en-US" sz="2667" b="1" dirty="0" err="1">
                <a:solidFill>
                  <a:srgbClr val="D0940C"/>
                </a:solidFill>
                <a:ea typeface="Courier New"/>
                <a:sym typeface="Courier New"/>
              </a:rPr>
              <a:t>argc</a:t>
            </a:r>
            <a:r>
              <a:rPr lang="en-US" sz="2667" dirty="0"/>
              <a:t> will contain the number of strings on the command line (the executable counts as one, plus one for each argument). Here </a:t>
            </a:r>
            <a:r>
              <a:rPr lang="en-US" sz="2667" b="1" dirty="0" err="1">
                <a:solidFill>
                  <a:srgbClr val="D0940C"/>
                </a:solidFill>
                <a:ea typeface="Courier New"/>
                <a:sym typeface="Courier New"/>
              </a:rPr>
              <a:t>argc</a:t>
            </a:r>
            <a:r>
              <a:rPr lang="en-US" sz="2667" dirty="0"/>
              <a:t> is 2:</a:t>
            </a:r>
            <a:endParaRPr dirty="0"/>
          </a:p>
          <a:p>
            <a:pPr marL="912745" lvl="2" indent="0" algn="just">
              <a:lnSpc>
                <a:spcPct val="100000"/>
              </a:lnSpc>
              <a:spcBef>
                <a:spcPts val="533"/>
              </a:spcBef>
              <a:buSzPts val="2000"/>
              <a:buNone/>
            </a:pPr>
            <a:r>
              <a:rPr lang="en-US" sz="2667" b="1" dirty="0" err="1">
                <a:ea typeface="Courier New"/>
                <a:sym typeface="Courier New"/>
              </a:rPr>
              <a:t>unix</a:t>
            </a:r>
            <a:r>
              <a:rPr lang="en-US" sz="2667" b="1" dirty="0">
                <a:ea typeface="Courier New"/>
                <a:sym typeface="Courier New"/>
              </a:rPr>
              <a:t>% sort </a:t>
            </a:r>
            <a:r>
              <a:rPr lang="en-US" sz="2667" b="1" dirty="0" err="1">
                <a:ea typeface="Courier New"/>
                <a:sym typeface="Courier New"/>
              </a:rPr>
              <a:t>myFile</a:t>
            </a:r>
            <a:endParaRPr sz="2667" b="1" dirty="0">
              <a:ea typeface="Courier New"/>
              <a:sym typeface="Courier New"/>
            </a:endParaRPr>
          </a:p>
          <a:p>
            <a:pPr marL="880619" lvl="1" indent="-340153" algn="just">
              <a:lnSpc>
                <a:spcPct val="100000"/>
              </a:lnSpc>
              <a:spcBef>
                <a:spcPts val="533"/>
              </a:spcBef>
              <a:buClr>
                <a:srgbClr val="D0940C"/>
              </a:buClr>
              <a:buSzPts val="1800"/>
            </a:pPr>
            <a:r>
              <a:rPr lang="en-US" sz="2667" b="1" dirty="0" err="1">
                <a:solidFill>
                  <a:srgbClr val="D0940C"/>
                </a:solidFill>
                <a:ea typeface="Courier New"/>
                <a:sym typeface="Courier New"/>
              </a:rPr>
              <a:t>argv</a:t>
            </a:r>
            <a:r>
              <a:rPr lang="en-US" sz="2667" dirty="0"/>
              <a:t> is a pointer to an array containing the arguments as strings (more on pointers later).</a:t>
            </a:r>
            <a:endParaRPr dirty="0"/>
          </a:p>
        </p:txBody>
      </p:sp>
      <p:sp>
        <p:nvSpPr>
          <p:cNvPr id="470" name="Google Shape;470;p21"/>
          <p:cNvSpPr/>
          <p:nvPr/>
        </p:nvSpPr>
        <p:spPr>
          <a:xfrm>
            <a:off x="11176000" y="5562601"/>
            <a:ext cx="1320800" cy="697509"/>
          </a:xfrm>
          <a:prstGeom prst="rect">
            <a:avLst/>
          </a:prstGeom>
          <a:noFill/>
          <a:ln>
            <a:noFill/>
          </a:ln>
        </p:spPr>
        <p:txBody>
          <a:bodyPr spcFirstLastPara="1" wrap="square" lIns="121867" tIns="60933" rIns="121867" bIns="60933" anchor="t" anchorCtr="0">
            <a:spAutoFit/>
          </a:bodyPr>
          <a:lstStyle/>
          <a:p>
            <a:pPr algn="ctr"/>
            <a:r>
              <a:rPr lang="en-US" sz="3733">
                <a:solidFill>
                  <a:schemeClr val="lt1"/>
                </a:solidFill>
                <a:latin typeface="Noto Sans Symbols"/>
                <a:ea typeface="Noto Sans Symbols"/>
                <a:cs typeface="Noto Sans Symbols"/>
                <a:sym typeface="Noto Sans Symbols"/>
              </a:rPr>
              <a:t>🗹</a:t>
            </a:r>
            <a:endParaRPr sz="3733">
              <a:solidFill>
                <a:schemeClr val="lt1"/>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xmlns="" id="{5D36A812-0CCB-F453-B5A0-63A08934933E}"/>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77A8D251-BA80-119B-634E-13223BDADB1C}"/>
              </a:ext>
            </a:extLst>
          </p:cNvPr>
          <p:cNvSpPr>
            <a:spLocks noGrp="1"/>
          </p:cNvSpPr>
          <p:nvPr>
            <p:ph type="sldNum" sz="quarter" idx="12"/>
          </p:nvPr>
        </p:nvSpPr>
        <p:spPr/>
        <p:txBody>
          <a:bodyPr/>
          <a:lstStyle/>
          <a:p>
            <a:fld id="{80B3F240-1256-4E56-B6D7-F3DD5D13EF0A}"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7998" y="134682"/>
            <a:ext cx="7393781" cy="578404"/>
          </a:xfrm>
          <a:prstGeom prst="rect">
            <a:avLst/>
          </a:prstGeom>
          <a:noFill/>
          <a:ln>
            <a:noFill/>
          </a:ln>
        </p:spPr>
        <p:txBody>
          <a:bodyPr spcFirstLastPara="1" vert="horz" wrap="square" lIns="174133" tIns="87067" rIns="174133" bIns="87067" rtlCol="0" anchor="t" anchorCtr="0">
            <a:noAutofit/>
          </a:bodyPr>
          <a:lstStyle/>
          <a:p>
            <a:r>
              <a:rPr dirty="0"/>
              <a:t>Getchar/printf</a:t>
            </a:r>
          </a:p>
        </p:txBody>
      </p:sp>
      <p:sp>
        <p:nvSpPr>
          <p:cNvPr id="3" name="object 3"/>
          <p:cNvSpPr txBox="1"/>
          <p:nvPr/>
        </p:nvSpPr>
        <p:spPr>
          <a:xfrm>
            <a:off x="1693664" y="941767"/>
            <a:ext cx="8860036" cy="2250569"/>
          </a:xfrm>
          <a:prstGeom prst="rect">
            <a:avLst/>
          </a:prstGeom>
        </p:spPr>
        <p:txBody>
          <a:bodyPr vert="horz" wrap="square" lIns="0" tIns="232172" rIns="0" bIns="0" rtlCol="0">
            <a:spAutoFit/>
          </a:bodyPr>
          <a:lstStyle/>
          <a:p>
            <a:pPr marL="8929">
              <a:spcBef>
                <a:spcPts val="1828"/>
              </a:spcBef>
              <a:tabLst>
                <a:tab pos="1187606" algn="l"/>
                <a:tab pos="1776945" algn="l"/>
                <a:tab pos="2366283" algn="l"/>
              </a:tabLst>
            </a:pPr>
            <a:r>
              <a:rPr sz="3867" spc="-18" dirty="0">
                <a:solidFill>
                  <a:srgbClr val="BB2CA2"/>
                </a:solidFill>
                <a:latin typeface="Courier New"/>
                <a:cs typeface="Courier New"/>
              </a:rPr>
              <a:t>int</a:t>
            </a:r>
            <a:r>
              <a:rPr sz="3867" dirty="0">
                <a:solidFill>
                  <a:srgbClr val="BB2CA2"/>
                </a:solidFill>
                <a:latin typeface="Courier New"/>
                <a:cs typeface="Courier New"/>
              </a:rPr>
              <a:t>	</a:t>
            </a:r>
            <a:r>
              <a:rPr sz="3867" spc="-35" dirty="0">
                <a:latin typeface="Courier New"/>
                <a:cs typeface="Courier New"/>
              </a:rPr>
              <a:t>c</a:t>
            </a:r>
            <a:r>
              <a:rPr sz="3867" dirty="0">
                <a:latin typeface="Courier New"/>
                <a:cs typeface="Courier New"/>
              </a:rPr>
              <a:t>	</a:t>
            </a:r>
            <a:r>
              <a:rPr sz="3867" spc="-35" dirty="0">
                <a:latin typeface="Courier New"/>
                <a:cs typeface="Courier New"/>
              </a:rPr>
              <a:t>=</a:t>
            </a:r>
            <a:r>
              <a:rPr sz="3867" dirty="0">
                <a:latin typeface="Courier New"/>
                <a:cs typeface="Courier New"/>
              </a:rPr>
              <a:t>	</a:t>
            </a:r>
            <a:r>
              <a:rPr sz="3867" spc="-18" dirty="0">
                <a:solidFill>
                  <a:srgbClr val="272AD8"/>
                </a:solidFill>
                <a:latin typeface="Courier New"/>
                <a:cs typeface="Courier New"/>
              </a:rPr>
              <a:t>0</a:t>
            </a:r>
            <a:r>
              <a:rPr sz="3867" spc="-18" dirty="0">
                <a:latin typeface="Courier New"/>
                <a:cs typeface="Courier New"/>
              </a:rPr>
              <a:t>;</a:t>
            </a:r>
            <a:endParaRPr sz="3867">
              <a:latin typeface="Courier New"/>
              <a:cs typeface="Courier New"/>
            </a:endParaRPr>
          </a:p>
          <a:p>
            <a:pPr marL="1482275" marR="3572" indent="-1179123">
              <a:spcBef>
                <a:spcPts val="1758"/>
              </a:spcBef>
              <a:tabLst>
                <a:tab pos="2955621" algn="l"/>
                <a:tab pos="3545406" algn="l"/>
                <a:tab pos="5313421" algn="l"/>
                <a:tab pos="6787214" algn="l"/>
                <a:tab pos="7671222" algn="l"/>
              </a:tabLst>
            </a:pPr>
            <a:r>
              <a:rPr sz="3867" spc="-7" dirty="0">
                <a:solidFill>
                  <a:srgbClr val="BB2CA2"/>
                </a:solidFill>
                <a:latin typeface="Courier New"/>
                <a:cs typeface="Courier New"/>
              </a:rPr>
              <a:t>while</a:t>
            </a:r>
            <a:r>
              <a:rPr sz="3867" spc="-7" dirty="0">
                <a:latin typeface="Courier New"/>
                <a:cs typeface="Courier New"/>
              </a:rPr>
              <a:t>((c</a:t>
            </a:r>
            <a:r>
              <a:rPr sz="3867" dirty="0">
                <a:latin typeface="Courier New"/>
                <a:cs typeface="Courier New"/>
              </a:rPr>
              <a:t>	</a:t>
            </a:r>
            <a:r>
              <a:rPr sz="3867" spc="-35" dirty="0">
                <a:latin typeface="Courier New"/>
                <a:cs typeface="Courier New"/>
              </a:rPr>
              <a:t>=</a:t>
            </a:r>
            <a:r>
              <a:rPr sz="3867" dirty="0">
                <a:latin typeface="Courier New"/>
                <a:cs typeface="Courier New"/>
              </a:rPr>
              <a:t>	</a:t>
            </a:r>
            <a:r>
              <a:rPr sz="3867" spc="-7" dirty="0">
                <a:latin typeface="Courier New"/>
                <a:cs typeface="Courier New"/>
              </a:rPr>
              <a:t>getchar())</a:t>
            </a:r>
            <a:r>
              <a:rPr sz="3867" dirty="0">
                <a:latin typeface="Courier New"/>
                <a:cs typeface="Courier New"/>
              </a:rPr>
              <a:t>	</a:t>
            </a:r>
            <a:r>
              <a:rPr sz="3867" spc="-18" dirty="0">
                <a:latin typeface="Courier New"/>
                <a:cs typeface="Courier New"/>
              </a:rPr>
              <a:t>!=</a:t>
            </a:r>
            <a:r>
              <a:rPr sz="3867" dirty="0">
                <a:latin typeface="Courier New"/>
                <a:cs typeface="Courier New"/>
              </a:rPr>
              <a:t>	</a:t>
            </a:r>
            <a:r>
              <a:rPr sz="3867" spc="-14" dirty="0">
                <a:latin typeface="Courier New"/>
                <a:cs typeface="Courier New"/>
              </a:rPr>
              <a:t>EOF) </a:t>
            </a:r>
            <a:r>
              <a:rPr sz="3867" spc="-7" dirty="0">
                <a:latin typeface="Courier New"/>
                <a:cs typeface="Courier New"/>
              </a:rPr>
              <a:t>printf(</a:t>
            </a:r>
            <a:r>
              <a:rPr sz="3867" spc="-7" dirty="0">
                <a:solidFill>
                  <a:srgbClr val="D12F1B"/>
                </a:solidFill>
                <a:latin typeface="Courier New"/>
                <a:cs typeface="Courier New"/>
              </a:rPr>
              <a:t>"%c"</a:t>
            </a:r>
            <a:r>
              <a:rPr sz="3867" spc="-7" dirty="0">
                <a:latin typeface="Courier New"/>
                <a:cs typeface="Courier New"/>
              </a:rPr>
              <a:t>,</a:t>
            </a:r>
            <a:r>
              <a:rPr sz="3867" dirty="0">
                <a:latin typeface="Courier New"/>
                <a:cs typeface="Courier New"/>
              </a:rPr>
              <a:t>	</a:t>
            </a:r>
            <a:r>
              <a:rPr sz="3867" spc="-18" dirty="0">
                <a:latin typeface="Courier New"/>
                <a:cs typeface="Courier New"/>
              </a:rPr>
              <a:t>c);</a:t>
            </a:r>
            <a:endParaRPr sz="3867">
              <a:latin typeface="Courier New"/>
              <a:cs typeface="Courier New"/>
            </a:endParaRPr>
          </a:p>
        </p:txBody>
      </p:sp>
      <p:sp>
        <p:nvSpPr>
          <p:cNvPr id="4" name="object 4"/>
          <p:cNvSpPr txBox="1"/>
          <p:nvPr/>
        </p:nvSpPr>
        <p:spPr>
          <a:xfrm>
            <a:off x="2104430" y="3710219"/>
            <a:ext cx="8540800" cy="2000484"/>
          </a:xfrm>
          <a:prstGeom prst="rect">
            <a:avLst/>
          </a:prstGeom>
        </p:spPr>
        <p:txBody>
          <a:bodyPr vert="horz" wrap="square" lIns="0" tIns="128588" rIns="0" bIns="0" rtlCol="0">
            <a:spAutoFit/>
          </a:bodyPr>
          <a:lstStyle/>
          <a:p>
            <a:pPr marL="175016" indent="-166086">
              <a:spcBef>
                <a:spcPts val="1012"/>
              </a:spcBef>
              <a:buClr>
                <a:srgbClr val="0056D6"/>
              </a:buClr>
              <a:buSzPct val="96428"/>
              <a:buFont typeface="Tahoma"/>
              <a:buChar char="‣"/>
              <a:tabLst>
                <a:tab pos="175016" algn="l"/>
              </a:tabLst>
            </a:pPr>
            <a:r>
              <a:rPr sz="1969" dirty="0">
                <a:latin typeface="Courier New"/>
                <a:cs typeface="Courier New"/>
              </a:rPr>
              <a:t>getchar()</a:t>
            </a:r>
            <a:r>
              <a:rPr sz="1969" spc="-538" dirty="0">
                <a:latin typeface="Courier New"/>
                <a:cs typeface="Courier New"/>
              </a:rPr>
              <a:t> </a:t>
            </a:r>
            <a:r>
              <a:rPr sz="1969" dirty="0">
                <a:latin typeface="Arial"/>
                <a:cs typeface="Arial"/>
              </a:rPr>
              <a:t>returns</a:t>
            </a:r>
            <a:r>
              <a:rPr sz="1969" spc="98" dirty="0">
                <a:latin typeface="Arial"/>
                <a:cs typeface="Arial"/>
              </a:rPr>
              <a:t> </a:t>
            </a:r>
            <a:r>
              <a:rPr sz="1969" spc="109" dirty="0">
                <a:latin typeface="Arial"/>
                <a:cs typeface="Arial"/>
              </a:rPr>
              <a:t>1</a:t>
            </a:r>
            <a:r>
              <a:rPr sz="1969" spc="98" dirty="0">
                <a:latin typeface="Arial"/>
                <a:cs typeface="Arial"/>
              </a:rPr>
              <a:t> </a:t>
            </a:r>
            <a:r>
              <a:rPr sz="1969" dirty="0">
                <a:latin typeface="Arial"/>
                <a:cs typeface="Arial"/>
              </a:rPr>
              <a:t>character</a:t>
            </a:r>
            <a:r>
              <a:rPr sz="1969" spc="102" dirty="0">
                <a:latin typeface="Arial"/>
                <a:cs typeface="Arial"/>
              </a:rPr>
              <a:t> </a:t>
            </a:r>
            <a:r>
              <a:rPr sz="1969" dirty="0">
                <a:latin typeface="Arial"/>
                <a:cs typeface="Arial"/>
              </a:rPr>
              <a:t>from</a:t>
            </a:r>
            <a:r>
              <a:rPr sz="1969" spc="98" dirty="0">
                <a:latin typeface="Arial"/>
                <a:cs typeface="Arial"/>
              </a:rPr>
              <a:t> </a:t>
            </a:r>
            <a:r>
              <a:rPr sz="1969" spc="56" dirty="0">
                <a:latin typeface="Arial"/>
                <a:cs typeface="Arial"/>
              </a:rPr>
              <a:t>“standard</a:t>
            </a:r>
            <a:r>
              <a:rPr sz="1969" spc="98" dirty="0">
                <a:latin typeface="Arial"/>
                <a:cs typeface="Arial"/>
              </a:rPr>
              <a:t> </a:t>
            </a:r>
            <a:r>
              <a:rPr sz="1969" spc="70" dirty="0">
                <a:latin typeface="Arial"/>
                <a:cs typeface="Arial"/>
              </a:rPr>
              <a:t>input”</a:t>
            </a:r>
            <a:r>
              <a:rPr sz="1969" spc="102" dirty="0">
                <a:latin typeface="Arial"/>
                <a:cs typeface="Arial"/>
              </a:rPr>
              <a:t> </a:t>
            </a:r>
            <a:r>
              <a:rPr sz="1969" dirty="0">
                <a:latin typeface="Arial"/>
                <a:cs typeface="Arial"/>
              </a:rPr>
              <a:t>converted</a:t>
            </a:r>
            <a:r>
              <a:rPr sz="1969" spc="98" dirty="0">
                <a:latin typeface="Arial"/>
                <a:cs typeface="Arial"/>
              </a:rPr>
              <a:t> </a:t>
            </a:r>
            <a:r>
              <a:rPr sz="1969" spc="35" dirty="0">
                <a:latin typeface="Arial"/>
                <a:cs typeface="Arial"/>
              </a:rPr>
              <a:t>to</a:t>
            </a:r>
            <a:r>
              <a:rPr sz="1969" spc="98" dirty="0">
                <a:latin typeface="Arial"/>
                <a:cs typeface="Arial"/>
              </a:rPr>
              <a:t> </a:t>
            </a:r>
            <a:r>
              <a:rPr sz="1969" dirty="0">
                <a:latin typeface="Arial"/>
                <a:cs typeface="Arial"/>
              </a:rPr>
              <a:t>an</a:t>
            </a:r>
            <a:r>
              <a:rPr sz="1969" spc="98" dirty="0">
                <a:latin typeface="Arial"/>
                <a:cs typeface="Arial"/>
              </a:rPr>
              <a:t> </a:t>
            </a:r>
            <a:r>
              <a:rPr sz="1969" spc="-18" dirty="0">
                <a:latin typeface="Arial"/>
                <a:cs typeface="Arial"/>
              </a:rPr>
              <a:t>int</a:t>
            </a:r>
            <a:endParaRPr sz="1969">
              <a:latin typeface="Arial"/>
              <a:cs typeface="Arial"/>
            </a:endParaRPr>
          </a:p>
          <a:p>
            <a:pPr marL="175016" indent="-166086">
              <a:spcBef>
                <a:spcPts val="942"/>
              </a:spcBef>
              <a:buClr>
                <a:srgbClr val="0056D6"/>
              </a:buClr>
              <a:buSzPct val="96428"/>
              <a:buFont typeface="Tahoma"/>
              <a:buChar char="‣"/>
              <a:tabLst>
                <a:tab pos="175016" algn="l"/>
              </a:tabLst>
            </a:pPr>
            <a:r>
              <a:rPr sz="1969" dirty="0">
                <a:latin typeface="Arial"/>
                <a:cs typeface="Arial"/>
              </a:rPr>
              <a:t>If</a:t>
            </a:r>
            <a:r>
              <a:rPr sz="1969" spc="11" dirty="0">
                <a:latin typeface="Arial"/>
                <a:cs typeface="Arial"/>
              </a:rPr>
              <a:t> </a:t>
            </a:r>
            <a:r>
              <a:rPr sz="1969" dirty="0">
                <a:latin typeface="Arial"/>
                <a:cs typeface="Arial"/>
              </a:rPr>
              <a:t>the</a:t>
            </a:r>
            <a:r>
              <a:rPr sz="1969" spc="35" dirty="0">
                <a:latin typeface="Arial"/>
                <a:cs typeface="Arial"/>
              </a:rPr>
              <a:t> </a:t>
            </a:r>
            <a:r>
              <a:rPr sz="1969" dirty="0">
                <a:latin typeface="Arial"/>
                <a:cs typeface="Arial"/>
              </a:rPr>
              <a:t>stream</a:t>
            </a:r>
            <a:r>
              <a:rPr sz="1969" spc="35" dirty="0">
                <a:latin typeface="Arial"/>
                <a:cs typeface="Arial"/>
              </a:rPr>
              <a:t> </a:t>
            </a:r>
            <a:r>
              <a:rPr sz="1969" dirty="0">
                <a:latin typeface="Arial"/>
                <a:cs typeface="Arial"/>
              </a:rPr>
              <a:t>is</a:t>
            </a:r>
            <a:r>
              <a:rPr sz="1969" spc="35" dirty="0">
                <a:latin typeface="Arial"/>
                <a:cs typeface="Arial"/>
              </a:rPr>
              <a:t> </a:t>
            </a:r>
            <a:r>
              <a:rPr sz="1969" dirty="0">
                <a:latin typeface="Arial"/>
                <a:cs typeface="Arial"/>
              </a:rPr>
              <a:t>at</a:t>
            </a:r>
            <a:r>
              <a:rPr sz="1969" spc="35" dirty="0">
                <a:latin typeface="Arial"/>
                <a:cs typeface="Arial"/>
              </a:rPr>
              <a:t> </a:t>
            </a:r>
            <a:r>
              <a:rPr sz="1969" spc="-53" dirty="0">
                <a:latin typeface="Arial"/>
                <a:cs typeface="Arial"/>
              </a:rPr>
              <a:t>end-</a:t>
            </a:r>
            <a:r>
              <a:rPr sz="1969" spc="-46" dirty="0">
                <a:latin typeface="Arial"/>
                <a:cs typeface="Arial"/>
              </a:rPr>
              <a:t>of-</a:t>
            </a:r>
            <a:r>
              <a:rPr sz="1969" dirty="0">
                <a:latin typeface="Arial"/>
                <a:cs typeface="Arial"/>
              </a:rPr>
              <a:t>file</a:t>
            </a:r>
            <a:r>
              <a:rPr sz="1969" spc="35" dirty="0">
                <a:latin typeface="Arial"/>
                <a:cs typeface="Arial"/>
              </a:rPr>
              <a:t> </a:t>
            </a:r>
            <a:r>
              <a:rPr sz="1969" spc="74" dirty="0">
                <a:latin typeface="Arial"/>
                <a:cs typeface="Arial"/>
              </a:rPr>
              <a:t>or</a:t>
            </a:r>
            <a:r>
              <a:rPr sz="1969" spc="35" dirty="0">
                <a:latin typeface="Arial"/>
                <a:cs typeface="Arial"/>
              </a:rPr>
              <a:t> </a:t>
            </a:r>
            <a:r>
              <a:rPr sz="1969" spc="74" dirty="0">
                <a:latin typeface="Arial"/>
                <a:cs typeface="Arial"/>
              </a:rPr>
              <a:t>a</a:t>
            </a:r>
            <a:r>
              <a:rPr sz="1969" spc="35" dirty="0">
                <a:latin typeface="Arial"/>
                <a:cs typeface="Arial"/>
              </a:rPr>
              <a:t> </a:t>
            </a:r>
            <a:r>
              <a:rPr sz="1969" spc="49" dirty="0">
                <a:latin typeface="Arial"/>
                <a:cs typeface="Arial"/>
              </a:rPr>
              <a:t>read</a:t>
            </a:r>
            <a:r>
              <a:rPr sz="1969" spc="35" dirty="0">
                <a:latin typeface="Arial"/>
                <a:cs typeface="Arial"/>
              </a:rPr>
              <a:t> </a:t>
            </a:r>
            <a:r>
              <a:rPr sz="1969" spc="56" dirty="0">
                <a:latin typeface="Arial"/>
                <a:cs typeface="Arial"/>
              </a:rPr>
              <a:t>error</a:t>
            </a:r>
            <a:r>
              <a:rPr sz="1969" spc="35" dirty="0">
                <a:latin typeface="Arial"/>
                <a:cs typeface="Arial"/>
              </a:rPr>
              <a:t> </a:t>
            </a:r>
            <a:r>
              <a:rPr sz="1969" dirty="0">
                <a:latin typeface="Arial"/>
                <a:cs typeface="Arial"/>
              </a:rPr>
              <a:t>occurs,</a:t>
            </a:r>
            <a:r>
              <a:rPr sz="1969" spc="39" dirty="0">
                <a:latin typeface="Arial"/>
                <a:cs typeface="Arial"/>
              </a:rPr>
              <a:t> </a:t>
            </a:r>
            <a:r>
              <a:rPr sz="1969" dirty="0">
                <a:latin typeface="Courier New"/>
                <a:cs typeface="Courier New"/>
              </a:rPr>
              <a:t>EOF</a:t>
            </a:r>
            <a:r>
              <a:rPr sz="1969" spc="-576" dirty="0">
                <a:latin typeface="Courier New"/>
                <a:cs typeface="Courier New"/>
              </a:rPr>
              <a:t> </a:t>
            </a:r>
            <a:r>
              <a:rPr sz="1969" dirty="0">
                <a:latin typeface="Arial"/>
                <a:cs typeface="Arial"/>
              </a:rPr>
              <a:t>is</a:t>
            </a:r>
            <a:r>
              <a:rPr sz="1969" spc="35" dirty="0">
                <a:latin typeface="Arial"/>
                <a:cs typeface="Arial"/>
              </a:rPr>
              <a:t> </a:t>
            </a:r>
            <a:r>
              <a:rPr sz="1969" spc="-7" dirty="0">
                <a:latin typeface="Arial"/>
                <a:cs typeface="Arial"/>
              </a:rPr>
              <a:t>returned</a:t>
            </a:r>
            <a:endParaRPr sz="1969">
              <a:latin typeface="Arial"/>
              <a:cs typeface="Arial"/>
            </a:endParaRPr>
          </a:p>
          <a:p>
            <a:pPr marL="175016" indent="-166086">
              <a:spcBef>
                <a:spcPts val="942"/>
              </a:spcBef>
              <a:buClr>
                <a:srgbClr val="0056D6"/>
              </a:buClr>
              <a:buSzPct val="96428"/>
              <a:buFont typeface="Tahoma"/>
              <a:buChar char="‣"/>
              <a:tabLst>
                <a:tab pos="175016" algn="l"/>
              </a:tabLst>
            </a:pPr>
            <a:r>
              <a:rPr sz="1969" dirty="0">
                <a:latin typeface="Courier New"/>
                <a:cs typeface="Courier New"/>
              </a:rPr>
              <a:t>printf()</a:t>
            </a:r>
            <a:r>
              <a:rPr sz="1969" spc="-576" dirty="0">
                <a:latin typeface="Courier New"/>
                <a:cs typeface="Courier New"/>
              </a:rPr>
              <a:t> </a:t>
            </a:r>
            <a:r>
              <a:rPr sz="1969" dirty="0">
                <a:latin typeface="Arial"/>
                <a:cs typeface="Arial"/>
              </a:rPr>
              <a:t>outputs</a:t>
            </a:r>
            <a:r>
              <a:rPr sz="1969" spc="63" dirty="0">
                <a:latin typeface="Arial"/>
                <a:cs typeface="Arial"/>
              </a:rPr>
              <a:t> </a:t>
            </a:r>
            <a:r>
              <a:rPr sz="1969" spc="74" dirty="0">
                <a:latin typeface="Arial"/>
                <a:cs typeface="Arial"/>
              </a:rPr>
              <a:t>a</a:t>
            </a:r>
            <a:r>
              <a:rPr sz="1969" spc="63" dirty="0">
                <a:latin typeface="Arial"/>
                <a:cs typeface="Arial"/>
              </a:rPr>
              <a:t> </a:t>
            </a:r>
            <a:r>
              <a:rPr sz="1969" dirty="0">
                <a:latin typeface="Arial"/>
                <a:cs typeface="Arial"/>
              </a:rPr>
              <a:t>string</a:t>
            </a:r>
            <a:r>
              <a:rPr sz="1969" spc="63" dirty="0">
                <a:latin typeface="Arial"/>
                <a:cs typeface="Arial"/>
              </a:rPr>
              <a:t> </a:t>
            </a:r>
            <a:r>
              <a:rPr sz="1969" spc="35" dirty="0">
                <a:latin typeface="Arial"/>
                <a:cs typeface="Arial"/>
              </a:rPr>
              <a:t>to</a:t>
            </a:r>
            <a:r>
              <a:rPr sz="1969" spc="63" dirty="0">
                <a:latin typeface="Arial"/>
                <a:cs typeface="Arial"/>
              </a:rPr>
              <a:t> </a:t>
            </a:r>
            <a:r>
              <a:rPr sz="1969" dirty="0">
                <a:latin typeface="Arial"/>
                <a:cs typeface="Arial"/>
              </a:rPr>
              <a:t>the</a:t>
            </a:r>
            <a:r>
              <a:rPr sz="1969" spc="63" dirty="0">
                <a:latin typeface="Arial"/>
                <a:cs typeface="Arial"/>
              </a:rPr>
              <a:t> </a:t>
            </a:r>
            <a:r>
              <a:rPr sz="1969" dirty="0">
                <a:latin typeface="Arial"/>
                <a:cs typeface="Arial"/>
              </a:rPr>
              <a:t>standard</a:t>
            </a:r>
            <a:r>
              <a:rPr sz="1969" spc="63" dirty="0">
                <a:latin typeface="Arial"/>
                <a:cs typeface="Arial"/>
              </a:rPr>
              <a:t> </a:t>
            </a:r>
            <a:r>
              <a:rPr sz="1969" spc="-7" dirty="0">
                <a:latin typeface="Arial"/>
                <a:cs typeface="Arial"/>
              </a:rPr>
              <a:t>output</a:t>
            </a:r>
            <a:endParaRPr sz="1969">
              <a:latin typeface="Arial"/>
              <a:cs typeface="Arial"/>
            </a:endParaRPr>
          </a:p>
          <a:p>
            <a:pPr marL="160729" marR="429949" indent="-151799">
              <a:lnSpc>
                <a:spcPct val="110100"/>
              </a:lnSpc>
              <a:spcBef>
                <a:spcPts val="703"/>
              </a:spcBef>
              <a:buClr>
                <a:srgbClr val="0056D6"/>
              </a:buClr>
              <a:buSzPct val="96428"/>
              <a:buFont typeface="Tahoma"/>
              <a:buChar char="‣"/>
              <a:tabLst>
                <a:tab pos="160729" algn="l"/>
                <a:tab pos="175016" algn="l"/>
              </a:tabLst>
            </a:pPr>
            <a:r>
              <a:rPr sz="1969" dirty="0">
                <a:latin typeface="Courier New"/>
                <a:cs typeface="Courier New"/>
              </a:rPr>
              <a:t>	printf()</a:t>
            </a:r>
            <a:r>
              <a:rPr sz="1969" spc="-576" dirty="0">
                <a:latin typeface="Courier New"/>
                <a:cs typeface="Courier New"/>
              </a:rPr>
              <a:t> </a:t>
            </a:r>
            <a:r>
              <a:rPr sz="1969" dirty="0">
                <a:latin typeface="Arial"/>
                <a:cs typeface="Arial"/>
              </a:rPr>
              <a:t>takes</a:t>
            </a:r>
            <a:r>
              <a:rPr sz="1969" spc="35" dirty="0">
                <a:latin typeface="Arial"/>
                <a:cs typeface="Arial"/>
              </a:rPr>
              <a:t> </a:t>
            </a:r>
            <a:r>
              <a:rPr sz="1969" spc="74" dirty="0">
                <a:latin typeface="Arial"/>
                <a:cs typeface="Arial"/>
              </a:rPr>
              <a:t>a</a:t>
            </a:r>
            <a:r>
              <a:rPr sz="1969" spc="46" dirty="0">
                <a:latin typeface="Arial"/>
                <a:cs typeface="Arial"/>
              </a:rPr>
              <a:t> </a:t>
            </a:r>
            <a:r>
              <a:rPr sz="1969" dirty="0">
                <a:latin typeface="Arial"/>
                <a:cs typeface="Arial"/>
              </a:rPr>
              <a:t>format</a:t>
            </a:r>
            <a:r>
              <a:rPr sz="1969" spc="46" dirty="0">
                <a:latin typeface="Arial"/>
                <a:cs typeface="Arial"/>
              </a:rPr>
              <a:t> </a:t>
            </a:r>
            <a:r>
              <a:rPr sz="1969" dirty="0">
                <a:latin typeface="Arial"/>
                <a:cs typeface="Arial"/>
              </a:rPr>
              <a:t>string</a:t>
            </a:r>
            <a:r>
              <a:rPr sz="1969" spc="49" dirty="0">
                <a:latin typeface="Arial"/>
                <a:cs typeface="Arial"/>
              </a:rPr>
              <a:t> </a:t>
            </a:r>
            <a:r>
              <a:rPr sz="1969" spc="42" dirty="0">
                <a:latin typeface="Arial"/>
                <a:cs typeface="Arial"/>
              </a:rPr>
              <a:t>and</a:t>
            </a:r>
            <a:r>
              <a:rPr sz="1969" spc="46" dirty="0">
                <a:latin typeface="Arial"/>
                <a:cs typeface="Arial"/>
              </a:rPr>
              <a:t> </a:t>
            </a:r>
            <a:r>
              <a:rPr sz="1969" spc="74" dirty="0">
                <a:latin typeface="Arial"/>
                <a:cs typeface="Arial"/>
              </a:rPr>
              <a:t>a</a:t>
            </a:r>
            <a:r>
              <a:rPr sz="1969" spc="49" dirty="0">
                <a:latin typeface="Arial"/>
                <a:cs typeface="Arial"/>
              </a:rPr>
              <a:t> </a:t>
            </a:r>
            <a:r>
              <a:rPr sz="1969" spc="46" dirty="0">
                <a:latin typeface="Arial"/>
                <a:cs typeface="Arial"/>
              </a:rPr>
              <a:t>variable </a:t>
            </a:r>
            <a:r>
              <a:rPr sz="1969" spc="-7" dirty="0">
                <a:latin typeface="Arial"/>
                <a:cs typeface="Arial"/>
              </a:rPr>
              <a:t>numbers</a:t>
            </a:r>
            <a:r>
              <a:rPr sz="1969" spc="49" dirty="0">
                <a:latin typeface="Arial"/>
                <a:cs typeface="Arial"/>
              </a:rPr>
              <a:t> </a:t>
            </a:r>
            <a:r>
              <a:rPr sz="1969" spc="56" dirty="0">
                <a:latin typeface="Arial"/>
                <a:cs typeface="Arial"/>
              </a:rPr>
              <a:t>of</a:t>
            </a:r>
            <a:r>
              <a:rPr sz="1969" spc="46" dirty="0">
                <a:latin typeface="Arial"/>
                <a:cs typeface="Arial"/>
              </a:rPr>
              <a:t> </a:t>
            </a:r>
            <a:r>
              <a:rPr sz="1969" spc="-7" dirty="0">
                <a:latin typeface="Arial"/>
                <a:cs typeface="Arial"/>
              </a:rPr>
              <a:t>arguments </a:t>
            </a:r>
            <a:r>
              <a:rPr sz="1969" dirty="0">
                <a:latin typeface="Arial"/>
                <a:cs typeface="Arial"/>
              </a:rPr>
              <a:t>that</a:t>
            </a:r>
            <a:r>
              <a:rPr sz="1969" spc="112" dirty="0">
                <a:latin typeface="Arial"/>
                <a:cs typeface="Arial"/>
              </a:rPr>
              <a:t> </a:t>
            </a:r>
            <a:r>
              <a:rPr sz="1969" spc="39" dirty="0">
                <a:latin typeface="Arial"/>
                <a:cs typeface="Arial"/>
              </a:rPr>
              <a:t>are</a:t>
            </a:r>
            <a:r>
              <a:rPr sz="1969" spc="112" dirty="0">
                <a:latin typeface="Arial"/>
                <a:cs typeface="Arial"/>
              </a:rPr>
              <a:t> </a:t>
            </a:r>
            <a:r>
              <a:rPr sz="1969" dirty="0">
                <a:latin typeface="Arial"/>
                <a:cs typeface="Arial"/>
              </a:rPr>
              <a:t>converted</a:t>
            </a:r>
            <a:r>
              <a:rPr sz="1969" spc="116" dirty="0">
                <a:latin typeface="Arial"/>
                <a:cs typeface="Arial"/>
              </a:rPr>
              <a:t> </a:t>
            </a:r>
            <a:r>
              <a:rPr sz="1969" spc="35" dirty="0">
                <a:latin typeface="Arial"/>
                <a:cs typeface="Arial"/>
              </a:rPr>
              <a:t>to</a:t>
            </a:r>
            <a:r>
              <a:rPr sz="1969" spc="112" dirty="0">
                <a:latin typeface="Arial"/>
                <a:cs typeface="Arial"/>
              </a:rPr>
              <a:t> </a:t>
            </a:r>
            <a:r>
              <a:rPr sz="1969" dirty="0">
                <a:latin typeface="Arial"/>
                <a:cs typeface="Arial"/>
              </a:rPr>
              <a:t>characters</a:t>
            </a:r>
            <a:r>
              <a:rPr sz="1969" spc="112" dirty="0">
                <a:latin typeface="Arial"/>
                <a:cs typeface="Arial"/>
              </a:rPr>
              <a:t> </a:t>
            </a:r>
            <a:r>
              <a:rPr sz="1969" dirty="0">
                <a:latin typeface="Arial"/>
                <a:cs typeface="Arial"/>
              </a:rPr>
              <a:t>according</a:t>
            </a:r>
            <a:r>
              <a:rPr sz="1969" spc="116" dirty="0">
                <a:latin typeface="Arial"/>
                <a:cs typeface="Arial"/>
              </a:rPr>
              <a:t> </a:t>
            </a:r>
            <a:r>
              <a:rPr sz="1969" spc="35" dirty="0">
                <a:latin typeface="Arial"/>
                <a:cs typeface="Arial"/>
              </a:rPr>
              <a:t>to</a:t>
            </a:r>
            <a:r>
              <a:rPr sz="1969" spc="112" dirty="0">
                <a:latin typeface="Arial"/>
                <a:cs typeface="Arial"/>
              </a:rPr>
              <a:t> </a:t>
            </a:r>
            <a:r>
              <a:rPr sz="1969" dirty="0">
                <a:latin typeface="Arial"/>
                <a:cs typeface="Arial"/>
              </a:rPr>
              <a:t>the</a:t>
            </a:r>
            <a:r>
              <a:rPr sz="1969" spc="112" dirty="0">
                <a:latin typeface="Arial"/>
                <a:cs typeface="Arial"/>
              </a:rPr>
              <a:t> </a:t>
            </a:r>
            <a:r>
              <a:rPr sz="1969" dirty="0">
                <a:latin typeface="Arial"/>
                <a:cs typeface="Arial"/>
              </a:rPr>
              <a:t>requested</a:t>
            </a:r>
            <a:r>
              <a:rPr sz="1969" spc="116" dirty="0">
                <a:latin typeface="Arial"/>
                <a:cs typeface="Arial"/>
              </a:rPr>
              <a:t> </a:t>
            </a:r>
            <a:r>
              <a:rPr sz="1969" spc="-7" dirty="0">
                <a:latin typeface="Arial"/>
                <a:cs typeface="Arial"/>
              </a:rPr>
              <a:t>format</a:t>
            </a:r>
            <a:endParaRPr sz="1969">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DC6C97-2751-5A03-E3CD-6BAEFF20BC2B}"/>
              </a:ext>
            </a:extLst>
          </p:cNvPr>
          <p:cNvSpPr>
            <a:spLocks noGrp="1"/>
          </p:cNvSpPr>
          <p:nvPr>
            <p:ph type="title"/>
          </p:nvPr>
        </p:nvSpPr>
        <p:spPr/>
        <p:txBody>
          <a:bodyPr/>
          <a:lstStyle/>
          <a:p>
            <a:r>
              <a:rPr lang="en-US" dirty="0"/>
              <a:t>Contents</a:t>
            </a:r>
            <a:endParaRPr lang="x-none" dirty="0"/>
          </a:p>
        </p:txBody>
      </p:sp>
      <p:sp>
        <p:nvSpPr>
          <p:cNvPr id="3" name="Content Placeholder 2">
            <a:extLst>
              <a:ext uri="{FF2B5EF4-FFF2-40B4-BE49-F238E27FC236}">
                <a16:creationId xmlns:a16="http://schemas.microsoft.com/office/drawing/2014/main" xmlns="" id="{5F0EE209-F5D1-7F73-A4F1-288DE6F74AD3}"/>
              </a:ext>
            </a:extLst>
          </p:cNvPr>
          <p:cNvSpPr>
            <a:spLocks noGrp="1"/>
          </p:cNvSpPr>
          <p:nvPr>
            <p:ph idx="1"/>
          </p:nvPr>
        </p:nvSpPr>
        <p:spPr/>
        <p:txBody>
          <a:bodyPr/>
          <a:lstStyle/>
          <a:p>
            <a:r>
              <a:rPr lang="en-US" dirty="0"/>
              <a:t>Introduction to C</a:t>
            </a:r>
          </a:p>
          <a:p>
            <a:r>
              <a:rPr lang="en-US" dirty="0"/>
              <a:t>Compilation of C programs</a:t>
            </a:r>
          </a:p>
          <a:p>
            <a:r>
              <a:rPr lang="en-US" dirty="0"/>
              <a:t>Syntax</a:t>
            </a:r>
          </a:p>
          <a:p>
            <a:r>
              <a:rPr lang="en-US" dirty="0"/>
              <a:t>Data types</a:t>
            </a:r>
          </a:p>
          <a:p>
            <a:r>
              <a:rPr lang="en-US" dirty="0"/>
              <a:t>Functions</a:t>
            </a:r>
          </a:p>
          <a:p>
            <a:r>
              <a:rPr lang="en-US" dirty="0"/>
              <a:t>Program execution</a:t>
            </a:r>
          </a:p>
          <a:p>
            <a:r>
              <a:rPr lang="en-US" dirty="0"/>
              <a:t>I/</a:t>
            </a:r>
            <a:r>
              <a:rPr lang="en-US"/>
              <a:t>O standard and File</a:t>
            </a:r>
            <a:endParaRPr lang="en-US" dirty="0"/>
          </a:p>
          <a:p>
            <a:endParaRPr lang="en-US" dirty="0"/>
          </a:p>
          <a:p>
            <a:endParaRPr lang="en-US" dirty="0"/>
          </a:p>
          <a:p>
            <a:endParaRPr lang="x-none" dirty="0"/>
          </a:p>
        </p:txBody>
      </p:sp>
      <p:sp>
        <p:nvSpPr>
          <p:cNvPr id="4" name="Footer Placeholder 3">
            <a:extLst>
              <a:ext uri="{FF2B5EF4-FFF2-40B4-BE49-F238E27FC236}">
                <a16:creationId xmlns:a16="http://schemas.microsoft.com/office/drawing/2014/main" xmlns="" id="{9BE8E7DA-4018-20A4-8B9F-69A2C0F605E3}"/>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03EE4565-29AE-7FBE-D7A4-55275120FBA2}"/>
              </a:ext>
            </a:extLst>
          </p:cNvPr>
          <p:cNvSpPr>
            <a:spLocks noGrp="1"/>
          </p:cNvSpPr>
          <p:nvPr>
            <p:ph type="sldNum" sz="quarter" idx="12"/>
          </p:nvPr>
        </p:nvSpPr>
        <p:spPr/>
        <p:txBody>
          <a:bodyPr/>
          <a:lstStyle/>
          <a:p>
            <a:fld id="{80B3F240-1256-4E56-B6D7-F3DD5D13EF0A}" type="slidenum">
              <a:rPr lang="en-US" smtClean="0"/>
              <a:t>2</a:t>
            </a:fld>
            <a:endParaRPr lang="en-US"/>
          </a:p>
        </p:txBody>
      </p:sp>
    </p:spTree>
    <p:extLst>
      <p:ext uri="{BB962C8B-B14F-4D97-AF65-F5344CB8AC3E}">
        <p14:creationId xmlns:p14="http://schemas.microsoft.com/office/powerpoint/2010/main" val="2315125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499" y="163677"/>
            <a:ext cx="7393781" cy="563015"/>
          </a:xfrm>
          <a:prstGeom prst="rect">
            <a:avLst/>
          </a:prstGeom>
          <a:noFill/>
          <a:ln>
            <a:noFill/>
          </a:ln>
        </p:spPr>
        <p:txBody>
          <a:bodyPr spcFirstLastPara="1" vert="horz" wrap="square" lIns="174133" tIns="87067" rIns="174133" bIns="87067" rtlCol="0" anchor="t" anchorCtr="0">
            <a:noAutofit/>
          </a:bodyPr>
          <a:lstStyle/>
          <a:p>
            <a:r>
              <a:rPr dirty="0"/>
              <a:t>Looping</a:t>
            </a:r>
          </a:p>
        </p:txBody>
      </p:sp>
      <p:sp>
        <p:nvSpPr>
          <p:cNvPr id="3" name="object 3"/>
          <p:cNvSpPr txBox="1"/>
          <p:nvPr/>
        </p:nvSpPr>
        <p:spPr>
          <a:xfrm>
            <a:off x="1693664" y="1160755"/>
            <a:ext cx="8305502" cy="4408787"/>
          </a:xfrm>
          <a:prstGeom prst="rect">
            <a:avLst/>
          </a:prstGeom>
        </p:spPr>
        <p:txBody>
          <a:bodyPr vert="horz" wrap="square" lIns="0" tIns="32147" rIns="0" bIns="0" rtlCol="0">
            <a:spAutoFit/>
          </a:bodyPr>
          <a:lstStyle/>
          <a:p>
            <a:pPr marL="8929" marR="2406912">
              <a:lnSpc>
                <a:spcPts val="5133"/>
              </a:lnSpc>
              <a:spcBef>
                <a:spcPts val="253"/>
              </a:spcBef>
              <a:tabLst>
                <a:tab pos="1316189" algn="l"/>
                <a:tab pos="1969819" algn="l"/>
                <a:tab pos="2623449" algn="l"/>
                <a:tab pos="3604340" algn="l"/>
                <a:tab pos="5238415" algn="l"/>
              </a:tabLst>
            </a:pPr>
            <a:r>
              <a:rPr sz="4289" spc="-18" dirty="0">
                <a:solidFill>
                  <a:srgbClr val="BB2CA2"/>
                </a:solidFill>
                <a:latin typeface="Courier New"/>
                <a:cs typeface="Courier New"/>
              </a:rPr>
              <a:t>int</a:t>
            </a:r>
            <a:r>
              <a:rPr sz="4289" dirty="0">
                <a:solidFill>
                  <a:srgbClr val="BB2CA2"/>
                </a:solidFill>
                <a:latin typeface="Courier New"/>
                <a:cs typeface="Courier New"/>
              </a:rPr>
              <a:t>	</a:t>
            </a:r>
            <a:r>
              <a:rPr sz="4289" spc="-35" dirty="0">
                <a:latin typeface="Courier New"/>
                <a:cs typeface="Courier New"/>
              </a:rPr>
              <a:t>c</a:t>
            </a:r>
            <a:r>
              <a:rPr sz="4289" dirty="0">
                <a:latin typeface="Courier New"/>
                <a:cs typeface="Courier New"/>
              </a:rPr>
              <a:t>	</a:t>
            </a:r>
            <a:r>
              <a:rPr sz="4289" spc="-35" dirty="0">
                <a:latin typeface="Courier New"/>
                <a:cs typeface="Courier New"/>
              </a:rPr>
              <a:t>=</a:t>
            </a:r>
            <a:r>
              <a:rPr sz="4289" dirty="0">
                <a:latin typeface="Courier New"/>
                <a:cs typeface="Courier New"/>
              </a:rPr>
              <a:t>	</a:t>
            </a:r>
            <a:r>
              <a:rPr sz="4289" spc="-7" dirty="0">
                <a:latin typeface="Courier New"/>
                <a:cs typeface="Courier New"/>
              </a:rPr>
              <a:t>getchar(); </a:t>
            </a:r>
            <a:r>
              <a:rPr sz="4289" spc="-7" dirty="0">
                <a:solidFill>
                  <a:srgbClr val="BB2CA2"/>
                </a:solidFill>
                <a:latin typeface="Courier New"/>
                <a:cs typeface="Courier New"/>
              </a:rPr>
              <a:t>while</a:t>
            </a:r>
            <a:r>
              <a:rPr sz="4289" spc="-7" dirty="0">
                <a:latin typeface="Courier New"/>
                <a:cs typeface="Courier New"/>
              </a:rPr>
              <a:t>(c</a:t>
            </a:r>
            <a:r>
              <a:rPr sz="4289" dirty="0">
                <a:latin typeface="Courier New"/>
                <a:cs typeface="Courier New"/>
              </a:rPr>
              <a:t>	</a:t>
            </a:r>
            <a:r>
              <a:rPr sz="4289" spc="-18" dirty="0">
                <a:latin typeface="Courier New"/>
                <a:cs typeface="Courier New"/>
              </a:rPr>
              <a:t>!=</a:t>
            </a:r>
            <a:r>
              <a:rPr sz="4289" dirty="0">
                <a:latin typeface="Courier New"/>
                <a:cs typeface="Courier New"/>
              </a:rPr>
              <a:t>	</a:t>
            </a:r>
            <a:r>
              <a:rPr sz="4289" spc="-14" dirty="0">
                <a:latin typeface="Courier New"/>
                <a:cs typeface="Courier New"/>
              </a:rPr>
              <a:t>EOF)</a:t>
            </a:r>
            <a:r>
              <a:rPr sz="4289" dirty="0">
                <a:latin typeface="Courier New"/>
                <a:cs typeface="Courier New"/>
              </a:rPr>
              <a:t>	</a:t>
            </a:r>
            <a:r>
              <a:rPr sz="4289" spc="-35" dirty="0">
                <a:latin typeface="Courier New"/>
                <a:cs typeface="Courier New"/>
              </a:rPr>
              <a:t>{</a:t>
            </a:r>
            <a:endParaRPr sz="4289">
              <a:latin typeface="Courier New"/>
              <a:cs typeface="Courier New"/>
            </a:endParaRPr>
          </a:p>
          <a:p>
            <a:pPr marL="1643004" marR="1426467">
              <a:lnSpc>
                <a:spcPts val="5133"/>
              </a:lnSpc>
              <a:tabLst>
                <a:tab pos="2296634" algn="l"/>
                <a:tab pos="2950710" algn="l"/>
                <a:tab pos="5892491" algn="l"/>
              </a:tabLst>
            </a:pPr>
            <a:r>
              <a:rPr sz="4289" spc="-7" dirty="0">
                <a:latin typeface="Courier New"/>
                <a:cs typeface="Courier New"/>
              </a:rPr>
              <a:t>printf(</a:t>
            </a:r>
            <a:r>
              <a:rPr sz="4289" spc="-7" dirty="0">
                <a:solidFill>
                  <a:srgbClr val="D12F1B"/>
                </a:solidFill>
                <a:latin typeface="Courier New"/>
                <a:cs typeface="Courier New"/>
              </a:rPr>
              <a:t>"%c"</a:t>
            </a:r>
            <a:r>
              <a:rPr sz="4289" spc="-7" dirty="0">
                <a:latin typeface="Courier New"/>
                <a:cs typeface="Courier New"/>
              </a:rPr>
              <a:t>,</a:t>
            </a:r>
            <a:r>
              <a:rPr sz="4289" dirty="0">
                <a:latin typeface="Courier New"/>
                <a:cs typeface="Courier New"/>
              </a:rPr>
              <a:t>	</a:t>
            </a:r>
            <a:r>
              <a:rPr sz="4289" spc="-18" dirty="0">
                <a:latin typeface="Courier New"/>
                <a:cs typeface="Courier New"/>
              </a:rPr>
              <a:t>c); </a:t>
            </a:r>
            <a:r>
              <a:rPr sz="4289" spc="-35" dirty="0">
                <a:latin typeface="Courier New"/>
                <a:cs typeface="Courier New"/>
              </a:rPr>
              <a:t>c</a:t>
            </a:r>
            <a:r>
              <a:rPr sz="4289" dirty="0">
                <a:latin typeface="Courier New"/>
                <a:cs typeface="Courier New"/>
              </a:rPr>
              <a:t>	</a:t>
            </a:r>
            <a:r>
              <a:rPr sz="4289" spc="-35" dirty="0">
                <a:latin typeface="Courier New"/>
                <a:cs typeface="Courier New"/>
              </a:rPr>
              <a:t>=</a:t>
            </a:r>
            <a:r>
              <a:rPr sz="4289" dirty="0">
                <a:latin typeface="Courier New"/>
                <a:cs typeface="Courier New"/>
              </a:rPr>
              <a:t>	</a:t>
            </a:r>
            <a:r>
              <a:rPr sz="4289" spc="-7" dirty="0">
                <a:latin typeface="Courier New"/>
                <a:cs typeface="Courier New"/>
              </a:rPr>
              <a:t>getchar();</a:t>
            </a:r>
            <a:endParaRPr sz="4289">
              <a:latin typeface="Courier New"/>
              <a:cs typeface="Courier New"/>
            </a:endParaRPr>
          </a:p>
          <a:p>
            <a:pPr marL="335744">
              <a:lnSpc>
                <a:spcPts val="4963"/>
              </a:lnSpc>
            </a:pPr>
            <a:r>
              <a:rPr sz="4289" spc="-35" dirty="0">
                <a:latin typeface="Courier New"/>
                <a:cs typeface="Courier New"/>
              </a:rPr>
              <a:t>}</a:t>
            </a:r>
            <a:endParaRPr sz="4289">
              <a:latin typeface="Courier New"/>
              <a:cs typeface="Courier New"/>
            </a:endParaRPr>
          </a:p>
          <a:p>
            <a:pPr marL="585766" indent="-166086">
              <a:spcBef>
                <a:spcPts val="3143"/>
              </a:spcBef>
              <a:buClr>
                <a:srgbClr val="0056D6"/>
              </a:buClr>
              <a:buSzPct val="96428"/>
              <a:buFont typeface="Tahoma"/>
              <a:buChar char="‣"/>
              <a:tabLst>
                <a:tab pos="585766" algn="l"/>
              </a:tabLst>
            </a:pPr>
            <a:r>
              <a:rPr sz="1969" dirty="0">
                <a:latin typeface="Arial"/>
                <a:cs typeface="Arial"/>
              </a:rPr>
              <a:t>another</a:t>
            </a:r>
            <a:r>
              <a:rPr sz="1969" spc="32" dirty="0">
                <a:latin typeface="Arial"/>
                <a:cs typeface="Arial"/>
              </a:rPr>
              <a:t> </a:t>
            </a:r>
            <a:r>
              <a:rPr sz="1969" spc="77" dirty="0">
                <a:latin typeface="Arial"/>
                <a:cs typeface="Arial"/>
              </a:rPr>
              <a:t>way</a:t>
            </a:r>
            <a:r>
              <a:rPr sz="1969" spc="32" dirty="0">
                <a:latin typeface="Arial"/>
                <a:cs typeface="Arial"/>
              </a:rPr>
              <a:t> </a:t>
            </a:r>
            <a:r>
              <a:rPr sz="1969" spc="35" dirty="0">
                <a:latin typeface="Arial"/>
                <a:cs typeface="Arial"/>
              </a:rPr>
              <a:t>to</a:t>
            </a:r>
            <a:r>
              <a:rPr sz="1969" spc="32" dirty="0">
                <a:latin typeface="Arial"/>
                <a:cs typeface="Arial"/>
              </a:rPr>
              <a:t> </a:t>
            </a:r>
            <a:r>
              <a:rPr sz="1969" dirty="0">
                <a:latin typeface="Arial"/>
                <a:cs typeface="Arial"/>
              </a:rPr>
              <a:t>express</a:t>
            </a:r>
            <a:r>
              <a:rPr sz="1969" spc="35" dirty="0">
                <a:latin typeface="Arial"/>
                <a:cs typeface="Arial"/>
              </a:rPr>
              <a:t> </a:t>
            </a:r>
            <a:r>
              <a:rPr sz="1969" dirty="0">
                <a:latin typeface="Arial"/>
                <a:cs typeface="Arial"/>
              </a:rPr>
              <a:t>the</a:t>
            </a:r>
            <a:r>
              <a:rPr sz="1969" spc="32" dirty="0">
                <a:latin typeface="Arial"/>
                <a:cs typeface="Arial"/>
              </a:rPr>
              <a:t> </a:t>
            </a:r>
            <a:r>
              <a:rPr sz="1969" spc="-14" dirty="0">
                <a:latin typeface="Arial"/>
                <a:cs typeface="Arial"/>
              </a:rPr>
              <a:t>same</a:t>
            </a:r>
            <a:r>
              <a:rPr sz="1969" spc="32" dirty="0">
                <a:latin typeface="Arial"/>
                <a:cs typeface="Arial"/>
              </a:rPr>
              <a:t> behavior</a:t>
            </a:r>
            <a:endParaRPr sz="1969">
              <a:latin typeface="Arial"/>
              <a:cs typeface="Arial"/>
            </a:endParaRPr>
          </a:p>
          <a:p>
            <a:pPr marL="585766" indent="-166086">
              <a:spcBef>
                <a:spcPts val="942"/>
              </a:spcBef>
              <a:buClr>
                <a:srgbClr val="0056D6"/>
              </a:buClr>
              <a:buSzPct val="96428"/>
              <a:buFont typeface="Tahoma"/>
              <a:buChar char="‣"/>
              <a:tabLst>
                <a:tab pos="585766" algn="l"/>
              </a:tabLst>
            </a:pPr>
            <a:r>
              <a:rPr sz="1969" dirty="0">
                <a:latin typeface="Arial"/>
                <a:cs typeface="Arial"/>
              </a:rPr>
              <a:t>in</a:t>
            </a:r>
            <a:r>
              <a:rPr sz="1969" spc="28" dirty="0">
                <a:latin typeface="Arial"/>
                <a:cs typeface="Arial"/>
              </a:rPr>
              <a:t> </a:t>
            </a:r>
            <a:r>
              <a:rPr sz="1969" dirty="0">
                <a:latin typeface="Arial"/>
                <a:cs typeface="Arial"/>
              </a:rPr>
              <a:t>C</a:t>
            </a:r>
            <a:r>
              <a:rPr sz="1969" spc="32" dirty="0">
                <a:latin typeface="Arial"/>
                <a:cs typeface="Arial"/>
              </a:rPr>
              <a:t> </a:t>
            </a:r>
            <a:r>
              <a:rPr sz="1969" spc="-39" dirty="0">
                <a:latin typeface="Arial"/>
                <a:cs typeface="Arial"/>
              </a:rPr>
              <a:t>assignments</a:t>
            </a:r>
            <a:r>
              <a:rPr sz="1969" spc="32" dirty="0">
                <a:latin typeface="Arial"/>
                <a:cs typeface="Arial"/>
              </a:rPr>
              <a:t> </a:t>
            </a:r>
            <a:r>
              <a:rPr sz="1969" spc="39" dirty="0">
                <a:latin typeface="Arial"/>
                <a:cs typeface="Arial"/>
              </a:rPr>
              <a:t>are</a:t>
            </a:r>
            <a:r>
              <a:rPr sz="1969" spc="28" dirty="0">
                <a:latin typeface="Arial"/>
                <a:cs typeface="Arial"/>
              </a:rPr>
              <a:t> </a:t>
            </a:r>
            <a:r>
              <a:rPr sz="1969" spc="-7" dirty="0">
                <a:latin typeface="Arial"/>
                <a:cs typeface="Arial"/>
              </a:rPr>
              <a:t>expressions,</a:t>
            </a:r>
            <a:r>
              <a:rPr sz="1969" spc="32" dirty="0">
                <a:latin typeface="Arial"/>
                <a:cs typeface="Arial"/>
              </a:rPr>
              <a:t> </a:t>
            </a:r>
            <a:r>
              <a:rPr sz="1969" dirty="0">
                <a:latin typeface="Arial"/>
                <a:cs typeface="Arial"/>
              </a:rPr>
              <a:t>the</a:t>
            </a:r>
            <a:r>
              <a:rPr sz="1969" spc="32" dirty="0">
                <a:latin typeface="Arial"/>
                <a:cs typeface="Arial"/>
              </a:rPr>
              <a:t> </a:t>
            </a:r>
            <a:r>
              <a:rPr sz="1969" spc="-14" dirty="0">
                <a:latin typeface="Arial"/>
                <a:cs typeface="Arial"/>
              </a:rPr>
              <a:t>same</a:t>
            </a:r>
            <a:r>
              <a:rPr sz="1969" spc="28" dirty="0">
                <a:latin typeface="Arial"/>
                <a:cs typeface="Arial"/>
              </a:rPr>
              <a:t> </a:t>
            </a:r>
            <a:r>
              <a:rPr sz="1969" spc="42" dirty="0">
                <a:latin typeface="Arial"/>
                <a:cs typeface="Arial"/>
              </a:rPr>
              <a:t>program</a:t>
            </a:r>
            <a:r>
              <a:rPr sz="1969" spc="32" dirty="0">
                <a:latin typeface="Arial"/>
                <a:cs typeface="Arial"/>
              </a:rPr>
              <a:t> </a:t>
            </a:r>
            <a:r>
              <a:rPr sz="1969" dirty="0">
                <a:latin typeface="Arial"/>
                <a:cs typeface="Arial"/>
              </a:rPr>
              <a:t>without</a:t>
            </a:r>
            <a:r>
              <a:rPr sz="1969" spc="32" dirty="0">
                <a:latin typeface="Arial"/>
                <a:cs typeface="Arial"/>
              </a:rPr>
              <a:t> </a:t>
            </a:r>
            <a:r>
              <a:rPr sz="1969" spc="-7" dirty="0">
                <a:latin typeface="Arial"/>
                <a:cs typeface="Arial"/>
              </a:rPr>
              <a:t>nesting</a:t>
            </a:r>
            <a:endParaRPr sz="1969">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479"/>
        <p:cNvGrpSpPr/>
        <p:nvPr/>
      </p:nvGrpSpPr>
      <p:grpSpPr>
        <a:xfrm>
          <a:off x="0" y="0"/>
          <a:ext cx="0" cy="0"/>
          <a:chOff x="0" y="0"/>
          <a:chExt cx="0" cy="0"/>
        </a:xfrm>
      </p:grpSpPr>
      <p:sp>
        <p:nvSpPr>
          <p:cNvPr id="481" name="Google Shape;481;p23"/>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 Syntax: True or False?</a:t>
            </a:r>
            <a:endParaRPr b="1" dirty="0"/>
          </a:p>
        </p:txBody>
      </p:sp>
      <p:sp>
        <p:nvSpPr>
          <p:cNvPr id="480" name="Google Shape;480;p23"/>
          <p:cNvSpPr txBox="1">
            <a:spLocks noGrp="1"/>
          </p:cNvSpPr>
          <p:nvPr>
            <p:ph idx="1"/>
          </p:nvPr>
        </p:nvSpPr>
        <p:spPr>
          <a:xfrm>
            <a:off x="838200" y="1026622"/>
            <a:ext cx="10515600" cy="5157351"/>
          </a:xfrm>
          <a:prstGeom prst="rect">
            <a:avLst/>
          </a:prstGeom>
          <a:noFill/>
          <a:ln>
            <a:noFill/>
          </a:ln>
        </p:spPr>
        <p:txBody>
          <a:bodyPr spcFirstLastPara="1" vert="horz" wrap="square" lIns="174133" tIns="87067" rIns="174133" bIns="87067" rtlCol="0" anchor="t" anchorCtr="0">
            <a:noAutofit/>
          </a:bodyPr>
          <a:lstStyle/>
          <a:p>
            <a:pPr marL="489442" indent="-408184">
              <a:lnSpc>
                <a:spcPct val="100000"/>
              </a:lnSpc>
              <a:spcBef>
                <a:spcPts val="0"/>
              </a:spcBef>
              <a:buSzPts val="2470"/>
            </a:pPr>
            <a:r>
              <a:rPr lang="en-US" dirty="0"/>
              <a:t>What evaluates to FALSE in C?</a:t>
            </a:r>
            <a:endParaRPr dirty="0"/>
          </a:p>
          <a:p>
            <a:pPr marL="880619" lvl="1" indent="-340151">
              <a:lnSpc>
                <a:spcPct val="100000"/>
              </a:lnSpc>
              <a:spcBef>
                <a:spcPts val="613"/>
              </a:spcBef>
              <a:buClr>
                <a:srgbClr val="D0940C"/>
              </a:buClr>
              <a:buSzPts val="2070"/>
            </a:pPr>
            <a:r>
              <a:rPr lang="en-US" b="1" dirty="0">
                <a:solidFill>
                  <a:srgbClr val="D0940C"/>
                </a:solidFill>
                <a:ea typeface="Courier New"/>
                <a:sym typeface="Courier New"/>
              </a:rPr>
              <a:t>0</a:t>
            </a:r>
            <a:r>
              <a:rPr lang="en-US" dirty="0"/>
              <a:t> (integer)</a:t>
            </a:r>
            <a:endParaRPr dirty="0"/>
          </a:p>
          <a:p>
            <a:pPr marL="880619" lvl="1" indent="-340151">
              <a:lnSpc>
                <a:spcPct val="100000"/>
              </a:lnSpc>
              <a:spcBef>
                <a:spcPts val="613"/>
              </a:spcBef>
              <a:buClr>
                <a:srgbClr val="D0940C"/>
              </a:buClr>
              <a:buSzPts val="2070"/>
            </a:pPr>
            <a:r>
              <a:rPr lang="en-US" b="1" dirty="0">
                <a:solidFill>
                  <a:srgbClr val="D0940C"/>
                </a:solidFill>
                <a:ea typeface="Courier New"/>
                <a:sym typeface="Courier New"/>
              </a:rPr>
              <a:t>NULL</a:t>
            </a:r>
            <a:r>
              <a:rPr lang="en-US" dirty="0"/>
              <a:t> (pointer: more on this later)</a:t>
            </a:r>
            <a:endParaRPr dirty="0"/>
          </a:p>
          <a:p>
            <a:pPr marL="880619" lvl="1" indent="-340151">
              <a:lnSpc>
                <a:spcPct val="100000"/>
              </a:lnSpc>
              <a:spcBef>
                <a:spcPts val="613"/>
              </a:spcBef>
              <a:buSzPts val="2070"/>
            </a:pPr>
            <a:r>
              <a:rPr lang="en-US" dirty="0"/>
              <a:t>Boolean types provided by C99’s </a:t>
            </a:r>
            <a:r>
              <a:rPr lang="en-US" b="1" dirty="0" err="1">
                <a:solidFill>
                  <a:srgbClr val="D0940C"/>
                </a:solidFill>
                <a:ea typeface="Courier New"/>
                <a:sym typeface="Courier New"/>
              </a:rPr>
              <a:t>stdbool.h</a:t>
            </a:r>
            <a:endParaRPr b="1" dirty="0">
              <a:solidFill>
                <a:srgbClr val="D0940C"/>
              </a:solidFill>
              <a:ea typeface="Courier New"/>
              <a:sym typeface="Courier New"/>
            </a:endParaRPr>
          </a:p>
          <a:p>
            <a:pPr marL="489442" indent="-408184">
              <a:lnSpc>
                <a:spcPct val="100000"/>
              </a:lnSpc>
              <a:buSzPts val="2470"/>
            </a:pPr>
            <a:r>
              <a:rPr lang="en-US" dirty="0"/>
              <a:t>What evaluates to TRUE in C?</a:t>
            </a:r>
            <a:endParaRPr dirty="0"/>
          </a:p>
          <a:p>
            <a:pPr marL="880619" lvl="1" indent="-340151">
              <a:lnSpc>
                <a:spcPct val="100000"/>
              </a:lnSpc>
              <a:spcBef>
                <a:spcPts val="613"/>
              </a:spcBef>
              <a:buClr>
                <a:srgbClr val="D8E156"/>
              </a:buClr>
              <a:buSzPts val="2070"/>
            </a:pPr>
            <a:r>
              <a:rPr lang="en-US" b="1" dirty="0"/>
              <a:t>…everything else…</a:t>
            </a:r>
            <a:endParaRPr b="1" dirty="0"/>
          </a:p>
        </p:txBody>
      </p:sp>
      <p:sp>
        <p:nvSpPr>
          <p:cNvPr id="2" name="Footer Placeholder 1">
            <a:extLst>
              <a:ext uri="{FF2B5EF4-FFF2-40B4-BE49-F238E27FC236}">
                <a16:creationId xmlns:a16="http://schemas.microsoft.com/office/drawing/2014/main" xmlns="" id="{2ECE8678-05A4-8DC7-4575-34C5BA668673}"/>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C74330CA-1D41-16A0-2E85-3E3022865C44}"/>
              </a:ext>
            </a:extLst>
          </p:cNvPr>
          <p:cNvSpPr>
            <a:spLocks noGrp="1"/>
          </p:cNvSpPr>
          <p:nvPr>
            <p:ph type="sldNum" sz="quarter" idx="12"/>
          </p:nvPr>
        </p:nvSpPr>
        <p:spPr/>
        <p:txBody>
          <a:bodyPr/>
          <a:lstStyle/>
          <a:p>
            <a:fld id="{80B3F240-1256-4E56-B6D7-F3DD5D13EF0A}" type="slidenum">
              <a:rPr lang="en-US" smtClean="0"/>
              <a:t>21</a:t>
            </a:fld>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txBox="1">
            <a:spLocks noGrp="1"/>
          </p:cNvSpPr>
          <p:nvPr>
            <p:ph idx="1"/>
          </p:nvPr>
        </p:nvSpPr>
        <p:spPr>
          <a:prstGeom prst="rect">
            <a:avLst/>
          </a:prstGeom>
          <a:noFill/>
          <a:ln>
            <a:noFill/>
          </a:ln>
        </p:spPr>
        <p:txBody>
          <a:bodyPr spcFirstLastPara="1" vert="horz" wrap="square" lIns="191567" tIns="87067" rIns="174133" bIns="87067" rtlCol="0" anchor="ctr" anchorCtr="0">
            <a:noAutofit/>
          </a:bodyPr>
          <a:lstStyle/>
          <a:p>
            <a:pPr marL="0" indent="0" algn="ctr">
              <a:buSzPts val="5985"/>
              <a:buNone/>
            </a:pPr>
            <a:r>
              <a:rPr lang="en-US" sz="4000" b="1" dirty="0"/>
              <a:t>C Data Types</a:t>
            </a:r>
            <a:endParaRPr sz="4000" b="1" dirty="0"/>
          </a:p>
        </p:txBody>
      </p:sp>
      <p:sp>
        <p:nvSpPr>
          <p:cNvPr id="3" name="Footer Placeholder 2">
            <a:extLst>
              <a:ext uri="{FF2B5EF4-FFF2-40B4-BE49-F238E27FC236}">
                <a16:creationId xmlns:a16="http://schemas.microsoft.com/office/drawing/2014/main" xmlns="" id="{32AF39C8-ABAA-53E5-7148-C4DE0850672B}"/>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1D3269F8-06DC-CB99-96BA-C3B4E553464B}"/>
              </a:ext>
            </a:extLst>
          </p:cNvPr>
          <p:cNvSpPr>
            <a:spLocks noGrp="1"/>
          </p:cNvSpPr>
          <p:nvPr>
            <p:ph type="sldNum" sz="quarter" idx="12"/>
          </p:nvPr>
        </p:nvSpPr>
        <p:spPr/>
        <p:txBody>
          <a:bodyPr/>
          <a:lstStyle/>
          <a:p>
            <a:fld id="{80B3F240-1256-4E56-B6D7-F3DD5D13EF0A}" type="slidenum">
              <a:rPr lang="en-US" smtClean="0"/>
              <a:t>22</a:t>
            </a:fld>
            <a:endParaRPr lang="en-US"/>
          </a:p>
        </p:txBody>
      </p:sp>
    </p:spTree>
    <p:extLst>
      <p:ext uri="{BB962C8B-B14F-4D97-AF65-F5344CB8AC3E}">
        <p14:creationId xmlns:p14="http://schemas.microsoft.com/office/powerpoint/2010/main" val="260417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001" y="132900"/>
            <a:ext cx="7393781" cy="624570"/>
          </a:xfrm>
          <a:prstGeom prst="rect">
            <a:avLst/>
          </a:prstGeom>
        </p:spPr>
        <p:txBody>
          <a:bodyPr vert="horz" wrap="square" lIns="0" tIns="8930" rIns="0" bIns="0" rtlCol="0" anchor="ctr">
            <a:spAutoFit/>
          </a:bodyPr>
          <a:lstStyle/>
          <a:p>
            <a:pPr marL="8929">
              <a:lnSpc>
                <a:spcPct val="100000"/>
              </a:lnSpc>
              <a:spcBef>
                <a:spcPts val="70"/>
              </a:spcBef>
            </a:pPr>
            <a:r>
              <a:rPr spc="88" dirty="0"/>
              <a:t>Data</a:t>
            </a:r>
            <a:r>
              <a:rPr spc="137" dirty="0"/>
              <a:t> </a:t>
            </a:r>
            <a:r>
              <a:rPr spc="-190" dirty="0"/>
              <a:t>Types</a:t>
            </a:r>
          </a:p>
        </p:txBody>
      </p:sp>
      <p:sp>
        <p:nvSpPr>
          <p:cNvPr id="3" name="object 3"/>
          <p:cNvSpPr txBox="1"/>
          <p:nvPr/>
        </p:nvSpPr>
        <p:spPr>
          <a:xfrm>
            <a:off x="1782961" y="1162245"/>
            <a:ext cx="8538567" cy="4172011"/>
          </a:xfrm>
          <a:prstGeom prst="rect">
            <a:avLst/>
          </a:prstGeom>
        </p:spPr>
        <p:txBody>
          <a:bodyPr vert="horz" wrap="square" lIns="0" tIns="22324" rIns="0" bIns="0" rtlCol="0">
            <a:spAutoFit/>
          </a:bodyPr>
          <a:lstStyle/>
          <a:p>
            <a:pPr marL="8929" marR="861684">
              <a:lnSpc>
                <a:spcPts val="2855"/>
              </a:lnSpc>
              <a:spcBef>
                <a:spcPts val="176"/>
              </a:spcBef>
            </a:pPr>
            <a:r>
              <a:rPr sz="2391" spc="49" dirty="0">
                <a:latin typeface="Arial"/>
                <a:cs typeface="Arial"/>
              </a:rPr>
              <a:t>Data</a:t>
            </a:r>
            <a:r>
              <a:rPr sz="2391" spc="63" dirty="0">
                <a:latin typeface="Arial"/>
                <a:cs typeface="Arial"/>
              </a:rPr>
              <a:t> </a:t>
            </a:r>
            <a:r>
              <a:rPr sz="2391" dirty="0">
                <a:latin typeface="Arial"/>
                <a:cs typeface="Arial"/>
              </a:rPr>
              <a:t>types</a:t>
            </a:r>
            <a:r>
              <a:rPr sz="2391" spc="67" dirty="0">
                <a:latin typeface="Arial"/>
                <a:cs typeface="Arial"/>
              </a:rPr>
              <a:t> </a:t>
            </a:r>
            <a:r>
              <a:rPr sz="2391" spc="53" dirty="0">
                <a:latin typeface="Arial"/>
                <a:cs typeface="Arial"/>
              </a:rPr>
              <a:t>are</a:t>
            </a:r>
            <a:r>
              <a:rPr sz="2391" spc="67" dirty="0">
                <a:latin typeface="Arial"/>
                <a:cs typeface="Arial"/>
              </a:rPr>
              <a:t> </a:t>
            </a:r>
            <a:r>
              <a:rPr sz="2391" spc="-84" dirty="0">
                <a:latin typeface="Arial"/>
                <a:cs typeface="Arial"/>
              </a:rPr>
              <a:t>sets</a:t>
            </a:r>
            <a:r>
              <a:rPr sz="2391" spc="63" dirty="0">
                <a:latin typeface="Arial"/>
                <a:cs typeface="Arial"/>
              </a:rPr>
              <a:t> </a:t>
            </a:r>
            <a:r>
              <a:rPr sz="2391" spc="70" dirty="0">
                <a:latin typeface="Arial"/>
                <a:cs typeface="Arial"/>
              </a:rPr>
              <a:t>of</a:t>
            </a:r>
            <a:r>
              <a:rPr sz="2391" spc="67" dirty="0">
                <a:latin typeface="Arial"/>
                <a:cs typeface="Arial"/>
              </a:rPr>
              <a:t> </a:t>
            </a:r>
            <a:r>
              <a:rPr sz="2391" dirty="0">
                <a:latin typeface="Arial"/>
                <a:cs typeface="Arial"/>
              </a:rPr>
              <a:t>values</a:t>
            </a:r>
            <a:r>
              <a:rPr sz="2391" spc="67" dirty="0">
                <a:latin typeface="Arial"/>
                <a:cs typeface="Arial"/>
              </a:rPr>
              <a:t> </a:t>
            </a:r>
            <a:r>
              <a:rPr sz="2391" spc="63" dirty="0">
                <a:latin typeface="Arial"/>
                <a:cs typeface="Arial"/>
              </a:rPr>
              <a:t>along </a:t>
            </a:r>
            <a:r>
              <a:rPr sz="2391" spc="42" dirty="0">
                <a:latin typeface="Arial"/>
                <a:cs typeface="Arial"/>
              </a:rPr>
              <a:t>with</a:t>
            </a:r>
            <a:r>
              <a:rPr sz="2391" spc="67" dirty="0">
                <a:latin typeface="Arial"/>
                <a:cs typeface="Arial"/>
              </a:rPr>
              <a:t> </a:t>
            </a:r>
            <a:r>
              <a:rPr sz="2391" dirty="0">
                <a:latin typeface="Arial"/>
                <a:cs typeface="Arial"/>
              </a:rPr>
              <a:t>operations</a:t>
            </a:r>
            <a:r>
              <a:rPr sz="2391" spc="67" dirty="0">
                <a:latin typeface="Arial"/>
                <a:cs typeface="Arial"/>
              </a:rPr>
              <a:t> </a:t>
            </a:r>
            <a:r>
              <a:rPr sz="2391" spc="-14" dirty="0">
                <a:latin typeface="Arial"/>
                <a:cs typeface="Arial"/>
              </a:rPr>
              <a:t>that </a:t>
            </a:r>
            <a:r>
              <a:rPr sz="2391" dirty="0">
                <a:latin typeface="Arial"/>
                <a:cs typeface="Arial"/>
              </a:rPr>
              <a:t>manipulate</a:t>
            </a:r>
            <a:r>
              <a:rPr sz="2391" spc="327" dirty="0">
                <a:latin typeface="Arial"/>
                <a:cs typeface="Arial"/>
              </a:rPr>
              <a:t> </a:t>
            </a:r>
            <a:r>
              <a:rPr sz="2391" spc="-14" dirty="0">
                <a:latin typeface="Arial"/>
                <a:cs typeface="Arial"/>
              </a:rPr>
              <a:t>them</a:t>
            </a:r>
            <a:endParaRPr sz="2391" dirty="0">
              <a:latin typeface="Arial"/>
              <a:cs typeface="Arial"/>
            </a:endParaRPr>
          </a:p>
          <a:p>
            <a:pPr>
              <a:spcBef>
                <a:spcPts val="1793"/>
              </a:spcBef>
            </a:pPr>
            <a:endParaRPr sz="2391" dirty="0">
              <a:latin typeface="Arial"/>
              <a:cs typeface="Arial"/>
            </a:endParaRPr>
          </a:p>
          <a:p>
            <a:pPr marL="8929" marR="3572">
              <a:lnSpc>
                <a:spcPts val="2855"/>
              </a:lnSpc>
              <a:tabLst>
                <a:tab pos="1146085" algn="l"/>
                <a:tab pos="1692562" algn="l"/>
                <a:tab pos="2421645" algn="l"/>
                <a:tab pos="2968123" algn="l"/>
                <a:tab pos="3514600" algn="l"/>
                <a:tab pos="4061077" algn="l"/>
                <a:tab pos="7268507" algn="l"/>
              </a:tabLst>
            </a:pPr>
            <a:r>
              <a:rPr sz="2391" dirty="0">
                <a:latin typeface="Arial"/>
                <a:cs typeface="Arial"/>
              </a:rPr>
              <a:t>For</a:t>
            </a:r>
            <a:r>
              <a:rPr sz="2391" spc="109" dirty="0">
                <a:latin typeface="Arial"/>
                <a:cs typeface="Arial"/>
              </a:rPr>
              <a:t> </a:t>
            </a:r>
            <a:r>
              <a:rPr sz="2391" dirty="0">
                <a:latin typeface="Arial"/>
                <a:cs typeface="Arial"/>
              </a:rPr>
              <a:t>example,</a:t>
            </a:r>
            <a:r>
              <a:rPr sz="2391" spc="109" dirty="0">
                <a:latin typeface="Arial"/>
                <a:cs typeface="Arial"/>
              </a:rPr>
              <a:t> </a:t>
            </a:r>
            <a:r>
              <a:rPr sz="2391" dirty="0">
                <a:latin typeface="Arial"/>
                <a:cs typeface="Arial"/>
              </a:rPr>
              <a:t>(signed)</a:t>
            </a:r>
            <a:r>
              <a:rPr sz="2391" spc="112" dirty="0">
                <a:latin typeface="Arial"/>
                <a:cs typeface="Arial"/>
              </a:rPr>
              <a:t> </a:t>
            </a:r>
            <a:r>
              <a:rPr sz="2391" dirty="0">
                <a:latin typeface="Arial"/>
                <a:cs typeface="Arial"/>
              </a:rPr>
              <a:t>integers</a:t>
            </a:r>
            <a:r>
              <a:rPr sz="2391" spc="109" dirty="0">
                <a:latin typeface="Arial"/>
                <a:cs typeface="Arial"/>
              </a:rPr>
              <a:t> </a:t>
            </a:r>
            <a:r>
              <a:rPr sz="2391" dirty="0">
                <a:latin typeface="Arial"/>
                <a:cs typeface="Arial"/>
              </a:rPr>
              <a:t>in</a:t>
            </a:r>
            <a:r>
              <a:rPr sz="2391" spc="109" dirty="0">
                <a:latin typeface="Arial"/>
                <a:cs typeface="Arial"/>
              </a:rPr>
              <a:t> </a:t>
            </a:r>
            <a:r>
              <a:rPr sz="2391" dirty="0">
                <a:latin typeface="Arial"/>
                <a:cs typeface="Arial"/>
              </a:rPr>
              <a:t>C</a:t>
            </a:r>
            <a:r>
              <a:rPr sz="2391" spc="112" dirty="0">
                <a:latin typeface="Arial"/>
                <a:cs typeface="Arial"/>
              </a:rPr>
              <a:t> </a:t>
            </a:r>
            <a:r>
              <a:rPr sz="2391" spc="53" dirty="0">
                <a:latin typeface="Arial"/>
                <a:cs typeface="Arial"/>
              </a:rPr>
              <a:t>are</a:t>
            </a:r>
            <a:r>
              <a:rPr sz="2391" spc="109" dirty="0">
                <a:latin typeface="Arial"/>
                <a:cs typeface="Arial"/>
              </a:rPr>
              <a:t> </a:t>
            </a:r>
            <a:r>
              <a:rPr sz="2391" dirty="0">
                <a:latin typeface="Arial"/>
                <a:cs typeface="Arial"/>
              </a:rPr>
              <a:t>made</a:t>
            </a:r>
            <a:r>
              <a:rPr sz="2391" spc="112" dirty="0">
                <a:latin typeface="Arial"/>
                <a:cs typeface="Arial"/>
              </a:rPr>
              <a:t> </a:t>
            </a:r>
            <a:r>
              <a:rPr sz="2391" spc="35" dirty="0">
                <a:latin typeface="Arial"/>
                <a:cs typeface="Arial"/>
              </a:rPr>
              <a:t>up</a:t>
            </a:r>
            <a:r>
              <a:rPr sz="2391" spc="109" dirty="0">
                <a:latin typeface="Arial"/>
                <a:cs typeface="Arial"/>
              </a:rPr>
              <a:t> </a:t>
            </a:r>
            <a:r>
              <a:rPr sz="2391" spc="53" dirty="0">
                <a:latin typeface="Arial"/>
                <a:cs typeface="Arial"/>
              </a:rPr>
              <a:t>of</a:t>
            </a:r>
            <a:r>
              <a:rPr sz="2391" dirty="0">
                <a:latin typeface="Arial"/>
                <a:cs typeface="Arial"/>
              </a:rPr>
              <a:t>	the</a:t>
            </a:r>
            <a:r>
              <a:rPr sz="2391" spc="-53" dirty="0">
                <a:latin typeface="Arial"/>
                <a:cs typeface="Arial"/>
              </a:rPr>
              <a:t> </a:t>
            </a:r>
            <a:r>
              <a:rPr sz="2391" spc="-7" dirty="0">
                <a:latin typeface="Arial"/>
                <a:cs typeface="Arial"/>
              </a:rPr>
              <a:t>set</a:t>
            </a:r>
            <a:r>
              <a:rPr sz="2391" spc="-49" dirty="0">
                <a:latin typeface="Arial"/>
                <a:cs typeface="Arial"/>
              </a:rPr>
              <a:t> </a:t>
            </a:r>
            <a:r>
              <a:rPr sz="2391" spc="53" dirty="0">
                <a:latin typeface="Arial"/>
                <a:cs typeface="Arial"/>
              </a:rPr>
              <a:t>of </a:t>
            </a:r>
            <a:r>
              <a:rPr sz="2391" spc="-7" dirty="0">
                <a:latin typeface="Arial"/>
                <a:cs typeface="Arial"/>
              </a:rPr>
              <a:t>values</a:t>
            </a:r>
            <a:r>
              <a:rPr sz="2391" dirty="0">
                <a:latin typeface="Arial"/>
                <a:cs typeface="Arial"/>
              </a:rPr>
              <a:t>	</a:t>
            </a:r>
            <a:r>
              <a:rPr sz="2391" b="1" spc="-18" dirty="0">
                <a:latin typeface="Courier New"/>
                <a:cs typeface="Courier New"/>
              </a:rPr>
              <a:t>…,</a:t>
            </a:r>
            <a:r>
              <a:rPr sz="2391" b="1" dirty="0">
                <a:latin typeface="Courier New"/>
                <a:cs typeface="Courier New"/>
              </a:rPr>
              <a:t>	-</a:t>
            </a:r>
            <a:r>
              <a:rPr sz="2391" b="1" spc="-18" dirty="0">
                <a:latin typeface="Courier New"/>
                <a:cs typeface="Courier New"/>
              </a:rPr>
              <a:t>1,</a:t>
            </a:r>
            <a:r>
              <a:rPr sz="2391" b="1" dirty="0">
                <a:latin typeface="Courier New"/>
                <a:cs typeface="Courier New"/>
              </a:rPr>
              <a:t>	</a:t>
            </a:r>
            <a:r>
              <a:rPr sz="2391" b="1" spc="-18" dirty="0">
                <a:latin typeface="Courier New"/>
                <a:cs typeface="Courier New"/>
              </a:rPr>
              <a:t>0,</a:t>
            </a:r>
            <a:r>
              <a:rPr sz="2391" b="1" dirty="0">
                <a:latin typeface="Courier New"/>
                <a:cs typeface="Courier New"/>
              </a:rPr>
              <a:t>	</a:t>
            </a:r>
            <a:r>
              <a:rPr sz="2391" b="1" spc="-18" dirty="0">
                <a:latin typeface="Courier New"/>
                <a:cs typeface="Courier New"/>
              </a:rPr>
              <a:t>1,</a:t>
            </a:r>
            <a:r>
              <a:rPr sz="2391" b="1" dirty="0">
                <a:latin typeface="Courier New"/>
                <a:cs typeface="Courier New"/>
              </a:rPr>
              <a:t>	</a:t>
            </a:r>
            <a:r>
              <a:rPr sz="2391" b="1" spc="-18" dirty="0">
                <a:latin typeface="Courier New"/>
                <a:cs typeface="Courier New"/>
              </a:rPr>
              <a:t>2,</a:t>
            </a:r>
            <a:r>
              <a:rPr sz="2391" b="1" dirty="0">
                <a:latin typeface="Courier New"/>
                <a:cs typeface="Courier New"/>
              </a:rPr>
              <a:t>	…</a:t>
            </a:r>
            <a:r>
              <a:rPr sz="2391" b="1" spc="-689" dirty="0">
                <a:latin typeface="Courier New"/>
                <a:cs typeface="Courier New"/>
              </a:rPr>
              <a:t> </a:t>
            </a:r>
            <a:r>
              <a:rPr sz="2391" spc="63" dirty="0">
                <a:latin typeface="Arial"/>
                <a:cs typeface="Arial"/>
              </a:rPr>
              <a:t>along</a:t>
            </a:r>
            <a:r>
              <a:rPr sz="2391" spc="84" dirty="0">
                <a:latin typeface="Arial"/>
                <a:cs typeface="Arial"/>
              </a:rPr>
              <a:t> </a:t>
            </a:r>
            <a:r>
              <a:rPr sz="2391" spc="42" dirty="0">
                <a:latin typeface="Arial"/>
                <a:cs typeface="Arial"/>
              </a:rPr>
              <a:t>with</a:t>
            </a:r>
            <a:r>
              <a:rPr sz="2391" spc="84" dirty="0">
                <a:latin typeface="Arial"/>
                <a:cs typeface="Arial"/>
              </a:rPr>
              <a:t> </a:t>
            </a:r>
            <a:r>
              <a:rPr sz="2391" dirty="0">
                <a:latin typeface="Arial"/>
                <a:cs typeface="Arial"/>
              </a:rPr>
              <a:t>operations</a:t>
            </a:r>
            <a:r>
              <a:rPr sz="2391" spc="84" dirty="0">
                <a:latin typeface="Arial"/>
                <a:cs typeface="Arial"/>
              </a:rPr>
              <a:t> </a:t>
            </a:r>
            <a:r>
              <a:rPr sz="2391" spc="-18" dirty="0">
                <a:latin typeface="Arial"/>
                <a:cs typeface="Arial"/>
              </a:rPr>
              <a:t>such</a:t>
            </a:r>
            <a:r>
              <a:rPr sz="2391" spc="84" dirty="0">
                <a:latin typeface="Arial"/>
                <a:cs typeface="Arial"/>
              </a:rPr>
              <a:t> </a:t>
            </a:r>
            <a:r>
              <a:rPr sz="2391" spc="-18" dirty="0">
                <a:latin typeface="Arial"/>
                <a:cs typeface="Arial"/>
              </a:rPr>
              <a:t>as </a:t>
            </a:r>
            <a:r>
              <a:rPr sz="2391" spc="60" dirty="0">
                <a:latin typeface="Arial"/>
                <a:cs typeface="Arial"/>
              </a:rPr>
              <a:t>addition,</a:t>
            </a:r>
            <a:r>
              <a:rPr sz="2391" spc="257" dirty="0">
                <a:latin typeface="Arial"/>
                <a:cs typeface="Arial"/>
              </a:rPr>
              <a:t> </a:t>
            </a:r>
            <a:r>
              <a:rPr sz="2391" dirty="0">
                <a:latin typeface="Arial"/>
                <a:cs typeface="Arial"/>
              </a:rPr>
              <a:t>subtraction,</a:t>
            </a:r>
            <a:r>
              <a:rPr sz="2391" spc="257" dirty="0">
                <a:latin typeface="Arial"/>
                <a:cs typeface="Arial"/>
              </a:rPr>
              <a:t> </a:t>
            </a:r>
            <a:r>
              <a:rPr sz="2391" dirty="0">
                <a:latin typeface="Arial"/>
                <a:cs typeface="Arial"/>
              </a:rPr>
              <a:t>multiplication,</a:t>
            </a:r>
            <a:r>
              <a:rPr sz="2391" spc="257" dirty="0">
                <a:latin typeface="Arial"/>
                <a:cs typeface="Arial"/>
              </a:rPr>
              <a:t> </a:t>
            </a:r>
            <a:r>
              <a:rPr sz="2391" spc="-7" dirty="0">
                <a:latin typeface="Arial"/>
                <a:cs typeface="Arial"/>
              </a:rPr>
              <a:t>division…</a:t>
            </a:r>
            <a:endParaRPr sz="2391" dirty="0">
              <a:latin typeface="Arial"/>
              <a:cs typeface="Arial"/>
            </a:endParaRPr>
          </a:p>
          <a:p>
            <a:pPr>
              <a:spcBef>
                <a:spcPts val="1772"/>
              </a:spcBef>
            </a:pPr>
            <a:endParaRPr sz="2391" dirty="0">
              <a:latin typeface="Arial"/>
              <a:cs typeface="Arial"/>
            </a:endParaRPr>
          </a:p>
          <a:p>
            <a:pPr marL="8929" marR="6697">
              <a:lnSpc>
                <a:spcPts val="2855"/>
              </a:lnSpc>
            </a:pPr>
            <a:r>
              <a:rPr sz="2391" dirty="0">
                <a:solidFill>
                  <a:srgbClr val="112090"/>
                </a:solidFill>
                <a:latin typeface="Arial"/>
                <a:cs typeface="Arial"/>
              </a:rPr>
              <a:t>Values</a:t>
            </a:r>
            <a:r>
              <a:rPr sz="2391" spc="18" dirty="0">
                <a:solidFill>
                  <a:srgbClr val="112090"/>
                </a:solidFill>
                <a:latin typeface="Arial"/>
                <a:cs typeface="Arial"/>
              </a:rPr>
              <a:t> </a:t>
            </a:r>
            <a:r>
              <a:rPr sz="2391" spc="-49" dirty="0">
                <a:solidFill>
                  <a:srgbClr val="112090"/>
                </a:solidFill>
                <a:latin typeface="Arial"/>
                <a:cs typeface="Arial"/>
              </a:rPr>
              <a:t>must</a:t>
            </a:r>
            <a:r>
              <a:rPr sz="2391" spc="21" dirty="0">
                <a:solidFill>
                  <a:srgbClr val="112090"/>
                </a:solidFill>
                <a:latin typeface="Arial"/>
                <a:cs typeface="Arial"/>
              </a:rPr>
              <a:t> </a:t>
            </a:r>
            <a:r>
              <a:rPr sz="2391" spc="46" dirty="0">
                <a:solidFill>
                  <a:srgbClr val="112090"/>
                </a:solidFill>
                <a:latin typeface="Arial"/>
                <a:cs typeface="Arial"/>
              </a:rPr>
              <a:t>be</a:t>
            </a:r>
            <a:r>
              <a:rPr sz="2391" spc="18" dirty="0">
                <a:solidFill>
                  <a:srgbClr val="112090"/>
                </a:solidFill>
                <a:latin typeface="Arial"/>
                <a:cs typeface="Arial"/>
              </a:rPr>
              <a:t> </a:t>
            </a:r>
            <a:r>
              <a:rPr sz="2391" spc="49" dirty="0">
                <a:solidFill>
                  <a:srgbClr val="112090"/>
                </a:solidFill>
                <a:latin typeface="Arial"/>
                <a:cs typeface="Arial"/>
              </a:rPr>
              <a:t>mapped</a:t>
            </a:r>
            <a:r>
              <a:rPr sz="2391" spc="21" dirty="0">
                <a:solidFill>
                  <a:srgbClr val="112090"/>
                </a:solidFill>
                <a:latin typeface="Arial"/>
                <a:cs typeface="Arial"/>
              </a:rPr>
              <a:t> </a:t>
            </a:r>
            <a:r>
              <a:rPr sz="2391" spc="49" dirty="0">
                <a:solidFill>
                  <a:srgbClr val="112090"/>
                </a:solidFill>
                <a:latin typeface="Arial"/>
                <a:cs typeface="Arial"/>
              </a:rPr>
              <a:t>to</a:t>
            </a:r>
            <a:r>
              <a:rPr sz="2391" spc="18" dirty="0">
                <a:solidFill>
                  <a:srgbClr val="112090"/>
                </a:solidFill>
                <a:latin typeface="Arial"/>
                <a:cs typeface="Arial"/>
              </a:rPr>
              <a:t> </a:t>
            </a:r>
            <a:r>
              <a:rPr sz="2391" spc="77" dirty="0">
                <a:solidFill>
                  <a:srgbClr val="112090"/>
                </a:solidFill>
                <a:latin typeface="Arial"/>
                <a:cs typeface="Arial"/>
              </a:rPr>
              <a:t>data</a:t>
            </a:r>
            <a:r>
              <a:rPr sz="2391" spc="21" dirty="0">
                <a:solidFill>
                  <a:srgbClr val="112090"/>
                </a:solidFill>
                <a:latin typeface="Arial"/>
                <a:cs typeface="Arial"/>
              </a:rPr>
              <a:t> </a:t>
            </a:r>
            <a:r>
              <a:rPr sz="2391" dirty="0">
                <a:solidFill>
                  <a:srgbClr val="112090"/>
                </a:solidFill>
                <a:latin typeface="Arial"/>
                <a:cs typeface="Arial"/>
              </a:rPr>
              <a:t>types</a:t>
            </a:r>
            <a:r>
              <a:rPr sz="2391" spc="18" dirty="0">
                <a:solidFill>
                  <a:srgbClr val="112090"/>
                </a:solidFill>
                <a:latin typeface="Arial"/>
                <a:cs typeface="Arial"/>
              </a:rPr>
              <a:t> </a:t>
            </a:r>
            <a:r>
              <a:rPr sz="2391" spc="60" dirty="0">
                <a:solidFill>
                  <a:srgbClr val="112090"/>
                </a:solidFill>
                <a:latin typeface="Arial"/>
                <a:cs typeface="Arial"/>
              </a:rPr>
              <a:t>provided</a:t>
            </a:r>
            <a:r>
              <a:rPr sz="2391" spc="21" dirty="0">
                <a:solidFill>
                  <a:srgbClr val="112090"/>
                </a:solidFill>
                <a:latin typeface="Arial"/>
                <a:cs typeface="Arial"/>
              </a:rPr>
              <a:t> </a:t>
            </a:r>
            <a:r>
              <a:rPr sz="2391" spc="77" dirty="0">
                <a:solidFill>
                  <a:srgbClr val="112090"/>
                </a:solidFill>
                <a:latin typeface="Arial"/>
                <a:cs typeface="Arial"/>
              </a:rPr>
              <a:t>by</a:t>
            </a:r>
            <a:r>
              <a:rPr sz="2391" spc="18" dirty="0">
                <a:solidFill>
                  <a:srgbClr val="112090"/>
                </a:solidFill>
                <a:latin typeface="Arial"/>
                <a:cs typeface="Arial"/>
              </a:rPr>
              <a:t> </a:t>
            </a:r>
            <a:r>
              <a:rPr sz="2391" spc="-18" dirty="0">
                <a:solidFill>
                  <a:srgbClr val="112090"/>
                </a:solidFill>
                <a:latin typeface="Arial"/>
                <a:cs typeface="Arial"/>
              </a:rPr>
              <a:t>the </a:t>
            </a:r>
            <a:r>
              <a:rPr sz="2391" spc="60" dirty="0">
                <a:solidFill>
                  <a:srgbClr val="112090"/>
                </a:solidFill>
                <a:latin typeface="Arial"/>
                <a:cs typeface="Arial"/>
              </a:rPr>
              <a:t>hardware</a:t>
            </a:r>
            <a:r>
              <a:rPr sz="2391" spc="88" dirty="0">
                <a:solidFill>
                  <a:srgbClr val="112090"/>
                </a:solidFill>
                <a:latin typeface="Arial"/>
                <a:cs typeface="Arial"/>
              </a:rPr>
              <a:t> </a:t>
            </a:r>
            <a:r>
              <a:rPr sz="2391" spc="60" dirty="0">
                <a:solidFill>
                  <a:srgbClr val="112090"/>
                </a:solidFill>
                <a:latin typeface="Arial"/>
                <a:cs typeface="Arial"/>
              </a:rPr>
              <a:t>and</a:t>
            </a:r>
            <a:r>
              <a:rPr sz="2391" spc="88" dirty="0">
                <a:solidFill>
                  <a:srgbClr val="112090"/>
                </a:solidFill>
                <a:latin typeface="Arial"/>
                <a:cs typeface="Arial"/>
              </a:rPr>
              <a:t> </a:t>
            </a:r>
            <a:r>
              <a:rPr sz="2391" dirty="0">
                <a:solidFill>
                  <a:srgbClr val="112090"/>
                </a:solidFill>
                <a:latin typeface="Arial"/>
                <a:cs typeface="Arial"/>
              </a:rPr>
              <a:t>operations</a:t>
            </a:r>
            <a:r>
              <a:rPr sz="2391" spc="88" dirty="0">
                <a:solidFill>
                  <a:srgbClr val="112090"/>
                </a:solidFill>
                <a:latin typeface="Arial"/>
                <a:cs typeface="Arial"/>
              </a:rPr>
              <a:t> </a:t>
            </a:r>
            <a:r>
              <a:rPr sz="2391" spc="32" dirty="0">
                <a:solidFill>
                  <a:srgbClr val="112090"/>
                </a:solidFill>
                <a:latin typeface="Arial"/>
                <a:cs typeface="Arial"/>
              </a:rPr>
              <a:t>compiled</a:t>
            </a:r>
            <a:r>
              <a:rPr sz="2391" spc="91" dirty="0">
                <a:solidFill>
                  <a:srgbClr val="112090"/>
                </a:solidFill>
                <a:latin typeface="Arial"/>
                <a:cs typeface="Arial"/>
              </a:rPr>
              <a:t> </a:t>
            </a:r>
            <a:r>
              <a:rPr sz="2391" spc="49" dirty="0">
                <a:solidFill>
                  <a:srgbClr val="112090"/>
                </a:solidFill>
                <a:latin typeface="Arial"/>
                <a:cs typeface="Arial"/>
              </a:rPr>
              <a:t>to</a:t>
            </a:r>
            <a:r>
              <a:rPr sz="2391" spc="88" dirty="0">
                <a:solidFill>
                  <a:srgbClr val="112090"/>
                </a:solidFill>
                <a:latin typeface="Arial"/>
                <a:cs typeface="Arial"/>
              </a:rPr>
              <a:t> </a:t>
            </a:r>
            <a:r>
              <a:rPr sz="2391" spc="-35" dirty="0">
                <a:solidFill>
                  <a:srgbClr val="112090"/>
                </a:solidFill>
                <a:latin typeface="Arial"/>
                <a:cs typeface="Arial"/>
              </a:rPr>
              <a:t>sequences</a:t>
            </a:r>
            <a:r>
              <a:rPr sz="2391" spc="88" dirty="0">
                <a:solidFill>
                  <a:srgbClr val="112090"/>
                </a:solidFill>
                <a:latin typeface="Arial"/>
                <a:cs typeface="Arial"/>
              </a:rPr>
              <a:t> </a:t>
            </a:r>
            <a:r>
              <a:rPr sz="2391" spc="70" dirty="0">
                <a:solidFill>
                  <a:srgbClr val="112090"/>
                </a:solidFill>
                <a:latin typeface="Arial"/>
                <a:cs typeface="Arial"/>
              </a:rPr>
              <a:t>of</a:t>
            </a:r>
            <a:r>
              <a:rPr sz="2391" spc="91" dirty="0">
                <a:solidFill>
                  <a:srgbClr val="112090"/>
                </a:solidFill>
                <a:latin typeface="Arial"/>
                <a:cs typeface="Arial"/>
              </a:rPr>
              <a:t> </a:t>
            </a:r>
            <a:r>
              <a:rPr sz="2391" spc="53" dirty="0">
                <a:solidFill>
                  <a:srgbClr val="112090"/>
                </a:solidFill>
                <a:latin typeface="Arial"/>
                <a:cs typeface="Arial"/>
              </a:rPr>
              <a:t>hardware </a:t>
            </a:r>
            <a:r>
              <a:rPr sz="2391" spc="-7" dirty="0">
                <a:solidFill>
                  <a:srgbClr val="112090"/>
                </a:solidFill>
                <a:latin typeface="Arial"/>
                <a:cs typeface="Arial"/>
              </a:rPr>
              <a:t>instructions</a:t>
            </a:r>
            <a:endParaRPr sz="2391" dirty="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02489" y="6591251"/>
            <a:ext cx="2518618" cy="182142"/>
          </a:xfrm>
          <a:prstGeom prst="rect">
            <a:avLst/>
          </a:prstGeom>
        </p:spPr>
        <p:txBody>
          <a:bodyPr vert="horz" wrap="square" lIns="0" tIns="8930" rIns="0" bIns="0" rtlCol="0">
            <a:spAutoFit/>
          </a:bodyPr>
          <a:lstStyle/>
          <a:p>
            <a:pPr marL="8929">
              <a:spcBef>
                <a:spcPts val="70"/>
              </a:spcBef>
            </a:pPr>
            <a:r>
              <a:rPr sz="1125" spc="-7" dirty="0">
                <a:latin typeface="Arial"/>
                <a:cs typeface="Arial"/>
                <a:hlinkClick r:id="rId2"/>
              </a:rPr>
              <a:t>http://en.wikipedia.org/wiki/Hexadecimal</a:t>
            </a:r>
            <a:endParaRPr sz="1125">
              <a:latin typeface="Arial"/>
              <a:cs typeface="Arial"/>
            </a:endParaRPr>
          </a:p>
        </p:txBody>
      </p:sp>
      <p:sp>
        <p:nvSpPr>
          <p:cNvPr id="4" name="object 4"/>
          <p:cNvSpPr txBox="1">
            <a:spLocks noGrp="1"/>
          </p:cNvSpPr>
          <p:nvPr>
            <p:ph type="title"/>
          </p:nvPr>
        </p:nvSpPr>
        <p:spPr>
          <a:xfrm>
            <a:off x="826591" y="160488"/>
            <a:ext cx="1143893" cy="624570"/>
          </a:xfrm>
          <a:prstGeom prst="rect">
            <a:avLst/>
          </a:prstGeom>
        </p:spPr>
        <p:txBody>
          <a:bodyPr vert="horz" wrap="square" lIns="0" tIns="8930" rIns="0" bIns="0" rtlCol="0" anchor="ctr">
            <a:spAutoFit/>
          </a:bodyPr>
          <a:lstStyle/>
          <a:p>
            <a:pPr marL="8929">
              <a:lnSpc>
                <a:spcPct val="100000"/>
              </a:lnSpc>
              <a:spcBef>
                <a:spcPts val="70"/>
              </a:spcBef>
            </a:pPr>
            <a:r>
              <a:rPr spc="-32" dirty="0"/>
              <a:t>Byte</a:t>
            </a:r>
          </a:p>
        </p:txBody>
      </p:sp>
      <p:sp>
        <p:nvSpPr>
          <p:cNvPr id="5" name="object 5"/>
          <p:cNvSpPr txBox="1"/>
          <p:nvPr/>
        </p:nvSpPr>
        <p:spPr>
          <a:xfrm>
            <a:off x="1782961" y="1058818"/>
            <a:ext cx="3775025" cy="1710779"/>
          </a:xfrm>
          <a:prstGeom prst="rect">
            <a:avLst/>
          </a:prstGeom>
        </p:spPr>
        <p:txBody>
          <a:bodyPr vert="horz" wrap="square" lIns="0" tIns="112068" rIns="0" bIns="0" rtlCol="0">
            <a:spAutoFit/>
          </a:bodyPr>
          <a:lstStyle/>
          <a:p>
            <a:pPr marL="8929">
              <a:spcBef>
                <a:spcPts val="882"/>
              </a:spcBef>
            </a:pPr>
            <a:r>
              <a:rPr sz="2391" spc="172" dirty="0">
                <a:latin typeface="Arial"/>
                <a:cs typeface="Arial"/>
              </a:rPr>
              <a:t>A</a:t>
            </a:r>
            <a:r>
              <a:rPr sz="2391" spc="105" dirty="0">
                <a:latin typeface="Arial"/>
                <a:cs typeface="Arial"/>
              </a:rPr>
              <a:t> </a:t>
            </a:r>
            <a:r>
              <a:rPr sz="2391" dirty="0">
                <a:latin typeface="Arial"/>
                <a:cs typeface="Arial"/>
              </a:rPr>
              <a:t>byte</a:t>
            </a:r>
            <a:r>
              <a:rPr sz="2391" spc="109" dirty="0">
                <a:latin typeface="Arial"/>
                <a:cs typeface="Arial"/>
              </a:rPr>
              <a:t> </a:t>
            </a:r>
            <a:r>
              <a:rPr sz="2391" spc="67" dirty="0">
                <a:latin typeface="Arial"/>
                <a:cs typeface="Arial"/>
              </a:rPr>
              <a:t>=</a:t>
            </a:r>
            <a:r>
              <a:rPr sz="2391" spc="105" dirty="0">
                <a:latin typeface="Arial"/>
                <a:cs typeface="Arial"/>
              </a:rPr>
              <a:t> </a:t>
            </a:r>
            <a:r>
              <a:rPr sz="2391" spc="143" dirty="0">
                <a:latin typeface="Arial"/>
                <a:cs typeface="Arial"/>
              </a:rPr>
              <a:t>8</a:t>
            </a:r>
            <a:r>
              <a:rPr sz="2391" spc="109" dirty="0">
                <a:latin typeface="Arial"/>
                <a:cs typeface="Arial"/>
              </a:rPr>
              <a:t> </a:t>
            </a:r>
            <a:r>
              <a:rPr sz="2391" spc="-14" dirty="0">
                <a:latin typeface="Arial"/>
                <a:cs typeface="Arial"/>
              </a:rPr>
              <a:t>bits</a:t>
            </a:r>
            <a:endParaRPr sz="2391">
              <a:latin typeface="Arial"/>
              <a:cs typeface="Arial"/>
            </a:endParaRPr>
          </a:p>
          <a:p>
            <a:pPr marL="418341" indent="-250022">
              <a:spcBef>
                <a:spcPts val="671"/>
              </a:spcBef>
              <a:buClr>
                <a:srgbClr val="0056D6"/>
              </a:buClr>
              <a:buSzPct val="96428"/>
              <a:buFont typeface="Arial"/>
              <a:buChar char="‣"/>
              <a:tabLst>
                <a:tab pos="418341" algn="l"/>
              </a:tabLst>
            </a:pPr>
            <a:r>
              <a:rPr sz="1969" dirty="0">
                <a:latin typeface="Arial"/>
                <a:cs typeface="Arial"/>
              </a:rPr>
              <a:t>Decimal</a:t>
            </a:r>
            <a:r>
              <a:rPr sz="1969" spc="67" dirty="0">
                <a:latin typeface="Arial"/>
                <a:cs typeface="Arial"/>
              </a:rPr>
              <a:t> </a:t>
            </a:r>
            <a:r>
              <a:rPr sz="1969" spc="109" dirty="0">
                <a:latin typeface="Arial"/>
                <a:cs typeface="Arial"/>
              </a:rPr>
              <a:t>0</a:t>
            </a:r>
            <a:r>
              <a:rPr sz="1969" spc="67" dirty="0">
                <a:latin typeface="Arial"/>
                <a:cs typeface="Arial"/>
              </a:rPr>
              <a:t> </a:t>
            </a:r>
            <a:r>
              <a:rPr sz="1969" spc="35" dirty="0">
                <a:latin typeface="Arial"/>
                <a:cs typeface="Arial"/>
              </a:rPr>
              <a:t>to</a:t>
            </a:r>
            <a:r>
              <a:rPr sz="1969" spc="67" dirty="0">
                <a:latin typeface="Arial"/>
                <a:cs typeface="Arial"/>
              </a:rPr>
              <a:t> </a:t>
            </a:r>
            <a:r>
              <a:rPr sz="1969" spc="91" dirty="0">
                <a:latin typeface="Arial"/>
                <a:cs typeface="Arial"/>
              </a:rPr>
              <a:t>255</a:t>
            </a:r>
            <a:endParaRPr sz="1969">
              <a:latin typeface="Arial"/>
              <a:cs typeface="Arial"/>
            </a:endParaRPr>
          </a:p>
          <a:p>
            <a:pPr marL="418341" indent="-250022">
              <a:spcBef>
                <a:spcPts val="942"/>
              </a:spcBef>
              <a:buClr>
                <a:srgbClr val="0056D6"/>
              </a:buClr>
              <a:buSzPct val="96428"/>
              <a:buFont typeface="Arial"/>
              <a:buChar char="‣"/>
              <a:tabLst>
                <a:tab pos="418341" algn="l"/>
              </a:tabLst>
            </a:pPr>
            <a:r>
              <a:rPr sz="1969" dirty="0">
                <a:latin typeface="Arial"/>
                <a:cs typeface="Arial"/>
              </a:rPr>
              <a:t>Hexadecimal</a:t>
            </a:r>
            <a:r>
              <a:rPr sz="1969" spc="130" dirty="0">
                <a:latin typeface="Arial"/>
                <a:cs typeface="Arial"/>
              </a:rPr>
              <a:t> </a:t>
            </a:r>
            <a:r>
              <a:rPr sz="1969" spc="109" dirty="0">
                <a:latin typeface="Arial"/>
                <a:cs typeface="Arial"/>
              </a:rPr>
              <a:t>00</a:t>
            </a:r>
            <a:r>
              <a:rPr sz="1969" spc="130" dirty="0">
                <a:latin typeface="Arial"/>
                <a:cs typeface="Arial"/>
              </a:rPr>
              <a:t> </a:t>
            </a:r>
            <a:r>
              <a:rPr sz="1969" spc="35" dirty="0">
                <a:latin typeface="Arial"/>
                <a:cs typeface="Arial"/>
              </a:rPr>
              <a:t>to</a:t>
            </a:r>
            <a:r>
              <a:rPr sz="1969" spc="134" dirty="0">
                <a:latin typeface="Arial"/>
                <a:cs typeface="Arial"/>
              </a:rPr>
              <a:t> </a:t>
            </a:r>
            <a:r>
              <a:rPr sz="1969" spc="-225" dirty="0">
                <a:latin typeface="Arial"/>
                <a:cs typeface="Arial"/>
              </a:rPr>
              <a:t>FF</a:t>
            </a:r>
            <a:endParaRPr sz="1969">
              <a:latin typeface="Arial"/>
              <a:cs typeface="Arial"/>
            </a:endParaRPr>
          </a:p>
          <a:p>
            <a:pPr marL="418341" indent="-250022">
              <a:spcBef>
                <a:spcPts val="942"/>
              </a:spcBef>
              <a:buClr>
                <a:srgbClr val="0056D6"/>
              </a:buClr>
              <a:buSzPct val="96428"/>
              <a:buFont typeface="Arial"/>
              <a:buChar char="‣"/>
              <a:tabLst>
                <a:tab pos="418341" algn="l"/>
              </a:tabLst>
            </a:pPr>
            <a:r>
              <a:rPr sz="1969" dirty="0">
                <a:latin typeface="Arial"/>
                <a:cs typeface="Arial"/>
              </a:rPr>
              <a:t>Binary</a:t>
            </a:r>
            <a:r>
              <a:rPr sz="1969" spc="123" dirty="0">
                <a:latin typeface="Arial"/>
                <a:cs typeface="Arial"/>
              </a:rPr>
              <a:t> </a:t>
            </a:r>
            <a:r>
              <a:rPr sz="1969" spc="109" dirty="0">
                <a:latin typeface="Arial"/>
                <a:cs typeface="Arial"/>
              </a:rPr>
              <a:t>00000000</a:t>
            </a:r>
            <a:r>
              <a:rPr sz="1969" spc="123" dirty="0">
                <a:latin typeface="Arial"/>
                <a:cs typeface="Arial"/>
              </a:rPr>
              <a:t> </a:t>
            </a:r>
            <a:r>
              <a:rPr sz="1969" spc="35" dirty="0">
                <a:latin typeface="Arial"/>
                <a:cs typeface="Arial"/>
              </a:rPr>
              <a:t>to</a:t>
            </a:r>
            <a:r>
              <a:rPr sz="1969" spc="123" dirty="0">
                <a:latin typeface="Arial"/>
                <a:cs typeface="Arial"/>
              </a:rPr>
              <a:t> </a:t>
            </a:r>
            <a:r>
              <a:rPr sz="1969" spc="-200" dirty="0">
                <a:latin typeface="Arial"/>
                <a:cs typeface="Arial"/>
              </a:rPr>
              <a:t>11111111</a:t>
            </a:r>
            <a:endParaRPr sz="1969">
              <a:latin typeface="Arial"/>
              <a:cs typeface="Arial"/>
            </a:endParaRPr>
          </a:p>
        </p:txBody>
      </p:sp>
      <p:sp>
        <p:nvSpPr>
          <p:cNvPr id="6" name="object 6"/>
          <p:cNvSpPr txBox="1"/>
          <p:nvPr/>
        </p:nvSpPr>
        <p:spPr>
          <a:xfrm>
            <a:off x="1782961" y="3667927"/>
            <a:ext cx="2380208" cy="1004546"/>
          </a:xfrm>
          <a:prstGeom prst="rect">
            <a:avLst/>
          </a:prstGeom>
        </p:spPr>
        <p:txBody>
          <a:bodyPr vert="horz" wrap="square" lIns="0" tIns="8930" rIns="0" bIns="0" rtlCol="0">
            <a:spAutoFit/>
          </a:bodyPr>
          <a:lstStyle/>
          <a:p>
            <a:pPr marL="8929">
              <a:lnSpc>
                <a:spcPts val="2850"/>
              </a:lnSpc>
              <a:spcBef>
                <a:spcPts val="70"/>
              </a:spcBef>
            </a:pPr>
            <a:r>
              <a:rPr sz="2391" dirty="0">
                <a:latin typeface="Arial"/>
                <a:cs typeface="Arial"/>
              </a:rPr>
              <a:t>In</a:t>
            </a:r>
            <a:r>
              <a:rPr sz="2391" spc="84" dirty="0">
                <a:latin typeface="Arial"/>
                <a:cs typeface="Arial"/>
              </a:rPr>
              <a:t> </a:t>
            </a:r>
            <a:r>
              <a:rPr sz="2391" spc="-18" dirty="0">
                <a:latin typeface="Arial"/>
                <a:cs typeface="Arial"/>
              </a:rPr>
              <a:t>C:</a:t>
            </a:r>
            <a:endParaRPr sz="2391">
              <a:latin typeface="Arial"/>
              <a:cs typeface="Arial"/>
            </a:endParaRPr>
          </a:p>
          <a:p>
            <a:pPr marL="418341" indent="-250022">
              <a:lnSpc>
                <a:spcPts val="2345"/>
              </a:lnSpc>
              <a:buClr>
                <a:srgbClr val="0056D6"/>
              </a:buClr>
              <a:buSzPct val="96428"/>
              <a:buFont typeface="Arial"/>
              <a:buChar char="‣"/>
              <a:tabLst>
                <a:tab pos="418341" algn="l"/>
              </a:tabLst>
            </a:pPr>
            <a:r>
              <a:rPr sz="1969" dirty="0">
                <a:latin typeface="Arial"/>
                <a:cs typeface="Arial"/>
              </a:rPr>
              <a:t>Decimal</a:t>
            </a:r>
            <a:r>
              <a:rPr sz="1969" spc="74" dirty="0">
                <a:latin typeface="Arial"/>
                <a:cs typeface="Arial"/>
              </a:rPr>
              <a:t> </a:t>
            </a:r>
            <a:r>
              <a:rPr sz="1969" spc="-42" dirty="0">
                <a:latin typeface="Arial"/>
                <a:cs typeface="Arial"/>
              </a:rPr>
              <a:t>constant:</a:t>
            </a:r>
            <a:endParaRPr sz="1969">
              <a:latin typeface="Arial"/>
              <a:cs typeface="Arial"/>
            </a:endParaRPr>
          </a:p>
          <a:p>
            <a:pPr marL="418341" indent="-250022">
              <a:spcBef>
                <a:spcPts val="239"/>
              </a:spcBef>
              <a:buClr>
                <a:srgbClr val="0056D6"/>
              </a:buClr>
              <a:buSzPct val="96428"/>
              <a:buFont typeface="Arial"/>
              <a:buChar char="‣"/>
              <a:tabLst>
                <a:tab pos="418341" algn="l"/>
              </a:tabLst>
            </a:pPr>
            <a:r>
              <a:rPr sz="1969" spc="60" dirty="0">
                <a:latin typeface="Arial"/>
                <a:cs typeface="Arial"/>
              </a:rPr>
              <a:t>Octal</a:t>
            </a:r>
            <a:r>
              <a:rPr sz="1969" spc="67" dirty="0">
                <a:latin typeface="Arial"/>
                <a:cs typeface="Arial"/>
              </a:rPr>
              <a:t> </a:t>
            </a:r>
            <a:r>
              <a:rPr sz="1969" spc="-7" dirty="0">
                <a:latin typeface="Arial"/>
                <a:cs typeface="Arial"/>
              </a:rPr>
              <a:t>constant:</a:t>
            </a:r>
            <a:endParaRPr sz="1969">
              <a:latin typeface="Arial"/>
              <a:cs typeface="Arial"/>
            </a:endParaRPr>
          </a:p>
        </p:txBody>
      </p:sp>
      <p:sp>
        <p:nvSpPr>
          <p:cNvPr id="7" name="object 7"/>
          <p:cNvSpPr txBox="1"/>
          <p:nvPr/>
        </p:nvSpPr>
        <p:spPr>
          <a:xfrm>
            <a:off x="4785046" y="3997777"/>
            <a:ext cx="468362" cy="671385"/>
          </a:xfrm>
          <a:prstGeom prst="rect">
            <a:avLst/>
          </a:prstGeom>
        </p:spPr>
        <p:txBody>
          <a:bodyPr vert="horz" wrap="square" lIns="0" tIns="39290" rIns="0" bIns="0" rtlCol="0">
            <a:spAutoFit/>
          </a:bodyPr>
          <a:lstStyle/>
          <a:p>
            <a:pPr marR="21877" algn="r">
              <a:spcBef>
                <a:spcPts val="309"/>
              </a:spcBef>
            </a:pPr>
            <a:r>
              <a:rPr sz="1969" b="1" spc="-18" dirty="0">
                <a:latin typeface="Courier New"/>
                <a:cs typeface="Courier New"/>
              </a:rPr>
              <a:t>12</a:t>
            </a:r>
            <a:endParaRPr sz="1969">
              <a:latin typeface="Courier New"/>
              <a:cs typeface="Courier New"/>
            </a:endParaRPr>
          </a:p>
          <a:p>
            <a:pPr marR="3572" algn="r">
              <a:spcBef>
                <a:spcPts val="239"/>
              </a:spcBef>
            </a:pPr>
            <a:r>
              <a:rPr sz="1969" b="1" spc="-18" dirty="0">
                <a:latin typeface="Courier New"/>
                <a:cs typeface="Courier New"/>
              </a:rPr>
              <a:t>014</a:t>
            </a:r>
            <a:endParaRPr sz="1969">
              <a:latin typeface="Courier New"/>
              <a:cs typeface="Courier New"/>
            </a:endParaRPr>
          </a:p>
        </p:txBody>
      </p:sp>
      <p:sp>
        <p:nvSpPr>
          <p:cNvPr id="8" name="object 8"/>
          <p:cNvSpPr txBox="1"/>
          <p:nvPr/>
        </p:nvSpPr>
        <p:spPr>
          <a:xfrm>
            <a:off x="1970484" y="4688935"/>
            <a:ext cx="3290590" cy="615081"/>
          </a:xfrm>
          <a:prstGeom prst="rect">
            <a:avLst/>
          </a:prstGeom>
        </p:spPr>
        <p:txBody>
          <a:bodyPr vert="horz" wrap="square" lIns="0" tIns="8930" rIns="0" bIns="0" rtlCol="0">
            <a:spAutoFit/>
          </a:bodyPr>
          <a:lstStyle/>
          <a:p>
            <a:pPr marL="230824" indent="-227699">
              <a:spcBef>
                <a:spcPts val="70"/>
              </a:spcBef>
              <a:buClr>
                <a:srgbClr val="0056D6"/>
              </a:buClr>
              <a:buSzPct val="87500"/>
              <a:buFont typeface="Arial"/>
              <a:buChar char="‣"/>
              <a:tabLst>
                <a:tab pos="230824" algn="l"/>
              </a:tabLst>
            </a:pPr>
            <a:r>
              <a:rPr sz="1969" dirty="0">
                <a:latin typeface="Arial"/>
                <a:cs typeface="Arial"/>
              </a:rPr>
              <a:t>Hexadecimal</a:t>
            </a:r>
            <a:r>
              <a:rPr sz="1969" spc="155" dirty="0">
                <a:latin typeface="Arial"/>
                <a:cs typeface="Arial"/>
              </a:rPr>
              <a:t> </a:t>
            </a:r>
            <a:r>
              <a:rPr sz="1969" dirty="0">
                <a:latin typeface="Arial"/>
                <a:cs typeface="Arial"/>
              </a:rPr>
              <a:t>constant:</a:t>
            </a:r>
            <a:r>
              <a:rPr sz="1969" spc="155" dirty="0">
                <a:latin typeface="Arial"/>
                <a:cs typeface="Arial"/>
              </a:rPr>
              <a:t> </a:t>
            </a:r>
            <a:r>
              <a:rPr sz="1969" b="1" spc="-98" dirty="0">
                <a:latin typeface="Courier New"/>
                <a:cs typeface="Courier New"/>
              </a:rPr>
              <a:t>0xC</a:t>
            </a:r>
            <a:endParaRPr sz="1969">
              <a:latin typeface="Courier New"/>
              <a:cs typeface="Courier New"/>
            </a:endParaRPr>
          </a:p>
        </p:txBody>
      </p:sp>
      <p:pic>
        <p:nvPicPr>
          <p:cNvPr id="10" name="object 10"/>
          <p:cNvPicPr/>
          <p:nvPr/>
        </p:nvPicPr>
        <p:blipFill>
          <a:blip r:embed="rId3" cstate="print"/>
          <a:stretch>
            <a:fillRect/>
          </a:stretch>
        </p:blipFill>
        <p:spPr>
          <a:xfrm>
            <a:off x="7105055" y="1157522"/>
            <a:ext cx="3437930" cy="535889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0506" y="102668"/>
            <a:ext cx="7393781" cy="624570"/>
          </a:xfrm>
          <a:prstGeom prst="rect">
            <a:avLst/>
          </a:prstGeom>
        </p:spPr>
        <p:txBody>
          <a:bodyPr vert="horz" wrap="square" lIns="0" tIns="8930" rIns="0" bIns="0" rtlCol="0" anchor="ctr">
            <a:spAutoFit/>
          </a:bodyPr>
          <a:lstStyle/>
          <a:p>
            <a:pPr marL="8929">
              <a:lnSpc>
                <a:spcPct val="100000"/>
              </a:lnSpc>
              <a:spcBef>
                <a:spcPts val="70"/>
              </a:spcBef>
            </a:pPr>
            <a:r>
              <a:rPr spc="46" dirty="0"/>
              <a:t>Words</a:t>
            </a:r>
          </a:p>
        </p:txBody>
      </p:sp>
      <p:sp>
        <p:nvSpPr>
          <p:cNvPr id="3" name="object 3"/>
          <p:cNvSpPr txBox="1"/>
          <p:nvPr/>
        </p:nvSpPr>
        <p:spPr>
          <a:xfrm>
            <a:off x="1756172" y="1171175"/>
            <a:ext cx="8472041" cy="4418233"/>
          </a:xfrm>
          <a:prstGeom prst="rect">
            <a:avLst/>
          </a:prstGeom>
        </p:spPr>
        <p:txBody>
          <a:bodyPr vert="horz" wrap="square" lIns="0" tIns="22324" rIns="0" bIns="0" rtlCol="0">
            <a:spAutoFit/>
          </a:bodyPr>
          <a:lstStyle/>
          <a:p>
            <a:pPr marL="35717" marR="763908">
              <a:lnSpc>
                <a:spcPts val="2855"/>
              </a:lnSpc>
              <a:spcBef>
                <a:spcPts val="176"/>
              </a:spcBef>
            </a:pPr>
            <a:r>
              <a:rPr sz="2391" spc="63" dirty="0">
                <a:latin typeface="Arial"/>
                <a:cs typeface="Arial"/>
              </a:rPr>
              <a:t>Hardware</a:t>
            </a:r>
            <a:r>
              <a:rPr sz="2391" spc="32" dirty="0">
                <a:latin typeface="Arial"/>
                <a:cs typeface="Arial"/>
              </a:rPr>
              <a:t> </a:t>
            </a:r>
            <a:r>
              <a:rPr sz="2391" dirty="0">
                <a:latin typeface="Arial"/>
                <a:cs typeface="Arial"/>
              </a:rPr>
              <a:t>has</a:t>
            </a:r>
            <a:r>
              <a:rPr sz="2391" spc="32" dirty="0">
                <a:latin typeface="Arial"/>
                <a:cs typeface="Arial"/>
              </a:rPr>
              <a:t> </a:t>
            </a:r>
            <a:r>
              <a:rPr sz="2391" spc="105" dirty="0">
                <a:latin typeface="Arial"/>
                <a:cs typeface="Arial"/>
              </a:rPr>
              <a:t>a</a:t>
            </a:r>
            <a:r>
              <a:rPr sz="2391" spc="35" dirty="0">
                <a:latin typeface="Arial"/>
                <a:cs typeface="Arial"/>
              </a:rPr>
              <a:t> </a:t>
            </a:r>
            <a:r>
              <a:rPr sz="2391" spc="190" dirty="0">
                <a:latin typeface="Arial"/>
                <a:cs typeface="Arial"/>
              </a:rPr>
              <a:t>`</a:t>
            </a:r>
            <a:r>
              <a:rPr sz="2391" spc="190" dirty="0">
                <a:solidFill>
                  <a:srgbClr val="009051"/>
                </a:solidFill>
                <a:latin typeface="Arial"/>
                <a:cs typeface="Arial"/>
              </a:rPr>
              <a:t>Word</a:t>
            </a:r>
            <a:r>
              <a:rPr sz="2391" spc="32" dirty="0">
                <a:solidFill>
                  <a:srgbClr val="009051"/>
                </a:solidFill>
                <a:latin typeface="Arial"/>
                <a:cs typeface="Arial"/>
              </a:rPr>
              <a:t> </a:t>
            </a:r>
            <a:r>
              <a:rPr sz="2391" spc="91" dirty="0">
                <a:solidFill>
                  <a:srgbClr val="009051"/>
                </a:solidFill>
                <a:latin typeface="Arial"/>
                <a:cs typeface="Arial"/>
              </a:rPr>
              <a:t>size</a:t>
            </a:r>
            <a:r>
              <a:rPr sz="2391" spc="91" dirty="0">
                <a:latin typeface="Arial"/>
                <a:cs typeface="Arial"/>
              </a:rPr>
              <a:t>`</a:t>
            </a:r>
            <a:r>
              <a:rPr sz="2391" spc="35" dirty="0">
                <a:latin typeface="Arial"/>
                <a:cs typeface="Arial"/>
              </a:rPr>
              <a:t> </a:t>
            </a:r>
            <a:r>
              <a:rPr sz="2391" dirty="0">
                <a:latin typeface="Arial"/>
                <a:cs typeface="Arial"/>
              </a:rPr>
              <a:t>used</a:t>
            </a:r>
            <a:r>
              <a:rPr sz="2391" spc="32" dirty="0">
                <a:latin typeface="Arial"/>
                <a:cs typeface="Arial"/>
              </a:rPr>
              <a:t> </a:t>
            </a:r>
            <a:r>
              <a:rPr sz="2391" spc="49" dirty="0">
                <a:latin typeface="Arial"/>
                <a:cs typeface="Arial"/>
              </a:rPr>
              <a:t>to</a:t>
            </a:r>
            <a:r>
              <a:rPr sz="2391" spc="35" dirty="0">
                <a:latin typeface="Arial"/>
                <a:cs typeface="Arial"/>
              </a:rPr>
              <a:t> </a:t>
            </a:r>
            <a:r>
              <a:rPr sz="2391" spc="60" dirty="0">
                <a:latin typeface="Arial"/>
                <a:cs typeface="Arial"/>
              </a:rPr>
              <a:t>hold</a:t>
            </a:r>
            <a:r>
              <a:rPr sz="2391" spc="32" dirty="0">
                <a:latin typeface="Arial"/>
                <a:cs typeface="Arial"/>
              </a:rPr>
              <a:t> </a:t>
            </a:r>
            <a:r>
              <a:rPr sz="2391" dirty="0">
                <a:latin typeface="Arial"/>
                <a:cs typeface="Arial"/>
              </a:rPr>
              <a:t>integers</a:t>
            </a:r>
            <a:r>
              <a:rPr sz="2391" spc="35" dirty="0">
                <a:latin typeface="Arial"/>
                <a:cs typeface="Arial"/>
              </a:rPr>
              <a:t> </a:t>
            </a:r>
            <a:r>
              <a:rPr sz="2391" spc="42" dirty="0">
                <a:latin typeface="Arial"/>
                <a:cs typeface="Arial"/>
              </a:rPr>
              <a:t>and </a:t>
            </a:r>
            <a:r>
              <a:rPr sz="2391" spc="-7" dirty="0">
                <a:latin typeface="Arial"/>
                <a:cs typeface="Arial"/>
              </a:rPr>
              <a:t>addresses</a:t>
            </a:r>
            <a:endParaRPr sz="2391">
              <a:latin typeface="Arial"/>
              <a:cs typeface="Arial"/>
            </a:endParaRPr>
          </a:p>
          <a:p>
            <a:pPr marL="35717" marR="403608">
              <a:lnSpc>
                <a:spcPts val="2855"/>
              </a:lnSpc>
              <a:spcBef>
                <a:spcPts val="2601"/>
              </a:spcBef>
            </a:pPr>
            <a:r>
              <a:rPr sz="2391" spc="-63" dirty="0">
                <a:latin typeface="Arial"/>
                <a:cs typeface="Arial"/>
              </a:rPr>
              <a:t>The</a:t>
            </a:r>
            <a:r>
              <a:rPr sz="2391" spc="28" dirty="0">
                <a:latin typeface="Arial"/>
                <a:cs typeface="Arial"/>
              </a:rPr>
              <a:t> </a:t>
            </a:r>
            <a:r>
              <a:rPr sz="2391" dirty="0">
                <a:latin typeface="Arial"/>
                <a:cs typeface="Arial"/>
              </a:rPr>
              <a:t>size</a:t>
            </a:r>
            <a:r>
              <a:rPr sz="2391" spc="28" dirty="0">
                <a:latin typeface="Arial"/>
                <a:cs typeface="Arial"/>
              </a:rPr>
              <a:t> </a:t>
            </a:r>
            <a:r>
              <a:rPr sz="2391" spc="70" dirty="0">
                <a:latin typeface="Arial"/>
                <a:cs typeface="Arial"/>
              </a:rPr>
              <a:t>of</a:t>
            </a:r>
            <a:r>
              <a:rPr sz="2391" spc="28" dirty="0">
                <a:latin typeface="Arial"/>
                <a:cs typeface="Arial"/>
              </a:rPr>
              <a:t> </a:t>
            </a:r>
            <a:r>
              <a:rPr sz="2391" dirty="0">
                <a:latin typeface="Arial"/>
                <a:cs typeface="Arial"/>
              </a:rPr>
              <a:t>address</a:t>
            </a:r>
            <a:r>
              <a:rPr sz="2391" spc="32" dirty="0">
                <a:latin typeface="Arial"/>
                <a:cs typeface="Arial"/>
              </a:rPr>
              <a:t> </a:t>
            </a:r>
            <a:r>
              <a:rPr sz="2391" dirty="0">
                <a:latin typeface="Arial"/>
                <a:cs typeface="Arial"/>
              </a:rPr>
              <a:t>words</a:t>
            </a:r>
            <a:r>
              <a:rPr sz="2391" spc="28" dirty="0">
                <a:latin typeface="Arial"/>
                <a:cs typeface="Arial"/>
              </a:rPr>
              <a:t> </a:t>
            </a:r>
            <a:r>
              <a:rPr sz="2391" dirty="0">
                <a:latin typeface="Arial"/>
                <a:cs typeface="Arial"/>
              </a:rPr>
              <a:t>defines</a:t>
            </a:r>
            <a:r>
              <a:rPr sz="2391" spc="28" dirty="0">
                <a:latin typeface="Arial"/>
                <a:cs typeface="Arial"/>
              </a:rPr>
              <a:t> </a:t>
            </a:r>
            <a:r>
              <a:rPr sz="2391" dirty="0">
                <a:latin typeface="Arial"/>
                <a:cs typeface="Arial"/>
              </a:rPr>
              <a:t>the</a:t>
            </a:r>
            <a:r>
              <a:rPr sz="2391" spc="28" dirty="0">
                <a:latin typeface="Arial"/>
                <a:cs typeface="Arial"/>
              </a:rPr>
              <a:t> </a:t>
            </a:r>
            <a:r>
              <a:rPr sz="2391" dirty="0">
                <a:latin typeface="Arial"/>
                <a:cs typeface="Arial"/>
              </a:rPr>
              <a:t>maximum</a:t>
            </a:r>
            <a:r>
              <a:rPr sz="2391" spc="32" dirty="0">
                <a:latin typeface="Arial"/>
                <a:cs typeface="Arial"/>
              </a:rPr>
              <a:t> </a:t>
            </a:r>
            <a:r>
              <a:rPr sz="2391" dirty="0">
                <a:latin typeface="Arial"/>
                <a:cs typeface="Arial"/>
              </a:rPr>
              <a:t>amount</a:t>
            </a:r>
            <a:r>
              <a:rPr sz="2391" spc="28" dirty="0">
                <a:latin typeface="Arial"/>
                <a:cs typeface="Arial"/>
              </a:rPr>
              <a:t> </a:t>
            </a:r>
            <a:r>
              <a:rPr sz="2391" spc="53" dirty="0">
                <a:latin typeface="Arial"/>
                <a:cs typeface="Arial"/>
              </a:rPr>
              <a:t>of </a:t>
            </a:r>
            <a:r>
              <a:rPr sz="2391" dirty="0">
                <a:latin typeface="Arial"/>
                <a:cs typeface="Arial"/>
              </a:rPr>
              <a:t>memory</a:t>
            </a:r>
            <a:r>
              <a:rPr sz="2391" spc="155" dirty="0">
                <a:latin typeface="Arial"/>
                <a:cs typeface="Arial"/>
              </a:rPr>
              <a:t> </a:t>
            </a:r>
            <a:r>
              <a:rPr sz="2391" dirty="0">
                <a:latin typeface="Arial"/>
                <a:cs typeface="Arial"/>
              </a:rPr>
              <a:t>that</a:t>
            </a:r>
            <a:r>
              <a:rPr sz="2391" spc="158" dirty="0">
                <a:latin typeface="Arial"/>
                <a:cs typeface="Arial"/>
              </a:rPr>
              <a:t> </a:t>
            </a:r>
            <a:r>
              <a:rPr sz="2391" dirty="0">
                <a:latin typeface="Arial"/>
                <a:cs typeface="Arial"/>
              </a:rPr>
              <a:t>can</a:t>
            </a:r>
            <a:r>
              <a:rPr sz="2391" spc="158" dirty="0">
                <a:latin typeface="Arial"/>
                <a:cs typeface="Arial"/>
              </a:rPr>
              <a:t> </a:t>
            </a:r>
            <a:r>
              <a:rPr sz="2391" spc="46" dirty="0">
                <a:latin typeface="Arial"/>
                <a:cs typeface="Arial"/>
              </a:rPr>
              <a:t>be</a:t>
            </a:r>
            <a:r>
              <a:rPr sz="2391" spc="155" dirty="0">
                <a:latin typeface="Arial"/>
                <a:cs typeface="Arial"/>
              </a:rPr>
              <a:t> </a:t>
            </a:r>
            <a:r>
              <a:rPr sz="2391" dirty="0">
                <a:latin typeface="Arial"/>
                <a:cs typeface="Arial"/>
              </a:rPr>
              <a:t>manipulated</a:t>
            </a:r>
            <a:r>
              <a:rPr sz="2391" spc="158" dirty="0">
                <a:latin typeface="Arial"/>
                <a:cs typeface="Arial"/>
              </a:rPr>
              <a:t> </a:t>
            </a:r>
            <a:r>
              <a:rPr sz="2391" spc="77" dirty="0">
                <a:latin typeface="Arial"/>
                <a:cs typeface="Arial"/>
              </a:rPr>
              <a:t>by</a:t>
            </a:r>
            <a:r>
              <a:rPr sz="2391" spc="158" dirty="0">
                <a:latin typeface="Arial"/>
                <a:cs typeface="Arial"/>
              </a:rPr>
              <a:t> </a:t>
            </a:r>
            <a:r>
              <a:rPr sz="2391" spc="105" dirty="0">
                <a:latin typeface="Arial"/>
                <a:cs typeface="Arial"/>
              </a:rPr>
              <a:t>a</a:t>
            </a:r>
            <a:r>
              <a:rPr sz="2391" spc="155" dirty="0">
                <a:latin typeface="Arial"/>
                <a:cs typeface="Arial"/>
              </a:rPr>
              <a:t> </a:t>
            </a:r>
            <a:r>
              <a:rPr sz="2391" spc="53" dirty="0">
                <a:latin typeface="Arial"/>
                <a:cs typeface="Arial"/>
              </a:rPr>
              <a:t>program</a:t>
            </a:r>
            <a:endParaRPr sz="2391">
              <a:latin typeface="Arial"/>
              <a:cs typeface="Arial"/>
            </a:endParaRPr>
          </a:p>
          <a:p>
            <a:pPr marL="35717">
              <a:spcBef>
                <a:spcPts val="2707"/>
              </a:spcBef>
            </a:pPr>
            <a:r>
              <a:rPr sz="2391" dirty="0">
                <a:latin typeface="Arial"/>
                <a:cs typeface="Arial"/>
              </a:rPr>
              <a:t>Two</a:t>
            </a:r>
            <a:r>
              <a:rPr sz="2391" spc="-95" dirty="0">
                <a:latin typeface="Arial"/>
                <a:cs typeface="Arial"/>
              </a:rPr>
              <a:t> </a:t>
            </a:r>
            <a:r>
              <a:rPr sz="2391" dirty="0">
                <a:latin typeface="Arial"/>
                <a:cs typeface="Arial"/>
              </a:rPr>
              <a:t>common</a:t>
            </a:r>
            <a:r>
              <a:rPr sz="2391" spc="-95" dirty="0">
                <a:latin typeface="Arial"/>
                <a:cs typeface="Arial"/>
              </a:rPr>
              <a:t> </a:t>
            </a:r>
            <a:r>
              <a:rPr sz="2391" spc="-7" dirty="0">
                <a:latin typeface="Arial"/>
                <a:cs typeface="Arial"/>
              </a:rPr>
              <a:t>options:</a:t>
            </a:r>
            <a:endParaRPr sz="2391">
              <a:latin typeface="Arial"/>
              <a:cs typeface="Arial"/>
            </a:endParaRPr>
          </a:p>
          <a:p>
            <a:pPr marL="445129" indent="-250022">
              <a:spcBef>
                <a:spcPts val="671"/>
              </a:spcBef>
              <a:buClr>
                <a:srgbClr val="0056D6"/>
              </a:buClr>
              <a:buSzPct val="96428"/>
              <a:buFont typeface="Arial"/>
              <a:buChar char="‣"/>
              <a:tabLst>
                <a:tab pos="445129" algn="l"/>
              </a:tabLst>
            </a:pPr>
            <a:r>
              <a:rPr sz="1969" spc="-7" dirty="0">
                <a:latin typeface="Arial"/>
                <a:cs typeface="Arial"/>
              </a:rPr>
              <a:t>32-</a:t>
            </a:r>
            <a:r>
              <a:rPr sz="1969" spc="35" dirty="0">
                <a:latin typeface="Arial"/>
                <a:cs typeface="Arial"/>
              </a:rPr>
              <a:t>bit</a:t>
            </a:r>
            <a:r>
              <a:rPr sz="1969" spc="70" dirty="0">
                <a:latin typeface="Arial"/>
                <a:cs typeface="Arial"/>
              </a:rPr>
              <a:t> </a:t>
            </a:r>
            <a:r>
              <a:rPr sz="1969" dirty="0">
                <a:latin typeface="Arial"/>
                <a:cs typeface="Arial"/>
              </a:rPr>
              <a:t>words</a:t>
            </a:r>
            <a:r>
              <a:rPr sz="1969" spc="74" dirty="0">
                <a:latin typeface="Arial"/>
                <a:cs typeface="Arial"/>
              </a:rPr>
              <a:t> </a:t>
            </a:r>
            <a:r>
              <a:rPr sz="1969" spc="56" dirty="0">
                <a:latin typeface="Arial"/>
                <a:cs typeface="Arial"/>
              </a:rPr>
              <a:t>=&gt;</a:t>
            </a:r>
            <a:r>
              <a:rPr sz="1969" spc="74" dirty="0">
                <a:latin typeface="Arial"/>
                <a:cs typeface="Arial"/>
              </a:rPr>
              <a:t> </a:t>
            </a:r>
            <a:r>
              <a:rPr sz="1969" dirty="0">
                <a:latin typeface="Arial"/>
                <a:cs typeface="Arial"/>
              </a:rPr>
              <a:t>can</a:t>
            </a:r>
            <a:r>
              <a:rPr sz="1969" spc="70" dirty="0">
                <a:latin typeface="Arial"/>
                <a:cs typeface="Arial"/>
              </a:rPr>
              <a:t> </a:t>
            </a:r>
            <a:r>
              <a:rPr sz="1969" dirty="0">
                <a:latin typeface="Arial"/>
                <a:cs typeface="Arial"/>
              </a:rPr>
              <a:t>address</a:t>
            </a:r>
            <a:r>
              <a:rPr sz="1969" spc="74" dirty="0">
                <a:latin typeface="Arial"/>
                <a:cs typeface="Arial"/>
              </a:rPr>
              <a:t> </a:t>
            </a:r>
            <a:r>
              <a:rPr sz="1969" dirty="0">
                <a:latin typeface="Arial"/>
                <a:cs typeface="Arial"/>
              </a:rPr>
              <a:t>4GB</a:t>
            </a:r>
            <a:r>
              <a:rPr sz="1969" spc="70" dirty="0">
                <a:latin typeface="Arial"/>
                <a:cs typeface="Arial"/>
              </a:rPr>
              <a:t> </a:t>
            </a:r>
            <a:r>
              <a:rPr sz="1969" spc="56" dirty="0">
                <a:latin typeface="Arial"/>
                <a:cs typeface="Arial"/>
              </a:rPr>
              <a:t>of</a:t>
            </a:r>
            <a:r>
              <a:rPr sz="1969" spc="74" dirty="0">
                <a:latin typeface="Arial"/>
                <a:cs typeface="Arial"/>
              </a:rPr>
              <a:t> </a:t>
            </a:r>
            <a:r>
              <a:rPr sz="1969" spc="42" dirty="0">
                <a:latin typeface="Arial"/>
                <a:cs typeface="Arial"/>
              </a:rPr>
              <a:t>data</a:t>
            </a:r>
            <a:endParaRPr sz="1969">
              <a:latin typeface="Arial"/>
              <a:cs typeface="Arial"/>
            </a:endParaRPr>
          </a:p>
          <a:p>
            <a:pPr marL="445129" indent="-250022">
              <a:spcBef>
                <a:spcPts val="942"/>
              </a:spcBef>
              <a:buClr>
                <a:srgbClr val="0056D6"/>
              </a:buClr>
              <a:buSzPct val="96428"/>
              <a:buFont typeface="Arial"/>
              <a:buChar char="‣"/>
              <a:tabLst>
                <a:tab pos="445129" algn="l"/>
              </a:tabLst>
            </a:pPr>
            <a:r>
              <a:rPr sz="1969" spc="-14" dirty="0">
                <a:latin typeface="Arial"/>
                <a:cs typeface="Arial"/>
              </a:rPr>
              <a:t>64-</a:t>
            </a:r>
            <a:r>
              <a:rPr sz="1969" spc="35" dirty="0">
                <a:latin typeface="Arial"/>
                <a:cs typeface="Arial"/>
              </a:rPr>
              <a:t>bit</a:t>
            </a:r>
            <a:r>
              <a:rPr sz="1969" spc="77" dirty="0">
                <a:latin typeface="Arial"/>
                <a:cs typeface="Arial"/>
              </a:rPr>
              <a:t> </a:t>
            </a:r>
            <a:r>
              <a:rPr sz="1969" dirty="0">
                <a:latin typeface="Arial"/>
                <a:cs typeface="Arial"/>
              </a:rPr>
              <a:t>words</a:t>
            </a:r>
            <a:r>
              <a:rPr sz="1969" spc="77" dirty="0">
                <a:latin typeface="Arial"/>
                <a:cs typeface="Arial"/>
              </a:rPr>
              <a:t> </a:t>
            </a:r>
            <a:r>
              <a:rPr sz="1969" spc="56" dirty="0">
                <a:latin typeface="Arial"/>
                <a:cs typeface="Arial"/>
              </a:rPr>
              <a:t>=&gt;</a:t>
            </a:r>
            <a:r>
              <a:rPr sz="1969" spc="80" dirty="0">
                <a:latin typeface="Arial"/>
                <a:cs typeface="Arial"/>
              </a:rPr>
              <a:t> </a:t>
            </a:r>
            <a:r>
              <a:rPr sz="1969" dirty="0">
                <a:latin typeface="Arial"/>
                <a:cs typeface="Arial"/>
              </a:rPr>
              <a:t>could</a:t>
            </a:r>
            <a:r>
              <a:rPr sz="1969" spc="77" dirty="0">
                <a:latin typeface="Arial"/>
                <a:cs typeface="Arial"/>
              </a:rPr>
              <a:t> </a:t>
            </a:r>
            <a:r>
              <a:rPr sz="1969" dirty="0">
                <a:latin typeface="Arial"/>
                <a:cs typeface="Arial"/>
              </a:rPr>
              <a:t>address</a:t>
            </a:r>
            <a:r>
              <a:rPr sz="1969" spc="77" dirty="0">
                <a:latin typeface="Arial"/>
                <a:cs typeface="Arial"/>
              </a:rPr>
              <a:t> </a:t>
            </a:r>
            <a:r>
              <a:rPr sz="1969" dirty="0">
                <a:latin typeface="Arial"/>
                <a:cs typeface="Arial"/>
              </a:rPr>
              <a:t>up</a:t>
            </a:r>
            <a:r>
              <a:rPr sz="1969" spc="80" dirty="0">
                <a:latin typeface="Arial"/>
                <a:cs typeface="Arial"/>
              </a:rPr>
              <a:t> </a:t>
            </a:r>
            <a:r>
              <a:rPr sz="1969" spc="35" dirty="0">
                <a:latin typeface="Arial"/>
                <a:cs typeface="Arial"/>
              </a:rPr>
              <a:t>to</a:t>
            </a:r>
            <a:r>
              <a:rPr sz="1969" spc="77" dirty="0">
                <a:latin typeface="Arial"/>
                <a:cs typeface="Arial"/>
              </a:rPr>
              <a:t> </a:t>
            </a:r>
            <a:r>
              <a:rPr sz="1898" dirty="0">
                <a:latin typeface="Calibri"/>
                <a:cs typeface="Calibri"/>
              </a:rPr>
              <a:t>1.8</a:t>
            </a:r>
            <a:r>
              <a:rPr sz="1898" spc="11" dirty="0">
                <a:latin typeface="Calibri"/>
                <a:cs typeface="Calibri"/>
              </a:rPr>
              <a:t> </a:t>
            </a:r>
            <a:r>
              <a:rPr sz="1898" dirty="0">
                <a:latin typeface="Calibri"/>
                <a:cs typeface="Calibri"/>
              </a:rPr>
              <a:t>x</a:t>
            </a:r>
            <a:r>
              <a:rPr sz="1898" spc="11" dirty="0">
                <a:latin typeface="Calibri"/>
                <a:cs typeface="Calibri"/>
              </a:rPr>
              <a:t> </a:t>
            </a:r>
            <a:r>
              <a:rPr sz="1898" spc="-14" dirty="0">
                <a:latin typeface="Calibri"/>
                <a:cs typeface="Calibri"/>
              </a:rPr>
              <a:t>10</a:t>
            </a:r>
            <a:r>
              <a:rPr sz="1898" spc="-21" baseline="16975" dirty="0">
                <a:latin typeface="Calibri"/>
                <a:cs typeface="Calibri"/>
              </a:rPr>
              <a:t>19</a:t>
            </a:r>
            <a:endParaRPr sz="1898" baseline="16975">
              <a:latin typeface="Calibri"/>
              <a:cs typeface="Calibri"/>
            </a:endParaRPr>
          </a:p>
          <a:p>
            <a:pPr>
              <a:spcBef>
                <a:spcPts val="186"/>
              </a:spcBef>
            </a:pPr>
            <a:endParaRPr sz="1969">
              <a:latin typeface="Calibri"/>
              <a:cs typeface="Calibri"/>
            </a:endParaRPr>
          </a:p>
          <a:p>
            <a:pPr marL="35717" marR="12501">
              <a:lnSpc>
                <a:spcPts val="2855"/>
              </a:lnSpc>
            </a:pPr>
            <a:r>
              <a:rPr sz="2391" dirty="0">
                <a:latin typeface="Arial"/>
                <a:cs typeface="Arial"/>
              </a:rPr>
              <a:t>Different</a:t>
            </a:r>
            <a:r>
              <a:rPr sz="2391" spc="74" dirty="0">
                <a:latin typeface="Arial"/>
                <a:cs typeface="Arial"/>
              </a:rPr>
              <a:t> </a:t>
            </a:r>
            <a:r>
              <a:rPr sz="2391" dirty="0">
                <a:latin typeface="Arial"/>
                <a:cs typeface="Arial"/>
              </a:rPr>
              <a:t>words</a:t>
            </a:r>
            <a:r>
              <a:rPr sz="2391" spc="77" dirty="0">
                <a:latin typeface="Arial"/>
                <a:cs typeface="Arial"/>
              </a:rPr>
              <a:t> </a:t>
            </a:r>
            <a:r>
              <a:rPr sz="2391" spc="-21" dirty="0">
                <a:latin typeface="Arial"/>
                <a:cs typeface="Arial"/>
              </a:rPr>
              <a:t>sizes</a:t>
            </a:r>
            <a:r>
              <a:rPr sz="2391" spc="77" dirty="0">
                <a:latin typeface="Arial"/>
                <a:cs typeface="Arial"/>
              </a:rPr>
              <a:t> </a:t>
            </a:r>
            <a:r>
              <a:rPr sz="2391" spc="46" dirty="0">
                <a:latin typeface="Arial"/>
                <a:cs typeface="Arial"/>
              </a:rPr>
              <a:t>(integral</a:t>
            </a:r>
            <a:r>
              <a:rPr sz="2391" spc="77" dirty="0">
                <a:latin typeface="Arial"/>
                <a:cs typeface="Arial"/>
              </a:rPr>
              <a:t> </a:t>
            </a:r>
            <a:r>
              <a:rPr sz="2391" dirty="0">
                <a:latin typeface="Arial"/>
                <a:cs typeface="Arial"/>
              </a:rPr>
              <a:t>number</a:t>
            </a:r>
            <a:r>
              <a:rPr sz="2391" spc="74" dirty="0">
                <a:latin typeface="Arial"/>
                <a:cs typeface="Arial"/>
              </a:rPr>
              <a:t> </a:t>
            </a:r>
            <a:r>
              <a:rPr sz="2391" spc="70" dirty="0">
                <a:latin typeface="Arial"/>
                <a:cs typeface="Arial"/>
              </a:rPr>
              <a:t>of</a:t>
            </a:r>
            <a:r>
              <a:rPr sz="2391" spc="77" dirty="0">
                <a:latin typeface="Arial"/>
                <a:cs typeface="Arial"/>
              </a:rPr>
              <a:t> </a:t>
            </a:r>
            <a:r>
              <a:rPr sz="2391" dirty="0">
                <a:latin typeface="Arial"/>
                <a:cs typeface="Arial"/>
              </a:rPr>
              <a:t>bytes,</a:t>
            </a:r>
            <a:r>
              <a:rPr sz="2391" spc="77" dirty="0">
                <a:latin typeface="Arial"/>
                <a:cs typeface="Arial"/>
              </a:rPr>
              <a:t> </a:t>
            </a:r>
            <a:r>
              <a:rPr sz="2391" dirty="0">
                <a:latin typeface="Arial"/>
                <a:cs typeface="Arial"/>
              </a:rPr>
              <a:t>multiples</a:t>
            </a:r>
            <a:r>
              <a:rPr sz="2391" spc="77" dirty="0">
                <a:latin typeface="Arial"/>
                <a:cs typeface="Arial"/>
              </a:rPr>
              <a:t> </a:t>
            </a:r>
            <a:r>
              <a:rPr sz="2391" spc="42" dirty="0">
                <a:latin typeface="Arial"/>
                <a:cs typeface="Arial"/>
              </a:rPr>
              <a:t>and </a:t>
            </a:r>
            <a:r>
              <a:rPr sz="2391" dirty="0">
                <a:latin typeface="Arial"/>
                <a:cs typeface="Arial"/>
              </a:rPr>
              <a:t>fractions)</a:t>
            </a:r>
            <a:r>
              <a:rPr sz="2391" spc="127" dirty="0">
                <a:latin typeface="Arial"/>
                <a:cs typeface="Arial"/>
              </a:rPr>
              <a:t> </a:t>
            </a:r>
            <a:r>
              <a:rPr sz="2391" spc="53" dirty="0">
                <a:latin typeface="Arial"/>
                <a:cs typeface="Arial"/>
              </a:rPr>
              <a:t>are</a:t>
            </a:r>
            <a:r>
              <a:rPr sz="2391" spc="130" dirty="0">
                <a:latin typeface="Arial"/>
                <a:cs typeface="Arial"/>
              </a:rPr>
              <a:t> </a:t>
            </a:r>
            <a:r>
              <a:rPr sz="2391" spc="28" dirty="0">
                <a:latin typeface="Arial"/>
                <a:cs typeface="Arial"/>
              </a:rPr>
              <a:t>supported</a:t>
            </a:r>
            <a:endParaRPr sz="2391">
              <a:latin typeface="Arial"/>
              <a:cs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0571" y="132280"/>
            <a:ext cx="7393781" cy="624570"/>
          </a:xfrm>
          <a:prstGeom prst="rect">
            <a:avLst/>
          </a:prstGeom>
        </p:spPr>
        <p:txBody>
          <a:bodyPr vert="horz" wrap="square" lIns="0" tIns="8930" rIns="0" bIns="0" rtlCol="0" anchor="ctr">
            <a:spAutoFit/>
          </a:bodyPr>
          <a:lstStyle/>
          <a:p>
            <a:pPr marL="8929">
              <a:lnSpc>
                <a:spcPct val="100000"/>
              </a:lnSpc>
              <a:spcBef>
                <a:spcPts val="70"/>
              </a:spcBef>
            </a:pPr>
            <a:r>
              <a:rPr spc="-49" dirty="0"/>
              <a:t>Addresses</a:t>
            </a:r>
          </a:p>
        </p:txBody>
      </p:sp>
      <p:sp>
        <p:nvSpPr>
          <p:cNvPr id="3" name="object 3"/>
          <p:cNvSpPr txBox="1">
            <a:spLocks noGrp="1"/>
          </p:cNvSpPr>
          <p:nvPr>
            <p:ph type="body" idx="1"/>
          </p:nvPr>
        </p:nvSpPr>
        <p:spPr>
          <a:xfrm>
            <a:off x="653748" y="1158854"/>
            <a:ext cx="5404856" cy="1877024"/>
          </a:xfrm>
          <a:prstGeom prst="rect">
            <a:avLst/>
          </a:prstGeom>
        </p:spPr>
        <p:txBody>
          <a:bodyPr vert="horz" wrap="square" lIns="0" tIns="22324" rIns="0" bIns="0" rtlCol="0">
            <a:spAutoFit/>
          </a:bodyPr>
          <a:lstStyle/>
          <a:p>
            <a:pPr marL="8929" marR="3572">
              <a:lnSpc>
                <a:spcPts val="2855"/>
              </a:lnSpc>
              <a:spcBef>
                <a:spcPts val="176"/>
              </a:spcBef>
            </a:pPr>
            <a:r>
              <a:rPr spc="-7" dirty="0"/>
              <a:t>Addresses</a:t>
            </a:r>
            <a:r>
              <a:rPr spc="53" dirty="0"/>
              <a:t> </a:t>
            </a:r>
            <a:r>
              <a:rPr dirty="0"/>
              <a:t>specify</a:t>
            </a:r>
            <a:r>
              <a:rPr spc="53" dirty="0"/>
              <a:t> </a:t>
            </a:r>
            <a:r>
              <a:rPr dirty="0"/>
              <a:t>byte</a:t>
            </a:r>
            <a:r>
              <a:rPr spc="53" dirty="0"/>
              <a:t> </a:t>
            </a:r>
            <a:r>
              <a:rPr spc="32" dirty="0"/>
              <a:t>location </a:t>
            </a:r>
            <a:r>
              <a:rPr dirty="0"/>
              <a:t>in</a:t>
            </a:r>
            <a:r>
              <a:rPr spc="134" dirty="0"/>
              <a:t> </a:t>
            </a:r>
            <a:r>
              <a:rPr dirty="0"/>
              <a:t>computer</a:t>
            </a:r>
            <a:r>
              <a:rPr spc="137" dirty="0"/>
              <a:t> </a:t>
            </a:r>
            <a:r>
              <a:rPr spc="-7" dirty="0"/>
              <a:t>memory</a:t>
            </a:r>
          </a:p>
          <a:p>
            <a:pPr marL="418341" indent="-250022">
              <a:lnSpc>
                <a:spcPct val="100000"/>
              </a:lnSpc>
              <a:spcBef>
                <a:spcPts val="576"/>
              </a:spcBef>
              <a:buClr>
                <a:srgbClr val="0056D6"/>
              </a:buClr>
              <a:buSzPct val="96428"/>
              <a:buFont typeface="Arial"/>
              <a:buChar char="‣"/>
              <a:tabLst>
                <a:tab pos="418341" algn="l"/>
              </a:tabLst>
            </a:pPr>
            <a:r>
              <a:rPr sz="1969" dirty="0"/>
              <a:t>address</a:t>
            </a:r>
            <a:r>
              <a:rPr sz="1969" spc="53" dirty="0"/>
              <a:t> </a:t>
            </a:r>
            <a:r>
              <a:rPr sz="1969" spc="56" dirty="0"/>
              <a:t>of </a:t>
            </a:r>
            <a:r>
              <a:rPr sz="1969" dirty="0"/>
              <a:t>first</a:t>
            </a:r>
            <a:r>
              <a:rPr sz="1969" spc="53" dirty="0"/>
              <a:t> </a:t>
            </a:r>
            <a:r>
              <a:rPr sz="1969" dirty="0"/>
              <a:t>byte</a:t>
            </a:r>
            <a:r>
              <a:rPr sz="1969" spc="56" dirty="0"/>
              <a:t> </a:t>
            </a:r>
            <a:r>
              <a:rPr sz="1969" dirty="0"/>
              <a:t>in</a:t>
            </a:r>
            <a:r>
              <a:rPr sz="1969" spc="53" dirty="0"/>
              <a:t> word</a:t>
            </a:r>
            <a:endParaRPr sz="1969" dirty="0"/>
          </a:p>
          <a:p>
            <a:pPr marL="348245" marR="229485" indent="-179926">
              <a:lnSpc>
                <a:spcPct val="110100"/>
              </a:lnSpc>
              <a:spcBef>
                <a:spcPts val="707"/>
              </a:spcBef>
              <a:buClr>
                <a:srgbClr val="0056D6"/>
              </a:buClr>
              <a:buSzPct val="96428"/>
              <a:buFont typeface="Arial"/>
              <a:buChar char="‣"/>
              <a:tabLst>
                <a:tab pos="348245" algn="l"/>
                <a:tab pos="418341" algn="l"/>
              </a:tabLst>
            </a:pPr>
            <a:r>
              <a:rPr sz="1969" dirty="0"/>
              <a:t>	address</a:t>
            </a:r>
            <a:r>
              <a:rPr sz="1969" spc="60" dirty="0"/>
              <a:t> </a:t>
            </a:r>
            <a:r>
              <a:rPr sz="1969" spc="56" dirty="0"/>
              <a:t>of</a:t>
            </a:r>
            <a:r>
              <a:rPr sz="1969" spc="63" dirty="0"/>
              <a:t> </a:t>
            </a:r>
            <a:r>
              <a:rPr sz="1969" spc="49" dirty="0"/>
              <a:t>following</a:t>
            </a:r>
            <a:r>
              <a:rPr sz="1969" spc="63" dirty="0"/>
              <a:t> </a:t>
            </a:r>
            <a:r>
              <a:rPr sz="1969" dirty="0"/>
              <a:t>words</a:t>
            </a:r>
            <a:r>
              <a:rPr sz="1969" spc="63" dirty="0"/>
              <a:t> </a:t>
            </a:r>
            <a:r>
              <a:rPr sz="1969" spc="-7" dirty="0"/>
              <a:t>differ </a:t>
            </a:r>
            <a:r>
              <a:rPr sz="1969" spc="56" dirty="0"/>
              <a:t>by</a:t>
            </a:r>
            <a:r>
              <a:rPr sz="1969" spc="77" dirty="0"/>
              <a:t> </a:t>
            </a:r>
            <a:r>
              <a:rPr sz="1969" spc="109" dirty="0"/>
              <a:t>4</a:t>
            </a:r>
            <a:r>
              <a:rPr sz="1969" spc="80" dirty="0"/>
              <a:t> </a:t>
            </a:r>
            <a:r>
              <a:rPr sz="1969" dirty="0"/>
              <a:t>(32-</a:t>
            </a:r>
            <a:r>
              <a:rPr sz="1969" spc="39" dirty="0"/>
              <a:t>bit)</a:t>
            </a:r>
            <a:r>
              <a:rPr sz="1969" spc="80" dirty="0"/>
              <a:t> </a:t>
            </a:r>
            <a:r>
              <a:rPr sz="1969" spc="42" dirty="0"/>
              <a:t>and</a:t>
            </a:r>
            <a:r>
              <a:rPr sz="1969" spc="77" dirty="0"/>
              <a:t> </a:t>
            </a:r>
            <a:r>
              <a:rPr sz="1969" spc="109" dirty="0"/>
              <a:t>8</a:t>
            </a:r>
            <a:r>
              <a:rPr sz="1969" spc="80" dirty="0"/>
              <a:t> </a:t>
            </a:r>
            <a:r>
              <a:rPr sz="1969" dirty="0"/>
              <a:t>(64-</a:t>
            </a:r>
            <a:r>
              <a:rPr sz="1969" spc="25" dirty="0"/>
              <a:t>bit)</a:t>
            </a:r>
            <a:endParaRPr sz="1969" dirty="0"/>
          </a:p>
        </p:txBody>
      </p:sp>
      <p:graphicFrame>
        <p:nvGraphicFramePr>
          <p:cNvPr id="5" name="object 5"/>
          <p:cNvGraphicFramePr>
            <a:graphicFrameLocks noGrp="1"/>
          </p:cNvGraphicFramePr>
          <p:nvPr/>
        </p:nvGraphicFramePr>
        <p:xfrm>
          <a:off x="8767474" y="1717308"/>
          <a:ext cx="577751" cy="4607712"/>
        </p:xfrm>
        <a:graphic>
          <a:graphicData uri="http://schemas.openxmlformats.org/drawingml/2006/table">
            <a:tbl>
              <a:tblPr firstRow="1" bandRow="1">
                <a:tableStyleId>{2D5ABB26-0587-4C30-8999-92F81FD0307C}</a:tableStyleId>
              </a:tblPr>
              <a:tblGrid>
                <a:gridCol w="577751">
                  <a:extLst>
                    <a:ext uri="{9D8B030D-6E8A-4147-A177-3AD203B41FA5}">
                      <a16:colId xmlns:a16="http://schemas.microsoft.com/office/drawing/2014/main" xmlns="" val="20000"/>
                    </a:ext>
                  </a:extLst>
                </a:gridCol>
              </a:tblGrid>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0"/>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1"/>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2"/>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3"/>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4"/>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5"/>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6"/>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7"/>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8"/>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9"/>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10"/>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11"/>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12"/>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13"/>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14"/>
                  </a:ext>
                </a:extLst>
              </a:tr>
              <a:tr h="287982">
                <a:tc>
                  <a:txBody>
                    <a:bodyPr/>
                    <a:lstStyle/>
                    <a:p>
                      <a:pPr>
                        <a:lnSpc>
                          <a:spcPct val="100000"/>
                        </a:lnSpc>
                      </a:pPr>
                      <a:endParaRPr sz="1800">
                        <a:latin typeface="Times New Roman"/>
                        <a:cs typeface="Times New Roman"/>
                      </a:endParaRPr>
                    </a:p>
                  </a:txBody>
                  <a:tcPr marL="0" marR="0" marT="0"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15"/>
                  </a:ext>
                </a:extLst>
              </a:tr>
            </a:tbl>
          </a:graphicData>
        </a:graphic>
      </p:graphicFrame>
      <p:sp>
        <p:nvSpPr>
          <p:cNvPr id="6" name="object 6"/>
          <p:cNvSpPr/>
          <p:nvPr/>
        </p:nvSpPr>
        <p:spPr>
          <a:xfrm>
            <a:off x="8779488" y="2017751"/>
            <a:ext cx="578197" cy="4326434"/>
          </a:xfrm>
          <a:custGeom>
            <a:avLst/>
            <a:gdLst/>
            <a:ahLst/>
            <a:cxnLst/>
            <a:rect l="l" t="t" r="r" b="b"/>
            <a:pathLst>
              <a:path w="822325" h="6153150">
                <a:moveTo>
                  <a:pt x="821702" y="0"/>
                </a:moveTo>
                <a:lnTo>
                  <a:pt x="0" y="0"/>
                </a:lnTo>
                <a:lnTo>
                  <a:pt x="0" y="410210"/>
                </a:lnTo>
                <a:lnTo>
                  <a:pt x="0" y="820407"/>
                </a:lnTo>
                <a:lnTo>
                  <a:pt x="0" y="6152985"/>
                </a:lnTo>
                <a:lnTo>
                  <a:pt x="821702" y="6152985"/>
                </a:lnTo>
                <a:lnTo>
                  <a:pt x="821702" y="410210"/>
                </a:lnTo>
                <a:lnTo>
                  <a:pt x="821702" y="0"/>
                </a:lnTo>
                <a:close/>
              </a:path>
            </a:pathLst>
          </a:custGeom>
          <a:solidFill>
            <a:srgbClr val="FFFFFF"/>
          </a:solidFill>
        </p:spPr>
        <p:txBody>
          <a:bodyPr wrap="square" lIns="0" tIns="0" rIns="0" bIns="0" rtlCol="0"/>
          <a:lstStyle/>
          <a:p>
            <a:endParaRPr sz="1266"/>
          </a:p>
        </p:txBody>
      </p:sp>
      <p:sp>
        <p:nvSpPr>
          <p:cNvPr id="7" name="object 7"/>
          <p:cNvSpPr txBox="1"/>
          <p:nvPr/>
        </p:nvSpPr>
        <p:spPr>
          <a:xfrm>
            <a:off x="9540906" y="1739629"/>
            <a:ext cx="538014" cy="4578803"/>
          </a:xfrm>
          <a:prstGeom prst="rect">
            <a:avLst/>
          </a:prstGeom>
        </p:spPr>
        <p:txBody>
          <a:bodyPr vert="horz" wrap="square" lIns="0" tIns="39737" rIns="0" bIns="0" rtlCol="0">
            <a:spAutoFit/>
          </a:bodyPr>
          <a:lstStyle/>
          <a:p>
            <a:pPr marL="8929">
              <a:spcBef>
                <a:spcPts val="313"/>
              </a:spcBef>
            </a:pPr>
            <a:r>
              <a:rPr sz="1687" spc="-14" dirty="0">
                <a:solidFill>
                  <a:srgbClr val="000066"/>
                </a:solidFill>
                <a:latin typeface="Courier New"/>
                <a:cs typeface="Courier New"/>
              </a:rPr>
              <a:t>0000</a:t>
            </a:r>
            <a:endParaRPr sz="1687">
              <a:latin typeface="Courier New"/>
              <a:cs typeface="Courier New"/>
            </a:endParaRPr>
          </a:p>
          <a:p>
            <a:pPr marL="8929">
              <a:spcBef>
                <a:spcPts val="246"/>
              </a:spcBef>
            </a:pPr>
            <a:r>
              <a:rPr sz="1687" spc="-14" dirty="0">
                <a:solidFill>
                  <a:srgbClr val="000066"/>
                </a:solidFill>
                <a:latin typeface="Courier New"/>
                <a:cs typeface="Courier New"/>
              </a:rPr>
              <a:t>0001</a:t>
            </a:r>
            <a:endParaRPr sz="1687">
              <a:latin typeface="Courier New"/>
              <a:cs typeface="Courier New"/>
            </a:endParaRPr>
          </a:p>
          <a:p>
            <a:pPr marL="8929">
              <a:spcBef>
                <a:spcPts val="246"/>
              </a:spcBef>
            </a:pPr>
            <a:r>
              <a:rPr sz="1687" spc="-14" dirty="0">
                <a:solidFill>
                  <a:srgbClr val="000066"/>
                </a:solidFill>
                <a:latin typeface="Courier New"/>
                <a:cs typeface="Courier New"/>
              </a:rPr>
              <a:t>0002</a:t>
            </a:r>
            <a:endParaRPr sz="1687">
              <a:latin typeface="Courier New"/>
              <a:cs typeface="Courier New"/>
            </a:endParaRPr>
          </a:p>
          <a:p>
            <a:pPr marL="8929">
              <a:spcBef>
                <a:spcPts val="246"/>
              </a:spcBef>
            </a:pPr>
            <a:r>
              <a:rPr sz="1687" spc="-14" dirty="0">
                <a:solidFill>
                  <a:srgbClr val="000066"/>
                </a:solidFill>
                <a:latin typeface="Courier New"/>
                <a:cs typeface="Courier New"/>
              </a:rPr>
              <a:t>0003</a:t>
            </a:r>
            <a:endParaRPr sz="1687">
              <a:latin typeface="Courier New"/>
              <a:cs typeface="Courier New"/>
            </a:endParaRPr>
          </a:p>
          <a:p>
            <a:pPr marL="8929">
              <a:spcBef>
                <a:spcPts val="246"/>
              </a:spcBef>
            </a:pPr>
            <a:r>
              <a:rPr sz="1687" spc="-14" dirty="0">
                <a:solidFill>
                  <a:srgbClr val="000066"/>
                </a:solidFill>
                <a:latin typeface="Courier New"/>
                <a:cs typeface="Courier New"/>
              </a:rPr>
              <a:t>0004</a:t>
            </a:r>
            <a:endParaRPr sz="1687">
              <a:latin typeface="Courier New"/>
              <a:cs typeface="Courier New"/>
            </a:endParaRPr>
          </a:p>
          <a:p>
            <a:pPr marL="8929">
              <a:spcBef>
                <a:spcPts val="246"/>
              </a:spcBef>
            </a:pPr>
            <a:r>
              <a:rPr sz="1687" spc="-14" dirty="0">
                <a:solidFill>
                  <a:srgbClr val="000066"/>
                </a:solidFill>
                <a:latin typeface="Courier New"/>
                <a:cs typeface="Courier New"/>
              </a:rPr>
              <a:t>0005</a:t>
            </a:r>
            <a:endParaRPr sz="1687">
              <a:latin typeface="Courier New"/>
              <a:cs typeface="Courier New"/>
            </a:endParaRPr>
          </a:p>
          <a:p>
            <a:pPr marL="8929">
              <a:spcBef>
                <a:spcPts val="246"/>
              </a:spcBef>
            </a:pPr>
            <a:r>
              <a:rPr sz="1687" spc="-14" dirty="0">
                <a:solidFill>
                  <a:srgbClr val="000066"/>
                </a:solidFill>
                <a:latin typeface="Courier New"/>
                <a:cs typeface="Courier New"/>
              </a:rPr>
              <a:t>0006</a:t>
            </a:r>
            <a:endParaRPr sz="1687">
              <a:latin typeface="Courier New"/>
              <a:cs typeface="Courier New"/>
            </a:endParaRPr>
          </a:p>
          <a:p>
            <a:pPr marL="8929">
              <a:spcBef>
                <a:spcPts val="246"/>
              </a:spcBef>
            </a:pPr>
            <a:r>
              <a:rPr sz="1687" spc="-14" dirty="0">
                <a:solidFill>
                  <a:srgbClr val="000066"/>
                </a:solidFill>
                <a:latin typeface="Courier New"/>
                <a:cs typeface="Courier New"/>
              </a:rPr>
              <a:t>0007</a:t>
            </a:r>
            <a:endParaRPr sz="1687">
              <a:latin typeface="Courier New"/>
              <a:cs typeface="Courier New"/>
            </a:endParaRPr>
          </a:p>
          <a:p>
            <a:pPr marL="8929">
              <a:spcBef>
                <a:spcPts val="246"/>
              </a:spcBef>
            </a:pPr>
            <a:r>
              <a:rPr sz="1687" spc="-14" dirty="0">
                <a:solidFill>
                  <a:srgbClr val="000066"/>
                </a:solidFill>
                <a:latin typeface="Courier New"/>
                <a:cs typeface="Courier New"/>
              </a:rPr>
              <a:t>0008</a:t>
            </a:r>
            <a:endParaRPr sz="1687">
              <a:latin typeface="Courier New"/>
              <a:cs typeface="Courier New"/>
            </a:endParaRPr>
          </a:p>
          <a:p>
            <a:pPr marL="8929">
              <a:spcBef>
                <a:spcPts val="246"/>
              </a:spcBef>
            </a:pPr>
            <a:r>
              <a:rPr sz="1687" spc="-14" dirty="0">
                <a:solidFill>
                  <a:srgbClr val="000066"/>
                </a:solidFill>
                <a:latin typeface="Courier New"/>
                <a:cs typeface="Courier New"/>
              </a:rPr>
              <a:t>0009</a:t>
            </a:r>
            <a:endParaRPr sz="1687">
              <a:latin typeface="Courier New"/>
              <a:cs typeface="Courier New"/>
            </a:endParaRPr>
          </a:p>
          <a:p>
            <a:pPr marL="8929">
              <a:spcBef>
                <a:spcPts val="246"/>
              </a:spcBef>
            </a:pPr>
            <a:r>
              <a:rPr sz="1687" spc="-14" dirty="0">
                <a:solidFill>
                  <a:srgbClr val="000066"/>
                </a:solidFill>
                <a:latin typeface="Courier New"/>
                <a:cs typeface="Courier New"/>
              </a:rPr>
              <a:t>0010</a:t>
            </a:r>
            <a:endParaRPr sz="1687">
              <a:latin typeface="Courier New"/>
              <a:cs typeface="Courier New"/>
            </a:endParaRPr>
          </a:p>
          <a:p>
            <a:pPr marL="8929">
              <a:spcBef>
                <a:spcPts val="246"/>
              </a:spcBef>
            </a:pPr>
            <a:r>
              <a:rPr sz="1687" spc="-14" dirty="0">
                <a:solidFill>
                  <a:srgbClr val="000066"/>
                </a:solidFill>
                <a:latin typeface="Courier New"/>
                <a:cs typeface="Courier New"/>
              </a:rPr>
              <a:t>0011</a:t>
            </a:r>
            <a:endParaRPr sz="1687">
              <a:latin typeface="Courier New"/>
              <a:cs typeface="Courier New"/>
            </a:endParaRPr>
          </a:p>
          <a:p>
            <a:pPr marL="8929">
              <a:spcBef>
                <a:spcPts val="246"/>
              </a:spcBef>
            </a:pPr>
            <a:r>
              <a:rPr sz="1687" spc="-14" dirty="0">
                <a:solidFill>
                  <a:srgbClr val="000066"/>
                </a:solidFill>
                <a:latin typeface="Courier New"/>
                <a:cs typeface="Courier New"/>
              </a:rPr>
              <a:t>0012</a:t>
            </a:r>
            <a:endParaRPr sz="1687">
              <a:latin typeface="Courier New"/>
              <a:cs typeface="Courier New"/>
            </a:endParaRPr>
          </a:p>
          <a:p>
            <a:pPr marL="8929">
              <a:spcBef>
                <a:spcPts val="246"/>
              </a:spcBef>
            </a:pPr>
            <a:r>
              <a:rPr sz="1687" spc="-14" dirty="0">
                <a:solidFill>
                  <a:srgbClr val="000066"/>
                </a:solidFill>
                <a:latin typeface="Courier New"/>
                <a:cs typeface="Courier New"/>
              </a:rPr>
              <a:t>0013</a:t>
            </a:r>
            <a:endParaRPr sz="1687">
              <a:latin typeface="Courier New"/>
              <a:cs typeface="Courier New"/>
            </a:endParaRPr>
          </a:p>
          <a:p>
            <a:pPr marL="8929">
              <a:spcBef>
                <a:spcPts val="246"/>
              </a:spcBef>
            </a:pPr>
            <a:r>
              <a:rPr sz="1687" spc="-14" dirty="0">
                <a:solidFill>
                  <a:srgbClr val="000066"/>
                </a:solidFill>
                <a:latin typeface="Courier New"/>
                <a:cs typeface="Courier New"/>
              </a:rPr>
              <a:t>0014</a:t>
            </a:r>
            <a:endParaRPr sz="1687">
              <a:latin typeface="Courier New"/>
              <a:cs typeface="Courier New"/>
            </a:endParaRPr>
          </a:p>
          <a:p>
            <a:pPr marL="8929">
              <a:spcBef>
                <a:spcPts val="246"/>
              </a:spcBef>
            </a:pPr>
            <a:r>
              <a:rPr sz="1687" spc="-14" dirty="0">
                <a:solidFill>
                  <a:srgbClr val="000066"/>
                </a:solidFill>
                <a:latin typeface="Courier New"/>
                <a:cs typeface="Courier New"/>
              </a:rPr>
              <a:t>0015</a:t>
            </a:r>
            <a:endParaRPr sz="1687">
              <a:latin typeface="Courier New"/>
              <a:cs typeface="Courier New"/>
            </a:endParaRPr>
          </a:p>
        </p:txBody>
      </p:sp>
      <p:grpSp>
        <p:nvGrpSpPr>
          <p:cNvPr id="8" name="object 8"/>
          <p:cNvGrpSpPr/>
          <p:nvPr/>
        </p:nvGrpSpPr>
        <p:grpSpPr>
          <a:xfrm>
            <a:off x="7870733" y="1717294"/>
            <a:ext cx="601861" cy="4638973"/>
            <a:chOff x="9026465" y="2442374"/>
            <a:chExt cx="855980" cy="6597650"/>
          </a:xfrm>
        </p:grpSpPr>
        <p:sp>
          <p:nvSpPr>
            <p:cNvPr id="9" name="object 9"/>
            <p:cNvSpPr/>
            <p:nvPr/>
          </p:nvSpPr>
          <p:spPr>
            <a:xfrm>
              <a:off x="9043582" y="5741084"/>
              <a:ext cx="822325" cy="3281679"/>
            </a:xfrm>
            <a:custGeom>
              <a:avLst/>
              <a:gdLst/>
              <a:ahLst/>
              <a:cxnLst/>
              <a:rect l="l" t="t" r="r" b="b"/>
              <a:pathLst>
                <a:path w="822325" h="3281679">
                  <a:moveTo>
                    <a:pt x="0" y="0"/>
                  </a:moveTo>
                  <a:lnTo>
                    <a:pt x="821699" y="0"/>
                  </a:lnTo>
                  <a:lnTo>
                    <a:pt x="821699" y="3281592"/>
                  </a:lnTo>
                  <a:lnTo>
                    <a:pt x="0" y="3281592"/>
                  </a:lnTo>
                  <a:lnTo>
                    <a:pt x="0" y="0"/>
                  </a:lnTo>
                  <a:close/>
                </a:path>
              </a:pathLst>
            </a:custGeom>
            <a:ln w="34234">
              <a:solidFill>
                <a:srgbClr val="011279"/>
              </a:solidFill>
            </a:ln>
          </p:spPr>
          <p:txBody>
            <a:bodyPr wrap="square" lIns="0" tIns="0" rIns="0" bIns="0" rtlCol="0"/>
            <a:lstStyle/>
            <a:p>
              <a:endParaRPr sz="1266"/>
            </a:p>
          </p:txBody>
        </p:sp>
        <p:sp>
          <p:nvSpPr>
            <p:cNvPr id="10" name="object 10"/>
            <p:cNvSpPr/>
            <p:nvPr/>
          </p:nvSpPr>
          <p:spPr>
            <a:xfrm>
              <a:off x="9043577" y="2459492"/>
              <a:ext cx="822325" cy="3281679"/>
            </a:xfrm>
            <a:custGeom>
              <a:avLst/>
              <a:gdLst/>
              <a:ahLst/>
              <a:cxnLst/>
              <a:rect l="l" t="t" r="r" b="b"/>
              <a:pathLst>
                <a:path w="822325" h="3281679">
                  <a:moveTo>
                    <a:pt x="821698" y="0"/>
                  </a:moveTo>
                  <a:lnTo>
                    <a:pt x="0" y="0"/>
                  </a:lnTo>
                  <a:lnTo>
                    <a:pt x="0" y="3281591"/>
                  </a:lnTo>
                  <a:lnTo>
                    <a:pt x="821698" y="3281591"/>
                  </a:lnTo>
                  <a:lnTo>
                    <a:pt x="821698" y="0"/>
                  </a:lnTo>
                  <a:close/>
                </a:path>
              </a:pathLst>
            </a:custGeom>
            <a:solidFill>
              <a:srgbClr val="FFFFFF"/>
            </a:solidFill>
          </p:spPr>
          <p:txBody>
            <a:bodyPr wrap="square" lIns="0" tIns="0" rIns="0" bIns="0" rtlCol="0"/>
            <a:lstStyle/>
            <a:p>
              <a:endParaRPr sz="1266"/>
            </a:p>
          </p:txBody>
        </p:sp>
        <p:sp>
          <p:nvSpPr>
            <p:cNvPr id="11" name="object 11"/>
            <p:cNvSpPr/>
            <p:nvPr/>
          </p:nvSpPr>
          <p:spPr>
            <a:xfrm>
              <a:off x="9043582" y="2459491"/>
              <a:ext cx="822325" cy="3281679"/>
            </a:xfrm>
            <a:custGeom>
              <a:avLst/>
              <a:gdLst/>
              <a:ahLst/>
              <a:cxnLst/>
              <a:rect l="l" t="t" r="r" b="b"/>
              <a:pathLst>
                <a:path w="822325" h="3281679">
                  <a:moveTo>
                    <a:pt x="0" y="0"/>
                  </a:moveTo>
                  <a:lnTo>
                    <a:pt x="821699" y="0"/>
                  </a:lnTo>
                  <a:lnTo>
                    <a:pt x="821699" y="3281592"/>
                  </a:lnTo>
                  <a:lnTo>
                    <a:pt x="0" y="3281592"/>
                  </a:lnTo>
                  <a:lnTo>
                    <a:pt x="0" y="0"/>
                  </a:lnTo>
                  <a:close/>
                </a:path>
              </a:pathLst>
            </a:custGeom>
            <a:ln w="34234">
              <a:solidFill>
                <a:srgbClr val="011279"/>
              </a:solidFill>
            </a:ln>
          </p:spPr>
          <p:txBody>
            <a:bodyPr wrap="square" lIns="0" tIns="0" rIns="0" bIns="0" rtlCol="0"/>
            <a:lstStyle/>
            <a:p>
              <a:endParaRPr sz="1266"/>
            </a:p>
          </p:txBody>
        </p:sp>
      </p:grpSp>
      <p:sp>
        <p:nvSpPr>
          <p:cNvPr id="12" name="object 12"/>
          <p:cNvSpPr/>
          <p:nvPr/>
        </p:nvSpPr>
        <p:spPr>
          <a:xfrm>
            <a:off x="7016124" y="2883021"/>
            <a:ext cx="578197" cy="3461147"/>
          </a:xfrm>
          <a:custGeom>
            <a:avLst/>
            <a:gdLst/>
            <a:ahLst/>
            <a:cxnLst/>
            <a:rect l="l" t="t" r="r" b="b"/>
            <a:pathLst>
              <a:path w="822325" h="4922520">
                <a:moveTo>
                  <a:pt x="821702" y="0"/>
                </a:moveTo>
                <a:lnTo>
                  <a:pt x="0" y="0"/>
                </a:lnTo>
                <a:lnTo>
                  <a:pt x="0" y="1640789"/>
                </a:lnTo>
                <a:lnTo>
                  <a:pt x="0" y="3281591"/>
                </a:lnTo>
                <a:lnTo>
                  <a:pt x="0" y="4922380"/>
                </a:lnTo>
                <a:lnTo>
                  <a:pt x="821702" y="4922380"/>
                </a:lnTo>
                <a:lnTo>
                  <a:pt x="821702" y="3281591"/>
                </a:lnTo>
                <a:lnTo>
                  <a:pt x="821702" y="1640789"/>
                </a:lnTo>
                <a:lnTo>
                  <a:pt x="821702" y="0"/>
                </a:lnTo>
                <a:close/>
              </a:path>
            </a:pathLst>
          </a:custGeom>
          <a:solidFill>
            <a:srgbClr val="FFFFFF"/>
          </a:solidFill>
        </p:spPr>
        <p:txBody>
          <a:bodyPr wrap="square" lIns="0" tIns="0" rIns="0" bIns="0" rtlCol="0"/>
          <a:lstStyle/>
          <a:p>
            <a:endParaRPr sz="1266"/>
          </a:p>
        </p:txBody>
      </p:sp>
      <p:sp>
        <p:nvSpPr>
          <p:cNvPr id="13" name="object 13"/>
          <p:cNvSpPr txBox="1"/>
          <p:nvPr/>
        </p:nvSpPr>
        <p:spPr>
          <a:xfrm>
            <a:off x="6933476" y="1140554"/>
            <a:ext cx="688478" cy="520800"/>
          </a:xfrm>
          <a:prstGeom prst="rect">
            <a:avLst/>
          </a:prstGeom>
        </p:spPr>
        <p:txBody>
          <a:bodyPr vert="horz" wrap="square" lIns="0" tIns="3572" rIns="0" bIns="0" rtlCol="0">
            <a:spAutoFit/>
          </a:bodyPr>
          <a:lstStyle/>
          <a:p>
            <a:pPr marL="8929" marR="3572" indent="47772">
              <a:lnSpc>
                <a:spcPct val="102800"/>
              </a:lnSpc>
              <a:spcBef>
                <a:spcPts val="28"/>
              </a:spcBef>
            </a:pPr>
            <a:r>
              <a:rPr sz="1687" b="1" dirty="0">
                <a:solidFill>
                  <a:srgbClr val="000066"/>
                </a:solidFill>
                <a:latin typeface="Arial"/>
                <a:cs typeface="Arial"/>
              </a:rPr>
              <a:t>32-</a:t>
            </a:r>
            <a:r>
              <a:rPr sz="1687" b="1" spc="-18" dirty="0">
                <a:solidFill>
                  <a:srgbClr val="000066"/>
                </a:solidFill>
                <a:latin typeface="Arial"/>
                <a:cs typeface="Arial"/>
              </a:rPr>
              <a:t>bit </a:t>
            </a:r>
            <a:r>
              <a:rPr sz="1687" b="1" spc="-7" dirty="0">
                <a:solidFill>
                  <a:srgbClr val="000066"/>
                </a:solidFill>
                <a:latin typeface="Arial"/>
                <a:cs typeface="Arial"/>
              </a:rPr>
              <a:t>Words</a:t>
            </a:r>
            <a:endParaRPr sz="1687">
              <a:latin typeface="Arial"/>
              <a:cs typeface="Arial"/>
            </a:endParaRPr>
          </a:p>
        </p:txBody>
      </p:sp>
      <p:sp>
        <p:nvSpPr>
          <p:cNvPr id="14" name="object 14"/>
          <p:cNvSpPr txBox="1"/>
          <p:nvPr/>
        </p:nvSpPr>
        <p:spPr>
          <a:xfrm>
            <a:off x="8735959" y="1263734"/>
            <a:ext cx="608111" cy="270444"/>
          </a:xfrm>
          <a:prstGeom prst="rect">
            <a:avLst/>
          </a:prstGeom>
        </p:spPr>
        <p:txBody>
          <a:bodyPr vert="horz" wrap="square" lIns="0" tIns="10716" rIns="0" bIns="0" rtlCol="0">
            <a:spAutoFit/>
          </a:bodyPr>
          <a:lstStyle/>
          <a:p>
            <a:pPr marL="8929">
              <a:spcBef>
                <a:spcPts val="84"/>
              </a:spcBef>
            </a:pPr>
            <a:r>
              <a:rPr sz="1687" b="1" spc="-7" dirty="0">
                <a:solidFill>
                  <a:srgbClr val="000066"/>
                </a:solidFill>
                <a:latin typeface="Arial"/>
                <a:cs typeface="Arial"/>
              </a:rPr>
              <a:t>Bytes</a:t>
            </a:r>
            <a:endParaRPr sz="1687">
              <a:latin typeface="Arial"/>
              <a:cs typeface="Arial"/>
            </a:endParaRPr>
          </a:p>
        </p:txBody>
      </p:sp>
      <p:sp>
        <p:nvSpPr>
          <p:cNvPr id="15" name="object 15"/>
          <p:cNvSpPr txBox="1"/>
          <p:nvPr/>
        </p:nvSpPr>
        <p:spPr>
          <a:xfrm>
            <a:off x="9518337" y="1263734"/>
            <a:ext cx="571946" cy="270444"/>
          </a:xfrm>
          <a:prstGeom prst="rect">
            <a:avLst/>
          </a:prstGeom>
        </p:spPr>
        <p:txBody>
          <a:bodyPr vert="horz" wrap="square" lIns="0" tIns="10716" rIns="0" bIns="0" rtlCol="0">
            <a:spAutoFit/>
          </a:bodyPr>
          <a:lstStyle/>
          <a:p>
            <a:pPr marL="8929">
              <a:spcBef>
                <a:spcPts val="84"/>
              </a:spcBef>
            </a:pPr>
            <a:r>
              <a:rPr sz="1687" b="1" spc="-7" dirty="0">
                <a:solidFill>
                  <a:srgbClr val="000066"/>
                </a:solidFill>
                <a:latin typeface="Arial"/>
                <a:cs typeface="Arial"/>
              </a:rPr>
              <a:t>Addr.</a:t>
            </a:r>
            <a:endParaRPr sz="1687">
              <a:latin typeface="Arial"/>
              <a:cs typeface="Arial"/>
            </a:endParaRPr>
          </a:p>
        </p:txBody>
      </p:sp>
      <p:sp>
        <p:nvSpPr>
          <p:cNvPr id="16" name="object 16"/>
          <p:cNvSpPr txBox="1"/>
          <p:nvPr/>
        </p:nvSpPr>
        <p:spPr>
          <a:xfrm>
            <a:off x="7800113" y="1140554"/>
            <a:ext cx="688478" cy="520800"/>
          </a:xfrm>
          <a:prstGeom prst="rect">
            <a:avLst/>
          </a:prstGeom>
        </p:spPr>
        <p:txBody>
          <a:bodyPr vert="horz" wrap="square" lIns="0" tIns="3572" rIns="0" bIns="0" rtlCol="0">
            <a:spAutoFit/>
          </a:bodyPr>
          <a:lstStyle/>
          <a:p>
            <a:pPr marL="8929" marR="3572" indent="47772">
              <a:lnSpc>
                <a:spcPct val="102800"/>
              </a:lnSpc>
              <a:spcBef>
                <a:spcPts val="28"/>
              </a:spcBef>
            </a:pPr>
            <a:r>
              <a:rPr sz="1687" b="1" dirty="0">
                <a:solidFill>
                  <a:srgbClr val="000066"/>
                </a:solidFill>
                <a:latin typeface="Arial"/>
                <a:cs typeface="Arial"/>
              </a:rPr>
              <a:t>64-</a:t>
            </a:r>
            <a:r>
              <a:rPr sz="1687" b="1" spc="-18" dirty="0">
                <a:solidFill>
                  <a:srgbClr val="000066"/>
                </a:solidFill>
                <a:latin typeface="Arial"/>
                <a:cs typeface="Arial"/>
              </a:rPr>
              <a:t>bit </a:t>
            </a:r>
            <a:r>
              <a:rPr sz="1687" b="1" spc="-7" dirty="0">
                <a:solidFill>
                  <a:srgbClr val="000066"/>
                </a:solidFill>
                <a:latin typeface="Arial"/>
                <a:cs typeface="Arial"/>
              </a:rPr>
              <a:t>Words</a:t>
            </a:r>
            <a:endParaRPr sz="1687">
              <a:latin typeface="Arial"/>
              <a:cs typeface="Arial"/>
            </a:endParaRPr>
          </a:p>
        </p:txBody>
      </p:sp>
      <p:sp>
        <p:nvSpPr>
          <p:cNvPr id="17" name="object 17"/>
          <p:cNvSpPr txBox="1"/>
          <p:nvPr/>
        </p:nvSpPr>
        <p:spPr>
          <a:xfrm>
            <a:off x="7955612" y="2561628"/>
            <a:ext cx="411212" cy="412539"/>
          </a:xfrm>
          <a:prstGeom prst="rect">
            <a:avLst/>
          </a:prstGeom>
        </p:spPr>
        <p:txBody>
          <a:bodyPr vert="horz" wrap="square" lIns="0" tIns="12055" rIns="0" bIns="0" rtlCol="0">
            <a:spAutoFit/>
          </a:bodyPr>
          <a:lstStyle/>
          <a:p>
            <a:pPr algn="ctr">
              <a:spcBef>
                <a:spcPts val="95"/>
              </a:spcBef>
            </a:pPr>
            <a:r>
              <a:rPr sz="1301" b="1" spc="-14" dirty="0">
                <a:solidFill>
                  <a:srgbClr val="000066"/>
                </a:solidFill>
                <a:latin typeface="Arial"/>
                <a:cs typeface="Arial"/>
              </a:rPr>
              <a:t>Addr</a:t>
            </a:r>
            <a:endParaRPr sz="1301">
              <a:latin typeface="Arial"/>
              <a:cs typeface="Arial"/>
            </a:endParaRPr>
          </a:p>
          <a:p>
            <a:pPr algn="ctr">
              <a:spcBef>
                <a:spcPts val="46"/>
              </a:spcBef>
            </a:pPr>
            <a:r>
              <a:rPr sz="1301" b="1" spc="-35" dirty="0">
                <a:solidFill>
                  <a:srgbClr val="000066"/>
                </a:solidFill>
                <a:latin typeface="Arial"/>
                <a:cs typeface="Arial"/>
              </a:rPr>
              <a:t>=</a:t>
            </a:r>
            <a:endParaRPr sz="1301">
              <a:latin typeface="Arial"/>
              <a:cs typeface="Arial"/>
            </a:endParaRPr>
          </a:p>
        </p:txBody>
      </p:sp>
      <p:sp>
        <p:nvSpPr>
          <p:cNvPr id="18" name="object 18"/>
          <p:cNvSpPr txBox="1"/>
          <p:nvPr/>
        </p:nvSpPr>
        <p:spPr>
          <a:xfrm>
            <a:off x="8059988" y="3007334"/>
            <a:ext cx="202257" cy="184666"/>
          </a:xfrm>
          <a:prstGeom prst="rect">
            <a:avLst/>
          </a:prstGeom>
        </p:spPr>
        <p:txBody>
          <a:bodyPr vert="horz" wrap="square" lIns="0" tIns="0" rIns="0" bIns="0" rtlCol="0">
            <a:spAutoFit/>
          </a:bodyPr>
          <a:lstStyle/>
          <a:p>
            <a:pPr>
              <a:lnSpc>
                <a:spcPts val="1363"/>
              </a:lnSpc>
            </a:pPr>
            <a:r>
              <a:rPr sz="1301" spc="-18" dirty="0">
                <a:solidFill>
                  <a:srgbClr val="000066"/>
                </a:solidFill>
                <a:latin typeface="Courier New"/>
                <a:cs typeface="Courier New"/>
              </a:rPr>
              <a:t>??</a:t>
            </a:r>
            <a:endParaRPr sz="1301">
              <a:latin typeface="Courier New"/>
              <a:cs typeface="Courier New"/>
            </a:endParaRPr>
          </a:p>
        </p:txBody>
      </p:sp>
      <p:sp>
        <p:nvSpPr>
          <p:cNvPr id="19" name="object 19"/>
          <p:cNvSpPr txBox="1"/>
          <p:nvPr/>
        </p:nvSpPr>
        <p:spPr>
          <a:xfrm>
            <a:off x="7955612" y="4796892"/>
            <a:ext cx="411212" cy="412539"/>
          </a:xfrm>
          <a:prstGeom prst="rect">
            <a:avLst/>
          </a:prstGeom>
        </p:spPr>
        <p:txBody>
          <a:bodyPr vert="horz" wrap="square" lIns="0" tIns="12055" rIns="0" bIns="0" rtlCol="0">
            <a:spAutoFit/>
          </a:bodyPr>
          <a:lstStyle/>
          <a:p>
            <a:pPr algn="ctr">
              <a:spcBef>
                <a:spcPts val="95"/>
              </a:spcBef>
            </a:pPr>
            <a:r>
              <a:rPr sz="1301" b="1" spc="-14" dirty="0">
                <a:solidFill>
                  <a:srgbClr val="000066"/>
                </a:solidFill>
                <a:latin typeface="Arial"/>
                <a:cs typeface="Arial"/>
              </a:rPr>
              <a:t>Addr</a:t>
            </a:r>
            <a:endParaRPr sz="1301">
              <a:latin typeface="Arial"/>
              <a:cs typeface="Arial"/>
            </a:endParaRPr>
          </a:p>
          <a:p>
            <a:pPr algn="ctr">
              <a:spcBef>
                <a:spcPts val="46"/>
              </a:spcBef>
            </a:pPr>
            <a:r>
              <a:rPr sz="1301" b="1" spc="-35" dirty="0">
                <a:solidFill>
                  <a:srgbClr val="000066"/>
                </a:solidFill>
                <a:latin typeface="Arial"/>
                <a:cs typeface="Arial"/>
              </a:rPr>
              <a:t>=</a:t>
            </a:r>
            <a:endParaRPr sz="1301">
              <a:latin typeface="Arial"/>
              <a:cs typeface="Arial"/>
            </a:endParaRPr>
          </a:p>
        </p:txBody>
      </p:sp>
      <p:sp>
        <p:nvSpPr>
          <p:cNvPr id="20" name="object 20"/>
          <p:cNvSpPr txBox="1"/>
          <p:nvPr/>
        </p:nvSpPr>
        <p:spPr>
          <a:xfrm>
            <a:off x="8059988" y="5242599"/>
            <a:ext cx="202257" cy="184666"/>
          </a:xfrm>
          <a:prstGeom prst="rect">
            <a:avLst/>
          </a:prstGeom>
        </p:spPr>
        <p:txBody>
          <a:bodyPr vert="horz" wrap="square" lIns="0" tIns="0" rIns="0" bIns="0" rtlCol="0">
            <a:spAutoFit/>
          </a:bodyPr>
          <a:lstStyle/>
          <a:p>
            <a:pPr>
              <a:lnSpc>
                <a:spcPts val="1363"/>
              </a:lnSpc>
            </a:pPr>
            <a:r>
              <a:rPr sz="1301" spc="-18" dirty="0">
                <a:solidFill>
                  <a:srgbClr val="000066"/>
                </a:solidFill>
                <a:latin typeface="Courier New"/>
                <a:cs typeface="Courier New"/>
              </a:rPr>
              <a:t>??</a:t>
            </a:r>
            <a:endParaRPr sz="1301">
              <a:latin typeface="Courier New"/>
              <a:cs typeface="Courier New"/>
            </a:endParaRPr>
          </a:p>
        </p:txBody>
      </p:sp>
      <p:sp>
        <p:nvSpPr>
          <p:cNvPr id="21" name="object 21"/>
          <p:cNvSpPr txBox="1"/>
          <p:nvPr/>
        </p:nvSpPr>
        <p:spPr>
          <a:xfrm>
            <a:off x="7193354" y="2430490"/>
            <a:ext cx="202257" cy="184666"/>
          </a:xfrm>
          <a:prstGeom prst="rect">
            <a:avLst/>
          </a:prstGeom>
        </p:spPr>
        <p:txBody>
          <a:bodyPr vert="horz" wrap="square" lIns="0" tIns="0" rIns="0" bIns="0" rtlCol="0">
            <a:spAutoFit/>
          </a:bodyPr>
          <a:lstStyle/>
          <a:p>
            <a:pPr>
              <a:lnSpc>
                <a:spcPts val="1363"/>
              </a:lnSpc>
            </a:pPr>
            <a:r>
              <a:rPr sz="1301" spc="-18" dirty="0">
                <a:solidFill>
                  <a:srgbClr val="000066"/>
                </a:solidFill>
                <a:latin typeface="Courier New"/>
                <a:cs typeface="Courier New"/>
              </a:rPr>
              <a:t>??</a:t>
            </a:r>
            <a:endParaRPr sz="1301">
              <a:latin typeface="Courier New"/>
              <a:cs typeface="Courier New"/>
            </a:endParaRPr>
          </a:p>
        </p:txBody>
      </p:sp>
      <p:sp>
        <p:nvSpPr>
          <p:cNvPr id="22" name="object 22"/>
          <p:cNvSpPr txBox="1"/>
          <p:nvPr/>
        </p:nvSpPr>
        <p:spPr>
          <a:xfrm>
            <a:off x="7193354" y="3584176"/>
            <a:ext cx="202257" cy="184666"/>
          </a:xfrm>
          <a:prstGeom prst="rect">
            <a:avLst/>
          </a:prstGeom>
        </p:spPr>
        <p:txBody>
          <a:bodyPr vert="horz" wrap="square" lIns="0" tIns="0" rIns="0" bIns="0" rtlCol="0">
            <a:spAutoFit/>
          </a:bodyPr>
          <a:lstStyle/>
          <a:p>
            <a:pPr>
              <a:lnSpc>
                <a:spcPts val="1363"/>
              </a:lnSpc>
            </a:pPr>
            <a:r>
              <a:rPr sz="1301" spc="-18" dirty="0">
                <a:solidFill>
                  <a:srgbClr val="000066"/>
                </a:solidFill>
                <a:latin typeface="Courier New"/>
                <a:cs typeface="Courier New"/>
              </a:rPr>
              <a:t>??</a:t>
            </a:r>
            <a:endParaRPr sz="1301">
              <a:latin typeface="Courier New"/>
              <a:cs typeface="Courier New"/>
            </a:endParaRPr>
          </a:p>
        </p:txBody>
      </p:sp>
      <p:sp>
        <p:nvSpPr>
          <p:cNvPr id="23" name="object 23"/>
          <p:cNvSpPr txBox="1"/>
          <p:nvPr/>
        </p:nvSpPr>
        <p:spPr>
          <a:xfrm>
            <a:off x="7193354" y="4737861"/>
            <a:ext cx="202257" cy="184666"/>
          </a:xfrm>
          <a:prstGeom prst="rect">
            <a:avLst/>
          </a:prstGeom>
        </p:spPr>
        <p:txBody>
          <a:bodyPr vert="horz" wrap="square" lIns="0" tIns="0" rIns="0" bIns="0" rtlCol="0">
            <a:spAutoFit/>
          </a:bodyPr>
          <a:lstStyle/>
          <a:p>
            <a:pPr>
              <a:lnSpc>
                <a:spcPts val="1363"/>
              </a:lnSpc>
            </a:pPr>
            <a:r>
              <a:rPr sz="1301" spc="-18" dirty="0">
                <a:solidFill>
                  <a:srgbClr val="000066"/>
                </a:solidFill>
                <a:latin typeface="Courier New"/>
                <a:cs typeface="Courier New"/>
              </a:rPr>
              <a:t>??</a:t>
            </a:r>
            <a:endParaRPr sz="1301">
              <a:latin typeface="Courier New"/>
              <a:cs typeface="Courier New"/>
            </a:endParaRPr>
          </a:p>
        </p:txBody>
      </p:sp>
      <p:sp>
        <p:nvSpPr>
          <p:cNvPr id="24" name="object 24"/>
          <p:cNvSpPr txBox="1"/>
          <p:nvPr/>
        </p:nvSpPr>
        <p:spPr>
          <a:xfrm>
            <a:off x="7193354" y="5891545"/>
            <a:ext cx="202257" cy="184666"/>
          </a:xfrm>
          <a:prstGeom prst="rect">
            <a:avLst/>
          </a:prstGeom>
        </p:spPr>
        <p:txBody>
          <a:bodyPr vert="horz" wrap="square" lIns="0" tIns="0" rIns="0" bIns="0" rtlCol="0">
            <a:spAutoFit/>
          </a:bodyPr>
          <a:lstStyle/>
          <a:p>
            <a:pPr>
              <a:lnSpc>
                <a:spcPts val="1363"/>
              </a:lnSpc>
            </a:pPr>
            <a:r>
              <a:rPr sz="1301" spc="-18" dirty="0">
                <a:solidFill>
                  <a:srgbClr val="000066"/>
                </a:solidFill>
                <a:latin typeface="Courier New"/>
                <a:cs typeface="Courier New"/>
              </a:rPr>
              <a:t>??</a:t>
            </a:r>
            <a:endParaRPr sz="1301">
              <a:latin typeface="Courier New"/>
              <a:cs typeface="Courier New"/>
            </a:endParaRPr>
          </a:p>
        </p:txBody>
      </p:sp>
      <p:sp>
        <p:nvSpPr>
          <p:cNvPr id="25" name="object 25"/>
          <p:cNvSpPr/>
          <p:nvPr/>
        </p:nvSpPr>
        <p:spPr>
          <a:xfrm>
            <a:off x="7088349" y="2378278"/>
            <a:ext cx="433536" cy="216545"/>
          </a:xfrm>
          <a:custGeom>
            <a:avLst/>
            <a:gdLst/>
            <a:ahLst/>
            <a:cxnLst/>
            <a:rect l="l" t="t" r="r" b="b"/>
            <a:pathLst>
              <a:path w="616584" h="307975">
                <a:moveTo>
                  <a:pt x="616274" y="0"/>
                </a:moveTo>
                <a:lnTo>
                  <a:pt x="0" y="0"/>
                </a:lnTo>
                <a:lnTo>
                  <a:pt x="0" y="307649"/>
                </a:lnTo>
                <a:lnTo>
                  <a:pt x="616274" y="307649"/>
                </a:lnTo>
                <a:lnTo>
                  <a:pt x="616274" y="0"/>
                </a:lnTo>
                <a:close/>
              </a:path>
            </a:pathLst>
          </a:custGeom>
          <a:solidFill>
            <a:srgbClr val="FFFDA9"/>
          </a:solidFill>
        </p:spPr>
        <p:txBody>
          <a:bodyPr wrap="square" lIns="0" tIns="0" rIns="0" bIns="0" rtlCol="0"/>
          <a:lstStyle/>
          <a:p>
            <a:endParaRPr sz="1266"/>
          </a:p>
        </p:txBody>
      </p:sp>
      <p:sp>
        <p:nvSpPr>
          <p:cNvPr id="26" name="object 26"/>
          <p:cNvSpPr/>
          <p:nvPr/>
        </p:nvSpPr>
        <p:spPr>
          <a:xfrm>
            <a:off x="7088348" y="3531968"/>
            <a:ext cx="433536" cy="2523975"/>
          </a:xfrm>
          <a:custGeom>
            <a:avLst/>
            <a:gdLst/>
            <a:ahLst/>
            <a:cxnLst/>
            <a:rect l="l" t="t" r="r" b="b"/>
            <a:pathLst>
              <a:path w="616584" h="3589654">
                <a:moveTo>
                  <a:pt x="616267" y="3281591"/>
                </a:moveTo>
                <a:lnTo>
                  <a:pt x="0" y="3281591"/>
                </a:lnTo>
                <a:lnTo>
                  <a:pt x="0" y="3589236"/>
                </a:lnTo>
                <a:lnTo>
                  <a:pt x="616267" y="3589236"/>
                </a:lnTo>
                <a:lnTo>
                  <a:pt x="616267" y="3281591"/>
                </a:lnTo>
                <a:close/>
              </a:path>
              <a:path w="616584" h="3589654">
                <a:moveTo>
                  <a:pt x="616267" y="1640789"/>
                </a:moveTo>
                <a:lnTo>
                  <a:pt x="0" y="1640789"/>
                </a:lnTo>
                <a:lnTo>
                  <a:pt x="0" y="1948446"/>
                </a:lnTo>
                <a:lnTo>
                  <a:pt x="616267" y="1948446"/>
                </a:lnTo>
                <a:lnTo>
                  <a:pt x="616267" y="1640789"/>
                </a:lnTo>
                <a:close/>
              </a:path>
              <a:path w="616584" h="3589654">
                <a:moveTo>
                  <a:pt x="616267" y="0"/>
                </a:moveTo>
                <a:lnTo>
                  <a:pt x="0" y="0"/>
                </a:lnTo>
                <a:lnTo>
                  <a:pt x="0" y="307644"/>
                </a:lnTo>
                <a:lnTo>
                  <a:pt x="616267" y="307644"/>
                </a:lnTo>
                <a:lnTo>
                  <a:pt x="616267" y="0"/>
                </a:lnTo>
                <a:close/>
              </a:path>
            </a:pathLst>
          </a:custGeom>
          <a:solidFill>
            <a:srgbClr val="FFFDA9"/>
          </a:solidFill>
        </p:spPr>
        <p:txBody>
          <a:bodyPr wrap="square" lIns="0" tIns="0" rIns="0" bIns="0" rtlCol="0"/>
          <a:lstStyle/>
          <a:p>
            <a:endParaRPr sz="1266"/>
          </a:p>
        </p:txBody>
      </p:sp>
      <p:graphicFrame>
        <p:nvGraphicFramePr>
          <p:cNvPr id="27" name="object 27"/>
          <p:cNvGraphicFramePr>
            <a:graphicFrameLocks noGrp="1"/>
          </p:cNvGraphicFramePr>
          <p:nvPr/>
        </p:nvGraphicFramePr>
        <p:xfrm>
          <a:off x="7004099" y="1717297"/>
          <a:ext cx="577751" cy="4613076"/>
        </p:xfrm>
        <a:graphic>
          <a:graphicData uri="http://schemas.openxmlformats.org/drawingml/2006/table">
            <a:tbl>
              <a:tblPr firstRow="1" bandRow="1">
                <a:tableStyleId>{2D5ABB26-0587-4C30-8999-92F81FD0307C}</a:tableStyleId>
              </a:tblPr>
              <a:tblGrid>
                <a:gridCol w="577751">
                  <a:extLst>
                    <a:ext uri="{9D8B030D-6E8A-4147-A177-3AD203B41FA5}">
                      <a16:colId xmlns:a16="http://schemas.microsoft.com/office/drawing/2014/main" xmlns="" val="20000"/>
                    </a:ext>
                  </a:extLst>
                </a:gridCol>
              </a:tblGrid>
              <a:tr h="1153269">
                <a:tc>
                  <a:txBody>
                    <a:bodyPr/>
                    <a:lstStyle/>
                    <a:p>
                      <a:pPr>
                        <a:lnSpc>
                          <a:spcPct val="100000"/>
                        </a:lnSpc>
                        <a:spcBef>
                          <a:spcPts val="865"/>
                        </a:spcBef>
                      </a:pPr>
                      <a:endParaRPr sz="1300">
                        <a:latin typeface="Times New Roman"/>
                        <a:cs typeface="Times New Roman"/>
                      </a:endParaRPr>
                    </a:p>
                    <a:p>
                      <a:pPr marR="22225" algn="ctr">
                        <a:lnSpc>
                          <a:spcPct val="100000"/>
                        </a:lnSpc>
                      </a:pPr>
                      <a:r>
                        <a:rPr sz="1300" b="1" spc="-20" dirty="0">
                          <a:solidFill>
                            <a:srgbClr val="000066"/>
                          </a:solidFill>
                          <a:latin typeface="Arial"/>
                          <a:cs typeface="Arial"/>
                        </a:rPr>
                        <a:t>Addr</a:t>
                      </a:r>
                      <a:endParaRPr sz="1300">
                        <a:latin typeface="Arial"/>
                        <a:cs typeface="Arial"/>
                      </a:endParaRPr>
                    </a:p>
                    <a:p>
                      <a:pPr marR="22225" algn="ctr">
                        <a:lnSpc>
                          <a:spcPts val="2115"/>
                        </a:lnSpc>
                        <a:spcBef>
                          <a:spcPts val="70"/>
                        </a:spcBef>
                      </a:pPr>
                      <a:r>
                        <a:rPr sz="1300" b="1" spc="-50" dirty="0">
                          <a:solidFill>
                            <a:srgbClr val="000066"/>
                          </a:solidFill>
                          <a:latin typeface="Arial"/>
                          <a:cs typeface="Arial"/>
                        </a:rPr>
                        <a:t>=</a:t>
                      </a:r>
                      <a:endParaRPr sz="1300">
                        <a:latin typeface="Arial"/>
                        <a:cs typeface="Arial"/>
                      </a:endParaRPr>
                    </a:p>
                    <a:p>
                      <a:pPr marL="18415" algn="ctr">
                        <a:lnSpc>
                          <a:spcPts val="2115"/>
                        </a:lnSpc>
                      </a:pPr>
                      <a:r>
                        <a:rPr sz="1300" spc="-20" dirty="0">
                          <a:solidFill>
                            <a:srgbClr val="000066"/>
                          </a:solidFill>
                          <a:latin typeface="Courier New"/>
                          <a:cs typeface="Courier New"/>
                        </a:rPr>
                        <a:t>0000</a:t>
                      </a:r>
                      <a:endParaRPr sz="1300">
                        <a:latin typeface="Courier New"/>
                        <a:cs typeface="Courier New"/>
                      </a:endParaRPr>
                    </a:p>
                  </a:txBody>
                  <a:tcPr marL="0" marR="0" marT="77242"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0"/>
                  </a:ext>
                </a:extLst>
              </a:tr>
              <a:tr h="1153269">
                <a:tc>
                  <a:txBody>
                    <a:bodyPr/>
                    <a:lstStyle/>
                    <a:p>
                      <a:pPr>
                        <a:lnSpc>
                          <a:spcPct val="100000"/>
                        </a:lnSpc>
                        <a:spcBef>
                          <a:spcPts val="865"/>
                        </a:spcBef>
                      </a:pPr>
                      <a:endParaRPr sz="1300">
                        <a:latin typeface="Times New Roman"/>
                        <a:cs typeface="Times New Roman"/>
                      </a:endParaRPr>
                    </a:p>
                    <a:p>
                      <a:pPr marR="22225" algn="ctr">
                        <a:lnSpc>
                          <a:spcPct val="100000"/>
                        </a:lnSpc>
                      </a:pPr>
                      <a:r>
                        <a:rPr sz="1300" b="1" spc="-20" dirty="0">
                          <a:solidFill>
                            <a:srgbClr val="000066"/>
                          </a:solidFill>
                          <a:latin typeface="Arial"/>
                          <a:cs typeface="Arial"/>
                        </a:rPr>
                        <a:t>Addr</a:t>
                      </a:r>
                      <a:endParaRPr sz="1300">
                        <a:latin typeface="Arial"/>
                        <a:cs typeface="Arial"/>
                      </a:endParaRPr>
                    </a:p>
                    <a:p>
                      <a:pPr marR="22225" algn="ctr">
                        <a:lnSpc>
                          <a:spcPts val="2115"/>
                        </a:lnSpc>
                        <a:spcBef>
                          <a:spcPts val="70"/>
                        </a:spcBef>
                      </a:pPr>
                      <a:r>
                        <a:rPr sz="1300" b="1" spc="-50" dirty="0">
                          <a:solidFill>
                            <a:srgbClr val="000066"/>
                          </a:solidFill>
                          <a:latin typeface="Arial"/>
                          <a:cs typeface="Arial"/>
                        </a:rPr>
                        <a:t>=</a:t>
                      </a:r>
                      <a:endParaRPr sz="1300">
                        <a:latin typeface="Arial"/>
                        <a:cs typeface="Arial"/>
                      </a:endParaRPr>
                    </a:p>
                    <a:p>
                      <a:pPr marL="18415" algn="ctr">
                        <a:lnSpc>
                          <a:spcPts val="2115"/>
                        </a:lnSpc>
                      </a:pPr>
                      <a:r>
                        <a:rPr sz="1300" spc="-20" dirty="0">
                          <a:solidFill>
                            <a:srgbClr val="000066"/>
                          </a:solidFill>
                          <a:latin typeface="Courier New"/>
                          <a:cs typeface="Courier New"/>
                        </a:rPr>
                        <a:t>0004</a:t>
                      </a:r>
                      <a:endParaRPr sz="1300">
                        <a:latin typeface="Courier New"/>
                        <a:cs typeface="Courier New"/>
                      </a:endParaRPr>
                    </a:p>
                  </a:txBody>
                  <a:tcPr marL="0" marR="0" marT="77242"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1"/>
                  </a:ext>
                </a:extLst>
              </a:tr>
              <a:tr h="1153269">
                <a:tc>
                  <a:txBody>
                    <a:bodyPr/>
                    <a:lstStyle/>
                    <a:p>
                      <a:pPr>
                        <a:lnSpc>
                          <a:spcPct val="100000"/>
                        </a:lnSpc>
                        <a:spcBef>
                          <a:spcPts val="865"/>
                        </a:spcBef>
                      </a:pPr>
                      <a:endParaRPr sz="1300">
                        <a:latin typeface="Times New Roman"/>
                        <a:cs typeface="Times New Roman"/>
                      </a:endParaRPr>
                    </a:p>
                    <a:p>
                      <a:pPr marR="22225" algn="ctr">
                        <a:lnSpc>
                          <a:spcPct val="100000"/>
                        </a:lnSpc>
                      </a:pPr>
                      <a:r>
                        <a:rPr sz="1300" b="1" spc="-20" dirty="0">
                          <a:solidFill>
                            <a:srgbClr val="000066"/>
                          </a:solidFill>
                          <a:latin typeface="Arial"/>
                          <a:cs typeface="Arial"/>
                        </a:rPr>
                        <a:t>Addr</a:t>
                      </a:r>
                      <a:endParaRPr sz="1300">
                        <a:latin typeface="Arial"/>
                        <a:cs typeface="Arial"/>
                      </a:endParaRPr>
                    </a:p>
                    <a:p>
                      <a:pPr marR="22225" algn="ctr">
                        <a:lnSpc>
                          <a:spcPts val="2115"/>
                        </a:lnSpc>
                        <a:spcBef>
                          <a:spcPts val="70"/>
                        </a:spcBef>
                      </a:pPr>
                      <a:r>
                        <a:rPr sz="1300" b="1" spc="-50" dirty="0">
                          <a:solidFill>
                            <a:srgbClr val="000066"/>
                          </a:solidFill>
                          <a:latin typeface="Arial"/>
                          <a:cs typeface="Arial"/>
                        </a:rPr>
                        <a:t>=</a:t>
                      </a:r>
                      <a:endParaRPr sz="1300">
                        <a:latin typeface="Arial"/>
                        <a:cs typeface="Arial"/>
                      </a:endParaRPr>
                    </a:p>
                    <a:p>
                      <a:pPr marL="18415" algn="ctr">
                        <a:lnSpc>
                          <a:spcPts val="2115"/>
                        </a:lnSpc>
                      </a:pPr>
                      <a:r>
                        <a:rPr sz="1300" spc="-20" dirty="0">
                          <a:solidFill>
                            <a:srgbClr val="000066"/>
                          </a:solidFill>
                          <a:latin typeface="Courier New"/>
                          <a:cs typeface="Courier New"/>
                        </a:rPr>
                        <a:t>0008</a:t>
                      </a:r>
                      <a:endParaRPr sz="1300">
                        <a:latin typeface="Courier New"/>
                        <a:cs typeface="Courier New"/>
                      </a:endParaRPr>
                    </a:p>
                  </a:txBody>
                  <a:tcPr marL="0" marR="0" marT="77242"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2"/>
                  </a:ext>
                </a:extLst>
              </a:tr>
              <a:tr h="1153269">
                <a:tc>
                  <a:txBody>
                    <a:bodyPr/>
                    <a:lstStyle/>
                    <a:p>
                      <a:pPr>
                        <a:lnSpc>
                          <a:spcPct val="100000"/>
                        </a:lnSpc>
                        <a:spcBef>
                          <a:spcPts val="865"/>
                        </a:spcBef>
                      </a:pPr>
                      <a:endParaRPr sz="1300">
                        <a:latin typeface="Times New Roman"/>
                        <a:cs typeface="Times New Roman"/>
                      </a:endParaRPr>
                    </a:p>
                    <a:p>
                      <a:pPr marR="22225" algn="ctr">
                        <a:lnSpc>
                          <a:spcPct val="100000"/>
                        </a:lnSpc>
                      </a:pPr>
                      <a:r>
                        <a:rPr sz="1300" b="1" spc="-20" dirty="0">
                          <a:solidFill>
                            <a:srgbClr val="000066"/>
                          </a:solidFill>
                          <a:latin typeface="Arial"/>
                          <a:cs typeface="Arial"/>
                        </a:rPr>
                        <a:t>Addr</a:t>
                      </a:r>
                      <a:endParaRPr sz="1300">
                        <a:latin typeface="Arial"/>
                        <a:cs typeface="Arial"/>
                      </a:endParaRPr>
                    </a:p>
                    <a:p>
                      <a:pPr marR="22225" algn="ctr">
                        <a:lnSpc>
                          <a:spcPts val="2115"/>
                        </a:lnSpc>
                        <a:spcBef>
                          <a:spcPts val="70"/>
                        </a:spcBef>
                      </a:pPr>
                      <a:r>
                        <a:rPr sz="1300" b="1" spc="-50" dirty="0">
                          <a:solidFill>
                            <a:srgbClr val="000066"/>
                          </a:solidFill>
                          <a:latin typeface="Arial"/>
                          <a:cs typeface="Arial"/>
                        </a:rPr>
                        <a:t>=</a:t>
                      </a:r>
                      <a:endParaRPr sz="1300">
                        <a:latin typeface="Arial"/>
                        <a:cs typeface="Arial"/>
                      </a:endParaRPr>
                    </a:p>
                    <a:p>
                      <a:pPr marL="18415" algn="ctr">
                        <a:lnSpc>
                          <a:spcPts val="2115"/>
                        </a:lnSpc>
                      </a:pPr>
                      <a:r>
                        <a:rPr sz="1300" spc="-20" dirty="0">
                          <a:solidFill>
                            <a:srgbClr val="000066"/>
                          </a:solidFill>
                          <a:latin typeface="Courier New"/>
                          <a:cs typeface="Courier New"/>
                        </a:rPr>
                        <a:t>0012</a:t>
                      </a:r>
                      <a:endParaRPr sz="1300">
                        <a:latin typeface="Courier New"/>
                        <a:cs typeface="Courier New"/>
                      </a:endParaRPr>
                    </a:p>
                  </a:txBody>
                  <a:tcPr marL="0" marR="0" marT="77242" marB="0">
                    <a:lnL w="38100">
                      <a:solidFill>
                        <a:srgbClr val="011279"/>
                      </a:solidFill>
                      <a:prstDash val="solid"/>
                    </a:lnL>
                    <a:lnR w="38100">
                      <a:solidFill>
                        <a:srgbClr val="011279"/>
                      </a:solidFill>
                      <a:prstDash val="solid"/>
                    </a:lnR>
                    <a:lnT w="38100">
                      <a:solidFill>
                        <a:srgbClr val="011279"/>
                      </a:solidFill>
                      <a:prstDash val="solid"/>
                    </a:lnT>
                    <a:lnB w="38100">
                      <a:solidFill>
                        <a:srgbClr val="011279"/>
                      </a:solidFill>
                      <a:prstDash val="solid"/>
                    </a:lnB>
                  </a:tcPr>
                </a:tc>
                <a:extLst>
                  <a:ext uri="{0D108BD9-81ED-4DB2-BD59-A6C34878D82A}">
                    <a16:rowId xmlns:a16="http://schemas.microsoft.com/office/drawing/2014/main" xmlns="" val="10003"/>
                  </a:ext>
                </a:extLst>
              </a:tr>
            </a:tbl>
          </a:graphicData>
        </a:graphic>
      </p:graphicFrame>
      <p:sp>
        <p:nvSpPr>
          <p:cNvPr id="28" name="object 28"/>
          <p:cNvSpPr txBox="1"/>
          <p:nvPr/>
        </p:nvSpPr>
        <p:spPr>
          <a:xfrm>
            <a:off x="7954985" y="2955121"/>
            <a:ext cx="433536" cy="201986"/>
          </a:xfrm>
          <a:prstGeom prst="rect">
            <a:avLst/>
          </a:prstGeom>
          <a:solidFill>
            <a:srgbClr val="FFFDA9"/>
          </a:solidFill>
        </p:spPr>
        <p:txBody>
          <a:bodyPr vert="horz" wrap="square" lIns="0" tIns="1786" rIns="0" bIns="0" rtlCol="0">
            <a:spAutoFit/>
          </a:bodyPr>
          <a:lstStyle/>
          <a:p>
            <a:pPr marL="20984">
              <a:spcBef>
                <a:spcPts val="14"/>
              </a:spcBef>
            </a:pPr>
            <a:r>
              <a:rPr sz="1301" spc="-14" dirty="0">
                <a:solidFill>
                  <a:srgbClr val="000066"/>
                </a:solidFill>
                <a:latin typeface="Courier New"/>
                <a:cs typeface="Courier New"/>
              </a:rPr>
              <a:t>0000</a:t>
            </a:r>
            <a:endParaRPr sz="1301">
              <a:latin typeface="Courier New"/>
              <a:cs typeface="Courier New"/>
            </a:endParaRPr>
          </a:p>
        </p:txBody>
      </p:sp>
      <p:sp>
        <p:nvSpPr>
          <p:cNvPr id="29" name="object 29"/>
          <p:cNvSpPr txBox="1"/>
          <p:nvPr/>
        </p:nvSpPr>
        <p:spPr>
          <a:xfrm>
            <a:off x="7954985" y="5190384"/>
            <a:ext cx="433536" cy="201986"/>
          </a:xfrm>
          <a:prstGeom prst="rect">
            <a:avLst/>
          </a:prstGeom>
          <a:solidFill>
            <a:srgbClr val="FFFDA9"/>
          </a:solidFill>
        </p:spPr>
        <p:txBody>
          <a:bodyPr vert="horz" wrap="square" lIns="0" tIns="1786" rIns="0" bIns="0" rtlCol="0">
            <a:spAutoFit/>
          </a:bodyPr>
          <a:lstStyle/>
          <a:p>
            <a:pPr marL="20984">
              <a:spcBef>
                <a:spcPts val="14"/>
              </a:spcBef>
            </a:pPr>
            <a:r>
              <a:rPr sz="1301" spc="-14" dirty="0">
                <a:solidFill>
                  <a:srgbClr val="000066"/>
                </a:solidFill>
                <a:latin typeface="Courier New"/>
                <a:cs typeface="Courier New"/>
              </a:rPr>
              <a:t>0008</a:t>
            </a:r>
            <a:endParaRPr sz="1301">
              <a:latin typeface="Courier New"/>
              <a:cs typeface="Courier New"/>
            </a:endParaRPr>
          </a:p>
        </p:txBody>
      </p:sp>
      <p:sp>
        <p:nvSpPr>
          <p:cNvPr id="30" name="object 30"/>
          <p:cNvSpPr txBox="1"/>
          <p:nvPr/>
        </p:nvSpPr>
        <p:spPr>
          <a:xfrm>
            <a:off x="7324007" y="6425007"/>
            <a:ext cx="2228404" cy="247031"/>
          </a:xfrm>
          <a:prstGeom prst="rect">
            <a:avLst/>
          </a:prstGeom>
        </p:spPr>
        <p:txBody>
          <a:bodyPr vert="horz" wrap="square" lIns="0" tIns="8930" rIns="0" bIns="0" rtlCol="0">
            <a:spAutoFit/>
          </a:bodyPr>
          <a:lstStyle/>
          <a:p>
            <a:pPr marL="8929">
              <a:spcBef>
                <a:spcPts val="70"/>
              </a:spcBef>
            </a:pPr>
            <a:r>
              <a:rPr sz="2320" spc="137" baseline="-5050" dirty="0">
                <a:latin typeface="Arial"/>
                <a:cs typeface="Arial"/>
              </a:rPr>
              <a:t>©</a:t>
            </a:r>
            <a:r>
              <a:rPr sz="2320" spc="15" baseline="-5050" dirty="0">
                <a:latin typeface="Arial"/>
                <a:cs typeface="Arial"/>
              </a:rPr>
              <a:t> </a:t>
            </a:r>
            <a:r>
              <a:rPr sz="1125" dirty="0">
                <a:latin typeface="Calibri"/>
                <a:cs typeface="Calibri"/>
              </a:rPr>
              <a:t>?@)-</a:t>
            </a:r>
            <a:r>
              <a:rPr sz="1125" spc="-63" dirty="0">
                <a:latin typeface="Calibri"/>
                <a:cs typeface="Calibri"/>
              </a:rPr>
              <a:t>6</a:t>
            </a:r>
            <a:r>
              <a:rPr sz="1125" spc="28" dirty="0">
                <a:latin typeface="Calibri"/>
                <a:cs typeface="Calibri"/>
              </a:rPr>
              <a:t> </a:t>
            </a:r>
            <a:r>
              <a:rPr sz="1125" spc="-123" dirty="0">
                <a:latin typeface="Calibri"/>
                <a:cs typeface="Calibri"/>
              </a:rPr>
              <a:t>A+6@)*</a:t>
            </a:r>
            <a:r>
              <a:rPr sz="1125" spc="28" dirty="0">
                <a:latin typeface="Calibri"/>
                <a:cs typeface="Calibri"/>
              </a:rPr>
              <a:t> </a:t>
            </a:r>
            <a:r>
              <a:rPr sz="1125" dirty="0">
                <a:latin typeface="Calibri"/>
                <a:cs typeface="Calibri"/>
              </a:rPr>
              <a:t>@)-</a:t>
            </a:r>
            <a:r>
              <a:rPr sz="1125" spc="28" dirty="0">
                <a:latin typeface="Calibri"/>
                <a:cs typeface="Calibri"/>
              </a:rPr>
              <a:t> </a:t>
            </a:r>
            <a:r>
              <a:rPr sz="1125" spc="-134" dirty="0">
                <a:latin typeface="Calibri"/>
                <a:cs typeface="Calibri"/>
              </a:rPr>
              <a:t>B@C4</a:t>
            </a:r>
            <a:r>
              <a:rPr sz="1125" spc="32" dirty="0">
                <a:latin typeface="Calibri"/>
                <a:cs typeface="Calibri"/>
              </a:rPr>
              <a:t> </a:t>
            </a:r>
            <a:r>
              <a:rPr sz="1125" spc="-141" dirty="0">
                <a:latin typeface="Calibri"/>
                <a:cs typeface="Calibri"/>
              </a:rPr>
              <a:t>DEF@GG@+,)</a:t>
            </a:r>
            <a:endParaRPr sz="1125">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6004" y="132900"/>
            <a:ext cx="7393781" cy="624570"/>
          </a:xfrm>
          <a:prstGeom prst="rect">
            <a:avLst/>
          </a:prstGeom>
        </p:spPr>
        <p:txBody>
          <a:bodyPr vert="horz" wrap="square" lIns="0" tIns="8930" rIns="0" bIns="0" rtlCol="0" anchor="ctr">
            <a:spAutoFit/>
          </a:bodyPr>
          <a:lstStyle/>
          <a:p>
            <a:pPr marL="8929">
              <a:lnSpc>
                <a:spcPct val="100000"/>
              </a:lnSpc>
              <a:spcBef>
                <a:spcPts val="70"/>
              </a:spcBef>
            </a:pPr>
            <a:r>
              <a:rPr spc="88" dirty="0"/>
              <a:t>Data</a:t>
            </a:r>
            <a:r>
              <a:rPr spc="137" dirty="0"/>
              <a:t> </a:t>
            </a:r>
            <a:r>
              <a:rPr spc="-190" dirty="0"/>
              <a:t>Types</a:t>
            </a:r>
          </a:p>
        </p:txBody>
      </p:sp>
      <p:sp>
        <p:nvSpPr>
          <p:cNvPr id="3" name="object 3"/>
          <p:cNvSpPr txBox="1"/>
          <p:nvPr/>
        </p:nvSpPr>
        <p:spPr>
          <a:xfrm>
            <a:off x="961549" y="981326"/>
            <a:ext cx="9902761" cy="5325359"/>
          </a:xfrm>
          <a:prstGeom prst="rect">
            <a:avLst/>
          </a:prstGeom>
        </p:spPr>
        <p:txBody>
          <a:bodyPr vert="horz" wrap="square" lIns="0" tIns="112068" rIns="0" bIns="0" rtlCol="0">
            <a:spAutoFit/>
          </a:bodyPr>
          <a:lstStyle/>
          <a:p>
            <a:pPr marL="8929">
              <a:spcBef>
                <a:spcPts val="882"/>
              </a:spcBef>
            </a:pPr>
            <a:r>
              <a:rPr sz="2000" spc="-63" dirty="0">
                <a:latin typeface="Arial"/>
                <a:cs typeface="Arial"/>
              </a:rPr>
              <a:t>The</a:t>
            </a:r>
            <a:r>
              <a:rPr sz="2000" spc="39" dirty="0">
                <a:latin typeface="Arial"/>
                <a:cs typeface="Arial"/>
              </a:rPr>
              <a:t> </a:t>
            </a:r>
            <a:r>
              <a:rPr sz="2000" dirty="0">
                <a:latin typeface="Arial"/>
                <a:cs typeface="Arial"/>
              </a:rPr>
              <a:t>base</a:t>
            </a:r>
            <a:r>
              <a:rPr sz="2000" spc="42" dirty="0">
                <a:latin typeface="Arial"/>
                <a:cs typeface="Arial"/>
              </a:rPr>
              <a:t> </a:t>
            </a:r>
            <a:r>
              <a:rPr sz="2000" spc="77" dirty="0">
                <a:latin typeface="Arial"/>
                <a:cs typeface="Arial"/>
              </a:rPr>
              <a:t>data</a:t>
            </a:r>
            <a:r>
              <a:rPr sz="2000" spc="42" dirty="0">
                <a:latin typeface="Arial"/>
                <a:cs typeface="Arial"/>
              </a:rPr>
              <a:t> </a:t>
            </a:r>
            <a:r>
              <a:rPr sz="2000" spc="39" dirty="0">
                <a:latin typeface="Arial"/>
                <a:cs typeface="Arial"/>
              </a:rPr>
              <a:t>type</a:t>
            </a:r>
            <a:r>
              <a:rPr sz="2000" spc="42" dirty="0">
                <a:latin typeface="Arial"/>
                <a:cs typeface="Arial"/>
              </a:rPr>
              <a:t> </a:t>
            </a:r>
            <a:r>
              <a:rPr sz="2000" dirty="0">
                <a:latin typeface="Arial"/>
                <a:cs typeface="Arial"/>
              </a:rPr>
              <a:t>in</a:t>
            </a:r>
            <a:r>
              <a:rPr sz="2000" spc="42" dirty="0">
                <a:latin typeface="Arial"/>
                <a:cs typeface="Arial"/>
              </a:rPr>
              <a:t> </a:t>
            </a:r>
            <a:r>
              <a:rPr sz="2000" spc="-35" dirty="0">
                <a:latin typeface="Arial"/>
                <a:cs typeface="Arial"/>
              </a:rPr>
              <a:t>C</a:t>
            </a:r>
            <a:endParaRPr sz="2000" dirty="0">
              <a:latin typeface="Arial"/>
              <a:cs typeface="Arial"/>
            </a:endParaRPr>
          </a:p>
          <a:p>
            <a:pPr marL="418341" indent="-250022">
              <a:spcBef>
                <a:spcPts val="671"/>
              </a:spcBef>
              <a:buClr>
                <a:srgbClr val="0056D6"/>
              </a:buClr>
              <a:buSzPct val="96428"/>
              <a:buFont typeface="Arial"/>
              <a:buChar char="‣"/>
              <a:tabLst>
                <a:tab pos="418341" algn="l"/>
              </a:tabLst>
            </a:pPr>
            <a:r>
              <a:rPr b="1" dirty="0">
                <a:latin typeface="Courier New"/>
                <a:cs typeface="Courier New"/>
              </a:rPr>
              <a:t>int</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used</a:t>
            </a:r>
            <a:r>
              <a:rPr spc="53" dirty="0">
                <a:latin typeface="Arial"/>
                <a:cs typeface="Arial"/>
              </a:rPr>
              <a:t> </a:t>
            </a:r>
            <a:r>
              <a:rPr spc="67" dirty="0">
                <a:latin typeface="Arial"/>
                <a:cs typeface="Arial"/>
              </a:rPr>
              <a:t>for</a:t>
            </a:r>
            <a:r>
              <a:rPr spc="60" dirty="0">
                <a:latin typeface="Arial"/>
                <a:cs typeface="Arial"/>
              </a:rPr>
              <a:t> </a:t>
            </a:r>
            <a:r>
              <a:rPr dirty="0">
                <a:latin typeface="Arial"/>
                <a:cs typeface="Arial"/>
              </a:rPr>
              <a:t>integer</a:t>
            </a:r>
            <a:r>
              <a:rPr spc="56" dirty="0">
                <a:latin typeface="Arial"/>
                <a:cs typeface="Arial"/>
              </a:rPr>
              <a:t> </a:t>
            </a:r>
            <a:r>
              <a:rPr spc="-7" dirty="0">
                <a:latin typeface="Arial"/>
                <a:cs typeface="Arial"/>
              </a:rPr>
              <a:t>numbers</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float</a:t>
            </a:r>
            <a:r>
              <a:rPr b="1" spc="-573" dirty="0">
                <a:latin typeface="Courier New"/>
                <a:cs typeface="Courier New"/>
              </a:rPr>
              <a:t> </a:t>
            </a:r>
            <a:r>
              <a:rPr spc="-232" dirty="0">
                <a:latin typeface="Arial"/>
                <a:cs typeface="Arial"/>
              </a:rPr>
              <a:t>-</a:t>
            </a:r>
            <a:r>
              <a:rPr spc="67" dirty="0">
                <a:latin typeface="Arial"/>
                <a:cs typeface="Arial"/>
              </a:rPr>
              <a:t> </a:t>
            </a:r>
            <a:r>
              <a:rPr dirty="0">
                <a:latin typeface="Arial"/>
                <a:cs typeface="Arial"/>
              </a:rPr>
              <a:t>used</a:t>
            </a:r>
            <a:r>
              <a:rPr spc="63" dirty="0">
                <a:latin typeface="Arial"/>
                <a:cs typeface="Arial"/>
              </a:rPr>
              <a:t> </a:t>
            </a:r>
            <a:r>
              <a:rPr spc="67" dirty="0">
                <a:latin typeface="Arial"/>
                <a:cs typeface="Arial"/>
              </a:rPr>
              <a:t>for </a:t>
            </a:r>
            <a:r>
              <a:rPr spc="35" dirty="0">
                <a:latin typeface="Arial"/>
                <a:cs typeface="Arial"/>
              </a:rPr>
              <a:t>floating</a:t>
            </a:r>
            <a:r>
              <a:rPr spc="63" dirty="0">
                <a:latin typeface="Arial"/>
                <a:cs typeface="Arial"/>
              </a:rPr>
              <a:t> </a:t>
            </a:r>
            <a:r>
              <a:rPr dirty="0">
                <a:latin typeface="Arial"/>
                <a:cs typeface="Arial"/>
              </a:rPr>
              <a:t>point</a:t>
            </a:r>
            <a:r>
              <a:rPr spc="67" dirty="0">
                <a:latin typeface="Arial"/>
                <a:cs typeface="Arial"/>
              </a:rPr>
              <a:t> </a:t>
            </a:r>
            <a:r>
              <a:rPr spc="-7" dirty="0">
                <a:latin typeface="Arial"/>
                <a:cs typeface="Arial"/>
              </a:rPr>
              <a:t>numbers</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double</a:t>
            </a:r>
            <a:r>
              <a:rPr b="1" spc="-573" dirty="0">
                <a:latin typeface="Courier New"/>
                <a:cs typeface="Courier New"/>
              </a:rPr>
              <a:t> </a:t>
            </a:r>
            <a:r>
              <a:rPr spc="-232" dirty="0">
                <a:latin typeface="Arial"/>
                <a:cs typeface="Arial"/>
              </a:rPr>
              <a:t>-</a:t>
            </a:r>
            <a:r>
              <a:rPr spc="63" dirty="0">
                <a:latin typeface="Arial"/>
                <a:cs typeface="Arial"/>
              </a:rPr>
              <a:t> </a:t>
            </a:r>
            <a:r>
              <a:rPr dirty="0">
                <a:latin typeface="Arial"/>
                <a:cs typeface="Arial"/>
              </a:rPr>
              <a:t>used</a:t>
            </a:r>
            <a:r>
              <a:rPr spc="67" dirty="0">
                <a:latin typeface="Arial"/>
                <a:cs typeface="Arial"/>
              </a:rPr>
              <a:t> for</a:t>
            </a:r>
            <a:r>
              <a:rPr spc="63" dirty="0">
                <a:latin typeface="Arial"/>
                <a:cs typeface="Arial"/>
              </a:rPr>
              <a:t> </a:t>
            </a:r>
            <a:r>
              <a:rPr spc="49" dirty="0">
                <a:latin typeface="Arial"/>
                <a:cs typeface="Arial"/>
              </a:rPr>
              <a:t>large</a:t>
            </a:r>
            <a:r>
              <a:rPr spc="63" dirty="0">
                <a:latin typeface="Arial"/>
                <a:cs typeface="Arial"/>
              </a:rPr>
              <a:t> </a:t>
            </a:r>
            <a:r>
              <a:rPr spc="35" dirty="0">
                <a:latin typeface="Arial"/>
                <a:cs typeface="Arial"/>
              </a:rPr>
              <a:t>floating</a:t>
            </a:r>
            <a:r>
              <a:rPr spc="63" dirty="0">
                <a:latin typeface="Arial"/>
                <a:cs typeface="Arial"/>
              </a:rPr>
              <a:t> </a:t>
            </a:r>
            <a:r>
              <a:rPr dirty="0">
                <a:latin typeface="Arial"/>
                <a:cs typeface="Arial"/>
              </a:rPr>
              <a:t>point</a:t>
            </a:r>
            <a:r>
              <a:rPr spc="67" dirty="0">
                <a:latin typeface="Arial"/>
                <a:cs typeface="Arial"/>
              </a:rPr>
              <a:t> </a:t>
            </a:r>
            <a:r>
              <a:rPr spc="-7" dirty="0">
                <a:latin typeface="Arial"/>
                <a:cs typeface="Arial"/>
              </a:rPr>
              <a:t>numbers</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char</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used</a:t>
            </a:r>
            <a:r>
              <a:rPr spc="-56" dirty="0">
                <a:latin typeface="Arial"/>
                <a:cs typeface="Arial"/>
              </a:rPr>
              <a:t> </a:t>
            </a:r>
            <a:r>
              <a:rPr spc="67" dirty="0">
                <a:latin typeface="Arial"/>
                <a:cs typeface="Arial"/>
              </a:rPr>
              <a:t>for</a:t>
            </a:r>
            <a:r>
              <a:rPr spc="21" dirty="0">
                <a:latin typeface="Arial"/>
                <a:cs typeface="Arial"/>
              </a:rPr>
              <a:t> </a:t>
            </a:r>
            <a:r>
              <a:rPr spc="-7" dirty="0">
                <a:latin typeface="Arial"/>
                <a:cs typeface="Arial"/>
              </a:rPr>
              <a:t>characters</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void</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used</a:t>
            </a:r>
            <a:r>
              <a:rPr spc="56" dirty="0">
                <a:latin typeface="Arial"/>
                <a:cs typeface="Arial"/>
              </a:rPr>
              <a:t> </a:t>
            </a:r>
            <a:r>
              <a:rPr spc="67" dirty="0">
                <a:latin typeface="Arial"/>
                <a:cs typeface="Arial"/>
              </a:rPr>
              <a:t>for</a:t>
            </a:r>
            <a:r>
              <a:rPr spc="60" dirty="0">
                <a:latin typeface="Arial"/>
                <a:cs typeface="Arial"/>
              </a:rPr>
              <a:t> </a:t>
            </a:r>
            <a:r>
              <a:rPr dirty="0">
                <a:latin typeface="Arial"/>
                <a:cs typeface="Arial"/>
              </a:rPr>
              <a:t>functions</a:t>
            </a:r>
            <a:r>
              <a:rPr spc="60" dirty="0">
                <a:latin typeface="Arial"/>
                <a:cs typeface="Arial"/>
              </a:rPr>
              <a:t> </a:t>
            </a:r>
            <a:r>
              <a:rPr dirty="0">
                <a:latin typeface="Arial"/>
                <a:cs typeface="Arial"/>
              </a:rPr>
              <a:t>without</a:t>
            </a:r>
            <a:r>
              <a:rPr spc="60" dirty="0">
                <a:latin typeface="Arial"/>
                <a:cs typeface="Arial"/>
              </a:rPr>
              <a:t> </a:t>
            </a:r>
            <a:r>
              <a:rPr dirty="0">
                <a:latin typeface="Arial"/>
                <a:cs typeface="Arial"/>
              </a:rPr>
              <a:t>parameters</a:t>
            </a:r>
            <a:r>
              <a:rPr spc="60" dirty="0">
                <a:latin typeface="Arial"/>
                <a:cs typeface="Arial"/>
              </a:rPr>
              <a:t> </a:t>
            </a:r>
            <a:r>
              <a:rPr spc="74" dirty="0">
                <a:latin typeface="Arial"/>
                <a:cs typeface="Arial"/>
              </a:rPr>
              <a:t>or</a:t>
            </a:r>
            <a:r>
              <a:rPr spc="60" dirty="0">
                <a:latin typeface="Arial"/>
                <a:cs typeface="Arial"/>
              </a:rPr>
              <a:t> </a:t>
            </a:r>
            <a:r>
              <a:rPr dirty="0">
                <a:latin typeface="Arial"/>
                <a:cs typeface="Arial"/>
              </a:rPr>
              <a:t>return</a:t>
            </a:r>
            <a:r>
              <a:rPr spc="60" dirty="0">
                <a:latin typeface="Arial"/>
                <a:cs typeface="Arial"/>
              </a:rPr>
              <a:t> </a:t>
            </a:r>
            <a:r>
              <a:rPr spc="-14" dirty="0">
                <a:latin typeface="Arial"/>
                <a:cs typeface="Arial"/>
              </a:rPr>
              <a:t>value</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enum</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used</a:t>
            </a:r>
            <a:r>
              <a:rPr spc="-56" dirty="0">
                <a:latin typeface="Arial"/>
                <a:cs typeface="Arial"/>
              </a:rPr>
              <a:t> </a:t>
            </a:r>
            <a:r>
              <a:rPr spc="67" dirty="0">
                <a:latin typeface="Arial"/>
                <a:cs typeface="Arial"/>
              </a:rPr>
              <a:t>for</a:t>
            </a:r>
            <a:r>
              <a:rPr spc="21" dirty="0">
                <a:latin typeface="Arial"/>
                <a:cs typeface="Arial"/>
              </a:rPr>
              <a:t> </a:t>
            </a:r>
            <a:r>
              <a:rPr spc="-7" dirty="0">
                <a:latin typeface="Arial"/>
                <a:cs typeface="Arial"/>
              </a:rPr>
              <a:t>enumerations</a:t>
            </a:r>
            <a:endParaRPr dirty="0">
              <a:latin typeface="Arial"/>
              <a:cs typeface="Arial"/>
            </a:endParaRPr>
          </a:p>
          <a:p>
            <a:pPr marL="8929">
              <a:spcBef>
                <a:spcPts val="1100"/>
              </a:spcBef>
            </a:pPr>
            <a:r>
              <a:rPr sz="2000" spc="-63" dirty="0">
                <a:latin typeface="Arial"/>
                <a:cs typeface="Arial"/>
              </a:rPr>
              <a:t>The</a:t>
            </a:r>
            <a:r>
              <a:rPr sz="2000" spc="-11" dirty="0">
                <a:latin typeface="Arial"/>
                <a:cs typeface="Arial"/>
              </a:rPr>
              <a:t> </a:t>
            </a:r>
            <a:r>
              <a:rPr sz="2000" dirty="0">
                <a:latin typeface="Arial"/>
                <a:cs typeface="Arial"/>
              </a:rPr>
              <a:t>composite</a:t>
            </a:r>
            <a:r>
              <a:rPr sz="2000" spc="-11" dirty="0">
                <a:latin typeface="Arial"/>
                <a:cs typeface="Arial"/>
              </a:rPr>
              <a:t> </a:t>
            </a:r>
            <a:r>
              <a:rPr sz="2000" dirty="0">
                <a:latin typeface="Arial"/>
                <a:cs typeface="Arial"/>
              </a:rPr>
              <a:t>types</a:t>
            </a:r>
            <a:r>
              <a:rPr sz="2000" spc="-11" dirty="0">
                <a:latin typeface="Arial"/>
                <a:cs typeface="Arial"/>
              </a:rPr>
              <a:t> </a:t>
            </a:r>
            <a:r>
              <a:rPr sz="2000" spc="35" dirty="0">
                <a:latin typeface="Arial"/>
                <a:cs typeface="Arial"/>
              </a:rPr>
              <a:t>are</a:t>
            </a:r>
            <a:endParaRPr sz="2000" dirty="0">
              <a:latin typeface="Arial"/>
              <a:cs typeface="Arial"/>
            </a:endParaRPr>
          </a:p>
          <a:p>
            <a:pPr marL="418341" indent="-250022">
              <a:spcBef>
                <a:spcPts val="671"/>
              </a:spcBef>
              <a:buClr>
                <a:srgbClr val="0056D6"/>
              </a:buClr>
              <a:buSzPct val="96428"/>
              <a:buFont typeface="Arial"/>
              <a:buChar char="‣"/>
              <a:tabLst>
                <a:tab pos="418341" algn="l"/>
              </a:tabLst>
            </a:pPr>
            <a:r>
              <a:rPr dirty="0">
                <a:latin typeface="Arial"/>
                <a:cs typeface="Arial"/>
              </a:rPr>
              <a:t>pointers</a:t>
            </a:r>
            <a:r>
              <a:rPr spc="127" dirty="0">
                <a:latin typeface="Arial"/>
                <a:cs typeface="Arial"/>
              </a:rPr>
              <a:t> </a:t>
            </a:r>
            <a:r>
              <a:rPr spc="35" dirty="0">
                <a:latin typeface="Arial"/>
                <a:cs typeface="Arial"/>
              </a:rPr>
              <a:t>to</a:t>
            </a:r>
            <a:r>
              <a:rPr spc="127" dirty="0">
                <a:latin typeface="Arial"/>
                <a:cs typeface="Arial"/>
              </a:rPr>
              <a:t> </a:t>
            </a:r>
            <a:r>
              <a:rPr dirty="0">
                <a:latin typeface="Arial"/>
                <a:cs typeface="Arial"/>
              </a:rPr>
              <a:t>other</a:t>
            </a:r>
            <a:r>
              <a:rPr spc="130" dirty="0">
                <a:latin typeface="Arial"/>
                <a:cs typeface="Arial"/>
              </a:rPr>
              <a:t> </a:t>
            </a:r>
            <a:r>
              <a:rPr spc="-7" dirty="0">
                <a:latin typeface="Arial"/>
                <a:cs typeface="Arial"/>
              </a:rPr>
              <a:t>types</a:t>
            </a:r>
            <a:endParaRPr dirty="0">
              <a:latin typeface="Arial"/>
              <a:cs typeface="Arial"/>
            </a:endParaRPr>
          </a:p>
          <a:p>
            <a:pPr marL="418341" indent="-250022">
              <a:spcBef>
                <a:spcPts val="942"/>
              </a:spcBef>
              <a:buClr>
                <a:srgbClr val="0056D6"/>
              </a:buClr>
              <a:buSzPct val="96428"/>
              <a:buFont typeface="Arial"/>
              <a:buChar char="‣"/>
              <a:tabLst>
                <a:tab pos="418341" algn="l"/>
              </a:tabLst>
            </a:pPr>
            <a:r>
              <a:rPr dirty="0">
                <a:latin typeface="Arial"/>
                <a:cs typeface="Arial"/>
              </a:rPr>
              <a:t>functions</a:t>
            </a:r>
            <a:r>
              <a:rPr spc="14" dirty="0">
                <a:latin typeface="Arial"/>
                <a:cs typeface="Arial"/>
              </a:rPr>
              <a:t> </a:t>
            </a:r>
            <a:r>
              <a:rPr spc="35" dirty="0">
                <a:latin typeface="Arial"/>
                <a:cs typeface="Arial"/>
              </a:rPr>
              <a:t>with</a:t>
            </a:r>
            <a:r>
              <a:rPr spc="18" dirty="0">
                <a:latin typeface="Arial"/>
                <a:cs typeface="Arial"/>
              </a:rPr>
              <a:t> </a:t>
            </a:r>
            <a:r>
              <a:rPr dirty="0">
                <a:latin typeface="Arial"/>
                <a:cs typeface="Arial"/>
              </a:rPr>
              <a:t>arguments</a:t>
            </a:r>
            <a:r>
              <a:rPr spc="14" dirty="0">
                <a:latin typeface="Arial"/>
                <a:cs typeface="Arial"/>
              </a:rPr>
              <a:t> </a:t>
            </a:r>
            <a:r>
              <a:rPr dirty="0">
                <a:latin typeface="Arial"/>
                <a:cs typeface="Arial"/>
              </a:rPr>
              <a:t>types</a:t>
            </a:r>
            <a:r>
              <a:rPr spc="18" dirty="0">
                <a:latin typeface="Arial"/>
                <a:cs typeface="Arial"/>
              </a:rPr>
              <a:t> </a:t>
            </a:r>
            <a:r>
              <a:rPr spc="42" dirty="0">
                <a:latin typeface="Arial"/>
                <a:cs typeface="Arial"/>
              </a:rPr>
              <a:t>and</a:t>
            </a:r>
            <a:r>
              <a:rPr spc="18" dirty="0">
                <a:latin typeface="Arial"/>
                <a:cs typeface="Arial"/>
              </a:rPr>
              <a:t> </a:t>
            </a:r>
            <a:r>
              <a:rPr spc="74" dirty="0">
                <a:latin typeface="Arial"/>
                <a:cs typeface="Arial"/>
              </a:rPr>
              <a:t>a</a:t>
            </a:r>
            <a:r>
              <a:rPr spc="14" dirty="0">
                <a:latin typeface="Arial"/>
                <a:cs typeface="Arial"/>
              </a:rPr>
              <a:t> </a:t>
            </a:r>
            <a:r>
              <a:rPr dirty="0">
                <a:latin typeface="Arial"/>
                <a:cs typeface="Arial"/>
              </a:rPr>
              <a:t>return</a:t>
            </a:r>
            <a:r>
              <a:rPr spc="18" dirty="0">
                <a:latin typeface="Arial"/>
                <a:cs typeface="Arial"/>
              </a:rPr>
              <a:t> </a:t>
            </a:r>
            <a:r>
              <a:rPr spc="-14" dirty="0">
                <a:latin typeface="Arial"/>
                <a:cs typeface="Arial"/>
              </a:rPr>
              <a:t>type</a:t>
            </a:r>
            <a:endParaRPr dirty="0">
              <a:latin typeface="Arial"/>
              <a:cs typeface="Arial"/>
            </a:endParaRPr>
          </a:p>
          <a:p>
            <a:pPr marL="418341" indent="-250022">
              <a:spcBef>
                <a:spcPts val="942"/>
              </a:spcBef>
              <a:buClr>
                <a:srgbClr val="0056D6"/>
              </a:buClr>
              <a:buSzPct val="96428"/>
              <a:buFont typeface="Arial"/>
              <a:buChar char="‣"/>
              <a:tabLst>
                <a:tab pos="418341" algn="l"/>
              </a:tabLst>
            </a:pPr>
            <a:r>
              <a:rPr spc="35" dirty="0">
                <a:latin typeface="Arial"/>
                <a:cs typeface="Arial"/>
              </a:rPr>
              <a:t>arrays</a:t>
            </a:r>
            <a:r>
              <a:rPr spc="109" dirty="0">
                <a:latin typeface="Arial"/>
                <a:cs typeface="Arial"/>
              </a:rPr>
              <a:t> </a:t>
            </a:r>
            <a:r>
              <a:rPr spc="56" dirty="0">
                <a:latin typeface="Arial"/>
                <a:cs typeface="Arial"/>
              </a:rPr>
              <a:t>of</a:t>
            </a:r>
            <a:r>
              <a:rPr spc="112" dirty="0">
                <a:latin typeface="Arial"/>
                <a:cs typeface="Arial"/>
              </a:rPr>
              <a:t> </a:t>
            </a:r>
            <a:r>
              <a:rPr dirty="0">
                <a:latin typeface="Arial"/>
                <a:cs typeface="Arial"/>
              </a:rPr>
              <a:t>other</a:t>
            </a:r>
            <a:r>
              <a:rPr spc="112" dirty="0">
                <a:latin typeface="Arial"/>
                <a:cs typeface="Arial"/>
              </a:rPr>
              <a:t> </a:t>
            </a:r>
            <a:r>
              <a:rPr spc="-7" dirty="0">
                <a:latin typeface="Arial"/>
                <a:cs typeface="Arial"/>
              </a:rPr>
              <a:t>types</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struct</a:t>
            </a:r>
            <a:r>
              <a:rPr dirty="0">
                <a:latin typeface="Arial"/>
                <a:cs typeface="Arial"/>
              </a:rPr>
              <a:t>s</a:t>
            </a:r>
            <a:r>
              <a:rPr spc="49" dirty="0">
                <a:latin typeface="Arial"/>
                <a:cs typeface="Arial"/>
              </a:rPr>
              <a:t> </a:t>
            </a:r>
            <a:r>
              <a:rPr spc="35" dirty="0">
                <a:latin typeface="Arial"/>
                <a:cs typeface="Arial"/>
              </a:rPr>
              <a:t>with</a:t>
            </a:r>
            <a:r>
              <a:rPr spc="49" dirty="0">
                <a:latin typeface="Arial"/>
                <a:cs typeface="Arial"/>
              </a:rPr>
              <a:t> </a:t>
            </a:r>
            <a:r>
              <a:rPr dirty="0">
                <a:latin typeface="Arial"/>
                <a:cs typeface="Arial"/>
              </a:rPr>
              <a:t>fields</a:t>
            </a:r>
            <a:r>
              <a:rPr spc="49" dirty="0">
                <a:latin typeface="Arial"/>
                <a:cs typeface="Arial"/>
              </a:rPr>
              <a:t> </a:t>
            </a:r>
            <a:r>
              <a:rPr spc="56" dirty="0">
                <a:latin typeface="Arial"/>
                <a:cs typeface="Arial"/>
              </a:rPr>
              <a:t>of</a:t>
            </a:r>
            <a:r>
              <a:rPr spc="53" dirty="0">
                <a:latin typeface="Arial"/>
                <a:cs typeface="Arial"/>
              </a:rPr>
              <a:t> </a:t>
            </a:r>
            <a:r>
              <a:rPr dirty="0">
                <a:latin typeface="Arial"/>
                <a:cs typeface="Arial"/>
              </a:rPr>
              <a:t>other</a:t>
            </a:r>
            <a:r>
              <a:rPr spc="49" dirty="0">
                <a:latin typeface="Arial"/>
                <a:cs typeface="Arial"/>
              </a:rPr>
              <a:t> </a:t>
            </a:r>
            <a:r>
              <a:rPr spc="-7" dirty="0">
                <a:latin typeface="Arial"/>
                <a:cs typeface="Arial"/>
              </a:rPr>
              <a:t>types</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union</a:t>
            </a:r>
            <a:r>
              <a:rPr dirty="0">
                <a:latin typeface="Arial"/>
                <a:cs typeface="Arial"/>
              </a:rPr>
              <a:t>s</a:t>
            </a:r>
            <a:r>
              <a:rPr spc="-35" dirty="0">
                <a:latin typeface="Arial"/>
                <a:cs typeface="Arial"/>
              </a:rPr>
              <a:t> </a:t>
            </a:r>
            <a:r>
              <a:rPr spc="56" dirty="0">
                <a:latin typeface="Arial"/>
                <a:cs typeface="Arial"/>
              </a:rPr>
              <a:t>of</a:t>
            </a:r>
            <a:r>
              <a:rPr spc="-35" dirty="0">
                <a:latin typeface="Arial"/>
                <a:cs typeface="Arial"/>
              </a:rPr>
              <a:t> </a:t>
            </a:r>
            <a:r>
              <a:rPr dirty="0">
                <a:latin typeface="Arial"/>
                <a:cs typeface="Arial"/>
              </a:rPr>
              <a:t>several</a:t>
            </a:r>
            <a:r>
              <a:rPr spc="-35" dirty="0">
                <a:latin typeface="Arial"/>
                <a:cs typeface="Arial"/>
              </a:rPr>
              <a:t> </a:t>
            </a:r>
            <a:r>
              <a:rPr spc="-7" dirty="0">
                <a:latin typeface="Arial"/>
                <a:cs typeface="Arial"/>
              </a:rPr>
              <a:t>types</a:t>
            </a:r>
            <a:endParaRPr dirty="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000" y="111140"/>
            <a:ext cx="9029922" cy="624570"/>
          </a:xfrm>
          <a:prstGeom prst="rect">
            <a:avLst/>
          </a:prstGeom>
        </p:spPr>
        <p:txBody>
          <a:bodyPr vert="horz" wrap="square" lIns="0" tIns="8930" rIns="0" bIns="0" rtlCol="0" anchor="ctr">
            <a:spAutoFit/>
          </a:bodyPr>
          <a:lstStyle/>
          <a:p>
            <a:pPr marL="8929">
              <a:lnSpc>
                <a:spcPct val="100000"/>
              </a:lnSpc>
              <a:spcBef>
                <a:spcPts val="70"/>
              </a:spcBef>
            </a:pPr>
            <a:r>
              <a:rPr spc="70" dirty="0"/>
              <a:t>Qualifiers,</a:t>
            </a:r>
            <a:r>
              <a:rPr spc="141" dirty="0"/>
              <a:t> </a:t>
            </a:r>
            <a:r>
              <a:rPr spc="95" dirty="0"/>
              <a:t>Modifiers</a:t>
            </a:r>
            <a:r>
              <a:rPr spc="141" dirty="0"/>
              <a:t> </a:t>
            </a:r>
            <a:r>
              <a:rPr spc="267" dirty="0"/>
              <a:t>&amp;</a:t>
            </a:r>
            <a:r>
              <a:rPr spc="141" dirty="0"/>
              <a:t> </a:t>
            </a:r>
            <a:r>
              <a:rPr spc="35" dirty="0"/>
              <a:t>Storage</a:t>
            </a:r>
          </a:p>
        </p:txBody>
      </p:sp>
      <p:sp>
        <p:nvSpPr>
          <p:cNvPr id="3" name="object 3"/>
          <p:cNvSpPr txBox="1"/>
          <p:nvPr/>
        </p:nvSpPr>
        <p:spPr>
          <a:xfrm>
            <a:off x="1554361" y="811930"/>
            <a:ext cx="8464004" cy="5514641"/>
          </a:xfrm>
          <a:prstGeom prst="rect">
            <a:avLst/>
          </a:prstGeom>
        </p:spPr>
        <p:txBody>
          <a:bodyPr vert="horz" wrap="square" lIns="0" tIns="112068" rIns="0" bIns="0" rtlCol="0">
            <a:spAutoFit/>
          </a:bodyPr>
          <a:lstStyle/>
          <a:p>
            <a:pPr marL="8929">
              <a:spcBef>
                <a:spcPts val="882"/>
              </a:spcBef>
            </a:pPr>
            <a:r>
              <a:rPr sz="2000" dirty="0">
                <a:latin typeface="Arial"/>
                <a:cs typeface="Arial"/>
              </a:rPr>
              <a:t>Type</a:t>
            </a:r>
            <a:r>
              <a:rPr sz="2000" spc="-158" dirty="0">
                <a:latin typeface="Arial"/>
                <a:cs typeface="Arial"/>
              </a:rPr>
              <a:t> </a:t>
            </a:r>
            <a:r>
              <a:rPr sz="2000" spc="-7" dirty="0">
                <a:latin typeface="Arial"/>
                <a:cs typeface="Arial"/>
              </a:rPr>
              <a:t>specifiers</a:t>
            </a:r>
            <a:endParaRPr sz="2000" dirty="0">
              <a:latin typeface="Arial"/>
              <a:cs typeface="Arial"/>
            </a:endParaRPr>
          </a:p>
          <a:p>
            <a:pPr marL="418341" indent="-250022">
              <a:spcBef>
                <a:spcPts val="671"/>
              </a:spcBef>
              <a:buClr>
                <a:srgbClr val="0056D6"/>
              </a:buClr>
              <a:buSzPct val="96428"/>
              <a:buFont typeface="Arial"/>
              <a:buChar char="‣"/>
              <a:tabLst>
                <a:tab pos="418341" algn="l"/>
              </a:tabLst>
            </a:pPr>
            <a:r>
              <a:rPr b="1" dirty="0">
                <a:latin typeface="Courier New"/>
                <a:cs typeface="Courier New"/>
              </a:rPr>
              <a:t>short</a:t>
            </a:r>
            <a:r>
              <a:rPr b="1" spc="-573" dirty="0">
                <a:latin typeface="Courier New"/>
                <a:cs typeface="Courier New"/>
              </a:rPr>
              <a:t> </a:t>
            </a:r>
            <a:r>
              <a:rPr spc="-232" dirty="0">
                <a:latin typeface="Arial"/>
                <a:cs typeface="Arial"/>
              </a:rPr>
              <a:t>-</a:t>
            </a:r>
            <a:r>
              <a:rPr spc="67" dirty="0">
                <a:latin typeface="Arial"/>
                <a:cs typeface="Arial"/>
              </a:rPr>
              <a:t> </a:t>
            </a:r>
            <a:r>
              <a:rPr dirty="0">
                <a:latin typeface="Arial"/>
                <a:cs typeface="Arial"/>
              </a:rPr>
              <a:t>decrease</a:t>
            </a:r>
            <a:r>
              <a:rPr spc="67" dirty="0">
                <a:latin typeface="Arial"/>
                <a:cs typeface="Arial"/>
              </a:rPr>
              <a:t> </a:t>
            </a:r>
            <a:r>
              <a:rPr dirty="0">
                <a:latin typeface="Arial"/>
                <a:cs typeface="Arial"/>
              </a:rPr>
              <a:t>storage</a:t>
            </a:r>
            <a:r>
              <a:rPr spc="67" dirty="0">
                <a:latin typeface="Arial"/>
                <a:cs typeface="Arial"/>
              </a:rPr>
              <a:t> </a:t>
            </a:r>
            <a:r>
              <a:rPr spc="-14" dirty="0">
                <a:latin typeface="Arial"/>
                <a:cs typeface="Arial"/>
              </a:rPr>
              <a:t>size</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long</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increase</a:t>
            </a:r>
            <a:r>
              <a:rPr spc="49" dirty="0">
                <a:latin typeface="Arial"/>
                <a:cs typeface="Arial"/>
              </a:rPr>
              <a:t> </a:t>
            </a:r>
            <a:r>
              <a:rPr dirty="0">
                <a:latin typeface="Arial"/>
                <a:cs typeface="Arial"/>
              </a:rPr>
              <a:t>storage</a:t>
            </a:r>
            <a:r>
              <a:rPr spc="56" dirty="0">
                <a:latin typeface="Arial"/>
                <a:cs typeface="Arial"/>
              </a:rPr>
              <a:t> </a:t>
            </a:r>
            <a:r>
              <a:rPr spc="-14" dirty="0">
                <a:latin typeface="Arial"/>
                <a:cs typeface="Arial"/>
              </a:rPr>
              <a:t>size</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signed</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request</a:t>
            </a:r>
            <a:r>
              <a:rPr spc="-46" dirty="0">
                <a:latin typeface="Arial"/>
                <a:cs typeface="Arial"/>
              </a:rPr>
              <a:t> </a:t>
            </a:r>
            <a:r>
              <a:rPr dirty="0">
                <a:latin typeface="Arial"/>
                <a:cs typeface="Arial"/>
              </a:rPr>
              <a:t>signed</a:t>
            </a:r>
            <a:r>
              <a:rPr spc="28" dirty="0">
                <a:latin typeface="Arial"/>
                <a:cs typeface="Arial"/>
              </a:rPr>
              <a:t> </a:t>
            </a:r>
            <a:r>
              <a:rPr spc="-7" dirty="0">
                <a:latin typeface="Arial"/>
                <a:cs typeface="Arial"/>
              </a:rPr>
              <a:t>representation</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unsigned</a:t>
            </a:r>
            <a:r>
              <a:rPr b="1" spc="-576" dirty="0">
                <a:latin typeface="Courier New"/>
                <a:cs typeface="Courier New"/>
              </a:rPr>
              <a:t> </a:t>
            </a:r>
            <a:r>
              <a:rPr spc="-232" dirty="0">
                <a:latin typeface="Arial"/>
                <a:cs typeface="Arial"/>
              </a:rPr>
              <a:t>-</a:t>
            </a:r>
            <a:r>
              <a:rPr spc="60" dirty="0">
                <a:latin typeface="Arial"/>
                <a:cs typeface="Arial"/>
              </a:rPr>
              <a:t> </a:t>
            </a:r>
            <a:r>
              <a:rPr dirty="0">
                <a:latin typeface="Arial"/>
                <a:cs typeface="Arial"/>
              </a:rPr>
              <a:t>request</a:t>
            </a:r>
            <a:r>
              <a:rPr spc="-91" dirty="0">
                <a:latin typeface="Arial"/>
                <a:cs typeface="Arial"/>
              </a:rPr>
              <a:t> </a:t>
            </a:r>
            <a:r>
              <a:rPr dirty="0">
                <a:latin typeface="Arial"/>
                <a:cs typeface="Arial"/>
              </a:rPr>
              <a:t>unsigned</a:t>
            </a:r>
            <a:r>
              <a:rPr spc="11" dirty="0">
                <a:latin typeface="Arial"/>
                <a:cs typeface="Arial"/>
              </a:rPr>
              <a:t> </a:t>
            </a:r>
            <a:r>
              <a:rPr spc="-7" dirty="0">
                <a:latin typeface="Arial"/>
                <a:cs typeface="Arial"/>
              </a:rPr>
              <a:t>representation</a:t>
            </a:r>
            <a:endParaRPr dirty="0">
              <a:latin typeface="Arial"/>
              <a:cs typeface="Arial"/>
            </a:endParaRPr>
          </a:p>
          <a:p>
            <a:pPr>
              <a:spcBef>
                <a:spcPts val="805"/>
              </a:spcBef>
              <a:buClr>
                <a:srgbClr val="0056D6"/>
              </a:buClr>
              <a:buFont typeface="Arial"/>
              <a:buChar char="‣"/>
            </a:pPr>
            <a:endParaRPr dirty="0">
              <a:latin typeface="Arial"/>
              <a:cs typeface="Arial"/>
            </a:endParaRPr>
          </a:p>
          <a:p>
            <a:pPr marL="8929"/>
            <a:r>
              <a:rPr sz="2000" dirty="0">
                <a:latin typeface="Arial"/>
                <a:cs typeface="Arial"/>
              </a:rPr>
              <a:t>Type</a:t>
            </a:r>
            <a:r>
              <a:rPr sz="2000" spc="-158" dirty="0">
                <a:latin typeface="Arial"/>
                <a:cs typeface="Arial"/>
              </a:rPr>
              <a:t> </a:t>
            </a:r>
            <a:r>
              <a:rPr sz="2000" spc="-7" dirty="0">
                <a:latin typeface="Arial"/>
                <a:cs typeface="Arial"/>
              </a:rPr>
              <a:t>qualifiers</a:t>
            </a:r>
            <a:endParaRPr sz="2000" dirty="0">
              <a:latin typeface="Arial"/>
              <a:cs typeface="Arial"/>
            </a:endParaRPr>
          </a:p>
          <a:p>
            <a:pPr marL="418341" indent="-250022">
              <a:spcBef>
                <a:spcPts val="671"/>
              </a:spcBef>
              <a:buClr>
                <a:srgbClr val="0056D6"/>
              </a:buClr>
              <a:buSzPct val="96428"/>
              <a:buFont typeface="Arial"/>
              <a:buChar char="‣"/>
              <a:tabLst>
                <a:tab pos="418341" algn="l"/>
              </a:tabLst>
            </a:pPr>
            <a:r>
              <a:rPr b="1" dirty="0">
                <a:latin typeface="Courier New"/>
                <a:cs typeface="Courier New"/>
              </a:rPr>
              <a:t>volatile</a:t>
            </a:r>
            <a:r>
              <a:rPr b="1" spc="-513" dirty="0">
                <a:latin typeface="Courier New"/>
                <a:cs typeface="Courier New"/>
              </a:rPr>
              <a:t> </a:t>
            </a:r>
            <a:r>
              <a:rPr spc="-232" dirty="0">
                <a:latin typeface="Arial"/>
                <a:cs typeface="Arial"/>
              </a:rPr>
              <a:t>-</a:t>
            </a:r>
            <a:r>
              <a:rPr spc="127" dirty="0">
                <a:latin typeface="Arial"/>
                <a:cs typeface="Arial"/>
              </a:rPr>
              <a:t> </a:t>
            </a:r>
            <a:r>
              <a:rPr dirty="0">
                <a:latin typeface="Arial"/>
                <a:cs typeface="Arial"/>
              </a:rPr>
              <a:t>value</a:t>
            </a:r>
            <a:r>
              <a:rPr spc="127" dirty="0">
                <a:latin typeface="Arial"/>
                <a:cs typeface="Arial"/>
              </a:rPr>
              <a:t> </a:t>
            </a:r>
            <a:r>
              <a:rPr dirty="0">
                <a:latin typeface="Arial"/>
                <a:cs typeface="Arial"/>
              </a:rPr>
              <a:t>may</a:t>
            </a:r>
            <a:r>
              <a:rPr spc="127" dirty="0">
                <a:latin typeface="Arial"/>
                <a:cs typeface="Arial"/>
              </a:rPr>
              <a:t> </a:t>
            </a:r>
            <a:r>
              <a:rPr dirty="0">
                <a:latin typeface="Arial"/>
                <a:cs typeface="Arial"/>
              </a:rPr>
              <a:t>change</a:t>
            </a:r>
            <a:r>
              <a:rPr spc="127" dirty="0">
                <a:latin typeface="Arial"/>
                <a:cs typeface="Arial"/>
              </a:rPr>
              <a:t> </a:t>
            </a:r>
            <a:r>
              <a:rPr dirty="0">
                <a:latin typeface="Arial"/>
                <a:cs typeface="Arial"/>
              </a:rPr>
              <a:t>without</a:t>
            </a:r>
            <a:r>
              <a:rPr spc="127" dirty="0">
                <a:latin typeface="Arial"/>
                <a:cs typeface="Arial"/>
              </a:rPr>
              <a:t> </a:t>
            </a:r>
            <a:r>
              <a:rPr dirty="0">
                <a:latin typeface="Arial"/>
                <a:cs typeface="Arial"/>
              </a:rPr>
              <a:t>being</a:t>
            </a:r>
            <a:r>
              <a:rPr spc="127" dirty="0">
                <a:latin typeface="Arial"/>
                <a:cs typeface="Arial"/>
              </a:rPr>
              <a:t> </a:t>
            </a:r>
            <a:r>
              <a:rPr dirty="0">
                <a:latin typeface="Arial"/>
                <a:cs typeface="Arial"/>
              </a:rPr>
              <a:t>written</a:t>
            </a:r>
            <a:r>
              <a:rPr spc="127" dirty="0">
                <a:latin typeface="Arial"/>
                <a:cs typeface="Arial"/>
              </a:rPr>
              <a:t> </a:t>
            </a:r>
            <a:r>
              <a:rPr spc="35" dirty="0">
                <a:latin typeface="Arial"/>
                <a:cs typeface="Arial"/>
              </a:rPr>
              <a:t>to</a:t>
            </a:r>
            <a:r>
              <a:rPr spc="127" dirty="0">
                <a:latin typeface="Arial"/>
                <a:cs typeface="Arial"/>
              </a:rPr>
              <a:t> </a:t>
            </a:r>
            <a:r>
              <a:rPr spc="56" dirty="0">
                <a:latin typeface="Arial"/>
                <a:cs typeface="Arial"/>
              </a:rPr>
              <a:t>by</a:t>
            </a:r>
            <a:r>
              <a:rPr spc="127" dirty="0">
                <a:latin typeface="Arial"/>
                <a:cs typeface="Arial"/>
              </a:rPr>
              <a:t> </a:t>
            </a:r>
            <a:r>
              <a:rPr dirty="0">
                <a:latin typeface="Arial"/>
                <a:cs typeface="Arial"/>
              </a:rPr>
              <a:t>the</a:t>
            </a:r>
            <a:r>
              <a:rPr spc="127" dirty="0">
                <a:latin typeface="Arial"/>
                <a:cs typeface="Arial"/>
              </a:rPr>
              <a:t> </a:t>
            </a:r>
            <a:r>
              <a:rPr spc="-7" dirty="0">
                <a:latin typeface="Arial"/>
                <a:cs typeface="Arial"/>
              </a:rPr>
              <a:t>program</a:t>
            </a:r>
            <a:endParaRPr lang="en-US" spc="-7" dirty="0">
              <a:latin typeface="Arial"/>
              <a:cs typeface="Arial"/>
            </a:endParaRPr>
          </a:p>
          <a:p>
            <a:pPr marL="875541" lvl="1" indent="-250022">
              <a:spcBef>
                <a:spcPts val="671"/>
              </a:spcBef>
              <a:buClr>
                <a:srgbClr val="0056D6"/>
              </a:buClr>
              <a:buSzPct val="96428"/>
              <a:buFont typeface="Arial"/>
              <a:buChar char="‣"/>
              <a:tabLst>
                <a:tab pos="418341" algn="l"/>
              </a:tabLst>
            </a:pPr>
            <a:r>
              <a:rPr lang="en-US" spc="-7" dirty="0">
                <a:latin typeface="Arial"/>
                <a:cs typeface="Arial"/>
              </a:rPr>
              <a:t>#define GPIO_PORT (*(volatile unsigned long*) 0x012345)</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const</a:t>
            </a:r>
            <a:r>
              <a:rPr b="1" spc="-538" dirty="0">
                <a:latin typeface="Courier New"/>
                <a:cs typeface="Courier New"/>
              </a:rPr>
              <a:t> </a:t>
            </a:r>
            <a:r>
              <a:rPr spc="-232" dirty="0">
                <a:latin typeface="Arial"/>
                <a:cs typeface="Arial"/>
              </a:rPr>
              <a:t>-</a:t>
            </a:r>
            <a:r>
              <a:rPr spc="98" dirty="0">
                <a:latin typeface="Arial"/>
                <a:cs typeface="Arial"/>
              </a:rPr>
              <a:t> </a:t>
            </a:r>
            <a:r>
              <a:rPr dirty="0">
                <a:latin typeface="Arial"/>
                <a:cs typeface="Arial"/>
              </a:rPr>
              <a:t>value</a:t>
            </a:r>
            <a:r>
              <a:rPr spc="98" dirty="0">
                <a:latin typeface="Arial"/>
                <a:cs typeface="Arial"/>
              </a:rPr>
              <a:t> </a:t>
            </a:r>
            <a:r>
              <a:rPr dirty="0">
                <a:latin typeface="Arial"/>
                <a:cs typeface="Arial"/>
              </a:rPr>
              <a:t>not</a:t>
            </a:r>
            <a:r>
              <a:rPr spc="102" dirty="0">
                <a:latin typeface="Arial"/>
                <a:cs typeface="Arial"/>
              </a:rPr>
              <a:t> </a:t>
            </a:r>
            <a:r>
              <a:rPr dirty="0">
                <a:latin typeface="Arial"/>
                <a:cs typeface="Arial"/>
              </a:rPr>
              <a:t>expected</a:t>
            </a:r>
            <a:r>
              <a:rPr spc="98" dirty="0">
                <a:latin typeface="Arial"/>
                <a:cs typeface="Arial"/>
              </a:rPr>
              <a:t> </a:t>
            </a:r>
            <a:r>
              <a:rPr spc="35" dirty="0">
                <a:latin typeface="Arial"/>
                <a:cs typeface="Arial"/>
              </a:rPr>
              <a:t>to</a:t>
            </a:r>
            <a:r>
              <a:rPr spc="98" dirty="0">
                <a:latin typeface="Arial"/>
                <a:cs typeface="Arial"/>
              </a:rPr>
              <a:t> </a:t>
            </a:r>
            <a:r>
              <a:rPr spc="-7" dirty="0">
                <a:latin typeface="Arial"/>
                <a:cs typeface="Arial"/>
              </a:rPr>
              <a:t>change</a:t>
            </a:r>
            <a:endParaRPr dirty="0">
              <a:latin typeface="Arial"/>
              <a:cs typeface="Arial"/>
            </a:endParaRPr>
          </a:p>
          <a:p>
            <a:pPr marL="8929">
              <a:spcBef>
                <a:spcPts val="4"/>
              </a:spcBef>
            </a:pPr>
            <a:r>
              <a:rPr sz="2000" dirty="0">
                <a:latin typeface="Arial"/>
                <a:cs typeface="Arial"/>
              </a:rPr>
              <a:t>Storage</a:t>
            </a:r>
            <a:r>
              <a:rPr sz="2000" spc="253" dirty="0">
                <a:latin typeface="Arial"/>
                <a:cs typeface="Arial"/>
              </a:rPr>
              <a:t> </a:t>
            </a:r>
            <a:r>
              <a:rPr sz="2000" spc="-7" dirty="0">
                <a:latin typeface="Arial"/>
                <a:cs typeface="Arial"/>
              </a:rPr>
              <a:t>class</a:t>
            </a:r>
            <a:endParaRPr sz="2000" dirty="0">
              <a:latin typeface="Arial"/>
              <a:cs typeface="Arial"/>
            </a:endParaRPr>
          </a:p>
          <a:p>
            <a:pPr marL="418341" indent="-250022">
              <a:spcBef>
                <a:spcPts val="668"/>
              </a:spcBef>
              <a:buClr>
                <a:srgbClr val="0056D6"/>
              </a:buClr>
              <a:buSzPct val="96428"/>
              <a:buFont typeface="Arial"/>
              <a:buChar char="‣"/>
              <a:tabLst>
                <a:tab pos="418341" algn="l"/>
              </a:tabLst>
            </a:pPr>
            <a:r>
              <a:rPr b="1" dirty="0">
                <a:latin typeface="Courier New"/>
                <a:cs typeface="Courier New"/>
              </a:rPr>
              <a:t>static</a:t>
            </a:r>
            <a:r>
              <a:rPr b="1" spc="-566" dirty="0">
                <a:latin typeface="Courier New"/>
                <a:cs typeface="Courier New"/>
              </a:rPr>
              <a:t> </a:t>
            </a:r>
            <a:r>
              <a:rPr spc="-232" dirty="0">
                <a:latin typeface="Arial"/>
                <a:cs typeface="Arial"/>
              </a:rPr>
              <a:t>-</a:t>
            </a:r>
            <a:r>
              <a:rPr spc="70" dirty="0">
                <a:latin typeface="Arial"/>
                <a:cs typeface="Arial"/>
              </a:rPr>
              <a:t> </a:t>
            </a:r>
            <a:r>
              <a:rPr spc="46" dirty="0">
                <a:latin typeface="Arial"/>
                <a:cs typeface="Arial"/>
              </a:rPr>
              <a:t>variable</a:t>
            </a:r>
            <a:r>
              <a:rPr spc="74" dirty="0">
                <a:latin typeface="Arial"/>
                <a:cs typeface="Arial"/>
              </a:rPr>
              <a:t> </a:t>
            </a:r>
            <a:r>
              <a:rPr dirty="0">
                <a:latin typeface="Arial"/>
                <a:cs typeface="Arial"/>
              </a:rPr>
              <a:t>that</a:t>
            </a:r>
            <a:r>
              <a:rPr spc="70" dirty="0">
                <a:latin typeface="Arial"/>
                <a:cs typeface="Arial"/>
              </a:rPr>
              <a:t> </a:t>
            </a:r>
            <a:r>
              <a:rPr spc="39" dirty="0">
                <a:latin typeface="Arial"/>
                <a:cs typeface="Arial"/>
              </a:rPr>
              <a:t>are</a:t>
            </a:r>
            <a:r>
              <a:rPr spc="70" dirty="0">
                <a:latin typeface="Arial"/>
                <a:cs typeface="Arial"/>
              </a:rPr>
              <a:t> </a:t>
            </a:r>
            <a:r>
              <a:rPr spc="63" dirty="0">
                <a:latin typeface="Arial"/>
                <a:cs typeface="Arial"/>
              </a:rPr>
              <a:t>global</a:t>
            </a:r>
            <a:r>
              <a:rPr spc="74" dirty="0">
                <a:latin typeface="Arial"/>
                <a:cs typeface="Arial"/>
              </a:rPr>
              <a:t> </a:t>
            </a:r>
            <a:r>
              <a:rPr spc="35" dirty="0">
                <a:latin typeface="Arial"/>
                <a:cs typeface="Arial"/>
              </a:rPr>
              <a:t>to</a:t>
            </a:r>
            <a:r>
              <a:rPr spc="70" dirty="0">
                <a:latin typeface="Arial"/>
                <a:cs typeface="Arial"/>
              </a:rPr>
              <a:t> </a:t>
            </a:r>
            <a:r>
              <a:rPr dirty="0">
                <a:latin typeface="Arial"/>
                <a:cs typeface="Arial"/>
              </a:rPr>
              <a:t>the</a:t>
            </a:r>
            <a:r>
              <a:rPr spc="70" dirty="0">
                <a:latin typeface="Arial"/>
                <a:cs typeface="Arial"/>
              </a:rPr>
              <a:t> </a:t>
            </a:r>
            <a:r>
              <a:rPr spc="35" dirty="0">
                <a:latin typeface="Arial"/>
                <a:cs typeface="Arial"/>
              </a:rPr>
              <a:t>program</a:t>
            </a:r>
            <a:r>
              <a:rPr lang="en-US" spc="35" dirty="0">
                <a:latin typeface="Arial"/>
                <a:cs typeface="Arial"/>
              </a:rPr>
              <a:t> (that file only)</a:t>
            </a:r>
            <a:endParaRPr dirty="0">
              <a:latin typeface="Arial"/>
              <a:cs typeface="Arial"/>
            </a:endParaRPr>
          </a:p>
          <a:p>
            <a:pPr marL="418341" indent="-250022">
              <a:spcBef>
                <a:spcPts val="942"/>
              </a:spcBef>
              <a:buClr>
                <a:srgbClr val="0056D6"/>
              </a:buClr>
              <a:buSzPct val="96428"/>
              <a:buFont typeface="Arial"/>
              <a:buChar char="‣"/>
              <a:tabLst>
                <a:tab pos="418341" algn="l"/>
              </a:tabLst>
            </a:pPr>
            <a:r>
              <a:rPr b="1" dirty="0">
                <a:latin typeface="Courier New"/>
                <a:cs typeface="Courier New"/>
              </a:rPr>
              <a:t>extern</a:t>
            </a:r>
            <a:r>
              <a:rPr b="1" spc="-517" dirty="0">
                <a:latin typeface="Courier New"/>
                <a:cs typeface="Courier New"/>
              </a:rPr>
              <a:t> </a:t>
            </a:r>
            <a:r>
              <a:rPr spc="-232" dirty="0">
                <a:latin typeface="Arial"/>
                <a:cs typeface="Arial"/>
              </a:rPr>
              <a:t>-</a:t>
            </a:r>
            <a:r>
              <a:rPr spc="120" dirty="0">
                <a:latin typeface="Arial"/>
                <a:cs typeface="Arial"/>
              </a:rPr>
              <a:t> </a:t>
            </a:r>
            <a:r>
              <a:rPr dirty="0">
                <a:latin typeface="Arial"/>
                <a:cs typeface="Arial"/>
              </a:rPr>
              <a:t>variables</a:t>
            </a:r>
            <a:r>
              <a:rPr spc="120" dirty="0">
                <a:latin typeface="Arial"/>
                <a:cs typeface="Arial"/>
              </a:rPr>
              <a:t> </a:t>
            </a:r>
            <a:r>
              <a:rPr dirty="0">
                <a:latin typeface="Arial"/>
                <a:cs typeface="Arial"/>
              </a:rPr>
              <a:t>that</a:t>
            </a:r>
            <a:r>
              <a:rPr spc="123" dirty="0">
                <a:latin typeface="Arial"/>
                <a:cs typeface="Arial"/>
              </a:rPr>
              <a:t> </a:t>
            </a:r>
            <a:r>
              <a:rPr spc="39" dirty="0">
                <a:latin typeface="Arial"/>
                <a:cs typeface="Arial"/>
              </a:rPr>
              <a:t>are</a:t>
            </a:r>
            <a:r>
              <a:rPr spc="120" dirty="0">
                <a:latin typeface="Arial"/>
                <a:cs typeface="Arial"/>
              </a:rPr>
              <a:t> </a:t>
            </a:r>
            <a:r>
              <a:rPr spc="32" dirty="0">
                <a:latin typeface="Arial"/>
                <a:cs typeface="Arial"/>
              </a:rPr>
              <a:t>declared</a:t>
            </a:r>
            <a:r>
              <a:rPr spc="120" dirty="0">
                <a:latin typeface="Arial"/>
                <a:cs typeface="Arial"/>
              </a:rPr>
              <a:t> </a:t>
            </a:r>
            <a:r>
              <a:rPr dirty="0">
                <a:latin typeface="Arial"/>
                <a:cs typeface="Arial"/>
              </a:rPr>
              <a:t>in</a:t>
            </a:r>
            <a:r>
              <a:rPr spc="123" dirty="0">
                <a:latin typeface="Arial"/>
                <a:cs typeface="Arial"/>
              </a:rPr>
              <a:t> </a:t>
            </a:r>
            <a:r>
              <a:rPr dirty="0">
                <a:latin typeface="Arial"/>
                <a:cs typeface="Arial"/>
              </a:rPr>
              <a:t>another</a:t>
            </a:r>
            <a:r>
              <a:rPr spc="120" dirty="0">
                <a:latin typeface="Arial"/>
                <a:cs typeface="Arial"/>
              </a:rPr>
              <a:t> </a:t>
            </a:r>
            <a:r>
              <a:rPr spc="-14" dirty="0">
                <a:latin typeface="Arial"/>
                <a:cs typeface="Arial"/>
              </a:rPr>
              <a:t>file</a:t>
            </a:r>
            <a:endParaRPr lang="en-US" spc="-14" dirty="0">
              <a:latin typeface="Arial"/>
              <a:cs typeface="Arial"/>
            </a:endParaRPr>
          </a:p>
          <a:p>
            <a:pPr marL="418341" indent="-250022">
              <a:spcBef>
                <a:spcPts val="942"/>
              </a:spcBef>
              <a:buClr>
                <a:srgbClr val="0056D6"/>
              </a:buClr>
              <a:buSzPct val="96428"/>
              <a:buFont typeface="Arial"/>
              <a:buChar char="‣"/>
              <a:tabLst>
                <a:tab pos="418341" algn="l"/>
              </a:tabLst>
            </a:pPr>
            <a:r>
              <a:rPr lang="en-US" b="1" dirty="0">
                <a:latin typeface="Courier New"/>
                <a:cs typeface="Courier New"/>
              </a:rPr>
              <a:t>register </a:t>
            </a:r>
            <a:r>
              <a:rPr lang="en-US" spc="-14" dirty="0">
                <a:latin typeface="Arial"/>
                <a:cs typeface="Arial"/>
              </a:rPr>
              <a:t>– variables that are stored in CPU registers (no address, just register number is assigned)</a:t>
            </a:r>
            <a:endParaRPr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3665" y="115168"/>
            <a:ext cx="1351508" cy="624570"/>
          </a:xfrm>
          <a:prstGeom prst="rect">
            <a:avLst/>
          </a:prstGeom>
        </p:spPr>
        <p:txBody>
          <a:bodyPr vert="horz" wrap="square" lIns="0" tIns="8930" rIns="0" bIns="0" rtlCol="0" anchor="ctr">
            <a:spAutoFit/>
          </a:bodyPr>
          <a:lstStyle/>
          <a:p>
            <a:pPr marL="8929">
              <a:lnSpc>
                <a:spcPct val="100000"/>
              </a:lnSpc>
              <a:spcBef>
                <a:spcPts val="70"/>
              </a:spcBef>
            </a:pPr>
            <a:r>
              <a:rPr spc="-102" dirty="0"/>
              <a:t>Sizes</a:t>
            </a:r>
          </a:p>
        </p:txBody>
      </p:sp>
      <p:graphicFrame>
        <p:nvGraphicFramePr>
          <p:cNvPr id="4" name="object 4"/>
          <p:cNvGraphicFramePr>
            <a:graphicFrameLocks noGrp="1"/>
          </p:cNvGraphicFramePr>
          <p:nvPr>
            <p:extLst>
              <p:ext uri="{D42A27DB-BD31-4B8C-83A1-F6EECF244321}">
                <p14:modId xmlns:p14="http://schemas.microsoft.com/office/powerpoint/2010/main" val="779759705"/>
              </p:ext>
            </p:extLst>
          </p:nvPr>
        </p:nvGraphicFramePr>
        <p:xfrm>
          <a:off x="216977" y="935726"/>
          <a:ext cx="11530737" cy="5500482"/>
        </p:xfrm>
        <a:graphic>
          <a:graphicData uri="http://schemas.openxmlformats.org/drawingml/2006/table">
            <a:tbl>
              <a:tblPr firstRow="1" bandRow="1">
                <a:tableStyleId>{2D5ABB26-0587-4C30-8999-92F81FD0307C}</a:tableStyleId>
              </a:tblPr>
              <a:tblGrid>
                <a:gridCol w="3678479">
                  <a:extLst>
                    <a:ext uri="{9D8B030D-6E8A-4147-A177-3AD203B41FA5}">
                      <a16:colId xmlns:a16="http://schemas.microsoft.com/office/drawing/2014/main" xmlns="" val="20000"/>
                    </a:ext>
                  </a:extLst>
                </a:gridCol>
                <a:gridCol w="6509748">
                  <a:extLst>
                    <a:ext uri="{9D8B030D-6E8A-4147-A177-3AD203B41FA5}">
                      <a16:colId xmlns:a16="http://schemas.microsoft.com/office/drawing/2014/main" xmlns="" val="20001"/>
                    </a:ext>
                  </a:extLst>
                </a:gridCol>
                <a:gridCol w="1342510">
                  <a:extLst>
                    <a:ext uri="{9D8B030D-6E8A-4147-A177-3AD203B41FA5}">
                      <a16:colId xmlns:a16="http://schemas.microsoft.com/office/drawing/2014/main" xmlns="" val="20002"/>
                    </a:ext>
                  </a:extLst>
                </a:gridCol>
              </a:tblGrid>
              <a:tr h="611927">
                <a:tc>
                  <a:txBody>
                    <a:bodyPr/>
                    <a:lstStyle/>
                    <a:p>
                      <a:pPr algn="ctr">
                        <a:lnSpc>
                          <a:spcPct val="100000"/>
                        </a:lnSpc>
                        <a:spcBef>
                          <a:spcPts val="95"/>
                        </a:spcBef>
                      </a:pPr>
                      <a:r>
                        <a:rPr sz="1700" b="1" spc="-20" dirty="0">
                          <a:latin typeface="Arial"/>
                          <a:cs typeface="Arial"/>
                        </a:rPr>
                        <a:t>Type</a:t>
                      </a:r>
                      <a:endParaRPr sz="1700" dirty="0">
                        <a:latin typeface="Arial"/>
                        <a:cs typeface="Arial"/>
                      </a:endParaRPr>
                    </a:p>
                  </a:txBody>
                  <a:tcPr marL="0" marR="0" marT="8483"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solidFill>
                      <a:srgbClr val="F2F2F2"/>
                    </a:solidFill>
                  </a:tcPr>
                </a:tc>
                <a:tc>
                  <a:txBody>
                    <a:bodyPr/>
                    <a:lstStyle/>
                    <a:p>
                      <a:pPr algn="ctr">
                        <a:lnSpc>
                          <a:spcPct val="100000"/>
                        </a:lnSpc>
                        <a:spcBef>
                          <a:spcPts val="45"/>
                        </a:spcBef>
                        <a:tabLst>
                          <a:tab pos="1009015" algn="l"/>
                        </a:tabLst>
                      </a:pPr>
                      <a:r>
                        <a:rPr sz="1500" b="1" spc="-10" dirty="0">
                          <a:latin typeface="Arial"/>
                          <a:cs typeface="Arial"/>
                        </a:rPr>
                        <a:t>Range</a:t>
                      </a:r>
                      <a:r>
                        <a:rPr sz="1500" b="1" dirty="0">
                          <a:latin typeface="Arial"/>
                          <a:cs typeface="Arial"/>
                        </a:rPr>
                        <a:t>	</a:t>
                      </a:r>
                      <a:r>
                        <a:rPr sz="1500" b="1" spc="-20" dirty="0">
                          <a:latin typeface="Arial"/>
                          <a:cs typeface="Arial"/>
                        </a:rPr>
                        <a:t>(32-</a:t>
                      </a:r>
                      <a:r>
                        <a:rPr sz="1500" b="1" spc="-10" dirty="0">
                          <a:latin typeface="Arial"/>
                          <a:cs typeface="Arial"/>
                        </a:rPr>
                        <a:t>bits)</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solidFill>
                      <a:srgbClr val="F2F2F2"/>
                    </a:solidFill>
                  </a:tcPr>
                </a:tc>
                <a:tc>
                  <a:txBody>
                    <a:bodyPr/>
                    <a:lstStyle/>
                    <a:p>
                      <a:pPr marL="381000" marR="295275" indent="-78105">
                        <a:lnSpc>
                          <a:spcPts val="2600"/>
                        </a:lnSpc>
                        <a:spcBef>
                          <a:spcPts val="165"/>
                        </a:spcBef>
                      </a:pPr>
                      <a:r>
                        <a:rPr sz="1500" b="1" dirty="0">
                          <a:latin typeface="Arial"/>
                          <a:cs typeface="Arial"/>
                        </a:rPr>
                        <a:t>Size</a:t>
                      </a:r>
                      <a:r>
                        <a:rPr sz="1500" b="1" spc="-35" dirty="0">
                          <a:latin typeface="Arial"/>
                          <a:cs typeface="Arial"/>
                        </a:rPr>
                        <a:t> </a:t>
                      </a:r>
                      <a:r>
                        <a:rPr sz="1500" b="1" spc="-25" dirty="0">
                          <a:latin typeface="Arial"/>
                          <a:cs typeface="Arial"/>
                        </a:rPr>
                        <a:t>in </a:t>
                      </a:r>
                      <a:r>
                        <a:rPr sz="1500" b="1" spc="-10" dirty="0">
                          <a:latin typeface="Arial"/>
                          <a:cs typeface="Arial"/>
                        </a:rPr>
                        <a:t>bytes</a:t>
                      </a:r>
                      <a:endParaRPr sz="1500">
                        <a:latin typeface="Arial"/>
                        <a:cs typeface="Arial"/>
                      </a:endParaRPr>
                    </a:p>
                  </a:txBody>
                  <a:tcPr marL="0" marR="0" marT="14734"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solidFill>
                      <a:srgbClr val="F2F2F2"/>
                    </a:solidFill>
                  </a:tcPr>
                </a:tc>
                <a:extLst>
                  <a:ext uri="{0D108BD9-81ED-4DB2-BD59-A6C34878D82A}">
                    <a16:rowId xmlns:a16="http://schemas.microsoft.com/office/drawing/2014/main" xmlns="" val="10000"/>
                  </a:ext>
                </a:extLst>
              </a:tr>
              <a:tr h="360877">
                <a:tc>
                  <a:txBody>
                    <a:bodyPr/>
                    <a:lstStyle/>
                    <a:p>
                      <a:pPr marR="23495" algn="r">
                        <a:lnSpc>
                          <a:spcPct val="100000"/>
                        </a:lnSpc>
                        <a:spcBef>
                          <a:spcPts val="60"/>
                        </a:spcBef>
                        <a:tabLst>
                          <a:tab pos="1280160" algn="l"/>
                        </a:tabLst>
                      </a:pPr>
                      <a:r>
                        <a:rPr sz="1700" b="1" spc="-10" dirty="0">
                          <a:latin typeface="Courier New"/>
                          <a:cs typeface="Courier New"/>
                        </a:rPr>
                        <a:t>signed</a:t>
                      </a:r>
                      <a:r>
                        <a:rPr sz="1700" b="1" dirty="0">
                          <a:latin typeface="Courier New"/>
                          <a:cs typeface="Courier New"/>
                        </a:rPr>
                        <a:t>	</a:t>
                      </a:r>
                      <a:r>
                        <a:rPr sz="1700" b="1" spc="-20" dirty="0">
                          <a:latin typeface="Courier New"/>
                          <a:cs typeface="Courier New"/>
                        </a:rPr>
                        <a:t>char</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75"/>
                        </a:spcBef>
                      </a:pPr>
                      <a:r>
                        <a:rPr sz="1800" dirty="0">
                          <a:latin typeface="Arial"/>
                          <a:cs typeface="Arial"/>
                        </a:rPr>
                        <a:t>−128</a:t>
                      </a:r>
                      <a:r>
                        <a:rPr sz="1800" spc="-15" dirty="0">
                          <a:latin typeface="Arial"/>
                          <a:cs typeface="Arial"/>
                        </a:rPr>
                        <a:t> </a:t>
                      </a:r>
                      <a:r>
                        <a:rPr sz="1800" dirty="0">
                          <a:latin typeface="Arial"/>
                          <a:cs typeface="Arial"/>
                        </a:rPr>
                        <a:t>to</a:t>
                      </a:r>
                      <a:r>
                        <a:rPr sz="1800" spc="-15" dirty="0">
                          <a:latin typeface="Arial"/>
                          <a:cs typeface="Arial"/>
                        </a:rPr>
                        <a:t> </a:t>
                      </a:r>
                      <a:r>
                        <a:rPr sz="1800" spc="-20" dirty="0">
                          <a:latin typeface="Arial"/>
                          <a:cs typeface="Arial"/>
                        </a:rPr>
                        <a:t>+127</a:t>
                      </a:r>
                      <a:endParaRPr sz="1800">
                        <a:latin typeface="Arial"/>
                        <a:cs typeface="Arial"/>
                      </a:endParaRPr>
                    </a:p>
                  </a:txBody>
                  <a:tcPr marL="0" marR="0" marT="6697"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1</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1"/>
                  </a:ext>
                </a:extLst>
              </a:tr>
              <a:tr h="360877">
                <a:tc>
                  <a:txBody>
                    <a:bodyPr/>
                    <a:lstStyle/>
                    <a:p>
                      <a:pPr marR="23495" algn="r">
                        <a:lnSpc>
                          <a:spcPct val="100000"/>
                        </a:lnSpc>
                        <a:spcBef>
                          <a:spcPts val="60"/>
                        </a:spcBef>
                        <a:tabLst>
                          <a:tab pos="1645920" algn="l"/>
                        </a:tabLst>
                      </a:pPr>
                      <a:r>
                        <a:rPr sz="1700" b="1" spc="-10" dirty="0">
                          <a:latin typeface="Courier New"/>
                          <a:cs typeface="Courier New"/>
                        </a:rPr>
                        <a:t>unsigned</a:t>
                      </a:r>
                      <a:r>
                        <a:rPr sz="1700" b="1" dirty="0">
                          <a:latin typeface="Courier New"/>
                          <a:cs typeface="Courier New"/>
                        </a:rPr>
                        <a:t>	</a:t>
                      </a:r>
                      <a:r>
                        <a:rPr sz="1700" b="1" spc="-20" dirty="0">
                          <a:latin typeface="Courier New"/>
                          <a:cs typeface="Courier New"/>
                        </a:rPr>
                        <a:t>char</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75"/>
                        </a:spcBef>
                      </a:pPr>
                      <a:r>
                        <a:rPr sz="1800" dirty="0">
                          <a:latin typeface="Arial"/>
                          <a:cs typeface="Arial"/>
                        </a:rPr>
                        <a:t>0</a:t>
                      </a:r>
                      <a:r>
                        <a:rPr sz="1800" spc="-10" dirty="0">
                          <a:latin typeface="Arial"/>
                          <a:cs typeface="Arial"/>
                        </a:rPr>
                        <a:t> </a:t>
                      </a:r>
                      <a:r>
                        <a:rPr sz="1800" dirty="0">
                          <a:latin typeface="Arial"/>
                          <a:cs typeface="Arial"/>
                        </a:rPr>
                        <a:t>to</a:t>
                      </a:r>
                      <a:r>
                        <a:rPr sz="1800" spc="-5" dirty="0">
                          <a:latin typeface="Arial"/>
                          <a:cs typeface="Arial"/>
                        </a:rPr>
                        <a:t> </a:t>
                      </a:r>
                      <a:r>
                        <a:rPr sz="1800" spc="-20" dirty="0">
                          <a:latin typeface="Arial"/>
                          <a:cs typeface="Arial"/>
                        </a:rPr>
                        <a:t>+255</a:t>
                      </a:r>
                      <a:endParaRPr sz="1800">
                        <a:latin typeface="Arial"/>
                        <a:cs typeface="Arial"/>
                      </a:endParaRPr>
                    </a:p>
                  </a:txBody>
                  <a:tcPr marL="0" marR="0" marT="6697"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1</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2"/>
                  </a:ext>
                </a:extLst>
              </a:tr>
              <a:tr h="360877">
                <a:tc>
                  <a:txBody>
                    <a:bodyPr/>
                    <a:lstStyle/>
                    <a:p>
                      <a:pPr marR="23495" algn="r">
                        <a:lnSpc>
                          <a:spcPct val="100000"/>
                        </a:lnSpc>
                        <a:spcBef>
                          <a:spcPts val="60"/>
                        </a:spcBef>
                        <a:tabLst>
                          <a:tab pos="1280160" algn="l"/>
                          <a:tab pos="2377440" algn="l"/>
                        </a:tabLst>
                      </a:pPr>
                      <a:r>
                        <a:rPr sz="1700" b="1" spc="-10" dirty="0">
                          <a:latin typeface="Courier New"/>
                          <a:cs typeface="Courier New"/>
                        </a:rPr>
                        <a:t>signed</a:t>
                      </a:r>
                      <a:r>
                        <a:rPr sz="1700" b="1" dirty="0">
                          <a:latin typeface="Courier New"/>
                          <a:cs typeface="Courier New"/>
                        </a:rPr>
                        <a:t>	</a:t>
                      </a:r>
                      <a:r>
                        <a:rPr sz="1700" b="1" spc="-10" dirty="0">
                          <a:latin typeface="Courier New"/>
                          <a:cs typeface="Courier New"/>
                        </a:rPr>
                        <a:t>short</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75"/>
                        </a:spcBef>
                      </a:pPr>
                      <a:r>
                        <a:rPr sz="1800" dirty="0">
                          <a:latin typeface="Arial"/>
                          <a:cs typeface="Arial"/>
                        </a:rPr>
                        <a:t>−32768</a:t>
                      </a:r>
                      <a:r>
                        <a:rPr sz="1800" spc="-15" dirty="0">
                          <a:latin typeface="Arial"/>
                          <a:cs typeface="Arial"/>
                        </a:rPr>
                        <a:t> </a:t>
                      </a:r>
                      <a:r>
                        <a:rPr sz="1800" dirty="0">
                          <a:latin typeface="Arial"/>
                          <a:cs typeface="Arial"/>
                        </a:rPr>
                        <a:t>to</a:t>
                      </a:r>
                      <a:r>
                        <a:rPr sz="1800" spc="-15" dirty="0">
                          <a:latin typeface="Arial"/>
                          <a:cs typeface="Arial"/>
                        </a:rPr>
                        <a:t> </a:t>
                      </a:r>
                      <a:r>
                        <a:rPr sz="1800" spc="-10" dirty="0">
                          <a:latin typeface="Arial"/>
                          <a:cs typeface="Arial"/>
                        </a:rPr>
                        <a:t>+32767</a:t>
                      </a:r>
                      <a:endParaRPr sz="1800">
                        <a:latin typeface="Arial"/>
                        <a:cs typeface="Arial"/>
                      </a:endParaRPr>
                    </a:p>
                  </a:txBody>
                  <a:tcPr marL="0" marR="0" marT="6697"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2</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3"/>
                  </a:ext>
                </a:extLst>
              </a:tr>
              <a:tr h="360877">
                <a:tc>
                  <a:txBody>
                    <a:bodyPr/>
                    <a:lstStyle/>
                    <a:p>
                      <a:pPr marR="23495" algn="r">
                        <a:lnSpc>
                          <a:spcPct val="100000"/>
                        </a:lnSpc>
                        <a:spcBef>
                          <a:spcPts val="60"/>
                        </a:spcBef>
                        <a:tabLst>
                          <a:tab pos="1645920" algn="l"/>
                          <a:tab pos="2743200" algn="l"/>
                        </a:tabLst>
                      </a:pPr>
                      <a:r>
                        <a:rPr sz="1700" b="1" spc="-10" dirty="0">
                          <a:latin typeface="Courier New"/>
                          <a:cs typeface="Courier New"/>
                        </a:rPr>
                        <a:t>unsigned</a:t>
                      </a:r>
                      <a:r>
                        <a:rPr sz="1700" b="1" dirty="0">
                          <a:latin typeface="Courier New"/>
                          <a:cs typeface="Courier New"/>
                        </a:rPr>
                        <a:t>	</a:t>
                      </a:r>
                      <a:r>
                        <a:rPr sz="1700" b="1" spc="-10" dirty="0">
                          <a:latin typeface="Courier New"/>
                          <a:cs typeface="Courier New"/>
                        </a:rPr>
                        <a:t>short</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75"/>
                        </a:spcBef>
                      </a:pPr>
                      <a:r>
                        <a:rPr sz="1800" dirty="0">
                          <a:latin typeface="Arial"/>
                          <a:cs typeface="Arial"/>
                        </a:rPr>
                        <a:t>0</a:t>
                      </a:r>
                      <a:r>
                        <a:rPr sz="1800" spc="-10" dirty="0">
                          <a:latin typeface="Arial"/>
                          <a:cs typeface="Arial"/>
                        </a:rPr>
                        <a:t> </a:t>
                      </a:r>
                      <a:r>
                        <a:rPr sz="1800" dirty="0">
                          <a:latin typeface="Arial"/>
                          <a:cs typeface="Arial"/>
                        </a:rPr>
                        <a:t>to</a:t>
                      </a:r>
                      <a:r>
                        <a:rPr sz="1800" spc="-5" dirty="0">
                          <a:latin typeface="Arial"/>
                          <a:cs typeface="Arial"/>
                        </a:rPr>
                        <a:t> </a:t>
                      </a:r>
                      <a:r>
                        <a:rPr sz="1800" spc="-10" dirty="0">
                          <a:latin typeface="Arial"/>
                          <a:cs typeface="Arial"/>
                        </a:rPr>
                        <a:t>+65535</a:t>
                      </a:r>
                      <a:endParaRPr sz="1800">
                        <a:latin typeface="Arial"/>
                        <a:cs typeface="Arial"/>
                      </a:endParaRPr>
                    </a:p>
                  </a:txBody>
                  <a:tcPr marL="0" marR="0" marT="6697"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2</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4"/>
                  </a:ext>
                </a:extLst>
              </a:tr>
              <a:tr h="360877">
                <a:tc>
                  <a:txBody>
                    <a:bodyPr/>
                    <a:lstStyle/>
                    <a:p>
                      <a:pPr marR="23495" algn="r">
                        <a:lnSpc>
                          <a:spcPct val="100000"/>
                        </a:lnSpc>
                        <a:spcBef>
                          <a:spcPts val="60"/>
                        </a:spcBef>
                        <a:tabLst>
                          <a:tab pos="1280160" algn="l"/>
                        </a:tabLst>
                      </a:pPr>
                      <a:r>
                        <a:rPr sz="1700" b="1" spc="-10" dirty="0">
                          <a:latin typeface="Courier New"/>
                          <a:cs typeface="Courier New"/>
                        </a:rPr>
                        <a:t>signed</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−2147483648</a:t>
                      </a:r>
                      <a:r>
                        <a:rPr sz="1500" spc="-80" dirty="0">
                          <a:latin typeface="Arial"/>
                          <a:cs typeface="Arial"/>
                        </a:rPr>
                        <a:t> </a:t>
                      </a:r>
                      <a:r>
                        <a:rPr sz="1500" dirty="0">
                          <a:latin typeface="Arial"/>
                          <a:cs typeface="Arial"/>
                        </a:rPr>
                        <a:t>to</a:t>
                      </a:r>
                      <a:r>
                        <a:rPr sz="1500" spc="-80" dirty="0">
                          <a:latin typeface="Arial"/>
                          <a:cs typeface="Arial"/>
                        </a:rPr>
                        <a:t> </a:t>
                      </a:r>
                      <a:r>
                        <a:rPr sz="1500" spc="-10" dirty="0">
                          <a:latin typeface="Arial"/>
                          <a:cs typeface="Arial"/>
                        </a:rPr>
                        <a:t>+2147483647</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4</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5"/>
                  </a:ext>
                </a:extLst>
              </a:tr>
              <a:tr h="360877">
                <a:tc>
                  <a:txBody>
                    <a:bodyPr/>
                    <a:lstStyle/>
                    <a:p>
                      <a:pPr marR="23495" algn="r">
                        <a:lnSpc>
                          <a:spcPct val="100000"/>
                        </a:lnSpc>
                        <a:spcBef>
                          <a:spcPts val="60"/>
                        </a:spcBef>
                        <a:tabLst>
                          <a:tab pos="1645920" algn="l"/>
                        </a:tabLst>
                      </a:pPr>
                      <a:r>
                        <a:rPr sz="1700" b="1" spc="-10" dirty="0">
                          <a:latin typeface="Courier New"/>
                          <a:cs typeface="Courier New"/>
                        </a:rPr>
                        <a:t>unsigned</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0</a:t>
                      </a:r>
                      <a:r>
                        <a:rPr sz="1500" spc="-20" dirty="0">
                          <a:latin typeface="Arial"/>
                          <a:cs typeface="Arial"/>
                        </a:rPr>
                        <a:t> </a:t>
                      </a:r>
                      <a:r>
                        <a:rPr sz="1500" dirty="0">
                          <a:latin typeface="Arial"/>
                          <a:cs typeface="Arial"/>
                        </a:rPr>
                        <a:t>to</a:t>
                      </a:r>
                      <a:r>
                        <a:rPr sz="1500" spc="-20" dirty="0">
                          <a:latin typeface="Arial"/>
                          <a:cs typeface="Arial"/>
                        </a:rPr>
                        <a:t> </a:t>
                      </a:r>
                      <a:r>
                        <a:rPr sz="1500" spc="-10" dirty="0">
                          <a:latin typeface="Arial"/>
                          <a:cs typeface="Arial"/>
                        </a:rPr>
                        <a:t>+4294967295</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4</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6"/>
                  </a:ext>
                </a:extLst>
              </a:tr>
              <a:tr h="360877">
                <a:tc>
                  <a:txBody>
                    <a:bodyPr/>
                    <a:lstStyle/>
                    <a:p>
                      <a:pPr marR="23495" algn="r">
                        <a:lnSpc>
                          <a:spcPct val="100000"/>
                        </a:lnSpc>
                        <a:spcBef>
                          <a:spcPts val="60"/>
                        </a:spcBef>
                        <a:tabLst>
                          <a:tab pos="1280160" algn="l"/>
                          <a:tab pos="2194560" algn="l"/>
                        </a:tabLst>
                      </a:pPr>
                      <a:r>
                        <a:rPr sz="1700" b="1" spc="-10" dirty="0">
                          <a:latin typeface="Courier New"/>
                          <a:cs typeface="Courier New"/>
                        </a:rPr>
                        <a:t>signed</a:t>
                      </a:r>
                      <a:r>
                        <a:rPr sz="1700" b="1" dirty="0">
                          <a:latin typeface="Courier New"/>
                          <a:cs typeface="Courier New"/>
                        </a:rPr>
                        <a:t>	</a:t>
                      </a:r>
                      <a:r>
                        <a:rPr sz="1700" b="1" spc="-20" dirty="0">
                          <a:latin typeface="Courier New"/>
                          <a:cs typeface="Courier New"/>
                        </a:rPr>
                        <a:t>long</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−2147483648</a:t>
                      </a:r>
                      <a:r>
                        <a:rPr sz="1500" spc="-80" dirty="0">
                          <a:latin typeface="Arial"/>
                          <a:cs typeface="Arial"/>
                        </a:rPr>
                        <a:t> </a:t>
                      </a:r>
                      <a:r>
                        <a:rPr sz="1500" dirty="0">
                          <a:latin typeface="Arial"/>
                          <a:cs typeface="Arial"/>
                        </a:rPr>
                        <a:t>to</a:t>
                      </a:r>
                      <a:r>
                        <a:rPr sz="1500" spc="-80" dirty="0">
                          <a:latin typeface="Arial"/>
                          <a:cs typeface="Arial"/>
                        </a:rPr>
                        <a:t> </a:t>
                      </a:r>
                      <a:r>
                        <a:rPr sz="1500" spc="-10" dirty="0">
                          <a:latin typeface="Arial"/>
                          <a:cs typeface="Arial"/>
                        </a:rPr>
                        <a:t>+2147483647</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4</a:t>
                      </a:r>
                      <a:r>
                        <a:rPr sz="1500" spc="-20" dirty="0">
                          <a:latin typeface="Arial"/>
                          <a:cs typeface="Arial"/>
                        </a:rPr>
                        <a:t> </a:t>
                      </a:r>
                      <a:r>
                        <a:rPr sz="1500" dirty="0">
                          <a:latin typeface="Arial"/>
                          <a:cs typeface="Arial"/>
                        </a:rPr>
                        <a:t>or</a:t>
                      </a:r>
                      <a:r>
                        <a:rPr sz="1500" spc="-20" dirty="0">
                          <a:latin typeface="Arial"/>
                          <a:cs typeface="Arial"/>
                        </a:rPr>
                        <a:t> </a:t>
                      </a:r>
                      <a:r>
                        <a:rPr sz="1500" spc="-50" dirty="0">
                          <a:latin typeface="Arial"/>
                          <a:cs typeface="Arial"/>
                        </a:rPr>
                        <a:t>8</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7"/>
                  </a:ext>
                </a:extLst>
              </a:tr>
              <a:tr h="360877">
                <a:tc>
                  <a:txBody>
                    <a:bodyPr/>
                    <a:lstStyle/>
                    <a:p>
                      <a:pPr marR="23495" algn="r">
                        <a:lnSpc>
                          <a:spcPct val="100000"/>
                        </a:lnSpc>
                        <a:spcBef>
                          <a:spcPts val="60"/>
                        </a:spcBef>
                        <a:tabLst>
                          <a:tab pos="1645920" algn="l"/>
                          <a:tab pos="2560320" algn="l"/>
                        </a:tabLst>
                      </a:pPr>
                      <a:r>
                        <a:rPr sz="1700" b="1" spc="-10" dirty="0">
                          <a:latin typeface="Courier New"/>
                          <a:cs typeface="Courier New"/>
                        </a:rPr>
                        <a:t>unsigned</a:t>
                      </a:r>
                      <a:r>
                        <a:rPr sz="1700" b="1" dirty="0">
                          <a:latin typeface="Courier New"/>
                          <a:cs typeface="Courier New"/>
                        </a:rPr>
                        <a:t>	</a:t>
                      </a:r>
                      <a:r>
                        <a:rPr sz="1700" b="1" spc="-20" dirty="0">
                          <a:latin typeface="Courier New"/>
                          <a:cs typeface="Courier New"/>
                        </a:rPr>
                        <a:t>long</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0</a:t>
                      </a:r>
                      <a:r>
                        <a:rPr sz="1500" spc="-20" dirty="0">
                          <a:latin typeface="Arial"/>
                          <a:cs typeface="Arial"/>
                        </a:rPr>
                        <a:t> </a:t>
                      </a:r>
                      <a:r>
                        <a:rPr sz="1500" dirty="0">
                          <a:latin typeface="Arial"/>
                          <a:cs typeface="Arial"/>
                        </a:rPr>
                        <a:t>to</a:t>
                      </a:r>
                      <a:r>
                        <a:rPr sz="1500" spc="-20" dirty="0">
                          <a:latin typeface="Arial"/>
                          <a:cs typeface="Arial"/>
                        </a:rPr>
                        <a:t> </a:t>
                      </a:r>
                      <a:r>
                        <a:rPr sz="1500" spc="-10" dirty="0">
                          <a:latin typeface="Arial"/>
                          <a:cs typeface="Arial"/>
                        </a:rPr>
                        <a:t>+4294967295</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4</a:t>
                      </a:r>
                      <a:r>
                        <a:rPr sz="1500" spc="-20" dirty="0">
                          <a:latin typeface="Arial"/>
                          <a:cs typeface="Arial"/>
                        </a:rPr>
                        <a:t> </a:t>
                      </a:r>
                      <a:r>
                        <a:rPr sz="1500" dirty="0">
                          <a:latin typeface="Arial"/>
                          <a:cs typeface="Arial"/>
                        </a:rPr>
                        <a:t>or</a:t>
                      </a:r>
                      <a:r>
                        <a:rPr sz="1500" spc="-20" dirty="0">
                          <a:latin typeface="Arial"/>
                          <a:cs typeface="Arial"/>
                        </a:rPr>
                        <a:t> </a:t>
                      </a:r>
                      <a:r>
                        <a:rPr sz="1500" spc="-50" dirty="0">
                          <a:latin typeface="Arial"/>
                          <a:cs typeface="Arial"/>
                        </a:rPr>
                        <a:t>8</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8"/>
                  </a:ext>
                </a:extLst>
              </a:tr>
              <a:tr h="360877">
                <a:tc>
                  <a:txBody>
                    <a:bodyPr/>
                    <a:lstStyle/>
                    <a:p>
                      <a:pPr marR="23495" algn="r">
                        <a:lnSpc>
                          <a:spcPct val="100000"/>
                        </a:lnSpc>
                        <a:spcBef>
                          <a:spcPts val="60"/>
                        </a:spcBef>
                        <a:tabLst>
                          <a:tab pos="1280160" algn="l"/>
                          <a:tab pos="2194560" algn="l"/>
                          <a:tab pos="3108960" algn="l"/>
                        </a:tabLst>
                      </a:pPr>
                      <a:r>
                        <a:rPr sz="1700" b="1" spc="-10" dirty="0">
                          <a:latin typeface="Courier New"/>
                          <a:cs typeface="Courier New"/>
                        </a:rPr>
                        <a:t>signed</a:t>
                      </a:r>
                      <a:r>
                        <a:rPr sz="1700" b="1" dirty="0">
                          <a:latin typeface="Courier New"/>
                          <a:cs typeface="Courier New"/>
                        </a:rPr>
                        <a:t>	</a:t>
                      </a:r>
                      <a:r>
                        <a:rPr sz="1700" b="1" spc="-20" dirty="0">
                          <a:latin typeface="Courier New"/>
                          <a:cs typeface="Courier New"/>
                        </a:rPr>
                        <a:t>long</a:t>
                      </a:r>
                      <a:r>
                        <a:rPr sz="1700" b="1" dirty="0">
                          <a:latin typeface="Courier New"/>
                          <a:cs typeface="Courier New"/>
                        </a:rPr>
                        <a:t>	</a:t>
                      </a:r>
                      <a:r>
                        <a:rPr sz="1700" b="1" spc="-20" dirty="0">
                          <a:latin typeface="Courier New"/>
                          <a:cs typeface="Courier New"/>
                        </a:rPr>
                        <a:t>long</a:t>
                      </a:r>
                      <a:r>
                        <a:rPr sz="1700" b="1" dirty="0">
                          <a:latin typeface="Courier New"/>
                          <a:cs typeface="Courier New"/>
                        </a:rPr>
                        <a:t>	</a:t>
                      </a:r>
                      <a:r>
                        <a:rPr sz="1700" b="1" spc="-25" dirty="0">
                          <a:latin typeface="Courier New"/>
                          <a:cs typeface="Courier New"/>
                        </a:rPr>
                        <a:t>int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10" dirty="0">
                          <a:latin typeface="Arial"/>
                          <a:cs typeface="Arial"/>
                        </a:rPr>
                        <a:t>−9223372036854775808</a:t>
                      </a:r>
                      <a:r>
                        <a:rPr sz="1500" spc="-35" dirty="0">
                          <a:latin typeface="Arial"/>
                          <a:cs typeface="Arial"/>
                        </a:rPr>
                        <a:t> </a:t>
                      </a:r>
                      <a:r>
                        <a:rPr sz="1500" dirty="0">
                          <a:latin typeface="Arial"/>
                          <a:cs typeface="Arial"/>
                        </a:rPr>
                        <a:t>to</a:t>
                      </a:r>
                      <a:r>
                        <a:rPr sz="1500" spc="-35" dirty="0">
                          <a:latin typeface="Arial"/>
                          <a:cs typeface="Arial"/>
                        </a:rPr>
                        <a:t> </a:t>
                      </a:r>
                      <a:r>
                        <a:rPr sz="1500" spc="-10" dirty="0">
                          <a:latin typeface="Arial"/>
                          <a:cs typeface="Arial"/>
                        </a:rPr>
                        <a:t>+9223372036854775807</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8</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09"/>
                  </a:ext>
                </a:extLst>
              </a:tr>
              <a:tr h="476129">
                <a:tc>
                  <a:txBody>
                    <a:bodyPr/>
                    <a:lstStyle/>
                    <a:p>
                      <a:pPr marR="23495" algn="r">
                        <a:lnSpc>
                          <a:spcPct val="100000"/>
                        </a:lnSpc>
                        <a:spcBef>
                          <a:spcPts val="80"/>
                        </a:spcBef>
                        <a:tabLst>
                          <a:tab pos="1577340" algn="l"/>
                          <a:tab pos="2453640" algn="l"/>
                          <a:tab pos="3329940" algn="l"/>
                        </a:tabLst>
                      </a:pPr>
                      <a:r>
                        <a:rPr sz="1600" b="1" spc="-10" dirty="0">
                          <a:latin typeface="Courier New"/>
                          <a:cs typeface="Courier New"/>
                        </a:rPr>
                        <a:t>unsigned</a:t>
                      </a:r>
                      <a:r>
                        <a:rPr sz="1600" b="1" dirty="0">
                          <a:latin typeface="Courier New"/>
                          <a:cs typeface="Courier New"/>
                        </a:rPr>
                        <a:t>	</a:t>
                      </a:r>
                      <a:r>
                        <a:rPr sz="1600" b="1" spc="-20" dirty="0">
                          <a:latin typeface="Courier New"/>
                          <a:cs typeface="Courier New"/>
                        </a:rPr>
                        <a:t>long</a:t>
                      </a:r>
                      <a:r>
                        <a:rPr sz="1600" b="1" dirty="0">
                          <a:latin typeface="Courier New"/>
                          <a:cs typeface="Courier New"/>
                        </a:rPr>
                        <a:t>	</a:t>
                      </a:r>
                      <a:r>
                        <a:rPr sz="1600" b="1" spc="-20" dirty="0">
                          <a:latin typeface="Courier New"/>
                          <a:cs typeface="Courier New"/>
                        </a:rPr>
                        <a:t>long</a:t>
                      </a:r>
                      <a:r>
                        <a:rPr sz="1600" b="1" dirty="0">
                          <a:latin typeface="Courier New"/>
                          <a:cs typeface="Courier New"/>
                        </a:rPr>
                        <a:t>	</a:t>
                      </a:r>
                      <a:r>
                        <a:rPr sz="1600" b="1" spc="-25" dirty="0">
                          <a:latin typeface="Courier New"/>
                          <a:cs typeface="Courier New"/>
                        </a:rPr>
                        <a:t>int</a:t>
                      </a:r>
                      <a:endParaRPr sz="1600">
                        <a:latin typeface="Courier New"/>
                        <a:cs typeface="Courier New"/>
                      </a:endParaRPr>
                    </a:p>
                  </a:txBody>
                  <a:tcPr marL="0" marR="0" marT="7144"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0</a:t>
                      </a:r>
                      <a:r>
                        <a:rPr sz="1500" spc="-20" dirty="0">
                          <a:latin typeface="Arial"/>
                          <a:cs typeface="Arial"/>
                        </a:rPr>
                        <a:t> </a:t>
                      </a:r>
                      <a:r>
                        <a:rPr sz="1500" dirty="0">
                          <a:latin typeface="Arial"/>
                          <a:cs typeface="Arial"/>
                        </a:rPr>
                        <a:t>to</a:t>
                      </a:r>
                      <a:r>
                        <a:rPr sz="1500" spc="-20" dirty="0">
                          <a:latin typeface="Arial"/>
                          <a:cs typeface="Arial"/>
                        </a:rPr>
                        <a:t> </a:t>
                      </a:r>
                      <a:r>
                        <a:rPr sz="1500" spc="-10" dirty="0">
                          <a:latin typeface="Arial"/>
                          <a:cs typeface="Arial"/>
                        </a:rPr>
                        <a:t>+18446744073709551615</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8</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10"/>
                  </a:ext>
                </a:extLst>
              </a:tr>
              <a:tr h="360877">
                <a:tc>
                  <a:txBody>
                    <a:bodyPr/>
                    <a:lstStyle/>
                    <a:p>
                      <a:pPr marR="24765" algn="r">
                        <a:lnSpc>
                          <a:spcPct val="100000"/>
                        </a:lnSpc>
                        <a:spcBef>
                          <a:spcPts val="60"/>
                        </a:spcBef>
                      </a:pPr>
                      <a:r>
                        <a:rPr sz="1700" b="1" spc="-10" dirty="0">
                          <a:latin typeface="Courier New"/>
                          <a:cs typeface="Courier New"/>
                        </a:rPr>
                        <a:t>float</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50"/>
                        </a:spcBef>
                      </a:pPr>
                      <a:r>
                        <a:rPr sz="1800" dirty="0">
                          <a:latin typeface="Arial"/>
                          <a:cs typeface="Arial"/>
                        </a:rPr>
                        <a:t>1×10</a:t>
                      </a:r>
                      <a:r>
                        <a:rPr sz="1700" baseline="20202" dirty="0">
                          <a:latin typeface="Arial"/>
                          <a:cs typeface="Arial"/>
                        </a:rPr>
                        <a:t>−37</a:t>
                      </a:r>
                      <a:r>
                        <a:rPr sz="1700" spc="359" baseline="20202" dirty="0">
                          <a:latin typeface="Arial"/>
                          <a:cs typeface="Arial"/>
                        </a:rPr>
                        <a:t> </a:t>
                      </a:r>
                      <a:r>
                        <a:rPr sz="1800" dirty="0">
                          <a:latin typeface="Arial"/>
                          <a:cs typeface="Arial"/>
                        </a:rPr>
                        <a:t>to</a:t>
                      </a:r>
                      <a:r>
                        <a:rPr sz="1800" spc="-25" dirty="0">
                          <a:latin typeface="Arial"/>
                          <a:cs typeface="Arial"/>
                        </a:rPr>
                        <a:t> </a:t>
                      </a:r>
                      <a:r>
                        <a:rPr sz="1800" spc="-10" dirty="0">
                          <a:latin typeface="Arial"/>
                          <a:cs typeface="Arial"/>
                        </a:rPr>
                        <a:t>1×10</a:t>
                      </a:r>
                      <a:r>
                        <a:rPr sz="1700" spc="-15" baseline="20202" dirty="0">
                          <a:latin typeface="Arial"/>
                          <a:cs typeface="Arial"/>
                        </a:rPr>
                        <a:t>37</a:t>
                      </a:r>
                      <a:endParaRPr sz="1700" baseline="20202">
                        <a:latin typeface="Arial"/>
                        <a:cs typeface="Arial"/>
                      </a:endParaRPr>
                    </a:p>
                  </a:txBody>
                  <a:tcPr marL="0" marR="0" marT="4465"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4</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11"/>
                  </a:ext>
                </a:extLst>
              </a:tr>
              <a:tr h="360877">
                <a:tc>
                  <a:txBody>
                    <a:bodyPr/>
                    <a:lstStyle/>
                    <a:p>
                      <a:pPr marR="24765" algn="r">
                        <a:lnSpc>
                          <a:spcPct val="100000"/>
                        </a:lnSpc>
                        <a:spcBef>
                          <a:spcPts val="60"/>
                        </a:spcBef>
                      </a:pPr>
                      <a:r>
                        <a:rPr sz="1700" b="1" spc="-10" dirty="0">
                          <a:latin typeface="Courier New"/>
                          <a:cs typeface="Courier New"/>
                        </a:rPr>
                        <a:t>double</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50"/>
                        </a:spcBef>
                      </a:pPr>
                      <a:r>
                        <a:rPr sz="1800" dirty="0">
                          <a:latin typeface="Arial"/>
                          <a:cs typeface="Arial"/>
                        </a:rPr>
                        <a:t>1×10</a:t>
                      </a:r>
                      <a:r>
                        <a:rPr sz="1700" baseline="20202" dirty="0">
                          <a:latin typeface="Arial"/>
                          <a:cs typeface="Arial"/>
                        </a:rPr>
                        <a:t>−308</a:t>
                      </a:r>
                      <a:r>
                        <a:rPr sz="1700" spc="367" baseline="20202" dirty="0">
                          <a:latin typeface="Arial"/>
                          <a:cs typeface="Arial"/>
                        </a:rPr>
                        <a:t> </a:t>
                      </a:r>
                      <a:r>
                        <a:rPr sz="1800" dirty="0">
                          <a:latin typeface="Arial"/>
                          <a:cs typeface="Arial"/>
                        </a:rPr>
                        <a:t>to</a:t>
                      </a:r>
                      <a:r>
                        <a:rPr sz="1800" spc="-20" dirty="0">
                          <a:latin typeface="Arial"/>
                          <a:cs typeface="Arial"/>
                        </a:rPr>
                        <a:t> </a:t>
                      </a:r>
                      <a:r>
                        <a:rPr sz="1800" spc="-10" dirty="0">
                          <a:latin typeface="Arial"/>
                          <a:cs typeface="Arial"/>
                        </a:rPr>
                        <a:t>1×10</a:t>
                      </a:r>
                      <a:r>
                        <a:rPr sz="1700" spc="-15" baseline="20202" dirty="0">
                          <a:latin typeface="Arial"/>
                          <a:cs typeface="Arial"/>
                        </a:rPr>
                        <a:t>308</a:t>
                      </a:r>
                      <a:endParaRPr sz="1700" baseline="20202">
                        <a:latin typeface="Arial"/>
                        <a:cs typeface="Arial"/>
                      </a:endParaRPr>
                    </a:p>
                  </a:txBody>
                  <a:tcPr marL="0" marR="0" marT="4465"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spc="-50" dirty="0">
                          <a:latin typeface="Arial"/>
                          <a:cs typeface="Arial"/>
                        </a:rPr>
                        <a:t>8</a:t>
                      </a:r>
                      <a:endParaRPr sz="150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12"/>
                  </a:ext>
                </a:extLst>
              </a:tr>
              <a:tr h="360877">
                <a:tc>
                  <a:txBody>
                    <a:bodyPr/>
                    <a:lstStyle/>
                    <a:p>
                      <a:pPr marR="23495" algn="r">
                        <a:lnSpc>
                          <a:spcPct val="100000"/>
                        </a:lnSpc>
                        <a:spcBef>
                          <a:spcPts val="60"/>
                        </a:spcBef>
                        <a:tabLst>
                          <a:tab pos="914400" algn="l"/>
                        </a:tabLst>
                      </a:pPr>
                      <a:r>
                        <a:rPr sz="1700" b="1" spc="-20" dirty="0">
                          <a:latin typeface="Courier New"/>
                          <a:cs typeface="Courier New"/>
                        </a:rPr>
                        <a:t>long</a:t>
                      </a:r>
                      <a:r>
                        <a:rPr sz="1700" b="1" dirty="0">
                          <a:latin typeface="Courier New"/>
                          <a:cs typeface="Courier New"/>
                        </a:rPr>
                        <a:t>	</a:t>
                      </a:r>
                      <a:r>
                        <a:rPr sz="1700" b="1" spc="-10" dirty="0">
                          <a:latin typeface="Courier New"/>
                          <a:cs typeface="Courier New"/>
                        </a:rPr>
                        <a:t>double</a:t>
                      </a:r>
                      <a:endParaRPr sz="1700">
                        <a:latin typeface="Courier New"/>
                        <a:cs typeface="Courier New"/>
                      </a:endParaRPr>
                    </a:p>
                  </a:txBody>
                  <a:tcPr marL="0" marR="0" marT="535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50"/>
                        </a:spcBef>
                      </a:pPr>
                      <a:r>
                        <a:rPr sz="1800" dirty="0">
                          <a:latin typeface="Arial"/>
                          <a:cs typeface="Arial"/>
                        </a:rPr>
                        <a:t>1×10</a:t>
                      </a:r>
                      <a:r>
                        <a:rPr sz="1700" baseline="20202" dirty="0">
                          <a:latin typeface="Arial"/>
                          <a:cs typeface="Arial"/>
                        </a:rPr>
                        <a:t>−308</a:t>
                      </a:r>
                      <a:r>
                        <a:rPr sz="1700" spc="367" baseline="20202" dirty="0">
                          <a:latin typeface="Arial"/>
                          <a:cs typeface="Arial"/>
                        </a:rPr>
                        <a:t> </a:t>
                      </a:r>
                      <a:r>
                        <a:rPr sz="1800" dirty="0">
                          <a:latin typeface="Arial"/>
                          <a:cs typeface="Arial"/>
                        </a:rPr>
                        <a:t>to</a:t>
                      </a:r>
                      <a:r>
                        <a:rPr sz="1800" spc="-20" dirty="0">
                          <a:latin typeface="Arial"/>
                          <a:cs typeface="Arial"/>
                        </a:rPr>
                        <a:t> </a:t>
                      </a:r>
                      <a:r>
                        <a:rPr sz="1800" spc="-10" dirty="0">
                          <a:latin typeface="Arial"/>
                          <a:cs typeface="Arial"/>
                        </a:rPr>
                        <a:t>1×10</a:t>
                      </a:r>
                      <a:r>
                        <a:rPr sz="1700" spc="-15" baseline="20202" dirty="0">
                          <a:latin typeface="Arial"/>
                          <a:cs typeface="Arial"/>
                        </a:rPr>
                        <a:t>308</a:t>
                      </a:r>
                      <a:endParaRPr sz="1700" baseline="20202">
                        <a:latin typeface="Arial"/>
                        <a:cs typeface="Arial"/>
                      </a:endParaRPr>
                    </a:p>
                  </a:txBody>
                  <a:tcPr marL="0" marR="0" marT="4465"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tc>
                  <a:txBody>
                    <a:bodyPr/>
                    <a:lstStyle/>
                    <a:p>
                      <a:pPr algn="ctr">
                        <a:lnSpc>
                          <a:spcPct val="100000"/>
                        </a:lnSpc>
                        <a:spcBef>
                          <a:spcPts val="45"/>
                        </a:spcBef>
                      </a:pPr>
                      <a:r>
                        <a:rPr sz="1500" dirty="0">
                          <a:latin typeface="Arial"/>
                          <a:cs typeface="Arial"/>
                        </a:rPr>
                        <a:t>8,</a:t>
                      </a:r>
                      <a:r>
                        <a:rPr sz="1500" spc="-30" dirty="0">
                          <a:latin typeface="Arial"/>
                          <a:cs typeface="Arial"/>
                        </a:rPr>
                        <a:t> </a:t>
                      </a:r>
                      <a:r>
                        <a:rPr sz="1500" dirty="0">
                          <a:latin typeface="Arial"/>
                          <a:cs typeface="Arial"/>
                        </a:rPr>
                        <a:t>12,</a:t>
                      </a:r>
                      <a:r>
                        <a:rPr sz="1500" spc="-30" dirty="0">
                          <a:latin typeface="Arial"/>
                          <a:cs typeface="Arial"/>
                        </a:rPr>
                        <a:t> </a:t>
                      </a:r>
                      <a:r>
                        <a:rPr sz="1500" dirty="0">
                          <a:latin typeface="Arial"/>
                          <a:cs typeface="Arial"/>
                        </a:rPr>
                        <a:t>or</a:t>
                      </a:r>
                      <a:r>
                        <a:rPr sz="1500" spc="-25" dirty="0">
                          <a:latin typeface="Arial"/>
                          <a:cs typeface="Arial"/>
                        </a:rPr>
                        <a:t> 16</a:t>
                      </a:r>
                      <a:endParaRPr sz="1500" dirty="0">
                        <a:latin typeface="Arial"/>
                        <a:cs typeface="Arial"/>
                      </a:endParaRPr>
                    </a:p>
                  </a:txBody>
                  <a:tcPr marL="0" marR="0" marT="4018" marB="0">
                    <a:lnL w="12700">
                      <a:solidFill>
                        <a:srgbClr val="D6D6D6"/>
                      </a:solidFill>
                      <a:prstDash val="solid"/>
                    </a:lnL>
                    <a:lnR w="12700">
                      <a:solidFill>
                        <a:srgbClr val="D6D6D6"/>
                      </a:solidFill>
                      <a:prstDash val="solid"/>
                    </a:lnR>
                    <a:lnT w="12700">
                      <a:solidFill>
                        <a:srgbClr val="D6D6D6"/>
                      </a:solidFill>
                      <a:prstDash val="solid"/>
                    </a:lnT>
                    <a:lnB w="12700">
                      <a:solidFill>
                        <a:srgbClr val="D6D6D6"/>
                      </a:solidFill>
                      <a:prstDash val="solid"/>
                    </a:lnB>
                  </a:tcPr>
                </a:tc>
                <a:extLst>
                  <a:ext uri="{0D108BD9-81ED-4DB2-BD59-A6C34878D82A}">
                    <a16:rowId xmlns:a16="http://schemas.microsoft.com/office/drawing/2014/main" xmlns="" val="1001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pic>
        <p:nvPicPr>
          <p:cNvPr id="145" name="Google Shape;145;p2" descr="Chart, bar chart&#10;&#10;Description automatically generated"/>
          <p:cNvPicPr preferRelativeResize="0"/>
          <p:nvPr/>
        </p:nvPicPr>
        <p:blipFill rotWithShape="1">
          <a:blip r:embed="rId3">
            <a:alphaModFix/>
          </a:blip>
          <a:srcRect b="18697"/>
          <a:stretch/>
        </p:blipFill>
        <p:spPr>
          <a:xfrm>
            <a:off x="0" y="0"/>
            <a:ext cx="12192000" cy="6858000"/>
          </a:xfrm>
          <a:prstGeom prst="rect">
            <a:avLst/>
          </a:prstGeom>
          <a:noFill/>
          <a:ln>
            <a:noFill/>
          </a:ln>
        </p:spPr>
      </p:pic>
      <p:sp>
        <p:nvSpPr>
          <p:cNvPr id="146" name="Google Shape;146;p2"/>
          <p:cNvSpPr txBox="1"/>
          <p:nvPr/>
        </p:nvSpPr>
        <p:spPr>
          <a:xfrm>
            <a:off x="8636000" y="76200"/>
            <a:ext cx="3454400" cy="1107941"/>
          </a:xfrm>
          <a:prstGeom prst="rect">
            <a:avLst/>
          </a:prstGeom>
          <a:noFill/>
          <a:ln>
            <a:noFill/>
          </a:ln>
        </p:spPr>
        <p:txBody>
          <a:bodyPr spcFirstLastPara="1" wrap="square" lIns="121900" tIns="60933" rIns="121900" bIns="60933" anchor="t" anchorCtr="0">
            <a:spAutoFit/>
          </a:bodyPr>
          <a:lstStyle/>
          <a:p>
            <a:pPr algn="r"/>
            <a:r>
              <a:rPr lang="en-US" sz="3200" b="1">
                <a:solidFill>
                  <a:srgbClr val="7F7F7F"/>
                </a:solidFill>
                <a:latin typeface="Arial"/>
                <a:ea typeface="Arial"/>
                <a:cs typeface="Arial"/>
                <a:sym typeface="Arial"/>
              </a:rPr>
              <a:t>IEEE Spectrum</a:t>
            </a:r>
            <a:endParaRPr sz="2400"/>
          </a:p>
          <a:p>
            <a:pPr algn="r"/>
            <a:r>
              <a:rPr lang="en-US" sz="3200">
                <a:solidFill>
                  <a:srgbClr val="7F7F7F"/>
                </a:solidFill>
                <a:latin typeface="Arial"/>
                <a:ea typeface="Arial"/>
                <a:cs typeface="Arial"/>
                <a:sym typeface="Arial"/>
              </a:rPr>
              <a:t>2022-08-23</a:t>
            </a:r>
            <a:endParaRPr sz="2400"/>
          </a:p>
        </p:txBody>
      </p:sp>
      <p:sp>
        <p:nvSpPr>
          <p:cNvPr id="148" name="Google Shape;148;p2"/>
          <p:cNvSpPr txBox="1"/>
          <p:nvPr/>
        </p:nvSpPr>
        <p:spPr>
          <a:xfrm>
            <a:off x="101600" y="1166862"/>
            <a:ext cx="11988800" cy="1559668"/>
          </a:xfrm>
          <a:prstGeom prst="rect">
            <a:avLst/>
          </a:prstGeom>
          <a:solidFill>
            <a:srgbClr val="E9E3D8"/>
          </a:solidFill>
          <a:ln>
            <a:noFill/>
          </a:ln>
        </p:spPr>
        <p:txBody>
          <a:bodyPr spcFirstLastPara="1" wrap="square" lIns="121900" tIns="60933" rIns="121900" bIns="60933" anchor="t" anchorCtr="0">
            <a:spAutoFit/>
          </a:bodyPr>
          <a:lstStyle/>
          <a:p>
            <a:pPr algn="ctr"/>
            <a:r>
              <a:rPr lang="en-US" sz="1867">
                <a:solidFill>
                  <a:srgbClr val="7F7F7F"/>
                </a:solidFill>
                <a:latin typeface="Arial"/>
                <a:ea typeface="Arial"/>
                <a:cs typeface="Arial"/>
                <a:sym typeface="Arial"/>
              </a:rPr>
              <a:t>Job listings are of course not the only metrics we look at in Spectrum. A complete list of our sources is here, but in a nutshell we look at nine metrics that we think are good proxies for measuring what languages people are programming in. Sources include GitHub, Google, Stack Overflow, Twitter, and IEEE Xplore. The raw data is normalized and weighted according to the different rankings offered—for example, the Spectrum default ranking is heavily weighted toward the interests of IEEE members,</a:t>
            </a:r>
            <a:endParaRPr sz="2400"/>
          </a:p>
        </p:txBody>
      </p:sp>
      <p:pic>
        <p:nvPicPr>
          <p:cNvPr id="149" name="Google Shape;149;p2"/>
          <p:cNvPicPr preferRelativeResize="0"/>
          <p:nvPr/>
        </p:nvPicPr>
        <p:blipFill rotWithShape="1">
          <a:blip r:embed="rId4">
            <a:alphaModFix/>
          </a:blip>
          <a:srcRect/>
          <a:stretch/>
        </p:blipFill>
        <p:spPr>
          <a:xfrm>
            <a:off x="9144000" y="4570491"/>
            <a:ext cx="2844800" cy="159361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485"/>
        <p:cNvGrpSpPr/>
        <p:nvPr/>
      </p:nvGrpSpPr>
      <p:grpSpPr>
        <a:xfrm>
          <a:off x="0" y="0"/>
          <a:ext cx="0" cy="0"/>
          <a:chOff x="0" y="0"/>
          <a:chExt cx="0" cy="0"/>
        </a:xfrm>
      </p:grpSpPr>
      <p:sp>
        <p:nvSpPr>
          <p:cNvPr id="486" name="Google Shape;486;p24"/>
          <p:cNvSpPr txBox="1">
            <a:spLocks noGrp="1"/>
          </p:cNvSpPr>
          <p:nvPr>
            <p:ph type="title"/>
          </p:nvPr>
        </p:nvSpPr>
        <p:spPr>
          <a:xfrm>
            <a:off x="838200" y="74357"/>
            <a:ext cx="10515600" cy="919192"/>
          </a:xfrm>
          <a:prstGeom prst="rect">
            <a:avLst/>
          </a:prstGeom>
          <a:noFill/>
          <a:ln>
            <a:noFill/>
          </a:ln>
        </p:spPr>
        <p:txBody>
          <a:bodyPr spcFirstLastPara="1" vert="horz" wrap="square" lIns="174133" tIns="87067" rIns="174133" bIns="87067" rtlCol="0" anchor="t" anchorCtr="0">
            <a:noAutofit/>
          </a:bodyPr>
          <a:lstStyle/>
          <a:p>
            <a:r>
              <a:rPr lang="en-US" b="1" dirty="0"/>
              <a:t>Typed Variables in C</a:t>
            </a:r>
            <a:endParaRPr b="1" dirty="0"/>
          </a:p>
        </p:txBody>
      </p:sp>
      <p:sp>
        <p:nvSpPr>
          <p:cNvPr id="487" name="Google Shape;487;p24"/>
          <p:cNvSpPr txBox="1">
            <a:spLocks noGrp="1"/>
          </p:cNvSpPr>
          <p:nvPr>
            <p:ph type="sldNum" sz="quarter" idx="12"/>
          </p:nvPr>
        </p:nvSpPr>
        <p:spPr>
          <a:prstGeom prst="rect">
            <a:avLst/>
          </a:prstGeom>
          <a:noFill/>
          <a:ln>
            <a:noFill/>
          </a:ln>
        </p:spPr>
        <p:txBody>
          <a:bodyPr spcFirstLastPara="1" wrap="square" lIns="95233" tIns="95233" rIns="95233" bIns="95233" anchor="t" anchorCtr="0">
            <a:spAutoFit/>
          </a:bodyPr>
          <a:lstStyle/>
          <a:p>
            <a:pPr algn="ctr">
              <a:buClr>
                <a:srgbClr val="000000"/>
              </a:buClr>
              <a:buSzPts val="900"/>
            </a:pPr>
            <a:fld id="{00000000-1234-1234-1234-123412341234}" type="slidenum">
              <a:rPr lang="en-US" sz="1200">
                <a:solidFill>
                  <a:srgbClr val="000000"/>
                </a:solidFill>
                <a:latin typeface="Gill Sans"/>
                <a:ea typeface="Gill Sans"/>
                <a:cs typeface="Gill Sans"/>
                <a:sym typeface="Gill Sans"/>
              </a:rPr>
              <a:pPr algn="ctr">
                <a:buClr>
                  <a:srgbClr val="000000"/>
                </a:buClr>
                <a:buSzPts val="900"/>
              </a:pPr>
              <a:t>30</a:t>
            </a:fld>
            <a:endParaRPr sz="1200">
              <a:solidFill>
                <a:srgbClr val="000000"/>
              </a:solidFill>
              <a:latin typeface="Gill Sans"/>
              <a:ea typeface="Gill Sans"/>
              <a:cs typeface="Gill Sans"/>
              <a:sym typeface="Gill Sans"/>
            </a:endParaRPr>
          </a:p>
        </p:txBody>
      </p:sp>
      <p:graphicFrame>
        <p:nvGraphicFramePr>
          <p:cNvPr id="488" name="Google Shape;488;p24"/>
          <p:cNvGraphicFramePr/>
          <p:nvPr>
            <p:extLst>
              <p:ext uri="{D42A27DB-BD31-4B8C-83A1-F6EECF244321}">
                <p14:modId xmlns:p14="http://schemas.microsoft.com/office/powerpoint/2010/main" val="421385507"/>
              </p:ext>
            </p:extLst>
          </p:nvPr>
        </p:nvGraphicFramePr>
        <p:xfrm>
          <a:off x="1678000" y="1715542"/>
          <a:ext cx="8836000" cy="4749800"/>
        </p:xfrm>
        <a:graphic>
          <a:graphicData uri="http://schemas.openxmlformats.org/drawingml/2006/table">
            <a:tbl>
              <a:tblPr firstRow="1" bandRow="1">
                <a:noFill/>
              </a:tblPr>
              <a:tblGrid>
                <a:gridCol w="1595967">
                  <a:extLst>
                    <a:ext uri="{9D8B030D-6E8A-4147-A177-3AD203B41FA5}">
                      <a16:colId xmlns:a16="http://schemas.microsoft.com/office/drawing/2014/main" xmlns="" val="20000"/>
                    </a:ext>
                  </a:extLst>
                </a:gridCol>
                <a:gridCol w="4294700">
                  <a:extLst>
                    <a:ext uri="{9D8B030D-6E8A-4147-A177-3AD203B41FA5}">
                      <a16:colId xmlns:a16="http://schemas.microsoft.com/office/drawing/2014/main" xmlns="" val="20001"/>
                    </a:ext>
                  </a:extLst>
                </a:gridCol>
                <a:gridCol w="2945333">
                  <a:extLst>
                    <a:ext uri="{9D8B030D-6E8A-4147-A177-3AD203B41FA5}">
                      <a16:colId xmlns:a16="http://schemas.microsoft.com/office/drawing/2014/main" xmlns="" val="20002"/>
                    </a:ext>
                  </a:extLst>
                </a:gridCol>
              </a:tblGrid>
              <a:tr h="335280">
                <a:tc>
                  <a:txBody>
                    <a:bodyPr/>
                    <a:lstStyle/>
                    <a:p>
                      <a:pPr marL="0" marR="0" lvl="0" indent="0" algn="ctr" rtl="0">
                        <a:spcBef>
                          <a:spcPts val="0"/>
                        </a:spcBef>
                        <a:spcAft>
                          <a:spcPts val="0"/>
                        </a:spcAft>
                        <a:buNone/>
                      </a:pPr>
                      <a:r>
                        <a:rPr lang="en-US" sz="1900" b="1" i="0" u="none" strike="noStrike" cap="none">
                          <a:solidFill>
                            <a:schemeClr val="tx1"/>
                          </a:solidFill>
                          <a:latin typeface="Arial"/>
                          <a:ea typeface="Arial"/>
                          <a:cs typeface="Arial"/>
                          <a:sym typeface="Arial"/>
                        </a:rPr>
                        <a:t>Type</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a:solidFill>
                            <a:schemeClr val="tx1"/>
                          </a:solidFill>
                          <a:latin typeface="Arial"/>
                          <a:ea typeface="Arial"/>
                          <a:cs typeface="Arial"/>
                          <a:sym typeface="Arial"/>
                        </a:rPr>
                        <a:t>Description</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dirty="0">
                          <a:solidFill>
                            <a:schemeClr val="tx1"/>
                          </a:solidFill>
                          <a:latin typeface="Arial"/>
                          <a:ea typeface="Arial"/>
                          <a:cs typeface="Arial"/>
                          <a:sym typeface="Arial"/>
                        </a:rPr>
                        <a:t>Example</a:t>
                      </a:r>
                      <a:endParaRPr sz="1900" b="1" i="0" u="none" strike="noStrike" cap="none" dirty="0">
                        <a:solidFill>
                          <a:schemeClr val="tx1"/>
                        </a:solidFill>
                        <a:latin typeface="Arial"/>
                        <a:ea typeface="Arial"/>
                        <a:cs typeface="Arial"/>
                        <a:sym typeface="Arial"/>
                      </a:endParaRPr>
                    </a:p>
                  </a:txBody>
                  <a:tcPr marL="25400" marR="25400" marT="25400" marB="25400" anchor="ctr"/>
                </a:tc>
                <a:extLst>
                  <a:ext uri="{0D108BD9-81ED-4DB2-BD59-A6C34878D82A}">
                    <a16:rowId xmlns:a16="http://schemas.microsoft.com/office/drawing/2014/main" xmlns="" val="10000"/>
                  </a:ext>
                </a:extLst>
              </a:tr>
              <a:tr h="619760">
                <a:tc>
                  <a:txBody>
                    <a:bodyPr/>
                    <a:lstStyle/>
                    <a:p>
                      <a:pPr marL="0" marR="0" lvl="0" indent="0" algn="r" rtl="0">
                        <a:spcBef>
                          <a:spcPts val="0"/>
                        </a:spcBef>
                        <a:spcAft>
                          <a:spcPts val="0"/>
                        </a:spcAft>
                        <a:buNone/>
                      </a:pPr>
                      <a:r>
                        <a:rPr lang="en-US" sz="1900" b="1" i="0" u="none" strike="noStrike" cap="none" dirty="0">
                          <a:solidFill>
                            <a:schemeClr val="tx1"/>
                          </a:solidFill>
                          <a:latin typeface="Courier New"/>
                          <a:ea typeface="Courier New"/>
                          <a:cs typeface="Courier New"/>
                          <a:sym typeface="Courier New"/>
                        </a:rPr>
                        <a:t>Int uint32_t</a:t>
                      </a:r>
                      <a:endParaRPr sz="1900" b="1" i="0" u="none" strike="noStrike" cap="none" dirty="0">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dirty="0">
                          <a:solidFill>
                            <a:schemeClr val="tx1"/>
                          </a:solidFill>
                          <a:latin typeface="Arial"/>
                          <a:ea typeface="Arial"/>
                          <a:cs typeface="Arial"/>
                          <a:sym typeface="Arial"/>
                        </a:rPr>
                        <a:t>Integer Numbers (including negatives)</a:t>
                      </a:r>
                      <a:br>
                        <a:rPr lang="en-US" sz="1900" b="0" i="0" u="none" strike="noStrike" cap="none" dirty="0">
                          <a:solidFill>
                            <a:schemeClr val="tx1"/>
                          </a:solidFill>
                          <a:latin typeface="Arial"/>
                          <a:ea typeface="Arial"/>
                          <a:cs typeface="Arial"/>
                          <a:sym typeface="Arial"/>
                        </a:rPr>
                      </a:br>
                      <a:r>
                        <a:rPr lang="en-US" sz="1900" b="0" i="0" u="none" strike="noStrike" cap="none" dirty="0">
                          <a:solidFill>
                            <a:schemeClr val="tx1"/>
                          </a:solidFill>
                          <a:latin typeface="Arial"/>
                          <a:ea typeface="Arial"/>
                          <a:cs typeface="Arial"/>
                          <a:sym typeface="Arial"/>
                        </a:rPr>
                        <a:t>At least 16 bits, can be larger. uint32_t will always be 32 bits</a:t>
                      </a:r>
                      <a:endParaRPr sz="2400" dirty="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dirty="0">
                          <a:solidFill>
                            <a:schemeClr val="tx1"/>
                          </a:solidFill>
                          <a:latin typeface="Courier New"/>
                          <a:ea typeface="Courier New"/>
                          <a:cs typeface="Courier New"/>
                          <a:sym typeface="Courier New"/>
                        </a:rPr>
                        <a:t>0, 78, -217, 0x7337</a:t>
                      </a:r>
                      <a:endParaRPr sz="1900" b="1" i="0" u="none" strike="noStrike" cap="none" dirty="0">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1"/>
                  </a:ext>
                </a:extLst>
              </a:tr>
              <a:tr h="619760">
                <a:tc>
                  <a:txBody>
                    <a:bodyPr/>
                    <a:lstStyle/>
                    <a:p>
                      <a:pPr marL="0" marR="0" lvl="0" indent="0" algn="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unsigned int</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a:solidFill>
                            <a:schemeClr val="tx1"/>
                          </a:solidFill>
                          <a:latin typeface="Arial"/>
                          <a:ea typeface="Arial"/>
                          <a:cs typeface="Arial"/>
                          <a:sym typeface="Arial"/>
                        </a:rPr>
                        <a:t>Unsigned Integers</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dirty="0">
                          <a:solidFill>
                            <a:schemeClr val="tx1"/>
                          </a:solidFill>
                          <a:latin typeface="Courier New"/>
                          <a:ea typeface="Courier New"/>
                          <a:cs typeface="Courier New"/>
                          <a:sym typeface="Courier New"/>
                        </a:rPr>
                        <a:t>0, 6, 35102</a:t>
                      </a:r>
                      <a:endParaRPr sz="1900" b="1" i="0" u="none" strike="noStrike" cap="none" dirty="0">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2"/>
                  </a:ext>
                </a:extLst>
              </a:tr>
              <a:tr h="619760">
                <a:tc>
                  <a:txBody>
                    <a:bodyPr/>
                    <a:lstStyle/>
                    <a:p>
                      <a:pPr marL="0" marR="0" lvl="0" indent="0" algn="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float</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a:solidFill>
                            <a:schemeClr val="tx1"/>
                          </a:solidFill>
                          <a:latin typeface="Arial"/>
                          <a:ea typeface="Arial"/>
                          <a:cs typeface="Arial"/>
                          <a:sym typeface="Arial"/>
                        </a:rPr>
                        <a:t>Floating point decimal</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0.0, 3.14159, 6.02e23</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3"/>
                  </a:ext>
                </a:extLst>
              </a:tr>
              <a:tr h="619760">
                <a:tc>
                  <a:txBody>
                    <a:bodyPr/>
                    <a:lstStyle/>
                    <a:p>
                      <a:pPr marL="0" marR="0" lvl="0" indent="0" algn="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double</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a:solidFill>
                            <a:schemeClr val="tx1"/>
                          </a:solidFill>
                          <a:latin typeface="Arial"/>
                          <a:ea typeface="Arial"/>
                          <a:cs typeface="Arial"/>
                          <a:sym typeface="Arial"/>
                        </a:rPr>
                        <a:t>Equal or higher precision floating point</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0.0, 3.14159, 6.02e23</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4"/>
                  </a:ext>
                </a:extLst>
              </a:tr>
              <a:tr h="335280">
                <a:tc>
                  <a:txBody>
                    <a:bodyPr/>
                    <a:lstStyle/>
                    <a:p>
                      <a:pPr marL="0" marR="0" lvl="0" indent="0" algn="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char</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a:solidFill>
                            <a:schemeClr val="tx1"/>
                          </a:solidFill>
                          <a:latin typeface="Arial"/>
                          <a:ea typeface="Arial"/>
                          <a:cs typeface="Arial"/>
                          <a:sym typeface="Arial"/>
                        </a:rPr>
                        <a:t>Single character</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‘a’, ‘D’, ‘\n’</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5"/>
                  </a:ext>
                </a:extLst>
              </a:tr>
              <a:tr h="619760">
                <a:tc>
                  <a:txBody>
                    <a:bodyPr/>
                    <a:lstStyle/>
                    <a:p>
                      <a:pPr marL="0" marR="0" lvl="0" indent="0" algn="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long</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a:solidFill>
                            <a:schemeClr val="tx1"/>
                          </a:solidFill>
                          <a:latin typeface="Arial"/>
                          <a:ea typeface="Arial"/>
                          <a:cs typeface="Arial"/>
                          <a:sym typeface="Arial"/>
                        </a:rPr>
                        <a:t>Longer </a:t>
                      </a:r>
                      <a:r>
                        <a:rPr lang="en-US" sz="1900" b="1" i="0" u="none" strike="noStrike" cap="none">
                          <a:solidFill>
                            <a:schemeClr val="tx1"/>
                          </a:solidFill>
                          <a:latin typeface="Courier New"/>
                          <a:ea typeface="Courier New"/>
                          <a:cs typeface="Courier New"/>
                          <a:sym typeface="Courier New"/>
                        </a:rPr>
                        <a:t>int</a:t>
                      </a:r>
                      <a:r>
                        <a:rPr lang="en-US" sz="1900" b="0" i="0" u="none" strike="noStrike" cap="none">
                          <a:solidFill>
                            <a:schemeClr val="tx1"/>
                          </a:solidFill>
                          <a:latin typeface="Arial"/>
                          <a:ea typeface="Arial"/>
                          <a:cs typeface="Arial"/>
                          <a:sym typeface="Arial"/>
                        </a:rPr>
                        <a:t>,</a:t>
                      </a:r>
                      <a:br>
                        <a:rPr lang="en-US" sz="1900" b="0" i="0" u="none" strike="noStrike" cap="none">
                          <a:solidFill>
                            <a:schemeClr val="tx1"/>
                          </a:solidFill>
                          <a:latin typeface="Arial"/>
                          <a:ea typeface="Arial"/>
                          <a:cs typeface="Arial"/>
                          <a:sym typeface="Arial"/>
                        </a:rPr>
                      </a:br>
                      <a:r>
                        <a:rPr lang="en-US" sz="1900" b="0" i="0" u="none" strike="noStrike" cap="none">
                          <a:solidFill>
                            <a:schemeClr val="tx1"/>
                          </a:solidFill>
                          <a:latin typeface="Arial"/>
                          <a:ea typeface="Arial"/>
                          <a:cs typeface="Arial"/>
                          <a:sym typeface="Arial"/>
                        </a:rPr>
                        <a:t>Size &gt;= </a:t>
                      </a:r>
                      <a:r>
                        <a:rPr lang="en-US" sz="1900" b="1" i="0" u="none" strike="noStrike" cap="none">
                          <a:solidFill>
                            <a:schemeClr val="tx1"/>
                          </a:solidFill>
                          <a:latin typeface="Courier New"/>
                          <a:ea typeface="Courier New"/>
                          <a:cs typeface="Courier New"/>
                          <a:sym typeface="Courier New"/>
                        </a:rPr>
                        <a:t>sizeof(int)</a:t>
                      </a:r>
                      <a:r>
                        <a:rPr lang="en-US" sz="1900" b="0" i="0" u="none" strike="noStrike" cap="none">
                          <a:solidFill>
                            <a:schemeClr val="tx1"/>
                          </a:solidFill>
                          <a:latin typeface="Arial"/>
                          <a:ea typeface="Arial"/>
                          <a:cs typeface="Arial"/>
                          <a:sym typeface="Arial"/>
                        </a:rPr>
                        <a:t>, at least 32b</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0, 78, -217, 301720971</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6"/>
                  </a:ext>
                </a:extLst>
              </a:tr>
              <a:tr h="619760">
                <a:tc>
                  <a:txBody>
                    <a:bodyPr/>
                    <a:lstStyle/>
                    <a:p>
                      <a:pPr marL="0" marR="0" lvl="0" indent="0" algn="r" rtl="0">
                        <a:spcBef>
                          <a:spcPts val="0"/>
                        </a:spcBef>
                        <a:spcAft>
                          <a:spcPts val="0"/>
                        </a:spcAft>
                        <a:buNone/>
                      </a:pPr>
                      <a:r>
                        <a:rPr lang="en-US" sz="1900" b="1" i="0" u="none" strike="noStrike" cap="none">
                          <a:solidFill>
                            <a:schemeClr val="tx1"/>
                          </a:solidFill>
                          <a:latin typeface="Courier New"/>
                          <a:ea typeface="Courier New"/>
                          <a:cs typeface="Courier New"/>
                          <a:sym typeface="Courier New"/>
                        </a:rPr>
                        <a:t>long long</a:t>
                      </a:r>
                      <a:endParaRPr sz="1900" b="1" i="0" u="none" strike="noStrike" cap="none">
                        <a:solidFill>
                          <a:schemeClr val="tx1"/>
                        </a:solidFill>
                        <a:latin typeface="Courier New"/>
                        <a:ea typeface="Courier New"/>
                        <a:cs typeface="Courier New"/>
                        <a:sym typeface="Courier New"/>
                      </a:endParaRPr>
                    </a:p>
                  </a:txBody>
                  <a:tcPr marL="25400" marR="25400" marT="25400" marB="25400" anchor="ctr"/>
                </a:tc>
                <a:tc>
                  <a:txBody>
                    <a:bodyPr/>
                    <a:lstStyle/>
                    <a:p>
                      <a:pPr marL="0" marR="0" lvl="0" indent="0" algn="ctr" rtl="0">
                        <a:spcBef>
                          <a:spcPts val="0"/>
                        </a:spcBef>
                        <a:spcAft>
                          <a:spcPts val="0"/>
                        </a:spcAft>
                        <a:buNone/>
                      </a:pPr>
                      <a:r>
                        <a:rPr lang="en-US" sz="1900" b="0" i="0" u="none" strike="noStrike" cap="none">
                          <a:solidFill>
                            <a:schemeClr val="tx1"/>
                          </a:solidFill>
                          <a:latin typeface="Arial"/>
                          <a:ea typeface="Arial"/>
                          <a:cs typeface="Arial"/>
                          <a:sym typeface="Arial"/>
                        </a:rPr>
                        <a:t>Even longer </a:t>
                      </a:r>
                      <a:r>
                        <a:rPr lang="en-US" sz="1900" b="1" i="0" u="none" strike="noStrike" cap="none">
                          <a:solidFill>
                            <a:schemeClr val="tx1"/>
                          </a:solidFill>
                          <a:latin typeface="Courier New"/>
                          <a:ea typeface="Courier New"/>
                          <a:cs typeface="Courier New"/>
                          <a:sym typeface="Courier New"/>
                        </a:rPr>
                        <a:t>int</a:t>
                      </a:r>
                      <a:r>
                        <a:rPr lang="en-US" sz="1900" b="0" i="0" u="none" strike="noStrike" cap="none">
                          <a:solidFill>
                            <a:schemeClr val="tx1"/>
                          </a:solidFill>
                          <a:latin typeface="Arial"/>
                          <a:ea typeface="Arial"/>
                          <a:cs typeface="Arial"/>
                          <a:sym typeface="Arial"/>
                        </a:rPr>
                        <a:t>,</a:t>
                      </a:r>
                      <a:br>
                        <a:rPr lang="en-US" sz="1900" b="0" i="0" u="none" strike="noStrike" cap="none">
                          <a:solidFill>
                            <a:schemeClr val="tx1"/>
                          </a:solidFill>
                          <a:latin typeface="Arial"/>
                          <a:ea typeface="Arial"/>
                          <a:cs typeface="Arial"/>
                          <a:sym typeface="Arial"/>
                        </a:rPr>
                      </a:br>
                      <a:r>
                        <a:rPr lang="en-US" sz="1900" b="0" i="0" u="none" strike="noStrike" cap="none">
                          <a:solidFill>
                            <a:schemeClr val="tx1"/>
                          </a:solidFill>
                          <a:latin typeface="Arial"/>
                          <a:ea typeface="Arial"/>
                          <a:cs typeface="Arial"/>
                          <a:sym typeface="Arial"/>
                        </a:rPr>
                        <a:t>size &gt;= </a:t>
                      </a:r>
                      <a:r>
                        <a:rPr lang="en-US" sz="1900" b="1" i="0" u="none" strike="noStrike" cap="none">
                          <a:solidFill>
                            <a:schemeClr val="tx1"/>
                          </a:solidFill>
                          <a:latin typeface="Courier New"/>
                          <a:ea typeface="Courier New"/>
                          <a:cs typeface="Courier New"/>
                          <a:sym typeface="Courier New"/>
                        </a:rPr>
                        <a:t>sizeof(long)</a:t>
                      </a:r>
                      <a:r>
                        <a:rPr lang="en-US" sz="1900" b="0" i="0" u="none" strike="noStrike" cap="none">
                          <a:solidFill>
                            <a:schemeClr val="tx1"/>
                          </a:solidFill>
                          <a:latin typeface="Arial"/>
                          <a:ea typeface="Arial"/>
                          <a:cs typeface="Arial"/>
                          <a:sym typeface="Arial"/>
                        </a:rPr>
                        <a:t>, at least 64b</a:t>
                      </a:r>
                      <a:endParaRPr sz="2400">
                        <a:solidFill>
                          <a:schemeClr val="tx1"/>
                        </a:solidFill>
                      </a:endParaRPr>
                    </a:p>
                  </a:txBody>
                  <a:tcPr marL="25400" marR="25400" marT="25400" marB="25400" anchor="ctr"/>
                </a:tc>
                <a:tc>
                  <a:txBody>
                    <a:bodyPr/>
                    <a:lstStyle/>
                    <a:p>
                      <a:pPr marL="0" marR="0" lvl="0" indent="0" algn="ctr" rtl="0">
                        <a:spcBef>
                          <a:spcPts val="0"/>
                        </a:spcBef>
                        <a:spcAft>
                          <a:spcPts val="0"/>
                        </a:spcAft>
                        <a:buNone/>
                      </a:pPr>
                      <a:r>
                        <a:rPr lang="en-US" sz="1900" b="1" i="0" u="none" strike="noStrike" cap="none" dirty="0">
                          <a:solidFill>
                            <a:schemeClr val="tx1"/>
                          </a:solidFill>
                          <a:latin typeface="Courier New"/>
                          <a:ea typeface="Courier New"/>
                          <a:cs typeface="Courier New"/>
                          <a:sym typeface="Courier New"/>
                        </a:rPr>
                        <a:t>31705192721092512</a:t>
                      </a:r>
                      <a:endParaRPr sz="1900" b="1" i="0" u="none" strike="noStrike" cap="none" dirty="0">
                        <a:solidFill>
                          <a:schemeClr val="tx1"/>
                        </a:solidFill>
                        <a:latin typeface="Courier New"/>
                        <a:ea typeface="Courier New"/>
                        <a:cs typeface="Courier New"/>
                        <a:sym typeface="Courier New"/>
                      </a:endParaRPr>
                    </a:p>
                  </a:txBody>
                  <a:tcPr marL="25400" marR="25400" marT="25400" marB="25400" anchor="ctr"/>
                </a:tc>
                <a:extLst>
                  <a:ext uri="{0D108BD9-81ED-4DB2-BD59-A6C34878D82A}">
                    <a16:rowId xmlns:a16="http://schemas.microsoft.com/office/drawing/2014/main" xmlns="" val="10007"/>
                  </a:ext>
                </a:extLst>
              </a:tr>
            </a:tbl>
          </a:graphicData>
        </a:graphic>
      </p:graphicFrame>
      <p:sp>
        <p:nvSpPr>
          <p:cNvPr id="489" name="Google Shape;489;p24"/>
          <p:cNvSpPr txBox="1"/>
          <p:nvPr/>
        </p:nvSpPr>
        <p:spPr>
          <a:xfrm>
            <a:off x="551784" y="823044"/>
            <a:ext cx="8572501" cy="5365751"/>
          </a:xfrm>
          <a:prstGeom prst="rect">
            <a:avLst/>
          </a:prstGeom>
          <a:noFill/>
          <a:ln>
            <a:noFill/>
          </a:ln>
        </p:spPr>
        <p:txBody>
          <a:bodyPr spcFirstLastPara="1" wrap="square" lIns="174133" tIns="87067" rIns="174133" bIns="87067" anchor="t" anchorCtr="0">
            <a:noAutofit/>
          </a:bodyPr>
          <a:lstStyle/>
          <a:p>
            <a:pPr marL="489442" indent="-408184">
              <a:buClr>
                <a:srgbClr val="E4DDD2"/>
              </a:buClr>
              <a:buSzPts val="1900"/>
              <a:buFont typeface="Noto Sans Symbols"/>
              <a:buChar char="▪"/>
            </a:pPr>
            <a:r>
              <a:rPr lang="en-US" sz="2667" dirty="0">
                <a:latin typeface="Arial" panose="020B0604020202020204" pitchFamily="34" charset="0"/>
                <a:ea typeface="Arial"/>
                <a:cs typeface="Arial" panose="020B0604020202020204" pitchFamily="34" charset="0"/>
                <a:sym typeface="Arial"/>
              </a:rPr>
              <a:t>Must declare the type of data a variable will hold</a:t>
            </a:r>
            <a:endParaRPr sz="2400" dirty="0">
              <a:latin typeface="Arial" panose="020B0604020202020204" pitchFamily="34" charset="0"/>
              <a:cs typeface="Arial" panose="020B0604020202020204" pitchFamily="34" charset="0"/>
            </a:endParaRPr>
          </a:p>
          <a:p>
            <a:pPr marL="880619" lvl="1" indent="-340151">
              <a:spcBef>
                <a:spcPts val="480"/>
              </a:spcBef>
              <a:buClr>
                <a:srgbClr val="C5DBC3"/>
              </a:buClr>
              <a:buSzPts val="1620"/>
              <a:buFont typeface="Noto Sans Symbols"/>
              <a:buChar char="🢭"/>
            </a:pPr>
            <a:r>
              <a:rPr lang="en-US" sz="2400" dirty="0">
                <a:latin typeface="Arial" panose="020B0604020202020204" pitchFamily="34" charset="0"/>
                <a:ea typeface="Arial"/>
                <a:cs typeface="Arial" panose="020B0604020202020204" pitchFamily="34" charset="0"/>
                <a:sym typeface="Arial"/>
              </a:rPr>
              <a:t>Types can't change. </a:t>
            </a:r>
            <a:r>
              <a:rPr lang="en-US" sz="2400" dirty="0" err="1">
                <a:latin typeface="Arial" panose="020B0604020202020204" pitchFamily="34" charset="0"/>
                <a:ea typeface="Arial"/>
                <a:cs typeface="Arial" panose="020B0604020202020204" pitchFamily="34" charset="0"/>
                <a:sym typeface="Arial"/>
              </a:rPr>
              <a:t>E.g</a:t>
            </a:r>
            <a:r>
              <a:rPr lang="en-US" sz="2400" dirty="0">
                <a:latin typeface="Arial" panose="020B0604020202020204" pitchFamily="34" charset="0"/>
                <a:ea typeface="Arial"/>
                <a:cs typeface="Arial" panose="020B0604020202020204" pitchFamily="34" charset="0"/>
                <a:sym typeface="Arial"/>
              </a:rPr>
              <a:t>, </a:t>
            </a:r>
            <a:r>
              <a:rPr lang="en-US" sz="2400" b="1" dirty="0">
                <a:latin typeface="Arial" panose="020B0604020202020204" pitchFamily="34" charset="0"/>
                <a:ea typeface="Courier New"/>
                <a:cs typeface="Arial" panose="020B0604020202020204" pitchFamily="34" charset="0"/>
                <a:sym typeface="Courier New"/>
              </a:rPr>
              <a:t>int var = 2;</a:t>
            </a:r>
            <a:r>
              <a:rPr lang="en-US" sz="2400" dirty="0">
                <a:latin typeface="Arial" panose="020B0604020202020204" pitchFamily="34" charset="0"/>
                <a:ea typeface="Arial"/>
                <a:cs typeface="Arial" panose="020B0604020202020204" pitchFamily="34" charset="0"/>
                <a:sym typeface="Arial"/>
              </a:rPr>
              <a:t> </a:t>
            </a:r>
            <a:endParaRPr sz="2667" dirty="0">
              <a:latin typeface="Arial" panose="020B0604020202020204" pitchFamily="34" charset="0"/>
              <a:ea typeface="Arial"/>
              <a:cs typeface="Arial" panose="020B0604020202020204" pitchFamily="34" charset="0"/>
              <a:sym typeface="Arial"/>
            </a:endParaRPr>
          </a:p>
          <a:p>
            <a:pPr marL="489442" indent="-247322">
              <a:spcBef>
                <a:spcPts val="833"/>
              </a:spcBef>
              <a:buClr>
                <a:srgbClr val="E4DDD2"/>
              </a:buClr>
              <a:buSzPts val="1900"/>
            </a:pPr>
            <a:endParaRPr sz="2667" dirty="0">
              <a:solidFill>
                <a:schemeClr val="lt1"/>
              </a:solidFill>
              <a:latin typeface="Arial"/>
              <a:ea typeface="Arial"/>
              <a:cs typeface="Arial"/>
              <a:sym typeface="Arial"/>
            </a:endParaRPr>
          </a:p>
        </p:txBody>
      </p:sp>
      <p:sp>
        <p:nvSpPr>
          <p:cNvPr id="3" name="Footer Placeholder 2">
            <a:extLst>
              <a:ext uri="{FF2B5EF4-FFF2-40B4-BE49-F238E27FC236}">
                <a16:creationId xmlns:a16="http://schemas.microsoft.com/office/drawing/2014/main" xmlns="" id="{5F0CF810-6AFA-5ED8-D3B1-5CB13CBBE395}"/>
              </a:ext>
            </a:extLst>
          </p:cNvPr>
          <p:cNvSpPr>
            <a:spLocks noGrp="1"/>
          </p:cNvSpPr>
          <p:nvPr>
            <p:ph type="ftr" sz="quarter" idx="11"/>
          </p:nvPr>
        </p:nvSpPr>
        <p:spPr/>
        <p:txBody>
          <a:bodyPr/>
          <a:lstStyle/>
          <a:p>
            <a:r>
              <a:rPr lang="en-US"/>
              <a:t>Introduction - Basics of C programming</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42499" y="148398"/>
            <a:ext cx="7393781" cy="624570"/>
          </a:xfrm>
          <a:prstGeom prst="rect">
            <a:avLst/>
          </a:prstGeom>
        </p:spPr>
        <p:txBody>
          <a:bodyPr vert="horz" wrap="square" lIns="0" tIns="8930" rIns="0" bIns="0" rtlCol="0" anchor="ctr">
            <a:spAutoFit/>
          </a:bodyPr>
          <a:lstStyle/>
          <a:p>
            <a:pPr marL="8929">
              <a:lnSpc>
                <a:spcPct val="100000"/>
              </a:lnSpc>
              <a:spcBef>
                <a:spcPts val="70"/>
              </a:spcBef>
            </a:pPr>
            <a:r>
              <a:rPr spc="35" dirty="0"/>
              <a:t>Character</a:t>
            </a:r>
            <a:r>
              <a:rPr spc="151" dirty="0"/>
              <a:t> </a:t>
            </a:r>
            <a:r>
              <a:rPr spc="-7" dirty="0"/>
              <a:t>representation</a:t>
            </a:r>
          </a:p>
        </p:txBody>
      </p:sp>
      <p:sp>
        <p:nvSpPr>
          <p:cNvPr id="3" name="object 3"/>
          <p:cNvSpPr txBox="1"/>
          <p:nvPr/>
        </p:nvSpPr>
        <p:spPr>
          <a:xfrm>
            <a:off x="1782961" y="1162245"/>
            <a:ext cx="8584109" cy="4508898"/>
          </a:xfrm>
          <a:prstGeom prst="rect">
            <a:avLst/>
          </a:prstGeom>
        </p:spPr>
        <p:txBody>
          <a:bodyPr vert="horz" wrap="square" lIns="0" tIns="22324" rIns="0" bIns="0" rtlCol="0">
            <a:spAutoFit/>
          </a:bodyPr>
          <a:lstStyle/>
          <a:p>
            <a:pPr marL="8929" marR="437986">
              <a:lnSpc>
                <a:spcPts val="2855"/>
              </a:lnSpc>
              <a:spcBef>
                <a:spcPts val="176"/>
              </a:spcBef>
            </a:pPr>
            <a:r>
              <a:rPr sz="2391" dirty="0">
                <a:latin typeface="Arial"/>
                <a:cs typeface="Arial"/>
              </a:rPr>
              <a:t>ASCII</a:t>
            </a:r>
            <a:r>
              <a:rPr sz="2391" spc="143" dirty="0">
                <a:latin typeface="Arial"/>
                <a:cs typeface="Arial"/>
              </a:rPr>
              <a:t> </a:t>
            </a:r>
            <a:r>
              <a:rPr sz="2391" dirty="0">
                <a:latin typeface="Arial"/>
                <a:cs typeface="Arial"/>
              </a:rPr>
              <a:t>code</a:t>
            </a:r>
            <a:r>
              <a:rPr sz="2391" spc="143" dirty="0">
                <a:latin typeface="Arial"/>
                <a:cs typeface="Arial"/>
              </a:rPr>
              <a:t> </a:t>
            </a:r>
            <a:r>
              <a:rPr sz="2391" dirty="0">
                <a:latin typeface="Arial"/>
                <a:cs typeface="Arial"/>
              </a:rPr>
              <a:t>(American</a:t>
            </a:r>
            <a:r>
              <a:rPr sz="2391" spc="143" dirty="0">
                <a:latin typeface="Arial"/>
                <a:cs typeface="Arial"/>
              </a:rPr>
              <a:t> </a:t>
            </a:r>
            <a:r>
              <a:rPr sz="2391" spc="35" dirty="0">
                <a:latin typeface="Arial"/>
                <a:cs typeface="Arial"/>
              </a:rPr>
              <a:t>Standard</a:t>
            </a:r>
            <a:r>
              <a:rPr sz="2391" spc="143" dirty="0">
                <a:latin typeface="Arial"/>
                <a:cs typeface="Arial"/>
              </a:rPr>
              <a:t> </a:t>
            </a:r>
            <a:r>
              <a:rPr sz="2391" spc="35" dirty="0">
                <a:latin typeface="Arial"/>
                <a:cs typeface="Arial"/>
              </a:rPr>
              <a:t>Code</a:t>
            </a:r>
            <a:r>
              <a:rPr sz="2391" spc="143" dirty="0">
                <a:latin typeface="Arial"/>
                <a:cs typeface="Arial"/>
              </a:rPr>
              <a:t> </a:t>
            </a:r>
            <a:r>
              <a:rPr sz="2391" spc="84" dirty="0">
                <a:latin typeface="Arial"/>
                <a:cs typeface="Arial"/>
              </a:rPr>
              <a:t>for</a:t>
            </a:r>
            <a:r>
              <a:rPr sz="2391" spc="143" dirty="0">
                <a:latin typeface="Arial"/>
                <a:cs typeface="Arial"/>
              </a:rPr>
              <a:t> </a:t>
            </a:r>
            <a:r>
              <a:rPr sz="2391" spc="28" dirty="0">
                <a:latin typeface="Arial"/>
                <a:cs typeface="Arial"/>
              </a:rPr>
              <a:t>Information </a:t>
            </a:r>
            <a:r>
              <a:rPr sz="2391" dirty="0">
                <a:latin typeface="Arial"/>
                <a:cs typeface="Arial"/>
              </a:rPr>
              <a:t>Interchange):</a:t>
            </a:r>
            <a:r>
              <a:rPr sz="2391" spc="137" dirty="0">
                <a:latin typeface="Arial"/>
                <a:cs typeface="Arial"/>
              </a:rPr>
              <a:t> </a:t>
            </a:r>
            <a:r>
              <a:rPr sz="2391" dirty="0">
                <a:latin typeface="Arial"/>
                <a:cs typeface="Arial"/>
              </a:rPr>
              <a:t>defines</a:t>
            </a:r>
            <a:r>
              <a:rPr sz="2391" spc="137" dirty="0">
                <a:latin typeface="Arial"/>
                <a:cs typeface="Arial"/>
              </a:rPr>
              <a:t> </a:t>
            </a:r>
            <a:r>
              <a:rPr sz="2391" spc="80" dirty="0">
                <a:latin typeface="Arial"/>
                <a:cs typeface="Arial"/>
              </a:rPr>
              <a:t>128</a:t>
            </a:r>
            <a:r>
              <a:rPr sz="2391" spc="137" dirty="0">
                <a:latin typeface="Arial"/>
                <a:cs typeface="Arial"/>
              </a:rPr>
              <a:t> </a:t>
            </a:r>
            <a:r>
              <a:rPr sz="2391" dirty="0">
                <a:latin typeface="Arial"/>
                <a:cs typeface="Arial"/>
              </a:rPr>
              <a:t>character</a:t>
            </a:r>
            <a:r>
              <a:rPr sz="2391" spc="134" dirty="0">
                <a:latin typeface="Arial"/>
                <a:cs typeface="Arial"/>
              </a:rPr>
              <a:t> </a:t>
            </a:r>
            <a:r>
              <a:rPr sz="2391" dirty="0">
                <a:latin typeface="Arial"/>
                <a:cs typeface="Arial"/>
              </a:rPr>
              <a:t>codes</a:t>
            </a:r>
            <a:r>
              <a:rPr sz="2391" spc="137" dirty="0">
                <a:latin typeface="Arial"/>
                <a:cs typeface="Arial"/>
              </a:rPr>
              <a:t> </a:t>
            </a:r>
            <a:r>
              <a:rPr sz="2391" dirty="0">
                <a:latin typeface="Arial"/>
                <a:cs typeface="Arial"/>
              </a:rPr>
              <a:t>(from</a:t>
            </a:r>
            <a:r>
              <a:rPr sz="2391" spc="137" dirty="0">
                <a:latin typeface="Arial"/>
                <a:cs typeface="Arial"/>
              </a:rPr>
              <a:t> </a:t>
            </a:r>
            <a:r>
              <a:rPr sz="2391" spc="143" dirty="0">
                <a:latin typeface="Arial"/>
                <a:cs typeface="Arial"/>
              </a:rPr>
              <a:t>0</a:t>
            </a:r>
            <a:r>
              <a:rPr sz="2391" spc="134" dirty="0">
                <a:latin typeface="Arial"/>
                <a:cs typeface="Arial"/>
              </a:rPr>
              <a:t> </a:t>
            </a:r>
            <a:r>
              <a:rPr sz="2391" spc="49" dirty="0">
                <a:latin typeface="Arial"/>
                <a:cs typeface="Arial"/>
              </a:rPr>
              <a:t>to</a:t>
            </a:r>
            <a:r>
              <a:rPr sz="2391" spc="137" dirty="0">
                <a:latin typeface="Arial"/>
                <a:cs typeface="Arial"/>
              </a:rPr>
              <a:t> </a:t>
            </a:r>
            <a:r>
              <a:rPr sz="2391" spc="56" dirty="0">
                <a:latin typeface="Arial"/>
                <a:cs typeface="Arial"/>
              </a:rPr>
              <a:t>127),</a:t>
            </a:r>
            <a:endParaRPr sz="2391">
              <a:latin typeface="Arial"/>
              <a:cs typeface="Arial"/>
            </a:endParaRPr>
          </a:p>
          <a:p>
            <a:pPr marL="8929" marR="3572">
              <a:lnSpc>
                <a:spcPts val="2855"/>
              </a:lnSpc>
              <a:spcBef>
                <a:spcPts val="844"/>
              </a:spcBef>
            </a:pPr>
            <a:r>
              <a:rPr sz="2391" dirty="0">
                <a:latin typeface="Arial"/>
                <a:cs typeface="Arial"/>
              </a:rPr>
              <a:t>In</a:t>
            </a:r>
            <a:r>
              <a:rPr sz="2391" spc="84" dirty="0">
                <a:latin typeface="Arial"/>
                <a:cs typeface="Arial"/>
              </a:rPr>
              <a:t> </a:t>
            </a:r>
            <a:r>
              <a:rPr sz="2391" spc="60" dirty="0">
                <a:latin typeface="Arial"/>
                <a:cs typeface="Arial"/>
              </a:rPr>
              <a:t>addition</a:t>
            </a:r>
            <a:r>
              <a:rPr sz="2391" spc="88" dirty="0">
                <a:latin typeface="Arial"/>
                <a:cs typeface="Arial"/>
              </a:rPr>
              <a:t> </a:t>
            </a:r>
            <a:r>
              <a:rPr sz="2391" spc="49" dirty="0">
                <a:latin typeface="Arial"/>
                <a:cs typeface="Arial"/>
              </a:rPr>
              <a:t>to</a:t>
            </a:r>
            <a:r>
              <a:rPr sz="2391" spc="88" dirty="0">
                <a:latin typeface="Arial"/>
                <a:cs typeface="Arial"/>
              </a:rPr>
              <a:t> </a:t>
            </a:r>
            <a:r>
              <a:rPr sz="2391" dirty="0">
                <a:latin typeface="Arial"/>
                <a:cs typeface="Arial"/>
              </a:rPr>
              <a:t>the</a:t>
            </a:r>
            <a:r>
              <a:rPr sz="2391" spc="84" dirty="0">
                <a:latin typeface="Arial"/>
                <a:cs typeface="Arial"/>
              </a:rPr>
              <a:t> </a:t>
            </a:r>
            <a:r>
              <a:rPr sz="2391" spc="80" dirty="0">
                <a:latin typeface="Arial"/>
                <a:cs typeface="Arial"/>
              </a:rPr>
              <a:t>128</a:t>
            </a:r>
            <a:r>
              <a:rPr sz="2391" spc="88" dirty="0">
                <a:latin typeface="Arial"/>
                <a:cs typeface="Arial"/>
              </a:rPr>
              <a:t> </a:t>
            </a:r>
            <a:r>
              <a:rPr sz="2391" dirty="0">
                <a:latin typeface="Arial"/>
                <a:cs typeface="Arial"/>
              </a:rPr>
              <a:t>standard</a:t>
            </a:r>
            <a:r>
              <a:rPr sz="2391" spc="88" dirty="0">
                <a:latin typeface="Arial"/>
                <a:cs typeface="Arial"/>
              </a:rPr>
              <a:t> </a:t>
            </a:r>
            <a:r>
              <a:rPr sz="2391" dirty="0">
                <a:latin typeface="Arial"/>
                <a:cs typeface="Arial"/>
              </a:rPr>
              <a:t>ASCII</a:t>
            </a:r>
            <a:r>
              <a:rPr sz="2391" spc="88" dirty="0">
                <a:latin typeface="Arial"/>
                <a:cs typeface="Arial"/>
              </a:rPr>
              <a:t> </a:t>
            </a:r>
            <a:r>
              <a:rPr sz="2391" dirty="0">
                <a:latin typeface="Arial"/>
                <a:cs typeface="Arial"/>
              </a:rPr>
              <a:t>codes</a:t>
            </a:r>
            <a:r>
              <a:rPr sz="2391" spc="84" dirty="0">
                <a:latin typeface="Arial"/>
                <a:cs typeface="Arial"/>
              </a:rPr>
              <a:t> </a:t>
            </a:r>
            <a:r>
              <a:rPr sz="2391" dirty="0">
                <a:latin typeface="Arial"/>
                <a:cs typeface="Arial"/>
              </a:rPr>
              <a:t>there</a:t>
            </a:r>
            <a:r>
              <a:rPr sz="2391" spc="88" dirty="0">
                <a:latin typeface="Arial"/>
                <a:cs typeface="Arial"/>
              </a:rPr>
              <a:t> </a:t>
            </a:r>
            <a:r>
              <a:rPr sz="2391" spc="53" dirty="0">
                <a:latin typeface="Arial"/>
                <a:cs typeface="Arial"/>
              </a:rPr>
              <a:t>are</a:t>
            </a:r>
            <a:r>
              <a:rPr sz="2391" spc="88" dirty="0">
                <a:latin typeface="Arial"/>
                <a:cs typeface="Arial"/>
              </a:rPr>
              <a:t> </a:t>
            </a:r>
            <a:r>
              <a:rPr sz="2391" spc="28" dirty="0">
                <a:latin typeface="Arial"/>
                <a:cs typeface="Arial"/>
              </a:rPr>
              <a:t>other </a:t>
            </a:r>
            <a:r>
              <a:rPr sz="2391" spc="80" dirty="0">
                <a:latin typeface="Arial"/>
                <a:cs typeface="Arial"/>
              </a:rPr>
              <a:t>128</a:t>
            </a:r>
            <a:r>
              <a:rPr sz="2391" spc="112" dirty="0">
                <a:latin typeface="Arial"/>
                <a:cs typeface="Arial"/>
              </a:rPr>
              <a:t> </a:t>
            </a:r>
            <a:r>
              <a:rPr sz="2391" dirty="0">
                <a:latin typeface="Arial"/>
                <a:cs typeface="Arial"/>
              </a:rPr>
              <a:t>that</a:t>
            </a:r>
            <a:r>
              <a:rPr sz="2391" spc="112" dirty="0">
                <a:latin typeface="Arial"/>
                <a:cs typeface="Arial"/>
              </a:rPr>
              <a:t> </a:t>
            </a:r>
            <a:r>
              <a:rPr sz="2391" spc="53" dirty="0">
                <a:latin typeface="Arial"/>
                <a:cs typeface="Arial"/>
              </a:rPr>
              <a:t>are</a:t>
            </a:r>
            <a:r>
              <a:rPr sz="2391" spc="112" dirty="0">
                <a:latin typeface="Arial"/>
                <a:cs typeface="Arial"/>
              </a:rPr>
              <a:t> </a:t>
            </a:r>
            <a:r>
              <a:rPr sz="2391" dirty="0">
                <a:latin typeface="Arial"/>
                <a:cs typeface="Arial"/>
              </a:rPr>
              <a:t>known</a:t>
            </a:r>
            <a:r>
              <a:rPr sz="2391" spc="116" dirty="0">
                <a:latin typeface="Arial"/>
                <a:cs typeface="Arial"/>
              </a:rPr>
              <a:t> </a:t>
            </a:r>
            <a:r>
              <a:rPr sz="2391" dirty="0">
                <a:latin typeface="Arial"/>
                <a:cs typeface="Arial"/>
              </a:rPr>
              <a:t>as</a:t>
            </a:r>
            <a:r>
              <a:rPr sz="2391" spc="112" dirty="0">
                <a:latin typeface="Arial"/>
                <a:cs typeface="Arial"/>
              </a:rPr>
              <a:t> </a:t>
            </a:r>
            <a:r>
              <a:rPr sz="2391" dirty="0">
                <a:latin typeface="Arial"/>
                <a:cs typeface="Arial"/>
              </a:rPr>
              <a:t>extended</a:t>
            </a:r>
            <a:r>
              <a:rPr sz="2391" spc="112" dirty="0">
                <a:latin typeface="Arial"/>
                <a:cs typeface="Arial"/>
              </a:rPr>
              <a:t> </a:t>
            </a:r>
            <a:r>
              <a:rPr sz="2391" dirty="0">
                <a:latin typeface="Arial"/>
                <a:cs typeface="Arial"/>
              </a:rPr>
              <a:t>ASCII,</a:t>
            </a:r>
            <a:r>
              <a:rPr sz="2391" spc="112" dirty="0">
                <a:latin typeface="Arial"/>
                <a:cs typeface="Arial"/>
              </a:rPr>
              <a:t> </a:t>
            </a:r>
            <a:r>
              <a:rPr sz="2391" spc="60" dirty="0">
                <a:latin typeface="Arial"/>
                <a:cs typeface="Arial"/>
              </a:rPr>
              <a:t>and</a:t>
            </a:r>
            <a:r>
              <a:rPr sz="2391" spc="116" dirty="0">
                <a:latin typeface="Arial"/>
                <a:cs typeface="Arial"/>
              </a:rPr>
              <a:t> </a:t>
            </a:r>
            <a:r>
              <a:rPr sz="2391" dirty="0">
                <a:latin typeface="Arial"/>
                <a:cs typeface="Arial"/>
              </a:rPr>
              <a:t>that</a:t>
            </a:r>
            <a:r>
              <a:rPr sz="2391" spc="112" dirty="0">
                <a:latin typeface="Arial"/>
                <a:cs typeface="Arial"/>
              </a:rPr>
              <a:t> </a:t>
            </a:r>
            <a:r>
              <a:rPr sz="2391" spc="53" dirty="0">
                <a:latin typeface="Arial"/>
                <a:cs typeface="Arial"/>
              </a:rPr>
              <a:t>are</a:t>
            </a:r>
            <a:r>
              <a:rPr sz="2391" spc="112" dirty="0">
                <a:latin typeface="Arial"/>
                <a:cs typeface="Arial"/>
              </a:rPr>
              <a:t> </a:t>
            </a:r>
            <a:r>
              <a:rPr sz="2391" spc="-7" dirty="0">
                <a:latin typeface="Arial"/>
                <a:cs typeface="Arial"/>
              </a:rPr>
              <a:t>platform- dependent.</a:t>
            </a:r>
            <a:endParaRPr sz="2391">
              <a:latin typeface="Arial"/>
              <a:cs typeface="Arial"/>
            </a:endParaRPr>
          </a:p>
          <a:p>
            <a:pPr marL="8929">
              <a:spcBef>
                <a:spcPts val="738"/>
              </a:spcBef>
            </a:pPr>
            <a:r>
              <a:rPr sz="2391" spc="-7" dirty="0">
                <a:latin typeface="Arial"/>
                <a:cs typeface="Arial"/>
              </a:rPr>
              <a:t>Examples:</a:t>
            </a:r>
            <a:endParaRPr sz="2391">
              <a:latin typeface="Arial"/>
              <a:cs typeface="Arial"/>
            </a:endParaRPr>
          </a:p>
          <a:p>
            <a:pPr marL="418341" indent="-250022">
              <a:spcBef>
                <a:spcPts val="671"/>
              </a:spcBef>
              <a:buClr>
                <a:srgbClr val="0056D6"/>
              </a:buClr>
              <a:buSzPct val="96428"/>
              <a:buFont typeface="Arial"/>
              <a:buChar char="‣"/>
              <a:tabLst>
                <a:tab pos="418341" algn="l"/>
              </a:tabLst>
            </a:pPr>
            <a:r>
              <a:rPr sz="1969" spc="-60" dirty="0">
                <a:latin typeface="Arial"/>
                <a:cs typeface="Arial"/>
              </a:rPr>
              <a:t>The</a:t>
            </a:r>
            <a:r>
              <a:rPr sz="1969" spc="25" dirty="0">
                <a:latin typeface="Arial"/>
                <a:cs typeface="Arial"/>
              </a:rPr>
              <a:t> </a:t>
            </a:r>
            <a:r>
              <a:rPr sz="1969" dirty="0">
                <a:latin typeface="Arial"/>
                <a:cs typeface="Arial"/>
              </a:rPr>
              <a:t>code</a:t>
            </a:r>
            <a:r>
              <a:rPr sz="1969" spc="28" dirty="0">
                <a:latin typeface="Arial"/>
                <a:cs typeface="Arial"/>
              </a:rPr>
              <a:t> </a:t>
            </a:r>
            <a:r>
              <a:rPr sz="1969" spc="67" dirty="0">
                <a:latin typeface="Arial"/>
                <a:cs typeface="Arial"/>
              </a:rPr>
              <a:t>for</a:t>
            </a:r>
            <a:r>
              <a:rPr sz="1969" spc="28" dirty="0">
                <a:latin typeface="Arial"/>
                <a:cs typeface="Arial"/>
              </a:rPr>
              <a:t> </a:t>
            </a:r>
            <a:r>
              <a:rPr sz="1969" spc="88" dirty="0">
                <a:latin typeface="Arial"/>
                <a:cs typeface="Arial"/>
              </a:rPr>
              <a:t>‘A’</a:t>
            </a:r>
            <a:r>
              <a:rPr sz="1969" spc="28" dirty="0">
                <a:latin typeface="Arial"/>
                <a:cs typeface="Arial"/>
              </a:rPr>
              <a:t> </a:t>
            </a:r>
            <a:r>
              <a:rPr sz="1969" dirty="0">
                <a:latin typeface="Arial"/>
                <a:cs typeface="Arial"/>
              </a:rPr>
              <a:t>is</a:t>
            </a:r>
            <a:r>
              <a:rPr sz="1969" spc="28" dirty="0">
                <a:latin typeface="Arial"/>
                <a:cs typeface="Arial"/>
              </a:rPr>
              <a:t> </a:t>
            </a:r>
            <a:r>
              <a:rPr sz="1969" spc="91" dirty="0">
                <a:latin typeface="Arial"/>
                <a:cs typeface="Arial"/>
              </a:rPr>
              <a:t>65</a:t>
            </a:r>
            <a:endParaRPr sz="1969">
              <a:latin typeface="Arial"/>
              <a:cs typeface="Arial"/>
            </a:endParaRPr>
          </a:p>
          <a:p>
            <a:pPr marL="418341" indent="-250022">
              <a:spcBef>
                <a:spcPts val="942"/>
              </a:spcBef>
              <a:buClr>
                <a:srgbClr val="0056D6"/>
              </a:buClr>
              <a:buSzPct val="96428"/>
              <a:buFont typeface="Arial"/>
              <a:buChar char="‣"/>
              <a:tabLst>
                <a:tab pos="418341" algn="l"/>
              </a:tabLst>
            </a:pPr>
            <a:r>
              <a:rPr sz="1969" spc="-60" dirty="0">
                <a:latin typeface="Arial"/>
                <a:cs typeface="Arial"/>
              </a:rPr>
              <a:t>The</a:t>
            </a:r>
            <a:r>
              <a:rPr sz="1969" spc="28" dirty="0">
                <a:latin typeface="Arial"/>
                <a:cs typeface="Arial"/>
              </a:rPr>
              <a:t> </a:t>
            </a:r>
            <a:r>
              <a:rPr sz="1969" dirty="0">
                <a:latin typeface="Arial"/>
                <a:cs typeface="Arial"/>
              </a:rPr>
              <a:t>code</a:t>
            </a:r>
            <a:r>
              <a:rPr sz="1969" spc="28" dirty="0">
                <a:latin typeface="Arial"/>
                <a:cs typeface="Arial"/>
              </a:rPr>
              <a:t> </a:t>
            </a:r>
            <a:r>
              <a:rPr sz="1969" spc="67" dirty="0">
                <a:latin typeface="Arial"/>
                <a:cs typeface="Arial"/>
              </a:rPr>
              <a:t>for</a:t>
            </a:r>
            <a:r>
              <a:rPr sz="1969" spc="28" dirty="0">
                <a:latin typeface="Arial"/>
                <a:cs typeface="Arial"/>
              </a:rPr>
              <a:t> </a:t>
            </a:r>
            <a:r>
              <a:rPr sz="1969" spc="165" dirty="0">
                <a:latin typeface="Arial"/>
                <a:cs typeface="Arial"/>
              </a:rPr>
              <a:t>‘a’</a:t>
            </a:r>
            <a:r>
              <a:rPr sz="1969" spc="28" dirty="0">
                <a:latin typeface="Arial"/>
                <a:cs typeface="Arial"/>
              </a:rPr>
              <a:t> </a:t>
            </a:r>
            <a:r>
              <a:rPr sz="1969" dirty="0">
                <a:latin typeface="Arial"/>
                <a:cs typeface="Arial"/>
              </a:rPr>
              <a:t>is</a:t>
            </a:r>
            <a:r>
              <a:rPr sz="1969" spc="28" dirty="0">
                <a:latin typeface="Arial"/>
                <a:cs typeface="Arial"/>
              </a:rPr>
              <a:t> </a:t>
            </a:r>
            <a:r>
              <a:rPr sz="1969" spc="60" dirty="0">
                <a:latin typeface="Arial"/>
                <a:cs typeface="Arial"/>
              </a:rPr>
              <a:t>97</a:t>
            </a:r>
            <a:endParaRPr sz="1969">
              <a:latin typeface="Arial"/>
              <a:cs typeface="Arial"/>
            </a:endParaRPr>
          </a:p>
          <a:p>
            <a:pPr marL="418341" indent="-250022">
              <a:spcBef>
                <a:spcPts val="942"/>
              </a:spcBef>
              <a:buClr>
                <a:srgbClr val="0056D6"/>
              </a:buClr>
              <a:buSzPct val="96428"/>
              <a:buFont typeface="Arial"/>
              <a:buChar char="‣"/>
              <a:tabLst>
                <a:tab pos="418341" algn="l"/>
              </a:tabLst>
            </a:pPr>
            <a:r>
              <a:rPr sz="1969" spc="-60" dirty="0">
                <a:latin typeface="Arial"/>
                <a:cs typeface="Arial"/>
              </a:rPr>
              <a:t>The</a:t>
            </a:r>
            <a:r>
              <a:rPr sz="1969" spc="25" dirty="0">
                <a:latin typeface="Arial"/>
                <a:cs typeface="Arial"/>
              </a:rPr>
              <a:t> </a:t>
            </a:r>
            <a:r>
              <a:rPr sz="1969" dirty="0">
                <a:latin typeface="Arial"/>
                <a:cs typeface="Arial"/>
              </a:rPr>
              <a:t>code</a:t>
            </a:r>
            <a:r>
              <a:rPr sz="1969" spc="28" dirty="0">
                <a:latin typeface="Arial"/>
                <a:cs typeface="Arial"/>
              </a:rPr>
              <a:t> </a:t>
            </a:r>
            <a:r>
              <a:rPr sz="1969" spc="67" dirty="0">
                <a:latin typeface="Arial"/>
                <a:cs typeface="Arial"/>
              </a:rPr>
              <a:t>for</a:t>
            </a:r>
            <a:r>
              <a:rPr sz="1969" spc="28" dirty="0">
                <a:latin typeface="Arial"/>
                <a:cs typeface="Arial"/>
              </a:rPr>
              <a:t> </a:t>
            </a:r>
            <a:r>
              <a:rPr sz="1969" spc="158" dirty="0">
                <a:latin typeface="Arial"/>
                <a:cs typeface="Arial"/>
              </a:rPr>
              <a:t>‘b’</a:t>
            </a:r>
            <a:r>
              <a:rPr sz="1969" spc="28" dirty="0">
                <a:latin typeface="Arial"/>
                <a:cs typeface="Arial"/>
              </a:rPr>
              <a:t> </a:t>
            </a:r>
            <a:r>
              <a:rPr sz="1969" dirty="0">
                <a:latin typeface="Arial"/>
                <a:cs typeface="Arial"/>
              </a:rPr>
              <a:t>is</a:t>
            </a:r>
            <a:r>
              <a:rPr sz="1969" spc="28" dirty="0">
                <a:latin typeface="Arial"/>
                <a:cs typeface="Arial"/>
              </a:rPr>
              <a:t> </a:t>
            </a:r>
            <a:r>
              <a:rPr sz="1969" spc="91" dirty="0">
                <a:latin typeface="Arial"/>
                <a:cs typeface="Arial"/>
              </a:rPr>
              <a:t>98</a:t>
            </a:r>
            <a:endParaRPr sz="1969">
              <a:latin typeface="Arial"/>
              <a:cs typeface="Arial"/>
            </a:endParaRPr>
          </a:p>
          <a:p>
            <a:pPr marL="418341" indent="-250022">
              <a:spcBef>
                <a:spcPts val="942"/>
              </a:spcBef>
              <a:buClr>
                <a:srgbClr val="0056D6"/>
              </a:buClr>
              <a:buSzPct val="96428"/>
              <a:buFont typeface="Arial"/>
              <a:buChar char="‣"/>
              <a:tabLst>
                <a:tab pos="418341" algn="l"/>
              </a:tabLst>
            </a:pPr>
            <a:r>
              <a:rPr sz="1969" spc="-60" dirty="0">
                <a:latin typeface="Arial"/>
                <a:cs typeface="Arial"/>
              </a:rPr>
              <a:t>The</a:t>
            </a:r>
            <a:r>
              <a:rPr sz="1969" spc="21" dirty="0">
                <a:latin typeface="Arial"/>
                <a:cs typeface="Arial"/>
              </a:rPr>
              <a:t> </a:t>
            </a:r>
            <a:r>
              <a:rPr sz="1969" dirty="0">
                <a:latin typeface="Arial"/>
                <a:cs typeface="Arial"/>
              </a:rPr>
              <a:t>code</a:t>
            </a:r>
            <a:r>
              <a:rPr sz="1969" spc="28" dirty="0">
                <a:latin typeface="Arial"/>
                <a:cs typeface="Arial"/>
              </a:rPr>
              <a:t> </a:t>
            </a:r>
            <a:r>
              <a:rPr sz="1969" spc="67" dirty="0">
                <a:latin typeface="Arial"/>
                <a:cs typeface="Arial"/>
              </a:rPr>
              <a:t>for</a:t>
            </a:r>
            <a:r>
              <a:rPr sz="1969" spc="28" dirty="0">
                <a:latin typeface="Arial"/>
                <a:cs typeface="Arial"/>
              </a:rPr>
              <a:t> </a:t>
            </a:r>
            <a:r>
              <a:rPr sz="1969" spc="169" dirty="0">
                <a:latin typeface="Arial"/>
                <a:cs typeface="Arial"/>
              </a:rPr>
              <a:t>‘0’</a:t>
            </a:r>
            <a:r>
              <a:rPr sz="1969" spc="28" dirty="0">
                <a:latin typeface="Arial"/>
                <a:cs typeface="Arial"/>
              </a:rPr>
              <a:t> </a:t>
            </a:r>
            <a:r>
              <a:rPr sz="1969" dirty="0">
                <a:latin typeface="Arial"/>
                <a:cs typeface="Arial"/>
              </a:rPr>
              <a:t>is</a:t>
            </a:r>
            <a:r>
              <a:rPr sz="1969" spc="28" dirty="0">
                <a:latin typeface="Arial"/>
                <a:cs typeface="Arial"/>
              </a:rPr>
              <a:t> </a:t>
            </a:r>
            <a:r>
              <a:rPr sz="1969" spc="91" dirty="0">
                <a:latin typeface="Arial"/>
                <a:cs typeface="Arial"/>
              </a:rPr>
              <a:t>48</a:t>
            </a:r>
            <a:endParaRPr sz="1969">
              <a:latin typeface="Arial"/>
              <a:cs typeface="Arial"/>
            </a:endParaRPr>
          </a:p>
          <a:p>
            <a:pPr marL="418341" indent="-250022">
              <a:spcBef>
                <a:spcPts val="942"/>
              </a:spcBef>
              <a:buClr>
                <a:srgbClr val="0056D6"/>
              </a:buClr>
              <a:buSzPct val="96428"/>
              <a:buFont typeface="Arial"/>
              <a:buChar char="‣"/>
              <a:tabLst>
                <a:tab pos="418341" algn="l"/>
              </a:tabLst>
            </a:pPr>
            <a:r>
              <a:rPr sz="1969" spc="-60" dirty="0">
                <a:latin typeface="Arial"/>
                <a:cs typeface="Arial"/>
              </a:rPr>
              <a:t>The</a:t>
            </a:r>
            <a:r>
              <a:rPr sz="1969" spc="21" dirty="0">
                <a:latin typeface="Arial"/>
                <a:cs typeface="Arial"/>
              </a:rPr>
              <a:t> </a:t>
            </a:r>
            <a:r>
              <a:rPr sz="1969" dirty="0">
                <a:latin typeface="Arial"/>
                <a:cs typeface="Arial"/>
              </a:rPr>
              <a:t>code</a:t>
            </a:r>
            <a:r>
              <a:rPr sz="1969" spc="28" dirty="0">
                <a:latin typeface="Arial"/>
                <a:cs typeface="Arial"/>
              </a:rPr>
              <a:t> </a:t>
            </a:r>
            <a:r>
              <a:rPr sz="1969" spc="67" dirty="0">
                <a:latin typeface="Arial"/>
                <a:cs typeface="Arial"/>
              </a:rPr>
              <a:t>for</a:t>
            </a:r>
            <a:r>
              <a:rPr sz="1969" spc="28" dirty="0">
                <a:latin typeface="Arial"/>
                <a:cs typeface="Arial"/>
              </a:rPr>
              <a:t> </a:t>
            </a:r>
            <a:r>
              <a:rPr sz="1969" spc="169" dirty="0">
                <a:latin typeface="Arial"/>
                <a:cs typeface="Arial"/>
              </a:rPr>
              <a:t>‘1’</a:t>
            </a:r>
            <a:r>
              <a:rPr sz="1969" spc="28" dirty="0">
                <a:latin typeface="Arial"/>
                <a:cs typeface="Arial"/>
              </a:rPr>
              <a:t> </a:t>
            </a:r>
            <a:r>
              <a:rPr sz="1969" dirty="0">
                <a:latin typeface="Arial"/>
                <a:cs typeface="Arial"/>
              </a:rPr>
              <a:t>is</a:t>
            </a:r>
            <a:r>
              <a:rPr sz="1969" spc="28" dirty="0">
                <a:latin typeface="Arial"/>
                <a:cs typeface="Arial"/>
              </a:rPr>
              <a:t> </a:t>
            </a:r>
            <a:r>
              <a:rPr sz="1969" spc="91" dirty="0">
                <a:latin typeface="Arial"/>
                <a:cs typeface="Arial"/>
              </a:rPr>
              <a:t>49</a:t>
            </a:r>
            <a:endParaRPr sz="1969">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3014" y="97325"/>
            <a:ext cx="7393781" cy="624570"/>
          </a:xfrm>
          <a:prstGeom prst="rect">
            <a:avLst/>
          </a:prstGeom>
        </p:spPr>
        <p:txBody>
          <a:bodyPr vert="horz" wrap="square" lIns="0" tIns="8930" rIns="0" bIns="0" rtlCol="0" anchor="ctr">
            <a:spAutoFit/>
          </a:bodyPr>
          <a:lstStyle/>
          <a:p>
            <a:pPr marL="8929">
              <a:lnSpc>
                <a:spcPct val="100000"/>
              </a:lnSpc>
              <a:spcBef>
                <a:spcPts val="70"/>
              </a:spcBef>
            </a:pPr>
            <a:r>
              <a:rPr lang="en-US" spc="35" dirty="0"/>
              <a:t>Get size of a type</a:t>
            </a:r>
            <a:endParaRPr spc="-7" dirty="0"/>
          </a:p>
        </p:txBody>
      </p:sp>
      <p:sp>
        <p:nvSpPr>
          <p:cNvPr id="5" name="object 5"/>
          <p:cNvSpPr txBox="1"/>
          <p:nvPr/>
        </p:nvSpPr>
        <p:spPr>
          <a:xfrm>
            <a:off x="703014" y="1148003"/>
            <a:ext cx="8603307" cy="1283465"/>
          </a:xfrm>
          <a:prstGeom prst="rect">
            <a:avLst/>
          </a:prstGeom>
        </p:spPr>
        <p:txBody>
          <a:bodyPr vert="horz" wrap="square" lIns="0" tIns="22324" rIns="0" bIns="0" rtlCol="0">
            <a:spAutoFit/>
          </a:bodyPr>
          <a:lstStyle/>
          <a:p>
            <a:pPr marL="8929" marR="580856">
              <a:lnSpc>
                <a:spcPts val="2855"/>
              </a:lnSpc>
              <a:spcBef>
                <a:spcPts val="176"/>
              </a:spcBef>
            </a:pPr>
            <a:r>
              <a:rPr sz="2391" dirty="0">
                <a:latin typeface="Arial"/>
                <a:cs typeface="Arial"/>
              </a:rPr>
              <a:t>Some</a:t>
            </a:r>
            <a:r>
              <a:rPr sz="2391" spc="18" dirty="0">
                <a:latin typeface="Arial"/>
                <a:cs typeface="Arial"/>
              </a:rPr>
              <a:t> </a:t>
            </a:r>
            <a:r>
              <a:rPr sz="2391" spc="77" dirty="0">
                <a:latin typeface="Arial"/>
                <a:cs typeface="Arial"/>
              </a:rPr>
              <a:t>data</a:t>
            </a:r>
            <a:r>
              <a:rPr sz="2391" spc="21" dirty="0">
                <a:latin typeface="Arial"/>
                <a:cs typeface="Arial"/>
              </a:rPr>
              <a:t> </a:t>
            </a:r>
            <a:r>
              <a:rPr sz="2391" dirty="0">
                <a:latin typeface="Arial"/>
                <a:cs typeface="Arial"/>
              </a:rPr>
              <a:t>types</a:t>
            </a:r>
            <a:r>
              <a:rPr sz="2391" spc="21" dirty="0">
                <a:latin typeface="Arial"/>
                <a:cs typeface="Arial"/>
              </a:rPr>
              <a:t> </a:t>
            </a:r>
            <a:r>
              <a:rPr sz="2391" spc="53" dirty="0">
                <a:latin typeface="Arial"/>
                <a:cs typeface="Arial"/>
              </a:rPr>
              <a:t>are</a:t>
            </a:r>
            <a:r>
              <a:rPr sz="2391" spc="21" dirty="0">
                <a:latin typeface="Arial"/>
                <a:cs typeface="Arial"/>
              </a:rPr>
              <a:t> </a:t>
            </a:r>
            <a:r>
              <a:rPr sz="2391" dirty="0">
                <a:latin typeface="Arial"/>
                <a:cs typeface="Arial"/>
              </a:rPr>
              <a:t>not</a:t>
            </a:r>
            <a:r>
              <a:rPr sz="2391" spc="21" dirty="0">
                <a:latin typeface="Arial"/>
                <a:cs typeface="Arial"/>
              </a:rPr>
              <a:t> </a:t>
            </a:r>
            <a:r>
              <a:rPr sz="2391" spc="35" dirty="0">
                <a:latin typeface="Arial"/>
                <a:cs typeface="Arial"/>
              </a:rPr>
              <a:t>interpreted</a:t>
            </a:r>
            <a:r>
              <a:rPr sz="2391" spc="21" dirty="0">
                <a:latin typeface="Arial"/>
                <a:cs typeface="Arial"/>
              </a:rPr>
              <a:t> </a:t>
            </a:r>
            <a:r>
              <a:rPr sz="2391" dirty="0">
                <a:latin typeface="Arial"/>
                <a:cs typeface="Arial"/>
              </a:rPr>
              <a:t>the</a:t>
            </a:r>
            <a:r>
              <a:rPr sz="2391" spc="21" dirty="0">
                <a:latin typeface="Arial"/>
                <a:cs typeface="Arial"/>
              </a:rPr>
              <a:t> </a:t>
            </a:r>
            <a:r>
              <a:rPr sz="2391" spc="-7" dirty="0">
                <a:latin typeface="Arial"/>
                <a:cs typeface="Arial"/>
              </a:rPr>
              <a:t>same</a:t>
            </a:r>
            <a:r>
              <a:rPr sz="2391" spc="21" dirty="0">
                <a:latin typeface="Arial"/>
                <a:cs typeface="Arial"/>
              </a:rPr>
              <a:t> </a:t>
            </a:r>
            <a:r>
              <a:rPr sz="2391" spc="39" dirty="0">
                <a:latin typeface="Arial"/>
                <a:cs typeface="Arial"/>
              </a:rPr>
              <a:t>on</a:t>
            </a:r>
            <a:r>
              <a:rPr sz="2391" spc="21" dirty="0">
                <a:latin typeface="Arial"/>
                <a:cs typeface="Arial"/>
              </a:rPr>
              <a:t> </a:t>
            </a:r>
            <a:r>
              <a:rPr sz="2391" spc="32" dirty="0">
                <a:latin typeface="Arial"/>
                <a:cs typeface="Arial"/>
              </a:rPr>
              <a:t>different </a:t>
            </a:r>
            <a:r>
              <a:rPr sz="2391" dirty="0">
                <a:latin typeface="Arial"/>
                <a:cs typeface="Arial"/>
              </a:rPr>
              <a:t>platforms,</a:t>
            </a:r>
            <a:r>
              <a:rPr sz="2391" spc="176" dirty="0">
                <a:latin typeface="Arial"/>
                <a:cs typeface="Arial"/>
              </a:rPr>
              <a:t> </a:t>
            </a:r>
            <a:r>
              <a:rPr sz="2391" dirty="0">
                <a:latin typeface="Arial"/>
                <a:cs typeface="Arial"/>
              </a:rPr>
              <a:t>they</a:t>
            </a:r>
            <a:r>
              <a:rPr sz="2391" spc="186" dirty="0">
                <a:latin typeface="Arial"/>
                <a:cs typeface="Arial"/>
              </a:rPr>
              <a:t> </a:t>
            </a:r>
            <a:r>
              <a:rPr sz="2391" spc="53" dirty="0">
                <a:latin typeface="Arial"/>
                <a:cs typeface="Arial"/>
              </a:rPr>
              <a:t>are</a:t>
            </a:r>
            <a:r>
              <a:rPr sz="2391" spc="186" dirty="0">
                <a:latin typeface="Arial"/>
                <a:cs typeface="Arial"/>
              </a:rPr>
              <a:t> </a:t>
            </a:r>
            <a:r>
              <a:rPr sz="2391" spc="-42" dirty="0">
                <a:latin typeface="Arial"/>
                <a:cs typeface="Arial"/>
              </a:rPr>
              <a:t>machine-</a:t>
            </a:r>
            <a:r>
              <a:rPr sz="2391" spc="-7" dirty="0">
                <a:latin typeface="Arial"/>
                <a:cs typeface="Arial"/>
              </a:rPr>
              <a:t>dependent</a:t>
            </a:r>
            <a:endParaRPr sz="2391" dirty="0">
              <a:latin typeface="Arial"/>
              <a:cs typeface="Arial"/>
            </a:endParaRPr>
          </a:p>
          <a:p>
            <a:pPr marL="348245" marR="3572" indent="-179926">
              <a:lnSpc>
                <a:spcPct val="110100"/>
              </a:lnSpc>
              <a:spcBef>
                <a:spcPts val="1466"/>
              </a:spcBef>
              <a:buClr>
                <a:srgbClr val="0056D6"/>
              </a:buClr>
              <a:buSzPct val="96428"/>
              <a:buFont typeface="Arial"/>
              <a:buChar char="‣"/>
              <a:tabLst>
                <a:tab pos="348245" algn="l"/>
                <a:tab pos="418341" algn="l"/>
                <a:tab pos="1563086" algn="l"/>
                <a:tab pos="1863113" algn="l"/>
              </a:tabLst>
            </a:pPr>
            <a:r>
              <a:rPr sz="1969" b="1" spc="-7" dirty="0">
                <a:latin typeface="Courier New"/>
                <a:cs typeface="Courier New"/>
              </a:rPr>
              <a:t>	sizeof(</a:t>
            </a:r>
            <a:r>
              <a:rPr sz="1969" b="1" dirty="0">
                <a:latin typeface="Courier New"/>
                <a:cs typeface="Courier New"/>
              </a:rPr>
              <a:t>	</a:t>
            </a:r>
            <a:r>
              <a:rPr sz="1969" b="1" spc="-35" dirty="0">
                <a:latin typeface="Courier New"/>
                <a:cs typeface="Courier New"/>
              </a:rPr>
              <a:t>x</a:t>
            </a:r>
            <a:r>
              <a:rPr sz="1969" b="1" dirty="0">
                <a:latin typeface="Courier New"/>
                <a:cs typeface="Courier New"/>
              </a:rPr>
              <a:t>	)</a:t>
            </a:r>
            <a:r>
              <a:rPr sz="1969" b="1" spc="35" dirty="0">
                <a:latin typeface="Courier New"/>
                <a:cs typeface="Courier New"/>
              </a:rPr>
              <a:t> </a:t>
            </a:r>
            <a:r>
              <a:rPr sz="1969" dirty="0">
                <a:latin typeface="Arial"/>
                <a:cs typeface="Arial"/>
              </a:rPr>
              <a:t>returns</a:t>
            </a:r>
            <a:r>
              <a:rPr sz="1969" spc="60" dirty="0">
                <a:latin typeface="Arial"/>
                <a:cs typeface="Arial"/>
              </a:rPr>
              <a:t> </a:t>
            </a:r>
            <a:r>
              <a:rPr sz="1969" dirty="0">
                <a:latin typeface="Arial"/>
                <a:cs typeface="Arial"/>
              </a:rPr>
              <a:t>the</a:t>
            </a:r>
            <a:r>
              <a:rPr sz="1969" spc="63" dirty="0">
                <a:latin typeface="Arial"/>
                <a:cs typeface="Arial"/>
              </a:rPr>
              <a:t> </a:t>
            </a:r>
            <a:r>
              <a:rPr sz="1969" dirty="0">
                <a:latin typeface="Arial"/>
                <a:cs typeface="Arial"/>
              </a:rPr>
              <a:t>size</a:t>
            </a:r>
            <a:r>
              <a:rPr sz="1969" spc="63" dirty="0">
                <a:latin typeface="Arial"/>
                <a:cs typeface="Arial"/>
              </a:rPr>
              <a:t> </a:t>
            </a:r>
            <a:r>
              <a:rPr sz="1969" dirty="0">
                <a:latin typeface="Arial"/>
                <a:cs typeface="Arial"/>
              </a:rPr>
              <a:t>in</a:t>
            </a:r>
            <a:r>
              <a:rPr sz="1969" spc="60" dirty="0">
                <a:latin typeface="Arial"/>
                <a:cs typeface="Arial"/>
              </a:rPr>
              <a:t> </a:t>
            </a:r>
            <a:r>
              <a:rPr sz="1969" dirty="0">
                <a:latin typeface="Arial"/>
                <a:cs typeface="Arial"/>
              </a:rPr>
              <a:t>bytes</a:t>
            </a:r>
            <a:r>
              <a:rPr sz="1969" spc="63" dirty="0">
                <a:latin typeface="Arial"/>
                <a:cs typeface="Arial"/>
              </a:rPr>
              <a:t> </a:t>
            </a:r>
            <a:r>
              <a:rPr sz="1969" spc="56" dirty="0">
                <a:latin typeface="Arial"/>
                <a:cs typeface="Arial"/>
              </a:rPr>
              <a:t>of</a:t>
            </a:r>
            <a:r>
              <a:rPr sz="1969" spc="63" dirty="0">
                <a:latin typeface="Arial"/>
                <a:cs typeface="Arial"/>
              </a:rPr>
              <a:t> </a:t>
            </a:r>
            <a:r>
              <a:rPr sz="1969" dirty="0">
                <a:latin typeface="Arial"/>
                <a:cs typeface="Arial"/>
              </a:rPr>
              <a:t>the</a:t>
            </a:r>
            <a:r>
              <a:rPr sz="1969" spc="60" dirty="0">
                <a:latin typeface="Arial"/>
                <a:cs typeface="Arial"/>
              </a:rPr>
              <a:t> </a:t>
            </a:r>
            <a:r>
              <a:rPr sz="1969" dirty="0">
                <a:latin typeface="Arial"/>
                <a:cs typeface="Arial"/>
              </a:rPr>
              <a:t>object</a:t>
            </a:r>
            <a:r>
              <a:rPr sz="1969" spc="63" dirty="0">
                <a:latin typeface="Arial"/>
                <a:cs typeface="Arial"/>
              </a:rPr>
              <a:t> </a:t>
            </a:r>
            <a:r>
              <a:rPr sz="1969" b="1" dirty="0">
                <a:latin typeface="Courier New"/>
                <a:cs typeface="Courier New"/>
              </a:rPr>
              <a:t>x</a:t>
            </a:r>
            <a:endParaRPr sz="1969" dirty="0">
              <a:latin typeface="Arial"/>
              <a:cs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3360" y="86405"/>
            <a:ext cx="7393781" cy="624570"/>
          </a:xfrm>
          <a:prstGeom prst="rect">
            <a:avLst/>
          </a:prstGeom>
        </p:spPr>
        <p:txBody>
          <a:bodyPr vert="horz" wrap="square" lIns="0" tIns="8930" rIns="0" bIns="0" rtlCol="0" anchor="ctr">
            <a:spAutoFit/>
          </a:bodyPr>
          <a:lstStyle/>
          <a:p>
            <a:pPr marL="8929">
              <a:lnSpc>
                <a:spcPct val="100000"/>
              </a:lnSpc>
              <a:spcBef>
                <a:spcPts val="70"/>
              </a:spcBef>
            </a:pPr>
            <a:r>
              <a:rPr spc="-7" dirty="0"/>
              <a:t>Declarations</a:t>
            </a:r>
          </a:p>
        </p:txBody>
      </p:sp>
      <p:sp>
        <p:nvSpPr>
          <p:cNvPr id="3" name="object 3"/>
          <p:cNvSpPr txBox="1"/>
          <p:nvPr/>
        </p:nvSpPr>
        <p:spPr>
          <a:xfrm>
            <a:off x="992547" y="976266"/>
            <a:ext cx="8776097" cy="5321300"/>
          </a:xfrm>
          <a:prstGeom prst="rect">
            <a:avLst/>
          </a:prstGeom>
        </p:spPr>
        <p:txBody>
          <a:bodyPr vert="horz" wrap="square" lIns="0" tIns="22324" rIns="0" bIns="0" rtlCol="0">
            <a:spAutoFit/>
          </a:bodyPr>
          <a:lstStyle/>
          <a:p>
            <a:pPr marL="8929" marR="3572">
              <a:lnSpc>
                <a:spcPts val="2855"/>
              </a:lnSpc>
              <a:spcBef>
                <a:spcPts val="176"/>
              </a:spcBef>
            </a:pPr>
            <a:r>
              <a:rPr sz="2391" spc="-63" dirty="0">
                <a:latin typeface="Arial"/>
                <a:cs typeface="Arial"/>
              </a:rPr>
              <a:t>The</a:t>
            </a:r>
            <a:r>
              <a:rPr sz="2391" spc="95" dirty="0">
                <a:latin typeface="Arial"/>
                <a:cs typeface="Arial"/>
              </a:rPr>
              <a:t> </a:t>
            </a:r>
            <a:r>
              <a:rPr sz="2391" spc="42" dirty="0">
                <a:latin typeface="Arial"/>
                <a:cs typeface="Arial"/>
              </a:rPr>
              <a:t>declaration</a:t>
            </a:r>
            <a:r>
              <a:rPr sz="2391" spc="95" dirty="0">
                <a:latin typeface="Arial"/>
                <a:cs typeface="Arial"/>
              </a:rPr>
              <a:t> </a:t>
            </a:r>
            <a:r>
              <a:rPr sz="2391" spc="70" dirty="0">
                <a:latin typeface="Arial"/>
                <a:cs typeface="Arial"/>
              </a:rPr>
              <a:t>of</a:t>
            </a:r>
            <a:r>
              <a:rPr sz="2391" spc="95" dirty="0">
                <a:latin typeface="Arial"/>
                <a:cs typeface="Arial"/>
              </a:rPr>
              <a:t> </a:t>
            </a:r>
            <a:r>
              <a:rPr sz="2391" spc="105" dirty="0">
                <a:latin typeface="Arial"/>
                <a:cs typeface="Arial"/>
              </a:rPr>
              <a:t>a</a:t>
            </a:r>
            <a:r>
              <a:rPr sz="2391" spc="95" dirty="0">
                <a:latin typeface="Arial"/>
                <a:cs typeface="Arial"/>
              </a:rPr>
              <a:t> </a:t>
            </a:r>
            <a:r>
              <a:rPr sz="2391" spc="63" dirty="0">
                <a:latin typeface="Arial"/>
                <a:cs typeface="Arial"/>
              </a:rPr>
              <a:t>variable</a:t>
            </a:r>
            <a:r>
              <a:rPr sz="2391" spc="95" dirty="0">
                <a:latin typeface="Arial"/>
                <a:cs typeface="Arial"/>
              </a:rPr>
              <a:t> </a:t>
            </a:r>
            <a:r>
              <a:rPr sz="2391" dirty="0">
                <a:latin typeface="Arial"/>
                <a:cs typeface="Arial"/>
              </a:rPr>
              <a:t>allocates</a:t>
            </a:r>
            <a:r>
              <a:rPr sz="2391" spc="95" dirty="0">
                <a:latin typeface="Arial"/>
                <a:cs typeface="Arial"/>
              </a:rPr>
              <a:t> </a:t>
            </a:r>
            <a:r>
              <a:rPr sz="2391" dirty="0">
                <a:latin typeface="Arial"/>
                <a:cs typeface="Arial"/>
              </a:rPr>
              <a:t>storage</a:t>
            </a:r>
            <a:r>
              <a:rPr sz="2391" spc="95" dirty="0">
                <a:latin typeface="Arial"/>
                <a:cs typeface="Arial"/>
              </a:rPr>
              <a:t> </a:t>
            </a:r>
            <a:r>
              <a:rPr sz="2391" spc="84" dirty="0">
                <a:latin typeface="Arial"/>
                <a:cs typeface="Arial"/>
              </a:rPr>
              <a:t>for</a:t>
            </a:r>
            <a:r>
              <a:rPr sz="2391" spc="98" dirty="0">
                <a:latin typeface="Arial"/>
                <a:cs typeface="Arial"/>
              </a:rPr>
              <a:t> </a:t>
            </a:r>
            <a:r>
              <a:rPr sz="2391" dirty="0">
                <a:latin typeface="Arial"/>
                <a:cs typeface="Arial"/>
              </a:rPr>
              <a:t>that</a:t>
            </a:r>
            <a:r>
              <a:rPr sz="2391" spc="95" dirty="0">
                <a:latin typeface="Arial"/>
                <a:cs typeface="Arial"/>
              </a:rPr>
              <a:t> </a:t>
            </a:r>
            <a:r>
              <a:rPr sz="2391" spc="56" dirty="0">
                <a:latin typeface="Arial"/>
                <a:cs typeface="Arial"/>
              </a:rPr>
              <a:t>variable </a:t>
            </a:r>
            <a:r>
              <a:rPr sz="2391" spc="60" dirty="0">
                <a:latin typeface="Arial"/>
                <a:cs typeface="Arial"/>
              </a:rPr>
              <a:t>and</a:t>
            </a:r>
            <a:r>
              <a:rPr sz="2391" spc="84" dirty="0">
                <a:latin typeface="Arial"/>
                <a:cs typeface="Arial"/>
              </a:rPr>
              <a:t> </a:t>
            </a:r>
            <a:r>
              <a:rPr sz="2391" dirty="0">
                <a:latin typeface="Arial"/>
                <a:cs typeface="Arial"/>
              </a:rPr>
              <a:t>can</a:t>
            </a:r>
            <a:r>
              <a:rPr sz="2391" spc="84" dirty="0">
                <a:latin typeface="Arial"/>
                <a:cs typeface="Arial"/>
              </a:rPr>
              <a:t> </a:t>
            </a:r>
            <a:r>
              <a:rPr sz="2391" spc="42" dirty="0">
                <a:latin typeface="Arial"/>
                <a:cs typeface="Arial"/>
              </a:rPr>
              <a:t>initialize</a:t>
            </a:r>
            <a:r>
              <a:rPr sz="2391" spc="84" dirty="0">
                <a:latin typeface="Arial"/>
                <a:cs typeface="Arial"/>
              </a:rPr>
              <a:t> </a:t>
            </a:r>
            <a:r>
              <a:rPr sz="2391" spc="-18" dirty="0">
                <a:latin typeface="Arial"/>
                <a:cs typeface="Arial"/>
              </a:rPr>
              <a:t>it</a:t>
            </a:r>
            <a:endParaRPr sz="2391" dirty="0">
              <a:latin typeface="Arial"/>
              <a:cs typeface="Arial"/>
            </a:endParaRPr>
          </a:p>
          <a:p>
            <a:pPr marL="171444">
              <a:lnSpc>
                <a:spcPts val="3030"/>
              </a:lnSpc>
              <a:spcBef>
                <a:spcPts val="1086"/>
              </a:spcBef>
              <a:tabLst>
                <a:tab pos="942941" algn="l"/>
                <a:tab pos="2100188" algn="l"/>
                <a:tab pos="2485936" algn="l"/>
                <a:tab pos="3065006" algn="l"/>
                <a:tab pos="4222253" algn="l"/>
                <a:tab pos="4608001" algn="l"/>
              </a:tabLst>
            </a:pPr>
            <a:r>
              <a:rPr sz="2531" b="1" spc="-18" dirty="0">
                <a:solidFill>
                  <a:srgbClr val="BB2CA2"/>
                </a:solidFill>
                <a:latin typeface="Courier New"/>
                <a:cs typeface="Courier New"/>
              </a:rPr>
              <a:t>int</a:t>
            </a:r>
            <a:r>
              <a:rPr sz="2531" b="1" dirty="0">
                <a:solidFill>
                  <a:srgbClr val="BB2CA2"/>
                </a:solidFill>
                <a:latin typeface="Courier New"/>
                <a:cs typeface="Courier New"/>
              </a:rPr>
              <a:t>	</a:t>
            </a:r>
            <a:r>
              <a:rPr sz="2531" b="1" spc="-7" dirty="0">
                <a:latin typeface="Courier New"/>
                <a:cs typeface="Courier New"/>
              </a:rPr>
              <a:t>lower</a:t>
            </a:r>
            <a:r>
              <a:rPr sz="2531" b="1" dirty="0">
                <a:latin typeface="Courier New"/>
                <a:cs typeface="Courier New"/>
              </a:rPr>
              <a:t>	</a:t>
            </a:r>
            <a:r>
              <a:rPr sz="2531" b="1" spc="-35" dirty="0">
                <a:latin typeface="Courier New"/>
                <a:cs typeface="Courier New"/>
              </a:rPr>
              <a:t>=</a:t>
            </a:r>
            <a:r>
              <a:rPr sz="2531" b="1" dirty="0">
                <a:latin typeface="Courier New"/>
                <a:cs typeface="Courier New"/>
              </a:rPr>
              <a:t>	</a:t>
            </a:r>
            <a:r>
              <a:rPr sz="2531" b="1" spc="-18" dirty="0">
                <a:solidFill>
                  <a:srgbClr val="272AD8"/>
                </a:solidFill>
                <a:latin typeface="Courier New"/>
                <a:cs typeface="Courier New"/>
              </a:rPr>
              <a:t>3</a:t>
            </a:r>
            <a:r>
              <a:rPr sz="2531" b="1" spc="-18" dirty="0">
                <a:latin typeface="Courier New"/>
                <a:cs typeface="Courier New"/>
              </a:rPr>
              <a:t>,</a:t>
            </a:r>
            <a:r>
              <a:rPr sz="2531" b="1" dirty="0">
                <a:latin typeface="Courier New"/>
                <a:cs typeface="Courier New"/>
              </a:rPr>
              <a:t>	</a:t>
            </a:r>
            <a:r>
              <a:rPr sz="2531" b="1" spc="-7" dirty="0">
                <a:latin typeface="Courier New"/>
                <a:cs typeface="Courier New"/>
              </a:rPr>
              <a:t>upper</a:t>
            </a:r>
            <a:r>
              <a:rPr sz="2531" b="1" dirty="0">
                <a:latin typeface="Courier New"/>
                <a:cs typeface="Courier New"/>
              </a:rPr>
              <a:t>	</a:t>
            </a:r>
            <a:r>
              <a:rPr sz="2531" b="1" spc="-35" dirty="0">
                <a:latin typeface="Courier New"/>
                <a:cs typeface="Courier New"/>
              </a:rPr>
              <a:t>=</a:t>
            </a:r>
            <a:r>
              <a:rPr sz="2531" b="1" dirty="0">
                <a:latin typeface="Courier New"/>
                <a:cs typeface="Courier New"/>
              </a:rPr>
              <a:t>	</a:t>
            </a:r>
            <a:r>
              <a:rPr sz="2531" b="1" spc="-18" dirty="0">
                <a:solidFill>
                  <a:srgbClr val="272AD8"/>
                </a:solidFill>
                <a:latin typeface="Courier New"/>
                <a:cs typeface="Courier New"/>
              </a:rPr>
              <a:t>5</a:t>
            </a:r>
            <a:r>
              <a:rPr sz="2531" b="1" spc="-18" dirty="0">
                <a:latin typeface="Courier New"/>
                <a:cs typeface="Courier New"/>
              </a:rPr>
              <a:t>;</a:t>
            </a:r>
            <a:endParaRPr sz="2531" dirty="0">
              <a:latin typeface="Courier New"/>
              <a:cs typeface="Courier New"/>
            </a:endParaRPr>
          </a:p>
          <a:p>
            <a:pPr marL="171444" marR="1267971">
              <a:lnSpc>
                <a:spcPts val="3023"/>
              </a:lnSpc>
              <a:spcBef>
                <a:spcPts val="105"/>
              </a:spcBef>
              <a:tabLst>
                <a:tab pos="1135816" algn="l"/>
                <a:tab pos="1328690" algn="l"/>
                <a:tab pos="1521565" algn="l"/>
                <a:tab pos="1907313" algn="l"/>
                <a:tab pos="2100188" algn="l"/>
                <a:tab pos="2485936" algn="l"/>
                <a:tab pos="3065006" algn="l"/>
                <a:tab pos="4993750" algn="l"/>
                <a:tab pos="6151443" algn="l"/>
                <a:tab pos="6537192" algn="l"/>
              </a:tabLst>
            </a:pPr>
            <a:r>
              <a:rPr sz="2531" b="1" spc="-14" dirty="0">
                <a:solidFill>
                  <a:srgbClr val="B92385"/>
                </a:solidFill>
                <a:latin typeface="Courier New"/>
                <a:cs typeface="Courier New"/>
              </a:rPr>
              <a:t>char</a:t>
            </a:r>
            <a:r>
              <a:rPr sz="2531" b="1" dirty="0">
                <a:solidFill>
                  <a:srgbClr val="B92385"/>
                </a:solidFill>
                <a:latin typeface="Courier New"/>
                <a:cs typeface="Courier New"/>
              </a:rPr>
              <a:t>	</a:t>
            </a:r>
            <a:r>
              <a:rPr sz="2531" b="1" spc="-35" dirty="0">
                <a:latin typeface="Courier New"/>
                <a:cs typeface="Courier New"/>
              </a:rPr>
              <a:t>c</a:t>
            </a:r>
            <a:r>
              <a:rPr sz="2531" b="1" dirty="0">
                <a:latin typeface="Courier New"/>
                <a:cs typeface="Courier New"/>
              </a:rPr>
              <a:t>		</a:t>
            </a:r>
            <a:r>
              <a:rPr sz="2531" b="1" spc="-35" dirty="0">
                <a:latin typeface="Courier New"/>
                <a:cs typeface="Courier New"/>
              </a:rPr>
              <a:t>=</a:t>
            </a:r>
            <a:r>
              <a:rPr sz="2531" b="1" dirty="0">
                <a:latin typeface="Courier New"/>
                <a:cs typeface="Courier New"/>
              </a:rPr>
              <a:t>	</a:t>
            </a:r>
            <a:r>
              <a:rPr sz="2531" b="1" spc="-7" dirty="0">
                <a:latin typeface="Courier New"/>
                <a:cs typeface="Courier New"/>
              </a:rPr>
              <a:t>‘\\’,</a:t>
            </a:r>
            <a:r>
              <a:rPr sz="2531" b="1" dirty="0">
                <a:latin typeface="Courier New"/>
                <a:cs typeface="Courier New"/>
              </a:rPr>
              <a:t>	</a:t>
            </a:r>
            <a:r>
              <a:rPr sz="2531" b="1" spc="-7" dirty="0">
                <a:latin typeface="Courier New"/>
                <a:cs typeface="Courier New"/>
              </a:rPr>
              <a:t>line[</a:t>
            </a:r>
            <a:r>
              <a:rPr sz="2531" b="1" spc="-7" dirty="0">
                <a:solidFill>
                  <a:srgbClr val="272AD8"/>
                </a:solidFill>
                <a:latin typeface="Courier New"/>
                <a:cs typeface="Courier New"/>
              </a:rPr>
              <a:t>10</a:t>
            </a:r>
            <a:r>
              <a:rPr sz="2531" b="1" spc="-7" dirty="0">
                <a:latin typeface="Courier New"/>
                <a:cs typeface="Courier New"/>
              </a:rPr>
              <a:t>],</a:t>
            </a:r>
            <a:r>
              <a:rPr sz="2531" b="1" dirty="0">
                <a:latin typeface="Courier New"/>
                <a:cs typeface="Courier New"/>
              </a:rPr>
              <a:t>	</a:t>
            </a:r>
            <a:r>
              <a:rPr sz="2531" b="1" spc="-7" dirty="0">
                <a:latin typeface="Courier New"/>
                <a:cs typeface="Courier New"/>
              </a:rPr>
              <a:t>he[</a:t>
            </a:r>
            <a:r>
              <a:rPr sz="2531" b="1" spc="-7" dirty="0">
                <a:solidFill>
                  <a:srgbClr val="272AD8"/>
                </a:solidFill>
                <a:latin typeface="Courier New"/>
                <a:cs typeface="Courier New"/>
              </a:rPr>
              <a:t>3</a:t>
            </a:r>
            <a:r>
              <a:rPr sz="2531" b="1" spc="-7" dirty="0">
                <a:latin typeface="Courier New"/>
                <a:cs typeface="Courier New"/>
              </a:rPr>
              <a:t>]</a:t>
            </a:r>
            <a:r>
              <a:rPr sz="2531" b="1" dirty="0">
                <a:latin typeface="Courier New"/>
                <a:cs typeface="Courier New"/>
              </a:rPr>
              <a:t>	</a:t>
            </a:r>
            <a:r>
              <a:rPr sz="2531" b="1" spc="-35" dirty="0">
                <a:latin typeface="Courier New"/>
                <a:cs typeface="Courier New"/>
              </a:rPr>
              <a:t>=</a:t>
            </a:r>
            <a:r>
              <a:rPr sz="2531" b="1" dirty="0">
                <a:latin typeface="Courier New"/>
                <a:cs typeface="Courier New"/>
              </a:rPr>
              <a:t>	</a:t>
            </a:r>
            <a:r>
              <a:rPr sz="2531" b="1" spc="-7" dirty="0">
                <a:latin typeface="Courier New"/>
                <a:cs typeface="Courier New"/>
              </a:rPr>
              <a:t>“he”; </a:t>
            </a:r>
            <a:r>
              <a:rPr sz="2531" b="1" spc="-7" dirty="0">
                <a:solidFill>
                  <a:srgbClr val="BB2CA2"/>
                </a:solidFill>
                <a:latin typeface="Courier New"/>
                <a:cs typeface="Courier New"/>
              </a:rPr>
              <a:t>float</a:t>
            </a:r>
            <a:r>
              <a:rPr sz="2531" b="1" dirty="0">
                <a:solidFill>
                  <a:srgbClr val="BB2CA2"/>
                </a:solidFill>
                <a:latin typeface="Courier New"/>
                <a:cs typeface="Courier New"/>
              </a:rPr>
              <a:t>		</a:t>
            </a:r>
            <a:r>
              <a:rPr sz="2531" b="1" spc="-18" dirty="0">
                <a:latin typeface="Courier New"/>
                <a:cs typeface="Courier New"/>
              </a:rPr>
              <a:t>eps</a:t>
            </a:r>
            <a:r>
              <a:rPr sz="2531" b="1" dirty="0">
                <a:latin typeface="Courier New"/>
                <a:cs typeface="Courier New"/>
              </a:rPr>
              <a:t>		</a:t>
            </a:r>
            <a:r>
              <a:rPr sz="2531" b="1" spc="-35" dirty="0">
                <a:latin typeface="Courier New"/>
                <a:cs typeface="Courier New"/>
              </a:rPr>
              <a:t>=</a:t>
            </a:r>
            <a:r>
              <a:rPr sz="2531" b="1" dirty="0">
                <a:latin typeface="Courier New"/>
                <a:cs typeface="Courier New"/>
              </a:rPr>
              <a:t>	</a:t>
            </a:r>
            <a:r>
              <a:rPr sz="2531" b="1" spc="-21" dirty="0">
                <a:solidFill>
                  <a:srgbClr val="272AD8"/>
                </a:solidFill>
                <a:latin typeface="Courier New"/>
                <a:cs typeface="Courier New"/>
              </a:rPr>
              <a:t>1.0e-</a:t>
            </a:r>
            <a:r>
              <a:rPr sz="2531" b="1" spc="-18" dirty="0">
                <a:solidFill>
                  <a:srgbClr val="272AD8"/>
                </a:solidFill>
                <a:latin typeface="Courier New"/>
                <a:cs typeface="Courier New"/>
              </a:rPr>
              <a:t>5</a:t>
            </a:r>
            <a:r>
              <a:rPr sz="2531" b="1" spc="-18" dirty="0">
                <a:latin typeface="Courier New"/>
                <a:cs typeface="Courier New"/>
              </a:rPr>
              <a:t>;</a:t>
            </a:r>
            <a:endParaRPr sz="2531" dirty="0">
              <a:latin typeface="Courier New"/>
              <a:cs typeface="Courier New"/>
            </a:endParaRPr>
          </a:p>
          <a:p>
            <a:pPr marL="171444" marR="4547282">
              <a:lnSpc>
                <a:spcPts val="3023"/>
              </a:lnSpc>
              <a:tabLst>
                <a:tab pos="1135816" algn="l"/>
                <a:tab pos="1328690" algn="l"/>
                <a:tab pos="1907313" algn="l"/>
                <a:tab pos="2678811" algn="l"/>
                <a:tab pos="3065006" algn="l"/>
                <a:tab pos="3450755" algn="l"/>
              </a:tabLst>
            </a:pPr>
            <a:r>
              <a:rPr sz="2531" b="1" spc="-14" dirty="0">
                <a:solidFill>
                  <a:srgbClr val="BB2CA2"/>
                </a:solidFill>
                <a:latin typeface="Courier New"/>
                <a:cs typeface="Courier New"/>
              </a:rPr>
              <a:t>char</a:t>
            </a:r>
            <a:r>
              <a:rPr sz="2531" b="1" dirty="0">
                <a:solidFill>
                  <a:srgbClr val="BB2CA2"/>
                </a:solidFill>
                <a:latin typeface="Courier New"/>
                <a:cs typeface="Courier New"/>
              </a:rPr>
              <a:t>	</a:t>
            </a:r>
            <a:r>
              <a:rPr sz="2531" b="1" spc="-7" dirty="0">
                <a:latin typeface="Courier New"/>
                <a:cs typeface="Courier New"/>
              </a:rPr>
              <a:t>arrdarr[</a:t>
            </a:r>
            <a:r>
              <a:rPr sz="2531" b="1" spc="-7" dirty="0">
                <a:solidFill>
                  <a:srgbClr val="272AD8"/>
                </a:solidFill>
                <a:latin typeface="Courier New"/>
                <a:cs typeface="Courier New"/>
              </a:rPr>
              <a:t>10</a:t>
            </a:r>
            <a:r>
              <a:rPr sz="2531" b="1" spc="-7" dirty="0">
                <a:latin typeface="Courier New"/>
                <a:cs typeface="Courier New"/>
              </a:rPr>
              <a:t>][</a:t>
            </a:r>
            <a:r>
              <a:rPr sz="2531" b="1" spc="-7" dirty="0">
                <a:solidFill>
                  <a:srgbClr val="272AD8"/>
                </a:solidFill>
                <a:latin typeface="Courier New"/>
                <a:cs typeface="Courier New"/>
              </a:rPr>
              <a:t>10</a:t>
            </a:r>
            <a:r>
              <a:rPr sz="2531" b="1" spc="-7" dirty="0">
                <a:latin typeface="Courier New"/>
                <a:cs typeface="Courier New"/>
              </a:rPr>
              <a:t>]; </a:t>
            </a:r>
            <a:r>
              <a:rPr sz="2531" b="1" spc="-7" dirty="0">
                <a:solidFill>
                  <a:srgbClr val="BB2CA2"/>
                </a:solidFill>
                <a:latin typeface="Courier New"/>
                <a:cs typeface="Courier New"/>
              </a:rPr>
              <a:t>unsigned</a:t>
            </a:r>
            <a:r>
              <a:rPr sz="2531" b="1" dirty="0">
                <a:solidFill>
                  <a:srgbClr val="BB2CA2"/>
                </a:solidFill>
                <a:latin typeface="Courier New"/>
                <a:cs typeface="Courier New"/>
              </a:rPr>
              <a:t>	</a:t>
            </a:r>
            <a:r>
              <a:rPr sz="2531" b="1" spc="-18" dirty="0">
                <a:solidFill>
                  <a:srgbClr val="BB2CA2"/>
                </a:solidFill>
                <a:latin typeface="Courier New"/>
                <a:cs typeface="Courier New"/>
              </a:rPr>
              <a:t>int</a:t>
            </a:r>
            <a:r>
              <a:rPr sz="2531" b="1" dirty="0">
                <a:solidFill>
                  <a:srgbClr val="BB2CA2"/>
                </a:solidFill>
                <a:latin typeface="Courier New"/>
                <a:cs typeface="Courier New"/>
              </a:rPr>
              <a:t>	</a:t>
            </a:r>
            <a:r>
              <a:rPr sz="2531" b="1" spc="-35" dirty="0">
                <a:latin typeface="Courier New"/>
                <a:cs typeface="Courier New"/>
              </a:rPr>
              <a:t>x</a:t>
            </a:r>
            <a:r>
              <a:rPr sz="2531" b="1" dirty="0">
                <a:latin typeface="Courier New"/>
                <a:cs typeface="Courier New"/>
              </a:rPr>
              <a:t>	</a:t>
            </a:r>
            <a:r>
              <a:rPr sz="2531" b="1" spc="-35" dirty="0">
                <a:latin typeface="Courier New"/>
                <a:cs typeface="Courier New"/>
              </a:rPr>
              <a:t>=</a:t>
            </a:r>
            <a:r>
              <a:rPr sz="2531" b="1" dirty="0">
                <a:latin typeface="Courier New"/>
                <a:cs typeface="Courier New"/>
              </a:rPr>
              <a:t>	</a:t>
            </a:r>
            <a:r>
              <a:rPr sz="2531" b="1" spc="-18" dirty="0">
                <a:solidFill>
                  <a:srgbClr val="272AD8"/>
                </a:solidFill>
                <a:latin typeface="Courier New"/>
                <a:cs typeface="Courier New"/>
              </a:rPr>
              <a:t>42</a:t>
            </a:r>
            <a:r>
              <a:rPr sz="2531" b="1" spc="-18" dirty="0">
                <a:latin typeface="Courier New"/>
                <a:cs typeface="Courier New"/>
              </a:rPr>
              <a:t>; </a:t>
            </a:r>
            <a:r>
              <a:rPr sz="2531" b="1" spc="-7" dirty="0">
                <a:solidFill>
                  <a:srgbClr val="BB2CA2"/>
                </a:solidFill>
                <a:latin typeface="Courier New"/>
                <a:cs typeface="Courier New"/>
              </a:rPr>
              <a:t>char</a:t>
            </a:r>
            <a:r>
              <a:rPr sz="2531" b="1" spc="-7" dirty="0">
                <a:latin typeface="Courier New"/>
                <a:cs typeface="Courier New"/>
              </a:rPr>
              <a:t>*</a:t>
            </a:r>
            <a:r>
              <a:rPr sz="2531" b="1" dirty="0">
                <a:latin typeface="Courier New"/>
                <a:cs typeface="Courier New"/>
              </a:rPr>
              <a:t>		</a:t>
            </a:r>
            <a:r>
              <a:rPr sz="2531" b="1" spc="-7" dirty="0">
                <a:latin typeface="Courier New"/>
                <a:cs typeface="Courier New"/>
              </a:rPr>
              <a:t>ardar[</a:t>
            </a:r>
            <a:r>
              <a:rPr sz="2531" b="1" spc="-7" dirty="0">
                <a:solidFill>
                  <a:srgbClr val="272AD8"/>
                </a:solidFill>
                <a:latin typeface="Courier New"/>
                <a:cs typeface="Courier New"/>
              </a:rPr>
              <a:t>10</a:t>
            </a:r>
            <a:r>
              <a:rPr sz="2531" b="1" spc="-7" dirty="0">
                <a:latin typeface="Courier New"/>
                <a:cs typeface="Courier New"/>
              </a:rPr>
              <a:t>]; </a:t>
            </a:r>
            <a:r>
              <a:rPr sz="2531" b="1" spc="-7" dirty="0">
                <a:solidFill>
                  <a:srgbClr val="BB2CA2"/>
                </a:solidFill>
                <a:latin typeface="Courier New"/>
                <a:cs typeface="Courier New"/>
              </a:rPr>
              <a:t>char</a:t>
            </a:r>
            <a:r>
              <a:rPr sz="2531" b="1" spc="-7" dirty="0">
                <a:latin typeface="Courier New"/>
                <a:cs typeface="Courier New"/>
              </a:rPr>
              <a:t>*</a:t>
            </a:r>
            <a:r>
              <a:rPr sz="2531" b="1" dirty="0">
                <a:latin typeface="Courier New"/>
                <a:cs typeface="Courier New"/>
              </a:rPr>
              <a:t>		</a:t>
            </a:r>
            <a:r>
              <a:rPr sz="2531" b="1" spc="-18" dirty="0">
                <a:latin typeface="Courier New"/>
                <a:cs typeface="Courier New"/>
              </a:rPr>
              <a:t>a;</a:t>
            </a:r>
            <a:endParaRPr sz="2531" dirty="0">
              <a:latin typeface="Courier New"/>
              <a:cs typeface="Courier New"/>
            </a:endParaRPr>
          </a:p>
          <a:p>
            <a:pPr marL="171444">
              <a:lnSpc>
                <a:spcPts val="2918"/>
              </a:lnSpc>
              <a:tabLst>
                <a:tab pos="1328690" algn="l"/>
              </a:tabLst>
            </a:pPr>
            <a:r>
              <a:rPr sz="2531" b="1" spc="-7" dirty="0">
                <a:solidFill>
                  <a:srgbClr val="BB2CA2"/>
                </a:solidFill>
                <a:latin typeface="Courier New"/>
                <a:cs typeface="Courier New"/>
              </a:rPr>
              <a:t>void</a:t>
            </a:r>
            <a:r>
              <a:rPr sz="2531" b="1" spc="-7" dirty="0">
                <a:latin typeface="Courier New"/>
                <a:cs typeface="Courier New"/>
              </a:rPr>
              <a:t>*</a:t>
            </a:r>
            <a:r>
              <a:rPr sz="2531" b="1" dirty="0">
                <a:latin typeface="Courier New"/>
                <a:cs typeface="Courier New"/>
              </a:rPr>
              <a:t>	</a:t>
            </a:r>
            <a:r>
              <a:rPr sz="2531" b="1" spc="-18" dirty="0">
                <a:latin typeface="Courier New"/>
                <a:cs typeface="Courier New"/>
              </a:rPr>
              <a:t>v;</a:t>
            </a:r>
            <a:endParaRPr sz="2531" dirty="0">
              <a:latin typeface="Courier New"/>
              <a:cs typeface="Courier New"/>
            </a:endParaRPr>
          </a:p>
          <a:p>
            <a:pPr marL="171444">
              <a:lnSpc>
                <a:spcPts val="3030"/>
              </a:lnSpc>
              <a:tabLst>
                <a:tab pos="1135816" algn="l"/>
                <a:tab pos="3065006" algn="l"/>
              </a:tabLst>
            </a:pPr>
            <a:r>
              <a:rPr sz="2531" b="1" spc="-14" dirty="0">
                <a:solidFill>
                  <a:srgbClr val="BB2CA2"/>
                </a:solidFill>
                <a:latin typeface="Courier New"/>
                <a:cs typeface="Courier New"/>
              </a:rPr>
              <a:t>void</a:t>
            </a:r>
            <a:r>
              <a:rPr sz="2531" b="1" dirty="0">
                <a:solidFill>
                  <a:srgbClr val="BB2CA2"/>
                </a:solidFill>
                <a:latin typeface="Courier New"/>
                <a:cs typeface="Courier New"/>
              </a:rPr>
              <a:t>	</a:t>
            </a:r>
            <a:r>
              <a:rPr sz="2531" b="1" spc="-7" dirty="0">
                <a:latin typeface="Courier New"/>
                <a:cs typeface="Courier New"/>
              </a:rPr>
              <a:t>foo(</a:t>
            </a:r>
            <a:r>
              <a:rPr sz="2531" b="1" spc="-7" dirty="0">
                <a:solidFill>
                  <a:srgbClr val="BB2CA2"/>
                </a:solidFill>
                <a:latin typeface="Courier New"/>
                <a:cs typeface="Courier New"/>
              </a:rPr>
              <a:t>const</a:t>
            </a:r>
            <a:r>
              <a:rPr sz="2531" b="1" dirty="0">
                <a:solidFill>
                  <a:srgbClr val="BB2CA2"/>
                </a:solidFill>
                <a:latin typeface="Courier New"/>
                <a:cs typeface="Courier New"/>
              </a:rPr>
              <a:t>	</a:t>
            </a:r>
            <a:r>
              <a:rPr sz="2531" b="1" spc="-7" dirty="0">
                <a:solidFill>
                  <a:srgbClr val="BB2CA2"/>
                </a:solidFill>
                <a:latin typeface="Courier New"/>
                <a:cs typeface="Courier New"/>
              </a:rPr>
              <a:t>char</a:t>
            </a:r>
            <a:r>
              <a:rPr sz="2531" b="1" spc="-7" dirty="0">
                <a:latin typeface="Courier New"/>
                <a:cs typeface="Courier New"/>
              </a:rPr>
              <a:t>[]);</a:t>
            </a:r>
            <a:endParaRPr sz="2531" dirty="0">
              <a:latin typeface="Courier New"/>
              <a:cs typeface="Courier New"/>
            </a:endParaRPr>
          </a:p>
          <a:p>
            <a:pPr marL="8929" marR="938030">
              <a:lnSpc>
                <a:spcPts val="2855"/>
              </a:lnSpc>
              <a:spcBef>
                <a:spcPts val="1832"/>
              </a:spcBef>
            </a:pPr>
            <a:r>
              <a:rPr sz="2391" spc="56" dirty="0">
                <a:latin typeface="Arial"/>
                <a:cs typeface="Arial"/>
              </a:rPr>
              <a:t>Without</a:t>
            </a:r>
            <a:r>
              <a:rPr sz="2391" spc="120" dirty="0">
                <a:latin typeface="Arial"/>
                <a:cs typeface="Arial"/>
              </a:rPr>
              <a:t> </a:t>
            </a:r>
            <a:r>
              <a:rPr sz="2391" spc="39" dirty="0">
                <a:latin typeface="Arial"/>
                <a:cs typeface="Arial"/>
              </a:rPr>
              <a:t>an</a:t>
            </a:r>
            <a:r>
              <a:rPr sz="2391" spc="120" dirty="0">
                <a:latin typeface="Arial"/>
                <a:cs typeface="Arial"/>
              </a:rPr>
              <a:t> </a:t>
            </a:r>
            <a:r>
              <a:rPr sz="2391" spc="35" dirty="0">
                <a:latin typeface="Arial"/>
                <a:cs typeface="Arial"/>
              </a:rPr>
              <a:t>explicit</a:t>
            </a:r>
            <a:r>
              <a:rPr sz="2391" spc="120" dirty="0">
                <a:latin typeface="Arial"/>
                <a:cs typeface="Arial"/>
              </a:rPr>
              <a:t> </a:t>
            </a:r>
            <a:r>
              <a:rPr sz="2391" spc="46" dirty="0">
                <a:latin typeface="Arial"/>
                <a:cs typeface="Arial"/>
              </a:rPr>
              <a:t>initializer</a:t>
            </a:r>
            <a:r>
              <a:rPr sz="2391" spc="120" dirty="0">
                <a:latin typeface="Arial"/>
                <a:cs typeface="Arial"/>
              </a:rPr>
              <a:t> </a:t>
            </a:r>
            <a:r>
              <a:rPr sz="2391" spc="53" dirty="0">
                <a:latin typeface="Arial"/>
                <a:cs typeface="Arial"/>
              </a:rPr>
              <a:t>local</a:t>
            </a:r>
            <a:r>
              <a:rPr sz="2391" spc="120" dirty="0">
                <a:latin typeface="Arial"/>
                <a:cs typeface="Arial"/>
              </a:rPr>
              <a:t> </a:t>
            </a:r>
            <a:r>
              <a:rPr sz="2391" dirty="0">
                <a:latin typeface="Arial"/>
                <a:cs typeface="Arial"/>
              </a:rPr>
              <a:t>variables</a:t>
            </a:r>
            <a:r>
              <a:rPr sz="2391" spc="123" dirty="0">
                <a:latin typeface="Arial"/>
                <a:cs typeface="Arial"/>
              </a:rPr>
              <a:t> </a:t>
            </a:r>
            <a:r>
              <a:rPr sz="2391" spc="35" dirty="0">
                <a:latin typeface="Arial"/>
                <a:cs typeface="Arial"/>
              </a:rPr>
              <a:t>may</a:t>
            </a:r>
            <a:r>
              <a:rPr sz="2391" spc="120" dirty="0">
                <a:latin typeface="Arial"/>
                <a:cs typeface="Arial"/>
              </a:rPr>
              <a:t> </a:t>
            </a:r>
            <a:r>
              <a:rPr sz="2391" spc="-7" dirty="0">
                <a:latin typeface="Arial"/>
                <a:cs typeface="Arial"/>
              </a:rPr>
              <a:t>contain </a:t>
            </a:r>
            <a:r>
              <a:rPr sz="2391" spc="39" dirty="0">
                <a:latin typeface="Arial"/>
                <a:cs typeface="Arial"/>
              </a:rPr>
              <a:t>random</a:t>
            </a:r>
            <a:r>
              <a:rPr sz="2391" spc="63" dirty="0">
                <a:latin typeface="Arial"/>
                <a:cs typeface="Arial"/>
              </a:rPr>
              <a:t> </a:t>
            </a:r>
            <a:r>
              <a:rPr sz="2391" dirty="0">
                <a:latin typeface="Arial"/>
                <a:cs typeface="Arial"/>
              </a:rPr>
              <a:t>values</a:t>
            </a:r>
            <a:r>
              <a:rPr sz="2391" spc="63" dirty="0">
                <a:latin typeface="Arial"/>
                <a:cs typeface="Arial"/>
              </a:rPr>
              <a:t> </a:t>
            </a:r>
            <a:r>
              <a:rPr sz="2391" dirty="0">
                <a:latin typeface="Arial"/>
                <a:cs typeface="Arial"/>
              </a:rPr>
              <a:t>(static</a:t>
            </a:r>
            <a:r>
              <a:rPr sz="2391" spc="63" dirty="0">
                <a:latin typeface="Arial"/>
                <a:cs typeface="Arial"/>
              </a:rPr>
              <a:t> </a:t>
            </a:r>
            <a:r>
              <a:rPr sz="2391" spc="141" dirty="0">
                <a:latin typeface="Arial"/>
                <a:cs typeface="Arial"/>
              </a:rPr>
              <a:t>&amp;</a:t>
            </a:r>
            <a:r>
              <a:rPr sz="2391" spc="63" dirty="0">
                <a:latin typeface="Arial"/>
                <a:cs typeface="Arial"/>
              </a:rPr>
              <a:t> </a:t>
            </a:r>
            <a:r>
              <a:rPr sz="2391" dirty="0">
                <a:latin typeface="Arial"/>
                <a:cs typeface="Arial"/>
              </a:rPr>
              <a:t>extern</a:t>
            </a:r>
            <a:r>
              <a:rPr sz="2391" spc="67" dirty="0">
                <a:latin typeface="Arial"/>
                <a:cs typeface="Arial"/>
              </a:rPr>
              <a:t> </a:t>
            </a:r>
            <a:r>
              <a:rPr sz="2391" spc="53" dirty="0">
                <a:latin typeface="Arial"/>
                <a:cs typeface="Arial"/>
              </a:rPr>
              <a:t>are</a:t>
            </a:r>
            <a:r>
              <a:rPr sz="2391" spc="63" dirty="0">
                <a:latin typeface="Arial"/>
                <a:cs typeface="Arial"/>
              </a:rPr>
              <a:t> </a:t>
            </a:r>
            <a:r>
              <a:rPr sz="2391" spc="60" dirty="0">
                <a:latin typeface="Arial"/>
                <a:cs typeface="Arial"/>
              </a:rPr>
              <a:t>zero</a:t>
            </a:r>
            <a:r>
              <a:rPr sz="2391" spc="63" dirty="0">
                <a:latin typeface="Arial"/>
                <a:cs typeface="Arial"/>
              </a:rPr>
              <a:t> </a:t>
            </a:r>
            <a:r>
              <a:rPr sz="2391" spc="42" dirty="0">
                <a:latin typeface="Arial"/>
                <a:cs typeface="Arial"/>
              </a:rPr>
              <a:t>initialized)</a:t>
            </a:r>
            <a:endParaRPr sz="2391"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18513" y="117402"/>
            <a:ext cx="7393781" cy="624570"/>
          </a:xfrm>
          <a:prstGeom prst="rect">
            <a:avLst/>
          </a:prstGeom>
        </p:spPr>
        <p:txBody>
          <a:bodyPr vert="horz" wrap="square" lIns="0" tIns="8930" rIns="0" bIns="0" rtlCol="0" anchor="ctr">
            <a:spAutoFit/>
          </a:bodyPr>
          <a:lstStyle/>
          <a:p>
            <a:pPr marL="8929">
              <a:lnSpc>
                <a:spcPct val="100000"/>
              </a:lnSpc>
              <a:spcBef>
                <a:spcPts val="70"/>
              </a:spcBef>
            </a:pPr>
            <a:r>
              <a:rPr spc="-46" dirty="0"/>
              <a:t>Conversions</a:t>
            </a:r>
          </a:p>
        </p:txBody>
      </p:sp>
      <p:sp>
        <p:nvSpPr>
          <p:cNvPr id="3" name="object 3"/>
          <p:cNvSpPr txBox="1"/>
          <p:nvPr/>
        </p:nvSpPr>
        <p:spPr>
          <a:xfrm>
            <a:off x="946052" y="1239736"/>
            <a:ext cx="8751987" cy="3873789"/>
          </a:xfrm>
          <a:prstGeom prst="rect">
            <a:avLst/>
          </a:prstGeom>
        </p:spPr>
        <p:txBody>
          <a:bodyPr vert="horz" wrap="square" lIns="0" tIns="22324" rIns="0" bIns="0" rtlCol="0">
            <a:spAutoFit/>
          </a:bodyPr>
          <a:lstStyle/>
          <a:p>
            <a:pPr marL="8929" marR="3572">
              <a:lnSpc>
                <a:spcPts val="2855"/>
              </a:lnSpc>
              <a:spcBef>
                <a:spcPts val="176"/>
              </a:spcBef>
            </a:pPr>
            <a:r>
              <a:rPr sz="2391" spc="80" dirty="0">
                <a:latin typeface="Arial"/>
                <a:cs typeface="Arial"/>
              </a:rPr>
              <a:t>What </a:t>
            </a:r>
            <a:r>
              <a:rPr sz="2391" dirty="0">
                <a:latin typeface="Arial"/>
                <a:cs typeface="Arial"/>
              </a:rPr>
              <a:t>is</a:t>
            </a:r>
            <a:r>
              <a:rPr sz="2391" spc="84" dirty="0">
                <a:latin typeface="Arial"/>
                <a:cs typeface="Arial"/>
              </a:rPr>
              <a:t> </a:t>
            </a:r>
            <a:r>
              <a:rPr sz="2391" dirty="0">
                <a:latin typeface="Arial"/>
                <a:cs typeface="Arial"/>
              </a:rPr>
              <a:t>the</a:t>
            </a:r>
            <a:r>
              <a:rPr sz="2391" spc="80" dirty="0">
                <a:latin typeface="Arial"/>
                <a:cs typeface="Arial"/>
              </a:rPr>
              <a:t> </a:t>
            </a:r>
            <a:r>
              <a:rPr sz="2391" dirty="0">
                <a:latin typeface="Arial"/>
                <a:cs typeface="Arial"/>
              </a:rPr>
              <a:t>meaning</a:t>
            </a:r>
            <a:r>
              <a:rPr sz="2391" spc="84" dirty="0">
                <a:latin typeface="Arial"/>
                <a:cs typeface="Arial"/>
              </a:rPr>
              <a:t> </a:t>
            </a:r>
            <a:r>
              <a:rPr sz="2391" spc="70" dirty="0">
                <a:latin typeface="Arial"/>
                <a:cs typeface="Arial"/>
              </a:rPr>
              <a:t>of</a:t>
            </a:r>
            <a:r>
              <a:rPr sz="2391" spc="84" dirty="0">
                <a:latin typeface="Arial"/>
                <a:cs typeface="Arial"/>
              </a:rPr>
              <a:t> </a:t>
            </a:r>
            <a:r>
              <a:rPr sz="2391" spc="39" dirty="0">
                <a:latin typeface="Arial"/>
                <a:cs typeface="Arial"/>
              </a:rPr>
              <a:t>an</a:t>
            </a:r>
            <a:r>
              <a:rPr sz="2391" spc="80" dirty="0">
                <a:latin typeface="Arial"/>
                <a:cs typeface="Arial"/>
              </a:rPr>
              <a:t> </a:t>
            </a:r>
            <a:r>
              <a:rPr sz="2391" spc="53" dirty="0">
                <a:latin typeface="Arial"/>
                <a:cs typeface="Arial"/>
              </a:rPr>
              <a:t>operation</a:t>
            </a:r>
            <a:r>
              <a:rPr sz="2391" spc="84" dirty="0">
                <a:latin typeface="Arial"/>
                <a:cs typeface="Arial"/>
              </a:rPr>
              <a:t> </a:t>
            </a:r>
            <a:r>
              <a:rPr sz="2391" spc="42" dirty="0">
                <a:latin typeface="Arial"/>
                <a:cs typeface="Arial"/>
              </a:rPr>
              <a:t>with</a:t>
            </a:r>
            <a:r>
              <a:rPr sz="2391" spc="80" dirty="0">
                <a:latin typeface="Arial"/>
                <a:cs typeface="Arial"/>
              </a:rPr>
              <a:t> </a:t>
            </a:r>
            <a:r>
              <a:rPr sz="2391" dirty="0">
                <a:latin typeface="Arial"/>
                <a:cs typeface="Arial"/>
              </a:rPr>
              <a:t>operands</a:t>
            </a:r>
            <a:r>
              <a:rPr sz="2391" spc="84" dirty="0">
                <a:latin typeface="Arial"/>
                <a:cs typeface="Arial"/>
              </a:rPr>
              <a:t> </a:t>
            </a:r>
            <a:r>
              <a:rPr sz="2391" spc="70" dirty="0">
                <a:latin typeface="Arial"/>
                <a:cs typeface="Arial"/>
              </a:rPr>
              <a:t>of</a:t>
            </a:r>
            <a:r>
              <a:rPr sz="2391" spc="84" dirty="0">
                <a:latin typeface="Arial"/>
                <a:cs typeface="Arial"/>
              </a:rPr>
              <a:t> </a:t>
            </a:r>
            <a:r>
              <a:rPr sz="2391" spc="32" dirty="0">
                <a:latin typeface="Arial"/>
                <a:cs typeface="Arial"/>
              </a:rPr>
              <a:t>different </a:t>
            </a:r>
            <a:r>
              <a:rPr sz="2391" spc="-7" dirty="0">
                <a:latin typeface="Arial"/>
                <a:cs typeface="Arial"/>
              </a:rPr>
              <a:t>types?</a:t>
            </a:r>
            <a:endParaRPr sz="2391" dirty="0">
              <a:latin typeface="Arial"/>
              <a:cs typeface="Arial"/>
            </a:endParaRPr>
          </a:p>
          <a:p>
            <a:pPr marL="1101884">
              <a:spcBef>
                <a:spcPts val="1477"/>
              </a:spcBef>
              <a:tabLst>
                <a:tab pos="2226985" algn="l"/>
                <a:tab pos="2902045" algn="l"/>
                <a:tab pos="3802572" algn="l"/>
                <a:tab pos="4702653" algn="l"/>
                <a:tab pos="5152692" algn="l"/>
                <a:tab pos="5602733" algn="l"/>
                <a:tab pos="6053220" algn="l"/>
                <a:tab pos="6503260" algn="l"/>
              </a:tabLst>
            </a:pPr>
            <a:r>
              <a:rPr sz="2953" b="1" spc="-14" dirty="0">
                <a:solidFill>
                  <a:srgbClr val="9E163B"/>
                </a:solidFill>
                <a:latin typeface="Courier New"/>
                <a:cs typeface="Courier New"/>
              </a:rPr>
              <a:t>char</a:t>
            </a:r>
            <a:r>
              <a:rPr sz="2953" b="1" dirty="0">
                <a:solidFill>
                  <a:srgbClr val="9E163B"/>
                </a:solidFill>
                <a:latin typeface="Courier New"/>
                <a:cs typeface="Courier New"/>
              </a:rPr>
              <a:t>	</a:t>
            </a:r>
            <a:r>
              <a:rPr sz="2953" b="1" spc="-18" dirty="0">
                <a:latin typeface="Courier New"/>
                <a:cs typeface="Courier New"/>
              </a:rPr>
              <a:t>c;</a:t>
            </a:r>
            <a:r>
              <a:rPr sz="2953" b="1" dirty="0">
                <a:latin typeface="Courier New"/>
                <a:cs typeface="Courier New"/>
              </a:rPr>
              <a:t>	</a:t>
            </a:r>
            <a:r>
              <a:rPr sz="2953" b="1" spc="-18" dirty="0">
                <a:solidFill>
                  <a:srgbClr val="9E163B"/>
                </a:solidFill>
                <a:latin typeface="Courier New"/>
                <a:cs typeface="Courier New"/>
              </a:rPr>
              <a:t>int</a:t>
            </a:r>
            <a:r>
              <a:rPr sz="2953" b="1" dirty="0">
                <a:solidFill>
                  <a:srgbClr val="9E163B"/>
                </a:solidFill>
                <a:latin typeface="Courier New"/>
                <a:cs typeface="Courier New"/>
              </a:rPr>
              <a:t>	</a:t>
            </a:r>
            <a:r>
              <a:rPr sz="2953" b="1" spc="-18" dirty="0">
                <a:latin typeface="Courier New"/>
                <a:cs typeface="Courier New"/>
              </a:rPr>
              <a:t>i;</a:t>
            </a:r>
            <a:r>
              <a:rPr sz="2953" b="1" dirty="0">
                <a:latin typeface="Courier New"/>
                <a:cs typeface="Courier New"/>
              </a:rPr>
              <a:t>	</a:t>
            </a:r>
            <a:r>
              <a:rPr sz="2953" b="1" spc="-35" dirty="0">
                <a:latin typeface="Courier New"/>
                <a:cs typeface="Courier New"/>
              </a:rPr>
              <a:t>…</a:t>
            </a:r>
            <a:r>
              <a:rPr sz="2953" b="1" dirty="0">
                <a:latin typeface="Courier New"/>
                <a:cs typeface="Courier New"/>
              </a:rPr>
              <a:t>	</a:t>
            </a:r>
            <a:r>
              <a:rPr sz="2953" b="1" spc="-35" dirty="0">
                <a:latin typeface="Courier New"/>
                <a:cs typeface="Courier New"/>
              </a:rPr>
              <a:t>i</a:t>
            </a:r>
            <a:r>
              <a:rPr sz="2953" b="1" dirty="0">
                <a:latin typeface="Courier New"/>
                <a:cs typeface="Courier New"/>
              </a:rPr>
              <a:t>	</a:t>
            </a:r>
            <a:r>
              <a:rPr sz="2953" b="1" spc="-35" dirty="0">
                <a:latin typeface="Courier New"/>
                <a:cs typeface="Courier New"/>
              </a:rPr>
              <a:t>+</a:t>
            </a:r>
            <a:r>
              <a:rPr sz="2953" b="1" dirty="0">
                <a:latin typeface="Courier New"/>
                <a:cs typeface="Courier New"/>
              </a:rPr>
              <a:t>	</a:t>
            </a:r>
            <a:r>
              <a:rPr sz="2953" b="1" spc="-35" dirty="0">
                <a:latin typeface="Courier New"/>
                <a:cs typeface="Courier New"/>
              </a:rPr>
              <a:t>c</a:t>
            </a:r>
            <a:r>
              <a:rPr sz="2953" b="1" dirty="0">
                <a:latin typeface="Courier New"/>
                <a:cs typeface="Courier New"/>
              </a:rPr>
              <a:t>	</a:t>
            </a:r>
            <a:r>
              <a:rPr sz="2953" b="1" spc="-35" dirty="0">
                <a:latin typeface="Courier New"/>
                <a:cs typeface="Courier New"/>
              </a:rPr>
              <a:t>…</a:t>
            </a:r>
            <a:endParaRPr sz="2953" dirty="0">
              <a:latin typeface="Courier New"/>
              <a:cs typeface="Courier New"/>
            </a:endParaRPr>
          </a:p>
          <a:p>
            <a:pPr marL="8929" marR="22323">
              <a:lnSpc>
                <a:spcPts val="2855"/>
              </a:lnSpc>
              <a:spcBef>
                <a:spcPts val="3066"/>
              </a:spcBef>
            </a:pPr>
            <a:r>
              <a:rPr sz="2391" spc="-63" dirty="0">
                <a:latin typeface="Arial"/>
                <a:cs typeface="Arial"/>
              </a:rPr>
              <a:t>The</a:t>
            </a:r>
            <a:r>
              <a:rPr sz="2391" spc="63" dirty="0">
                <a:latin typeface="Arial"/>
                <a:cs typeface="Arial"/>
              </a:rPr>
              <a:t> </a:t>
            </a:r>
            <a:r>
              <a:rPr sz="2391" spc="32" dirty="0">
                <a:latin typeface="Arial"/>
                <a:cs typeface="Arial"/>
              </a:rPr>
              <a:t>compiler</a:t>
            </a:r>
            <a:r>
              <a:rPr sz="2391" spc="63" dirty="0">
                <a:latin typeface="Arial"/>
                <a:cs typeface="Arial"/>
              </a:rPr>
              <a:t> </a:t>
            </a:r>
            <a:r>
              <a:rPr sz="2391" spc="74" dirty="0">
                <a:latin typeface="Arial"/>
                <a:cs typeface="Arial"/>
              </a:rPr>
              <a:t>will</a:t>
            </a:r>
            <a:r>
              <a:rPr sz="2391" spc="67" dirty="0">
                <a:latin typeface="Arial"/>
                <a:cs typeface="Arial"/>
              </a:rPr>
              <a:t> </a:t>
            </a:r>
            <a:r>
              <a:rPr sz="2391" dirty="0">
                <a:latin typeface="Arial"/>
                <a:cs typeface="Arial"/>
              </a:rPr>
              <a:t>attempt</a:t>
            </a:r>
            <a:r>
              <a:rPr sz="2391" spc="63" dirty="0">
                <a:latin typeface="Arial"/>
                <a:cs typeface="Arial"/>
              </a:rPr>
              <a:t> </a:t>
            </a:r>
            <a:r>
              <a:rPr sz="2391" spc="49" dirty="0">
                <a:latin typeface="Arial"/>
                <a:cs typeface="Arial"/>
              </a:rPr>
              <a:t>to</a:t>
            </a:r>
            <a:r>
              <a:rPr sz="2391" spc="67" dirty="0">
                <a:latin typeface="Arial"/>
                <a:cs typeface="Arial"/>
              </a:rPr>
              <a:t> </a:t>
            </a:r>
            <a:r>
              <a:rPr sz="2391" dirty="0">
                <a:latin typeface="Arial"/>
                <a:cs typeface="Arial"/>
              </a:rPr>
              <a:t>convert</a:t>
            </a:r>
            <a:r>
              <a:rPr sz="2391" spc="63" dirty="0">
                <a:latin typeface="Arial"/>
                <a:cs typeface="Arial"/>
              </a:rPr>
              <a:t> </a:t>
            </a:r>
            <a:r>
              <a:rPr sz="2391" spc="77" dirty="0">
                <a:latin typeface="Arial"/>
                <a:cs typeface="Arial"/>
              </a:rPr>
              <a:t>data</a:t>
            </a:r>
            <a:r>
              <a:rPr sz="2391" spc="63" dirty="0">
                <a:latin typeface="Arial"/>
                <a:cs typeface="Arial"/>
              </a:rPr>
              <a:t> </a:t>
            </a:r>
            <a:r>
              <a:rPr sz="2391" dirty="0">
                <a:latin typeface="Arial"/>
                <a:cs typeface="Arial"/>
              </a:rPr>
              <a:t>types</a:t>
            </a:r>
            <a:r>
              <a:rPr sz="2391" spc="67" dirty="0">
                <a:latin typeface="Arial"/>
                <a:cs typeface="Arial"/>
              </a:rPr>
              <a:t> </a:t>
            </a:r>
            <a:r>
              <a:rPr sz="2391" spc="32" dirty="0">
                <a:latin typeface="Arial"/>
                <a:cs typeface="Arial"/>
              </a:rPr>
              <a:t>without</a:t>
            </a:r>
            <a:r>
              <a:rPr sz="2391" spc="63" dirty="0">
                <a:latin typeface="Arial"/>
                <a:cs typeface="Arial"/>
              </a:rPr>
              <a:t> </a:t>
            </a:r>
            <a:r>
              <a:rPr sz="2391" spc="-7" dirty="0">
                <a:latin typeface="Arial"/>
                <a:cs typeface="Arial"/>
              </a:rPr>
              <a:t>losing </a:t>
            </a:r>
            <a:r>
              <a:rPr sz="2391" spc="39" dirty="0">
                <a:latin typeface="Arial"/>
                <a:cs typeface="Arial"/>
              </a:rPr>
              <a:t>information;</a:t>
            </a:r>
            <a:r>
              <a:rPr sz="2391" spc="77" dirty="0">
                <a:latin typeface="Arial"/>
                <a:cs typeface="Arial"/>
              </a:rPr>
              <a:t> </a:t>
            </a:r>
            <a:r>
              <a:rPr sz="2391" spc="53" dirty="0">
                <a:latin typeface="Arial"/>
                <a:cs typeface="Arial"/>
              </a:rPr>
              <a:t>if</a:t>
            </a:r>
            <a:r>
              <a:rPr sz="2391" spc="80" dirty="0">
                <a:latin typeface="Arial"/>
                <a:cs typeface="Arial"/>
              </a:rPr>
              <a:t> </a:t>
            </a:r>
            <a:r>
              <a:rPr sz="2391" dirty="0">
                <a:latin typeface="Arial"/>
                <a:cs typeface="Arial"/>
              </a:rPr>
              <a:t>not</a:t>
            </a:r>
            <a:r>
              <a:rPr sz="2391" spc="80" dirty="0">
                <a:latin typeface="Arial"/>
                <a:cs typeface="Arial"/>
              </a:rPr>
              <a:t> </a:t>
            </a:r>
            <a:r>
              <a:rPr sz="2391" dirty="0">
                <a:latin typeface="Arial"/>
                <a:cs typeface="Arial"/>
              </a:rPr>
              <a:t>possible</a:t>
            </a:r>
            <a:r>
              <a:rPr sz="2391" spc="77" dirty="0">
                <a:latin typeface="Arial"/>
                <a:cs typeface="Arial"/>
              </a:rPr>
              <a:t> </a:t>
            </a:r>
            <a:r>
              <a:rPr sz="2391" dirty="0">
                <a:latin typeface="Arial"/>
                <a:cs typeface="Arial"/>
              </a:rPr>
              <a:t>emit</a:t>
            </a:r>
            <a:r>
              <a:rPr sz="2391" spc="80" dirty="0">
                <a:latin typeface="Arial"/>
                <a:cs typeface="Arial"/>
              </a:rPr>
              <a:t> </a:t>
            </a:r>
            <a:r>
              <a:rPr sz="2391" spc="105" dirty="0">
                <a:latin typeface="Arial"/>
                <a:cs typeface="Arial"/>
              </a:rPr>
              <a:t>a</a:t>
            </a:r>
            <a:r>
              <a:rPr sz="2391" spc="80" dirty="0">
                <a:latin typeface="Arial"/>
                <a:cs typeface="Arial"/>
              </a:rPr>
              <a:t> </a:t>
            </a:r>
            <a:r>
              <a:rPr sz="2391" spc="56" dirty="0">
                <a:latin typeface="Arial"/>
                <a:cs typeface="Arial"/>
              </a:rPr>
              <a:t>warning</a:t>
            </a:r>
            <a:r>
              <a:rPr sz="2391" spc="80" dirty="0">
                <a:latin typeface="Arial"/>
                <a:cs typeface="Arial"/>
              </a:rPr>
              <a:t> </a:t>
            </a:r>
            <a:r>
              <a:rPr sz="2391" spc="60" dirty="0">
                <a:latin typeface="Arial"/>
                <a:cs typeface="Arial"/>
              </a:rPr>
              <a:t>and</a:t>
            </a:r>
            <a:r>
              <a:rPr sz="2391" spc="77" dirty="0">
                <a:latin typeface="Arial"/>
                <a:cs typeface="Arial"/>
              </a:rPr>
              <a:t> </a:t>
            </a:r>
            <a:r>
              <a:rPr sz="2391" dirty="0">
                <a:latin typeface="Arial"/>
                <a:cs typeface="Arial"/>
              </a:rPr>
              <a:t>convert</a:t>
            </a:r>
            <a:r>
              <a:rPr sz="2391" spc="80" dirty="0">
                <a:latin typeface="Arial"/>
                <a:cs typeface="Arial"/>
              </a:rPr>
              <a:t> </a:t>
            </a:r>
            <a:r>
              <a:rPr sz="2391" spc="63" dirty="0">
                <a:latin typeface="Arial"/>
                <a:cs typeface="Arial"/>
              </a:rPr>
              <a:t>anyway</a:t>
            </a:r>
            <a:endParaRPr sz="2391" dirty="0">
              <a:latin typeface="Arial"/>
              <a:cs typeface="Arial"/>
            </a:endParaRPr>
          </a:p>
          <a:p>
            <a:pPr>
              <a:spcBef>
                <a:spcPts val="1772"/>
              </a:spcBef>
            </a:pPr>
            <a:endParaRPr sz="2391" dirty="0">
              <a:latin typeface="Arial"/>
              <a:cs typeface="Arial"/>
            </a:endParaRPr>
          </a:p>
          <a:p>
            <a:pPr marL="8929" marR="282615">
              <a:lnSpc>
                <a:spcPts val="2855"/>
              </a:lnSpc>
            </a:pPr>
            <a:r>
              <a:rPr sz="2391" spc="-7" dirty="0">
                <a:latin typeface="Arial"/>
                <a:cs typeface="Arial"/>
              </a:rPr>
              <a:t>Conversions</a:t>
            </a:r>
            <a:r>
              <a:rPr sz="2391" spc="25" dirty="0">
                <a:latin typeface="Arial"/>
                <a:cs typeface="Arial"/>
              </a:rPr>
              <a:t> </a:t>
            </a:r>
            <a:r>
              <a:rPr sz="2391" spc="39" dirty="0">
                <a:latin typeface="Arial"/>
                <a:cs typeface="Arial"/>
              </a:rPr>
              <a:t>happen</a:t>
            </a:r>
            <a:r>
              <a:rPr sz="2391" spc="28" dirty="0">
                <a:latin typeface="Arial"/>
                <a:cs typeface="Arial"/>
              </a:rPr>
              <a:t> </a:t>
            </a:r>
            <a:r>
              <a:rPr sz="2391" spc="84" dirty="0">
                <a:latin typeface="Arial"/>
                <a:cs typeface="Arial"/>
              </a:rPr>
              <a:t>for</a:t>
            </a:r>
            <a:r>
              <a:rPr sz="2391" spc="28" dirty="0">
                <a:latin typeface="Arial"/>
                <a:cs typeface="Arial"/>
              </a:rPr>
              <a:t> </a:t>
            </a:r>
            <a:r>
              <a:rPr sz="2391" spc="32" dirty="0">
                <a:latin typeface="Arial"/>
                <a:cs typeface="Arial"/>
              </a:rPr>
              <a:t>operands,</a:t>
            </a:r>
            <a:r>
              <a:rPr sz="2391" spc="28" dirty="0">
                <a:latin typeface="Arial"/>
                <a:cs typeface="Arial"/>
              </a:rPr>
              <a:t> </a:t>
            </a:r>
            <a:r>
              <a:rPr sz="2391" dirty="0">
                <a:latin typeface="Arial"/>
                <a:cs typeface="Arial"/>
              </a:rPr>
              <a:t>function</a:t>
            </a:r>
            <a:r>
              <a:rPr sz="2391" spc="28" dirty="0">
                <a:latin typeface="Arial"/>
                <a:cs typeface="Arial"/>
              </a:rPr>
              <a:t> </a:t>
            </a:r>
            <a:r>
              <a:rPr sz="2391" dirty="0">
                <a:latin typeface="Arial"/>
                <a:cs typeface="Arial"/>
              </a:rPr>
              <a:t>arguments,</a:t>
            </a:r>
            <a:r>
              <a:rPr sz="2391" spc="28" dirty="0">
                <a:latin typeface="Arial"/>
                <a:cs typeface="Arial"/>
              </a:rPr>
              <a:t> </a:t>
            </a:r>
            <a:r>
              <a:rPr sz="2391" spc="-7" dirty="0">
                <a:latin typeface="Arial"/>
                <a:cs typeface="Arial"/>
              </a:rPr>
              <a:t>return </a:t>
            </a:r>
            <a:r>
              <a:rPr sz="2391" dirty="0">
                <a:latin typeface="Arial"/>
                <a:cs typeface="Arial"/>
              </a:rPr>
              <a:t>values</a:t>
            </a:r>
            <a:r>
              <a:rPr sz="2391" spc="35" dirty="0">
                <a:latin typeface="Arial"/>
                <a:cs typeface="Arial"/>
              </a:rPr>
              <a:t> </a:t>
            </a:r>
            <a:r>
              <a:rPr sz="2391" spc="60" dirty="0">
                <a:latin typeface="Arial"/>
                <a:cs typeface="Arial"/>
              </a:rPr>
              <a:t>and</a:t>
            </a:r>
            <a:r>
              <a:rPr sz="2391" spc="39" dirty="0">
                <a:latin typeface="Arial"/>
                <a:cs typeface="Arial"/>
              </a:rPr>
              <a:t> </a:t>
            </a:r>
            <a:r>
              <a:rPr sz="2391" spc="-14" dirty="0">
                <a:latin typeface="Arial"/>
                <a:cs typeface="Arial"/>
              </a:rPr>
              <a:t>right-</a:t>
            </a:r>
            <a:r>
              <a:rPr sz="2391" spc="35" dirty="0">
                <a:latin typeface="Arial"/>
                <a:cs typeface="Arial"/>
              </a:rPr>
              <a:t>hand</a:t>
            </a:r>
            <a:r>
              <a:rPr sz="2391" spc="39" dirty="0">
                <a:latin typeface="Arial"/>
                <a:cs typeface="Arial"/>
              </a:rPr>
              <a:t> </a:t>
            </a:r>
            <a:r>
              <a:rPr sz="2391" dirty="0">
                <a:latin typeface="Arial"/>
                <a:cs typeface="Arial"/>
              </a:rPr>
              <a:t>side</a:t>
            </a:r>
            <a:r>
              <a:rPr sz="2391" spc="39" dirty="0">
                <a:latin typeface="Arial"/>
                <a:cs typeface="Arial"/>
              </a:rPr>
              <a:t> </a:t>
            </a:r>
            <a:r>
              <a:rPr sz="2391" spc="70" dirty="0">
                <a:latin typeface="Arial"/>
                <a:cs typeface="Arial"/>
              </a:rPr>
              <a:t>of</a:t>
            </a:r>
            <a:r>
              <a:rPr sz="2391" spc="35" dirty="0">
                <a:latin typeface="Arial"/>
                <a:cs typeface="Arial"/>
              </a:rPr>
              <a:t> </a:t>
            </a:r>
            <a:r>
              <a:rPr sz="2391" spc="-7" dirty="0">
                <a:latin typeface="Arial"/>
                <a:cs typeface="Arial"/>
              </a:rPr>
              <a:t>assignments.</a:t>
            </a:r>
            <a:endParaRPr sz="2391" dirty="0">
              <a:latin typeface="Arial"/>
              <a:cs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3" name="Google Shape;503;p26"/>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err="1"/>
              <a:t>Consts</a:t>
            </a:r>
            <a:r>
              <a:rPr lang="en-US" b="1" dirty="0"/>
              <a:t> and Enums in C</a:t>
            </a:r>
            <a:endParaRPr b="1" dirty="0"/>
          </a:p>
        </p:txBody>
      </p:sp>
      <p:sp>
        <p:nvSpPr>
          <p:cNvPr id="502" name="Google Shape;502;p26"/>
          <p:cNvSpPr txBox="1">
            <a:spLocks noGrp="1"/>
          </p:cNvSpPr>
          <p:nvPr>
            <p:ph idx="1"/>
          </p:nvPr>
        </p:nvSpPr>
        <p:spPr>
          <a:prstGeom prst="rect">
            <a:avLst/>
          </a:prstGeom>
          <a:noFill/>
          <a:ln>
            <a:noFill/>
          </a:ln>
        </p:spPr>
        <p:txBody>
          <a:bodyPr spcFirstLastPara="1" vert="horz" wrap="square" lIns="174133" tIns="87067" rIns="174133" bIns="87067" rtlCol="0" anchor="t" anchorCtr="0">
            <a:noAutofit/>
          </a:bodyPr>
          <a:lstStyle/>
          <a:p>
            <a:pPr marL="489442" indent="-408184" algn="just">
              <a:lnSpc>
                <a:spcPct val="100000"/>
              </a:lnSpc>
              <a:spcBef>
                <a:spcPts val="0"/>
              </a:spcBef>
              <a:buSzPts val="1900"/>
            </a:pPr>
            <a:r>
              <a:rPr lang="en-US" sz="2400" dirty="0"/>
              <a:t>Constant is assigned a typed value once in the declaration; value can't change during entire execution of program</a:t>
            </a:r>
            <a:endParaRPr sz="2400" dirty="0"/>
          </a:p>
          <a:p>
            <a:pPr marL="540466" lvl="1" indent="0">
              <a:lnSpc>
                <a:spcPct val="100000"/>
              </a:lnSpc>
              <a:spcBef>
                <a:spcPts val="433"/>
              </a:spcBef>
              <a:buClr>
                <a:srgbClr val="D0940C"/>
              </a:buClr>
              <a:buSzPts val="1463"/>
              <a:buNone/>
            </a:pPr>
            <a:r>
              <a:rPr lang="en-US" sz="2000" b="1" dirty="0">
                <a:solidFill>
                  <a:srgbClr val="D0940C"/>
                </a:solidFill>
                <a:ea typeface="Courier New"/>
                <a:sym typeface="Courier New"/>
              </a:rPr>
              <a:t>const float  </a:t>
            </a:r>
            <a:r>
              <a:rPr lang="en-US" sz="2000" b="1" dirty="0" err="1">
                <a:solidFill>
                  <a:srgbClr val="D0940C"/>
                </a:solidFill>
                <a:ea typeface="Courier New"/>
                <a:sym typeface="Courier New"/>
              </a:rPr>
              <a:t>golden_ratio</a:t>
            </a:r>
            <a:r>
              <a:rPr lang="en-US" sz="2000" b="1" dirty="0">
                <a:solidFill>
                  <a:srgbClr val="D0940C"/>
                </a:solidFill>
                <a:ea typeface="Courier New"/>
                <a:sym typeface="Courier New"/>
              </a:rPr>
              <a:t> = 1.618;</a:t>
            </a:r>
            <a:br>
              <a:rPr lang="en-US" sz="2000" b="1" dirty="0">
                <a:solidFill>
                  <a:srgbClr val="D0940C"/>
                </a:solidFill>
                <a:ea typeface="Courier New"/>
                <a:sym typeface="Courier New"/>
              </a:rPr>
            </a:br>
            <a:r>
              <a:rPr lang="en-US" sz="2000" b="1" dirty="0">
                <a:solidFill>
                  <a:srgbClr val="D0940C"/>
                </a:solidFill>
                <a:ea typeface="Courier New"/>
                <a:sym typeface="Courier New"/>
              </a:rPr>
              <a:t>const int    </a:t>
            </a:r>
            <a:r>
              <a:rPr lang="en-US" sz="2000" b="1" dirty="0" err="1">
                <a:solidFill>
                  <a:srgbClr val="D0940C"/>
                </a:solidFill>
                <a:ea typeface="Courier New"/>
                <a:sym typeface="Courier New"/>
              </a:rPr>
              <a:t>days_in_week</a:t>
            </a:r>
            <a:r>
              <a:rPr lang="en-US" sz="2000" b="1" dirty="0">
                <a:solidFill>
                  <a:srgbClr val="D0940C"/>
                </a:solidFill>
                <a:ea typeface="Courier New"/>
                <a:sym typeface="Courier New"/>
              </a:rPr>
              <a:t> = 7;</a:t>
            </a:r>
            <a:br>
              <a:rPr lang="en-US" sz="2000" b="1" dirty="0">
                <a:solidFill>
                  <a:srgbClr val="D0940C"/>
                </a:solidFill>
                <a:ea typeface="Courier New"/>
                <a:sym typeface="Courier New"/>
              </a:rPr>
            </a:br>
            <a:r>
              <a:rPr lang="en-US" sz="2000" b="1" dirty="0">
                <a:solidFill>
                  <a:srgbClr val="D0940C"/>
                </a:solidFill>
                <a:ea typeface="Courier New"/>
                <a:sym typeface="Courier New"/>
              </a:rPr>
              <a:t>const double </a:t>
            </a:r>
            <a:r>
              <a:rPr lang="en-US" sz="2000" b="1" dirty="0" err="1">
                <a:solidFill>
                  <a:srgbClr val="D0940C"/>
                </a:solidFill>
                <a:ea typeface="Courier New"/>
                <a:sym typeface="Courier New"/>
              </a:rPr>
              <a:t>the_law</a:t>
            </a:r>
            <a:r>
              <a:rPr lang="en-US" sz="2000" b="1" dirty="0">
                <a:solidFill>
                  <a:srgbClr val="D0940C"/>
                </a:solidFill>
                <a:ea typeface="Courier New"/>
                <a:sym typeface="Courier New"/>
              </a:rPr>
              <a:t>      = 2.99792458e8;</a:t>
            </a:r>
            <a:endParaRPr sz="2000" dirty="0"/>
          </a:p>
          <a:p>
            <a:pPr marL="880619" lvl="1" indent="-340153">
              <a:lnSpc>
                <a:spcPct val="100000"/>
              </a:lnSpc>
              <a:spcBef>
                <a:spcPts val="433"/>
              </a:spcBef>
              <a:buSzPts val="1463"/>
            </a:pPr>
            <a:r>
              <a:rPr lang="en-US" sz="2000" dirty="0"/>
              <a:t>You can have a constant version of any of the standard C variable types</a:t>
            </a:r>
            <a:endParaRPr sz="2000" dirty="0"/>
          </a:p>
          <a:p>
            <a:pPr marL="489442" indent="-408184">
              <a:lnSpc>
                <a:spcPct val="100000"/>
              </a:lnSpc>
              <a:buSzPts val="1900"/>
            </a:pPr>
            <a:r>
              <a:rPr lang="en-US" sz="2400" dirty="0"/>
              <a:t>Enums: a group of related integer constants.  E.g., </a:t>
            </a:r>
            <a:endParaRPr sz="2400" dirty="0"/>
          </a:p>
          <a:p>
            <a:pPr marL="472435" lvl="1" indent="0">
              <a:lnSpc>
                <a:spcPct val="100000"/>
              </a:lnSpc>
              <a:spcBef>
                <a:spcPts val="433"/>
              </a:spcBef>
              <a:buClr>
                <a:srgbClr val="D0940C"/>
              </a:buClr>
              <a:buSzPts val="1463"/>
              <a:buNone/>
            </a:pPr>
            <a:r>
              <a:rPr lang="en-US" sz="2000" b="1" dirty="0" err="1">
                <a:solidFill>
                  <a:srgbClr val="D0940C"/>
                </a:solidFill>
                <a:ea typeface="Courier New"/>
                <a:sym typeface="Courier New"/>
              </a:rPr>
              <a:t>enum</a:t>
            </a:r>
            <a:r>
              <a:rPr lang="en-US" sz="2000" b="1" dirty="0">
                <a:solidFill>
                  <a:srgbClr val="D0940C"/>
                </a:solidFill>
                <a:ea typeface="Courier New"/>
                <a:sym typeface="Courier New"/>
              </a:rPr>
              <a:t> </a:t>
            </a:r>
            <a:r>
              <a:rPr lang="en-US" sz="2000" b="1" dirty="0" err="1">
                <a:solidFill>
                  <a:srgbClr val="D0940C"/>
                </a:solidFill>
                <a:ea typeface="Courier New"/>
                <a:sym typeface="Courier New"/>
              </a:rPr>
              <a:t>cardsuit</a:t>
            </a:r>
            <a:r>
              <a:rPr lang="en-US" sz="2000" b="1" dirty="0">
                <a:solidFill>
                  <a:srgbClr val="D0940C"/>
                </a:solidFill>
                <a:ea typeface="Courier New"/>
                <a:sym typeface="Courier New"/>
              </a:rPr>
              <a:t> {CLUBS,DIAMONDS,HEARTS,SPADES};</a:t>
            </a:r>
            <a:endParaRPr sz="2000" dirty="0"/>
          </a:p>
          <a:p>
            <a:pPr marL="472435" lvl="1" indent="0">
              <a:lnSpc>
                <a:spcPct val="100000"/>
              </a:lnSpc>
              <a:spcBef>
                <a:spcPts val="433"/>
              </a:spcBef>
              <a:buClr>
                <a:srgbClr val="D0940C"/>
              </a:buClr>
              <a:buSzPts val="1463"/>
              <a:buNone/>
            </a:pPr>
            <a:r>
              <a:rPr lang="en-US" sz="2000" b="1" dirty="0" err="1">
                <a:solidFill>
                  <a:srgbClr val="D0940C"/>
                </a:solidFill>
                <a:ea typeface="Courier New"/>
                <a:sym typeface="Courier New"/>
              </a:rPr>
              <a:t>enum</a:t>
            </a:r>
            <a:r>
              <a:rPr lang="en-US" sz="2000" b="1" dirty="0">
                <a:solidFill>
                  <a:srgbClr val="D0940C"/>
                </a:solidFill>
                <a:ea typeface="Courier New"/>
                <a:sym typeface="Courier New"/>
              </a:rPr>
              <a:t> color {RED, GREEN, BLUE};</a:t>
            </a:r>
          </a:p>
          <a:p>
            <a:pPr marL="472435" lvl="1" indent="0">
              <a:lnSpc>
                <a:spcPct val="100000"/>
              </a:lnSpc>
              <a:spcBef>
                <a:spcPts val="433"/>
              </a:spcBef>
              <a:buClr>
                <a:srgbClr val="D0940C"/>
              </a:buClr>
              <a:buSzPts val="1463"/>
              <a:buNone/>
            </a:pPr>
            <a:r>
              <a:rPr lang="en-US" sz="2000" dirty="0"/>
              <a:t>An example program to demonstrate working of </a:t>
            </a:r>
            <a:r>
              <a:rPr lang="en-US" sz="2000" dirty="0" err="1"/>
              <a:t>enum</a:t>
            </a:r>
            <a:r>
              <a:rPr lang="en-US" sz="2000" dirty="0"/>
              <a:t> in C</a:t>
            </a:r>
          </a:p>
          <a:p>
            <a:pPr marL="472435" lvl="1" indent="0">
              <a:lnSpc>
                <a:spcPct val="100000"/>
              </a:lnSpc>
              <a:spcBef>
                <a:spcPts val="433"/>
              </a:spcBef>
              <a:buClr>
                <a:srgbClr val="D0940C"/>
              </a:buClr>
              <a:buSzPts val="1463"/>
              <a:buNone/>
            </a:pPr>
            <a:r>
              <a:rPr lang="en-US" sz="2000" b="1" dirty="0">
                <a:solidFill>
                  <a:srgbClr val="D0940C"/>
                </a:solidFill>
              </a:rPr>
              <a:t>#include&lt;stdio.h&gt;</a:t>
            </a:r>
          </a:p>
          <a:p>
            <a:pPr marL="472435" lvl="1" indent="0">
              <a:lnSpc>
                <a:spcPct val="100000"/>
              </a:lnSpc>
              <a:spcBef>
                <a:spcPts val="433"/>
              </a:spcBef>
              <a:buClr>
                <a:srgbClr val="D0940C"/>
              </a:buClr>
              <a:buSzPts val="1463"/>
              <a:buNone/>
            </a:pPr>
            <a:r>
              <a:rPr lang="en-US" sz="2000" b="1" dirty="0" err="1">
                <a:solidFill>
                  <a:srgbClr val="D0940C"/>
                </a:solidFill>
              </a:rPr>
              <a:t>enum</a:t>
            </a:r>
            <a:r>
              <a:rPr lang="en-US" sz="2000" b="1" dirty="0">
                <a:solidFill>
                  <a:srgbClr val="D0940C"/>
                </a:solidFill>
              </a:rPr>
              <a:t> week{Mon, Tue, Wed, </a:t>
            </a:r>
            <a:r>
              <a:rPr lang="en-US" sz="2000" b="1" dirty="0" err="1">
                <a:solidFill>
                  <a:srgbClr val="D0940C"/>
                </a:solidFill>
              </a:rPr>
              <a:t>Thur</a:t>
            </a:r>
            <a:r>
              <a:rPr lang="en-US" sz="2000" b="1" dirty="0">
                <a:solidFill>
                  <a:srgbClr val="D0940C"/>
                </a:solidFill>
              </a:rPr>
              <a:t>, Fri, Sat, Sun};</a:t>
            </a:r>
          </a:p>
          <a:p>
            <a:pPr marL="472435" lvl="1" indent="0">
              <a:lnSpc>
                <a:spcPct val="100000"/>
              </a:lnSpc>
              <a:spcBef>
                <a:spcPts val="433"/>
              </a:spcBef>
              <a:buClr>
                <a:srgbClr val="D0940C"/>
              </a:buClr>
              <a:buSzPts val="1463"/>
              <a:buNone/>
            </a:pPr>
            <a:r>
              <a:rPr lang="en-US" sz="2000" b="1" dirty="0">
                <a:solidFill>
                  <a:srgbClr val="D0940C"/>
                </a:solidFill>
              </a:rPr>
              <a:t>int main(){    </a:t>
            </a:r>
            <a:r>
              <a:rPr lang="en-US" sz="2000" b="1" dirty="0" err="1">
                <a:solidFill>
                  <a:srgbClr val="D0940C"/>
                </a:solidFill>
              </a:rPr>
              <a:t>enum</a:t>
            </a:r>
            <a:r>
              <a:rPr lang="en-US" sz="2000" b="1" dirty="0">
                <a:solidFill>
                  <a:srgbClr val="D0940C"/>
                </a:solidFill>
              </a:rPr>
              <a:t> week day;    day = Wed;    </a:t>
            </a:r>
            <a:r>
              <a:rPr lang="en-US" sz="2000" b="1" dirty="0" err="1">
                <a:solidFill>
                  <a:srgbClr val="D0940C"/>
                </a:solidFill>
              </a:rPr>
              <a:t>printf</a:t>
            </a:r>
            <a:r>
              <a:rPr lang="en-US" sz="2000" b="1" dirty="0">
                <a:solidFill>
                  <a:srgbClr val="D0940C"/>
                </a:solidFill>
              </a:rPr>
              <a:t>("%</a:t>
            </a:r>
            <a:r>
              <a:rPr lang="en-US" sz="2000" b="1" dirty="0" err="1">
                <a:solidFill>
                  <a:srgbClr val="D0940C"/>
                </a:solidFill>
              </a:rPr>
              <a:t>d",day</a:t>
            </a:r>
            <a:r>
              <a:rPr lang="en-US" sz="2000" b="1" dirty="0">
                <a:solidFill>
                  <a:srgbClr val="D0940C"/>
                </a:solidFill>
              </a:rPr>
              <a:t>);    return 0;} </a:t>
            </a:r>
          </a:p>
          <a:p>
            <a:pPr marL="472435" lvl="1" indent="0">
              <a:lnSpc>
                <a:spcPct val="100000"/>
              </a:lnSpc>
              <a:spcBef>
                <a:spcPts val="433"/>
              </a:spcBef>
              <a:buClr>
                <a:srgbClr val="D0940C"/>
              </a:buClr>
              <a:buSzPts val="1463"/>
              <a:buNone/>
            </a:pPr>
            <a:r>
              <a:rPr lang="en-US" sz="2000" b="1" dirty="0">
                <a:solidFill>
                  <a:srgbClr val="D0940C"/>
                </a:solidFill>
              </a:rPr>
              <a:t>Output: 2</a:t>
            </a:r>
            <a:endParaRPr sz="2000" b="1" dirty="0">
              <a:solidFill>
                <a:srgbClr val="D0940C"/>
              </a:solidFill>
            </a:endParaRPr>
          </a:p>
        </p:txBody>
      </p:sp>
      <p:sp>
        <p:nvSpPr>
          <p:cNvPr id="504" name="Google Shape;504;p26"/>
          <p:cNvSpPr txBox="1">
            <a:spLocks noGrp="1"/>
          </p:cNvSpPr>
          <p:nvPr>
            <p:ph type="sldNum" sz="quarter" idx="12"/>
          </p:nvPr>
        </p:nvSpPr>
        <p:spPr>
          <a:prstGeom prst="rect">
            <a:avLst/>
          </a:prstGeom>
          <a:noFill/>
          <a:ln>
            <a:noFill/>
          </a:ln>
        </p:spPr>
        <p:txBody>
          <a:bodyPr spcFirstLastPara="1" wrap="square" lIns="95233" tIns="95233" rIns="95233" bIns="95233" anchor="t" anchorCtr="0">
            <a:spAutoFit/>
          </a:bodyPr>
          <a:lstStyle/>
          <a:p>
            <a:pPr algn="ctr">
              <a:buClr>
                <a:srgbClr val="000000"/>
              </a:buClr>
              <a:buSzPts val="900"/>
            </a:pPr>
            <a:fld id="{00000000-1234-1234-1234-123412341234}" type="slidenum">
              <a:rPr lang="en-US" sz="1200">
                <a:solidFill>
                  <a:srgbClr val="000000"/>
                </a:solidFill>
                <a:latin typeface="Gill Sans"/>
                <a:ea typeface="Gill Sans"/>
                <a:cs typeface="Gill Sans"/>
                <a:sym typeface="Gill Sans"/>
              </a:rPr>
              <a:pPr algn="ctr">
                <a:buClr>
                  <a:srgbClr val="000000"/>
                </a:buClr>
                <a:buSzPts val="900"/>
              </a:pPr>
              <a:t>35</a:t>
            </a:fld>
            <a:endParaRPr sz="1200">
              <a:solidFill>
                <a:srgbClr val="000000"/>
              </a:solidFill>
              <a:latin typeface="Gill Sans"/>
              <a:ea typeface="Gill Sans"/>
              <a:cs typeface="Gill Sans"/>
              <a:sym typeface="Gill Sans"/>
            </a:endParaRPr>
          </a:p>
        </p:txBody>
      </p:sp>
      <p:sp>
        <p:nvSpPr>
          <p:cNvPr id="2" name="Footer Placeholder 1">
            <a:extLst>
              <a:ext uri="{FF2B5EF4-FFF2-40B4-BE49-F238E27FC236}">
                <a16:creationId xmlns:a16="http://schemas.microsoft.com/office/drawing/2014/main" xmlns="" id="{4642CC41-B086-D7FF-0C8F-A7DE3F1FCA94}"/>
              </a:ext>
            </a:extLst>
          </p:cNvPr>
          <p:cNvSpPr>
            <a:spLocks noGrp="1"/>
          </p:cNvSpPr>
          <p:nvPr>
            <p:ph type="ftr" sz="quarter" idx="11"/>
          </p:nvPr>
        </p:nvSpPr>
        <p:spPr/>
        <p:txBody>
          <a:bodyPr/>
          <a:lstStyle/>
          <a:p>
            <a:r>
              <a:rPr lang="en-US"/>
              <a:t>Introduction - Basics of C programming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A32F62-585A-8AF6-D586-70A90507ED38}"/>
              </a:ext>
            </a:extLst>
          </p:cNvPr>
          <p:cNvSpPr>
            <a:spLocks noGrp="1"/>
          </p:cNvSpPr>
          <p:nvPr>
            <p:ph type="title"/>
          </p:nvPr>
        </p:nvSpPr>
        <p:spPr/>
        <p:txBody>
          <a:bodyPr/>
          <a:lstStyle/>
          <a:p>
            <a:r>
              <a:rPr lang="en-US" dirty="0"/>
              <a:t>Union</a:t>
            </a:r>
            <a:endParaRPr lang="x-none" dirty="0"/>
          </a:p>
        </p:txBody>
      </p:sp>
      <p:sp>
        <p:nvSpPr>
          <p:cNvPr id="3" name="Content Placeholder 2">
            <a:extLst>
              <a:ext uri="{FF2B5EF4-FFF2-40B4-BE49-F238E27FC236}">
                <a16:creationId xmlns:a16="http://schemas.microsoft.com/office/drawing/2014/main" xmlns="" id="{C5A76B27-8E17-F08F-BAAC-7028BAC17767}"/>
              </a:ext>
            </a:extLst>
          </p:cNvPr>
          <p:cNvSpPr>
            <a:spLocks noGrp="1"/>
          </p:cNvSpPr>
          <p:nvPr>
            <p:ph idx="1"/>
          </p:nvPr>
        </p:nvSpPr>
        <p:spPr>
          <a:xfrm>
            <a:off x="838200" y="1077477"/>
            <a:ext cx="10515600" cy="1537707"/>
          </a:xfrm>
        </p:spPr>
        <p:txBody>
          <a:bodyPr/>
          <a:lstStyle/>
          <a:p>
            <a:r>
              <a:rPr lang="en-US" dirty="0"/>
              <a:t>Unions are used to</a:t>
            </a:r>
          </a:p>
          <a:p>
            <a:pPr lvl="1"/>
            <a:r>
              <a:rPr lang="en-US" dirty="0"/>
              <a:t>Compress bits of variables</a:t>
            </a:r>
          </a:p>
          <a:p>
            <a:pPr lvl="1"/>
            <a:r>
              <a:rPr lang="en-US" dirty="0"/>
              <a:t>Complete number of bits can be used by one variable at a time</a:t>
            </a:r>
          </a:p>
          <a:p>
            <a:pPr marL="457200" lvl="1" indent="0">
              <a:buNone/>
            </a:pPr>
            <a:endParaRPr lang="x-none" dirty="0"/>
          </a:p>
        </p:txBody>
      </p:sp>
      <p:sp>
        <p:nvSpPr>
          <p:cNvPr id="4" name="Footer Placeholder 3">
            <a:extLst>
              <a:ext uri="{FF2B5EF4-FFF2-40B4-BE49-F238E27FC236}">
                <a16:creationId xmlns:a16="http://schemas.microsoft.com/office/drawing/2014/main" xmlns="" id="{40348959-AA4C-A2B5-47FB-FB84DFEC98A7}"/>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22C5A3C0-0E81-5BA7-F283-605247146315}"/>
              </a:ext>
            </a:extLst>
          </p:cNvPr>
          <p:cNvSpPr>
            <a:spLocks noGrp="1"/>
          </p:cNvSpPr>
          <p:nvPr>
            <p:ph type="sldNum" sz="quarter" idx="12"/>
          </p:nvPr>
        </p:nvSpPr>
        <p:spPr/>
        <p:txBody>
          <a:bodyPr/>
          <a:lstStyle/>
          <a:p>
            <a:fld id="{80B3F240-1256-4E56-B6D7-F3DD5D13EF0A}" type="slidenum">
              <a:rPr lang="en-US" smtClean="0"/>
              <a:t>36</a:t>
            </a:fld>
            <a:endParaRPr lang="en-US"/>
          </a:p>
        </p:txBody>
      </p:sp>
      <p:sp>
        <p:nvSpPr>
          <p:cNvPr id="6" name="TextBox 5">
            <a:extLst>
              <a:ext uri="{FF2B5EF4-FFF2-40B4-BE49-F238E27FC236}">
                <a16:creationId xmlns:a16="http://schemas.microsoft.com/office/drawing/2014/main" xmlns="" id="{62CAB8F5-3CE6-AE79-F808-4634BF30F320}"/>
              </a:ext>
            </a:extLst>
          </p:cNvPr>
          <p:cNvSpPr txBox="1"/>
          <p:nvPr/>
        </p:nvSpPr>
        <p:spPr>
          <a:xfrm>
            <a:off x="987552" y="2944368"/>
            <a:ext cx="10219852" cy="2031325"/>
          </a:xfrm>
          <a:prstGeom prst="rect">
            <a:avLst/>
          </a:prstGeom>
          <a:noFill/>
        </p:spPr>
        <p:txBody>
          <a:bodyPr wrap="square" rtlCol="0">
            <a:spAutoFit/>
          </a:bodyPr>
          <a:lstStyle/>
          <a:p>
            <a:r>
              <a:rPr lang="en-US" dirty="0"/>
              <a:t>union number {int a; char c;};</a:t>
            </a:r>
          </a:p>
          <a:p>
            <a:r>
              <a:rPr lang="en-US" dirty="0"/>
              <a:t>int main() {</a:t>
            </a:r>
          </a:p>
          <a:p>
            <a:r>
              <a:rPr lang="en-US" dirty="0"/>
              <a:t> union number num;</a:t>
            </a:r>
          </a:p>
          <a:p>
            <a:r>
              <a:rPr lang="en-US" dirty="0"/>
              <a:t> </a:t>
            </a:r>
            <a:r>
              <a:rPr lang="en-US" dirty="0" err="1"/>
              <a:t>num.a</a:t>
            </a:r>
            <a:r>
              <a:rPr lang="en-US" dirty="0"/>
              <a:t> = 10;</a:t>
            </a:r>
          </a:p>
          <a:p>
            <a:r>
              <a:rPr lang="en-US" dirty="0"/>
              <a:t> </a:t>
            </a:r>
            <a:r>
              <a:rPr lang="en-US" dirty="0" err="1"/>
              <a:t>num.c</a:t>
            </a:r>
            <a:r>
              <a:rPr lang="en-US" dirty="0"/>
              <a:t> = ‘c’;</a:t>
            </a:r>
          </a:p>
          <a:p>
            <a:r>
              <a:rPr lang="en-US" dirty="0"/>
              <a:t> return 0;</a:t>
            </a:r>
          </a:p>
          <a:p>
            <a:r>
              <a:rPr lang="en-US" dirty="0"/>
              <a:t>}</a:t>
            </a:r>
            <a:endParaRPr lang="x-none" dirty="0"/>
          </a:p>
        </p:txBody>
      </p:sp>
      <p:sp>
        <p:nvSpPr>
          <p:cNvPr id="7" name="Rectangle 6">
            <a:extLst>
              <a:ext uri="{FF2B5EF4-FFF2-40B4-BE49-F238E27FC236}">
                <a16:creationId xmlns:a16="http://schemas.microsoft.com/office/drawing/2014/main" xmlns="" id="{77524CBE-DE67-0FCE-B6AE-E8220D73FAAB}"/>
              </a:ext>
            </a:extLst>
          </p:cNvPr>
          <p:cNvSpPr/>
          <p:nvPr/>
        </p:nvSpPr>
        <p:spPr>
          <a:xfrm>
            <a:off x="4882896" y="4852287"/>
            <a:ext cx="5266944" cy="66670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x-none" dirty="0"/>
          </a:p>
        </p:txBody>
      </p:sp>
      <p:sp>
        <p:nvSpPr>
          <p:cNvPr id="8" name="TextBox 7">
            <a:extLst>
              <a:ext uri="{FF2B5EF4-FFF2-40B4-BE49-F238E27FC236}">
                <a16:creationId xmlns:a16="http://schemas.microsoft.com/office/drawing/2014/main" xmlns="" id="{8B02CB5E-D0E9-F6D7-E9FF-4E2E82ECF36F}"/>
              </a:ext>
            </a:extLst>
          </p:cNvPr>
          <p:cNvSpPr txBox="1"/>
          <p:nvPr/>
        </p:nvSpPr>
        <p:spPr>
          <a:xfrm>
            <a:off x="4882896" y="5518987"/>
            <a:ext cx="5266944" cy="369332"/>
          </a:xfrm>
          <a:prstGeom prst="rect">
            <a:avLst/>
          </a:prstGeom>
          <a:noFill/>
        </p:spPr>
        <p:txBody>
          <a:bodyPr wrap="square" rtlCol="0">
            <a:spAutoFit/>
          </a:bodyPr>
          <a:lstStyle/>
          <a:p>
            <a:pPr algn="ctr"/>
            <a:r>
              <a:rPr lang="en-US" dirty="0"/>
              <a:t>4 Bytes</a:t>
            </a:r>
            <a:endParaRPr lang="x-none" dirty="0"/>
          </a:p>
        </p:txBody>
      </p:sp>
      <p:cxnSp>
        <p:nvCxnSpPr>
          <p:cNvPr id="10" name="Straight Connector 9">
            <a:extLst>
              <a:ext uri="{FF2B5EF4-FFF2-40B4-BE49-F238E27FC236}">
                <a16:creationId xmlns:a16="http://schemas.microsoft.com/office/drawing/2014/main" xmlns="" id="{0BB7C336-42B4-9BAF-20BF-610C6C1D93D2}"/>
              </a:ext>
            </a:extLst>
          </p:cNvPr>
          <p:cNvCxnSpPr/>
          <p:nvPr/>
        </p:nvCxnSpPr>
        <p:spPr>
          <a:xfrm>
            <a:off x="6016752" y="4876780"/>
            <a:ext cx="0" cy="6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5F2ECB48-4598-DE2C-D62B-7EBE87E32B21}"/>
              </a:ext>
            </a:extLst>
          </p:cNvPr>
          <p:cNvCxnSpPr/>
          <p:nvPr/>
        </p:nvCxnSpPr>
        <p:spPr>
          <a:xfrm>
            <a:off x="7504176" y="4852287"/>
            <a:ext cx="0" cy="6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C7882D21-5D80-68AF-9215-DD4397861D5F}"/>
              </a:ext>
            </a:extLst>
          </p:cNvPr>
          <p:cNvCxnSpPr/>
          <p:nvPr/>
        </p:nvCxnSpPr>
        <p:spPr>
          <a:xfrm>
            <a:off x="8909304" y="4852287"/>
            <a:ext cx="0" cy="6667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D1BD6D04-0552-BDEA-0023-25AB8249E011}"/>
              </a:ext>
            </a:extLst>
          </p:cNvPr>
          <p:cNvSpPr txBox="1"/>
          <p:nvPr/>
        </p:nvSpPr>
        <p:spPr>
          <a:xfrm>
            <a:off x="4870704" y="4388937"/>
            <a:ext cx="5266944" cy="369332"/>
          </a:xfrm>
          <a:prstGeom prst="rect">
            <a:avLst/>
          </a:prstGeom>
          <a:noFill/>
        </p:spPr>
        <p:txBody>
          <a:bodyPr wrap="square" rtlCol="0">
            <a:spAutoFit/>
          </a:bodyPr>
          <a:lstStyle/>
          <a:p>
            <a:pPr algn="ctr"/>
            <a:r>
              <a:rPr lang="en-US" dirty="0"/>
              <a:t>“a” will use all 4 bytes, while “c” will use only one byte</a:t>
            </a:r>
            <a:endParaRPr lang="x-none" dirty="0"/>
          </a:p>
        </p:txBody>
      </p:sp>
    </p:spTree>
    <p:extLst>
      <p:ext uri="{BB962C8B-B14F-4D97-AF65-F5344CB8AC3E}">
        <p14:creationId xmlns:p14="http://schemas.microsoft.com/office/powerpoint/2010/main" val="2137968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075305-7586-B4C8-E52B-AE276C062D53}"/>
              </a:ext>
            </a:extLst>
          </p:cNvPr>
          <p:cNvSpPr>
            <a:spLocks noGrp="1"/>
          </p:cNvSpPr>
          <p:nvPr>
            <p:ph type="title"/>
          </p:nvPr>
        </p:nvSpPr>
        <p:spPr/>
        <p:txBody>
          <a:bodyPr/>
          <a:lstStyle/>
          <a:p>
            <a:r>
              <a:rPr lang="en-US" dirty="0"/>
              <a:t>Anonymous union</a:t>
            </a:r>
            <a:endParaRPr lang="x-none" dirty="0"/>
          </a:p>
        </p:txBody>
      </p:sp>
      <p:sp>
        <p:nvSpPr>
          <p:cNvPr id="3" name="Content Placeholder 2">
            <a:extLst>
              <a:ext uri="{FF2B5EF4-FFF2-40B4-BE49-F238E27FC236}">
                <a16:creationId xmlns:a16="http://schemas.microsoft.com/office/drawing/2014/main" xmlns="" id="{E25955ED-BAFF-F4B2-F988-3BD8FFFD9671}"/>
              </a:ext>
            </a:extLst>
          </p:cNvPr>
          <p:cNvSpPr>
            <a:spLocks noGrp="1"/>
          </p:cNvSpPr>
          <p:nvPr>
            <p:ph idx="1"/>
          </p:nvPr>
        </p:nvSpPr>
        <p:spPr>
          <a:xfrm>
            <a:off x="838200" y="1077477"/>
            <a:ext cx="10515600" cy="2095491"/>
          </a:xfrm>
        </p:spPr>
        <p:txBody>
          <a:bodyPr/>
          <a:lstStyle/>
          <a:p>
            <a:r>
              <a:rPr lang="en-US" dirty="0"/>
              <a:t>A union without a name</a:t>
            </a:r>
          </a:p>
          <a:p>
            <a:r>
              <a:rPr lang="en-US" dirty="0"/>
              <a:t>It can not be followed by an object</a:t>
            </a:r>
          </a:p>
          <a:p>
            <a:r>
              <a:rPr lang="en-US" dirty="0"/>
              <a:t>Not a type, an unnamed object</a:t>
            </a:r>
          </a:p>
          <a:p>
            <a:r>
              <a:rPr lang="en-US" dirty="0"/>
              <a:t>Variable names are unique in scope in which union is defined</a:t>
            </a:r>
          </a:p>
          <a:p>
            <a:pPr marL="0" indent="0">
              <a:buNone/>
            </a:pPr>
            <a:endParaRPr lang="x-none" dirty="0"/>
          </a:p>
        </p:txBody>
      </p:sp>
      <p:sp>
        <p:nvSpPr>
          <p:cNvPr id="4" name="Footer Placeholder 3">
            <a:extLst>
              <a:ext uri="{FF2B5EF4-FFF2-40B4-BE49-F238E27FC236}">
                <a16:creationId xmlns:a16="http://schemas.microsoft.com/office/drawing/2014/main" xmlns="" id="{ABA95A86-EB68-82CA-0D0A-186B643E5411}"/>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AB917753-9ACA-3001-FE7A-2518B762CA1D}"/>
              </a:ext>
            </a:extLst>
          </p:cNvPr>
          <p:cNvSpPr>
            <a:spLocks noGrp="1"/>
          </p:cNvSpPr>
          <p:nvPr>
            <p:ph type="sldNum" sz="quarter" idx="12"/>
          </p:nvPr>
        </p:nvSpPr>
        <p:spPr/>
        <p:txBody>
          <a:bodyPr/>
          <a:lstStyle/>
          <a:p>
            <a:fld id="{80B3F240-1256-4E56-B6D7-F3DD5D13EF0A}" type="slidenum">
              <a:rPr lang="en-US" smtClean="0"/>
              <a:t>37</a:t>
            </a:fld>
            <a:endParaRPr lang="en-US"/>
          </a:p>
        </p:txBody>
      </p:sp>
      <p:sp>
        <p:nvSpPr>
          <p:cNvPr id="6" name="TextBox 5">
            <a:extLst>
              <a:ext uri="{FF2B5EF4-FFF2-40B4-BE49-F238E27FC236}">
                <a16:creationId xmlns:a16="http://schemas.microsoft.com/office/drawing/2014/main" xmlns="" id="{E942BCE2-A40B-11B7-835E-CA50899ADF55}"/>
              </a:ext>
            </a:extLst>
          </p:cNvPr>
          <p:cNvSpPr txBox="1"/>
          <p:nvPr/>
        </p:nvSpPr>
        <p:spPr>
          <a:xfrm>
            <a:off x="838200" y="3493008"/>
            <a:ext cx="10582656" cy="1477328"/>
          </a:xfrm>
          <a:prstGeom prst="rect">
            <a:avLst/>
          </a:prstGeom>
          <a:noFill/>
        </p:spPr>
        <p:txBody>
          <a:bodyPr wrap="square" rtlCol="0">
            <a:spAutoFit/>
          </a:bodyPr>
          <a:lstStyle/>
          <a:p>
            <a:r>
              <a:rPr lang="en-US" dirty="0"/>
              <a:t>void </a:t>
            </a:r>
            <a:r>
              <a:rPr lang="en-US" dirty="0" err="1"/>
              <a:t>fn</a:t>
            </a:r>
            <a:r>
              <a:rPr lang="en-US" dirty="0"/>
              <a:t>() {</a:t>
            </a:r>
          </a:p>
          <a:p>
            <a:r>
              <a:rPr lang="en-US" dirty="0"/>
              <a:t> union {int x, char c};</a:t>
            </a:r>
          </a:p>
          <a:p>
            <a:r>
              <a:rPr lang="en-US" dirty="0"/>
              <a:t> x=5;// union’s 4 bytes now store 5</a:t>
            </a:r>
          </a:p>
          <a:p>
            <a:r>
              <a:rPr lang="en-US" dirty="0"/>
              <a:t> // int x=10; uncomment to get error!</a:t>
            </a:r>
          </a:p>
          <a:p>
            <a:r>
              <a:rPr lang="en-US" dirty="0"/>
              <a:t>}</a:t>
            </a:r>
            <a:endParaRPr lang="x-none" dirty="0"/>
          </a:p>
        </p:txBody>
      </p:sp>
    </p:spTree>
    <p:extLst>
      <p:ext uri="{BB962C8B-B14F-4D97-AF65-F5344CB8AC3E}">
        <p14:creationId xmlns:p14="http://schemas.microsoft.com/office/powerpoint/2010/main" val="36665228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txBox="1">
            <a:spLocks noGrp="1"/>
          </p:cNvSpPr>
          <p:nvPr>
            <p:ph idx="1"/>
          </p:nvPr>
        </p:nvSpPr>
        <p:spPr>
          <a:prstGeom prst="rect">
            <a:avLst/>
          </a:prstGeom>
          <a:noFill/>
          <a:ln>
            <a:noFill/>
          </a:ln>
        </p:spPr>
        <p:txBody>
          <a:bodyPr spcFirstLastPara="1" vert="horz" wrap="square" lIns="191567" tIns="87067" rIns="174133" bIns="87067" rtlCol="0" anchor="ctr" anchorCtr="0">
            <a:noAutofit/>
          </a:bodyPr>
          <a:lstStyle/>
          <a:p>
            <a:pPr marL="0" indent="0" algn="ctr">
              <a:buSzPts val="5985"/>
              <a:buNone/>
            </a:pPr>
            <a:r>
              <a:rPr lang="en-US" sz="4000" b="1" dirty="0"/>
              <a:t>C Functions</a:t>
            </a:r>
            <a:endParaRPr sz="4000" b="1" dirty="0"/>
          </a:p>
        </p:txBody>
      </p:sp>
      <p:sp>
        <p:nvSpPr>
          <p:cNvPr id="3" name="Footer Placeholder 2">
            <a:extLst>
              <a:ext uri="{FF2B5EF4-FFF2-40B4-BE49-F238E27FC236}">
                <a16:creationId xmlns:a16="http://schemas.microsoft.com/office/drawing/2014/main" xmlns="" id="{32AF39C8-ABAA-53E5-7148-C4DE0850672B}"/>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1D3269F8-06DC-CB99-96BA-C3B4E553464B}"/>
              </a:ext>
            </a:extLst>
          </p:cNvPr>
          <p:cNvSpPr>
            <a:spLocks noGrp="1"/>
          </p:cNvSpPr>
          <p:nvPr>
            <p:ph type="sldNum" sz="quarter" idx="12"/>
          </p:nvPr>
        </p:nvSpPr>
        <p:spPr/>
        <p:txBody>
          <a:bodyPr/>
          <a:lstStyle/>
          <a:p>
            <a:fld id="{80B3F240-1256-4E56-B6D7-F3DD5D13EF0A}" type="slidenum">
              <a:rPr lang="en-US" smtClean="0"/>
              <a:t>38</a:t>
            </a:fld>
            <a:endParaRPr lang="en-US"/>
          </a:p>
        </p:txBody>
      </p:sp>
    </p:spTree>
    <p:extLst>
      <p:ext uri="{BB962C8B-B14F-4D97-AF65-F5344CB8AC3E}">
        <p14:creationId xmlns:p14="http://schemas.microsoft.com/office/powerpoint/2010/main" val="5045849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10" name="Google Shape;510;p27"/>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Typed Functions in C</a:t>
            </a:r>
            <a:endParaRPr b="1" dirty="0"/>
          </a:p>
        </p:txBody>
      </p:sp>
      <p:sp>
        <p:nvSpPr>
          <p:cNvPr id="509" name="Google Shape;509;p27"/>
          <p:cNvSpPr txBox="1">
            <a:spLocks noGrp="1"/>
          </p:cNvSpPr>
          <p:nvPr>
            <p:ph idx="1"/>
          </p:nvPr>
        </p:nvSpPr>
        <p:spPr>
          <a:xfrm>
            <a:off x="838200" y="976438"/>
            <a:ext cx="10515600" cy="5157351"/>
          </a:xfrm>
          <a:prstGeom prst="rect">
            <a:avLst/>
          </a:prstGeom>
          <a:noFill/>
          <a:ln>
            <a:noFill/>
          </a:ln>
        </p:spPr>
        <p:txBody>
          <a:bodyPr spcFirstLastPara="1" vert="horz" wrap="square" lIns="174133" tIns="87067" rIns="174133" bIns="87067" rtlCol="0" anchor="t" anchorCtr="0">
            <a:noAutofit/>
          </a:bodyPr>
          <a:lstStyle/>
          <a:p>
            <a:pPr marL="489442" indent="-408184" algn="just">
              <a:lnSpc>
                <a:spcPct val="100000"/>
              </a:lnSpc>
              <a:spcBef>
                <a:spcPts val="0"/>
              </a:spcBef>
            </a:pPr>
            <a:r>
              <a:rPr lang="en-US" sz="2400" dirty="0"/>
              <a:t>You have to declare the type of data you plan to return from a function</a:t>
            </a:r>
            <a:endParaRPr dirty="0"/>
          </a:p>
          <a:p>
            <a:pPr marL="489442" indent="-408184" algn="just">
              <a:lnSpc>
                <a:spcPct val="100000"/>
              </a:lnSpc>
            </a:pPr>
            <a:r>
              <a:rPr lang="en-US" sz="2400" dirty="0"/>
              <a:t>Return type can be any C variable type, and is placed to the left of the function name</a:t>
            </a:r>
            <a:endParaRPr dirty="0"/>
          </a:p>
          <a:p>
            <a:pPr marL="489442" indent="-408184" algn="just">
              <a:lnSpc>
                <a:spcPct val="100000"/>
              </a:lnSpc>
            </a:pPr>
            <a:r>
              <a:rPr lang="en-US" sz="2400" dirty="0"/>
              <a:t>You can also specify the return type as </a:t>
            </a:r>
            <a:r>
              <a:rPr lang="en-US" sz="2400" b="1" dirty="0">
                <a:solidFill>
                  <a:srgbClr val="D0940C"/>
                </a:solidFill>
                <a:ea typeface="Courier New"/>
                <a:sym typeface="Courier New"/>
              </a:rPr>
              <a:t>void</a:t>
            </a:r>
            <a:endParaRPr dirty="0"/>
          </a:p>
          <a:p>
            <a:pPr marL="880619" lvl="1" indent="-340153" algn="just">
              <a:lnSpc>
                <a:spcPct val="100000"/>
              </a:lnSpc>
              <a:spcBef>
                <a:spcPts val="380"/>
              </a:spcBef>
              <a:buSzPts val="1283"/>
            </a:pPr>
            <a:r>
              <a:rPr lang="en-US" sz="1900" dirty="0"/>
              <a:t>Just think of this as saying that no value will be returned</a:t>
            </a:r>
            <a:endParaRPr dirty="0"/>
          </a:p>
          <a:p>
            <a:pPr marL="489442" indent="-408184" algn="just">
              <a:lnSpc>
                <a:spcPct val="100000"/>
              </a:lnSpc>
            </a:pPr>
            <a:r>
              <a:rPr lang="en-US" sz="2400" dirty="0"/>
              <a:t>Also need to declare types for values passed into a function</a:t>
            </a:r>
            <a:endParaRPr dirty="0"/>
          </a:p>
          <a:p>
            <a:pPr marL="489442" indent="-408184" algn="just">
              <a:lnSpc>
                <a:spcPct val="100000"/>
              </a:lnSpc>
            </a:pPr>
            <a:r>
              <a:rPr lang="en-US" sz="2400" dirty="0"/>
              <a:t>Variables and functions MUST be declared before used</a:t>
            </a:r>
            <a:endParaRPr dirty="0"/>
          </a:p>
          <a:p>
            <a:pPr marL="540466" lvl="1" indent="0">
              <a:lnSpc>
                <a:spcPct val="100000"/>
              </a:lnSpc>
              <a:spcBef>
                <a:spcPts val="380"/>
              </a:spcBef>
              <a:buClr>
                <a:srgbClr val="D0940C"/>
              </a:buClr>
              <a:buSzPts val="1283"/>
              <a:buNone/>
            </a:pPr>
            <a:r>
              <a:rPr lang="en-US" sz="1900" b="1" dirty="0">
                <a:solidFill>
                  <a:srgbClr val="D0940C"/>
                </a:solidFill>
                <a:ea typeface="Courier New"/>
                <a:sym typeface="Courier New"/>
              </a:rPr>
              <a:t>int </a:t>
            </a:r>
            <a:r>
              <a:rPr lang="en-US" sz="1900" b="1" dirty="0" err="1">
                <a:solidFill>
                  <a:srgbClr val="D0940C"/>
                </a:solidFill>
                <a:ea typeface="Courier New"/>
                <a:sym typeface="Courier New"/>
              </a:rPr>
              <a:t>number_of_people</a:t>
            </a:r>
            <a:r>
              <a:rPr lang="en-US" sz="1900" b="1" dirty="0">
                <a:solidFill>
                  <a:srgbClr val="D0940C"/>
                </a:solidFill>
                <a:ea typeface="Courier New"/>
                <a:sym typeface="Courier New"/>
              </a:rPr>
              <a:t>    () {  return 3;     }</a:t>
            </a:r>
            <a:endParaRPr dirty="0"/>
          </a:p>
          <a:p>
            <a:pPr marL="540466" lvl="1" indent="0">
              <a:lnSpc>
                <a:spcPct val="100000"/>
              </a:lnSpc>
              <a:spcBef>
                <a:spcPts val="380"/>
              </a:spcBef>
              <a:buClr>
                <a:srgbClr val="D0940C"/>
              </a:buClr>
              <a:buSzPts val="1283"/>
              <a:buNone/>
            </a:pPr>
            <a:r>
              <a:rPr lang="en-US" sz="1900" b="1" dirty="0">
                <a:solidFill>
                  <a:srgbClr val="D0940C"/>
                </a:solidFill>
                <a:ea typeface="Courier New"/>
                <a:sym typeface="Courier New"/>
              </a:rPr>
              <a:t>float </a:t>
            </a:r>
            <a:r>
              <a:rPr lang="en-US" sz="1900" b="1" dirty="0" err="1">
                <a:solidFill>
                  <a:srgbClr val="D0940C"/>
                </a:solidFill>
                <a:ea typeface="Courier New"/>
                <a:sym typeface="Courier New"/>
              </a:rPr>
              <a:t>dollars_and_cents</a:t>
            </a:r>
            <a:r>
              <a:rPr lang="en-US" sz="1900" b="1" dirty="0">
                <a:solidFill>
                  <a:srgbClr val="D0940C"/>
                </a:solidFill>
                <a:ea typeface="Courier New"/>
                <a:sym typeface="Courier New"/>
              </a:rPr>
              <a:t> () {  return 10.33; }</a:t>
            </a:r>
            <a:endParaRPr dirty="0"/>
          </a:p>
        </p:txBody>
      </p:sp>
      <p:sp>
        <p:nvSpPr>
          <p:cNvPr id="511" name="Google Shape;511;p27"/>
          <p:cNvSpPr txBox="1">
            <a:spLocks noGrp="1"/>
          </p:cNvSpPr>
          <p:nvPr>
            <p:ph type="sldNum" sz="quarter" idx="12"/>
          </p:nvPr>
        </p:nvSpPr>
        <p:spPr>
          <a:prstGeom prst="rect">
            <a:avLst/>
          </a:prstGeom>
          <a:noFill/>
          <a:ln>
            <a:noFill/>
          </a:ln>
        </p:spPr>
        <p:txBody>
          <a:bodyPr spcFirstLastPara="1" wrap="square" lIns="95233" tIns="95233" rIns="95233" bIns="95233" anchor="t" anchorCtr="0">
            <a:spAutoFit/>
          </a:bodyPr>
          <a:lstStyle/>
          <a:p>
            <a:pPr algn="ctr">
              <a:buClr>
                <a:srgbClr val="000000"/>
              </a:buClr>
              <a:buSzPts val="900"/>
            </a:pPr>
            <a:fld id="{00000000-1234-1234-1234-123412341234}" type="slidenum">
              <a:rPr lang="en-US" sz="1200">
                <a:solidFill>
                  <a:srgbClr val="000000"/>
                </a:solidFill>
                <a:latin typeface="Gill Sans"/>
                <a:ea typeface="Gill Sans"/>
                <a:cs typeface="Gill Sans"/>
                <a:sym typeface="Gill Sans"/>
              </a:rPr>
              <a:pPr algn="ctr">
                <a:buClr>
                  <a:srgbClr val="000000"/>
                </a:buClr>
                <a:buSzPts val="900"/>
              </a:pPr>
              <a:t>39</a:t>
            </a:fld>
            <a:endParaRPr sz="1200">
              <a:solidFill>
                <a:srgbClr val="000000"/>
              </a:solidFill>
              <a:latin typeface="Gill Sans"/>
              <a:ea typeface="Gill Sans"/>
              <a:cs typeface="Gill Sans"/>
              <a:sym typeface="Gill Sans"/>
            </a:endParaRPr>
          </a:p>
        </p:txBody>
      </p:sp>
      <p:sp>
        <p:nvSpPr>
          <p:cNvPr id="2" name="Footer Placeholder 1">
            <a:extLst>
              <a:ext uri="{FF2B5EF4-FFF2-40B4-BE49-F238E27FC236}">
                <a16:creationId xmlns:a16="http://schemas.microsoft.com/office/drawing/2014/main" xmlns="" id="{56744CC9-D524-E268-A65B-587E39DFCACA}"/>
              </a:ext>
            </a:extLst>
          </p:cNvPr>
          <p:cNvSpPr>
            <a:spLocks noGrp="1"/>
          </p:cNvSpPr>
          <p:nvPr>
            <p:ph type="ftr" sz="quarter" idx="11"/>
          </p:nvPr>
        </p:nvSpPr>
        <p:spPr/>
        <p:txBody>
          <a:bodyPr/>
          <a:lstStyle/>
          <a:p>
            <a:r>
              <a:rPr lang="en-US"/>
              <a:t>Introduction - Basics of C 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pPr>
              <a:lnSpc>
                <a:spcPct val="80000"/>
              </a:lnSpc>
            </a:pPr>
            <a:r>
              <a:rPr lang="en-US" sz="2800" b="1" dirty="0"/>
              <a:t>Great Idea #1: Abstraction</a:t>
            </a:r>
            <a:br>
              <a:rPr lang="en-US" sz="2800" b="1" dirty="0"/>
            </a:br>
            <a:r>
              <a:rPr lang="en-US" sz="2800" b="1" dirty="0"/>
              <a:t>(Levels of Representation/Interpretation)</a:t>
            </a:r>
            <a:endParaRPr sz="3600" dirty="0"/>
          </a:p>
        </p:txBody>
      </p:sp>
      <p:sp>
        <p:nvSpPr>
          <p:cNvPr id="155" name="Google Shape;155;p3"/>
          <p:cNvSpPr/>
          <p:nvPr/>
        </p:nvSpPr>
        <p:spPr>
          <a:xfrm>
            <a:off x="1277789" y="1001266"/>
            <a:ext cx="3467100" cy="685404"/>
          </a:xfrm>
          <a:prstGeom prst="rect">
            <a:avLst/>
          </a:prstGeom>
          <a:solidFill>
            <a:srgbClr val="C5DBC3"/>
          </a:solidFill>
          <a:ln w="28575" cap="flat" cmpd="sng">
            <a:solidFill>
              <a:srgbClr val="3DA8C9"/>
            </a:solidFill>
            <a:prstDash val="solid"/>
            <a:miter lim="800000"/>
            <a:headEnd type="none" w="sm" len="sm"/>
            <a:tailEnd type="none" w="sm" len="sm"/>
          </a:ln>
        </p:spPr>
        <p:txBody>
          <a:bodyPr spcFirstLastPara="1" wrap="square" lIns="19033" tIns="19033" rIns="19033" bIns="19033" anchor="t" anchorCtr="0">
            <a:noAutofit/>
          </a:bodyPr>
          <a:lstStyle/>
          <a:p>
            <a:pPr>
              <a:lnSpc>
                <a:spcPct val="85000"/>
              </a:lnSpc>
            </a:pPr>
            <a:r>
              <a:rPr lang="en-US" sz="2400" b="1">
                <a:solidFill>
                  <a:srgbClr val="3A4E58"/>
                </a:solidFill>
                <a:latin typeface="Calibri"/>
                <a:ea typeface="Calibri"/>
                <a:cs typeface="Calibri"/>
                <a:sym typeface="Calibri"/>
              </a:rPr>
              <a:t>High Level Language</a:t>
            </a:r>
            <a:br>
              <a:rPr lang="en-US" sz="2400" b="1">
                <a:solidFill>
                  <a:srgbClr val="3A4E58"/>
                </a:solidFill>
                <a:latin typeface="Calibri"/>
                <a:ea typeface="Calibri"/>
                <a:cs typeface="Calibri"/>
                <a:sym typeface="Calibri"/>
              </a:rPr>
            </a:br>
            <a:r>
              <a:rPr lang="en-US" sz="2400" b="1">
                <a:solidFill>
                  <a:srgbClr val="3A4E58"/>
                </a:solidFill>
                <a:latin typeface="Calibri"/>
                <a:ea typeface="Calibri"/>
                <a:cs typeface="Calibri"/>
                <a:sym typeface="Calibri"/>
              </a:rPr>
              <a:t>Program (e.g., C)</a:t>
            </a:r>
            <a:endParaRPr sz="2400"/>
          </a:p>
        </p:txBody>
      </p:sp>
      <p:sp>
        <p:nvSpPr>
          <p:cNvPr id="156" name="Google Shape;156;p3"/>
          <p:cNvSpPr/>
          <p:nvPr/>
        </p:nvSpPr>
        <p:spPr>
          <a:xfrm>
            <a:off x="1277788" y="1994642"/>
            <a:ext cx="3467101" cy="663179"/>
          </a:xfrm>
          <a:prstGeom prst="rect">
            <a:avLst/>
          </a:prstGeom>
          <a:solidFill>
            <a:srgbClr val="C5DBC3"/>
          </a:solidFill>
          <a:ln w="28575" cap="flat" cmpd="sng">
            <a:solidFill>
              <a:srgbClr val="3DA8C9"/>
            </a:solidFill>
            <a:prstDash val="solid"/>
            <a:miter lim="800000"/>
            <a:headEnd type="none" w="sm" len="sm"/>
            <a:tailEnd type="none" w="sm" len="sm"/>
          </a:ln>
        </p:spPr>
        <p:txBody>
          <a:bodyPr spcFirstLastPara="1" wrap="square" lIns="19033" tIns="19033" rIns="19033" bIns="19033" anchor="t" anchorCtr="0">
            <a:noAutofit/>
          </a:bodyPr>
          <a:lstStyle/>
          <a:p>
            <a:pPr>
              <a:lnSpc>
                <a:spcPct val="85000"/>
              </a:lnSpc>
            </a:pPr>
            <a:r>
              <a:rPr lang="en-US" sz="2400" b="1">
                <a:solidFill>
                  <a:srgbClr val="3A4E58"/>
                </a:solidFill>
                <a:latin typeface="Calibri"/>
                <a:ea typeface="Calibri"/>
                <a:cs typeface="Calibri"/>
                <a:sym typeface="Calibri"/>
              </a:rPr>
              <a:t>Assembly  Language </a:t>
            </a:r>
            <a:br>
              <a:rPr lang="en-US" sz="2400" b="1">
                <a:solidFill>
                  <a:srgbClr val="3A4E58"/>
                </a:solidFill>
                <a:latin typeface="Calibri"/>
                <a:ea typeface="Calibri"/>
                <a:cs typeface="Calibri"/>
                <a:sym typeface="Calibri"/>
              </a:rPr>
            </a:br>
            <a:r>
              <a:rPr lang="en-US" sz="2400" b="1">
                <a:solidFill>
                  <a:srgbClr val="3A4E58"/>
                </a:solidFill>
                <a:latin typeface="Calibri"/>
                <a:ea typeface="Calibri"/>
                <a:cs typeface="Calibri"/>
                <a:sym typeface="Calibri"/>
              </a:rPr>
              <a:t>Program (e.g., RISC-V)</a:t>
            </a:r>
            <a:endParaRPr sz="2400"/>
          </a:p>
        </p:txBody>
      </p:sp>
      <p:sp>
        <p:nvSpPr>
          <p:cNvPr id="157" name="Google Shape;157;p3"/>
          <p:cNvSpPr/>
          <p:nvPr/>
        </p:nvSpPr>
        <p:spPr>
          <a:xfrm>
            <a:off x="1277788" y="2902212"/>
            <a:ext cx="3467101" cy="691755"/>
          </a:xfrm>
          <a:prstGeom prst="rect">
            <a:avLst/>
          </a:prstGeom>
          <a:solidFill>
            <a:srgbClr val="C5DBC3"/>
          </a:solidFill>
          <a:ln w="28575" cap="flat" cmpd="sng">
            <a:solidFill>
              <a:srgbClr val="3DA8C9"/>
            </a:solidFill>
            <a:prstDash val="solid"/>
            <a:miter lim="800000"/>
            <a:headEnd type="none" w="sm" len="sm"/>
            <a:tailEnd type="none" w="sm" len="sm"/>
          </a:ln>
        </p:spPr>
        <p:txBody>
          <a:bodyPr spcFirstLastPara="1" wrap="square" lIns="19033" tIns="19033" rIns="19033" bIns="19033" anchor="t" anchorCtr="0">
            <a:noAutofit/>
          </a:bodyPr>
          <a:lstStyle/>
          <a:p>
            <a:pPr>
              <a:lnSpc>
                <a:spcPct val="85000"/>
              </a:lnSpc>
            </a:pPr>
            <a:r>
              <a:rPr lang="en-US" sz="2400" b="1">
                <a:solidFill>
                  <a:srgbClr val="3A4E58"/>
                </a:solidFill>
                <a:latin typeface="Calibri"/>
                <a:ea typeface="Calibri"/>
                <a:cs typeface="Calibri"/>
                <a:sym typeface="Calibri"/>
              </a:rPr>
              <a:t>Machine  Language Program (RISC-V)</a:t>
            </a:r>
            <a:endParaRPr sz="2400"/>
          </a:p>
        </p:txBody>
      </p:sp>
      <p:cxnSp>
        <p:nvCxnSpPr>
          <p:cNvPr id="158" name="Google Shape;158;p3"/>
          <p:cNvCxnSpPr/>
          <p:nvPr/>
        </p:nvCxnSpPr>
        <p:spPr>
          <a:xfrm>
            <a:off x="2873960" y="1712466"/>
            <a:ext cx="0" cy="301228"/>
          </a:xfrm>
          <a:prstGeom prst="straightConnector1">
            <a:avLst/>
          </a:prstGeom>
          <a:noFill/>
          <a:ln w="28575" cap="flat" cmpd="sng">
            <a:solidFill>
              <a:schemeClr val="lt1"/>
            </a:solidFill>
            <a:prstDash val="solid"/>
            <a:round/>
            <a:headEnd type="none" w="sm" len="sm"/>
            <a:tailEnd type="none" w="sm" len="sm"/>
          </a:ln>
        </p:spPr>
      </p:cxnSp>
      <p:sp>
        <p:nvSpPr>
          <p:cNvPr id="159" name="Google Shape;159;p3"/>
          <p:cNvSpPr/>
          <p:nvPr/>
        </p:nvSpPr>
        <p:spPr>
          <a:xfrm>
            <a:off x="3064460" y="1718417"/>
            <a:ext cx="1762125" cy="371475"/>
          </a:xfrm>
          <a:prstGeom prst="rect">
            <a:avLst/>
          </a:prstGeom>
          <a:noFill/>
          <a:ln>
            <a:noFill/>
          </a:ln>
        </p:spPr>
        <p:txBody>
          <a:bodyPr spcFirstLastPara="1" wrap="square" lIns="19033" tIns="19033" rIns="19033" bIns="19033" anchor="t" anchorCtr="0">
            <a:noAutofit/>
          </a:bodyPr>
          <a:lstStyle/>
          <a:p>
            <a:pPr>
              <a:lnSpc>
                <a:spcPct val="85000"/>
              </a:lnSpc>
            </a:pPr>
            <a:r>
              <a:rPr lang="en-US" sz="2100" b="1" i="1" dirty="0">
                <a:latin typeface="Calibri"/>
                <a:ea typeface="Calibri"/>
                <a:cs typeface="Calibri"/>
                <a:sym typeface="Calibri"/>
              </a:rPr>
              <a:t>Compiler</a:t>
            </a:r>
            <a:endParaRPr sz="2400" dirty="0"/>
          </a:p>
        </p:txBody>
      </p:sp>
      <p:sp>
        <p:nvSpPr>
          <p:cNvPr id="160" name="Google Shape;160;p3"/>
          <p:cNvSpPr/>
          <p:nvPr/>
        </p:nvSpPr>
        <p:spPr>
          <a:xfrm>
            <a:off x="2978735" y="2654562"/>
            <a:ext cx="1933575" cy="371475"/>
          </a:xfrm>
          <a:prstGeom prst="rect">
            <a:avLst/>
          </a:prstGeom>
          <a:noFill/>
          <a:ln>
            <a:noFill/>
          </a:ln>
        </p:spPr>
        <p:txBody>
          <a:bodyPr spcFirstLastPara="1" wrap="square" lIns="19033" tIns="19033" rIns="19033" bIns="19033" anchor="t" anchorCtr="0">
            <a:noAutofit/>
          </a:bodyPr>
          <a:lstStyle/>
          <a:p>
            <a:pPr>
              <a:lnSpc>
                <a:spcPct val="85000"/>
              </a:lnSpc>
            </a:pPr>
            <a:r>
              <a:rPr lang="en-US" sz="2100" b="1" i="1" dirty="0">
                <a:latin typeface="Calibri"/>
                <a:ea typeface="Calibri"/>
                <a:cs typeface="Calibri"/>
                <a:sym typeface="Calibri"/>
              </a:rPr>
              <a:t>Assembler</a:t>
            </a:r>
            <a:endParaRPr sz="2400" dirty="0"/>
          </a:p>
        </p:txBody>
      </p:sp>
      <p:sp>
        <p:nvSpPr>
          <p:cNvPr id="161" name="Google Shape;161;p3"/>
          <p:cNvSpPr/>
          <p:nvPr/>
        </p:nvSpPr>
        <p:spPr>
          <a:xfrm>
            <a:off x="1255901" y="3603972"/>
            <a:ext cx="3657600" cy="140493"/>
          </a:xfrm>
          <a:prstGeom prst="rect">
            <a:avLst/>
          </a:prstGeom>
          <a:solidFill>
            <a:srgbClr val="FFC000"/>
          </a:solidFill>
          <a:ln w="12700" cap="flat" cmpd="sng">
            <a:solidFill>
              <a:srgbClr val="3DA8C9"/>
            </a:solidFill>
            <a:prstDash val="solid"/>
            <a:miter lim="800000"/>
            <a:headEnd type="none" w="sm" len="sm"/>
            <a:tailEnd type="none" w="sm" len="sm"/>
          </a:ln>
        </p:spPr>
        <p:txBody>
          <a:bodyPr spcFirstLastPara="1" wrap="square" lIns="0" tIns="0" rIns="0" bIns="0" anchor="t" anchorCtr="0">
            <a:noAutofit/>
          </a:bodyPr>
          <a:lstStyle/>
          <a:p>
            <a:endParaRPr sz="17156">
              <a:solidFill>
                <a:schemeClr val="accent1"/>
              </a:solidFill>
              <a:latin typeface="Helvetica Neue"/>
              <a:ea typeface="Helvetica Neue"/>
              <a:cs typeface="Helvetica Neue"/>
              <a:sym typeface="Helvetica Neue"/>
            </a:endParaRPr>
          </a:p>
        </p:txBody>
      </p:sp>
      <p:cxnSp>
        <p:nvCxnSpPr>
          <p:cNvPr id="162" name="Google Shape;162;p3"/>
          <p:cNvCxnSpPr/>
          <p:nvPr/>
        </p:nvCxnSpPr>
        <p:spPr>
          <a:xfrm>
            <a:off x="2912060" y="2680757"/>
            <a:ext cx="0" cy="214312"/>
          </a:xfrm>
          <a:prstGeom prst="straightConnector1">
            <a:avLst/>
          </a:prstGeom>
          <a:noFill/>
          <a:ln w="28575" cap="flat" cmpd="sng">
            <a:solidFill>
              <a:schemeClr val="lt1"/>
            </a:solidFill>
            <a:prstDash val="solid"/>
            <a:round/>
            <a:headEnd type="none" w="sm" len="sm"/>
            <a:tailEnd type="none" w="sm" len="sm"/>
          </a:ln>
        </p:spPr>
      </p:cxnSp>
      <p:sp>
        <p:nvSpPr>
          <p:cNvPr id="163" name="Google Shape;163;p3"/>
          <p:cNvSpPr/>
          <p:nvPr/>
        </p:nvSpPr>
        <p:spPr>
          <a:xfrm>
            <a:off x="1268872" y="3947665"/>
            <a:ext cx="4492016" cy="708397"/>
          </a:xfrm>
          <a:prstGeom prst="rect">
            <a:avLst/>
          </a:prstGeom>
          <a:solidFill>
            <a:srgbClr val="C5DBC3"/>
          </a:solidFill>
          <a:ln w="28575" cap="flat" cmpd="sng">
            <a:solidFill>
              <a:srgbClr val="3DA8C9"/>
            </a:solidFill>
            <a:prstDash val="solid"/>
            <a:miter lim="800000"/>
            <a:headEnd type="none" w="sm" len="sm"/>
            <a:tailEnd type="none" w="sm" len="sm"/>
          </a:ln>
        </p:spPr>
        <p:txBody>
          <a:bodyPr spcFirstLastPara="1" wrap="square" lIns="19033" tIns="19033" rIns="19033" bIns="19033" anchor="t" anchorCtr="0">
            <a:noAutofit/>
          </a:bodyPr>
          <a:lstStyle/>
          <a:p>
            <a:pPr>
              <a:lnSpc>
                <a:spcPct val="88000"/>
              </a:lnSpc>
            </a:pPr>
            <a:r>
              <a:rPr lang="en-US" sz="2400" b="1">
                <a:solidFill>
                  <a:srgbClr val="3A4E58"/>
                </a:solidFill>
                <a:latin typeface="Calibri"/>
                <a:ea typeface="Calibri"/>
                <a:cs typeface="Calibri"/>
                <a:sym typeface="Calibri"/>
              </a:rPr>
              <a:t>Hardware Architecture Description</a:t>
            </a:r>
            <a:br>
              <a:rPr lang="en-US" sz="2400" b="1">
                <a:solidFill>
                  <a:srgbClr val="3A4E58"/>
                </a:solidFill>
                <a:latin typeface="Calibri"/>
                <a:ea typeface="Calibri"/>
                <a:cs typeface="Calibri"/>
                <a:sym typeface="Calibri"/>
              </a:rPr>
            </a:br>
            <a:r>
              <a:rPr lang="en-US" sz="2400" b="1">
                <a:solidFill>
                  <a:srgbClr val="3A4E58"/>
                </a:solidFill>
                <a:latin typeface="Calibri"/>
                <a:ea typeface="Calibri"/>
                <a:cs typeface="Calibri"/>
                <a:sym typeface="Calibri"/>
              </a:rPr>
              <a:t>(e.g., block diagrams)</a:t>
            </a:r>
            <a:r>
              <a:rPr lang="en-US" sz="2400">
                <a:solidFill>
                  <a:srgbClr val="3A4E58"/>
                </a:solidFill>
                <a:latin typeface="Calibri"/>
                <a:ea typeface="Calibri"/>
                <a:cs typeface="Calibri"/>
                <a:sym typeface="Calibri"/>
              </a:rPr>
              <a:t> </a:t>
            </a:r>
            <a:endParaRPr sz="2400"/>
          </a:p>
        </p:txBody>
      </p:sp>
      <p:sp>
        <p:nvSpPr>
          <p:cNvPr id="164" name="Google Shape;164;p3"/>
          <p:cNvSpPr/>
          <p:nvPr/>
        </p:nvSpPr>
        <p:spPr>
          <a:xfrm>
            <a:off x="1290488" y="4893814"/>
            <a:ext cx="4470400" cy="781051"/>
          </a:xfrm>
          <a:prstGeom prst="rect">
            <a:avLst/>
          </a:prstGeom>
          <a:solidFill>
            <a:srgbClr val="C5DBC3"/>
          </a:solidFill>
          <a:ln w="28575" cap="flat" cmpd="sng">
            <a:solidFill>
              <a:srgbClr val="3DA8C9"/>
            </a:solidFill>
            <a:prstDash val="solid"/>
            <a:miter lim="800000"/>
            <a:headEnd type="none" w="sm" len="sm"/>
            <a:tailEnd type="none" w="sm" len="sm"/>
          </a:ln>
        </p:spPr>
        <p:txBody>
          <a:bodyPr spcFirstLastPara="1" wrap="square" lIns="19033" tIns="19033" rIns="19033" bIns="19033" anchor="t" anchorCtr="0">
            <a:noAutofit/>
          </a:bodyPr>
          <a:lstStyle/>
          <a:p>
            <a:pPr>
              <a:lnSpc>
                <a:spcPct val="88000"/>
              </a:lnSpc>
            </a:pPr>
            <a:r>
              <a:rPr lang="en-US" sz="2400" b="1">
                <a:solidFill>
                  <a:srgbClr val="3A4E58"/>
                </a:solidFill>
                <a:latin typeface="Calibri"/>
                <a:ea typeface="Calibri"/>
                <a:cs typeface="Calibri"/>
                <a:sym typeface="Calibri"/>
              </a:rPr>
              <a:t>Logic Circuit Description</a:t>
            </a:r>
            <a:br>
              <a:rPr lang="en-US" sz="2400" b="1">
                <a:solidFill>
                  <a:srgbClr val="3A4E58"/>
                </a:solidFill>
                <a:latin typeface="Calibri"/>
                <a:ea typeface="Calibri"/>
                <a:cs typeface="Calibri"/>
                <a:sym typeface="Calibri"/>
              </a:rPr>
            </a:br>
            <a:r>
              <a:rPr lang="en-US" sz="2400" b="1">
                <a:solidFill>
                  <a:srgbClr val="3A4E58"/>
                </a:solidFill>
                <a:latin typeface="Calibri"/>
                <a:ea typeface="Calibri"/>
                <a:cs typeface="Calibri"/>
                <a:sym typeface="Calibri"/>
              </a:rPr>
              <a:t>(Circuit Schematic Diagrams)</a:t>
            </a:r>
            <a:endParaRPr sz="2400"/>
          </a:p>
        </p:txBody>
      </p:sp>
      <p:sp>
        <p:nvSpPr>
          <p:cNvPr id="165" name="Google Shape;165;p3"/>
          <p:cNvSpPr/>
          <p:nvPr/>
        </p:nvSpPr>
        <p:spPr>
          <a:xfrm>
            <a:off x="3034983" y="4611241"/>
            <a:ext cx="3548187" cy="657225"/>
          </a:xfrm>
          <a:prstGeom prst="rect">
            <a:avLst/>
          </a:prstGeom>
          <a:noFill/>
          <a:ln>
            <a:noFill/>
          </a:ln>
        </p:spPr>
        <p:txBody>
          <a:bodyPr spcFirstLastPara="1" wrap="square" lIns="19033" tIns="19033" rIns="19033" bIns="19033" anchor="t" anchorCtr="0">
            <a:noAutofit/>
          </a:bodyPr>
          <a:lstStyle/>
          <a:p>
            <a:pPr>
              <a:lnSpc>
                <a:spcPct val="85000"/>
              </a:lnSpc>
            </a:pPr>
            <a:r>
              <a:rPr lang="en-US" sz="2100" b="1" i="1" dirty="0">
                <a:latin typeface="Calibri"/>
                <a:ea typeface="Calibri"/>
                <a:cs typeface="Calibri"/>
                <a:sym typeface="Calibri"/>
              </a:rPr>
              <a:t>Architecture Implementation</a:t>
            </a:r>
            <a:endParaRPr sz="2400" dirty="0"/>
          </a:p>
        </p:txBody>
      </p:sp>
      <p:cxnSp>
        <p:nvCxnSpPr>
          <p:cNvPr id="166" name="Google Shape;166;p3"/>
          <p:cNvCxnSpPr/>
          <p:nvPr/>
        </p:nvCxnSpPr>
        <p:spPr>
          <a:xfrm>
            <a:off x="2916088" y="3744465"/>
            <a:ext cx="0" cy="214312"/>
          </a:xfrm>
          <a:prstGeom prst="straightConnector1">
            <a:avLst/>
          </a:prstGeom>
          <a:noFill/>
          <a:ln w="28575" cap="flat" cmpd="sng">
            <a:solidFill>
              <a:schemeClr val="lt1"/>
            </a:solidFill>
            <a:prstDash val="solid"/>
            <a:round/>
            <a:headEnd type="none" w="sm" len="sm"/>
            <a:tailEnd type="none" w="sm" len="sm"/>
          </a:ln>
        </p:spPr>
      </p:cxnSp>
      <p:cxnSp>
        <p:nvCxnSpPr>
          <p:cNvPr id="167" name="Google Shape;167;p3"/>
          <p:cNvCxnSpPr/>
          <p:nvPr/>
        </p:nvCxnSpPr>
        <p:spPr>
          <a:xfrm>
            <a:off x="2916088" y="4658865"/>
            <a:ext cx="0" cy="214312"/>
          </a:xfrm>
          <a:prstGeom prst="straightConnector1">
            <a:avLst/>
          </a:prstGeom>
          <a:noFill/>
          <a:ln w="28575" cap="flat" cmpd="sng">
            <a:solidFill>
              <a:schemeClr val="lt1"/>
            </a:solidFill>
            <a:prstDash val="solid"/>
            <a:round/>
            <a:headEnd type="none" w="sm" len="sm"/>
            <a:tailEnd type="none" w="sm" len="sm"/>
          </a:ln>
        </p:spPr>
      </p:cxnSp>
      <p:sp>
        <p:nvSpPr>
          <p:cNvPr id="168" name="Google Shape;168;p3"/>
          <p:cNvSpPr/>
          <p:nvPr/>
        </p:nvSpPr>
        <p:spPr>
          <a:xfrm>
            <a:off x="5100024" y="1017894"/>
            <a:ext cx="4133851" cy="990600"/>
          </a:xfrm>
          <a:prstGeom prst="rect">
            <a:avLst/>
          </a:prstGeom>
          <a:noFill/>
          <a:ln>
            <a:noFill/>
          </a:ln>
        </p:spPr>
        <p:txBody>
          <a:bodyPr spcFirstLastPara="1" wrap="square" lIns="19033" tIns="19033" rIns="19033" bIns="19033" anchor="t" anchorCtr="0">
            <a:noAutofit/>
          </a:bodyPr>
          <a:lstStyle/>
          <a:p>
            <a:pPr marL="438140" indent="-438140">
              <a:lnSpc>
                <a:spcPct val="78000"/>
              </a:lnSpc>
            </a:pPr>
            <a:r>
              <a:rPr lang="en-US" sz="1600" b="1" dirty="0">
                <a:latin typeface="Courier"/>
                <a:ea typeface="Courier"/>
                <a:cs typeface="Courier"/>
                <a:sym typeface="Courier"/>
              </a:rPr>
              <a:t>temp = v[k];</a:t>
            </a:r>
            <a:endParaRPr sz="1600" b="1" dirty="0">
              <a:latin typeface="Courier"/>
              <a:ea typeface="Courier"/>
              <a:cs typeface="Courier"/>
              <a:sym typeface="Courier"/>
            </a:endParaRPr>
          </a:p>
          <a:p>
            <a:pPr marL="438140" indent="-438140">
              <a:lnSpc>
                <a:spcPct val="78000"/>
              </a:lnSpc>
            </a:pPr>
            <a:r>
              <a:rPr lang="en-US" sz="1600" b="1" dirty="0">
                <a:latin typeface="Courier"/>
                <a:ea typeface="Courier"/>
                <a:cs typeface="Courier"/>
                <a:sym typeface="Courier"/>
              </a:rPr>
              <a:t>v[k] = v[k+1];</a:t>
            </a:r>
            <a:endParaRPr sz="1600" b="1" dirty="0">
              <a:latin typeface="Courier"/>
              <a:ea typeface="Courier"/>
              <a:cs typeface="Courier"/>
              <a:sym typeface="Courier"/>
            </a:endParaRPr>
          </a:p>
          <a:p>
            <a:pPr marL="438140" indent="-438140">
              <a:lnSpc>
                <a:spcPct val="78000"/>
              </a:lnSpc>
            </a:pPr>
            <a:r>
              <a:rPr lang="en-US" sz="1600" b="1" dirty="0">
                <a:latin typeface="Courier"/>
                <a:ea typeface="Courier"/>
                <a:cs typeface="Courier"/>
                <a:sym typeface="Courier"/>
              </a:rPr>
              <a:t>v[k+1] = temp;</a:t>
            </a:r>
            <a:endParaRPr sz="2400" dirty="0"/>
          </a:p>
        </p:txBody>
      </p:sp>
      <p:sp>
        <p:nvSpPr>
          <p:cNvPr id="170" name="Google Shape;170;p3"/>
          <p:cNvSpPr/>
          <p:nvPr/>
        </p:nvSpPr>
        <p:spPr>
          <a:xfrm>
            <a:off x="5020422" y="2685918"/>
            <a:ext cx="5016329" cy="1042577"/>
          </a:xfrm>
          <a:prstGeom prst="rect">
            <a:avLst/>
          </a:prstGeom>
          <a:noFill/>
          <a:ln>
            <a:noFill/>
          </a:ln>
        </p:spPr>
        <p:txBody>
          <a:bodyPr spcFirstLastPara="1" wrap="square" lIns="28567" tIns="28567" rIns="28567" bIns="28567" anchor="t" anchorCtr="0">
            <a:spAutoFit/>
          </a:bodyPr>
          <a:lstStyle/>
          <a:p>
            <a:r>
              <a:rPr lang="en-US" sz="1600" b="1" dirty="0">
                <a:latin typeface="Courier"/>
                <a:ea typeface="Courier"/>
                <a:cs typeface="Courier"/>
                <a:sym typeface="Courier"/>
              </a:rPr>
              <a:t>1000 1101 1110 0010 0000 0000 0000 0000</a:t>
            </a:r>
            <a:endParaRPr sz="2133" b="1" dirty="0">
              <a:latin typeface="Courier"/>
              <a:ea typeface="Courier"/>
              <a:cs typeface="Courier"/>
              <a:sym typeface="Courier"/>
            </a:endParaRPr>
          </a:p>
          <a:p>
            <a:r>
              <a:rPr lang="en-US" sz="1600" b="1" dirty="0">
                <a:latin typeface="Courier"/>
                <a:ea typeface="Courier"/>
                <a:cs typeface="Courier"/>
                <a:sym typeface="Courier"/>
              </a:rPr>
              <a:t>1000 1110 0001 0000 0000 0000 0000 0100 </a:t>
            </a:r>
            <a:endParaRPr sz="2133" b="1" dirty="0">
              <a:latin typeface="Courier"/>
              <a:ea typeface="Courier"/>
              <a:cs typeface="Courier"/>
              <a:sym typeface="Courier"/>
            </a:endParaRPr>
          </a:p>
          <a:p>
            <a:r>
              <a:rPr lang="en-US" sz="1600" b="1" dirty="0">
                <a:latin typeface="Courier"/>
                <a:ea typeface="Courier"/>
                <a:cs typeface="Courier"/>
                <a:sym typeface="Courier"/>
              </a:rPr>
              <a:t>1010 1110 0001 0010 0000 0000 0000 0000 </a:t>
            </a:r>
            <a:endParaRPr sz="2133" b="1" dirty="0">
              <a:latin typeface="Courier"/>
              <a:ea typeface="Courier"/>
              <a:cs typeface="Courier"/>
              <a:sym typeface="Courier"/>
            </a:endParaRPr>
          </a:p>
          <a:p>
            <a:r>
              <a:rPr lang="en-US" sz="1600" b="1" dirty="0">
                <a:latin typeface="Courier"/>
                <a:ea typeface="Courier"/>
                <a:cs typeface="Courier"/>
                <a:sym typeface="Courier"/>
              </a:rPr>
              <a:t>1010 1101 1110 0010 0000 0000 0000 0100 </a:t>
            </a:r>
            <a:endParaRPr sz="2400" dirty="0"/>
          </a:p>
        </p:txBody>
      </p:sp>
      <p:pic>
        <p:nvPicPr>
          <p:cNvPr id="171" name="Google Shape;171;p3"/>
          <p:cNvPicPr preferRelativeResize="0"/>
          <p:nvPr/>
        </p:nvPicPr>
        <p:blipFill rotWithShape="1">
          <a:blip r:embed="rId3">
            <a:alphaModFix/>
            <a:extLst>
              <a:ext uri="{BEBA8EAE-BF5A-486C-A8C5-ECC9F3942E4B}">
                <a14:imgProps xmlns:a14="http://schemas.microsoft.com/office/drawing/2010/main">
                  <a14:imgLayer r:embed="rId4">
                    <a14:imgEffect>
                      <a14:brightnessContrast bright="-40000"/>
                    </a14:imgEffect>
                  </a14:imgLayer>
                </a14:imgProps>
              </a:ext>
            </a:extLst>
          </a:blip>
          <a:srcRect/>
          <a:stretch/>
        </p:blipFill>
        <p:spPr>
          <a:xfrm>
            <a:off x="6296066" y="5514650"/>
            <a:ext cx="2263717" cy="920031"/>
          </a:xfrm>
          <a:prstGeom prst="rect">
            <a:avLst/>
          </a:prstGeom>
          <a:noFill/>
          <a:ln>
            <a:noFill/>
          </a:ln>
        </p:spPr>
      </p:pic>
      <p:grpSp>
        <p:nvGrpSpPr>
          <p:cNvPr id="172" name="Google Shape;172;p3"/>
          <p:cNvGrpSpPr/>
          <p:nvPr/>
        </p:nvGrpSpPr>
        <p:grpSpPr>
          <a:xfrm>
            <a:off x="6083108" y="3839090"/>
            <a:ext cx="4091276" cy="1544301"/>
            <a:chOff x="3849" y="1895"/>
            <a:chExt cx="1828" cy="690"/>
          </a:xfrm>
        </p:grpSpPr>
        <p:sp>
          <p:nvSpPr>
            <p:cNvPr id="173" name="Google Shape;173;p3"/>
            <p:cNvSpPr/>
            <p:nvPr/>
          </p:nvSpPr>
          <p:spPr>
            <a:xfrm>
              <a:off x="3849" y="1895"/>
              <a:ext cx="1828" cy="610"/>
            </a:xfrm>
            <a:prstGeom prst="rect">
              <a:avLst/>
            </a:prstGeom>
            <a:no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74" name="Google Shape;174;p3"/>
            <p:cNvSpPr/>
            <p:nvPr/>
          </p:nvSpPr>
          <p:spPr>
            <a:xfrm>
              <a:off x="4186" y="2111"/>
              <a:ext cx="136" cy="152"/>
            </a:xfrm>
            <a:prstGeom prst="rect">
              <a:avLst/>
            </a:prstGeom>
            <a:solidFill>
              <a:srgbClr val="C5DBC3"/>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75" name="Google Shape;175;p3"/>
            <p:cNvSpPr/>
            <p:nvPr/>
          </p:nvSpPr>
          <p:spPr>
            <a:xfrm>
              <a:off x="4186" y="2111"/>
              <a:ext cx="136" cy="152"/>
            </a:xfrm>
            <a:prstGeom prst="rect">
              <a:avLst/>
            </a:pr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76" name="Google Shape;176;p3"/>
            <p:cNvSpPr/>
            <p:nvPr/>
          </p:nvSpPr>
          <p:spPr>
            <a:xfrm>
              <a:off x="4192" y="2109"/>
              <a:ext cx="51" cy="165"/>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IMEM</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77" name="Google Shape;177;p3"/>
            <p:cNvSpPr/>
            <p:nvPr/>
          </p:nvSpPr>
          <p:spPr>
            <a:xfrm>
              <a:off x="5101" y="2043"/>
              <a:ext cx="85" cy="220"/>
            </a:xfrm>
            <a:custGeom>
              <a:avLst/>
              <a:gdLst/>
              <a:ahLst/>
              <a:cxnLst/>
              <a:rect l="l" t="t" r="r" b="b"/>
              <a:pathLst>
                <a:path w="85" h="220" extrusionOk="0">
                  <a:moveTo>
                    <a:pt x="0" y="0"/>
                  </a:moveTo>
                  <a:lnTo>
                    <a:pt x="85" y="40"/>
                  </a:lnTo>
                  <a:lnTo>
                    <a:pt x="85" y="181"/>
                  </a:lnTo>
                  <a:lnTo>
                    <a:pt x="0" y="220"/>
                  </a:lnTo>
                  <a:lnTo>
                    <a:pt x="0" y="0"/>
                  </a:lnTo>
                  <a:close/>
                </a:path>
              </a:pathLst>
            </a:custGeom>
            <a:solidFill>
              <a:srgbClr val="C5DBC3"/>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78" name="Google Shape;178;p3"/>
            <p:cNvSpPr/>
            <p:nvPr/>
          </p:nvSpPr>
          <p:spPr>
            <a:xfrm>
              <a:off x="5101" y="2043"/>
              <a:ext cx="85" cy="220"/>
            </a:xfrm>
            <a:custGeom>
              <a:avLst/>
              <a:gdLst/>
              <a:ahLst/>
              <a:cxnLst/>
              <a:rect l="l" t="t" r="r" b="b"/>
              <a:pathLst>
                <a:path w="85" h="220" extrusionOk="0">
                  <a:moveTo>
                    <a:pt x="0" y="0"/>
                  </a:moveTo>
                  <a:lnTo>
                    <a:pt x="85" y="40"/>
                  </a:lnTo>
                  <a:lnTo>
                    <a:pt x="85" y="181"/>
                  </a:lnTo>
                  <a:lnTo>
                    <a:pt x="0" y="220"/>
                  </a:lnTo>
                  <a:lnTo>
                    <a:pt x="0" y="0"/>
                  </a:lnTo>
                  <a:close/>
                </a:path>
              </a:pathLst>
            </a:cu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79" name="Google Shape;179;p3"/>
            <p:cNvSpPr/>
            <p:nvPr/>
          </p:nvSpPr>
          <p:spPr>
            <a:xfrm>
              <a:off x="5101" y="2145"/>
              <a:ext cx="17" cy="32"/>
            </a:xfrm>
            <a:custGeom>
              <a:avLst/>
              <a:gdLst/>
              <a:ahLst/>
              <a:cxnLst/>
              <a:rect l="l" t="t" r="r" b="b"/>
              <a:pathLst>
                <a:path w="17" h="32" extrusionOk="0">
                  <a:moveTo>
                    <a:pt x="0" y="0"/>
                  </a:moveTo>
                  <a:lnTo>
                    <a:pt x="17" y="16"/>
                  </a:lnTo>
                  <a:lnTo>
                    <a:pt x="0" y="32"/>
                  </a:lnTo>
                  <a:lnTo>
                    <a:pt x="0" y="0"/>
                  </a:lnTo>
                  <a:close/>
                </a:path>
              </a:pathLst>
            </a:cu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cxnSp>
          <p:nvCxnSpPr>
            <p:cNvPr id="180" name="Google Shape;180;p3"/>
            <p:cNvCxnSpPr/>
            <p:nvPr/>
          </p:nvCxnSpPr>
          <p:spPr>
            <a:xfrm>
              <a:off x="5101" y="2145"/>
              <a:ext cx="0" cy="31"/>
            </a:xfrm>
            <a:prstGeom prst="straightConnector1">
              <a:avLst/>
            </a:prstGeom>
            <a:noFill/>
            <a:ln w="11100" cap="flat" cmpd="sng">
              <a:solidFill>
                <a:srgbClr val="E4DDD2"/>
              </a:solidFill>
              <a:prstDash val="solid"/>
              <a:miter lim="800000"/>
              <a:headEnd type="none" w="med" len="med"/>
              <a:tailEnd type="none" w="med" len="med"/>
            </a:ln>
          </p:spPr>
        </p:cxnSp>
        <p:sp>
          <p:nvSpPr>
            <p:cNvPr id="181" name="Google Shape;181;p3"/>
            <p:cNvSpPr/>
            <p:nvPr/>
          </p:nvSpPr>
          <p:spPr>
            <a:xfrm>
              <a:off x="5104" y="2065"/>
              <a:ext cx="35" cy="165"/>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ALU</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82" name="Google Shape;182;p3"/>
            <p:cNvSpPr/>
            <p:nvPr/>
          </p:nvSpPr>
          <p:spPr>
            <a:xfrm>
              <a:off x="4491" y="2331"/>
              <a:ext cx="119" cy="170"/>
            </a:xfrm>
            <a:custGeom>
              <a:avLst/>
              <a:gdLst/>
              <a:ahLst/>
              <a:cxnLst/>
              <a:rect l="l" t="t" r="r" b="b"/>
              <a:pathLst>
                <a:path w="119" h="170" extrusionOk="0">
                  <a:moveTo>
                    <a:pt x="0" y="0"/>
                  </a:moveTo>
                  <a:lnTo>
                    <a:pt x="119" y="36"/>
                  </a:lnTo>
                  <a:lnTo>
                    <a:pt x="119" y="133"/>
                  </a:lnTo>
                  <a:lnTo>
                    <a:pt x="0" y="170"/>
                  </a:lnTo>
                  <a:lnTo>
                    <a:pt x="0" y="0"/>
                  </a:lnTo>
                  <a:close/>
                </a:path>
              </a:pathLst>
            </a:custGeom>
            <a:solidFill>
              <a:srgbClr val="C5DBC3"/>
            </a:solid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83" name="Google Shape;183;p3"/>
            <p:cNvSpPr/>
            <p:nvPr/>
          </p:nvSpPr>
          <p:spPr>
            <a:xfrm>
              <a:off x="4495" y="2366"/>
              <a:ext cx="39" cy="165"/>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Imm</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84" name="Google Shape;184;p3"/>
            <p:cNvSpPr/>
            <p:nvPr/>
          </p:nvSpPr>
          <p:spPr>
            <a:xfrm>
              <a:off x="4578" y="2366"/>
              <a:ext cx="12" cy="55"/>
            </a:xfrm>
            <a:prstGeom prst="rect">
              <a:avLst/>
            </a:prstGeom>
            <a:noFill/>
            <a:ln>
              <a:noFill/>
            </a:ln>
          </p:spPr>
          <p:txBody>
            <a:bodyPr spcFirstLastPara="1" wrap="square" lIns="0" tIns="0" rIns="0" bIns="0" anchor="t" anchorCtr="0">
              <a:spAutoFit/>
            </a:bodyPr>
            <a:lstStyle/>
            <a:p>
              <a:pPr>
                <a:buClr>
                  <a:srgbClr val="E4DDD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85" name="Google Shape;185;p3"/>
            <p:cNvSpPr/>
            <p:nvPr/>
          </p:nvSpPr>
          <p:spPr>
            <a:xfrm>
              <a:off x="4495" y="2420"/>
              <a:ext cx="35" cy="165"/>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Gen</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86" name="Google Shape;186;p3"/>
            <p:cNvSpPr/>
            <p:nvPr/>
          </p:nvSpPr>
          <p:spPr>
            <a:xfrm>
              <a:off x="4203" y="1975"/>
              <a:ext cx="51" cy="102"/>
            </a:xfrm>
            <a:custGeom>
              <a:avLst/>
              <a:gdLst/>
              <a:ahLst/>
              <a:cxnLst/>
              <a:rect l="l" t="t" r="r" b="b"/>
              <a:pathLst>
                <a:path w="51" h="102" extrusionOk="0">
                  <a:moveTo>
                    <a:pt x="0" y="0"/>
                  </a:moveTo>
                  <a:lnTo>
                    <a:pt x="51" y="16"/>
                  </a:lnTo>
                  <a:lnTo>
                    <a:pt x="51" y="86"/>
                  </a:lnTo>
                  <a:lnTo>
                    <a:pt x="0" y="102"/>
                  </a:lnTo>
                  <a:lnTo>
                    <a:pt x="0" y="0"/>
                  </a:lnTo>
                  <a:close/>
                </a:path>
              </a:pathLst>
            </a:custGeom>
            <a:solidFill>
              <a:srgbClr val="C5DBC3"/>
            </a:solid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87" name="Google Shape;187;p3"/>
            <p:cNvSpPr/>
            <p:nvPr/>
          </p:nvSpPr>
          <p:spPr>
            <a:xfrm>
              <a:off x="4207" y="1992"/>
              <a:ext cx="47" cy="55"/>
            </a:xfrm>
            <a:prstGeom prst="rect">
              <a:avLst/>
            </a:prstGeom>
            <a:noFill/>
            <a:ln>
              <a:noFill/>
            </a:ln>
          </p:spPr>
          <p:txBody>
            <a:bodyPr spcFirstLastPara="1" wrap="square" lIns="0" tIns="0" rIns="0" bIns="0" anchor="t" anchorCtr="0">
              <a:spAutoFit/>
            </a:bodyPr>
            <a:lstStyle/>
            <a:p>
              <a:pPr>
                <a:buClr>
                  <a:srgbClr val="E4DDD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+4</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88" name="Google Shape;188;p3"/>
            <p:cNvSpPr/>
            <p:nvPr/>
          </p:nvSpPr>
          <p:spPr>
            <a:xfrm>
              <a:off x="5270" y="2077"/>
              <a:ext cx="221" cy="186"/>
            </a:xfrm>
            <a:prstGeom prst="rect">
              <a:avLst/>
            </a:prstGeom>
            <a:solidFill>
              <a:srgbClr val="C5DBC3"/>
            </a:solid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89" name="Google Shape;189;p3"/>
            <p:cNvSpPr/>
            <p:nvPr/>
          </p:nvSpPr>
          <p:spPr>
            <a:xfrm>
              <a:off x="5270" y="2077"/>
              <a:ext cx="221" cy="186"/>
            </a:xfrm>
            <a:prstGeom prst="rect">
              <a:avLst/>
            </a:pr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90" name="Google Shape;190;p3"/>
            <p:cNvSpPr/>
            <p:nvPr/>
          </p:nvSpPr>
          <p:spPr>
            <a:xfrm>
              <a:off x="5317" y="2076"/>
              <a:ext cx="59" cy="220"/>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DMEM</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91" name="Google Shape;191;p3"/>
            <p:cNvSpPr/>
            <p:nvPr/>
          </p:nvSpPr>
          <p:spPr>
            <a:xfrm>
              <a:off x="5423" y="2229"/>
              <a:ext cx="34" cy="34"/>
            </a:xfrm>
            <a:custGeom>
              <a:avLst/>
              <a:gdLst/>
              <a:ahLst/>
              <a:cxnLst/>
              <a:rect l="l" t="t" r="r" b="b"/>
              <a:pathLst>
                <a:path w="34" h="34" extrusionOk="0">
                  <a:moveTo>
                    <a:pt x="0" y="34"/>
                  </a:moveTo>
                  <a:lnTo>
                    <a:pt x="17" y="0"/>
                  </a:lnTo>
                  <a:lnTo>
                    <a:pt x="34" y="34"/>
                  </a:lnTo>
                  <a:lnTo>
                    <a:pt x="0" y="34"/>
                  </a:lnTo>
                  <a:close/>
                </a:path>
              </a:pathLst>
            </a:cu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92" name="Google Shape;192;p3"/>
            <p:cNvSpPr/>
            <p:nvPr/>
          </p:nvSpPr>
          <p:spPr>
            <a:xfrm>
              <a:off x="4780" y="2128"/>
              <a:ext cx="101" cy="152"/>
            </a:xfrm>
            <a:custGeom>
              <a:avLst/>
              <a:gdLst/>
              <a:ahLst/>
              <a:cxnLst/>
              <a:rect l="l" t="t" r="r" b="b"/>
              <a:pathLst>
                <a:path w="101" h="152" extrusionOk="0">
                  <a:moveTo>
                    <a:pt x="0" y="0"/>
                  </a:moveTo>
                  <a:lnTo>
                    <a:pt x="101" y="31"/>
                  </a:lnTo>
                  <a:lnTo>
                    <a:pt x="101" y="121"/>
                  </a:lnTo>
                  <a:lnTo>
                    <a:pt x="0" y="152"/>
                  </a:lnTo>
                  <a:lnTo>
                    <a:pt x="0"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93" name="Google Shape;193;p3"/>
            <p:cNvSpPr/>
            <p:nvPr/>
          </p:nvSpPr>
          <p:spPr>
            <a:xfrm>
              <a:off x="4780" y="2128"/>
              <a:ext cx="101" cy="152"/>
            </a:xfrm>
            <a:custGeom>
              <a:avLst/>
              <a:gdLst/>
              <a:ahLst/>
              <a:cxnLst/>
              <a:rect l="l" t="t" r="r" b="b"/>
              <a:pathLst>
                <a:path w="101" h="152" extrusionOk="0">
                  <a:moveTo>
                    <a:pt x="0" y="0"/>
                  </a:moveTo>
                  <a:lnTo>
                    <a:pt x="101" y="31"/>
                  </a:lnTo>
                  <a:lnTo>
                    <a:pt x="101" y="121"/>
                  </a:lnTo>
                  <a:lnTo>
                    <a:pt x="0" y="152"/>
                  </a:lnTo>
                  <a:lnTo>
                    <a:pt x="0" y="0"/>
                  </a:lnTo>
                  <a:close/>
                </a:path>
              </a:pathLst>
            </a:custGeom>
            <a:solidFill>
              <a:srgbClr val="C5DBC3"/>
            </a:solid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94" name="Google Shape;194;p3"/>
            <p:cNvSpPr/>
            <p:nvPr/>
          </p:nvSpPr>
          <p:spPr>
            <a:xfrm>
              <a:off x="4783" y="2155"/>
              <a:ext cx="43"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Branch </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95" name="Google Shape;195;p3"/>
            <p:cNvSpPr/>
            <p:nvPr/>
          </p:nvSpPr>
          <p:spPr>
            <a:xfrm>
              <a:off x="4783" y="2197"/>
              <a:ext cx="37"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Comp.</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96" name="Google Shape;196;p3"/>
            <p:cNvSpPr/>
            <p:nvPr/>
          </p:nvSpPr>
          <p:spPr>
            <a:xfrm>
              <a:off x="4525" y="1992"/>
              <a:ext cx="186" cy="322"/>
            </a:xfrm>
            <a:prstGeom prst="rect">
              <a:avLst/>
            </a:prstGeom>
            <a:solidFill>
              <a:srgbClr val="C5DBC3"/>
            </a:solid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97" name="Google Shape;197;p3"/>
            <p:cNvSpPr/>
            <p:nvPr/>
          </p:nvSpPr>
          <p:spPr>
            <a:xfrm>
              <a:off x="4525" y="1992"/>
              <a:ext cx="186" cy="322"/>
            </a:xfrm>
            <a:prstGeom prst="rect">
              <a:avLst/>
            </a:pr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198" name="Google Shape;198;p3"/>
            <p:cNvSpPr/>
            <p:nvPr/>
          </p:nvSpPr>
          <p:spPr>
            <a:xfrm>
              <a:off x="4565" y="1992"/>
              <a:ext cx="32" cy="165"/>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Reg</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199" name="Google Shape;199;p3"/>
            <p:cNvSpPr/>
            <p:nvPr/>
          </p:nvSpPr>
          <p:spPr>
            <a:xfrm>
              <a:off x="4640" y="1992"/>
              <a:ext cx="13" cy="110"/>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alibri"/>
                  <a:ea typeface="Calibri"/>
                  <a:cs typeface="Calibri"/>
                  <a:sym typeface="Calibri"/>
                </a:rPr>
                <a:t>[]</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0" name="Google Shape;200;p3"/>
            <p:cNvSpPr/>
            <p:nvPr/>
          </p:nvSpPr>
          <p:spPr>
            <a:xfrm>
              <a:off x="4661" y="2280"/>
              <a:ext cx="33" cy="34"/>
            </a:xfrm>
            <a:custGeom>
              <a:avLst/>
              <a:gdLst/>
              <a:ahLst/>
              <a:cxnLst/>
              <a:rect l="l" t="t" r="r" b="b"/>
              <a:pathLst>
                <a:path w="33" h="34" extrusionOk="0">
                  <a:moveTo>
                    <a:pt x="0" y="34"/>
                  </a:moveTo>
                  <a:lnTo>
                    <a:pt x="17" y="0"/>
                  </a:lnTo>
                  <a:lnTo>
                    <a:pt x="33" y="34"/>
                  </a:lnTo>
                  <a:lnTo>
                    <a:pt x="0" y="34"/>
                  </a:lnTo>
                  <a:close/>
                </a:path>
              </a:pathLst>
            </a:cu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01" name="Google Shape;201;p3"/>
            <p:cNvSpPr/>
            <p:nvPr/>
          </p:nvSpPr>
          <p:spPr>
            <a:xfrm>
              <a:off x="4525" y="2171"/>
              <a:ext cx="81"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AddrA</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2" name="Google Shape;202;p3"/>
            <p:cNvSpPr/>
            <p:nvPr/>
          </p:nvSpPr>
          <p:spPr>
            <a:xfrm>
              <a:off x="4525" y="2222"/>
              <a:ext cx="36"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AddrB</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3" name="Google Shape;203;p3"/>
            <p:cNvSpPr/>
            <p:nvPr/>
          </p:nvSpPr>
          <p:spPr>
            <a:xfrm>
              <a:off x="4627" y="2171"/>
              <a:ext cx="35"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DataA</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4" name="Google Shape;204;p3"/>
            <p:cNvSpPr/>
            <p:nvPr/>
          </p:nvSpPr>
          <p:spPr>
            <a:xfrm>
              <a:off x="4525" y="2119"/>
              <a:ext cx="37"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AddrD</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5" name="Google Shape;205;p3"/>
            <p:cNvSpPr/>
            <p:nvPr/>
          </p:nvSpPr>
          <p:spPr>
            <a:xfrm>
              <a:off x="4627" y="2222"/>
              <a:ext cx="34"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DataB</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6" name="Google Shape;206;p3"/>
            <p:cNvSpPr/>
            <p:nvPr/>
          </p:nvSpPr>
          <p:spPr>
            <a:xfrm>
              <a:off x="4525" y="2051"/>
              <a:ext cx="36"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DataD</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7" name="Google Shape;207;p3"/>
            <p:cNvSpPr/>
            <p:nvPr/>
          </p:nvSpPr>
          <p:spPr>
            <a:xfrm>
              <a:off x="5270" y="2128"/>
              <a:ext cx="28"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Addr</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8" name="Google Shape;208;p3"/>
            <p:cNvSpPr/>
            <p:nvPr/>
          </p:nvSpPr>
          <p:spPr>
            <a:xfrm>
              <a:off x="5275" y="2188"/>
              <a:ext cx="39"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DataW</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09" name="Google Shape;209;p3"/>
            <p:cNvSpPr/>
            <p:nvPr/>
          </p:nvSpPr>
          <p:spPr>
            <a:xfrm>
              <a:off x="5389" y="2145"/>
              <a:ext cx="34" cy="110"/>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DataR</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10" name="Google Shape;210;p3"/>
            <p:cNvSpPr/>
            <p:nvPr/>
          </p:nvSpPr>
          <p:spPr>
            <a:xfrm>
              <a:off x="5033" y="2026"/>
              <a:ext cx="34" cy="119"/>
            </a:xfrm>
            <a:custGeom>
              <a:avLst/>
              <a:gdLst/>
              <a:ahLst/>
              <a:cxnLst/>
              <a:rect l="l" t="t" r="r" b="b"/>
              <a:pathLst>
                <a:path w="34" h="119" extrusionOk="0">
                  <a:moveTo>
                    <a:pt x="0" y="0"/>
                  </a:moveTo>
                  <a:lnTo>
                    <a:pt x="34" y="21"/>
                  </a:lnTo>
                  <a:lnTo>
                    <a:pt x="34" y="97"/>
                  </a:lnTo>
                  <a:lnTo>
                    <a:pt x="0" y="119"/>
                  </a:lnTo>
                  <a:lnTo>
                    <a:pt x="0" y="0"/>
                  </a:ln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11" name="Google Shape;211;p3"/>
            <p:cNvSpPr/>
            <p:nvPr/>
          </p:nvSpPr>
          <p:spPr>
            <a:xfrm>
              <a:off x="5033" y="2026"/>
              <a:ext cx="34" cy="119"/>
            </a:xfrm>
            <a:custGeom>
              <a:avLst/>
              <a:gdLst/>
              <a:ahLst/>
              <a:cxnLst/>
              <a:rect l="l" t="t" r="r" b="b"/>
              <a:pathLst>
                <a:path w="34" h="119" extrusionOk="0">
                  <a:moveTo>
                    <a:pt x="0" y="0"/>
                  </a:moveTo>
                  <a:lnTo>
                    <a:pt x="34" y="21"/>
                  </a:lnTo>
                  <a:lnTo>
                    <a:pt x="34" y="97"/>
                  </a:lnTo>
                  <a:lnTo>
                    <a:pt x="0" y="119"/>
                  </a:lnTo>
                  <a:lnTo>
                    <a:pt x="0" y="0"/>
                  </a:lnTo>
                  <a:close/>
                </a:path>
              </a:pathLst>
            </a:custGeom>
            <a:solidFill>
              <a:srgbClr val="C5DBC3"/>
            </a:solid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12" name="Google Shape;212;p3"/>
            <p:cNvSpPr/>
            <p:nvPr/>
          </p:nvSpPr>
          <p:spPr>
            <a:xfrm>
              <a:off x="5037" y="2036"/>
              <a:ext cx="7" cy="37"/>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1</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13" name="Google Shape;213;p3"/>
            <p:cNvSpPr/>
            <p:nvPr/>
          </p:nvSpPr>
          <p:spPr>
            <a:xfrm>
              <a:off x="5037" y="2091"/>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0</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14" name="Google Shape;214;p3"/>
            <p:cNvSpPr/>
            <p:nvPr/>
          </p:nvSpPr>
          <p:spPr>
            <a:xfrm>
              <a:off x="5491" y="2153"/>
              <a:ext cx="81" cy="30"/>
            </a:xfrm>
            <a:custGeom>
              <a:avLst/>
              <a:gdLst/>
              <a:ahLst/>
              <a:cxnLst/>
              <a:rect l="l" t="t" r="r" b="b"/>
              <a:pathLst>
                <a:path w="967" h="352" extrusionOk="0">
                  <a:moveTo>
                    <a:pt x="3" y="242"/>
                  </a:moveTo>
                  <a:lnTo>
                    <a:pt x="893" y="205"/>
                  </a:lnTo>
                  <a:lnTo>
                    <a:pt x="890" y="129"/>
                  </a:lnTo>
                  <a:lnTo>
                    <a:pt x="0" y="166"/>
                  </a:lnTo>
                  <a:lnTo>
                    <a:pt x="3" y="242"/>
                  </a:lnTo>
                  <a:close/>
                  <a:moveTo>
                    <a:pt x="689" y="341"/>
                  </a:moveTo>
                  <a:lnTo>
                    <a:pt x="967" y="163"/>
                  </a:lnTo>
                  <a:lnTo>
                    <a:pt x="676" y="10"/>
                  </a:lnTo>
                  <a:cubicBezTo>
                    <a:pt x="657" y="0"/>
                    <a:pt x="634" y="7"/>
                    <a:pt x="624" y="25"/>
                  </a:cubicBezTo>
                  <a:cubicBezTo>
                    <a:pt x="615" y="44"/>
                    <a:pt x="622" y="67"/>
                    <a:pt x="640" y="77"/>
                  </a:cubicBezTo>
                  <a:lnTo>
                    <a:pt x="873" y="200"/>
                  </a:lnTo>
                  <a:lnTo>
                    <a:pt x="871" y="135"/>
                  </a:lnTo>
                  <a:lnTo>
                    <a:pt x="648" y="277"/>
                  </a:lnTo>
                  <a:cubicBezTo>
                    <a:pt x="631" y="288"/>
                    <a:pt x="626" y="312"/>
                    <a:pt x="637" y="329"/>
                  </a:cubicBezTo>
                  <a:cubicBezTo>
                    <a:pt x="648" y="347"/>
                    <a:pt x="672" y="352"/>
                    <a:pt x="689" y="341"/>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15" name="Google Shape;215;p3"/>
            <p:cNvSpPr/>
            <p:nvPr/>
          </p:nvSpPr>
          <p:spPr>
            <a:xfrm>
              <a:off x="5575" y="2043"/>
              <a:ext cx="34" cy="169"/>
            </a:xfrm>
            <a:custGeom>
              <a:avLst/>
              <a:gdLst/>
              <a:ahLst/>
              <a:cxnLst/>
              <a:rect l="l" t="t" r="r" b="b"/>
              <a:pathLst>
                <a:path w="34" h="169" extrusionOk="0">
                  <a:moveTo>
                    <a:pt x="0" y="0"/>
                  </a:moveTo>
                  <a:lnTo>
                    <a:pt x="34" y="21"/>
                  </a:lnTo>
                  <a:lnTo>
                    <a:pt x="34" y="148"/>
                  </a:lnTo>
                  <a:lnTo>
                    <a:pt x="0" y="169"/>
                  </a:lnTo>
                  <a:lnTo>
                    <a:pt x="0" y="0"/>
                  </a:lnTo>
                  <a:close/>
                </a:path>
              </a:pathLst>
            </a:custGeom>
            <a:solidFill>
              <a:srgbClr val="C5DBC3"/>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16" name="Google Shape;216;p3"/>
            <p:cNvSpPr/>
            <p:nvPr/>
          </p:nvSpPr>
          <p:spPr>
            <a:xfrm>
              <a:off x="5575" y="2043"/>
              <a:ext cx="34" cy="169"/>
            </a:xfrm>
            <a:custGeom>
              <a:avLst/>
              <a:gdLst/>
              <a:ahLst/>
              <a:cxnLst/>
              <a:rect l="l" t="t" r="r" b="b"/>
              <a:pathLst>
                <a:path w="34" h="169" extrusionOk="0">
                  <a:moveTo>
                    <a:pt x="0" y="0"/>
                  </a:moveTo>
                  <a:lnTo>
                    <a:pt x="34" y="21"/>
                  </a:lnTo>
                  <a:lnTo>
                    <a:pt x="34" y="148"/>
                  </a:lnTo>
                  <a:lnTo>
                    <a:pt x="0" y="169"/>
                  </a:lnTo>
                  <a:lnTo>
                    <a:pt x="0" y="0"/>
                  </a:lnTo>
                  <a:close/>
                </a:path>
              </a:pathLst>
            </a:custGeom>
            <a:no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17" name="Google Shape;217;p3"/>
            <p:cNvSpPr/>
            <p:nvPr/>
          </p:nvSpPr>
          <p:spPr>
            <a:xfrm>
              <a:off x="5581" y="2154"/>
              <a:ext cx="17" cy="41"/>
            </a:xfrm>
            <a:prstGeom prst="rect">
              <a:avLst/>
            </a:prstGeom>
            <a:no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18" name="Google Shape;218;p3"/>
            <p:cNvSpPr/>
            <p:nvPr/>
          </p:nvSpPr>
          <p:spPr>
            <a:xfrm>
              <a:off x="5581" y="2154"/>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0</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19" name="Google Shape;219;p3"/>
            <p:cNvSpPr/>
            <p:nvPr/>
          </p:nvSpPr>
          <p:spPr>
            <a:xfrm>
              <a:off x="5581" y="2106"/>
              <a:ext cx="17" cy="41"/>
            </a:xfrm>
            <a:prstGeom prst="rect">
              <a:avLst/>
            </a:prstGeom>
            <a:no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20" name="Google Shape;220;p3"/>
            <p:cNvSpPr/>
            <p:nvPr/>
          </p:nvSpPr>
          <p:spPr>
            <a:xfrm>
              <a:off x="5581" y="2106"/>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1</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21" name="Google Shape;221;p3"/>
            <p:cNvSpPr/>
            <p:nvPr/>
          </p:nvSpPr>
          <p:spPr>
            <a:xfrm>
              <a:off x="5581" y="2058"/>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2</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22" name="Google Shape;222;p3"/>
            <p:cNvSpPr/>
            <p:nvPr/>
          </p:nvSpPr>
          <p:spPr>
            <a:xfrm>
              <a:off x="5186" y="2135"/>
              <a:ext cx="84" cy="30"/>
            </a:xfrm>
            <a:custGeom>
              <a:avLst/>
              <a:gdLst/>
              <a:ahLst/>
              <a:cxnLst/>
              <a:rect l="l" t="t" r="r" b="b"/>
              <a:pathLst>
                <a:path w="1003" h="352" extrusionOk="0">
                  <a:moveTo>
                    <a:pt x="5" y="254"/>
                  </a:moveTo>
                  <a:lnTo>
                    <a:pt x="930" y="201"/>
                  </a:lnTo>
                  <a:lnTo>
                    <a:pt x="925" y="125"/>
                  </a:lnTo>
                  <a:lnTo>
                    <a:pt x="0" y="178"/>
                  </a:lnTo>
                  <a:lnTo>
                    <a:pt x="5" y="254"/>
                  </a:lnTo>
                  <a:close/>
                  <a:moveTo>
                    <a:pt x="728" y="340"/>
                  </a:moveTo>
                  <a:lnTo>
                    <a:pt x="1003" y="158"/>
                  </a:lnTo>
                  <a:lnTo>
                    <a:pt x="709" y="9"/>
                  </a:lnTo>
                  <a:lnTo>
                    <a:pt x="709" y="9"/>
                  </a:lnTo>
                  <a:cubicBezTo>
                    <a:pt x="691" y="0"/>
                    <a:pt x="668" y="7"/>
                    <a:pt x="658" y="26"/>
                  </a:cubicBezTo>
                  <a:cubicBezTo>
                    <a:pt x="649" y="45"/>
                    <a:pt x="656" y="68"/>
                    <a:pt x="675" y="77"/>
                  </a:cubicBezTo>
                  <a:lnTo>
                    <a:pt x="910" y="197"/>
                  </a:lnTo>
                  <a:lnTo>
                    <a:pt x="906" y="131"/>
                  </a:lnTo>
                  <a:lnTo>
                    <a:pt x="686" y="277"/>
                  </a:lnTo>
                  <a:cubicBezTo>
                    <a:pt x="669" y="289"/>
                    <a:pt x="664" y="312"/>
                    <a:pt x="676" y="330"/>
                  </a:cubicBezTo>
                  <a:cubicBezTo>
                    <a:pt x="687" y="347"/>
                    <a:pt x="711" y="352"/>
                    <a:pt x="728" y="340"/>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cxnSp>
          <p:nvCxnSpPr>
            <p:cNvPr id="223" name="Google Shape;223;p3"/>
            <p:cNvCxnSpPr/>
            <p:nvPr/>
          </p:nvCxnSpPr>
          <p:spPr>
            <a:xfrm rot="10800000">
              <a:off x="5220" y="1946"/>
              <a:ext cx="0" cy="206"/>
            </a:xfrm>
            <a:prstGeom prst="straightConnector1">
              <a:avLst/>
            </a:prstGeom>
            <a:noFill/>
            <a:ln w="11100" cap="flat" cmpd="sng">
              <a:solidFill>
                <a:srgbClr val="E4DDD2"/>
              </a:solidFill>
              <a:prstDash val="solid"/>
              <a:miter lim="800000"/>
              <a:headEnd type="none" w="med" len="med"/>
              <a:tailEnd type="none" w="med" len="med"/>
            </a:ln>
          </p:spPr>
        </p:cxnSp>
        <p:sp>
          <p:nvSpPr>
            <p:cNvPr id="224" name="Google Shape;224;p3"/>
            <p:cNvSpPr/>
            <p:nvPr/>
          </p:nvSpPr>
          <p:spPr>
            <a:xfrm>
              <a:off x="3915" y="1943"/>
              <a:ext cx="1660" cy="200"/>
            </a:xfrm>
            <a:custGeom>
              <a:avLst/>
              <a:gdLst/>
              <a:ahLst/>
              <a:cxnLst/>
              <a:rect l="l" t="t" r="r" b="b"/>
              <a:pathLst>
                <a:path w="19601" h="2360" extrusionOk="0">
                  <a:moveTo>
                    <a:pt x="0" y="0"/>
                  </a:moveTo>
                  <a:lnTo>
                    <a:pt x="18990" y="0"/>
                  </a:lnTo>
                  <a:lnTo>
                    <a:pt x="18990" y="2184"/>
                  </a:lnTo>
                  <a:lnTo>
                    <a:pt x="18952" y="2146"/>
                  </a:lnTo>
                  <a:lnTo>
                    <a:pt x="19525" y="2146"/>
                  </a:lnTo>
                  <a:lnTo>
                    <a:pt x="19525" y="2222"/>
                  </a:lnTo>
                  <a:lnTo>
                    <a:pt x="18914" y="2222"/>
                  </a:lnTo>
                  <a:lnTo>
                    <a:pt x="18914" y="38"/>
                  </a:lnTo>
                  <a:lnTo>
                    <a:pt x="18952" y="76"/>
                  </a:lnTo>
                  <a:lnTo>
                    <a:pt x="0" y="76"/>
                  </a:lnTo>
                  <a:lnTo>
                    <a:pt x="0" y="0"/>
                  </a:lnTo>
                  <a:close/>
                  <a:moveTo>
                    <a:pt x="19316" y="2018"/>
                  </a:moveTo>
                  <a:lnTo>
                    <a:pt x="19601" y="2184"/>
                  </a:lnTo>
                  <a:lnTo>
                    <a:pt x="19316" y="2349"/>
                  </a:lnTo>
                  <a:cubicBezTo>
                    <a:pt x="19298" y="2360"/>
                    <a:pt x="19275" y="2354"/>
                    <a:pt x="19264" y="2336"/>
                  </a:cubicBezTo>
                  <a:cubicBezTo>
                    <a:pt x="19254" y="2318"/>
                    <a:pt x="19260" y="2294"/>
                    <a:pt x="19278" y="2284"/>
                  </a:cubicBezTo>
                  <a:lnTo>
                    <a:pt x="19506" y="2151"/>
                  </a:lnTo>
                  <a:lnTo>
                    <a:pt x="19506" y="2216"/>
                  </a:lnTo>
                  <a:lnTo>
                    <a:pt x="19278" y="2083"/>
                  </a:lnTo>
                  <a:cubicBezTo>
                    <a:pt x="19260" y="2073"/>
                    <a:pt x="19254" y="2050"/>
                    <a:pt x="19264" y="2031"/>
                  </a:cubicBezTo>
                  <a:cubicBezTo>
                    <a:pt x="19275" y="2013"/>
                    <a:pt x="19298" y="2007"/>
                    <a:pt x="19316" y="2018"/>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25" name="Google Shape;225;p3"/>
            <p:cNvSpPr/>
            <p:nvPr/>
          </p:nvSpPr>
          <p:spPr>
            <a:xfrm>
              <a:off x="3912" y="1945"/>
              <a:ext cx="54" cy="163"/>
            </a:xfrm>
            <a:custGeom>
              <a:avLst/>
              <a:gdLst/>
              <a:ahLst/>
              <a:cxnLst/>
              <a:rect l="l" t="t" r="r" b="b"/>
              <a:pathLst>
                <a:path w="2553" h="7665" extrusionOk="0">
                  <a:moveTo>
                    <a:pt x="0" y="0"/>
                  </a:moveTo>
                  <a:lnTo>
                    <a:pt x="0" y="6835"/>
                  </a:lnTo>
                  <a:lnTo>
                    <a:pt x="2270" y="6835"/>
                  </a:lnTo>
                  <a:lnTo>
                    <a:pt x="2270" y="6531"/>
                  </a:lnTo>
                  <a:lnTo>
                    <a:pt x="152" y="6531"/>
                  </a:lnTo>
                  <a:lnTo>
                    <a:pt x="304" y="6683"/>
                  </a:lnTo>
                  <a:lnTo>
                    <a:pt x="304" y="0"/>
                  </a:lnTo>
                  <a:lnTo>
                    <a:pt x="0" y="0"/>
                  </a:lnTo>
                  <a:close/>
                  <a:moveTo>
                    <a:pt x="1710" y="7591"/>
                  </a:moveTo>
                  <a:lnTo>
                    <a:pt x="2553" y="6581"/>
                  </a:lnTo>
                  <a:lnTo>
                    <a:pt x="1258" y="6344"/>
                  </a:lnTo>
                  <a:cubicBezTo>
                    <a:pt x="1176" y="6329"/>
                    <a:pt x="1096" y="6384"/>
                    <a:pt x="1081" y="6466"/>
                  </a:cubicBezTo>
                  <a:cubicBezTo>
                    <a:pt x="1066" y="6549"/>
                    <a:pt x="1121" y="6628"/>
                    <a:pt x="1204" y="6643"/>
                  </a:cubicBezTo>
                  <a:lnTo>
                    <a:pt x="2242" y="6833"/>
                  </a:lnTo>
                  <a:lnTo>
                    <a:pt x="2153" y="6586"/>
                  </a:lnTo>
                  <a:lnTo>
                    <a:pt x="1477" y="7397"/>
                  </a:lnTo>
                  <a:cubicBezTo>
                    <a:pt x="1423" y="7461"/>
                    <a:pt x="1431" y="7557"/>
                    <a:pt x="1496" y="7611"/>
                  </a:cubicBezTo>
                  <a:cubicBezTo>
                    <a:pt x="1560" y="7665"/>
                    <a:pt x="1656" y="7656"/>
                    <a:pt x="1710" y="7591"/>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26" name="Google Shape;226;p3"/>
            <p:cNvSpPr/>
            <p:nvPr/>
          </p:nvSpPr>
          <p:spPr>
            <a:xfrm>
              <a:off x="3966" y="2060"/>
              <a:ext cx="34" cy="119"/>
            </a:xfrm>
            <a:custGeom>
              <a:avLst/>
              <a:gdLst/>
              <a:ahLst/>
              <a:cxnLst/>
              <a:rect l="l" t="t" r="r" b="b"/>
              <a:pathLst>
                <a:path w="34" h="119" extrusionOk="0">
                  <a:moveTo>
                    <a:pt x="0" y="0"/>
                  </a:moveTo>
                  <a:lnTo>
                    <a:pt x="34" y="21"/>
                  </a:lnTo>
                  <a:lnTo>
                    <a:pt x="34" y="97"/>
                  </a:lnTo>
                  <a:lnTo>
                    <a:pt x="0" y="119"/>
                  </a:lnTo>
                  <a:lnTo>
                    <a:pt x="0" y="0"/>
                  </a:lnTo>
                  <a:close/>
                </a:path>
              </a:pathLst>
            </a:custGeom>
            <a:solidFill>
              <a:srgbClr val="C5DBC3"/>
            </a:solidFill>
            <a:ln w="9525" cap="flat" cmpd="sng">
              <a:solidFill>
                <a:srgbClr val="000000"/>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27" name="Google Shape;227;p3"/>
            <p:cNvSpPr/>
            <p:nvPr/>
          </p:nvSpPr>
          <p:spPr>
            <a:xfrm>
              <a:off x="3966" y="2060"/>
              <a:ext cx="34" cy="119"/>
            </a:xfrm>
            <a:custGeom>
              <a:avLst/>
              <a:gdLst/>
              <a:ahLst/>
              <a:cxnLst/>
              <a:rect l="l" t="t" r="r" b="b"/>
              <a:pathLst>
                <a:path w="34" h="119" extrusionOk="0">
                  <a:moveTo>
                    <a:pt x="0" y="0"/>
                  </a:moveTo>
                  <a:lnTo>
                    <a:pt x="34" y="21"/>
                  </a:lnTo>
                  <a:lnTo>
                    <a:pt x="34" y="97"/>
                  </a:lnTo>
                  <a:lnTo>
                    <a:pt x="0" y="119"/>
                  </a:lnTo>
                  <a:lnTo>
                    <a:pt x="0" y="0"/>
                  </a:lnTo>
                  <a:close/>
                </a:path>
              </a:pathLst>
            </a:custGeom>
            <a:no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28" name="Google Shape;228;p3"/>
            <p:cNvSpPr/>
            <p:nvPr/>
          </p:nvSpPr>
          <p:spPr>
            <a:xfrm>
              <a:off x="3970" y="2068"/>
              <a:ext cx="7" cy="37"/>
            </a:xfrm>
            <a:prstGeom prst="rect">
              <a:avLst/>
            </a:prstGeom>
            <a:noFill/>
            <a:ln>
              <a:noFill/>
            </a:ln>
          </p:spPr>
          <p:txBody>
            <a:bodyPr spcFirstLastPara="1" wrap="square" lIns="0" tIns="0" rIns="0" bIns="0" anchor="t" anchorCtr="0">
              <a:spAutoFit/>
            </a:bodyPr>
            <a:lstStyle/>
            <a:p>
              <a:pPr>
                <a:buClr>
                  <a:schemeClr val="dk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1</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29" name="Google Shape;229;p3"/>
            <p:cNvSpPr/>
            <p:nvPr/>
          </p:nvSpPr>
          <p:spPr>
            <a:xfrm>
              <a:off x="3970" y="2124"/>
              <a:ext cx="18" cy="41"/>
            </a:xfrm>
            <a:prstGeom prst="rect">
              <a:avLst/>
            </a:prstGeom>
            <a:no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0" name="Google Shape;230;p3"/>
            <p:cNvSpPr/>
            <p:nvPr/>
          </p:nvSpPr>
          <p:spPr>
            <a:xfrm>
              <a:off x="3970" y="2125"/>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0</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cxnSp>
          <p:nvCxnSpPr>
            <p:cNvPr id="231" name="Google Shape;231;p3"/>
            <p:cNvCxnSpPr/>
            <p:nvPr/>
          </p:nvCxnSpPr>
          <p:spPr>
            <a:xfrm>
              <a:off x="4000" y="2119"/>
              <a:ext cx="34" cy="0"/>
            </a:xfrm>
            <a:prstGeom prst="straightConnector1">
              <a:avLst/>
            </a:prstGeom>
            <a:noFill/>
            <a:ln w="11100" cap="flat" cmpd="sng">
              <a:solidFill>
                <a:srgbClr val="E4DDD2"/>
              </a:solidFill>
              <a:prstDash val="solid"/>
              <a:miter lim="800000"/>
              <a:headEnd type="none" w="med" len="med"/>
              <a:tailEnd type="none" w="med" len="med"/>
            </a:ln>
          </p:spPr>
        </p:cxnSp>
        <p:sp>
          <p:nvSpPr>
            <p:cNvPr id="232" name="Google Shape;232;p3"/>
            <p:cNvSpPr/>
            <p:nvPr/>
          </p:nvSpPr>
          <p:spPr>
            <a:xfrm>
              <a:off x="4115" y="2116"/>
              <a:ext cx="71" cy="86"/>
            </a:xfrm>
            <a:custGeom>
              <a:avLst/>
              <a:gdLst/>
              <a:ahLst/>
              <a:cxnLst/>
              <a:rect l="l" t="t" r="r" b="b"/>
              <a:pathLst>
                <a:path w="3364" h="4058" extrusionOk="0">
                  <a:moveTo>
                    <a:pt x="0" y="0"/>
                  </a:moveTo>
                  <a:lnTo>
                    <a:pt x="1834" y="0"/>
                  </a:lnTo>
                  <a:lnTo>
                    <a:pt x="1834" y="3352"/>
                  </a:lnTo>
                  <a:lnTo>
                    <a:pt x="1682" y="3200"/>
                  </a:lnTo>
                  <a:lnTo>
                    <a:pt x="3063" y="3200"/>
                  </a:lnTo>
                  <a:lnTo>
                    <a:pt x="3063" y="3504"/>
                  </a:lnTo>
                  <a:lnTo>
                    <a:pt x="1530" y="3504"/>
                  </a:lnTo>
                  <a:lnTo>
                    <a:pt x="1530" y="152"/>
                  </a:lnTo>
                  <a:lnTo>
                    <a:pt x="1682" y="304"/>
                  </a:lnTo>
                  <a:lnTo>
                    <a:pt x="0" y="304"/>
                  </a:lnTo>
                  <a:lnTo>
                    <a:pt x="0" y="0"/>
                  </a:lnTo>
                  <a:close/>
                  <a:moveTo>
                    <a:pt x="2227" y="2689"/>
                  </a:moveTo>
                  <a:lnTo>
                    <a:pt x="3364" y="3352"/>
                  </a:lnTo>
                  <a:lnTo>
                    <a:pt x="2227" y="4016"/>
                  </a:lnTo>
                  <a:cubicBezTo>
                    <a:pt x="2155" y="4058"/>
                    <a:pt x="2062" y="4034"/>
                    <a:pt x="2019" y="3961"/>
                  </a:cubicBezTo>
                  <a:cubicBezTo>
                    <a:pt x="1977" y="3889"/>
                    <a:pt x="2002" y="3795"/>
                    <a:pt x="2074" y="3753"/>
                  </a:cubicBezTo>
                  <a:lnTo>
                    <a:pt x="2986" y="3221"/>
                  </a:lnTo>
                  <a:lnTo>
                    <a:pt x="2986" y="3484"/>
                  </a:lnTo>
                  <a:lnTo>
                    <a:pt x="2074" y="2952"/>
                  </a:lnTo>
                  <a:cubicBezTo>
                    <a:pt x="2002" y="2909"/>
                    <a:pt x="1977" y="2816"/>
                    <a:pt x="2019" y="2744"/>
                  </a:cubicBezTo>
                  <a:cubicBezTo>
                    <a:pt x="2062" y="2671"/>
                    <a:pt x="2155" y="2647"/>
                    <a:pt x="2227" y="2689"/>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3" name="Google Shape;233;p3"/>
            <p:cNvSpPr/>
            <p:nvPr/>
          </p:nvSpPr>
          <p:spPr>
            <a:xfrm>
              <a:off x="4108" y="2012"/>
              <a:ext cx="89" cy="111"/>
            </a:xfrm>
            <a:custGeom>
              <a:avLst/>
              <a:gdLst/>
              <a:ahLst/>
              <a:cxnLst/>
              <a:rect l="l" t="t" r="r" b="b"/>
              <a:pathLst>
                <a:path w="4164" h="5257" extrusionOk="0">
                  <a:moveTo>
                    <a:pt x="0" y="5257"/>
                  </a:moveTo>
                  <a:lnTo>
                    <a:pt x="2234" y="5257"/>
                  </a:lnTo>
                  <a:lnTo>
                    <a:pt x="2234" y="705"/>
                  </a:lnTo>
                  <a:lnTo>
                    <a:pt x="2082" y="857"/>
                  </a:lnTo>
                  <a:lnTo>
                    <a:pt x="3863" y="857"/>
                  </a:lnTo>
                  <a:lnTo>
                    <a:pt x="3863" y="553"/>
                  </a:lnTo>
                  <a:lnTo>
                    <a:pt x="1930" y="553"/>
                  </a:lnTo>
                  <a:lnTo>
                    <a:pt x="1930" y="5105"/>
                  </a:lnTo>
                  <a:lnTo>
                    <a:pt x="2082" y="4953"/>
                  </a:lnTo>
                  <a:lnTo>
                    <a:pt x="0" y="4953"/>
                  </a:lnTo>
                  <a:lnTo>
                    <a:pt x="0" y="5257"/>
                  </a:lnTo>
                  <a:close/>
                  <a:moveTo>
                    <a:pt x="3027" y="1369"/>
                  </a:moveTo>
                  <a:lnTo>
                    <a:pt x="4164" y="705"/>
                  </a:lnTo>
                  <a:lnTo>
                    <a:pt x="3027" y="42"/>
                  </a:lnTo>
                  <a:cubicBezTo>
                    <a:pt x="2955" y="0"/>
                    <a:pt x="2862" y="24"/>
                    <a:pt x="2819" y="97"/>
                  </a:cubicBezTo>
                  <a:cubicBezTo>
                    <a:pt x="2777" y="169"/>
                    <a:pt x="2802" y="262"/>
                    <a:pt x="2874" y="305"/>
                  </a:cubicBezTo>
                  <a:lnTo>
                    <a:pt x="3786" y="837"/>
                  </a:lnTo>
                  <a:lnTo>
                    <a:pt x="3786" y="574"/>
                  </a:lnTo>
                  <a:lnTo>
                    <a:pt x="2874" y="1106"/>
                  </a:lnTo>
                  <a:cubicBezTo>
                    <a:pt x="2802" y="1148"/>
                    <a:pt x="2777" y="1242"/>
                    <a:pt x="2819" y="1314"/>
                  </a:cubicBezTo>
                  <a:cubicBezTo>
                    <a:pt x="2862" y="1387"/>
                    <a:pt x="2955" y="1411"/>
                    <a:pt x="3027" y="1369"/>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4" name="Google Shape;234;p3"/>
            <p:cNvSpPr/>
            <p:nvPr/>
          </p:nvSpPr>
          <p:spPr>
            <a:xfrm>
              <a:off x="4254" y="1924"/>
              <a:ext cx="68" cy="102"/>
            </a:xfrm>
            <a:custGeom>
              <a:avLst/>
              <a:gdLst/>
              <a:ahLst/>
              <a:cxnLst/>
              <a:rect l="l" t="t" r="r" b="b"/>
              <a:pathLst>
                <a:path w="68" h="102" extrusionOk="0">
                  <a:moveTo>
                    <a:pt x="0" y="102"/>
                  </a:moveTo>
                  <a:lnTo>
                    <a:pt x="68" y="102"/>
                  </a:lnTo>
                  <a:lnTo>
                    <a:pt x="68" y="0"/>
                  </a:lnTo>
                </a:path>
              </a:pathLst>
            </a:custGeom>
            <a:noFill/>
            <a:ln w="11100" cap="flat" cmpd="sng">
              <a:solidFill>
                <a:srgbClr val="E4DDD2"/>
              </a:solidFill>
              <a:prstDash val="solid"/>
              <a:miter lim="800000"/>
              <a:headEnd type="none" w="med" len="med"/>
              <a:tailEnd type="none" w="med" len="med"/>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5" name="Google Shape;235;p3"/>
            <p:cNvSpPr/>
            <p:nvPr/>
          </p:nvSpPr>
          <p:spPr>
            <a:xfrm>
              <a:off x="4322" y="1921"/>
              <a:ext cx="1253" cy="171"/>
            </a:xfrm>
            <a:custGeom>
              <a:avLst/>
              <a:gdLst/>
              <a:ahLst/>
              <a:cxnLst/>
              <a:rect l="l" t="t" r="r" b="b"/>
              <a:pathLst>
                <a:path w="14801" h="2015" extrusionOk="0">
                  <a:moveTo>
                    <a:pt x="0" y="0"/>
                  </a:moveTo>
                  <a:lnTo>
                    <a:pt x="14418" y="0"/>
                  </a:lnTo>
                  <a:lnTo>
                    <a:pt x="14418" y="1838"/>
                  </a:lnTo>
                  <a:lnTo>
                    <a:pt x="14380" y="1800"/>
                  </a:lnTo>
                  <a:lnTo>
                    <a:pt x="14725" y="1800"/>
                  </a:lnTo>
                  <a:lnTo>
                    <a:pt x="14725" y="1876"/>
                  </a:lnTo>
                  <a:lnTo>
                    <a:pt x="14342" y="1876"/>
                  </a:lnTo>
                  <a:lnTo>
                    <a:pt x="14342" y="38"/>
                  </a:lnTo>
                  <a:lnTo>
                    <a:pt x="14380" y="76"/>
                  </a:lnTo>
                  <a:lnTo>
                    <a:pt x="0" y="76"/>
                  </a:lnTo>
                  <a:lnTo>
                    <a:pt x="0" y="0"/>
                  </a:lnTo>
                  <a:close/>
                  <a:moveTo>
                    <a:pt x="14516" y="1673"/>
                  </a:moveTo>
                  <a:lnTo>
                    <a:pt x="14801" y="1838"/>
                  </a:lnTo>
                  <a:lnTo>
                    <a:pt x="14516" y="2004"/>
                  </a:lnTo>
                  <a:cubicBezTo>
                    <a:pt x="14498" y="2015"/>
                    <a:pt x="14475" y="2009"/>
                    <a:pt x="14464" y="1991"/>
                  </a:cubicBezTo>
                  <a:cubicBezTo>
                    <a:pt x="14454" y="1972"/>
                    <a:pt x="14460" y="1949"/>
                    <a:pt x="14478" y="1939"/>
                  </a:cubicBezTo>
                  <a:lnTo>
                    <a:pt x="14706" y="1806"/>
                  </a:lnTo>
                  <a:lnTo>
                    <a:pt x="14706" y="1871"/>
                  </a:lnTo>
                  <a:lnTo>
                    <a:pt x="14478" y="1738"/>
                  </a:lnTo>
                  <a:cubicBezTo>
                    <a:pt x="14460" y="1728"/>
                    <a:pt x="14454" y="1704"/>
                    <a:pt x="14464" y="1686"/>
                  </a:cubicBezTo>
                  <a:cubicBezTo>
                    <a:pt x="14475" y="1668"/>
                    <a:pt x="14498" y="1662"/>
                    <a:pt x="14516" y="1673"/>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6" name="Google Shape;236;p3"/>
            <p:cNvSpPr/>
            <p:nvPr/>
          </p:nvSpPr>
          <p:spPr>
            <a:xfrm>
              <a:off x="3876" y="1921"/>
              <a:ext cx="446" cy="239"/>
            </a:xfrm>
            <a:custGeom>
              <a:avLst/>
              <a:gdLst/>
              <a:ahLst/>
              <a:cxnLst/>
              <a:rect l="l" t="t" r="r" b="b"/>
              <a:pathLst>
                <a:path w="21052" h="11258" extrusionOk="0">
                  <a:moveTo>
                    <a:pt x="21052" y="0"/>
                  </a:moveTo>
                  <a:lnTo>
                    <a:pt x="0" y="0"/>
                  </a:lnTo>
                  <a:lnTo>
                    <a:pt x="0" y="10704"/>
                  </a:lnTo>
                  <a:lnTo>
                    <a:pt x="3952" y="10704"/>
                  </a:lnTo>
                  <a:lnTo>
                    <a:pt x="3952" y="10400"/>
                  </a:lnTo>
                  <a:lnTo>
                    <a:pt x="152" y="10400"/>
                  </a:lnTo>
                  <a:lnTo>
                    <a:pt x="304" y="10552"/>
                  </a:lnTo>
                  <a:lnTo>
                    <a:pt x="304" y="152"/>
                  </a:lnTo>
                  <a:lnTo>
                    <a:pt x="152" y="304"/>
                  </a:lnTo>
                  <a:lnTo>
                    <a:pt x="21052" y="304"/>
                  </a:lnTo>
                  <a:lnTo>
                    <a:pt x="21052" y="0"/>
                  </a:lnTo>
                  <a:close/>
                  <a:moveTo>
                    <a:pt x="3116" y="11216"/>
                  </a:moveTo>
                  <a:lnTo>
                    <a:pt x="4253" y="10552"/>
                  </a:lnTo>
                  <a:lnTo>
                    <a:pt x="3116" y="9889"/>
                  </a:lnTo>
                  <a:cubicBezTo>
                    <a:pt x="3044" y="9847"/>
                    <a:pt x="2951" y="9871"/>
                    <a:pt x="2908" y="9944"/>
                  </a:cubicBezTo>
                  <a:cubicBezTo>
                    <a:pt x="2866" y="10016"/>
                    <a:pt x="2890" y="10109"/>
                    <a:pt x="2963" y="10152"/>
                  </a:cubicBezTo>
                  <a:lnTo>
                    <a:pt x="3875" y="10684"/>
                  </a:lnTo>
                  <a:lnTo>
                    <a:pt x="3875" y="10421"/>
                  </a:lnTo>
                  <a:lnTo>
                    <a:pt x="2963" y="10953"/>
                  </a:lnTo>
                  <a:cubicBezTo>
                    <a:pt x="2890" y="10995"/>
                    <a:pt x="2866" y="11089"/>
                    <a:pt x="2908" y="11161"/>
                  </a:cubicBezTo>
                  <a:cubicBezTo>
                    <a:pt x="2951" y="11234"/>
                    <a:pt x="3044" y="11258"/>
                    <a:pt x="3116" y="11216"/>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7" name="Google Shape;237;p3"/>
            <p:cNvSpPr/>
            <p:nvPr/>
          </p:nvSpPr>
          <p:spPr>
            <a:xfrm>
              <a:off x="5067" y="2071"/>
              <a:ext cx="34" cy="30"/>
            </a:xfrm>
            <a:custGeom>
              <a:avLst/>
              <a:gdLst/>
              <a:ahLst/>
              <a:cxnLst/>
              <a:rect l="l" t="t" r="r" b="b"/>
              <a:pathLst>
                <a:path w="801" h="706" extrusionOk="0">
                  <a:moveTo>
                    <a:pt x="1" y="431"/>
                  </a:moveTo>
                  <a:lnTo>
                    <a:pt x="651" y="425"/>
                  </a:lnTo>
                  <a:lnTo>
                    <a:pt x="649" y="273"/>
                  </a:lnTo>
                  <a:lnTo>
                    <a:pt x="0" y="279"/>
                  </a:lnTo>
                  <a:lnTo>
                    <a:pt x="1" y="431"/>
                  </a:lnTo>
                  <a:close/>
                  <a:moveTo>
                    <a:pt x="235" y="684"/>
                  </a:moveTo>
                  <a:lnTo>
                    <a:pt x="801" y="347"/>
                  </a:lnTo>
                  <a:lnTo>
                    <a:pt x="229" y="21"/>
                  </a:lnTo>
                  <a:lnTo>
                    <a:pt x="229" y="21"/>
                  </a:lnTo>
                  <a:cubicBezTo>
                    <a:pt x="193" y="0"/>
                    <a:pt x="146" y="13"/>
                    <a:pt x="126" y="49"/>
                  </a:cubicBezTo>
                  <a:cubicBezTo>
                    <a:pt x="105" y="86"/>
                    <a:pt x="117" y="132"/>
                    <a:pt x="154" y="153"/>
                  </a:cubicBezTo>
                  <a:lnTo>
                    <a:pt x="612" y="415"/>
                  </a:lnTo>
                  <a:lnTo>
                    <a:pt x="611" y="284"/>
                  </a:lnTo>
                  <a:lnTo>
                    <a:pt x="158" y="554"/>
                  </a:lnTo>
                  <a:cubicBezTo>
                    <a:pt x="121" y="575"/>
                    <a:pt x="110" y="622"/>
                    <a:pt x="131" y="658"/>
                  </a:cubicBezTo>
                  <a:cubicBezTo>
                    <a:pt x="153" y="694"/>
                    <a:pt x="199" y="706"/>
                    <a:pt x="235"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8" name="Google Shape;238;p3"/>
            <p:cNvSpPr/>
            <p:nvPr/>
          </p:nvSpPr>
          <p:spPr>
            <a:xfrm>
              <a:off x="4712" y="2095"/>
              <a:ext cx="325" cy="100"/>
            </a:xfrm>
            <a:custGeom>
              <a:avLst/>
              <a:gdLst/>
              <a:ahLst/>
              <a:cxnLst/>
              <a:rect l="l" t="t" r="r" b="b"/>
              <a:pathLst>
                <a:path w="7681" h="2359" extrusionOk="0">
                  <a:moveTo>
                    <a:pt x="0" y="2359"/>
                  </a:moveTo>
                  <a:lnTo>
                    <a:pt x="732" y="2359"/>
                  </a:lnTo>
                  <a:lnTo>
                    <a:pt x="732" y="352"/>
                  </a:lnTo>
                  <a:lnTo>
                    <a:pt x="656" y="428"/>
                  </a:lnTo>
                  <a:lnTo>
                    <a:pt x="7530" y="428"/>
                  </a:lnTo>
                  <a:lnTo>
                    <a:pt x="7530" y="276"/>
                  </a:lnTo>
                  <a:lnTo>
                    <a:pt x="580" y="276"/>
                  </a:lnTo>
                  <a:lnTo>
                    <a:pt x="580" y="2283"/>
                  </a:lnTo>
                  <a:lnTo>
                    <a:pt x="656" y="2207"/>
                  </a:lnTo>
                  <a:lnTo>
                    <a:pt x="0" y="2207"/>
                  </a:lnTo>
                  <a:lnTo>
                    <a:pt x="0" y="2359"/>
                  </a:lnTo>
                  <a:close/>
                  <a:moveTo>
                    <a:pt x="7113" y="684"/>
                  </a:moveTo>
                  <a:lnTo>
                    <a:pt x="7681" y="352"/>
                  </a:lnTo>
                  <a:lnTo>
                    <a:pt x="7113" y="21"/>
                  </a:lnTo>
                  <a:cubicBezTo>
                    <a:pt x="7076" y="0"/>
                    <a:pt x="7030" y="12"/>
                    <a:pt x="7009" y="48"/>
                  </a:cubicBezTo>
                  <a:cubicBezTo>
                    <a:pt x="6988" y="84"/>
                    <a:pt x="7000" y="131"/>
                    <a:pt x="7036" y="152"/>
                  </a:cubicBezTo>
                  <a:lnTo>
                    <a:pt x="7492" y="418"/>
                  </a:lnTo>
                  <a:lnTo>
                    <a:pt x="7492" y="287"/>
                  </a:lnTo>
                  <a:lnTo>
                    <a:pt x="7036" y="553"/>
                  </a:lnTo>
                  <a:cubicBezTo>
                    <a:pt x="7000" y="574"/>
                    <a:pt x="6988" y="621"/>
                    <a:pt x="7009" y="657"/>
                  </a:cubicBezTo>
                  <a:cubicBezTo>
                    <a:pt x="7030" y="693"/>
                    <a:pt x="7076" y="705"/>
                    <a:pt x="7113"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39" name="Google Shape;239;p3"/>
            <p:cNvSpPr/>
            <p:nvPr/>
          </p:nvSpPr>
          <p:spPr>
            <a:xfrm>
              <a:off x="4703" y="2243"/>
              <a:ext cx="213" cy="71"/>
            </a:xfrm>
            <a:custGeom>
              <a:avLst/>
              <a:gdLst/>
              <a:ahLst/>
              <a:cxnLst/>
              <a:rect l="l" t="t" r="r" b="b"/>
              <a:pathLst>
                <a:path w="213" h="71" extrusionOk="0">
                  <a:moveTo>
                    <a:pt x="0" y="0"/>
                  </a:moveTo>
                  <a:lnTo>
                    <a:pt x="36" y="0"/>
                  </a:lnTo>
                  <a:lnTo>
                    <a:pt x="36" y="71"/>
                  </a:lnTo>
                  <a:lnTo>
                    <a:pt x="213" y="71"/>
                  </a:lnTo>
                </a:path>
              </a:pathLst>
            </a:custGeom>
            <a:noFill/>
            <a:ln w="11100" cap="flat" cmpd="sng">
              <a:solidFill>
                <a:srgbClr val="E4DDD2"/>
              </a:solidFill>
              <a:prstDash val="solid"/>
              <a:miter lim="800000"/>
              <a:headEnd type="none" w="med" len="med"/>
              <a:tailEnd type="none" w="med" len="med"/>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0" name="Google Shape;240;p3"/>
            <p:cNvSpPr/>
            <p:nvPr/>
          </p:nvSpPr>
          <p:spPr>
            <a:xfrm>
              <a:off x="4745" y="2177"/>
              <a:ext cx="41" cy="30"/>
            </a:xfrm>
            <a:custGeom>
              <a:avLst/>
              <a:gdLst/>
              <a:ahLst/>
              <a:cxnLst/>
              <a:rect l="l" t="t" r="r" b="b"/>
              <a:pathLst>
                <a:path w="968" h="705" extrusionOk="0">
                  <a:moveTo>
                    <a:pt x="9" y="451"/>
                  </a:moveTo>
                  <a:lnTo>
                    <a:pt x="823" y="401"/>
                  </a:lnTo>
                  <a:lnTo>
                    <a:pt x="813" y="249"/>
                  </a:lnTo>
                  <a:lnTo>
                    <a:pt x="0" y="299"/>
                  </a:lnTo>
                  <a:lnTo>
                    <a:pt x="9" y="451"/>
                  </a:lnTo>
                  <a:close/>
                  <a:moveTo>
                    <a:pt x="421" y="681"/>
                  </a:moveTo>
                  <a:lnTo>
                    <a:pt x="968" y="315"/>
                  </a:lnTo>
                  <a:lnTo>
                    <a:pt x="381" y="19"/>
                  </a:lnTo>
                  <a:cubicBezTo>
                    <a:pt x="343" y="0"/>
                    <a:pt x="297" y="15"/>
                    <a:pt x="279" y="53"/>
                  </a:cubicBezTo>
                  <a:cubicBezTo>
                    <a:pt x="260" y="90"/>
                    <a:pt x="275" y="136"/>
                    <a:pt x="312" y="155"/>
                  </a:cubicBezTo>
                  <a:lnTo>
                    <a:pt x="784" y="393"/>
                  </a:lnTo>
                  <a:lnTo>
                    <a:pt x="776" y="262"/>
                  </a:lnTo>
                  <a:lnTo>
                    <a:pt x="337" y="555"/>
                  </a:lnTo>
                  <a:cubicBezTo>
                    <a:pt x="302" y="578"/>
                    <a:pt x="293" y="626"/>
                    <a:pt x="316" y="660"/>
                  </a:cubicBezTo>
                  <a:cubicBezTo>
                    <a:pt x="339" y="695"/>
                    <a:pt x="386" y="705"/>
                    <a:pt x="421" y="681"/>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1" name="Google Shape;241;p3"/>
            <p:cNvSpPr/>
            <p:nvPr/>
          </p:nvSpPr>
          <p:spPr>
            <a:xfrm>
              <a:off x="4721" y="2227"/>
              <a:ext cx="57" cy="29"/>
            </a:xfrm>
            <a:custGeom>
              <a:avLst/>
              <a:gdLst/>
              <a:ahLst/>
              <a:cxnLst/>
              <a:rect l="l" t="t" r="r" b="b"/>
              <a:pathLst>
                <a:path w="1365" h="706" extrusionOk="0">
                  <a:moveTo>
                    <a:pt x="3" y="446"/>
                  </a:moveTo>
                  <a:lnTo>
                    <a:pt x="1216" y="419"/>
                  </a:lnTo>
                  <a:lnTo>
                    <a:pt x="1213" y="267"/>
                  </a:lnTo>
                  <a:lnTo>
                    <a:pt x="0" y="294"/>
                  </a:lnTo>
                  <a:lnTo>
                    <a:pt x="3" y="446"/>
                  </a:lnTo>
                  <a:close/>
                  <a:moveTo>
                    <a:pt x="804" y="684"/>
                  </a:moveTo>
                  <a:lnTo>
                    <a:pt x="1365" y="339"/>
                  </a:lnTo>
                  <a:lnTo>
                    <a:pt x="790" y="21"/>
                  </a:lnTo>
                  <a:lnTo>
                    <a:pt x="790" y="21"/>
                  </a:lnTo>
                  <a:cubicBezTo>
                    <a:pt x="753" y="0"/>
                    <a:pt x="707" y="13"/>
                    <a:pt x="686" y="50"/>
                  </a:cubicBezTo>
                  <a:cubicBezTo>
                    <a:pt x="666" y="87"/>
                    <a:pt x="679" y="133"/>
                    <a:pt x="716" y="153"/>
                  </a:cubicBezTo>
                  <a:lnTo>
                    <a:pt x="1178" y="409"/>
                  </a:lnTo>
                  <a:lnTo>
                    <a:pt x="1175" y="278"/>
                  </a:lnTo>
                  <a:lnTo>
                    <a:pt x="725" y="554"/>
                  </a:lnTo>
                  <a:cubicBezTo>
                    <a:pt x="689" y="576"/>
                    <a:pt x="678" y="623"/>
                    <a:pt x="700" y="659"/>
                  </a:cubicBezTo>
                  <a:cubicBezTo>
                    <a:pt x="722" y="694"/>
                    <a:pt x="769" y="706"/>
                    <a:pt x="804"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2" name="Google Shape;242;p3"/>
            <p:cNvSpPr/>
            <p:nvPr/>
          </p:nvSpPr>
          <p:spPr>
            <a:xfrm>
              <a:off x="4152" y="1971"/>
              <a:ext cx="714" cy="119"/>
            </a:xfrm>
            <a:custGeom>
              <a:avLst/>
              <a:gdLst/>
              <a:ahLst/>
              <a:cxnLst/>
              <a:rect l="l" t="t" r="r" b="b"/>
              <a:pathLst>
                <a:path w="714" h="119" extrusionOk="0">
                  <a:moveTo>
                    <a:pt x="0" y="119"/>
                  </a:moveTo>
                  <a:lnTo>
                    <a:pt x="195" y="119"/>
                  </a:lnTo>
                  <a:lnTo>
                    <a:pt x="195" y="0"/>
                  </a:lnTo>
                  <a:lnTo>
                    <a:pt x="714" y="0"/>
                  </a:lnTo>
                </a:path>
              </a:pathLst>
            </a:custGeom>
            <a:noFill/>
            <a:ln w="11100" cap="flat" cmpd="sng">
              <a:solidFill>
                <a:srgbClr val="E4DDD2"/>
              </a:solidFill>
              <a:prstDash val="solid"/>
              <a:miter lim="800000"/>
              <a:headEnd type="none" w="med" len="med"/>
              <a:tailEnd type="none" w="med" len="med"/>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3" name="Google Shape;243;p3"/>
            <p:cNvSpPr/>
            <p:nvPr/>
          </p:nvSpPr>
          <p:spPr>
            <a:xfrm>
              <a:off x="4864" y="1966"/>
              <a:ext cx="169" cy="100"/>
            </a:xfrm>
            <a:custGeom>
              <a:avLst/>
              <a:gdLst/>
              <a:ahLst/>
              <a:cxnLst/>
              <a:rect l="l" t="t" r="r" b="b"/>
              <a:pathLst>
                <a:path w="4001" h="2358" extrusionOk="0">
                  <a:moveTo>
                    <a:pt x="0" y="0"/>
                  </a:moveTo>
                  <a:lnTo>
                    <a:pt x="2076" y="0"/>
                  </a:lnTo>
                  <a:lnTo>
                    <a:pt x="2076" y="2006"/>
                  </a:lnTo>
                  <a:lnTo>
                    <a:pt x="2000" y="1930"/>
                  </a:lnTo>
                  <a:lnTo>
                    <a:pt x="3850" y="1930"/>
                  </a:lnTo>
                  <a:lnTo>
                    <a:pt x="3850" y="2082"/>
                  </a:lnTo>
                  <a:lnTo>
                    <a:pt x="1924" y="2082"/>
                  </a:lnTo>
                  <a:lnTo>
                    <a:pt x="1924" y="76"/>
                  </a:lnTo>
                  <a:lnTo>
                    <a:pt x="2000" y="152"/>
                  </a:lnTo>
                  <a:lnTo>
                    <a:pt x="0" y="152"/>
                  </a:lnTo>
                  <a:lnTo>
                    <a:pt x="0" y="0"/>
                  </a:lnTo>
                  <a:close/>
                  <a:moveTo>
                    <a:pt x="3432" y="1674"/>
                  </a:moveTo>
                  <a:lnTo>
                    <a:pt x="4001" y="2006"/>
                  </a:lnTo>
                  <a:lnTo>
                    <a:pt x="3432" y="2337"/>
                  </a:lnTo>
                  <a:cubicBezTo>
                    <a:pt x="3396" y="2358"/>
                    <a:pt x="3349" y="2346"/>
                    <a:pt x="3328" y="2310"/>
                  </a:cubicBezTo>
                  <a:cubicBezTo>
                    <a:pt x="3307" y="2274"/>
                    <a:pt x="3319" y="2227"/>
                    <a:pt x="3356" y="2206"/>
                  </a:cubicBezTo>
                  <a:lnTo>
                    <a:pt x="3812" y="1940"/>
                  </a:lnTo>
                  <a:lnTo>
                    <a:pt x="3812" y="2071"/>
                  </a:lnTo>
                  <a:lnTo>
                    <a:pt x="3356" y="1805"/>
                  </a:lnTo>
                  <a:cubicBezTo>
                    <a:pt x="3319" y="1784"/>
                    <a:pt x="3307" y="1738"/>
                    <a:pt x="3328" y="1701"/>
                  </a:cubicBezTo>
                  <a:cubicBezTo>
                    <a:pt x="3349" y="1665"/>
                    <a:pt x="3396" y="1653"/>
                    <a:pt x="3432" y="167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4" name="Google Shape;244;p3"/>
            <p:cNvSpPr/>
            <p:nvPr/>
          </p:nvSpPr>
          <p:spPr>
            <a:xfrm>
              <a:off x="4034" y="2026"/>
              <a:ext cx="81" cy="186"/>
            </a:xfrm>
            <a:prstGeom prst="rect">
              <a:avLst/>
            </a:prstGeom>
            <a:solidFill>
              <a:srgbClr val="C5DBC3"/>
            </a:solidFill>
            <a:ln w="9525" cap="flat" cmpd="sng">
              <a:solidFill>
                <a:srgbClr val="000000"/>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5" name="Google Shape;245;p3"/>
            <p:cNvSpPr/>
            <p:nvPr/>
          </p:nvSpPr>
          <p:spPr>
            <a:xfrm>
              <a:off x="4034" y="2026"/>
              <a:ext cx="81" cy="186"/>
            </a:xfrm>
            <a:prstGeom prst="rect">
              <a:avLst/>
            </a:pr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6" name="Google Shape;246;p3"/>
            <p:cNvSpPr/>
            <p:nvPr/>
          </p:nvSpPr>
          <p:spPr>
            <a:xfrm>
              <a:off x="4044" y="2092"/>
              <a:ext cx="25" cy="110"/>
            </a:xfrm>
            <a:prstGeom prst="rect">
              <a:avLst/>
            </a:prstGeom>
            <a:noFill/>
            <a:ln>
              <a:noFill/>
            </a:ln>
          </p:spPr>
          <p:txBody>
            <a:bodyPr spcFirstLastPara="1" wrap="square" lIns="0" tIns="0" rIns="0" bIns="0" anchor="t" anchorCtr="0">
              <a:spAutoFit/>
            </a:bodyPr>
            <a:lstStyle/>
            <a:p>
              <a:pPr>
                <a:buClr>
                  <a:schemeClr val="dk2"/>
                </a:buClr>
                <a:buSzPts val="600"/>
              </a:pPr>
              <a:r>
                <a:rPr lang="en-US" sz="800">
                  <a:ln w="0"/>
                  <a:effectLst>
                    <a:outerShdw blurRad="38100" dist="19050" dir="2700000" algn="tl" rotWithShape="0">
                      <a:schemeClr val="dk1">
                        <a:alpha val="40000"/>
                      </a:schemeClr>
                    </a:outerShdw>
                  </a:effectLst>
                  <a:latin typeface="Courier New"/>
                  <a:ea typeface="Courier New"/>
                  <a:cs typeface="Courier New"/>
                  <a:sym typeface="Courier New"/>
                </a:rPr>
                <a:t>pc</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47" name="Google Shape;247;p3"/>
            <p:cNvSpPr/>
            <p:nvPr/>
          </p:nvSpPr>
          <p:spPr>
            <a:xfrm>
              <a:off x="4068" y="2179"/>
              <a:ext cx="34" cy="33"/>
            </a:xfrm>
            <a:custGeom>
              <a:avLst/>
              <a:gdLst/>
              <a:ahLst/>
              <a:cxnLst/>
              <a:rect l="l" t="t" r="r" b="b"/>
              <a:pathLst>
                <a:path w="34" h="33" extrusionOk="0">
                  <a:moveTo>
                    <a:pt x="0" y="33"/>
                  </a:moveTo>
                  <a:lnTo>
                    <a:pt x="17" y="0"/>
                  </a:lnTo>
                  <a:lnTo>
                    <a:pt x="34" y="33"/>
                  </a:lnTo>
                  <a:lnTo>
                    <a:pt x="0" y="33"/>
                  </a:lnTo>
                  <a:close/>
                </a:path>
              </a:pathLst>
            </a:custGeom>
            <a:noFill/>
            <a:ln w="11100" cap="flat" cmpd="sng">
              <a:solidFill>
                <a:srgbClr val="E4DDD2"/>
              </a:solidFill>
              <a:prstDash val="solid"/>
              <a:miter lim="800000"/>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8" name="Google Shape;248;p3"/>
            <p:cNvSpPr/>
            <p:nvPr/>
          </p:nvSpPr>
          <p:spPr>
            <a:xfrm>
              <a:off x="4999" y="2153"/>
              <a:ext cx="34" cy="119"/>
            </a:xfrm>
            <a:custGeom>
              <a:avLst/>
              <a:gdLst/>
              <a:ahLst/>
              <a:cxnLst/>
              <a:rect l="l" t="t" r="r" b="b"/>
              <a:pathLst>
                <a:path w="34" h="119" extrusionOk="0">
                  <a:moveTo>
                    <a:pt x="0" y="0"/>
                  </a:moveTo>
                  <a:lnTo>
                    <a:pt x="34" y="21"/>
                  </a:lnTo>
                  <a:lnTo>
                    <a:pt x="34" y="98"/>
                  </a:lnTo>
                  <a:lnTo>
                    <a:pt x="0" y="119"/>
                  </a:lnTo>
                  <a:lnTo>
                    <a:pt x="0" y="0"/>
                  </a:lnTo>
                  <a:close/>
                </a:path>
              </a:pathLst>
            </a:custGeom>
            <a:solidFill>
              <a:srgbClr val="C5DBC3"/>
            </a:solid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49" name="Google Shape;249;p3"/>
            <p:cNvSpPr/>
            <p:nvPr/>
          </p:nvSpPr>
          <p:spPr>
            <a:xfrm>
              <a:off x="4999" y="2153"/>
              <a:ext cx="34" cy="119"/>
            </a:xfrm>
            <a:custGeom>
              <a:avLst/>
              <a:gdLst/>
              <a:ahLst/>
              <a:cxnLst/>
              <a:rect l="l" t="t" r="r" b="b"/>
              <a:pathLst>
                <a:path w="34" h="119" extrusionOk="0">
                  <a:moveTo>
                    <a:pt x="0" y="0"/>
                  </a:moveTo>
                  <a:lnTo>
                    <a:pt x="34" y="21"/>
                  </a:lnTo>
                  <a:lnTo>
                    <a:pt x="34" y="98"/>
                  </a:lnTo>
                  <a:lnTo>
                    <a:pt x="0" y="119"/>
                  </a:lnTo>
                  <a:lnTo>
                    <a:pt x="0" y="0"/>
                  </a:lnTo>
                  <a:close/>
                </a:path>
              </a:pathLst>
            </a:custGeom>
            <a:noFill/>
            <a:ln>
              <a:noFill/>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0" name="Google Shape;250;p3"/>
            <p:cNvSpPr/>
            <p:nvPr/>
          </p:nvSpPr>
          <p:spPr>
            <a:xfrm>
              <a:off x="5003" y="2161"/>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0</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51" name="Google Shape;251;p3"/>
            <p:cNvSpPr/>
            <p:nvPr/>
          </p:nvSpPr>
          <p:spPr>
            <a:xfrm>
              <a:off x="5004" y="2216"/>
              <a:ext cx="16"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1</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52" name="Google Shape;252;p3"/>
            <p:cNvSpPr/>
            <p:nvPr/>
          </p:nvSpPr>
          <p:spPr>
            <a:xfrm>
              <a:off x="4322" y="2138"/>
              <a:ext cx="203" cy="52"/>
            </a:xfrm>
            <a:custGeom>
              <a:avLst/>
              <a:gdLst/>
              <a:ahLst/>
              <a:cxnLst/>
              <a:rect l="l" t="t" r="r" b="b"/>
              <a:pathLst>
                <a:path w="4801" h="1228" extrusionOk="0">
                  <a:moveTo>
                    <a:pt x="0" y="1228"/>
                  </a:moveTo>
                  <a:lnTo>
                    <a:pt x="931" y="1228"/>
                  </a:lnTo>
                  <a:lnTo>
                    <a:pt x="931" y="352"/>
                  </a:lnTo>
                  <a:lnTo>
                    <a:pt x="855" y="428"/>
                  </a:lnTo>
                  <a:lnTo>
                    <a:pt x="4650" y="428"/>
                  </a:lnTo>
                  <a:lnTo>
                    <a:pt x="4650" y="276"/>
                  </a:lnTo>
                  <a:lnTo>
                    <a:pt x="779" y="276"/>
                  </a:lnTo>
                  <a:lnTo>
                    <a:pt x="779" y="1152"/>
                  </a:lnTo>
                  <a:lnTo>
                    <a:pt x="855" y="1076"/>
                  </a:lnTo>
                  <a:lnTo>
                    <a:pt x="0" y="1076"/>
                  </a:lnTo>
                  <a:lnTo>
                    <a:pt x="0" y="1228"/>
                  </a:lnTo>
                  <a:close/>
                  <a:moveTo>
                    <a:pt x="4232" y="684"/>
                  </a:moveTo>
                  <a:lnTo>
                    <a:pt x="4801" y="352"/>
                  </a:lnTo>
                  <a:lnTo>
                    <a:pt x="4232" y="21"/>
                  </a:lnTo>
                  <a:cubicBezTo>
                    <a:pt x="4196" y="0"/>
                    <a:pt x="4149" y="12"/>
                    <a:pt x="4128" y="48"/>
                  </a:cubicBezTo>
                  <a:cubicBezTo>
                    <a:pt x="4107" y="84"/>
                    <a:pt x="4119" y="131"/>
                    <a:pt x="4156" y="152"/>
                  </a:cubicBezTo>
                  <a:lnTo>
                    <a:pt x="4612" y="418"/>
                  </a:lnTo>
                  <a:lnTo>
                    <a:pt x="4612" y="287"/>
                  </a:lnTo>
                  <a:lnTo>
                    <a:pt x="4156" y="553"/>
                  </a:lnTo>
                  <a:cubicBezTo>
                    <a:pt x="4119" y="574"/>
                    <a:pt x="4107" y="621"/>
                    <a:pt x="4128" y="657"/>
                  </a:cubicBezTo>
                  <a:cubicBezTo>
                    <a:pt x="4149" y="693"/>
                    <a:pt x="4196" y="705"/>
                    <a:pt x="4232"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3" name="Google Shape;253;p3"/>
            <p:cNvSpPr/>
            <p:nvPr/>
          </p:nvSpPr>
          <p:spPr>
            <a:xfrm>
              <a:off x="4354" y="2198"/>
              <a:ext cx="171" cy="29"/>
            </a:xfrm>
            <a:custGeom>
              <a:avLst/>
              <a:gdLst/>
              <a:ahLst/>
              <a:cxnLst/>
              <a:rect l="l" t="t" r="r" b="b"/>
              <a:pathLst>
                <a:path w="4049" h="706" extrusionOk="0">
                  <a:moveTo>
                    <a:pt x="0" y="430"/>
                  </a:moveTo>
                  <a:lnTo>
                    <a:pt x="3899" y="429"/>
                  </a:lnTo>
                  <a:lnTo>
                    <a:pt x="3898" y="277"/>
                  </a:lnTo>
                  <a:lnTo>
                    <a:pt x="0" y="278"/>
                  </a:lnTo>
                  <a:lnTo>
                    <a:pt x="0" y="430"/>
                  </a:lnTo>
                  <a:close/>
                  <a:moveTo>
                    <a:pt x="3481" y="684"/>
                  </a:moveTo>
                  <a:lnTo>
                    <a:pt x="4049" y="352"/>
                  </a:lnTo>
                  <a:lnTo>
                    <a:pt x="3481" y="21"/>
                  </a:lnTo>
                  <a:cubicBezTo>
                    <a:pt x="3444" y="0"/>
                    <a:pt x="3398" y="12"/>
                    <a:pt x="3377" y="48"/>
                  </a:cubicBezTo>
                  <a:cubicBezTo>
                    <a:pt x="3356" y="85"/>
                    <a:pt x="3368" y="131"/>
                    <a:pt x="3404" y="152"/>
                  </a:cubicBezTo>
                  <a:lnTo>
                    <a:pt x="3860" y="418"/>
                  </a:lnTo>
                  <a:lnTo>
                    <a:pt x="3860" y="287"/>
                  </a:lnTo>
                  <a:lnTo>
                    <a:pt x="3404" y="553"/>
                  </a:lnTo>
                  <a:cubicBezTo>
                    <a:pt x="3368" y="574"/>
                    <a:pt x="3356" y="621"/>
                    <a:pt x="3377" y="657"/>
                  </a:cubicBezTo>
                  <a:cubicBezTo>
                    <a:pt x="3398" y="693"/>
                    <a:pt x="3445" y="706"/>
                    <a:pt x="3481"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4" name="Google Shape;254;p3"/>
            <p:cNvSpPr/>
            <p:nvPr/>
          </p:nvSpPr>
          <p:spPr>
            <a:xfrm>
              <a:off x="4356" y="2248"/>
              <a:ext cx="169" cy="30"/>
            </a:xfrm>
            <a:custGeom>
              <a:avLst/>
              <a:gdLst/>
              <a:ahLst/>
              <a:cxnLst/>
              <a:rect l="l" t="t" r="r" b="b"/>
              <a:pathLst>
                <a:path w="3989" h="705" extrusionOk="0">
                  <a:moveTo>
                    <a:pt x="1" y="440"/>
                  </a:moveTo>
                  <a:lnTo>
                    <a:pt x="3838" y="427"/>
                  </a:lnTo>
                  <a:lnTo>
                    <a:pt x="3838" y="275"/>
                  </a:lnTo>
                  <a:lnTo>
                    <a:pt x="0" y="288"/>
                  </a:lnTo>
                  <a:lnTo>
                    <a:pt x="1" y="440"/>
                  </a:lnTo>
                  <a:close/>
                  <a:moveTo>
                    <a:pt x="3421" y="684"/>
                  </a:moveTo>
                  <a:lnTo>
                    <a:pt x="3989" y="350"/>
                  </a:lnTo>
                  <a:lnTo>
                    <a:pt x="3419" y="21"/>
                  </a:lnTo>
                  <a:cubicBezTo>
                    <a:pt x="3383" y="0"/>
                    <a:pt x="3336" y="12"/>
                    <a:pt x="3315" y="49"/>
                  </a:cubicBezTo>
                  <a:cubicBezTo>
                    <a:pt x="3294" y="85"/>
                    <a:pt x="3307" y="131"/>
                    <a:pt x="3343" y="152"/>
                  </a:cubicBezTo>
                  <a:lnTo>
                    <a:pt x="3800" y="417"/>
                  </a:lnTo>
                  <a:lnTo>
                    <a:pt x="3799" y="285"/>
                  </a:lnTo>
                  <a:lnTo>
                    <a:pt x="3344" y="553"/>
                  </a:lnTo>
                  <a:cubicBezTo>
                    <a:pt x="3308" y="574"/>
                    <a:pt x="3296" y="621"/>
                    <a:pt x="3317" y="657"/>
                  </a:cubicBezTo>
                  <a:cubicBezTo>
                    <a:pt x="3339" y="693"/>
                    <a:pt x="3385" y="705"/>
                    <a:pt x="3421"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5" name="Google Shape;255;p3"/>
            <p:cNvSpPr/>
            <p:nvPr/>
          </p:nvSpPr>
          <p:spPr>
            <a:xfrm>
              <a:off x="4354" y="2401"/>
              <a:ext cx="137" cy="30"/>
            </a:xfrm>
            <a:custGeom>
              <a:avLst/>
              <a:gdLst/>
              <a:ahLst/>
              <a:cxnLst/>
              <a:rect l="l" t="t" r="r" b="b"/>
              <a:pathLst>
                <a:path w="6500" h="1411" extrusionOk="0">
                  <a:moveTo>
                    <a:pt x="5" y="939"/>
                  </a:moveTo>
                  <a:lnTo>
                    <a:pt x="6201" y="843"/>
                  </a:lnTo>
                  <a:lnTo>
                    <a:pt x="6196" y="539"/>
                  </a:lnTo>
                  <a:lnTo>
                    <a:pt x="0" y="635"/>
                  </a:lnTo>
                  <a:lnTo>
                    <a:pt x="5" y="939"/>
                  </a:lnTo>
                  <a:close/>
                  <a:moveTo>
                    <a:pt x="5373" y="1367"/>
                  </a:moveTo>
                  <a:lnTo>
                    <a:pt x="6500" y="686"/>
                  </a:lnTo>
                  <a:lnTo>
                    <a:pt x="5353" y="41"/>
                  </a:lnTo>
                  <a:cubicBezTo>
                    <a:pt x="5280" y="0"/>
                    <a:pt x="5187" y="26"/>
                    <a:pt x="5146" y="99"/>
                  </a:cubicBezTo>
                  <a:cubicBezTo>
                    <a:pt x="5105" y="172"/>
                    <a:pt x="5131" y="265"/>
                    <a:pt x="5204" y="306"/>
                  </a:cubicBezTo>
                  <a:lnTo>
                    <a:pt x="6124" y="824"/>
                  </a:lnTo>
                  <a:lnTo>
                    <a:pt x="6120" y="561"/>
                  </a:lnTo>
                  <a:lnTo>
                    <a:pt x="5216" y="1107"/>
                  </a:lnTo>
                  <a:cubicBezTo>
                    <a:pt x="5144" y="1151"/>
                    <a:pt x="5121" y="1244"/>
                    <a:pt x="5165" y="1316"/>
                  </a:cubicBezTo>
                  <a:cubicBezTo>
                    <a:pt x="5208" y="1388"/>
                    <a:pt x="5302" y="1411"/>
                    <a:pt x="5373" y="1367"/>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6" name="Google Shape;256;p3"/>
            <p:cNvSpPr/>
            <p:nvPr/>
          </p:nvSpPr>
          <p:spPr>
            <a:xfrm>
              <a:off x="4453" y="1898"/>
              <a:ext cx="1184" cy="230"/>
            </a:xfrm>
            <a:custGeom>
              <a:avLst/>
              <a:gdLst/>
              <a:ahLst/>
              <a:cxnLst/>
              <a:rect l="l" t="t" r="r" b="b"/>
              <a:pathLst>
                <a:path w="1184" h="230" extrusionOk="0">
                  <a:moveTo>
                    <a:pt x="1156" y="230"/>
                  </a:moveTo>
                  <a:lnTo>
                    <a:pt x="1184" y="230"/>
                  </a:lnTo>
                  <a:lnTo>
                    <a:pt x="1184" y="0"/>
                  </a:lnTo>
                  <a:lnTo>
                    <a:pt x="0" y="0"/>
                  </a:lnTo>
                </a:path>
              </a:pathLst>
            </a:custGeom>
            <a:noFill/>
            <a:ln w="11100" cap="flat" cmpd="sng">
              <a:solidFill>
                <a:srgbClr val="E4DDD2"/>
              </a:solidFill>
              <a:prstDash val="solid"/>
              <a:miter lim="800000"/>
              <a:headEnd type="none" w="med" len="med"/>
              <a:tailEnd type="none" w="med" len="med"/>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7" name="Google Shape;257;p3"/>
            <p:cNvSpPr/>
            <p:nvPr/>
          </p:nvSpPr>
          <p:spPr>
            <a:xfrm>
              <a:off x="4454" y="1899"/>
              <a:ext cx="71" cy="203"/>
            </a:xfrm>
            <a:custGeom>
              <a:avLst/>
              <a:gdLst/>
              <a:ahLst/>
              <a:cxnLst/>
              <a:rect l="l" t="t" r="r" b="b"/>
              <a:pathLst>
                <a:path w="1677" h="4801" extrusionOk="0">
                  <a:moveTo>
                    <a:pt x="0" y="0"/>
                  </a:moveTo>
                  <a:lnTo>
                    <a:pt x="0" y="4489"/>
                  </a:lnTo>
                  <a:lnTo>
                    <a:pt x="1526" y="4489"/>
                  </a:lnTo>
                  <a:lnTo>
                    <a:pt x="1526" y="4337"/>
                  </a:lnTo>
                  <a:lnTo>
                    <a:pt x="76" y="4337"/>
                  </a:lnTo>
                  <a:lnTo>
                    <a:pt x="152" y="4413"/>
                  </a:lnTo>
                  <a:lnTo>
                    <a:pt x="152" y="0"/>
                  </a:lnTo>
                  <a:lnTo>
                    <a:pt x="0" y="0"/>
                  </a:lnTo>
                  <a:close/>
                  <a:moveTo>
                    <a:pt x="1137" y="4777"/>
                  </a:moveTo>
                  <a:lnTo>
                    <a:pt x="1677" y="4400"/>
                  </a:lnTo>
                  <a:lnTo>
                    <a:pt x="1083" y="4116"/>
                  </a:lnTo>
                  <a:cubicBezTo>
                    <a:pt x="1046" y="4097"/>
                    <a:pt x="1000" y="4113"/>
                    <a:pt x="982" y="4151"/>
                  </a:cubicBezTo>
                  <a:cubicBezTo>
                    <a:pt x="964" y="4189"/>
                    <a:pt x="980" y="4234"/>
                    <a:pt x="1018" y="4253"/>
                  </a:cubicBezTo>
                  <a:lnTo>
                    <a:pt x="1494" y="4481"/>
                  </a:lnTo>
                  <a:lnTo>
                    <a:pt x="1483" y="4350"/>
                  </a:lnTo>
                  <a:lnTo>
                    <a:pt x="1050" y="4652"/>
                  </a:lnTo>
                  <a:cubicBezTo>
                    <a:pt x="1015" y="4676"/>
                    <a:pt x="1007" y="4723"/>
                    <a:pt x="1031" y="4758"/>
                  </a:cubicBezTo>
                  <a:cubicBezTo>
                    <a:pt x="1055" y="4792"/>
                    <a:pt x="1102" y="4801"/>
                    <a:pt x="1137" y="4777"/>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8" name="Google Shape;258;p3"/>
            <p:cNvSpPr/>
            <p:nvPr/>
          </p:nvSpPr>
          <p:spPr>
            <a:xfrm>
              <a:off x="5033" y="2206"/>
              <a:ext cx="83" cy="30"/>
            </a:xfrm>
            <a:custGeom>
              <a:avLst/>
              <a:gdLst/>
              <a:ahLst/>
              <a:cxnLst/>
              <a:rect l="l" t="t" r="r" b="b"/>
              <a:pathLst>
                <a:path w="1946" h="706" extrusionOk="0">
                  <a:moveTo>
                    <a:pt x="1" y="438"/>
                  </a:moveTo>
                  <a:lnTo>
                    <a:pt x="1796" y="426"/>
                  </a:lnTo>
                  <a:lnTo>
                    <a:pt x="1795" y="274"/>
                  </a:lnTo>
                  <a:lnTo>
                    <a:pt x="0" y="286"/>
                  </a:lnTo>
                  <a:lnTo>
                    <a:pt x="1" y="438"/>
                  </a:lnTo>
                  <a:close/>
                  <a:moveTo>
                    <a:pt x="1380" y="685"/>
                  </a:moveTo>
                  <a:lnTo>
                    <a:pt x="1946" y="349"/>
                  </a:lnTo>
                  <a:lnTo>
                    <a:pt x="1376" y="21"/>
                  </a:lnTo>
                  <a:cubicBezTo>
                    <a:pt x="1339" y="0"/>
                    <a:pt x="1293" y="13"/>
                    <a:pt x="1272" y="49"/>
                  </a:cubicBezTo>
                  <a:cubicBezTo>
                    <a:pt x="1251" y="86"/>
                    <a:pt x="1264" y="132"/>
                    <a:pt x="1300" y="153"/>
                  </a:cubicBezTo>
                  <a:lnTo>
                    <a:pt x="1758" y="416"/>
                  </a:lnTo>
                  <a:lnTo>
                    <a:pt x="1757" y="285"/>
                  </a:lnTo>
                  <a:lnTo>
                    <a:pt x="1302" y="554"/>
                  </a:lnTo>
                  <a:cubicBezTo>
                    <a:pt x="1266" y="575"/>
                    <a:pt x="1254" y="622"/>
                    <a:pt x="1276" y="658"/>
                  </a:cubicBezTo>
                  <a:cubicBezTo>
                    <a:pt x="1297" y="694"/>
                    <a:pt x="1344" y="706"/>
                    <a:pt x="1380" y="685"/>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59" name="Google Shape;259;p3"/>
            <p:cNvSpPr/>
            <p:nvPr/>
          </p:nvSpPr>
          <p:spPr>
            <a:xfrm>
              <a:off x="4915" y="2214"/>
              <a:ext cx="355" cy="102"/>
            </a:xfrm>
            <a:custGeom>
              <a:avLst/>
              <a:gdLst/>
              <a:ahLst/>
              <a:cxnLst/>
              <a:rect l="l" t="t" r="r" b="b"/>
              <a:pathLst>
                <a:path w="4201" h="1214" extrusionOk="0">
                  <a:moveTo>
                    <a:pt x="0" y="1214"/>
                  </a:moveTo>
                  <a:lnTo>
                    <a:pt x="3654" y="1214"/>
                  </a:lnTo>
                  <a:lnTo>
                    <a:pt x="3654" y="176"/>
                  </a:lnTo>
                  <a:lnTo>
                    <a:pt x="3616" y="214"/>
                  </a:lnTo>
                  <a:lnTo>
                    <a:pt x="4125" y="214"/>
                  </a:lnTo>
                  <a:lnTo>
                    <a:pt x="4125" y="138"/>
                  </a:lnTo>
                  <a:lnTo>
                    <a:pt x="3578" y="138"/>
                  </a:lnTo>
                  <a:lnTo>
                    <a:pt x="3578" y="1176"/>
                  </a:lnTo>
                  <a:lnTo>
                    <a:pt x="3616" y="1138"/>
                  </a:lnTo>
                  <a:lnTo>
                    <a:pt x="0" y="1138"/>
                  </a:lnTo>
                  <a:lnTo>
                    <a:pt x="0" y="1214"/>
                  </a:lnTo>
                  <a:close/>
                  <a:moveTo>
                    <a:pt x="3916" y="342"/>
                  </a:moveTo>
                  <a:lnTo>
                    <a:pt x="4201" y="176"/>
                  </a:lnTo>
                  <a:lnTo>
                    <a:pt x="3916" y="11"/>
                  </a:lnTo>
                  <a:cubicBezTo>
                    <a:pt x="3898" y="0"/>
                    <a:pt x="3875" y="6"/>
                    <a:pt x="3864" y="24"/>
                  </a:cubicBezTo>
                  <a:cubicBezTo>
                    <a:pt x="3854" y="42"/>
                    <a:pt x="3860" y="66"/>
                    <a:pt x="3878" y="76"/>
                  </a:cubicBezTo>
                  <a:lnTo>
                    <a:pt x="4106" y="209"/>
                  </a:lnTo>
                  <a:lnTo>
                    <a:pt x="4106" y="144"/>
                  </a:lnTo>
                  <a:lnTo>
                    <a:pt x="3878" y="277"/>
                  </a:lnTo>
                  <a:cubicBezTo>
                    <a:pt x="3860" y="287"/>
                    <a:pt x="3854" y="310"/>
                    <a:pt x="3864" y="329"/>
                  </a:cubicBezTo>
                  <a:cubicBezTo>
                    <a:pt x="3875" y="347"/>
                    <a:pt x="3898" y="353"/>
                    <a:pt x="3916" y="342"/>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60" name="Google Shape;260;p3"/>
            <p:cNvSpPr/>
            <p:nvPr/>
          </p:nvSpPr>
          <p:spPr>
            <a:xfrm>
              <a:off x="4376" y="2105"/>
              <a:ext cx="47"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inst</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1" name="Google Shape;261;p3"/>
            <p:cNvSpPr/>
            <p:nvPr/>
          </p:nvSpPr>
          <p:spPr>
            <a:xfrm>
              <a:off x="4423" y="2105"/>
              <a:ext cx="75"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[11:7]</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2" name="Google Shape;262;p3"/>
            <p:cNvSpPr/>
            <p:nvPr/>
          </p:nvSpPr>
          <p:spPr>
            <a:xfrm>
              <a:off x="4373" y="2169"/>
              <a:ext cx="47"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inst</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3" name="Google Shape;263;p3"/>
            <p:cNvSpPr/>
            <p:nvPr/>
          </p:nvSpPr>
          <p:spPr>
            <a:xfrm>
              <a:off x="4419" y="2169"/>
              <a:ext cx="91"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[19:15]</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4" name="Google Shape;264;p3"/>
            <p:cNvSpPr/>
            <p:nvPr/>
          </p:nvSpPr>
          <p:spPr>
            <a:xfrm>
              <a:off x="4373" y="2220"/>
              <a:ext cx="47"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inst</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5" name="Google Shape;265;p3"/>
            <p:cNvSpPr/>
            <p:nvPr/>
          </p:nvSpPr>
          <p:spPr>
            <a:xfrm>
              <a:off x="4419" y="2220"/>
              <a:ext cx="91"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[24:20]</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6" name="Google Shape;266;p3"/>
            <p:cNvSpPr/>
            <p:nvPr/>
          </p:nvSpPr>
          <p:spPr>
            <a:xfrm>
              <a:off x="4361" y="2362"/>
              <a:ext cx="47"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inst</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7" name="Google Shape;267;p3"/>
            <p:cNvSpPr/>
            <p:nvPr/>
          </p:nvSpPr>
          <p:spPr>
            <a:xfrm>
              <a:off x="4407" y="2362"/>
              <a:ext cx="75"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[31:7]</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68" name="Google Shape;268;p3"/>
            <p:cNvSpPr/>
            <p:nvPr/>
          </p:nvSpPr>
          <p:spPr>
            <a:xfrm>
              <a:off x="4912" y="2170"/>
              <a:ext cx="87" cy="147"/>
            </a:xfrm>
            <a:custGeom>
              <a:avLst/>
              <a:gdLst/>
              <a:ahLst/>
              <a:cxnLst/>
              <a:rect l="l" t="t" r="r" b="b"/>
              <a:pathLst>
                <a:path w="2060" h="3475" extrusionOk="0">
                  <a:moveTo>
                    <a:pt x="0" y="3475"/>
                  </a:moveTo>
                  <a:lnTo>
                    <a:pt x="0" y="318"/>
                  </a:lnTo>
                  <a:lnTo>
                    <a:pt x="1910" y="318"/>
                  </a:lnTo>
                  <a:lnTo>
                    <a:pt x="1910" y="470"/>
                  </a:lnTo>
                  <a:lnTo>
                    <a:pt x="76" y="470"/>
                  </a:lnTo>
                  <a:lnTo>
                    <a:pt x="152" y="394"/>
                  </a:lnTo>
                  <a:lnTo>
                    <a:pt x="152" y="3475"/>
                  </a:lnTo>
                  <a:lnTo>
                    <a:pt x="0" y="3475"/>
                  </a:lnTo>
                  <a:close/>
                  <a:moveTo>
                    <a:pt x="1525" y="25"/>
                  </a:moveTo>
                  <a:lnTo>
                    <a:pt x="2060" y="409"/>
                  </a:lnTo>
                  <a:lnTo>
                    <a:pt x="1463" y="685"/>
                  </a:lnTo>
                  <a:cubicBezTo>
                    <a:pt x="1425" y="703"/>
                    <a:pt x="1380" y="686"/>
                    <a:pt x="1362" y="648"/>
                  </a:cubicBezTo>
                  <a:cubicBezTo>
                    <a:pt x="1344" y="610"/>
                    <a:pt x="1361" y="565"/>
                    <a:pt x="1399" y="547"/>
                  </a:cubicBezTo>
                  <a:lnTo>
                    <a:pt x="1878" y="325"/>
                  </a:lnTo>
                  <a:lnTo>
                    <a:pt x="1866" y="456"/>
                  </a:lnTo>
                  <a:lnTo>
                    <a:pt x="1437" y="148"/>
                  </a:lnTo>
                  <a:cubicBezTo>
                    <a:pt x="1403" y="124"/>
                    <a:pt x="1395" y="76"/>
                    <a:pt x="1419" y="42"/>
                  </a:cubicBezTo>
                  <a:cubicBezTo>
                    <a:pt x="1444" y="8"/>
                    <a:pt x="1491" y="0"/>
                    <a:pt x="1525" y="25"/>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69" name="Google Shape;269;p3"/>
            <p:cNvSpPr/>
            <p:nvPr/>
          </p:nvSpPr>
          <p:spPr>
            <a:xfrm>
              <a:off x="5546" y="1980"/>
              <a:ext cx="62"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pc+4</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0" name="Google Shape;270;p3"/>
            <p:cNvSpPr/>
            <p:nvPr/>
          </p:nvSpPr>
          <p:spPr>
            <a:xfrm>
              <a:off x="5473" y="2011"/>
              <a:ext cx="38"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alu</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1" name="Google Shape;271;p3"/>
            <p:cNvSpPr/>
            <p:nvPr/>
          </p:nvSpPr>
          <p:spPr>
            <a:xfrm>
              <a:off x="5497" y="2189"/>
              <a:ext cx="67"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mem</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2" name="Google Shape;272;p3"/>
            <p:cNvSpPr/>
            <p:nvPr/>
          </p:nvSpPr>
          <p:spPr>
            <a:xfrm>
              <a:off x="5620" y="2129"/>
              <a:ext cx="39"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wb</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3" name="Google Shape;273;p3"/>
            <p:cNvSpPr/>
            <p:nvPr/>
          </p:nvSpPr>
          <p:spPr>
            <a:xfrm>
              <a:off x="3893" y="2077"/>
              <a:ext cx="38"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alu</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4" name="Google Shape;274;p3"/>
            <p:cNvSpPr/>
            <p:nvPr/>
          </p:nvSpPr>
          <p:spPr>
            <a:xfrm>
              <a:off x="3868" y="2142"/>
              <a:ext cx="62"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pc+4</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5" name="Google Shape;275;p3"/>
            <p:cNvSpPr/>
            <p:nvPr/>
          </p:nvSpPr>
          <p:spPr>
            <a:xfrm>
              <a:off x="4893" y="2066"/>
              <a:ext cx="47"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Reg</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6" name="Google Shape;276;p3"/>
            <p:cNvSpPr/>
            <p:nvPr/>
          </p:nvSpPr>
          <p:spPr>
            <a:xfrm>
              <a:off x="4940" y="2066"/>
              <a:ext cx="59"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[rs1]</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7" name="Google Shape;277;p3"/>
            <p:cNvSpPr/>
            <p:nvPr/>
          </p:nvSpPr>
          <p:spPr>
            <a:xfrm>
              <a:off x="4911" y="1997"/>
              <a:ext cx="30"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pc</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8" name="Google Shape;278;p3"/>
            <p:cNvSpPr/>
            <p:nvPr/>
          </p:nvSpPr>
          <p:spPr>
            <a:xfrm>
              <a:off x="4656" y="2379"/>
              <a:ext cx="58"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imm</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79" name="Google Shape;279;p3"/>
            <p:cNvSpPr/>
            <p:nvPr/>
          </p:nvSpPr>
          <p:spPr>
            <a:xfrm>
              <a:off x="4714" y="2379"/>
              <a:ext cx="75"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[31:0]</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80" name="Google Shape;280;p3"/>
            <p:cNvSpPr/>
            <p:nvPr/>
          </p:nvSpPr>
          <p:spPr>
            <a:xfrm>
              <a:off x="4890" y="2134"/>
              <a:ext cx="47"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Reg</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81" name="Google Shape;281;p3"/>
            <p:cNvSpPr/>
            <p:nvPr/>
          </p:nvSpPr>
          <p:spPr>
            <a:xfrm>
              <a:off x="4937" y="2134"/>
              <a:ext cx="59" cy="37"/>
            </a:xfrm>
            <a:prstGeom prst="rect">
              <a:avLst/>
            </a:prstGeom>
            <a:noFill/>
            <a:ln w="9525" cap="flat" cmpd="sng">
              <a:solidFill>
                <a:srgbClr val="000000"/>
              </a:solidFill>
              <a:prstDash val="solid"/>
              <a:miter lim="800000"/>
              <a:headEnd type="none" w="sm" len="sm"/>
              <a:tailEnd type="none" w="sm" len="sm"/>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[rs2]</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sp>
          <p:nvSpPr>
            <p:cNvPr id="282" name="Google Shape;282;p3"/>
            <p:cNvSpPr/>
            <p:nvPr/>
          </p:nvSpPr>
          <p:spPr>
            <a:xfrm>
              <a:off x="4611" y="2223"/>
              <a:ext cx="388" cy="202"/>
            </a:xfrm>
            <a:custGeom>
              <a:avLst/>
              <a:gdLst/>
              <a:ahLst/>
              <a:cxnLst/>
              <a:rect l="l" t="t" r="r" b="b"/>
              <a:pathLst>
                <a:path w="9167" h="4763" extrusionOk="0">
                  <a:moveTo>
                    <a:pt x="0" y="4763"/>
                  </a:moveTo>
                  <a:lnTo>
                    <a:pt x="7725" y="4763"/>
                  </a:lnTo>
                  <a:lnTo>
                    <a:pt x="7725" y="352"/>
                  </a:lnTo>
                  <a:lnTo>
                    <a:pt x="7649" y="428"/>
                  </a:lnTo>
                  <a:lnTo>
                    <a:pt x="9017" y="428"/>
                  </a:lnTo>
                  <a:lnTo>
                    <a:pt x="9017" y="276"/>
                  </a:lnTo>
                  <a:lnTo>
                    <a:pt x="7573" y="276"/>
                  </a:lnTo>
                  <a:lnTo>
                    <a:pt x="7573" y="4687"/>
                  </a:lnTo>
                  <a:lnTo>
                    <a:pt x="7649" y="4611"/>
                  </a:lnTo>
                  <a:lnTo>
                    <a:pt x="0" y="4611"/>
                  </a:lnTo>
                  <a:lnTo>
                    <a:pt x="0" y="4763"/>
                  </a:lnTo>
                  <a:close/>
                  <a:moveTo>
                    <a:pt x="8599" y="684"/>
                  </a:moveTo>
                  <a:lnTo>
                    <a:pt x="9167" y="352"/>
                  </a:lnTo>
                  <a:lnTo>
                    <a:pt x="8599" y="21"/>
                  </a:lnTo>
                  <a:cubicBezTo>
                    <a:pt x="8563" y="0"/>
                    <a:pt x="8516" y="12"/>
                    <a:pt x="8495" y="48"/>
                  </a:cubicBezTo>
                  <a:cubicBezTo>
                    <a:pt x="8474" y="84"/>
                    <a:pt x="8486" y="131"/>
                    <a:pt x="8522" y="152"/>
                  </a:cubicBezTo>
                  <a:lnTo>
                    <a:pt x="8978" y="418"/>
                  </a:lnTo>
                  <a:lnTo>
                    <a:pt x="8978" y="287"/>
                  </a:lnTo>
                  <a:lnTo>
                    <a:pt x="8522" y="553"/>
                  </a:lnTo>
                  <a:cubicBezTo>
                    <a:pt x="8486" y="574"/>
                    <a:pt x="8474" y="621"/>
                    <a:pt x="8495" y="657"/>
                  </a:cubicBezTo>
                  <a:cubicBezTo>
                    <a:pt x="8516" y="693"/>
                    <a:pt x="8563" y="705"/>
                    <a:pt x="8599" y="684"/>
                  </a:cubicBezTo>
                  <a:close/>
                </a:path>
              </a:pathLst>
            </a:custGeom>
            <a:solidFill>
              <a:srgbClr val="767171"/>
            </a:solidFill>
            <a:ln w="9525" cap="flat" cmpd="sng">
              <a:solidFill>
                <a:srgbClr val="E4DDD2"/>
              </a:solidFill>
              <a:prstDash val="solid"/>
              <a:round/>
              <a:headEnd type="none" w="sm" len="sm"/>
              <a:tailEnd type="none" w="sm" len="sm"/>
            </a:ln>
          </p:spPr>
          <p:txBody>
            <a:bodyPr spcFirstLastPara="1" wrap="square" lIns="121900" tIns="60933" rIns="121900" bIns="60933" anchor="t" anchorCtr="0">
              <a:noAutofit/>
            </a:bodyPr>
            <a:lstStyle/>
            <a:p>
              <a:endParaRPr sz="30499">
                <a:ln w="0"/>
                <a:effectLst>
                  <a:outerShdw blurRad="38100" dist="19050" dir="2700000" algn="tl" rotWithShape="0">
                    <a:schemeClr val="dk1">
                      <a:alpha val="40000"/>
                    </a:schemeClr>
                  </a:outerShdw>
                </a:effectLst>
                <a:latin typeface="Helvetica Neue"/>
                <a:ea typeface="Helvetica Neue"/>
                <a:cs typeface="Helvetica Neue"/>
                <a:sym typeface="Helvetica Neue"/>
              </a:endParaRPr>
            </a:p>
          </p:txBody>
        </p:sp>
        <p:sp>
          <p:nvSpPr>
            <p:cNvPr id="283" name="Google Shape;283;p3"/>
            <p:cNvSpPr/>
            <p:nvPr/>
          </p:nvSpPr>
          <p:spPr>
            <a:xfrm>
              <a:off x="4469" y="2034"/>
              <a:ext cx="39" cy="37"/>
            </a:xfrm>
            <a:prstGeom prst="rect">
              <a:avLst/>
            </a:prstGeom>
            <a:noFill/>
            <a:ln>
              <a:noFill/>
            </a:ln>
          </p:spPr>
          <p:txBody>
            <a:bodyPr spcFirstLastPara="1" wrap="square" lIns="0" tIns="0" rIns="0" bIns="0" anchor="t" anchorCtr="0">
              <a:spAutoFit/>
            </a:bodyPr>
            <a:lstStyle/>
            <a:p>
              <a:pPr>
                <a:buClr>
                  <a:srgbClr val="E4DDD2"/>
                </a:buClr>
                <a:buSzPts val="400"/>
              </a:pPr>
              <a:r>
                <a:rPr lang="en-US" sz="533">
                  <a:ln w="0"/>
                  <a:effectLst>
                    <a:outerShdw blurRad="38100" dist="19050" dir="2700000" algn="tl" rotWithShape="0">
                      <a:schemeClr val="dk1">
                        <a:alpha val="40000"/>
                      </a:schemeClr>
                    </a:outerShdw>
                  </a:effectLst>
                  <a:latin typeface="Calibri"/>
                  <a:ea typeface="Calibri"/>
                  <a:cs typeface="Calibri"/>
                  <a:sym typeface="Calibri"/>
                </a:rPr>
                <a:t>wb</a:t>
              </a:r>
              <a:endParaRPr sz="2400">
                <a:ln w="0"/>
                <a:effectLst>
                  <a:outerShdw blurRad="38100" dist="19050" dir="2700000" algn="tl" rotWithShape="0">
                    <a:schemeClr val="dk1">
                      <a:alpha val="40000"/>
                    </a:schemeClr>
                  </a:outerShdw>
                </a:effectLst>
                <a:latin typeface="Arial"/>
                <a:ea typeface="Arial"/>
                <a:cs typeface="Arial"/>
                <a:sym typeface="Arial"/>
              </a:endParaRPr>
            </a:p>
          </p:txBody>
        </p:sp>
      </p:grpSp>
      <p:sp>
        <p:nvSpPr>
          <p:cNvPr id="284" name="Google Shape;284;p3"/>
          <p:cNvSpPr/>
          <p:nvPr/>
        </p:nvSpPr>
        <p:spPr>
          <a:xfrm>
            <a:off x="1159571" y="969546"/>
            <a:ext cx="9014813" cy="992643"/>
          </a:xfrm>
          <a:prstGeom prst="rect">
            <a:avLst/>
          </a:prstGeom>
          <a:solidFill>
            <a:srgbClr val="0070C0">
              <a:alpha val="32549"/>
            </a:srgbClr>
          </a:solidFill>
          <a:ln w="28575" cap="flat" cmpd="sng">
            <a:solidFill>
              <a:srgbClr val="FFFF00"/>
            </a:solidFill>
            <a:prstDash val="solid"/>
            <a:round/>
            <a:headEnd type="none" w="sm" len="sm"/>
            <a:tailEnd type="none" w="sm" len="sm"/>
          </a:ln>
        </p:spPr>
        <p:txBody>
          <a:bodyPr spcFirstLastPara="1" wrap="square" lIns="121900" tIns="60933" rIns="121900" bIns="60933" anchor="ctr" anchorCtr="0">
            <a:noAutofit/>
          </a:bodyPr>
          <a:lstStyle/>
          <a:p>
            <a:pPr algn="ctr"/>
            <a:endParaRPr sz="17156" i="1">
              <a:solidFill>
                <a:schemeClr val="lt1"/>
              </a:solidFill>
              <a:latin typeface="Helvetica Neue"/>
              <a:ea typeface="Helvetica Neue"/>
              <a:cs typeface="Helvetica Neue"/>
              <a:sym typeface="Helvetica Neue"/>
            </a:endParaRPr>
          </a:p>
        </p:txBody>
      </p:sp>
      <p:sp>
        <p:nvSpPr>
          <p:cNvPr id="285" name="Google Shape;285;p3"/>
          <p:cNvSpPr/>
          <p:nvPr/>
        </p:nvSpPr>
        <p:spPr>
          <a:xfrm>
            <a:off x="4379924" y="1897305"/>
            <a:ext cx="6096000" cy="861720"/>
          </a:xfrm>
          <a:prstGeom prst="rect">
            <a:avLst/>
          </a:prstGeom>
          <a:noFill/>
          <a:ln>
            <a:noFill/>
          </a:ln>
        </p:spPr>
        <p:txBody>
          <a:bodyPr spcFirstLastPara="1" wrap="square" lIns="121900" tIns="60933" rIns="121900" bIns="60933" anchor="t" anchorCtr="0">
            <a:spAutoFit/>
          </a:bodyPr>
          <a:lstStyle/>
          <a:p>
            <a:pPr algn="r"/>
            <a:r>
              <a:rPr lang="en-US" sz="1600" dirty="0">
                <a:latin typeface="Arial"/>
                <a:ea typeface="Arial"/>
                <a:cs typeface="Arial"/>
                <a:sym typeface="Arial"/>
              </a:rPr>
              <a:t>Anything can be represented</a:t>
            </a:r>
            <a:br>
              <a:rPr lang="en-US" sz="1600" dirty="0">
                <a:latin typeface="Arial"/>
                <a:ea typeface="Arial"/>
                <a:cs typeface="Arial"/>
                <a:sym typeface="Arial"/>
              </a:rPr>
            </a:br>
            <a:r>
              <a:rPr lang="en-US" sz="1600" dirty="0">
                <a:latin typeface="Arial"/>
                <a:ea typeface="Arial"/>
                <a:cs typeface="Arial"/>
                <a:sym typeface="Arial"/>
              </a:rPr>
              <a:t>as bits, </a:t>
            </a:r>
            <a:br>
              <a:rPr lang="en-US" sz="1600" dirty="0">
                <a:latin typeface="Arial"/>
                <a:ea typeface="Arial"/>
                <a:cs typeface="Arial"/>
                <a:sym typeface="Arial"/>
              </a:rPr>
            </a:br>
            <a:r>
              <a:rPr lang="en-US" sz="1600" dirty="0">
                <a:latin typeface="Arial"/>
                <a:ea typeface="Arial"/>
                <a:cs typeface="Arial"/>
                <a:sym typeface="Arial"/>
              </a:rPr>
              <a:t>i.e., data or instructions</a:t>
            </a:r>
            <a:endParaRPr sz="2400" dirty="0"/>
          </a:p>
        </p:txBody>
      </p:sp>
      <p:sp>
        <p:nvSpPr>
          <p:cNvPr id="2" name="Footer Placeholder 1">
            <a:extLst>
              <a:ext uri="{FF2B5EF4-FFF2-40B4-BE49-F238E27FC236}">
                <a16:creationId xmlns:a16="http://schemas.microsoft.com/office/drawing/2014/main" xmlns="" id="{52FFC095-3BCD-4627-07EC-764776B4DFBB}"/>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0818E26E-34E5-83B7-12FE-7672EE37DB69}"/>
              </a:ext>
            </a:extLst>
          </p:cNvPr>
          <p:cNvSpPr>
            <a:spLocks noGrp="1"/>
          </p:cNvSpPr>
          <p:nvPr>
            <p:ph type="sldNum" sz="quarter" idx="12"/>
          </p:nvPr>
        </p:nvSpPr>
        <p:spPr/>
        <p:txBody>
          <a:bodyPr/>
          <a:lstStyle/>
          <a:p>
            <a:fld id="{80B3F240-1256-4E56-B6D7-F3DD5D13EF0A}" type="slidenum">
              <a:rPr lang="en-US" smtClean="0"/>
              <a:t>4</a:t>
            </a:fld>
            <a:endParaRPr lang="en-US"/>
          </a:p>
        </p:txBody>
      </p:sp>
      <p:sp>
        <p:nvSpPr>
          <p:cNvPr id="5" name="TextBox 4">
            <a:extLst>
              <a:ext uri="{FF2B5EF4-FFF2-40B4-BE49-F238E27FC236}">
                <a16:creationId xmlns:a16="http://schemas.microsoft.com/office/drawing/2014/main" xmlns="" id="{55FE1EDC-683A-151F-D0B7-4B4125F71D86}"/>
              </a:ext>
            </a:extLst>
          </p:cNvPr>
          <p:cNvSpPr txBox="1"/>
          <p:nvPr/>
        </p:nvSpPr>
        <p:spPr>
          <a:xfrm>
            <a:off x="4964785" y="1822150"/>
            <a:ext cx="6095158" cy="909352"/>
          </a:xfrm>
          <a:prstGeom prst="rect">
            <a:avLst/>
          </a:prstGeom>
          <a:noFill/>
        </p:spPr>
        <p:txBody>
          <a:bodyPr wrap="square">
            <a:spAutoFit/>
          </a:bodyPr>
          <a:lstStyle/>
          <a:p>
            <a:pPr marL="0" indent="0">
              <a:lnSpc>
                <a:spcPct val="72000"/>
              </a:lnSpc>
              <a:spcBef>
                <a:spcPts val="0"/>
              </a:spcBef>
              <a:buSzPts val="1140"/>
              <a:buNone/>
            </a:pPr>
            <a:r>
              <a:rPr lang="pl-PL" sz="1800" b="1" dirty="0">
                <a:latin typeface="Courier"/>
                <a:ea typeface="Courier"/>
                <a:cs typeface="Courier"/>
                <a:sym typeface="Courier"/>
              </a:rPr>
              <a:t>lw    x3, 0(x10)</a:t>
            </a:r>
            <a:endParaRPr lang="pl-PL" sz="3600" b="1" dirty="0">
              <a:latin typeface="Courier"/>
              <a:ea typeface="Courier"/>
              <a:cs typeface="Courier"/>
              <a:sym typeface="Courier"/>
            </a:endParaRPr>
          </a:p>
          <a:p>
            <a:pPr marL="0" indent="0">
              <a:lnSpc>
                <a:spcPct val="72000"/>
              </a:lnSpc>
              <a:spcBef>
                <a:spcPts val="0"/>
              </a:spcBef>
              <a:buSzPts val="1140"/>
              <a:buNone/>
            </a:pPr>
            <a:r>
              <a:rPr lang="pl-PL" sz="1800" b="1" dirty="0">
                <a:latin typeface="Courier"/>
                <a:ea typeface="Courier"/>
                <a:cs typeface="Courier"/>
                <a:sym typeface="Courier"/>
              </a:rPr>
              <a:t>lw    x4, 4(x10)</a:t>
            </a:r>
            <a:endParaRPr lang="pl-PL" sz="3600" b="1" dirty="0">
              <a:latin typeface="Courier"/>
              <a:ea typeface="Courier"/>
              <a:cs typeface="Courier"/>
              <a:sym typeface="Courier"/>
            </a:endParaRPr>
          </a:p>
          <a:p>
            <a:pPr marL="0" indent="0">
              <a:lnSpc>
                <a:spcPct val="72000"/>
              </a:lnSpc>
              <a:spcBef>
                <a:spcPts val="0"/>
              </a:spcBef>
              <a:buSzPts val="1140"/>
              <a:buNone/>
            </a:pPr>
            <a:r>
              <a:rPr lang="pl-PL" sz="1800" b="1" dirty="0">
                <a:latin typeface="Courier"/>
                <a:ea typeface="Courier"/>
                <a:cs typeface="Courier"/>
                <a:sym typeface="Courier"/>
              </a:rPr>
              <a:t>sw    x4, 0(x10)</a:t>
            </a:r>
            <a:endParaRPr lang="pl-PL" sz="3600" b="1" dirty="0">
              <a:latin typeface="Courier"/>
              <a:ea typeface="Courier"/>
              <a:cs typeface="Courier"/>
              <a:sym typeface="Courier"/>
            </a:endParaRPr>
          </a:p>
          <a:p>
            <a:pPr marL="0" indent="0">
              <a:lnSpc>
                <a:spcPct val="72000"/>
              </a:lnSpc>
              <a:spcBef>
                <a:spcPts val="0"/>
              </a:spcBef>
              <a:buSzPts val="1140"/>
              <a:buNone/>
            </a:pPr>
            <a:r>
              <a:rPr lang="pl-PL" sz="1800" b="1" dirty="0">
                <a:latin typeface="Courier"/>
                <a:ea typeface="Courier"/>
                <a:cs typeface="Courier"/>
                <a:sym typeface="Courier"/>
              </a:rPr>
              <a:t>sw    x3, 4(x10)</a:t>
            </a:r>
            <a:endParaRPr lang="pl-PL"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46052" y="132900"/>
            <a:ext cx="7393781" cy="624570"/>
          </a:xfrm>
          <a:prstGeom prst="rect">
            <a:avLst/>
          </a:prstGeom>
        </p:spPr>
        <p:txBody>
          <a:bodyPr vert="horz" wrap="square" lIns="0" tIns="8930" rIns="0" bIns="0" rtlCol="0" anchor="ctr">
            <a:spAutoFit/>
          </a:bodyPr>
          <a:lstStyle/>
          <a:p>
            <a:pPr marL="17859">
              <a:lnSpc>
                <a:spcPct val="100000"/>
              </a:lnSpc>
              <a:spcBef>
                <a:spcPts val="70"/>
              </a:spcBef>
            </a:pPr>
            <a:r>
              <a:rPr spc="-98" dirty="0"/>
              <a:t>Functions</a:t>
            </a:r>
          </a:p>
        </p:txBody>
      </p:sp>
      <p:sp>
        <p:nvSpPr>
          <p:cNvPr id="3" name="object 3"/>
          <p:cNvSpPr txBox="1"/>
          <p:nvPr/>
        </p:nvSpPr>
        <p:spPr>
          <a:xfrm>
            <a:off x="946052" y="1069255"/>
            <a:ext cx="9360320" cy="5173636"/>
          </a:xfrm>
          <a:prstGeom prst="rect">
            <a:avLst/>
          </a:prstGeom>
        </p:spPr>
        <p:txBody>
          <a:bodyPr vert="horz" wrap="square" lIns="0" tIns="8930" rIns="0" bIns="0" rtlCol="0">
            <a:spAutoFit/>
          </a:bodyPr>
          <a:lstStyle/>
          <a:p>
            <a:pPr marL="8929" marR="3572">
              <a:spcBef>
                <a:spcPts val="70"/>
              </a:spcBef>
            </a:pPr>
            <a:r>
              <a:rPr sz="2391" i="1" spc="42" dirty="0">
                <a:solidFill>
                  <a:srgbClr val="0326CC"/>
                </a:solidFill>
                <a:latin typeface="Arial"/>
                <a:cs typeface="Arial"/>
              </a:rPr>
              <a:t>Declaration</a:t>
            </a:r>
            <a:r>
              <a:rPr sz="2391" i="1" spc="70" dirty="0">
                <a:solidFill>
                  <a:srgbClr val="0326CC"/>
                </a:solidFill>
                <a:latin typeface="Arial"/>
                <a:cs typeface="Arial"/>
              </a:rPr>
              <a:t> </a:t>
            </a:r>
            <a:r>
              <a:rPr sz="2391" dirty="0">
                <a:latin typeface="Arial"/>
                <a:cs typeface="Arial"/>
              </a:rPr>
              <a:t>defines</a:t>
            </a:r>
            <a:r>
              <a:rPr sz="2391" spc="70" dirty="0">
                <a:latin typeface="Arial"/>
                <a:cs typeface="Arial"/>
              </a:rPr>
              <a:t> </a:t>
            </a:r>
            <a:r>
              <a:rPr sz="2391" dirty="0">
                <a:latin typeface="Arial"/>
                <a:cs typeface="Arial"/>
              </a:rPr>
              <a:t>the</a:t>
            </a:r>
            <a:r>
              <a:rPr sz="2391" spc="70" dirty="0">
                <a:latin typeface="Arial"/>
                <a:cs typeface="Arial"/>
              </a:rPr>
              <a:t> </a:t>
            </a:r>
            <a:r>
              <a:rPr sz="2391" spc="32" dirty="0">
                <a:latin typeface="Arial"/>
                <a:cs typeface="Arial"/>
              </a:rPr>
              <a:t>interface</a:t>
            </a:r>
            <a:r>
              <a:rPr sz="2391" spc="70" dirty="0">
                <a:latin typeface="Arial"/>
                <a:cs typeface="Arial"/>
              </a:rPr>
              <a:t> of </a:t>
            </a:r>
            <a:r>
              <a:rPr sz="2391" spc="105" dirty="0">
                <a:latin typeface="Arial"/>
                <a:cs typeface="Arial"/>
              </a:rPr>
              <a:t>a</a:t>
            </a:r>
            <a:r>
              <a:rPr sz="2391" spc="70" dirty="0">
                <a:latin typeface="Arial"/>
                <a:cs typeface="Arial"/>
              </a:rPr>
              <a:t> </a:t>
            </a:r>
            <a:r>
              <a:rPr sz="2391" dirty="0">
                <a:latin typeface="Arial"/>
                <a:cs typeface="Arial"/>
              </a:rPr>
              <a:t>function;</a:t>
            </a:r>
            <a:r>
              <a:rPr sz="2391" spc="67" dirty="0">
                <a:latin typeface="Arial"/>
                <a:cs typeface="Arial"/>
              </a:rPr>
              <a:t> </a:t>
            </a:r>
            <a:r>
              <a:rPr sz="2391" spc="49" dirty="0">
                <a:latin typeface="Arial"/>
                <a:cs typeface="Arial"/>
              </a:rPr>
              <a:t>i.e.,</a:t>
            </a:r>
            <a:r>
              <a:rPr sz="2391" spc="70" dirty="0">
                <a:latin typeface="Arial"/>
                <a:cs typeface="Arial"/>
              </a:rPr>
              <a:t> </a:t>
            </a:r>
            <a:r>
              <a:rPr sz="2391" dirty="0">
                <a:latin typeface="Arial"/>
                <a:cs typeface="Arial"/>
              </a:rPr>
              <a:t>number</a:t>
            </a:r>
            <a:r>
              <a:rPr sz="2391" spc="70" dirty="0">
                <a:latin typeface="Arial"/>
                <a:cs typeface="Arial"/>
              </a:rPr>
              <a:t> </a:t>
            </a:r>
            <a:r>
              <a:rPr sz="2391" spc="42" dirty="0">
                <a:latin typeface="Arial"/>
                <a:cs typeface="Arial"/>
              </a:rPr>
              <a:t>and </a:t>
            </a:r>
            <a:r>
              <a:rPr sz="2391" dirty="0">
                <a:latin typeface="Arial"/>
                <a:cs typeface="Arial"/>
              </a:rPr>
              <a:t>types</a:t>
            </a:r>
            <a:r>
              <a:rPr sz="2391" spc="109" dirty="0">
                <a:latin typeface="Arial"/>
                <a:cs typeface="Arial"/>
              </a:rPr>
              <a:t> </a:t>
            </a:r>
            <a:r>
              <a:rPr sz="2391" spc="70" dirty="0">
                <a:latin typeface="Arial"/>
                <a:cs typeface="Arial"/>
              </a:rPr>
              <a:t>of</a:t>
            </a:r>
            <a:r>
              <a:rPr sz="2391" spc="112" dirty="0">
                <a:latin typeface="Arial"/>
                <a:cs typeface="Arial"/>
              </a:rPr>
              <a:t> </a:t>
            </a:r>
            <a:r>
              <a:rPr sz="2391" dirty="0">
                <a:latin typeface="Arial"/>
                <a:cs typeface="Arial"/>
              </a:rPr>
              <a:t>parameters,</a:t>
            </a:r>
            <a:r>
              <a:rPr sz="2391" spc="112" dirty="0">
                <a:latin typeface="Arial"/>
                <a:cs typeface="Arial"/>
              </a:rPr>
              <a:t> </a:t>
            </a:r>
            <a:r>
              <a:rPr sz="2391" spc="39" dirty="0">
                <a:latin typeface="Arial"/>
                <a:cs typeface="Arial"/>
              </a:rPr>
              <a:t>type</a:t>
            </a:r>
            <a:r>
              <a:rPr sz="2391" spc="112" dirty="0">
                <a:latin typeface="Arial"/>
                <a:cs typeface="Arial"/>
              </a:rPr>
              <a:t> </a:t>
            </a:r>
            <a:r>
              <a:rPr sz="2391" spc="70" dirty="0">
                <a:latin typeface="Arial"/>
                <a:cs typeface="Arial"/>
              </a:rPr>
              <a:t>of</a:t>
            </a:r>
            <a:r>
              <a:rPr sz="2391" spc="112" dirty="0">
                <a:latin typeface="Arial"/>
                <a:cs typeface="Arial"/>
              </a:rPr>
              <a:t> </a:t>
            </a:r>
            <a:r>
              <a:rPr sz="2391" dirty="0">
                <a:latin typeface="Arial"/>
                <a:cs typeface="Arial"/>
              </a:rPr>
              <a:t>return</a:t>
            </a:r>
            <a:r>
              <a:rPr sz="2391" spc="112" dirty="0">
                <a:latin typeface="Arial"/>
                <a:cs typeface="Arial"/>
              </a:rPr>
              <a:t> </a:t>
            </a:r>
            <a:r>
              <a:rPr sz="2391" spc="-7" dirty="0">
                <a:latin typeface="Arial"/>
                <a:cs typeface="Arial"/>
              </a:rPr>
              <a:t>value</a:t>
            </a:r>
            <a:endParaRPr sz="2391" dirty="0">
              <a:latin typeface="Arial"/>
              <a:cs typeface="Arial"/>
            </a:endParaRPr>
          </a:p>
          <a:p>
            <a:pPr marL="362532" indent="-166086">
              <a:spcBef>
                <a:spcPts val="664"/>
              </a:spcBef>
              <a:buClr>
                <a:srgbClr val="0056D6"/>
              </a:buClr>
              <a:buSzPct val="96428"/>
              <a:buFont typeface="Tahoma"/>
              <a:buChar char="‣"/>
              <a:tabLst>
                <a:tab pos="362532" algn="l"/>
              </a:tabLst>
            </a:pPr>
            <a:r>
              <a:rPr sz="1969" spc="141" dirty="0">
                <a:latin typeface="Arial"/>
                <a:cs typeface="Arial"/>
              </a:rPr>
              <a:t>A</a:t>
            </a:r>
            <a:r>
              <a:rPr sz="1969" spc="74" dirty="0">
                <a:latin typeface="Arial"/>
                <a:cs typeface="Arial"/>
              </a:rPr>
              <a:t> </a:t>
            </a:r>
            <a:r>
              <a:rPr sz="1969" dirty="0">
                <a:latin typeface="Arial"/>
                <a:cs typeface="Arial"/>
              </a:rPr>
              <a:t>C</a:t>
            </a:r>
            <a:r>
              <a:rPr sz="1969" spc="74" dirty="0">
                <a:latin typeface="Arial"/>
                <a:cs typeface="Arial"/>
              </a:rPr>
              <a:t> </a:t>
            </a:r>
            <a:r>
              <a:rPr sz="1969" spc="46" dirty="0">
                <a:latin typeface="Arial"/>
                <a:cs typeface="Arial"/>
              </a:rPr>
              <a:t>prototype</a:t>
            </a:r>
            <a:r>
              <a:rPr sz="1969" spc="77" dirty="0">
                <a:latin typeface="Arial"/>
                <a:cs typeface="Arial"/>
              </a:rPr>
              <a:t> </a:t>
            </a:r>
            <a:r>
              <a:rPr sz="1969" dirty="0">
                <a:latin typeface="Arial"/>
                <a:cs typeface="Arial"/>
              </a:rPr>
              <a:t>is</a:t>
            </a:r>
            <a:r>
              <a:rPr sz="1969" spc="74" dirty="0">
                <a:latin typeface="Arial"/>
                <a:cs typeface="Arial"/>
              </a:rPr>
              <a:t> </a:t>
            </a:r>
            <a:r>
              <a:rPr sz="1969" dirty="0">
                <a:latin typeface="Arial"/>
                <a:cs typeface="Arial"/>
              </a:rPr>
              <a:t>an</a:t>
            </a:r>
            <a:r>
              <a:rPr sz="1969" spc="77" dirty="0">
                <a:latin typeface="Arial"/>
                <a:cs typeface="Arial"/>
              </a:rPr>
              <a:t> </a:t>
            </a:r>
            <a:r>
              <a:rPr sz="1969" dirty="0">
                <a:latin typeface="Arial"/>
                <a:cs typeface="Arial"/>
              </a:rPr>
              <a:t>explicit</a:t>
            </a:r>
            <a:r>
              <a:rPr sz="1969" spc="74" dirty="0">
                <a:latin typeface="Arial"/>
                <a:cs typeface="Arial"/>
              </a:rPr>
              <a:t> </a:t>
            </a:r>
            <a:r>
              <a:rPr sz="1969" spc="25" dirty="0">
                <a:latin typeface="Arial"/>
                <a:cs typeface="Arial"/>
              </a:rPr>
              <a:t>declaration</a:t>
            </a:r>
            <a:endParaRPr sz="1969" dirty="0">
              <a:latin typeface="Arial"/>
              <a:cs typeface="Arial"/>
            </a:endParaRPr>
          </a:p>
          <a:p>
            <a:pPr marL="761229">
              <a:spcBef>
                <a:spcPts val="408"/>
              </a:spcBef>
              <a:tabLst>
                <a:tab pos="1318421" algn="l"/>
                <a:tab pos="2711850" algn="l"/>
              </a:tabLst>
            </a:pPr>
            <a:r>
              <a:rPr sz="1828" b="1" spc="-18" dirty="0">
                <a:solidFill>
                  <a:srgbClr val="BB2CA2"/>
                </a:solidFill>
                <a:latin typeface="Courier New"/>
                <a:cs typeface="Courier New"/>
              </a:rPr>
              <a:t>int</a:t>
            </a:r>
            <a:r>
              <a:rPr sz="1828" b="1" dirty="0">
                <a:solidFill>
                  <a:srgbClr val="BB2CA2"/>
                </a:solidFill>
                <a:latin typeface="Courier New"/>
                <a:cs typeface="Courier New"/>
              </a:rPr>
              <a:t>	</a:t>
            </a:r>
            <a:r>
              <a:rPr sz="1828" b="1" spc="-7" dirty="0">
                <a:latin typeface="Courier New"/>
                <a:cs typeface="Courier New"/>
              </a:rPr>
              <a:t>strl(</a:t>
            </a:r>
            <a:r>
              <a:rPr sz="1828" b="1" spc="-7" dirty="0">
                <a:solidFill>
                  <a:srgbClr val="BB2CA2"/>
                </a:solidFill>
                <a:latin typeface="Courier New"/>
                <a:cs typeface="Courier New"/>
              </a:rPr>
              <a:t>char</a:t>
            </a:r>
            <a:r>
              <a:rPr sz="1828" b="1" dirty="0">
                <a:solidFill>
                  <a:srgbClr val="BB2CA2"/>
                </a:solidFill>
                <a:latin typeface="Courier New"/>
                <a:cs typeface="Courier New"/>
              </a:rPr>
              <a:t>	</a:t>
            </a:r>
            <a:r>
              <a:rPr sz="1828" b="1" spc="-14" dirty="0">
                <a:latin typeface="Courier New"/>
                <a:cs typeface="Courier New"/>
              </a:rPr>
              <a:t>[])</a:t>
            </a:r>
            <a:r>
              <a:rPr sz="1969" b="1" spc="-14" dirty="0">
                <a:latin typeface="Courier New"/>
                <a:cs typeface="Courier New"/>
              </a:rPr>
              <a:t>;</a:t>
            </a:r>
            <a:endParaRPr sz="1969" dirty="0">
              <a:latin typeface="Courier New"/>
              <a:cs typeface="Courier New"/>
            </a:endParaRPr>
          </a:p>
          <a:p>
            <a:pPr>
              <a:spcBef>
                <a:spcPts val="337"/>
              </a:spcBef>
            </a:pPr>
            <a:endParaRPr sz="1828" dirty="0">
              <a:latin typeface="Courier New"/>
              <a:cs typeface="Courier New"/>
            </a:endParaRPr>
          </a:p>
          <a:p>
            <a:pPr marL="8929" marR="1572016"/>
            <a:r>
              <a:rPr sz="2391" spc="-32" dirty="0">
                <a:latin typeface="Arial"/>
                <a:cs typeface="Arial"/>
              </a:rPr>
              <a:t>First</a:t>
            </a:r>
            <a:r>
              <a:rPr sz="2391" spc="63" dirty="0">
                <a:latin typeface="Arial"/>
                <a:cs typeface="Arial"/>
              </a:rPr>
              <a:t> </a:t>
            </a:r>
            <a:r>
              <a:rPr sz="2391" i="1" spc="-7" dirty="0">
                <a:solidFill>
                  <a:srgbClr val="0326CC"/>
                </a:solidFill>
                <a:latin typeface="Arial"/>
                <a:cs typeface="Arial"/>
              </a:rPr>
              <a:t>use</a:t>
            </a:r>
            <a:r>
              <a:rPr sz="2391" i="1" spc="67" dirty="0">
                <a:solidFill>
                  <a:srgbClr val="0326CC"/>
                </a:solidFill>
                <a:latin typeface="Arial"/>
                <a:cs typeface="Arial"/>
              </a:rPr>
              <a:t> </a:t>
            </a:r>
            <a:r>
              <a:rPr sz="2391" spc="70" dirty="0">
                <a:latin typeface="Arial"/>
                <a:cs typeface="Arial"/>
              </a:rPr>
              <a:t>of</a:t>
            </a:r>
            <a:r>
              <a:rPr sz="2391" spc="63" dirty="0">
                <a:latin typeface="Arial"/>
                <a:cs typeface="Arial"/>
              </a:rPr>
              <a:t> </a:t>
            </a:r>
            <a:r>
              <a:rPr sz="2391" spc="105" dirty="0">
                <a:latin typeface="Arial"/>
                <a:cs typeface="Arial"/>
              </a:rPr>
              <a:t>a</a:t>
            </a:r>
            <a:r>
              <a:rPr sz="2391" spc="67" dirty="0">
                <a:latin typeface="Arial"/>
                <a:cs typeface="Arial"/>
              </a:rPr>
              <a:t> </a:t>
            </a:r>
            <a:r>
              <a:rPr sz="2391" dirty="0">
                <a:latin typeface="Arial"/>
                <a:cs typeface="Arial"/>
              </a:rPr>
              <a:t>function</a:t>
            </a:r>
            <a:r>
              <a:rPr sz="2391" spc="67" dirty="0">
                <a:latin typeface="Arial"/>
                <a:cs typeface="Arial"/>
              </a:rPr>
              <a:t> </a:t>
            </a:r>
            <a:r>
              <a:rPr sz="2391" spc="32" dirty="0">
                <a:latin typeface="Arial"/>
                <a:cs typeface="Arial"/>
              </a:rPr>
              <a:t>without</a:t>
            </a:r>
            <a:r>
              <a:rPr sz="2391" spc="63" dirty="0">
                <a:latin typeface="Arial"/>
                <a:cs typeface="Arial"/>
              </a:rPr>
              <a:t> </a:t>
            </a:r>
            <a:r>
              <a:rPr sz="2391" spc="105" dirty="0">
                <a:latin typeface="Arial"/>
                <a:cs typeface="Arial"/>
              </a:rPr>
              <a:t>a</a:t>
            </a:r>
            <a:r>
              <a:rPr sz="2391" spc="67" dirty="0">
                <a:latin typeface="Arial"/>
                <a:cs typeface="Arial"/>
              </a:rPr>
              <a:t> </a:t>
            </a:r>
            <a:r>
              <a:rPr sz="2391" dirty="0">
                <a:latin typeface="Arial"/>
                <a:cs typeface="Arial"/>
              </a:rPr>
              <a:t>preceding</a:t>
            </a:r>
            <a:r>
              <a:rPr sz="2391" spc="63" dirty="0">
                <a:latin typeface="Arial"/>
                <a:cs typeface="Arial"/>
              </a:rPr>
              <a:t> </a:t>
            </a:r>
            <a:r>
              <a:rPr sz="2391" spc="53" dirty="0">
                <a:latin typeface="Arial"/>
                <a:cs typeface="Arial"/>
              </a:rPr>
              <a:t>prototype </a:t>
            </a:r>
            <a:r>
              <a:rPr sz="2391" spc="42" dirty="0">
                <a:latin typeface="Arial"/>
                <a:cs typeface="Arial"/>
              </a:rPr>
              <a:t>declaration</a:t>
            </a:r>
            <a:r>
              <a:rPr sz="2391" spc="77" dirty="0">
                <a:latin typeface="Arial"/>
                <a:cs typeface="Arial"/>
              </a:rPr>
              <a:t> </a:t>
            </a:r>
            <a:r>
              <a:rPr sz="2391" spc="35" dirty="0">
                <a:latin typeface="Arial"/>
                <a:cs typeface="Arial"/>
              </a:rPr>
              <a:t>implicitly</a:t>
            </a:r>
            <a:r>
              <a:rPr sz="2391" spc="80" dirty="0">
                <a:latin typeface="Arial"/>
                <a:cs typeface="Arial"/>
              </a:rPr>
              <a:t> </a:t>
            </a:r>
            <a:r>
              <a:rPr sz="2391" dirty="0">
                <a:latin typeface="Arial"/>
                <a:cs typeface="Arial"/>
              </a:rPr>
              <a:t>declares</a:t>
            </a:r>
            <a:r>
              <a:rPr sz="2391" spc="80" dirty="0">
                <a:latin typeface="Arial"/>
                <a:cs typeface="Arial"/>
              </a:rPr>
              <a:t> </a:t>
            </a:r>
            <a:r>
              <a:rPr sz="2391" dirty="0">
                <a:latin typeface="Arial"/>
                <a:cs typeface="Arial"/>
              </a:rPr>
              <a:t>the</a:t>
            </a:r>
            <a:r>
              <a:rPr sz="2391" spc="80" dirty="0">
                <a:latin typeface="Arial"/>
                <a:cs typeface="Arial"/>
              </a:rPr>
              <a:t> </a:t>
            </a:r>
            <a:r>
              <a:rPr sz="2391" spc="-7" dirty="0">
                <a:latin typeface="Arial"/>
                <a:cs typeface="Arial"/>
              </a:rPr>
              <a:t>function</a:t>
            </a:r>
            <a:endParaRPr sz="2391" dirty="0">
              <a:latin typeface="Arial"/>
              <a:cs typeface="Arial"/>
            </a:endParaRPr>
          </a:p>
          <a:p>
            <a:pPr marL="362532" indent="-166086">
              <a:spcBef>
                <a:spcPts val="664"/>
              </a:spcBef>
              <a:buClr>
                <a:srgbClr val="0056D6"/>
              </a:buClr>
              <a:buSzPct val="96428"/>
              <a:buFont typeface="Tahoma"/>
              <a:buChar char="‣"/>
              <a:tabLst>
                <a:tab pos="362532" algn="l"/>
              </a:tabLst>
            </a:pPr>
            <a:r>
              <a:rPr sz="1969" dirty="0">
                <a:latin typeface="Arial"/>
                <a:cs typeface="Arial"/>
              </a:rPr>
              <a:t>If</a:t>
            </a:r>
            <a:r>
              <a:rPr sz="1969" spc="63" dirty="0">
                <a:latin typeface="Arial"/>
                <a:cs typeface="Arial"/>
              </a:rPr>
              <a:t> </a:t>
            </a:r>
            <a:r>
              <a:rPr sz="1969" spc="46" dirty="0">
                <a:latin typeface="Arial"/>
                <a:cs typeface="Arial"/>
              </a:rPr>
              <a:t>prototype</a:t>
            </a:r>
            <a:r>
              <a:rPr sz="1969" spc="63" dirty="0">
                <a:latin typeface="Arial"/>
                <a:cs typeface="Arial"/>
              </a:rPr>
              <a:t> </a:t>
            </a:r>
            <a:r>
              <a:rPr sz="1969" dirty="0">
                <a:latin typeface="Arial"/>
                <a:cs typeface="Arial"/>
              </a:rPr>
              <a:t>follows</a:t>
            </a:r>
            <a:r>
              <a:rPr sz="1969" spc="67" dirty="0">
                <a:latin typeface="Arial"/>
                <a:cs typeface="Arial"/>
              </a:rPr>
              <a:t> </a:t>
            </a:r>
            <a:r>
              <a:rPr sz="1969" dirty="0">
                <a:latin typeface="Arial"/>
                <a:cs typeface="Arial"/>
              </a:rPr>
              <a:t>the</a:t>
            </a:r>
            <a:r>
              <a:rPr sz="1969" spc="63" dirty="0">
                <a:latin typeface="Arial"/>
                <a:cs typeface="Arial"/>
              </a:rPr>
              <a:t> </a:t>
            </a:r>
            <a:r>
              <a:rPr sz="1969" dirty="0">
                <a:latin typeface="Arial"/>
                <a:cs typeface="Arial"/>
              </a:rPr>
              <a:t>first</a:t>
            </a:r>
            <a:r>
              <a:rPr sz="1969" spc="67" dirty="0">
                <a:latin typeface="Arial"/>
                <a:cs typeface="Arial"/>
              </a:rPr>
              <a:t> </a:t>
            </a:r>
            <a:r>
              <a:rPr sz="1969" spc="-25" dirty="0">
                <a:latin typeface="Arial"/>
                <a:cs typeface="Arial"/>
              </a:rPr>
              <a:t>use</a:t>
            </a:r>
            <a:r>
              <a:rPr sz="1969" spc="63" dirty="0">
                <a:latin typeface="Arial"/>
                <a:cs typeface="Arial"/>
              </a:rPr>
              <a:t> </a:t>
            </a:r>
            <a:r>
              <a:rPr sz="1969" spc="56" dirty="0">
                <a:latin typeface="Arial"/>
                <a:cs typeface="Arial"/>
              </a:rPr>
              <a:t>=&gt;</a:t>
            </a:r>
            <a:r>
              <a:rPr sz="1969" spc="67" dirty="0">
                <a:latin typeface="Arial"/>
                <a:cs typeface="Arial"/>
              </a:rPr>
              <a:t> </a:t>
            </a:r>
            <a:r>
              <a:rPr sz="1969" spc="49" dirty="0">
                <a:latin typeface="Arial"/>
                <a:cs typeface="Arial"/>
              </a:rPr>
              <a:t>error</a:t>
            </a:r>
            <a:endParaRPr sz="1969" dirty="0">
              <a:latin typeface="Arial"/>
              <a:cs typeface="Arial"/>
            </a:endParaRPr>
          </a:p>
          <a:p>
            <a:pPr>
              <a:spcBef>
                <a:spcPts val="102"/>
              </a:spcBef>
            </a:pPr>
            <a:endParaRPr sz="1969" dirty="0">
              <a:latin typeface="Arial"/>
              <a:cs typeface="Arial"/>
            </a:endParaRPr>
          </a:p>
          <a:p>
            <a:pPr marL="8929"/>
            <a:r>
              <a:rPr sz="2391" i="1" spc="35" dirty="0">
                <a:solidFill>
                  <a:srgbClr val="0326CC"/>
                </a:solidFill>
                <a:latin typeface="Arial"/>
                <a:cs typeface="Arial"/>
              </a:rPr>
              <a:t>Definition</a:t>
            </a:r>
            <a:r>
              <a:rPr sz="2391" i="1" spc="70" dirty="0">
                <a:solidFill>
                  <a:srgbClr val="0326CC"/>
                </a:solidFill>
                <a:latin typeface="Arial"/>
                <a:cs typeface="Arial"/>
              </a:rPr>
              <a:t> </a:t>
            </a:r>
            <a:r>
              <a:rPr sz="2391" dirty="0">
                <a:latin typeface="Arial"/>
                <a:cs typeface="Arial"/>
              </a:rPr>
              <a:t>gives</a:t>
            </a:r>
            <a:r>
              <a:rPr sz="2391" spc="77" dirty="0">
                <a:latin typeface="Arial"/>
                <a:cs typeface="Arial"/>
              </a:rPr>
              <a:t> </a:t>
            </a:r>
            <a:r>
              <a:rPr sz="2391" dirty="0">
                <a:latin typeface="Arial"/>
                <a:cs typeface="Arial"/>
              </a:rPr>
              <a:t>the</a:t>
            </a:r>
            <a:r>
              <a:rPr sz="2391" spc="77" dirty="0">
                <a:latin typeface="Arial"/>
                <a:cs typeface="Arial"/>
              </a:rPr>
              <a:t> </a:t>
            </a:r>
            <a:r>
              <a:rPr sz="2391" dirty="0">
                <a:latin typeface="Arial"/>
                <a:cs typeface="Arial"/>
              </a:rPr>
              <a:t>implementation</a:t>
            </a:r>
            <a:r>
              <a:rPr sz="2391" spc="77" dirty="0">
                <a:latin typeface="Arial"/>
                <a:cs typeface="Arial"/>
              </a:rPr>
              <a:t> </a:t>
            </a:r>
            <a:r>
              <a:rPr sz="2391" spc="70" dirty="0">
                <a:latin typeface="Arial"/>
                <a:cs typeface="Arial"/>
              </a:rPr>
              <a:t>of</a:t>
            </a:r>
            <a:r>
              <a:rPr sz="2391" spc="77" dirty="0">
                <a:latin typeface="Arial"/>
                <a:cs typeface="Arial"/>
              </a:rPr>
              <a:t> </a:t>
            </a:r>
            <a:r>
              <a:rPr sz="2391" spc="105" dirty="0">
                <a:latin typeface="Arial"/>
                <a:cs typeface="Arial"/>
              </a:rPr>
              <a:t>a</a:t>
            </a:r>
            <a:r>
              <a:rPr sz="2391" spc="77" dirty="0">
                <a:latin typeface="Arial"/>
                <a:cs typeface="Arial"/>
              </a:rPr>
              <a:t> </a:t>
            </a:r>
            <a:r>
              <a:rPr sz="2391" spc="-7" dirty="0">
                <a:latin typeface="Arial"/>
                <a:cs typeface="Arial"/>
              </a:rPr>
              <a:t>function</a:t>
            </a:r>
            <a:endParaRPr sz="2391" dirty="0">
              <a:latin typeface="Arial"/>
              <a:cs typeface="Arial"/>
            </a:endParaRPr>
          </a:p>
          <a:p>
            <a:pPr marL="428610" marR="5900081" indent="-257612">
              <a:lnSpc>
                <a:spcPct val="100699"/>
              </a:lnSpc>
              <a:spcBef>
                <a:spcPts val="1874"/>
              </a:spcBef>
              <a:tabLst>
                <a:tab pos="685776" algn="l"/>
                <a:tab pos="942941" algn="l"/>
                <a:tab pos="1200107" algn="l"/>
                <a:tab pos="1457272" algn="l"/>
                <a:tab pos="1843022" algn="l"/>
                <a:tab pos="1971605" algn="l"/>
                <a:tab pos="2228771" algn="l"/>
                <a:tab pos="2614520" algn="l"/>
              </a:tabLst>
            </a:pPr>
            <a:r>
              <a:rPr sz="1687" b="1" spc="-18" dirty="0">
                <a:solidFill>
                  <a:srgbClr val="BB2CA2"/>
                </a:solidFill>
                <a:latin typeface="Courier New"/>
                <a:cs typeface="Courier New"/>
              </a:rPr>
              <a:t>int</a:t>
            </a:r>
            <a:r>
              <a:rPr sz="1687" b="1" dirty="0">
                <a:solidFill>
                  <a:srgbClr val="BB2CA2"/>
                </a:solidFill>
                <a:latin typeface="Courier New"/>
                <a:cs typeface="Courier New"/>
              </a:rPr>
              <a:t>	</a:t>
            </a:r>
            <a:r>
              <a:rPr sz="1687" b="1" spc="-7" dirty="0">
                <a:latin typeface="Courier New"/>
                <a:cs typeface="Courier New"/>
              </a:rPr>
              <a:t>strl(</a:t>
            </a:r>
            <a:r>
              <a:rPr sz="1687" b="1" spc="-7" dirty="0">
                <a:solidFill>
                  <a:srgbClr val="BB2CA2"/>
                </a:solidFill>
                <a:latin typeface="Courier New"/>
                <a:cs typeface="Courier New"/>
              </a:rPr>
              <a:t>char</a:t>
            </a:r>
            <a:r>
              <a:rPr sz="1687" b="1" dirty="0">
                <a:solidFill>
                  <a:srgbClr val="BB2CA2"/>
                </a:solidFill>
                <a:latin typeface="Courier New"/>
                <a:cs typeface="Courier New"/>
              </a:rPr>
              <a:t>		</a:t>
            </a:r>
            <a:r>
              <a:rPr sz="1687" b="1" spc="-14" dirty="0">
                <a:latin typeface="Courier New"/>
                <a:cs typeface="Courier New"/>
              </a:rPr>
              <a:t>s[])</a:t>
            </a:r>
            <a:r>
              <a:rPr sz="1687" b="1" dirty="0">
                <a:latin typeface="Courier New"/>
                <a:cs typeface="Courier New"/>
              </a:rPr>
              <a:t>	</a:t>
            </a:r>
            <a:r>
              <a:rPr sz="1687" b="1" spc="-35" dirty="0">
                <a:latin typeface="Courier New"/>
                <a:cs typeface="Courier New"/>
              </a:rPr>
              <a:t>{ </a:t>
            </a:r>
            <a:r>
              <a:rPr sz="1687" b="1" spc="-18" dirty="0">
                <a:solidFill>
                  <a:srgbClr val="BB2CA2"/>
                </a:solidFill>
                <a:latin typeface="Courier New"/>
                <a:cs typeface="Courier New"/>
              </a:rPr>
              <a:t>int</a:t>
            </a:r>
            <a:r>
              <a:rPr sz="1687" b="1" dirty="0">
                <a:solidFill>
                  <a:srgbClr val="BB2CA2"/>
                </a:solidFill>
                <a:latin typeface="Courier New"/>
                <a:cs typeface="Courier New"/>
              </a:rPr>
              <a:t>	</a:t>
            </a:r>
            <a:r>
              <a:rPr sz="1687" b="1" spc="-35" dirty="0">
                <a:latin typeface="Courier New"/>
                <a:cs typeface="Courier New"/>
              </a:rPr>
              <a:t>i</a:t>
            </a:r>
            <a:r>
              <a:rPr sz="1687" b="1" dirty="0">
                <a:latin typeface="Courier New"/>
                <a:cs typeface="Courier New"/>
              </a:rPr>
              <a:t>	</a:t>
            </a:r>
            <a:r>
              <a:rPr sz="1687" b="1" spc="-35" dirty="0">
                <a:latin typeface="Courier New"/>
                <a:cs typeface="Courier New"/>
              </a:rPr>
              <a:t>=</a:t>
            </a:r>
            <a:r>
              <a:rPr sz="1687" b="1" dirty="0">
                <a:latin typeface="Courier New"/>
                <a:cs typeface="Courier New"/>
              </a:rPr>
              <a:t>	</a:t>
            </a:r>
            <a:r>
              <a:rPr sz="1687" b="1" spc="-18" dirty="0">
                <a:solidFill>
                  <a:srgbClr val="272AD8"/>
                </a:solidFill>
                <a:latin typeface="Courier New"/>
                <a:cs typeface="Courier New"/>
              </a:rPr>
              <a:t>0</a:t>
            </a:r>
            <a:r>
              <a:rPr sz="1687" b="1" spc="-18" dirty="0">
                <a:latin typeface="Courier New"/>
                <a:cs typeface="Courier New"/>
              </a:rPr>
              <a:t>; </a:t>
            </a:r>
            <a:r>
              <a:rPr sz="1687" b="1" spc="-7" dirty="0">
                <a:solidFill>
                  <a:srgbClr val="BB2CA2"/>
                </a:solidFill>
                <a:latin typeface="Courier New"/>
                <a:cs typeface="Courier New"/>
              </a:rPr>
              <a:t>while</a:t>
            </a:r>
            <a:r>
              <a:rPr sz="1687" b="1" spc="-7" dirty="0">
                <a:latin typeface="Courier New"/>
                <a:cs typeface="Courier New"/>
              </a:rPr>
              <a:t>(s[i]</a:t>
            </a:r>
            <a:r>
              <a:rPr sz="1687" b="1" dirty="0">
                <a:latin typeface="Courier New"/>
                <a:cs typeface="Courier New"/>
              </a:rPr>
              <a:t>	</a:t>
            </a:r>
            <a:r>
              <a:rPr sz="1687" b="1" spc="-18" dirty="0">
                <a:latin typeface="Courier New"/>
                <a:cs typeface="Courier New"/>
              </a:rPr>
              <a:t>!=</a:t>
            </a:r>
            <a:r>
              <a:rPr sz="1687" b="1" dirty="0">
                <a:latin typeface="Courier New"/>
                <a:cs typeface="Courier New"/>
              </a:rPr>
              <a:t>	</a:t>
            </a:r>
            <a:r>
              <a:rPr sz="1687" b="1" spc="-7" dirty="0">
                <a:latin typeface="Courier New"/>
                <a:cs typeface="Courier New"/>
              </a:rPr>
              <a:t>‘\</a:t>
            </a:r>
            <a:r>
              <a:rPr sz="1687" b="1" spc="-7" dirty="0">
                <a:solidFill>
                  <a:srgbClr val="272AD8"/>
                </a:solidFill>
                <a:latin typeface="Courier New"/>
                <a:cs typeface="Courier New"/>
              </a:rPr>
              <a:t>0</a:t>
            </a:r>
            <a:r>
              <a:rPr sz="1687" b="1" spc="-7" dirty="0">
                <a:latin typeface="Courier New"/>
                <a:cs typeface="Courier New"/>
              </a:rPr>
              <a:t>’)</a:t>
            </a:r>
            <a:endParaRPr sz="1687" dirty="0">
              <a:latin typeface="Courier New"/>
              <a:cs typeface="Courier New"/>
            </a:endParaRPr>
          </a:p>
          <a:p>
            <a:pPr marL="942941">
              <a:spcBef>
                <a:spcPts val="14"/>
              </a:spcBef>
            </a:pPr>
            <a:r>
              <a:rPr sz="1687" b="1" spc="-14" dirty="0">
                <a:latin typeface="Courier New"/>
                <a:cs typeface="Courier New"/>
              </a:rPr>
              <a:t>++</a:t>
            </a:r>
            <a:r>
              <a:rPr sz="1687" b="1" spc="-14" dirty="0" err="1">
                <a:latin typeface="Courier New"/>
                <a:cs typeface="Courier New"/>
              </a:rPr>
              <a:t>i</a:t>
            </a:r>
            <a:r>
              <a:rPr sz="1687" b="1" spc="-14" dirty="0">
                <a:latin typeface="Courier New"/>
                <a:cs typeface="Courier New"/>
              </a:rPr>
              <a:t>;</a:t>
            </a:r>
            <a:r>
              <a:rPr lang="en-US" sz="1687" b="1" spc="-14" dirty="0">
                <a:latin typeface="Courier New"/>
                <a:cs typeface="Courier New"/>
              </a:rPr>
              <a:t> //pre-</a:t>
            </a:r>
            <a:r>
              <a:rPr lang="en-US" sz="1687" b="1" spc="-14" dirty="0" err="1">
                <a:latin typeface="Courier New"/>
                <a:cs typeface="Courier New"/>
              </a:rPr>
              <a:t>increment,i</a:t>
            </a:r>
            <a:r>
              <a:rPr lang="en-US" sz="1687" b="1" spc="-14" dirty="0">
                <a:latin typeface="Courier New"/>
                <a:cs typeface="Courier New"/>
              </a:rPr>
              <a:t>++(post-increment)</a:t>
            </a:r>
            <a:endParaRPr sz="1687" dirty="0">
              <a:latin typeface="Courier New"/>
              <a:cs typeface="Courier New"/>
            </a:endParaRPr>
          </a:p>
          <a:p>
            <a:pPr marL="428610">
              <a:spcBef>
                <a:spcPts val="14"/>
              </a:spcBef>
              <a:tabLst>
                <a:tab pos="1328690" algn="l"/>
              </a:tabLst>
            </a:pPr>
            <a:r>
              <a:rPr sz="1687" b="1" spc="-7" dirty="0">
                <a:solidFill>
                  <a:srgbClr val="BB2CA2"/>
                </a:solidFill>
                <a:latin typeface="Courier New"/>
                <a:cs typeface="Courier New"/>
              </a:rPr>
              <a:t>return</a:t>
            </a:r>
            <a:r>
              <a:rPr sz="1687" b="1" dirty="0">
                <a:solidFill>
                  <a:srgbClr val="BB2CA2"/>
                </a:solidFill>
                <a:latin typeface="Courier New"/>
                <a:cs typeface="Courier New"/>
              </a:rPr>
              <a:t>	</a:t>
            </a:r>
            <a:r>
              <a:rPr sz="1687" b="1" spc="-18" dirty="0" err="1">
                <a:latin typeface="Courier New"/>
                <a:cs typeface="Courier New"/>
              </a:rPr>
              <a:t>i</a:t>
            </a:r>
            <a:r>
              <a:rPr sz="1687" b="1" spc="-18" dirty="0">
                <a:latin typeface="Courier New"/>
                <a:cs typeface="Courier New"/>
              </a:rPr>
              <a:t>;</a:t>
            </a:r>
            <a:r>
              <a:rPr lang="en-US" sz="1687" b="1" spc="-18" dirty="0">
                <a:latin typeface="Courier New"/>
                <a:cs typeface="Courier New"/>
              </a:rPr>
              <a:t> </a:t>
            </a:r>
            <a:r>
              <a:rPr sz="1687" b="1" spc="-35" dirty="0">
                <a:latin typeface="Courier New"/>
                <a:cs typeface="Courier New"/>
              </a:rPr>
              <a:t>}</a:t>
            </a:r>
            <a:endParaRPr sz="1687" dirty="0">
              <a:latin typeface="Courier New"/>
              <a:cs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6004" y="0"/>
            <a:ext cx="7393781" cy="624570"/>
          </a:xfrm>
          <a:prstGeom prst="rect">
            <a:avLst/>
          </a:prstGeom>
        </p:spPr>
        <p:txBody>
          <a:bodyPr vert="horz" wrap="square" lIns="0" tIns="8930" rIns="0" bIns="0" rtlCol="0" anchor="ctr">
            <a:spAutoFit/>
          </a:bodyPr>
          <a:lstStyle/>
          <a:p>
            <a:pPr marL="17859">
              <a:lnSpc>
                <a:spcPct val="100000"/>
              </a:lnSpc>
              <a:spcBef>
                <a:spcPts val="70"/>
              </a:spcBef>
            </a:pPr>
            <a:r>
              <a:rPr spc="-21" dirty="0"/>
              <a:t>Return</a:t>
            </a:r>
            <a:r>
              <a:rPr spc="-278" dirty="0"/>
              <a:t> </a:t>
            </a:r>
            <a:r>
              <a:rPr spc="-42" dirty="0"/>
              <a:t>statement</a:t>
            </a:r>
          </a:p>
        </p:txBody>
      </p:sp>
      <p:sp>
        <p:nvSpPr>
          <p:cNvPr id="3" name="object 3"/>
          <p:cNvSpPr txBox="1"/>
          <p:nvPr/>
        </p:nvSpPr>
        <p:spPr>
          <a:xfrm>
            <a:off x="937212" y="1229102"/>
            <a:ext cx="7682210" cy="2565230"/>
          </a:xfrm>
          <a:prstGeom prst="rect">
            <a:avLst/>
          </a:prstGeom>
        </p:spPr>
        <p:txBody>
          <a:bodyPr vert="horz" wrap="square" lIns="0" tIns="8930" rIns="0" bIns="0" rtlCol="0">
            <a:spAutoFit/>
          </a:bodyPr>
          <a:lstStyle/>
          <a:p>
            <a:pPr marL="480847">
              <a:spcBef>
                <a:spcPts val="70"/>
              </a:spcBef>
              <a:tabLst>
                <a:tab pos="1943924" algn="l"/>
                <a:tab pos="2779713" algn="l"/>
                <a:tab pos="5496473" algn="l"/>
              </a:tabLst>
            </a:pPr>
            <a:r>
              <a:rPr sz="2742" b="1" spc="-7" dirty="0">
                <a:latin typeface="Courier New"/>
                <a:cs typeface="Courier New"/>
              </a:rPr>
              <a:t>return</a:t>
            </a:r>
            <a:r>
              <a:rPr sz="2742" b="1" dirty="0">
                <a:latin typeface="Courier New"/>
                <a:cs typeface="Courier New"/>
              </a:rPr>
              <a:t>	</a:t>
            </a:r>
            <a:r>
              <a:rPr sz="2742" b="1" spc="-18" dirty="0">
                <a:latin typeface="Courier New"/>
                <a:cs typeface="Courier New"/>
              </a:rPr>
              <a:t>[(]</a:t>
            </a:r>
            <a:r>
              <a:rPr sz="2742" b="1" dirty="0">
                <a:latin typeface="Courier New"/>
                <a:cs typeface="Courier New"/>
              </a:rPr>
              <a:t>	</a:t>
            </a:r>
            <a:r>
              <a:rPr sz="2742" b="1" spc="-7" dirty="0">
                <a:latin typeface="Courier New"/>
                <a:cs typeface="Courier New"/>
              </a:rPr>
              <a:t>[</a:t>
            </a:r>
            <a:r>
              <a:rPr sz="2742" b="1" i="1" spc="-7" dirty="0">
                <a:latin typeface="Courier New"/>
                <a:cs typeface="Courier New"/>
              </a:rPr>
              <a:t>expression</a:t>
            </a:r>
            <a:r>
              <a:rPr sz="2742" b="1" spc="-7" dirty="0">
                <a:latin typeface="Courier New"/>
                <a:cs typeface="Courier New"/>
              </a:rPr>
              <a:t>]</a:t>
            </a:r>
            <a:r>
              <a:rPr sz="2742" b="1" dirty="0">
                <a:latin typeface="Courier New"/>
                <a:cs typeface="Courier New"/>
              </a:rPr>
              <a:t>	</a:t>
            </a:r>
            <a:r>
              <a:rPr sz="2742" b="1" spc="-14" dirty="0">
                <a:latin typeface="Courier New"/>
                <a:cs typeface="Courier New"/>
              </a:rPr>
              <a:t>[)];</a:t>
            </a:r>
            <a:endParaRPr sz="2742" dirty="0">
              <a:latin typeface="Courier New"/>
              <a:cs typeface="Courier New"/>
            </a:endParaRPr>
          </a:p>
          <a:p>
            <a:pPr>
              <a:spcBef>
                <a:spcPts val="1152"/>
              </a:spcBef>
            </a:pPr>
            <a:endParaRPr sz="2742" dirty="0">
              <a:latin typeface="Courier New"/>
              <a:cs typeface="Courier New"/>
            </a:endParaRPr>
          </a:p>
          <a:p>
            <a:pPr marL="175016" indent="-166086">
              <a:buClr>
                <a:srgbClr val="0056D6"/>
              </a:buClr>
              <a:buSzPct val="96428"/>
              <a:buFont typeface="Tahoma"/>
              <a:buChar char="‣"/>
              <a:tabLst>
                <a:tab pos="175016" algn="l"/>
              </a:tabLst>
            </a:pPr>
            <a:r>
              <a:rPr sz="1969" spc="-32" dirty="0">
                <a:latin typeface="Arial"/>
                <a:cs typeface="Arial"/>
              </a:rPr>
              <a:t>Terminates</a:t>
            </a:r>
            <a:r>
              <a:rPr sz="1969" spc="53" dirty="0">
                <a:latin typeface="Arial"/>
                <a:cs typeface="Arial"/>
              </a:rPr>
              <a:t> </a:t>
            </a:r>
            <a:r>
              <a:rPr sz="1969" dirty="0">
                <a:latin typeface="Arial"/>
                <a:cs typeface="Arial"/>
              </a:rPr>
              <a:t>the</a:t>
            </a:r>
            <a:r>
              <a:rPr sz="1969" spc="56" dirty="0">
                <a:latin typeface="Arial"/>
                <a:cs typeface="Arial"/>
              </a:rPr>
              <a:t> </a:t>
            </a:r>
            <a:r>
              <a:rPr sz="1969" dirty="0">
                <a:latin typeface="Arial"/>
                <a:cs typeface="Arial"/>
              </a:rPr>
              <a:t>execution</a:t>
            </a:r>
            <a:r>
              <a:rPr sz="1969" spc="53" dirty="0">
                <a:latin typeface="Arial"/>
                <a:cs typeface="Arial"/>
              </a:rPr>
              <a:t> </a:t>
            </a:r>
            <a:r>
              <a:rPr sz="1969" spc="56" dirty="0">
                <a:latin typeface="Arial"/>
                <a:cs typeface="Arial"/>
              </a:rPr>
              <a:t>of </a:t>
            </a:r>
            <a:r>
              <a:rPr sz="1969" spc="74" dirty="0">
                <a:latin typeface="Arial"/>
                <a:cs typeface="Arial"/>
              </a:rPr>
              <a:t>a</a:t>
            </a:r>
            <a:r>
              <a:rPr sz="1969" spc="53" dirty="0">
                <a:latin typeface="Arial"/>
                <a:cs typeface="Arial"/>
              </a:rPr>
              <a:t> </a:t>
            </a:r>
            <a:r>
              <a:rPr sz="1969" dirty="0">
                <a:latin typeface="Arial"/>
                <a:cs typeface="Arial"/>
              </a:rPr>
              <a:t>function</a:t>
            </a:r>
            <a:r>
              <a:rPr sz="1969" spc="56" dirty="0">
                <a:latin typeface="Arial"/>
                <a:cs typeface="Arial"/>
              </a:rPr>
              <a:t> </a:t>
            </a:r>
            <a:r>
              <a:rPr sz="1969" spc="42" dirty="0">
                <a:latin typeface="Arial"/>
                <a:cs typeface="Arial"/>
              </a:rPr>
              <a:t>and</a:t>
            </a:r>
            <a:r>
              <a:rPr sz="1969" spc="53" dirty="0">
                <a:latin typeface="Arial"/>
                <a:cs typeface="Arial"/>
              </a:rPr>
              <a:t> </a:t>
            </a:r>
            <a:r>
              <a:rPr sz="1969" dirty="0">
                <a:latin typeface="Arial"/>
                <a:cs typeface="Arial"/>
              </a:rPr>
              <a:t>returns</a:t>
            </a:r>
            <a:r>
              <a:rPr sz="1969" spc="56" dirty="0">
                <a:latin typeface="Arial"/>
                <a:cs typeface="Arial"/>
              </a:rPr>
              <a:t> </a:t>
            </a:r>
            <a:r>
              <a:rPr sz="1969" dirty="0">
                <a:latin typeface="Arial"/>
                <a:cs typeface="Arial"/>
              </a:rPr>
              <a:t>control</a:t>
            </a:r>
            <a:r>
              <a:rPr sz="1969" spc="56" dirty="0">
                <a:latin typeface="Arial"/>
                <a:cs typeface="Arial"/>
              </a:rPr>
              <a:t> </a:t>
            </a:r>
            <a:r>
              <a:rPr sz="1969" spc="35" dirty="0">
                <a:latin typeface="Arial"/>
                <a:cs typeface="Arial"/>
              </a:rPr>
              <a:t>to</a:t>
            </a:r>
            <a:r>
              <a:rPr sz="1969" spc="53" dirty="0">
                <a:latin typeface="Arial"/>
                <a:cs typeface="Arial"/>
              </a:rPr>
              <a:t> </a:t>
            </a:r>
            <a:r>
              <a:rPr sz="1969" spc="-7" dirty="0">
                <a:latin typeface="Arial"/>
                <a:cs typeface="Arial"/>
              </a:rPr>
              <a:t>caller</a:t>
            </a:r>
            <a:endParaRPr sz="1969" dirty="0">
              <a:latin typeface="Arial"/>
              <a:cs typeface="Arial"/>
            </a:endParaRPr>
          </a:p>
          <a:p>
            <a:pPr marL="175016" indent="-166086">
              <a:spcBef>
                <a:spcPts val="942"/>
              </a:spcBef>
              <a:buClr>
                <a:srgbClr val="0056D6"/>
              </a:buClr>
              <a:buSzPct val="96428"/>
              <a:buFont typeface="Tahoma"/>
              <a:buChar char="‣"/>
              <a:tabLst>
                <a:tab pos="175016" algn="l"/>
              </a:tabLst>
            </a:pPr>
            <a:r>
              <a:rPr sz="1969" spc="-39" dirty="0">
                <a:latin typeface="Arial"/>
                <a:cs typeface="Arial"/>
              </a:rPr>
              <a:t>Parenthesis</a:t>
            </a:r>
            <a:r>
              <a:rPr sz="1969" dirty="0">
                <a:latin typeface="Arial"/>
                <a:cs typeface="Arial"/>
              </a:rPr>
              <a:t> </a:t>
            </a:r>
            <a:r>
              <a:rPr sz="1969" spc="39" dirty="0">
                <a:latin typeface="Arial"/>
                <a:cs typeface="Arial"/>
              </a:rPr>
              <a:t>are</a:t>
            </a:r>
            <a:r>
              <a:rPr sz="1969" dirty="0">
                <a:latin typeface="Arial"/>
                <a:cs typeface="Arial"/>
              </a:rPr>
              <a:t> </a:t>
            </a:r>
            <a:r>
              <a:rPr sz="1969" spc="39" dirty="0">
                <a:latin typeface="Arial"/>
                <a:cs typeface="Arial"/>
              </a:rPr>
              <a:t>optional</a:t>
            </a:r>
            <a:endParaRPr sz="1969" dirty="0">
              <a:latin typeface="Arial"/>
              <a:cs typeface="Arial"/>
            </a:endParaRPr>
          </a:p>
          <a:p>
            <a:pPr marL="175016" indent="-166086">
              <a:spcBef>
                <a:spcPts val="942"/>
              </a:spcBef>
              <a:buClr>
                <a:srgbClr val="0056D6"/>
              </a:buClr>
              <a:buSzPct val="96428"/>
              <a:buFont typeface="Tahoma"/>
              <a:buChar char="‣"/>
              <a:tabLst>
                <a:tab pos="175016" algn="l"/>
              </a:tabLst>
            </a:pPr>
            <a:r>
              <a:rPr sz="1969" dirty="0">
                <a:latin typeface="Arial"/>
                <a:cs typeface="Arial"/>
              </a:rPr>
              <a:t>Converted</a:t>
            </a:r>
            <a:r>
              <a:rPr sz="1969" spc="112" dirty="0">
                <a:latin typeface="Arial"/>
                <a:cs typeface="Arial"/>
              </a:rPr>
              <a:t> </a:t>
            </a:r>
            <a:r>
              <a:rPr sz="1969" spc="35" dirty="0">
                <a:latin typeface="Arial"/>
                <a:cs typeface="Arial"/>
              </a:rPr>
              <a:t>to</a:t>
            </a:r>
            <a:r>
              <a:rPr sz="1969" spc="116" dirty="0">
                <a:latin typeface="Arial"/>
                <a:cs typeface="Arial"/>
              </a:rPr>
              <a:t> </a:t>
            </a:r>
            <a:r>
              <a:rPr sz="1969" spc="32" dirty="0">
                <a:latin typeface="Arial"/>
                <a:cs typeface="Arial"/>
              </a:rPr>
              <a:t>declared</a:t>
            </a:r>
            <a:r>
              <a:rPr sz="1969" spc="116" dirty="0">
                <a:latin typeface="Arial"/>
                <a:cs typeface="Arial"/>
              </a:rPr>
              <a:t> </a:t>
            </a:r>
            <a:r>
              <a:rPr sz="1969" dirty="0">
                <a:latin typeface="Arial"/>
                <a:cs typeface="Arial"/>
              </a:rPr>
              <a:t>return</a:t>
            </a:r>
            <a:r>
              <a:rPr sz="1969" spc="116" dirty="0">
                <a:latin typeface="Arial"/>
                <a:cs typeface="Arial"/>
              </a:rPr>
              <a:t> </a:t>
            </a:r>
            <a:r>
              <a:rPr sz="1969" spc="-14" dirty="0">
                <a:latin typeface="Arial"/>
                <a:cs typeface="Arial"/>
              </a:rPr>
              <a:t>type</a:t>
            </a:r>
            <a:endParaRPr sz="1969" dirty="0">
              <a:latin typeface="Arial"/>
              <a:cs typeface="Arial"/>
            </a:endParaRPr>
          </a:p>
          <a:p>
            <a:pPr marL="175016" indent="-166086">
              <a:spcBef>
                <a:spcPts val="942"/>
              </a:spcBef>
              <a:buClr>
                <a:srgbClr val="0056D6"/>
              </a:buClr>
              <a:buSzPct val="96428"/>
              <a:buFont typeface="Tahoma"/>
              <a:buChar char="‣"/>
              <a:tabLst>
                <a:tab pos="175016" algn="l"/>
              </a:tabLst>
            </a:pPr>
            <a:r>
              <a:rPr sz="1969" spc="-14" dirty="0">
                <a:latin typeface="Arial"/>
                <a:cs typeface="Arial"/>
              </a:rPr>
              <a:t>Return</a:t>
            </a:r>
            <a:r>
              <a:rPr sz="1969" spc="53" dirty="0">
                <a:latin typeface="Arial"/>
                <a:cs typeface="Arial"/>
              </a:rPr>
              <a:t> </a:t>
            </a:r>
            <a:r>
              <a:rPr sz="1969" dirty="0">
                <a:latin typeface="Arial"/>
                <a:cs typeface="Arial"/>
              </a:rPr>
              <a:t>value</a:t>
            </a:r>
            <a:r>
              <a:rPr sz="1969" spc="56" dirty="0">
                <a:latin typeface="Arial"/>
                <a:cs typeface="Arial"/>
              </a:rPr>
              <a:t> </a:t>
            </a:r>
            <a:r>
              <a:rPr sz="1969" dirty="0">
                <a:latin typeface="Arial"/>
                <a:cs typeface="Arial"/>
              </a:rPr>
              <a:t>can</a:t>
            </a:r>
            <a:r>
              <a:rPr sz="1969" spc="56" dirty="0">
                <a:latin typeface="Arial"/>
                <a:cs typeface="Arial"/>
              </a:rPr>
              <a:t> </a:t>
            </a:r>
            <a:r>
              <a:rPr sz="1969" dirty="0">
                <a:latin typeface="Arial"/>
                <a:cs typeface="Arial"/>
              </a:rPr>
              <a:t>be</a:t>
            </a:r>
            <a:r>
              <a:rPr sz="1969" spc="56" dirty="0">
                <a:latin typeface="Arial"/>
                <a:cs typeface="Arial"/>
              </a:rPr>
              <a:t> </a:t>
            </a:r>
            <a:r>
              <a:rPr sz="1969" spc="39" dirty="0">
                <a:latin typeface="Arial"/>
                <a:cs typeface="Arial"/>
              </a:rPr>
              <a:t>ignored</a:t>
            </a:r>
            <a:r>
              <a:rPr sz="1969" spc="56" dirty="0">
                <a:latin typeface="Arial"/>
                <a:cs typeface="Arial"/>
              </a:rPr>
              <a:t> by </a:t>
            </a:r>
            <a:r>
              <a:rPr sz="1969" spc="-7" dirty="0">
                <a:latin typeface="Arial"/>
                <a:cs typeface="Arial"/>
              </a:rPr>
              <a:t>caller</a:t>
            </a:r>
            <a:endParaRPr sz="1969" dirty="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9564E3-ED80-BABA-6F13-73CDD7B40DA8}"/>
              </a:ext>
            </a:extLst>
          </p:cNvPr>
          <p:cNvSpPr>
            <a:spLocks noGrp="1"/>
          </p:cNvSpPr>
          <p:nvPr>
            <p:ph type="title"/>
          </p:nvPr>
        </p:nvSpPr>
        <p:spPr/>
        <p:txBody>
          <a:bodyPr/>
          <a:lstStyle/>
          <a:p>
            <a:r>
              <a:rPr lang="en-US" dirty="0"/>
              <a:t>Return string from a function</a:t>
            </a:r>
            <a:endParaRPr lang="x-none" dirty="0"/>
          </a:p>
        </p:txBody>
      </p:sp>
      <p:sp>
        <p:nvSpPr>
          <p:cNvPr id="4" name="Footer Placeholder 3">
            <a:extLst>
              <a:ext uri="{FF2B5EF4-FFF2-40B4-BE49-F238E27FC236}">
                <a16:creationId xmlns:a16="http://schemas.microsoft.com/office/drawing/2014/main" xmlns="" id="{7EFA2D80-3B41-26D5-D1B7-0796C781B0AD}"/>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3CC75575-DB0A-23F3-920A-573E77C62D86}"/>
              </a:ext>
            </a:extLst>
          </p:cNvPr>
          <p:cNvSpPr>
            <a:spLocks noGrp="1"/>
          </p:cNvSpPr>
          <p:nvPr>
            <p:ph type="sldNum" sz="quarter" idx="12"/>
          </p:nvPr>
        </p:nvSpPr>
        <p:spPr/>
        <p:txBody>
          <a:bodyPr/>
          <a:lstStyle/>
          <a:p>
            <a:fld id="{80B3F240-1256-4E56-B6D7-F3DD5D13EF0A}" type="slidenum">
              <a:rPr lang="en-US" smtClean="0"/>
              <a:t>42</a:t>
            </a:fld>
            <a:endParaRPr lang="en-US"/>
          </a:p>
        </p:txBody>
      </p:sp>
      <p:sp>
        <p:nvSpPr>
          <p:cNvPr id="8" name="TextBox 7">
            <a:extLst>
              <a:ext uri="{FF2B5EF4-FFF2-40B4-BE49-F238E27FC236}">
                <a16:creationId xmlns:a16="http://schemas.microsoft.com/office/drawing/2014/main" xmlns="" id="{CEE7E87F-416E-95A4-4318-34AB8D27C639}"/>
              </a:ext>
            </a:extLst>
          </p:cNvPr>
          <p:cNvSpPr txBox="1"/>
          <p:nvPr/>
        </p:nvSpPr>
        <p:spPr>
          <a:xfrm>
            <a:off x="838200" y="1339137"/>
            <a:ext cx="9491472" cy="2246769"/>
          </a:xfrm>
          <a:prstGeom prst="rect">
            <a:avLst/>
          </a:prstGeom>
          <a:noFill/>
        </p:spPr>
        <p:txBody>
          <a:bodyPr wrap="square" rtlCol="0">
            <a:spAutoFit/>
          </a:bodyPr>
          <a:lstStyle/>
          <a:p>
            <a:r>
              <a:rPr lang="en-US" sz="2000" dirty="0"/>
              <a:t>char* AB(){</a:t>
            </a:r>
          </a:p>
          <a:p>
            <a:r>
              <a:rPr lang="en-US" sz="2000" dirty="0"/>
              <a:t>  return “</a:t>
            </a:r>
            <a:r>
              <a:rPr lang="en-US" sz="2000" dirty="0" err="1"/>
              <a:t>ncdc</a:t>
            </a:r>
            <a:r>
              <a:rPr lang="en-US" sz="2000" dirty="0"/>
              <a:t>”;</a:t>
            </a:r>
          </a:p>
          <a:p>
            <a:r>
              <a:rPr lang="en-US" sz="2000" dirty="0"/>
              <a:t>}</a:t>
            </a:r>
          </a:p>
          <a:p>
            <a:r>
              <a:rPr lang="en-US" sz="2000" dirty="0"/>
              <a:t>int main(){</a:t>
            </a:r>
          </a:p>
          <a:p>
            <a:r>
              <a:rPr lang="en-US" sz="2000" dirty="0"/>
              <a:t> char* </a:t>
            </a:r>
            <a:r>
              <a:rPr lang="en-US" sz="2000" dirty="0" err="1"/>
              <a:t>st</a:t>
            </a:r>
            <a:r>
              <a:rPr lang="en-US" sz="2000" dirty="0"/>
              <a:t> =AB();</a:t>
            </a:r>
          </a:p>
          <a:p>
            <a:r>
              <a:rPr lang="en-US" sz="2000" dirty="0"/>
              <a:t> </a:t>
            </a:r>
            <a:r>
              <a:rPr lang="en-US" sz="2000" dirty="0" err="1"/>
              <a:t>printf</a:t>
            </a:r>
            <a:r>
              <a:rPr lang="en-US" sz="2000" dirty="0"/>
              <a:t>(“%s”,</a:t>
            </a:r>
            <a:r>
              <a:rPr lang="en-US" sz="2000" dirty="0" err="1"/>
              <a:t>st</a:t>
            </a:r>
            <a:r>
              <a:rPr lang="en-US" sz="2000" dirty="0"/>
              <a:t>);</a:t>
            </a:r>
          </a:p>
          <a:p>
            <a:r>
              <a:rPr lang="en-US" sz="2000" dirty="0"/>
              <a:t>}</a:t>
            </a:r>
            <a:endParaRPr lang="x-none" sz="2000" dirty="0"/>
          </a:p>
        </p:txBody>
      </p:sp>
    </p:spTree>
    <p:extLst>
      <p:ext uri="{BB962C8B-B14F-4D97-AF65-F5344CB8AC3E}">
        <p14:creationId xmlns:p14="http://schemas.microsoft.com/office/powerpoint/2010/main" val="16149712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7000" y="194893"/>
            <a:ext cx="7393781" cy="624570"/>
          </a:xfrm>
          <a:prstGeom prst="rect">
            <a:avLst/>
          </a:prstGeom>
        </p:spPr>
        <p:txBody>
          <a:bodyPr vert="horz" wrap="square" lIns="0" tIns="8930" rIns="0" bIns="0" rtlCol="0" anchor="ctr">
            <a:spAutoFit/>
          </a:bodyPr>
          <a:lstStyle/>
          <a:p>
            <a:pPr marL="17859">
              <a:lnSpc>
                <a:spcPct val="100000"/>
              </a:lnSpc>
              <a:spcBef>
                <a:spcPts val="70"/>
              </a:spcBef>
            </a:pPr>
            <a:r>
              <a:rPr dirty="0"/>
              <a:t>Parameter</a:t>
            </a:r>
            <a:r>
              <a:rPr spc="-176" dirty="0"/>
              <a:t> </a:t>
            </a:r>
            <a:r>
              <a:rPr spc="-7" dirty="0"/>
              <a:t>passing</a:t>
            </a:r>
          </a:p>
        </p:txBody>
      </p:sp>
      <p:sp>
        <p:nvSpPr>
          <p:cNvPr id="3" name="object 3"/>
          <p:cNvSpPr txBox="1"/>
          <p:nvPr/>
        </p:nvSpPr>
        <p:spPr>
          <a:xfrm>
            <a:off x="1782961" y="1058818"/>
            <a:ext cx="8514457" cy="3880732"/>
          </a:xfrm>
          <a:prstGeom prst="rect">
            <a:avLst/>
          </a:prstGeom>
        </p:spPr>
        <p:txBody>
          <a:bodyPr vert="horz" wrap="square" lIns="0" tIns="112068" rIns="0" bIns="0" rtlCol="0">
            <a:spAutoFit/>
          </a:bodyPr>
          <a:lstStyle/>
          <a:p>
            <a:pPr marL="8929">
              <a:spcBef>
                <a:spcPts val="882"/>
              </a:spcBef>
            </a:pPr>
            <a:r>
              <a:rPr sz="2391" dirty="0">
                <a:latin typeface="Arial"/>
                <a:cs typeface="Arial"/>
              </a:rPr>
              <a:t>Historically</a:t>
            </a:r>
            <a:r>
              <a:rPr sz="2391" spc="225" dirty="0">
                <a:latin typeface="Arial"/>
                <a:cs typeface="Arial"/>
              </a:rPr>
              <a:t> </a:t>
            </a:r>
            <a:r>
              <a:rPr sz="2391" spc="39" dirty="0">
                <a:latin typeface="Arial"/>
                <a:cs typeface="Arial"/>
              </a:rPr>
              <a:t>programming</a:t>
            </a:r>
            <a:r>
              <a:rPr sz="2391" spc="225" dirty="0">
                <a:latin typeface="Arial"/>
                <a:cs typeface="Arial"/>
              </a:rPr>
              <a:t> </a:t>
            </a:r>
            <a:r>
              <a:rPr sz="2391" dirty="0">
                <a:latin typeface="Arial"/>
                <a:cs typeface="Arial"/>
              </a:rPr>
              <a:t>languages</a:t>
            </a:r>
            <a:r>
              <a:rPr sz="2391" spc="225" dirty="0">
                <a:latin typeface="Arial"/>
                <a:cs typeface="Arial"/>
              </a:rPr>
              <a:t> </a:t>
            </a:r>
            <a:r>
              <a:rPr sz="2391" dirty="0">
                <a:latin typeface="Arial"/>
                <a:cs typeface="Arial"/>
              </a:rPr>
              <a:t>have</a:t>
            </a:r>
            <a:r>
              <a:rPr sz="2391" spc="225" dirty="0">
                <a:latin typeface="Arial"/>
                <a:cs typeface="Arial"/>
              </a:rPr>
              <a:t> </a:t>
            </a:r>
            <a:r>
              <a:rPr sz="2391" spc="56" dirty="0">
                <a:latin typeface="Arial"/>
                <a:cs typeface="Arial"/>
              </a:rPr>
              <a:t>offered:</a:t>
            </a:r>
            <a:endParaRPr sz="2391">
              <a:latin typeface="Arial"/>
              <a:cs typeface="Arial"/>
            </a:endParaRPr>
          </a:p>
          <a:p>
            <a:pPr marL="362532" indent="-166086">
              <a:spcBef>
                <a:spcPts val="671"/>
              </a:spcBef>
              <a:buClr>
                <a:srgbClr val="0056D6"/>
              </a:buClr>
              <a:buSzPct val="96428"/>
              <a:buFont typeface="Tahoma"/>
              <a:buChar char="‣"/>
              <a:tabLst>
                <a:tab pos="362532" algn="l"/>
              </a:tabLst>
            </a:pPr>
            <a:r>
              <a:rPr sz="1969" dirty="0">
                <a:latin typeface="Arial"/>
                <a:cs typeface="Arial"/>
              </a:rPr>
              <a:t>passed</a:t>
            </a:r>
            <a:r>
              <a:rPr sz="1969" spc="-18" dirty="0">
                <a:latin typeface="Arial"/>
                <a:cs typeface="Arial"/>
              </a:rPr>
              <a:t> </a:t>
            </a:r>
            <a:r>
              <a:rPr sz="1969" spc="56" dirty="0">
                <a:latin typeface="Arial"/>
                <a:cs typeface="Arial"/>
              </a:rPr>
              <a:t>by</a:t>
            </a:r>
            <a:r>
              <a:rPr sz="1969" spc="-18" dirty="0">
                <a:latin typeface="Arial"/>
                <a:cs typeface="Arial"/>
              </a:rPr>
              <a:t> </a:t>
            </a:r>
            <a:r>
              <a:rPr sz="1969" spc="-14" dirty="0">
                <a:latin typeface="Arial"/>
                <a:cs typeface="Arial"/>
              </a:rPr>
              <a:t>value</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spc="-7" dirty="0">
                <a:latin typeface="Arial"/>
                <a:cs typeface="Arial"/>
              </a:rPr>
              <a:t>passed</a:t>
            </a:r>
            <a:r>
              <a:rPr sz="1969" spc="-18" dirty="0">
                <a:latin typeface="Arial"/>
                <a:cs typeface="Arial"/>
              </a:rPr>
              <a:t> </a:t>
            </a:r>
            <a:r>
              <a:rPr sz="1969" spc="56" dirty="0">
                <a:latin typeface="Arial"/>
                <a:cs typeface="Arial"/>
              </a:rPr>
              <a:t>by</a:t>
            </a:r>
            <a:r>
              <a:rPr sz="1969" spc="-18" dirty="0">
                <a:latin typeface="Arial"/>
                <a:cs typeface="Arial"/>
              </a:rPr>
              <a:t> </a:t>
            </a:r>
            <a:r>
              <a:rPr sz="1969" spc="-7" dirty="0">
                <a:latin typeface="Arial"/>
                <a:cs typeface="Arial"/>
              </a:rPr>
              <a:t>reference</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dirty="0">
                <a:latin typeface="Arial"/>
                <a:cs typeface="Arial"/>
              </a:rPr>
              <a:t>passed </a:t>
            </a:r>
            <a:r>
              <a:rPr sz="1969" spc="56" dirty="0">
                <a:latin typeface="Arial"/>
                <a:cs typeface="Arial"/>
              </a:rPr>
              <a:t>by</a:t>
            </a:r>
            <a:r>
              <a:rPr sz="1969" spc="4" dirty="0">
                <a:latin typeface="Arial"/>
                <a:cs typeface="Arial"/>
              </a:rPr>
              <a:t> </a:t>
            </a:r>
            <a:r>
              <a:rPr sz="1969" spc="-39" dirty="0">
                <a:latin typeface="Arial"/>
                <a:cs typeface="Arial"/>
              </a:rPr>
              <a:t>value-</a:t>
            </a:r>
            <a:r>
              <a:rPr sz="1969" spc="-7" dirty="0">
                <a:latin typeface="Arial"/>
                <a:cs typeface="Arial"/>
              </a:rPr>
              <a:t>result</a:t>
            </a:r>
            <a:endParaRPr sz="1969">
              <a:latin typeface="Arial"/>
              <a:cs typeface="Arial"/>
            </a:endParaRPr>
          </a:p>
          <a:p>
            <a:pPr>
              <a:spcBef>
                <a:spcPts val="2141"/>
              </a:spcBef>
              <a:buClr>
                <a:srgbClr val="0056D6"/>
              </a:buClr>
              <a:buFont typeface="Tahoma"/>
              <a:buChar char="‣"/>
            </a:pPr>
            <a:endParaRPr sz="1969">
              <a:latin typeface="Arial"/>
              <a:cs typeface="Arial"/>
            </a:endParaRPr>
          </a:p>
          <a:p>
            <a:pPr marL="8929"/>
            <a:r>
              <a:rPr sz="2391" spc="-116" dirty="0">
                <a:latin typeface="Arial"/>
                <a:cs typeface="Arial"/>
              </a:rPr>
              <a:t>By-</a:t>
            </a:r>
            <a:r>
              <a:rPr sz="2391" dirty="0">
                <a:latin typeface="Arial"/>
                <a:cs typeface="Arial"/>
              </a:rPr>
              <a:t>value</a:t>
            </a:r>
            <a:r>
              <a:rPr sz="2391" spc="172" dirty="0">
                <a:latin typeface="Arial"/>
                <a:cs typeface="Arial"/>
              </a:rPr>
              <a:t> </a:t>
            </a:r>
            <a:r>
              <a:rPr sz="2391" spc="-7" dirty="0">
                <a:latin typeface="Arial"/>
                <a:cs typeface="Arial"/>
              </a:rPr>
              <a:t>semantics:</a:t>
            </a:r>
            <a:endParaRPr sz="2391">
              <a:latin typeface="Arial"/>
              <a:cs typeface="Arial"/>
            </a:endParaRPr>
          </a:p>
          <a:p>
            <a:pPr marL="362532" indent="-166086">
              <a:spcBef>
                <a:spcPts val="671"/>
              </a:spcBef>
              <a:buClr>
                <a:srgbClr val="0056D6"/>
              </a:buClr>
              <a:buSzPct val="96428"/>
              <a:buFont typeface="Tahoma"/>
              <a:buChar char="‣"/>
              <a:tabLst>
                <a:tab pos="362532" algn="l"/>
              </a:tabLst>
            </a:pPr>
            <a:r>
              <a:rPr sz="1969" dirty="0">
                <a:latin typeface="Arial"/>
                <a:cs typeface="Arial"/>
              </a:rPr>
              <a:t>Copy</a:t>
            </a:r>
            <a:r>
              <a:rPr sz="1969" spc="84" dirty="0">
                <a:latin typeface="Arial"/>
                <a:cs typeface="Arial"/>
              </a:rPr>
              <a:t> </a:t>
            </a:r>
            <a:r>
              <a:rPr sz="1969" spc="56" dirty="0">
                <a:latin typeface="Arial"/>
                <a:cs typeface="Arial"/>
              </a:rPr>
              <a:t>of</a:t>
            </a:r>
            <a:r>
              <a:rPr sz="1969" spc="88" dirty="0">
                <a:latin typeface="Arial"/>
                <a:cs typeface="Arial"/>
              </a:rPr>
              <a:t> </a:t>
            </a:r>
            <a:r>
              <a:rPr sz="1969" spc="35" dirty="0">
                <a:latin typeface="Arial"/>
                <a:cs typeface="Arial"/>
              </a:rPr>
              <a:t>param</a:t>
            </a:r>
            <a:r>
              <a:rPr sz="1969" spc="88" dirty="0">
                <a:latin typeface="Arial"/>
                <a:cs typeface="Arial"/>
              </a:rPr>
              <a:t> </a:t>
            </a:r>
            <a:r>
              <a:rPr sz="1969" dirty="0">
                <a:latin typeface="Arial"/>
                <a:cs typeface="Arial"/>
              </a:rPr>
              <a:t>on</a:t>
            </a:r>
            <a:r>
              <a:rPr sz="1969" spc="84" dirty="0">
                <a:latin typeface="Arial"/>
                <a:cs typeface="Arial"/>
              </a:rPr>
              <a:t> </a:t>
            </a:r>
            <a:r>
              <a:rPr sz="1969" dirty="0">
                <a:latin typeface="Arial"/>
                <a:cs typeface="Arial"/>
              </a:rPr>
              <a:t>function</a:t>
            </a:r>
            <a:r>
              <a:rPr sz="1969" spc="88" dirty="0">
                <a:latin typeface="Arial"/>
                <a:cs typeface="Arial"/>
              </a:rPr>
              <a:t> </a:t>
            </a:r>
            <a:r>
              <a:rPr sz="1969" dirty="0">
                <a:latin typeface="Arial"/>
                <a:cs typeface="Arial"/>
              </a:rPr>
              <a:t>entry,</a:t>
            </a:r>
            <a:r>
              <a:rPr sz="1969" spc="88" dirty="0">
                <a:latin typeface="Arial"/>
                <a:cs typeface="Arial"/>
              </a:rPr>
              <a:t> </a:t>
            </a:r>
            <a:r>
              <a:rPr sz="1969" spc="35" dirty="0">
                <a:latin typeface="Arial"/>
                <a:cs typeface="Arial"/>
              </a:rPr>
              <a:t>initialized</a:t>
            </a:r>
            <a:r>
              <a:rPr sz="1969" spc="88" dirty="0">
                <a:latin typeface="Arial"/>
                <a:cs typeface="Arial"/>
              </a:rPr>
              <a:t> </a:t>
            </a:r>
            <a:r>
              <a:rPr sz="1969" spc="35" dirty="0">
                <a:latin typeface="Arial"/>
                <a:cs typeface="Arial"/>
              </a:rPr>
              <a:t>to</a:t>
            </a:r>
            <a:r>
              <a:rPr sz="1969" spc="84" dirty="0">
                <a:latin typeface="Arial"/>
                <a:cs typeface="Arial"/>
              </a:rPr>
              <a:t> </a:t>
            </a:r>
            <a:r>
              <a:rPr sz="1969" dirty="0">
                <a:latin typeface="Arial"/>
                <a:cs typeface="Arial"/>
              </a:rPr>
              <a:t>value</a:t>
            </a:r>
            <a:r>
              <a:rPr sz="1969" spc="88" dirty="0">
                <a:latin typeface="Arial"/>
                <a:cs typeface="Arial"/>
              </a:rPr>
              <a:t> </a:t>
            </a:r>
            <a:r>
              <a:rPr sz="1969" dirty="0">
                <a:latin typeface="Arial"/>
                <a:cs typeface="Arial"/>
              </a:rPr>
              <a:t>passed</a:t>
            </a:r>
            <a:r>
              <a:rPr sz="1969" spc="88" dirty="0">
                <a:latin typeface="Arial"/>
                <a:cs typeface="Arial"/>
              </a:rPr>
              <a:t> </a:t>
            </a:r>
            <a:r>
              <a:rPr sz="1969" spc="56" dirty="0">
                <a:latin typeface="Arial"/>
                <a:cs typeface="Arial"/>
              </a:rPr>
              <a:t>by</a:t>
            </a:r>
            <a:r>
              <a:rPr sz="1969" spc="84" dirty="0">
                <a:latin typeface="Arial"/>
                <a:cs typeface="Arial"/>
              </a:rPr>
              <a:t> </a:t>
            </a:r>
            <a:r>
              <a:rPr sz="1969" spc="-7" dirty="0">
                <a:latin typeface="Arial"/>
                <a:cs typeface="Arial"/>
              </a:rPr>
              <a:t>caller</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dirty="0">
                <a:latin typeface="Arial"/>
                <a:cs typeface="Arial"/>
              </a:rPr>
              <a:t>Updates</a:t>
            </a:r>
            <a:r>
              <a:rPr sz="1969" spc="80" dirty="0">
                <a:latin typeface="Arial"/>
                <a:cs typeface="Arial"/>
              </a:rPr>
              <a:t> </a:t>
            </a:r>
            <a:r>
              <a:rPr sz="1969" spc="56" dirty="0">
                <a:latin typeface="Arial"/>
                <a:cs typeface="Arial"/>
              </a:rPr>
              <a:t>of</a:t>
            </a:r>
            <a:r>
              <a:rPr sz="1969" spc="80" dirty="0">
                <a:latin typeface="Arial"/>
                <a:cs typeface="Arial"/>
              </a:rPr>
              <a:t> </a:t>
            </a:r>
            <a:r>
              <a:rPr sz="1969" spc="35" dirty="0">
                <a:latin typeface="Arial"/>
                <a:cs typeface="Arial"/>
              </a:rPr>
              <a:t>param</a:t>
            </a:r>
            <a:r>
              <a:rPr sz="1969" spc="84" dirty="0">
                <a:latin typeface="Arial"/>
                <a:cs typeface="Arial"/>
              </a:rPr>
              <a:t> </a:t>
            </a:r>
            <a:r>
              <a:rPr sz="1969" dirty="0">
                <a:latin typeface="Arial"/>
                <a:cs typeface="Arial"/>
              </a:rPr>
              <a:t>inside</a:t>
            </a:r>
            <a:r>
              <a:rPr sz="1969" spc="80" dirty="0">
                <a:latin typeface="Arial"/>
                <a:cs typeface="Arial"/>
              </a:rPr>
              <a:t> </a:t>
            </a:r>
            <a:r>
              <a:rPr sz="1969" dirty="0">
                <a:latin typeface="Arial"/>
                <a:cs typeface="Arial"/>
              </a:rPr>
              <a:t>callee</a:t>
            </a:r>
            <a:r>
              <a:rPr sz="1969" spc="84" dirty="0">
                <a:latin typeface="Arial"/>
                <a:cs typeface="Arial"/>
              </a:rPr>
              <a:t> </a:t>
            </a:r>
            <a:r>
              <a:rPr sz="1969" dirty="0">
                <a:latin typeface="Arial"/>
                <a:cs typeface="Arial"/>
              </a:rPr>
              <a:t>made</a:t>
            </a:r>
            <a:r>
              <a:rPr sz="1969" spc="80" dirty="0">
                <a:latin typeface="Arial"/>
                <a:cs typeface="Arial"/>
              </a:rPr>
              <a:t> </a:t>
            </a:r>
            <a:r>
              <a:rPr sz="1969" spc="46" dirty="0">
                <a:latin typeface="Arial"/>
                <a:cs typeface="Arial"/>
              </a:rPr>
              <a:t>only</a:t>
            </a:r>
            <a:r>
              <a:rPr sz="1969" spc="80" dirty="0">
                <a:latin typeface="Arial"/>
                <a:cs typeface="Arial"/>
              </a:rPr>
              <a:t> </a:t>
            </a:r>
            <a:r>
              <a:rPr sz="1969" spc="35" dirty="0">
                <a:latin typeface="Arial"/>
                <a:cs typeface="Arial"/>
              </a:rPr>
              <a:t>to</a:t>
            </a:r>
            <a:r>
              <a:rPr sz="1969" spc="84" dirty="0">
                <a:latin typeface="Arial"/>
                <a:cs typeface="Arial"/>
              </a:rPr>
              <a:t> </a:t>
            </a:r>
            <a:r>
              <a:rPr sz="1969" spc="21" dirty="0">
                <a:latin typeface="Arial"/>
                <a:cs typeface="Arial"/>
              </a:rPr>
              <a:t>copy</a:t>
            </a:r>
            <a:endParaRPr sz="1969">
              <a:latin typeface="Arial"/>
              <a:cs typeface="Arial"/>
            </a:endParaRPr>
          </a:p>
          <a:p>
            <a:pPr marL="362532" indent="-166086">
              <a:spcBef>
                <a:spcPts val="942"/>
              </a:spcBef>
              <a:buClr>
                <a:srgbClr val="0056D6"/>
              </a:buClr>
              <a:buSzPct val="96428"/>
              <a:buFont typeface="Tahoma"/>
              <a:buChar char="‣"/>
              <a:tabLst>
                <a:tab pos="362532" algn="l"/>
              </a:tabLst>
            </a:pPr>
            <a:r>
              <a:rPr sz="1969" dirty="0">
                <a:latin typeface="Arial"/>
                <a:cs typeface="Arial"/>
              </a:rPr>
              <a:t>Caller’s</a:t>
            </a:r>
            <a:r>
              <a:rPr sz="1969" spc="102" dirty="0">
                <a:latin typeface="Arial"/>
                <a:cs typeface="Arial"/>
              </a:rPr>
              <a:t> </a:t>
            </a:r>
            <a:r>
              <a:rPr sz="1969" dirty="0">
                <a:latin typeface="Arial"/>
                <a:cs typeface="Arial"/>
              </a:rPr>
              <a:t>value</a:t>
            </a:r>
            <a:r>
              <a:rPr sz="1969" spc="102" dirty="0">
                <a:latin typeface="Arial"/>
                <a:cs typeface="Arial"/>
              </a:rPr>
              <a:t> </a:t>
            </a:r>
            <a:r>
              <a:rPr sz="1969" dirty="0">
                <a:latin typeface="Arial"/>
                <a:cs typeface="Arial"/>
              </a:rPr>
              <a:t>is</a:t>
            </a:r>
            <a:r>
              <a:rPr sz="1969" spc="102" dirty="0">
                <a:latin typeface="Arial"/>
                <a:cs typeface="Arial"/>
              </a:rPr>
              <a:t> </a:t>
            </a:r>
            <a:r>
              <a:rPr sz="1969" dirty="0">
                <a:latin typeface="Arial"/>
                <a:cs typeface="Arial"/>
              </a:rPr>
              <a:t>not</a:t>
            </a:r>
            <a:r>
              <a:rPr sz="1969" spc="105" dirty="0">
                <a:latin typeface="Arial"/>
                <a:cs typeface="Arial"/>
              </a:rPr>
              <a:t> </a:t>
            </a:r>
            <a:r>
              <a:rPr sz="1969" dirty="0">
                <a:latin typeface="Arial"/>
                <a:cs typeface="Arial"/>
              </a:rPr>
              <a:t>changed</a:t>
            </a:r>
            <a:r>
              <a:rPr sz="1969" spc="102" dirty="0">
                <a:latin typeface="Arial"/>
                <a:cs typeface="Arial"/>
              </a:rPr>
              <a:t> </a:t>
            </a:r>
            <a:r>
              <a:rPr sz="1969" dirty="0">
                <a:latin typeface="Arial"/>
                <a:cs typeface="Arial"/>
              </a:rPr>
              <a:t>(updates</a:t>
            </a:r>
            <a:r>
              <a:rPr sz="1969" spc="102" dirty="0">
                <a:latin typeface="Arial"/>
                <a:cs typeface="Arial"/>
              </a:rPr>
              <a:t> </a:t>
            </a:r>
            <a:r>
              <a:rPr sz="1969" spc="35" dirty="0">
                <a:latin typeface="Arial"/>
                <a:cs typeface="Arial"/>
              </a:rPr>
              <a:t>to</a:t>
            </a:r>
            <a:r>
              <a:rPr sz="1969" spc="102" dirty="0">
                <a:latin typeface="Arial"/>
                <a:cs typeface="Arial"/>
              </a:rPr>
              <a:t> </a:t>
            </a:r>
            <a:r>
              <a:rPr sz="1969" spc="35" dirty="0">
                <a:latin typeface="Arial"/>
                <a:cs typeface="Arial"/>
              </a:rPr>
              <a:t>param</a:t>
            </a:r>
            <a:r>
              <a:rPr sz="1969" spc="105" dirty="0">
                <a:latin typeface="Arial"/>
                <a:cs typeface="Arial"/>
              </a:rPr>
              <a:t> </a:t>
            </a:r>
            <a:r>
              <a:rPr sz="1969" dirty="0">
                <a:latin typeface="Arial"/>
                <a:cs typeface="Arial"/>
              </a:rPr>
              <a:t>not</a:t>
            </a:r>
            <a:r>
              <a:rPr sz="1969" spc="102" dirty="0">
                <a:latin typeface="Arial"/>
                <a:cs typeface="Arial"/>
              </a:rPr>
              <a:t> </a:t>
            </a:r>
            <a:r>
              <a:rPr sz="1969" dirty="0">
                <a:latin typeface="Arial"/>
                <a:cs typeface="Arial"/>
              </a:rPr>
              <a:t>visible</a:t>
            </a:r>
            <a:r>
              <a:rPr sz="1969" spc="102" dirty="0">
                <a:latin typeface="Arial"/>
                <a:cs typeface="Arial"/>
              </a:rPr>
              <a:t> </a:t>
            </a:r>
            <a:r>
              <a:rPr sz="1969" spc="49" dirty="0">
                <a:latin typeface="Arial"/>
                <a:cs typeface="Arial"/>
              </a:rPr>
              <a:t>after</a:t>
            </a:r>
            <a:r>
              <a:rPr sz="1969" spc="102" dirty="0">
                <a:latin typeface="Arial"/>
                <a:cs typeface="Arial"/>
              </a:rPr>
              <a:t> </a:t>
            </a:r>
            <a:r>
              <a:rPr sz="1969" spc="-7" dirty="0">
                <a:latin typeface="Arial"/>
                <a:cs typeface="Arial"/>
              </a:rPr>
              <a:t>return)</a:t>
            </a:r>
            <a:endParaRPr sz="1969">
              <a:latin typeface="Arial"/>
              <a:cs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800651" y="27898"/>
            <a:ext cx="7393781" cy="624570"/>
          </a:xfrm>
          <a:prstGeom prst="rect">
            <a:avLst/>
          </a:prstGeom>
        </p:spPr>
        <p:txBody>
          <a:bodyPr vert="horz" wrap="square" lIns="0" tIns="8930" rIns="0" bIns="0" rtlCol="0" anchor="ctr">
            <a:spAutoFit/>
          </a:bodyPr>
          <a:lstStyle/>
          <a:p>
            <a:pPr marL="17859">
              <a:lnSpc>
                <a:spcPct val="100000"/>
              </a:lnSpc>
              <a:spcBef>
                <a:spcPts val="70"/>
              </a:spcBef>
            </a:pPr>
            <a:r>
              <a:rPr spc="-320" dirty="0"/>
              <a:t>To</a:t>
            </a:r>
            <a:r>
              <a:rPr spc="155" dirty="0"/>
              <a:t> </a:t>
            </a:r>
            <a:r>
              <a:rPr dirty="0"/>
              <a:t>swap</a:t>
            </a:r>
            <a:r>
              <a:rPr spc="155" dirty="0"/>
              <a:t> </a:t>
            </a:r>
            <a:r>
              <a:rPr spc="169" dirty="0"/>
              <a:t>or</a:t>
            </a:r>
            <a:r>
              <a:rPr spc="155" dirty="0"/>
              <a:t> </a:t>
            </a:r>
            <a:r>
              <a:rPr spc="39" dirty="0"/>
              <a:t>not</a:t>
            </a:r>
            <a:r>
              <a:rPr spc="155" dirty="0"/>
              <a:t> </a:t>
            </a:r>
            <a:r>
              <a:rPr spc="88" dirty="0"/>
              <a:t>to</a:t>
            </a:r>
            <a:r>
              <a:rPr spc="155" dirty="0"/>
              <a:t> </a:t>
            </a:r>
            <a:r>
              <a:rPr spc="-7" dirty="0"/>
              <a:t>swap?</a:t>
            </a:r>
          </a:p>
        </p:txBody>
      </p:sp>
      <p:sp>
        <p:nvSpPr>
          <p:cNvPr id="4" name="object 4"/>
          <p:cNvSpPr txBox="1"/>
          <p:nvPr/>
        </p:nvSpPr>
        <p:spPr>
          <a:xfrm>
            <a:off x="1809224" y="1070208"/>
            <a:ext cx="3887093" cy="953763"/>
          </a:xfrm>
          <a:prstGeom prst="rect">
            <a:avLst/>
          </a:prstGeom>
        </p:spPr>
        <p:txBody>
          <a:bodyPr vert="horz" wrap="square" lIns="0" tIns="8930" rIns="0" bIns="0" rtlCol="0">
            <a:spAutoFit/>
          </a:bodyPr>
          <a:lstStyle/>
          <a:p>
            <a:pPr marL="8929" marR="3572">
              <a:lnSpc>
                <a:spcPct val="117100"/>
              </a:lnSpc>
              <a:spcBef>
                <a:spcPts val="70"/>
              </a:spcBef>
              <a:tabLst>
                <a:tab pos="823288" algn="l"/>
                <a:tab pos="1230467" algn="l"/>
                <a:tab pos="1637646" algn="l"/>
                <a:tab pos="2452005" algn="l"/>
                <a:tab pos="2859184" algn="l"/>
                <a:tab pos="3266810" algn="l"/>
              </a:tabLst>
            </a:pPr>
            <a:r>
              <a:rPr sz="2672" b="1" spc="-18" dirty="0">
                <a:solidFill>
                  <a:srgbClr val="9E163B"/>
                </a:solidFill>
                <a:latin typeface="Courier New"/>
                <a:cs typeface="Courier New"/>
              </a:rPr>
              <a:t>int</a:t>
            </a:r>
            <a:r>
              <a:rPr sz="2672" b="1" dirty="0">
                <a:solidFill>
                  <a:srgbClr val="9E163B"/>
                </a:solidFill>
                <a:latin typeface="Courier New"/>
                <a:cs typeface="Courier New"/>
              </a:rPr>
              <a:t>	</a:t>
            </a:r>
            <a:r>
              <a:rPr sz="2672" b="1" spc="-35" dirty="0">
                <a:latin typeface="Courier New"/>
                <a:cs typeface="Courier New"/>
              </a:rPr>
              <a:t>y</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20,</a:t>
            </a:r>
            <a:r>
              <a:rPr sz="2672" b="1" dirty="0">
                <a:latin typeface="Courier New"/>
                <a:cs typeface="Courier New"/>
              </a:rPr>
              <a:t>	</a:t>
            </a:r>
            <a:r>
              <a:rPr sz="2672" b="1" spc="-35" dirty="0">
                <a:latin typeface="Courier New"/>
                <a:cs typeface="Courier New"/>
              </a:rPr>
              <a:t>x</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10; </a:t>
            </a:r>
            <a:r>
              <a:rPr sz="2672" b="1" spc="-7" dirty="0">
                <a:latin typeface="Courier New"/>
                <a:cs typeface="Courier New"/>
              </a:rPr>
              <a:t>swap(x,y);</a:t>
            </a:r>
            <a:endParaRPr sz="2672">
              <a:latin typeface="Courier New"/>
              <a:cs typeface="Courier New"/>
            </a:endParaRPr>
          </a:p>
        </p:txBody>
      </p:sp>
      <p:sp>
        <p:nvSpPr>
          <p:cNvPr id="5" name="object 5"/>
          <p:cNvSpPr txBox="1"/>
          <p:nvPr/>
        </p:nvSpPr>
        <p:spPr>
          <a:xfrm>
            <a:off x="1809224" y="2500744"/>
            <a:ext cx="5108674" cy="2397171"/>
          </a:xfrm>
          <a:prstGeom prst="rect">
            <a:avLst/>
          </a:prstGeom>
        </p:spPr>
        <p:txBody>
          <a:bodyPr vert="horz" wrap="square" lIns="0" tIns="8930" rIns="0" bIns="0" rtlCol="0">
            <a:spAutoFit/>
          </a:bodyPr>
          <a:lstStyle/>
          <a:p>
            <a:pPr marL="619698" marR="3572" indent="-611215">
              <a:lnSpc>
                <a:spcPct val="117100"/>
              </a:lnSpc>
              <a:spcBef>
                <a:spcPts val="70"/>
              </a:spcBef>
              <a:tabLst>
                <a:tab pos="1026878" algn="l"/>
                <a:tab pos="1434057" algn="l"/>
                <a:tab pos="1841236" algn="l"/>
                <a:tab pos="2248415" algn="l"/>
                <a:tab pos="2859184" algn="l"/>
                <a:tab pos="3470400" algn="l"/>
                <a:tab pos="4284758" algn="l"/>
                <a:tab pos="4895527" algn="l"/>
              </a:tabLst>
            </a:pPr>
            <a:r>
              <a:rPr sz="2672" b="1" spc="-14" dirty="0">
                <a:solidFill>
                  <a:srgbClr val="9E163B"/>
                </a:solidFill>
                <a:latin typeface="Courier New"/>
                <a:cs typeface="Courier New"/>
              </a:rPr>
              <a:t>void</a:t>
            </a:r>
            <a:r>
              <a:rPr sz="2672" b="1" dirty="0">
                <a:solidFill>
                  <a:srgbClr val="9E163B"/>
                </a:solidFill>
                <a:latin typeface="Courier New"/>
                <a:cs typeface="Courier New"/>
              </a:rPr>
              <a:t>	</a:t>
            </a:r>
            <a:r>
              <a:rPr sz="2672" b="1" spc="-7" dirty="0">
                <a:latin typeface="Courier New"/>
                <a:cs typeface="Courier New"/>
              </a:rPr>
              <a:t>swap(</a:t>
            </a:r>
            <a:r>
              <a:rPr sz="2672" b="1" spc="-7" dirty="0">
                <a:solidFill>
                  <a:srgbClr val="9E163B"/>
                </a:solidFill>
                <a:latin typeface="Courier New"/>
                <a:cs typeface="Courier New"/>
              </a:rPr>
              <a:t>int</a:t>
            </a:r>
            <a:r>
              <a:rPr sz="2672" b="1" dirty="0">
                <a:solidFill>
                  <a:srgbClr val="9E163B"/>
                </a:solidFill>
                <a:latin typeface="Courier New"/>
                <a:cs typeface="Courier New"/>
              </a:rPr>
              <a:t>	</a:t>
            </a:r>
            <a:r>
              <a:rPr sz="2672" b="1" spc="-18" dirty="0">
                <a:latin typeface="Courier New"/>
                <a:cs typeface="Courier New"/>
              </a:rPr>
              <a:t>a,</a:t>
            </a:r>
            <a:r>
              <a:rPr sz="2672" b="1" dirty="0">
                <a:latin typeface="Courier New"/>
                <a:cs typeface="Courier New"/>
              </a:rPr>
              <a:t>	</a:t>
            </a:r>
            <a:r>
              <a:rPr sz="2672" b="1" spc="-18" dirty="0">
                <a:solidFill>
                  <a:srgbClr val="9E163B"/>
                </a:solidFill>
                <a:latin typeface="Courier New"/>
                <a:cs typeface="Courier New"/>
              </a:rPr>
              <a:t>int</a:t>
            </a:r>
            <a:r>
              <a:rPr sz="2672" b="1" dirty="0">
                <a:solidFill>
                  <a:srgbClr val="9E163B"/>
                </a:solidFill>
                <a:latin typeface="Courier New"/>
                <a:cs typeface="Courier New"/>
              </a:rPr>
              <a:t>	</a:t>
            </a:r>
            <a:r>
              <a:rPr sz="2672" b="1" spc="-18" dirty="0">
                <a:latin typeface="Courier New"/>
                <a:cs typeface="Courier New"/>
              </a:rPr>
              <a:t>b)</a:t>
            </a:r>
            <a:r>
              <a:rPr sz="2672" b="1" dirty="0">
                <a:latin typeface="Courier New"/>
                <a:cs typeface="Courier New"/>
              </a:rPr>
              <a:t>	</a:t>
            </a:r>
            <a:r>
              <a:rPr sz="2672" b="1" spc="-35" dirty="0">
                <a:latin typeface="Courier New"/>
                <a:cs typeface="Courier New"/>
              </a:rPr>
              <a:t>{ </a:t>
            </a:r>
            <a:r>
              <a:rPr sz="2672" b="1" spc="-18" dirty="0">
                <a:solidFill>
                  <a:srgbClr val="9E163B"/>
                </a:solidFill>
                <a:latin typeface="Courier New"/>
                <a:cs typeface="Courier New"/>
              </a:rPr>
              <a:t>int</a:t>
            </a:r>
            <a:r>
              <a:rPr sz="2672" b="1" dirty="0">
                <a:solidFill>
                  <a:srgbClr val="9E163B"/>
                </a:solidFill>
                <a:latin typeface="Courier New"/>
                <a:cs typeface="Courier New"/>
              </a:rPr>
              <a:t>	</a:t>
            </a:r>
            <a:r>
              <a:rPr sz="2672" b="1" spc="-35" dirty="0">
                <a:latin typeface="Courier New"/>
                <a:cs typeface="Courier New"/>
              </a:rPr>
              <a:t>t</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a;</a:t>
            </a:r>
            <a:endParaRPr sz="2672">
              <a:latin typeface="Courier New"/>
              <a:cs typeface="Courier New"/>
            </a:endParaRPr>
          </a:p>
          <a:p>
            <a:pPr marL="619698">
              <a:spcBef>
                <a:spcPts val="548"/>
              </a:spcBef>
              <a:tabLst>
                <a:tab pos="1026878" algn="l"/>
                <a:tab pos="1434057" algn="l"/>
              </a:tabLst>
            </a:pPr>
            <a:r>
              <a:rPr sz="2672" b="1" spc="-35" dirty="0">
                <a:latin typeface="Courier New"/>
                <a:cs typeface="Courier New"/>
              </a:rPr>
              <a:t>a</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b;</a:t>
            </a:r>
            <a:endParaRPr sz="2672">
              <a:latin typeface="Courier New"/>
              <a:cs typeface="Courier New"/>
            </a:endParaRPr>
          </a:p>
          <a:p>
            <a:pPr marL="619698">
              <a:spcBef>
                <a:spcPts val="548"/>
              </a:spcBef>
              <a:tabLst>
                <a:tab pos="1026878" algn="l"/>
                <a:tab pos="1434057" algn="l"/>
              </a:tabLst>
            </a:pPr>
            <a:r>
              <a:rPr sz="2672" b="1" spc="-35" dirty="0">
                <a:latin typeface="Courier New"/>
                <a:cs typeface="Courier New"/>
              </a:rPr>
              <a:t>b</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t;</a:t>
            </a:r>
            <a:endParaRPr sz="2672">
              <a:latin typeface="Courier New"/>
              <a:cs typeface="Courier New"/>
            </a:endParaRPr>
          </a:p>
          <a:p>
            <a:pPr marL="8929">
              <a:spcBef>
                <a:spcPts val="548"/>
              </a:spcBef>
            </a:pPr>
            <a:r>
              <a:rPr sz="2672" b="1" spc="-35" dirty="0">
                <a:latin typeface="Courier New"/>
                <a:cs typeface="Courier New"/>
              </a:rPr>
              <a:t>}</a:t>
            </a:r>
            <a:endParaRPr sz="2672">
              <a:latin typeface="Courier New"/>
              <a:cs typeface="Courier New"/>
            </a:endParaRPr>
          </a:p>
        </p:txBody>
      </p:sp>
      <p:sp>
        <p:nvSpPr>
          <p:cNvPr id="6" name="object 6"/>
          <p:cNvSpPr txBox="1"/>
          <p:nvPr/>
        </p:nvSpPr>
        <p:spPr>
          <a:xfrm>
            <a:off x="1714024" y="880746"/>
            <a:ext cx="103138" cy="160469"/>
          </a:xfrm>
          <a:prstGeom prst="rect">
            <a:avLst/>
          </a:prstGeom>
        </p:spPr>
        <p:txBody>
          <a:bodyPr vert="horz" wrap="square" lIns="0" tIns="8930" rIns="0" bIns="0" rtlCol="0">
            <a:spAutoFit/>
          </a:bodyPr>
          <a:lstStyle/>
          <a:p>
            <a:pPr marL="8929">
              <a:spcBef>
                <a:spcPts val="70"/>
              </a:spcBef>
            </a:pPr>
            <a:r>
              <a:rPr sz="984" b="1" spc="7" dirty="0">
                <a:solidFill>
                  <a:srgbClr val="FFFFFF"/>
                </a:solidFill>
                <a:latin typeface="Tahoma"/>
                <a:cs typeface="Tahoma"/>
              </a:rPr>
              <a:t>6</a:t>
            </a:r>
            <a:endParaRPr sz="984">
              <a:latin typeface="Tahoma"/>
              <a:cs typeface="Tahoma"/>
            </a:endParaRPr>
          </a:p>
        </p:txBody>
      </p:sp>
      <p:sp>
        <p:nvSpPr>
          <p:cNvPr id="7" name="object 7"/>
          <p:cNvSpPr txBox="1"/>
          <p:nvPr/>
        </p:nvSpPr>
        <p:spPr>
          <a:xfrm>
            <a:off x="7609984" y="3359807"/>
            <a:ext cx="1168896" cy="665455"/>
          </a:xfrm>
          <a:prstGeom prst="rect">
            <a:avLst/>
          </a:prstGeom>
          <a:solidFill>
            <a:srgbClr val="A6D6D6"/>
          </a:solidFill>
          <a:ln w="15374">
            <a:solidFill>
              <a:srgbClr val="000000"/>
            </a:solidFill>
          </a:ln>
        </p:spPr>
        <p:txBody>
          <a:bodyPr vert="horz" wrap="square" lIns="0" tIns="246459" rIns="0" bIns="0" rtlCol="0">
            <a:spAutoFit/>
          </a:bodyPr>
          <a:lstStyle/>
          <a:p>
            <a:pPr marL="406733">
              <a:spcBef>
                <a:spcPts val="1941"/>
              </a:spcBef>
            </a:pPr>
            <a:r>
              <a:rPr sz="2707" b="1" spc="-18" dirty="0">
                <a:latin typeface="Arial"/>
                <a:cs typeface="Arial"/>
              </a:rPr>
              <a:t>10</a:t>
            </a:r>
            <a:endParaRPr sz="2707">
              <a:latin typeface="Arial"/>
              <a:cs typeface="Arial"/>
            </a:endParaRPr>
          </a:p>
        </p:txBody>
      </p:sp>
      <p:sp>
        <p:nvSpPr>
          <p:cNvPr id="8" name="object 8"/>
          <p:cNvSpPr txBox="1"/>
          <p:nvPr/>
        </p:nvSpPr>
        <p:spPr>
          <a:xfrm>
            <a:off x="8951851" y="3359807"/>
            <a:ext cx="1168896" cy="665455"/>
          </a:xfrm>
          <a:prstGeom prst="rect">
            <a:avLst/>
          </a:prstGeom>
          <a:solidFill>
            <a:srgbClr val="A6D6D6"/>
          </a:solidFill>
          <a:ln w="15374">
            <a:solidFill>
              <a:srgbClr val="000000"/>
            </a:solidFill>
          </a:ln>
        </p:spPr>
        <p:txBody>
          <a:bodyPr vert="horz" wrap="square" lIns="0" tIns="246459" rIns="0" bIns="0" rtlCol="0">
            <a:spAutoFit/>
          </a:bodyPr>
          <a:lstStyle/>
          <a:p>
            <a:pPr marL="406733">
              <a:spcBef>
                <a:spcPts val="1941"/>
              </a:spcBef>
            </a:pPr>
            <a:r>
              <a:rPr sz="2707" b="1" spc="-18" dirty="0">
                <a:latin typeface="Arial"/>
                <a:cs typeface="Arial"/>
              </a:rPr>
              <a:t>20</a:t>
            </a:r>
            <a:endParaRPr sz="2707">
              <a:latin typeface="Arial"/>
              <a:cs typeface="Arial"/>
            </a:endParaRPr>
          </a:p>
        </p:txBody>
      </p:sp>
      <p:sp>
        <p:nvSpPr>
          <p:cNvPr id="9" name="object 9"/>
          <p:cNvSpPr txBox="1"/>
          <p:nvPr/>
        </p:nvSpPr>
        <p:spPr>
          <a:xfrm>
            <a:off x="7805940" y="2861160"/>
            <a:ext cx="210741" cy="427410"/>
          </a:xfrm>
          <a:prstGeom prst="rect">
            <a:avLst/>
          </a:prstGeom>
        </p:spPr>
        <p:txBody>
          <a:bodyPr vert="horz" wrap="square" lIns="0" tIns="10716" rIns="0" bIns="0" rtlCol="0">
            <a:spAutoFit/>
          </a:bodyPr>
          <a:lstStyle/>
          <a:p>
            <a:pPr marL="8929">
              <a:spcBef>
                <a:spcPts val="84"/>
              </a:spcBef>
            </a:pPr>
            <a:r>
              <a:rPr sz="2707" b="1" spc="-35" dirty="0">
                <a:latin typeface="Arial"/>
                <a:cs typeface="Arial"/>
              </a:rPr>
              <a:t>x</a:t>
            </a:r>
            <a:endParaRPr sz="2707">
              <a:latin typeface="Arial"/>
              <a:cs typeface="Arial"/>
            </a:endParaRPr>
          </a:p>
        </p:txBody>
      </p:sp>
      <p:sp>
        <p:nvSpPr>
          <p:cNvPr id="10" name="object 10"/>
          <p:cNvSpPr txBox="1"/>
          <p:nvPr/>
        </p:nvSpPr>
        <p:spPr>
          <a:xfrm>
            <a:off x="9450809" y="2861160"/>
            <a:ext cx="210741" cy="427410"/>
          </a:xfrm>
          <a:prstGeom prst="rect">
            <a:avLst/>
          </a:prstGeom>
        </p:spPr>
        <p:txBody>
          <a:bodyPr vert="horz" wrap="square" lIns="0" tIns="10716" rIns="0" bIns="0" rtlCol="0">
            <a:spAutoFit/>
          </a:bodyPr>
          <a:lstStyle/>
          <a:p>
            <a:pPr marL="8929">
              <a:spcBef>
                <a:spcPts val="84"/>
              </a:spcBef>
            </a:pPr>
            <a:r>
              <a:rPr sz="2707" b="1" spc="-35" dirty="0">
                <a:latin typeface="Arial"/>
                <a:cs typeface="Arial"/>
              </a:rPr>
              <a:t>y</a:t>
            </a:r>
            <a:endParaRPr sz="2707">
              <a:latin typeface="Arial"/>
              <a:cs typeface="Arial"/>
            </a:endParaRPr>
          </a:p>
        </p:txBody>
      </p:sp>
      <p:sp>
        <p:nvSpPr>
          <p:cNvPr id="11" name="object 11"/>
          <p:cNvSpPr txBox="1"/>
          <p:nvPr/>
        </p:nvSpPr>
        <p:spPr>
          <a:xfrm>
            <a:off x="7682127" y="5405092"/>
            <a:ext cx="1168896" cy="665455"/>
          </a:xfrm>
          <a:prstGeom prst="rect">
            <a:avLst/>
          </a:prstGeom>
          <a:solidFill>
            <a:srgbClr val="A6D6D6"/>
          </a:solidFill>
          <a:ln w="15374">
            <a:solidFill>
              <a:srgbClr val="000000"/>
            </a:solidFill>
          </a:ln>
        </p:spPr>
        <p:txBody>
          <a:bodyPr vert="horz" wrap="square" lIns="0" tIns="246459" rIns="0" bIns="0" rtlCol="0">
            <a:spAutoFit/>
          </a:bodyPr>
          <a:lstStyle/>
          <a:p>
            <a:pPr marL="406733">
              <a:spcBef>
                <a:spcPts val="1941"/>
              </a:spcBef>
            </a:pPr>
            <a:r>
              <a:rPr sz="2707" b="1" spc="-18" dirty="0">
                <a:latin typeface="Arial"/>
                <a:cs typeface="Arial"/>
              </a:rPr>
              <a:t>10</a:t>
            </a:r>
            <a:endParaRPr sz="2707">
              <a:latin typeface="Arial"/>
              <a:cs typeface="Arial"/>
            </a:endParaRPr>
          </a:p>
        </p:txBody>
      </p:sp>
      <p:sp>
        <p:nvSpPr>
          <p:cNvPr id="12" name="object 12"/>
          <p:cNvSpPr txBox="1"/>
          <p:nvPr/>
        </p:nvSpPr>
        <p:spPr>
          <a:xfrm>
            <a:off x="9023994" y="5405092"/>
            <a:ext cx="1168896" cy="665455"/>
          </a:xfrm>
          <a:prstGeom prst="rect">
            <a:avLst/>
          </a:prstGeom>
          <a:solidFill>
            <a:srgbClr val="A6D6D6"/>
          </a:solidFill>
          <a:ln w="15374">
            <a:solidFill>
              <a:srgbClr val="000000"/>
            </a:solidFill>
          </a:ln>
        </p:spPr>
        <p:txBody>
          <a:bodyPr vert="horz" wrap="square" lIns="0" tIns="246459" rIns="0" bIns="0" rtlCol="0">
            <a:spAutoFit/>
          </a:bodyPr>
          <a:lstStyle/>
          <a:p>
            <a:pPr marL="406733">
              <a:spcBef>
                <a:spcPts val="1941"/>
              </a:spcBef>
            </a:pPr>
            <a:r>
              <a:rPr sz="2707" b="1" spc="-18" dirty="0">
                <a:latin typeface="Arial"/>
                <a:cs typeface="Arial"/>
              </a:rPr>
              <a:t>20</a:t>
            </a:r>
            <a:endParaRPr sz="2707">
              <a:latin typeface="Arial"/>
              <a:cs typeface="Arial"/>
            </a:endParaRPr>
          </a:p>
        </p:txBody>
      </p:sp>
      <p:sp>
        <p:nvSpPr>
          <p:cNvPr id="13" name="object 13"/>
          <p:cNvSpPr txBox="1"/>
          <p:nvPr/>
        </p:nvSpPr>
        <p:spPr>
          <a:xfrm>
            <a:off x="7878083" y="4906445"/>
            <a:ext cx="210741" cy="427410"/>
          </a:xfrm>
          <a:prstGeom prst="rect">
            <a:avLst/>
          </a:prstGeom>
        </p:spPr>
        <p:txBody>
          <a:bodyPr vert="horz" wrap="square" lIns="0" tIns="10716" rIns="0" bIns="0" rtlCol="0">
            <a:spAutoFit/>
          </a:bodyPr>
          <a:lstStyle/>
          <a:p>
            <a:pPr marL="8929">
              <a:spcBef>
                <a:spcPts val="84"/>
              </a:spcBef>
            </a:pPr>
            <a:r>
              <a:rPr sz="2707" b="1" spc="-35" dirty="0">
                <a:latin typeface="Arial"/>
                <a:cs typeface="Arial"/>
              </a:rPr>
              <a:t>a</a:t>
            </a:r>
            <a:endParaRPr sz="2707">
              <a:latin typeface="Arial"/>
              <a:cs typeface="Arial"/>
            </a:endParaRPr>
          </a:p>
        </p:txBody>
      </p:sp>
      <p:sp>
        <p:nvSpPr>
          <p:cNvPr id="14" name="object 14"/>
          <p:cNvSpPr txBox="1"/>
          <p:nvPr/>
        </p:nvSpPr>
        <p:spPr>
          <a:xfrm>
            <a:off x="9522953" y="4906445"/>
            <a:ext cx="229493" cy="427410"/>
          </a:xfrm>
          <a:prstGeom prst="rect">
            <a:avLst/>
          </a:prstGeom>
        </p:spPr>
        <p:txBody>
          <a:bodyPr vert="horz" wrap="square" lIns="0" tIns="10716" rIns="0" bIns="0" rtlCol="0">
            <a:spAutoFit/>
          </a:bodyPr>
          <a:lstStyle/>
          <a:p>
            <a:pPr marL="8929">
              <a:spcBef>
                <a:spcPts val="84"/>
              </a:spcBef>
            </a:pPr>
            <a:r>
              <a:rPr sz="2707" b="1" spc="-35" dirty="0">
                <a:latin typeface="Arial"/>
                <a:cs typeface="Arial"/>
              </a:rPr>
              <a:t>b</a:t>
            </a:r>
            <a:endParaRPr sz="2707">
              <a:latin typeface="Arial"/>
              <a:cs typeface="Arial"/>
            </a:endParaRPr>
          </a:p>
        </p:txBody>
      </p:sp>
      <p:grpSp>
        <p:nvGrpSpPr>
          <p:cNvPr id="15" name="object 15"/>
          <p:cNvGrpSpPr/>
          <p:nvPr/>
        </p:nvGrpSpPr>
        <p:grpSpPr>
          <a:xfrm>
            <a:off x="8204444" y="4454467"/>
            <a:ext cx="138857" cy="806797"/>
            <a:chOff x="9501076" y="6335241"/>
            <a:chExt cx="197485" cy="1147445"/>
          </a:xfrm>
        </p:grpSpPr>
        <p:sp>
          <p:nvSpPr>
            <p:cNvPr id="16" name="object 16"/>
            <p:cNvSpPr/>
            <p:nvPr/>
          </p:nvSpPr>
          <p:spPr>
            <a:xfrm>
              <a:off x="9599577" y="6335241"/>
              <a:ext cx="0" cy="971550"/>
            </a:xfrm>
            <a:custGeom>
              <a:avLst/>
              <a:gdLst/>
              <a:ahLst/>
              <a:cxnLst/>
              <a:rect l="l" t="t" r="r" b="b"/>
              <a:pathLst>
                <a:path h="971550">
                  <a:moveTo>
                    <a:pt x="0" y="0"/>
                  </a:moveTo>
                  <a:lnTo>
                    <a:pt x="0" y="950497"/>
                  </a:lnTo>
                  <a:lnTo>
                    <a:pt x="0" y="970982"/>
                  </a:lnTo>
                </a:path>
              </a:pathLst>
            </a:custGeom>
            <a:ln w="41041">
              <a:solidFill>
                <a:srgbClr val="000000"/>
              </a:solidFill>
            </a:ln>
          </p:spPr>
          <p:txBody>
            <a:bodyPr wrap="square" lIns="0" tIns="0" rIns="0" bIns="0" rtlCol="0"/>
            <a:lstStyle/>
            <a:p>
              <a:endParaRPr sz="1266"/>
            </a:p>
          </p:txBody>
        </p:sp>
        <p:sp>
          <p:nvSpPr>
            <p:cNvPr id="17" name="object 17"/>
            <p:cNvSpPr/>
            <p:nvPr/>
          </p:nvSpPr>
          <p:spPr>
            <a:xfrm>
              <a:off x="9501076" y="7285737"/>
              <a:ext cx="197485" cy="196850"/>
            </a:xfrm>
            <a:custGeom>
              <a:avLst/>
              <a:gdLst/>
              <a:ahLst/>
              <a:cxnLst/>
              <a:rect l="l" t="t" r="r" b="b"/>
              <a:pathLst>
                <a:path w="197484" h="196850">
                  <a:moveTo>
                    <a:pt x="196999" y="0"/>
                  </a:moveTo>
                  <a:lnTo>
                    <a:pt x="0" y="0"/>
                  </a:lnTo>
                  <a:lnTo>
                    <a:pt x="98499" y="196654"/>
                  </a:lnTo>
                  <a:lnTo>
                    <a:pt x="196999" y="0"/>
                  </a:lnTo>
                  <a:close/>
                </a:path>
              </a:pathLst>
            </a:custGeom>
            <a:solidFill>
              <a:srgbClr val="000000"/>
            </a:solidFill>
          </p:spPr>
          <p:txBody>
            <a:bodyPr wrap="square" lIns="0" tIns="0" rIns="0" bIns="0" rtlCol="0"/>
            <a:lstStyle/>
            <a:p>
              <a:endParaRPr sz="1266"/>
            </a:p>
          </p:txBody>
        </p:sp>
      </p:grpSp>
      <p:grpSp>
        <p:nvGrpSpPr>
          <p:cNvPr id="18" name="object 18"/>
          <p:cNvGrpSpPr/>
          <p:nvPr/>
        </p:nvGrpSpPr>
        <p:grpSpPr>
          <a:xfrm>
            <a:off x="9863742" y="4440064"/>
            <a:ext cx="138857" cy="806797"/>
            <a:chOff x="11860966" y="6314757"/>
            <a:chExt cx="197485" cy="1147445"/>
          </a:xfrm>
        </p:grpSpPr>
        <p:sp>
          <p:nvSpPr>
            <p:cNvPr id="19" name="object 19"/>
            <p:cNvSpPr/>
            <p:nvPr/>
          </p:nvSpPr>
          <p:spPr>
            <a:xfrm>
              <a:off x="11959468" y="6314757"/>
              <a:ext cx="0" cy="971550"/>
            </a:xfrm>
            <a:custGeom>
              <a:avLst/>
              <a:gdLst/>
              <a:ahLst/>
              <a:cxnLst/>
              <a:rect l="l" t="t" r="r" b="b"/>
              <a:pathLst>
                <a:path h="971550">
                  <a:moveTo>
                    <a:pt x="0" y="0"/>
                  </a:moveTo>
                  <a:lnTo>
                    <a:pt x="0" y="950497"/>
                  </a:lnTo>
                  <a:lnTo>
                    <a:pt x="0" y="970982"/>
                  </a:lnTo>
                </a:path>
              </a:pathLst>
            </a:custGeom>
            <a:ln w="41041">
              <a:solidFill>
                <a:srgbClr val="000000"/>
              </a:solidFill>
            </a:ln>
          </p:spPr>
          <p:txBody>
            <a:bodyPr wrap="square" lIns="0" tIns="0" rIns="0" bIns="0" rtlCol="0"/>
            <a:lstStyle/>
            <a:p>
              <a:endParaRPr sz="1266"/>
            </a:p>
          </p:txBody>
        </p:sp>
        <p:sp>
          <p:nvSpPr>
            <p:cNvPr id="20" name="object 20"/>
            <p:cNvSpPr/>
            <p:nvPr/>
          </p:nvSpPr>
          <p:spPr>
            <a:xfrm>
              <a:off x="11860966" y="7265252"/>
              <a:ext cx="197485" cy="196850"/>
            </a:xfrm>
            <a:custGeom>
              <a:avLst/>
              <a:gdLst/>
              <a:ahLst/>
              <a:cxnLst/>
              <a:rect l="l" t="t" r="r" b="b"/>
              <a:pathLst>
                <a:path w="197484" h="196850">
                  <a:moveTo>
                    <a:pt x="196999" y="0"/>
                  </a:moveTo>
                  <a:lnTo>
                    <a:pt x="0" y="0"/>
                  </a:lnTo>
                  <a:lnTo>
                    <a:pt x="98499" y="196654"/>
                  </a:lnTo>
                  <a:lnTo>
                    <a:pt x="196999" y="0"/>
                  </a:lnTo>
                  <a:close/>
                </a:path>
              </a:pathLst>
            </a:custGeom>
            <a:solidFill>
              <a:srgbClr val="000000"/>
            </a:solidFill>
          </p:spPr>
          <p:txBody>
            <a:bodyPr wrap="square" lIns="0" tIns="0" rIns="0" bIns="0" rtlCol="0"/>
            <a:lstStyle/>
            <a:p>
              <a:endParaRPr sz="1266"/>
            </a:p>
          </p:txBody>
        </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0491" y="133354"/>
            <a:ext cx="7393781" cy="624570"/>
          </a:xfrm>
          <a:prstGeom prst="rect">
            <a:avLst/>
          </a:prstGeom>
        </p:spPr>
        <p:txBody>
          <a:bodyPr vert="horz" wrap="square" lIns="0" tIns="8930" rIns="0" bIns="0" rtlCol="0" anchor="ctr">
            <a:spAutoFit/>
          </a:bodyPr>
          <a:lstStyle/>
          <a:p>
            <a:pPr marL="17859">
              <a:lnSpc>
                <a:spcPct val="100000"/>
              </a:lnSpc>
              <a:spcBef>
                <a:spcPts val="70"/>
              </a:spcBef>
            </a:pPr>
            <a:r>
              <a:rPr spc="-313" dirty="0"/>
              <a:t>To</a:t>
            </a:r>
            <a:r>
              <a:rPr spc="137" dirty="0"/>
              <a:t> </a:t>
            </a:r>
            <a:r>
              <a:rPr spc="46" dirty="0"/>
              <a:t>swap!</a:t>
            </a:r>
          </a:p>
        </p:txBody>
      </p:sp>
      <p:sp>
        <p:nvSpPr>
          <p:cNvPr id="3" name="object 3"/>
          <p:cNvSpPr txBox="1"/>
          <p:nvPr/>
        </p:nvSpPr>
        <p:spPr>
          <a:xfrm>
            <a:off x="1809225" y="1070209"/>
            <a:ext cx="5516314" cy="1960321"/>
          </a:xfrm>
          <a:prstGeom prst="rect">
            <a:avLst/>
          </a:prstGeom>
        </p:spPr>
        <p:txBody>
          <a:bodyPr vert="horz" wrap="square" lIns="0" tIns="8930" rIns="0" bIns="0" rtlCol="0">
            <a:spAutoFit/>
          </a:bodyPr>
          <a:lstStyle/>
          <a:p>
            <a:pPr marL="8929" marR="1632289">
              <a:lnSpc>
                <a:spcPct val="117100"/>
              </a:lnSpc>
              <a:spcBef>
                <a:spcPts val="70"/>
              </a:spcBef>
              <a:tabLst>
                <a:tab pos="823288" algn="l"/>
                <a:tab pos="1230467" algn="l"/>
                <a:tab pos="1637646" algn="l"/>
                <a:tab pos="2452005" algn="l"/>
                <a:tab pos="2859184" algn="l"/>
                <a:tab pos="3266810" algn="l"/>
              </a:tabLst>
            </a:pPr>
            <a:r>
              <a:rPr sz="2672" b="1" spc="-18" dirty="0">
                <a:solidFill>
                  <a:srgbClr val="9E163B"/>
                </a:solidFill>
                <a:latin typeface="Courier New"/>
                <a:cs typeface="Courier New"/>
              </a:rPr>
              <a:t>int</a:t>
            </a:r>
            <a:r>
              <a:rPr sz="2672" b="1" dirty="0">
                <a:solidFill>
                  <a:srgbClr val="9E163B"/>
                </a:solidFill>
                <a:latin typeface="Courier New"/>
                <a:cs typeface="Courier New"/>
              </a:rPr>
              <a:t>	</a:t>
            </a:r>
            <a:r>
              <a:rPr sz="2672" b="1" spc="-35" dirty="0">
                <a:latin typeface="Courier New"/>
                <a:cs typeface="Courier New"/>
              </a:rPr>
              <a:t>y</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20,</a:t>
            </a:r>
            <a:r>
              <a:rPr sz="2672" b="1" dirty="0">
                <a:latin typeface="Courier New"/>
                <a:cs typeface="Courier New"/>
              </a:rPr>
              <a:t>	</a:t>
            </a:r>
            <a:r>
              <a:rPr sz="2672" b="1" spc="-35" dirty="0">
                <a:latin typeface="Courier New"/>
                <a:cs typeface="Courier New"/>
              </a:rPr>
              <a:t>x</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10; </a:t>
            </a:r>
            <a:r>
              <a:rPr sz="2672" b="1" spc="-7" dirty="0">
                <a:latin typeface="Courier New"/>
                <a:cs typeface="Courier New"/>
              </a:rPr>
              <a:t>swap(&amp;x,&amp;y);</a:t>
            </a:r>
            <a:endParaRPr sz="2672">
              <a:latin typeface="Courier New"/>
              <a:cs typeface="Courier New"/>
            </a:endParaRPr>
          </a:p>
          <a:p>
            <a:pPr>
              <a:spcBef>
                <a:spcPts val="1275"/>
              </a:spcBef>
            </a:pPr>
            <a:endParaRPr sz="2672">
              <a:latin typeface="Courier New"/>
              <a:cs typeface="Courier New"/>
            </a:endParaRPr>
          </a:p>
          <a:p>
            <a:pPr marL="8929">
              <a:tabLst>
                <a:tab pos="1026878" algn="l"/>
                <a:tab pos="3063220" algn="l"/>
                <a:tab pos="3673989" algn="l"/>
                <a:tab pos="4691937" algn="l"/>
                <a:tab pos="5302706" algn="l"/>
              </a:tabLst>
            </a:pPr>
            <a:r>
              <a:rPr sz="2672" b="1" spc="-14" dirty="0">
                <a:solidFill>
                  <a:srgbClr val="9E163B"/>
                </a:solidFill>
                <a:latin typeface="Courier New"/>
                <a:cs typeface="Courier New"/>
              </a:rPr>
              <a:t>void</a:t>
            </a:r>
            <a:r>
              <a:rPr sz="2672" b="1" dirty="0">
                <a:solidFill>
                  <a:srgbClr val="9E163B"/>
                </a:solidFill>
                <a:latin typeface="Courier New"/>
                <a:cs typeface="Courier New"/>
              </a:rPr>
              <a:t>	</a:t>
            </a:r>
            <a:r>
              <a:rPr sz="2672" b="1" spc="-7" dirty="0">
                <a:latin typeface="Courier New"/>
                <a:cs typeface="Courier New"/>
              </a:rPr>
              <a:t>swap(</a:t>
            </a:r>
            <a:r>
              <a:rPr sz="2672" b="1" spc="-7" dirty="0">
                <a:solidFill>
                  <a:srgbClr val="9E163B"/>
                </a:solidFill>
                <a:latin typeface="Courier New"/>
                <a:cs typeface="Courier New"/>
              </a:rPr>
              <a:t>int*</a:t>
            </a:r>
            <a:r>
              <a:rPr sz="2672" b="1" dirty="0">
                <a:solidFill>
                  <a:srgbClr val="9E163B"/>
                </a:solidFill>
                <a:latin typeface="Courier New"/>
                <a:cs typeface="Courier New"/>
              </a:rPr>
              <a:t>	</a:t>
            </a:r>
            <a:r>
              <a:rPr sz="2672" b="1" spc="-18" dirty="0">
                <a:latin typeface="Courier New"/>
                <a:cs typeface="Courier New"/>
              </a:rPr>
              <a:t>a,</a:t>
            </a:r>
            <a:r>
              <a:rPr sz="2672" b="1" dirty="0">
                <a:latin typeface="Courier New"/>
                <a:cs typeface="Courier New"/>
              </a:rPr>
              <a:t>	</a:t>
            </a:r>
            <a:r>
              <a:rPr sz="2672" b="1" spc="-14" dirty="0">
                <a:solidFill>
                  <a:srgbClr val="9E163B"/>
                </a:solidFill>
                <a:latin typeface="Courier New"/>
                <a:cs typeface="Courier New"/>
              </a:rPr>
              <a:t>int*</a:t>
            </a:r>
            <a:r>
              <a:rPr sz="2672" b="1" dirty="0">
                <a:solidFill>
                  <a:srgbClr val="9E163B"/>
                </a:solidFill>
                <a:latin typeface="Courier New"/>
                <a:cs typeface="Courier New"/>
              </a:rPr>
              <a:t>	</a:t>
            </a:r>
            <a:r>
              <a:rPr sz="2672" b="1" spc="-18" dirty="0">
                <a:latin typeface="Courier New"/>
                <a:cs typeface="Courier New"/>
              </a:rPr>
              <a:t>b)</a:t>
            </a:r>
            <a:r>
              <a:rPr sz="2672" b="1" dirty="0">
                <a:latin typeface="Courier New"/>
                <a:cs typeface="Courier New"/>
              </a:rPr>
              <a:t>	</a:t>
            </a:r>
            <a:r>
              <a:rPr sz="2672" b="1" spc="-35" dirty="0">
                <a:latin typeface="Courier New"/>
                <a:cs typeface="Courier New"/>
              </a:rPr>
              <a:t>{</a:t>
            </a:r>
            <a:endParaRPr sz="2672">
              <a:latin typeface="Courier New"/>
              <a:cs typeface="Courier New"/>
            </a:endParaRPr>
          </a:p>
        </p:txBody>
      </p:sp>
      <p:sp>
        <p:nvSpPr>
          <p:cNvPr id="4" name="object 4"/>
          <p:cNvSpPr txBox="1"/>
          <p:nvPr/>
        </p:nvSpPr>
        <p:spPr>
          <a:xfrm>
            <a:off x="2420115" y="2977590"/>
            <a:ext cx="2257871" cy="1441196"/>
          </a:xfrm>
          <a:prstGeom prst="rect">
            <a:avLst/>
          </a:prstGeom>
        </p:spPr>
        <p:txBody>
          <a:bodyPr vert="horz" wrap="square" lIns="0" tIns="78581" rIns="0" bIns="0" rtlCol="0">
            <a:spAutoFit/>
          </a:bodyPr>
          <a:lstStyle/>
          <a:p>
            <a:pPr marL="8929">
              <a:spcBef>
                <a:spcPts val="619"/>
              </a:spcBef>
              <a:tabLst>
                <a:tab pos="823288" algn="l"/>
                <a:tab pos="1230467" algn="l"/>
                <a:tab pos="1637646" algn="l"/>
              </a:tabLst>
            </a:pPr>
            <a:r>
              <a:rPr sz="2672" b="1" spc="-18" dirty="0">
                <a:solidFill>
                  <a:srgbClr val="9E163B"/>
                </a:solidFill>
                <a:latin typeface="Courier New"/>
                <a:cs typeface="Courier New"/>
              </a:rPr>
              <a:t>int</a:t>
            </a:r>
            <a:r>
              <a:rPr sz="2672" b="1" dirty="0">
                <a:solidFill>
                  <a:srgbClr val="9E163B"/>
                </a:solidFill>
                <a:latin typeface="Courier New"/>
                <a:cs typeface="Courier New"/>
              </a:rPr>
              <a:t>	</a:t>
            </a:r>
            <a:r>
              <a:rPr sz="2672" b="1" spc="-35" dirty="0">
                <a:latin typeface="Courier New"/>
                <a:cs typeface="Courier New"/>
              </a:rPr>
              <a:t>t</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*a;</a:t>
            </a:r>
            <a:endParaRPr sz="2672">
              <a:latin typeface="Courier New"/>
              <a:cs typeface="Courier New"/>
            </a:endParaRPr>
          </a:p>
          <a:p>
            <a:pPr marL="8929">
              <a:spcBef>
                <a:spcPts val="548"/>
              </a:spcBef>
              <a:tabLst>
                <a:tab pos="619698" algn="l"/>
                <a:tab pos="1026878" algn="l"/>
              </a:tabLst>
            </a:pPr>
            <a:r>
              <a:rPr sz="2672" b="1" spc="-18" dirty="0">
                <a:latin typeface="Courier New"/>
                <a:cs typeface="Courier New"/>
              </a:rPr>
              <a:t>*a</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*b;</a:t>
            </a:r>
            <a:endParaRPr sz="2672">
              <a:latin typeface="Courier New"/>
              <a:cs typeface="Courier New"/>
            </a:endParaRPr>
          </a:p>
          <a:p>
            <a:pPr marL="8929">
              <a:spcBef>
                <a:spcPts val="548"/>
              </a:spcBef>
              <a:tabLst>
                <a:tab pos="619698" algn="l"/>
                <a:tab pos="1026878" algn="l"/>
              </a:tabLst>
            </a:pPr>
            <a:r>
              <a:rPr sz="2672" b="1" spc="-18" dirty="0">
                <a:latin typeface="Courier New"/>
                <a:cs typeface="Courier New"/>
              </a:rPr>
              <a:t>*b</a:t>
            </a:r>
            <a:r>
              <a:rPr sz="2672" b="1" dirty="0">
                <a:latin typeface="Courier New"/>
                <a:cs typeface="Courier New"/>
              </a:rPr>
              <a:t>	</a:t>
            </a:r>
            <a:r>
              <a:rPr sz="2672" b="1" spc="-35" dirty="0">
                <a:latin typeface="Courier New"/>
                <a:cs typeface="Courier New"/>
              </a:rPr>
              <a:t>=</a:t>
            </a:r>
            <a:r>
              <a:rPr sz="2672" b="1" dirty="0">
                <a:latin typeface="Courier New"/>
                <a:cs typeface="Courier New"/>
              </a:rPr>
              <a:t>	</a:t>
            </a:r>
            <a:r>
              <a:rPr sz="2672" b="1" spc="-18" dirty="0">
                <a:latin typeface="Courier New"/>
                <a:cs typeface="Courier New"/>
              </a:rPr>
              <a:t>t;</a:t>
            </a:r>
            <a:endParaRPr sz="2672">
              <a:latin typeface="Courier New"/>
              <a:cs typeface="Courier New"/>
            </a:endParaRPr>
          </a:p>
        </p:txBody>
      </p:sp>
      <p:sp>
        <p:nvSpPr>
          <p:cNvPr id="5" name="object 5"/>
          <p:cNvSpPr txBox="1"/>
          <p:nvPr/>
        </p:nvSpPr>
        <p:spPr>
          <a:xfrm>
            <a:off x="1809224" y="4477777"/>
            <a:ext cx="221903" cy="420220"/>
          </a:xfrm>
          <a:prstGeom prst="rect">
            <a:avLst/>
          </a:prstGeom>
        </p:spPr>
        <p:txBody>
          <a:bodyPr vert="horz" wrap="square" lIns="0" tIns="8930" rIns="0" bIns="0" rtlCol="0">
            <a:spAutoFit/>
          </a:bodyPr>
          <a:lstStyle/>
          <a:p>
            <a:pPr marL="8929">
              <a:spcBef>
                <a:spcPts val="70"/>
              </a:spcBef>
            </a:pPr>
            <a:r>
              <a:rPr sz="2672" b="1" spc="-35" dirty="0">
                <a:latin typeface="Courier New"/>
                <a:cs typeface="Courier New"/>
              </a:rPr>
              <a:t>}</a:t>
            </a:r>
            <a:endParaRPr sz="2672">
              <a:latin typeface="Courier New"/>
              <a:cs typeface="Courier New"/>
            </a:endParaRPr>
          </a:p>
        </p:txBody>
      </p:sp>
      <p:grpSp>
        <p:nvGrpSpPr>
          <p:cNvPr id="7" name="object 7"/>
          <p:cNvGrpSpPr/>
          <p:nvPr/>
        </p:nvGrpSpPr>
        <p:grpSpPr>
          <a:xfrm>
            <a:off x="7084662" y="3622081"/>
            <a:ext cx="1221135" cy="982712"/>
            <a:chOff x="7908497" y="5151403"/>
            <a:chExt cx="1736725" cy="1397635"/>
          </a:xfrm>
        </p:grpSpPr>
        <p:sp>
          <p:nvSpPr>
            <p:cNvPr id="8" name="object 8"/>
            <p:cNvSpPr/>
            <p:nvPr/>
          </p:nvSpPr>
          <p:spPr>
            <a:xfrm>
              <a:off x="7916754" y="5159658"/>
              <a:ext cx="1720214" cy="1381125"/>
            </a:xfrm>
            <a:custGeom>
              <a:avLst/>
              <a:gdLst/>
              <a:ahLst/>
              <a:cxnLst/>
              <a:rect l="l" t="t" r="r" b="b"/>
              <a:pathLst>
                <a:path w="1720215" h="1381125">
                  <a:moveTo>
                    <a:pt x="1719957" y="0"/>
                  </a:moveTo>
                  <a:lnTo>
                    <a:pt x="0" y="0"/>
                  </a:lnTo>
                  <a:lnTo>
                    <a:pt x="0" y="1381086"/>
                  </a:lnTo>
                  <a:lnTo>
                    <a:pt x="1719957" y="1381086"/>
                  </a:lnTo>
                  <a:lnTo>
                    <a:pt x="1719957" y="0"/>
                  </a:lnTo>
                  <a:close/>
                </a:path>
              </a:pathLst>
            </a:custGeom>
            <a:solidFill>
              <a:srgbClr val="A6D6D6"/>
            </a:solidFill>
          </p:spPr>
          <p:txBody>
            <a:bodyPr wrap="square" lIns="0" tIns="0" rIns="0" bIns="0" rtlCol="0"/>
            <a:lstStyle/>
            <a:p>
              <a:endParaRPr sz="1266"/>
            </a:p>
          </p:txBody>
        </p:sp>
        <p:sp>
          <p:nvSpPr>
            <p:cNvPr id="9" name="object 9"/>
            <p:cNvSpPr/>
            <p:nvPr/>
          </p:nvSpPr>
          <p:spPr>
            <a:xfrm>
              <a:off x="7916752" y="5159658"/>
              <a:ext cx="1720214" cy="1381125"/>
            </a:xfrm>
            <a:custGeom>
              <a:avLst/>
              <a:gdLst/>
              <a:ahLst/>
              <a:cxnLst/>
              <a:rect l="l" t="t" r="r" b="b"/>
              <a:pathLst>
                <a:path w="1720215" h="1381125">
                  <a:moveTo>
                    <a:pt x="0" y="0"/>
                  </a:moveTo>
                  <a:lnTo>
                    <a:pt x="1719956" y="0"/>
                  </a:lnTo>
                  <a:lnTo>
                    <a:pt x="1719956" y="1381087"/>
                  </a:lnTo>
                  <a:lnTo>
                    <a:pt x="0" y="1381087"/>
                  </a:lnTo>
                  <a:lnTo>
                    <a:pt x="0" y="0"/>
                  </a:lnTo>
                  <a:close/>
                </a:path>
              </a:pathLst>
            </a:custGeom>
            <a:ln w="15931">
              <a:solidFill>
                <a:srgbClr val="000000"/>
              </a:solidFill>
            </a:ln>
          </p:spPr>
          <p:txBody>
            <a:bodyPr wrap="square" lIns="0" tIns="0" rIns="0" bIns="0" rtlCol="0"/>
            <a:lstStyle/>
            <a:p>
              <a:endParaRPr sz="1266"/>
            </a:p>
          </p:txBody>
        </p:sp>
      </p:grpSp>
      <p:sp>
        <p:nvSpPr>
          <p:cNvPr id="10" name="object 10"/>
          <p:cNvSpPr txBox="1"/>
          <p:nvPr/>
        </p:nvSpPr>
        <p:spPr>
          <a:xfrm>
            <a:off x="7502593" y="3872929"/>
            <a:ext cx="416570" cy="443115"/>
          </a:xfrm>
          <a:prstGeom prst="rect">
            <a:avLst/>
          </a:prstGeom>
        </p:spPr>
        <p:txBody>
          <a:bodyPr vert="horz" wrap="square" lIns="0" tIns="10268" rIns="0" bIns="0" rtlCol="0">
            <a:spAutoFit/>
          </a:bodyPr>
          <a:lstStyle/>
          <a:p>
            <a:pPr marL="8929">
              <a:spcBef>
                <a:spcPts val="80"/>
              </a:spcBef>
            </a:pPr>
            <a:r>
              <a:rPr sz="2812" b="1" spc="-18" dirty="0">
                <a:latin typeface="Arial"/>
                <a:cs typeface="Arial"/>
              </a:rPr>
              <a:t>10</a:t>
            </a:r>
            <a:endParaRPr sz="2812">
              <a:latin typeface="Arial"/>
              <a:cs typeface="Arial"/>
            </a:endParaRPr>
          </a:p>
        </p:txBody>
      </p:sp>
      <p:grpSp>
        <p:nvGrpSpPr>
          <p:cNvPr id="11" name="object 11"/>
          <p:cNvGrpSpPr/>
          <p:nvPr/>
        </p:nvGrpSpPr>
        <p:grpSpPr>
          <a:xfrm>
            <a:off x="8473168" y="3622081"/>
            <a:ext cx="1221135" cy="982712"/>
            <a:chOff x="9883261" y="5151403"/>
            <a:chExt cx="1736725" cy="1397635"/>
          </a:xfrm>
        </p:grpSpPr>
        <p:sp>
          <p:nvSpPr>
            <p:cNvPr id="12" name="object 12"/>
            <p:cNvSpPr/>
            <p:nvPr/>
          </p:nvSpPr>
          <p:spPr>
            <a:xfrm>
              <a:off x="9891520" y="5159658"/>
              <a:ext cx="1720214" cy="1381125"/>
            </a:xfrm>
            <a:custGeom>
              <a:avLst/>
              <a:gdLst/>
              <a:ahLst/>
              <a:cxnLst/>
              <a:rect l="l" t="t" r="r" b="b"/>
              <a:pathLst>
                <a:path w="1720215" h="1381125">
                  <a:moveTo>
                    <a:pt x="1719957" y="0"/>
                  </a:moveTo>
                  <a:lnTo>
                    <a:pt x="0" y="0"/>
                  </a:lnTo>
                  <a:lnTo>
                    <a:pt x="0" y="1381086"/>
                  </a:lnTo>
                  <a:lnTo>
                    <a:pt x="1719957" y="1381086"/>
                  </a:lnTo>
                  <a:lnTo>
                    <a:pt x="1719957" y="0"/>
                  </a:lnTo>
                  <a:close/>
                </a:path>
              </a:pathLst>
            </a:custGeom>
            <a:solidFill>
              <a:srgbClr val="A6D6D6"/>
            </a:solidFill>
          </p:spPr>
          <p:txBody>
            <a:bodyPr wrap="square" lIns="0" tIns="0" rIns="0" bIns="0" rtlCol="0"/>
            <a:lstStyle/>
            <a:p>
              <a:endParaRPr sz="1266"/>
            </a:p>
          </p:txBody>
        </p:sp>
        <p:sp>
          <p:nvSpPr>
            <p:cNvPr id="13" name="object 13"/>
            <p:cNvSpPr/>
            <p:nvPr/>
          </p:nvSpPr>
          <p:spPr>
            <a:xfrm>
              <a:off x="9891516" y="5159658"/>
              <a:ext cx="1720214" cy="1381125"/>
            </a:xfrm>
            <a:custGeom>
              <a:avLst/>
              <a:gdLst/>
              <a:ahLst/>
              <a:cxnLst/>
              <a:rect l="l" t="t" r="r" b="b"/>
              <a:pathLst>
                <a:path w="1720215" h="1381125">
                  <a:moveTo>
                    <a:pt x="0" y="0"/>
                  </a:moveTo>
                  <a:lnTo>
                    <a:pt x="1719956" y="0"/>
                  </a:lnTo>
                  <a:lnTo>
                    <a:pt x="1719956" y="1381087"/>
                  </a:lnTo>
                  <a:lnTo>
                    <a:pt x="0" y="1381087"/>
                  </a:lnTo>
                  <a:lnTo>
                    <a:pt x="0" y="0"/>
                  </a:lnTo>
                  <a:close/>
                </a:path>
              </a:pathLst>
            </a:custGeom>
            <a:ln w="15931">
              <a:solidFill>
                <a:srgbClr val="000000"/>
              </a:solidFill>
            </a:ln>
          </p:spPr>
          <p:txBody>
            <a:bodyPr wrap="square" lIns="0" tIns="0" rIns="0" bIns="0" rtlCol="0"/>
            <a:lstStyle/>
            <a:p>
              <a:endParaRPr sz="1266"/>
            </a:p>
          </p:txBody>
        </p:sp>
      </p:grpSp>
      <p:sp>
        <p:nvSpPr>
          <p:cNvPr id="14" name="object 14"/>
          <p:cNvSpPr txBox="1"/>
          <p:nvPr/>
        </p:nvSpPr>
        <p:spPr>
          <a:xfrm>
            <a:off x="8891100" y="3872929"/>
            <a:ext cx="416570" cy="443115"/>
          </a:xfrm>
          <a:prstGeom prst="rect">
            <a:avLst/>
          </a:prstGeom>
        </p:spPr>
        <p:txBody>
          <a:bodyPr vert="horz" wrap="square" lIns="0" tIns="10268" rIns="0" bIns="0" rtlCol="0">
            <a:spAutoFit/>
          </a:bodyPr>
          <a:lstStyle/>
          <a:p>
            <a:pPr marL="8929">
              <a:spcBef>
                <a:spcPts val="80"/>
              </a:spcBef>
            </a:pPr>
            <a:r>
              <a:rPr sz="2812" b="1" spc="-18" dirty="0">
                <a:latin typeface="Arial"/>
                <a:cs typeface="Arial"/>
              </a:rPr>
              <a:t>20</a:t>
            </a:r>
            <a:endParaRPr sz="2812">
              <a:latin typeface="Arial"/>
              <a:cs typeface="Arial"/>
            </a:endParaRPr>
          </a:p>
        </p:txBody>
      </p:sp>
      <p:sp>
        <p:nvSpPr>
          <p:cNvPr id="15" name="object 15"/>
          <p:cNvSpPr txBox="1"/>
          <p:nvPr/>
        </p:nvSpPr>
        <p:spPr>
          <a:xfrm>
            <a:off x="7293547" y="3111007"/>
            <a:ext cx="217438" cy="443115"/>
          </a:xfrm>
          <a:prstGeom prst="rect">
            <a:avLst/>
          </a:prstGeom>
        </p:spPr>
        <p:txBody>
          <a:bodyPr vert="horz" wrap="square" lIns="0" tIns="10268" rIns="0" bIns="0" rtlCol="0">
            <a:spAutoFit/>
          </a:bodyPr>
          <a:lstStyle/>
          <a:p>
            <a:pPr marL="8929">
              <a:spcBef>
                <a:spcPts val="80"/>
              </a:spcBef>
            </a:pPr>
            <a:r>
              <a:rPr sz="2812" b="1" spc="-35" dirty="0">
                <a:latin typeface="Arial"/>
                <a:cs typeface="Arial"/>
              </a:rPr>
              <a:t>x</a:t>
            </a:r>
            <a:endParaRPr sz="2812">
              <a:latin typeface="Arial"/>
              <a:cs typeface="Arial"/>
            </a:endParaRPr>
          </a:p>
        </p:txBody>
      </p:sp>
      <p:sp>
        <p:nvSpPr>
          <p:cNvPr id="16" name="object 16"/>
          <p:cNvSpPr txBox="1"/>
          <p:nvPr/>
        </p:nvSpPr>
        <p:spPr>
          <a:xfrm>
            <a:off x="8995589" y="3111007"/>
            <a:ext cx="217438" cy="443115"/>
          </a:xfrm>
          <a:prstGeom prst="rect">
            <a:avLst/>
          </a:prstGeom>
        </p:spPr>
        <p:txBody>
          <a:bodyPr vert="horz" wrap="square" lIns="0" tIns="10268" rIns="0" bIns="0" rtlCol="0">
            <a:spAutoFit/>
          </a:bodyPr>
          <a:lstStyle/>
          <a:p>
            <a:pPr marL="8929">
              <a:spcBef>
                <a:spcPts val="80"/>
              </a:spcBef>
            </a:pPr>
            <a:r>
              <a:rPr sz="2812" b="1" spc="-35" dirty="0">
                <a:latin typeface="Arial"/>
                <a:cs typeface="Arial"/>
              </a:rPr>
              <a:t>y</a:t>
            </a:r>
            <a:endParaRPr sz="2812">
              <a:latin typeface="Arial"/>
              <a:cs typeface="Arial"/>
            </a:endParaRPr>
          </a:p>
        </p:txBody>
      </p:sp>
      <p:grpSp>
        <p:nvGrpSpPr>
          <p:cNvPr id="17" name="object 17"/>
          <p:cNvGrpSpPr/>
          <p:nvPr/>
        </p:nvGrpSpPr>
        <p:grpSpPr>
          <a:xfrm>
            <a:off x="7043137" y="5737705"/>
            <a:ext cx="1221135" cy="982712"/>
            <a:chOff x="8014667" y="8168547"/>
            <a:chExt cx="1736725" cy="1397635"/>
          </a:xfrm>
        </p:grpSpPr>
        <p:sp>
          <p:nvSpPr>
            <p:cNvPr id="18" name="object 18"/>
            <p:cNvSpPr/>
            <p:nvPr/>
          </p:nvSpPr>
          <p:spPr>
            <a:xfrm>
              <a:off x="8022925" y="8176803"/>
              <a:ext cx="1720214" cy="1381125"/>
            </a:xfrm>
            <a:custGeom>
              <a:avLst/>
              <a:gdLst/>
              <a:ahLst/>
              <a:cxnLst/>
              <a:rect l="l" t="t" r="r" b="b"/>
              <a:pathLst>
                <a:path w="1720215" h="1381125">
                  <a:moveTo>
                    <a:pt x="1719957" y="0"/>
                  </a:moveTo>
                  <a:lnTo>
                    <a:pt x="0" y="0"/>
                  </a:lnTo>
                  <a:lnTo>
                    <a:pt x="0" y="1381086"/>
                  </a:lnTo>
                  <a:lnTo>
                    <a:pt x="1719957" y="1381086"/>
                  </a:lnTo>
                  <a:lnTo>
                    <a:pt x="1719957" y="0"/>
                  </a:lnTo>
                  <a:close/>
                </a:path>
              </a:pathLst>
            </a:custGeom>
            <a:solidFill>
              <a:srgbClr val="A6D6D6"/>
            </a:solidFill>
          </p:spPr>
          <p:txBody>
            <a:bodyPr wrap="square" lIns="0" tIns="0" rIns="0" bIns="0" rtlCol="0"/>
            <a:lstStyle/>
            <a:p>
              <a:endParaRPr sz="1266"/>
            </a:p>
          </p:txBody>
        </p:sp>
        <p:sp>
          <p:nvSpPr>
            <p:cNvPr id="19" name="object 19"/>
            <p:cNvSpPr/>
            <p:nvPr/>
          </p:nvSpPr>
          <p:spPr>
            <a:xfrm>
              <a:off x="8022922" y="8176802"/>
              <a:ext cx="1720214" cy="1381125"/>
            </a:xfrm>
            <a:custGeom>
              <a:avLst/>
              <a:gdLst/>
              <a:ahLst/>
              <a:cxnLst/>
              <a:rect l="l" t="t" r="r" b="b"/>
              <a:pathLst>
                <a:path w="1720215" h="1381125">
                  <a:moveTo>
                    <a:pt x="0" y="0"/>
                  </a:moveTo>
                  <a:lnTo>
                    <a:pt x="1719956" y="0"/>
                  </a:lnTo>
                  <a:lnTo>
                    <a:pt x="1719956" y="1381087"/>
                  </a:lnTo>
                  <a:lnTo>
                    <a:pt x="0" y="1381087"/>
                  </a:lnTo>
                  <a:lnTo>
                    <a:pt x="0" y="0"/>
                  </a:lnTo>
                  <a:close/>
                </a:path>
              </a:pathLst>
            </a:custGeom>
            <a:ln w="15931">
              <a:solidFill>
                <a:srgbClr val="000000"/>
              </a:solidFill>
            </a:ln>
          </p:spPr>
          <p:txBody>
            <a:bodyPr wrap="square" lIns="0" tIns="0" rIns="0" bIns="0" rtlCol="0"/>
            <a:lstStyle/>
            <a:p>
              <a:endParaRPr sz="1266"/>
            </a:p>
          </p:txBody>
        </p:sp>
      </p:grpSp>
      <p:grpSp>
        <p:nvGrpSpPr>
          <p:cNvPr id="20" name="object 20"/>
          <p:cNvGrpSpPr/>
          <p:nvPr/>
        </p:nvGrpSpPr>
        <p:grpSpPr>
          <a:xfrm>
            <a:off x="8548023" y="3780506"/>
            <a:ext cx="1757809" cy="2945903"/>
            <a:chOff x="9989721" y="5376719"/>
            <a:chExt cx="2499995" cy="4189729"/>
          </a:xfrm>
        </p:grpSpPr>
        <p:sp>
          <p:nvSpPr>
            <p:cNvPr id="21" name="object 21"/>
            <p:cNvSpPr/>
            <p:nvPr/>
          </p:nvSpPr>
          <p:spPr>
            <a:xfrm>
              <a:off x="9997689" y="8176803"/>
              <a:ext cx="1720214" cy="1381125"/>
            </a:xfrm>
            <a:custGeom>
              <a:avLst/>
              <a:gdLst/>
              <a:ahLst/>
              <a:cxnLst/>
              <a:rect l="l" t="t" r="r" b="b"/>
              <a:pathLst>
                <a:path w="1720215" h="1381125">
                  <a:moveTo>
                    <a:pt x="1719957" y="0"/>
                  </a:moveTo>
                  <a:lnTo>
                    <a:pt x="0" y="0"/>
                  </a:lnTo>
                  <a:lnTo>
                    <a:pt x="0" y="1381086"/>
                  </a:lnTo>
                  <a:lnTo>
                    <a:pt x="1719957" y="1381086"/>
                  </a:lnTo>
                  <a:lnTo>
                    <a:pt x="1719957" y="0"/>
                  </a:lnTo>
                  <a:close/>
                </a:path>
              </a:pathLst>
            </a:custGeom>
            <a:solidFill>
              <a:srgbClr val="A6D6D6"/>
            </a:solidFill>
          </p:spPr>
          <p:txBody>
            <a:bodyPr wrap="square" lIns="0" tIns="0" rIns="0" bIns="0" rtlCol="0"/>
            <a:lstStyle/>
            <a:p>
              <a:endParaRPr sz="1266"/>
            </a:p>
          </p:txBody>
        </p:sp>
        <p:sp>
          <p:nvSpPr>
            <p:cNvPr id="22" name="object 22"/>
            <p:cNvSpPr/>
            <p:nvPr/>
          </p:nvSpPr>
          <p:spPr>
            <a:xfrm>
              <a:off x="9997687" y="8176802"/>
              <a:ext cx="1720214" cy="1381125"/>
            </a:xfrm>
            <a:custGeom>
              <a:avLst/>
              <a:gdLst/>
              <a:ahLst/>
              <a:cxnLst/>
              <a:rect l="l" t="t" r="r" b="b"/>
              <a:pathLst>
                <a:path w="1720215" h="1381125">
                  <a:moveTo>
                    <a:pt x="0" y="0"/>
                  </a:moveTo>
                  <a:lnTo>
                    <a:pt x="1719956" y="0"/>
                  </a:lnTo>
                  <a:lnTo>
                    <a:pt x="1719956" y="1381087"/>
                  </a:lnTo>
                  <a:lnTo>
                    <a:pt x="0" y="1381087"/>
                  </a:lnTo>
                  <a:lnTo>
                    <a:pt x="0" y="0"/>
                  </a:lnTo>
                  <a:close/>
                </a:path>
              </a:pathLst>
            </a:custGeom>
            <a:ln w="15931">
              <a:solidFill>
                <a:srgbClr val="000000"/>
              </a:solidFill>
            </a:ln>
          </p:spPr>
          <p:txBody>
            <a:bodyPr wrap="square" lIns="0" tIns="0" rIns="0" bIns="0" rtlCol="0"/>
            <a:lstStyle/>
            <a:p>
              <a:endParaRPr sz="1266"/>
            </a:p>
          </p:txBody>
        </p:sp>
        <p:sp>
          <p:nvSpPr>
            <p:cNvPr id="23" name="object 23"/>
            <p:cNvSpPr/>
            <p:nvPr/>
          </p:nvSpPr>
          <p:spPr>
            <a:xfrm>
              <a:off x="11215452" y="5468040"/>
              <a:ext cx="1252855" cy="3474085"/>
            </a:xfrm>
            <a:custGeom>
              <a:avLst/>
              <a:gdLst/>
              <a:ahLst/>
              <a:cxnLst/>
              <a:rect l="l" t="t" r="r" b="b"/>
              <a:pathLst>
                <a:path w="1252854" h="3474084">
                  <a:moveTo>
                    <a:pt x="0" y="3473671"/>
                  </a:moveTo>
                  <a:lnTo>
                    <a:pt x="40925" y="3449606"/>
                  </a:lnTo>
                  <a:lnTo>
                    <a:pt x="82484" y="3426730"/>
                  </a:lnTo>
                  <a:lnTo>
                    <a:pt x="124552" y="3404781"/>
                  </a:lnTo>
                  <a:lnTo>
                    <a:pt x="167003" y="3383500"/>
                  </a:lnTo>
                  <a:lnTo>
                    <a:pt x="209712" y="3362625"/>
                  </a:lnTo>
                  <a:lnTo>
                    <a:pt x="252552" y="3341894"/>
                  </a:lnTo>
                  <a:lnTo>
                    <a:pt x="295399" y="3321046"/>
                  </a:lnTo>
                  <a:lnTo>
                    <a:pt x="338127" y="3299821"/>
                  </a:lnTo>
                  <a:lnTo>
                    <a:pt x="380610" y="3277958"/>
                  </a:lnTo>
                  <a:lnTo>
                    <a:pt x="422722" y="3255194"/>
                  </a:lnTo>
                  <a:lnTo>
                    <a:pt x="464339" y="3231270"/>
                  </a:lnTo>
                  <a:lnTo>
                    <a:pt x="505334" y="3205924"/>
                  </a:lnTo>
                  <a:lnTo>
                    <a:pt x="545583" y="3178894"/>
                  </a:lnTo>
                  <a:lnTo>
                    <a:pt x="584958" y="3149920"/>
                  </a:lnTo>
                  <a:lnTo>
                    <a:pt x="623336" y="3118741"/>
                  </a:lnTo>
                  <a:lnTo>
                    <a:pt x="660590" y="3085095"/>
                  </a:lnTo>
                  <a:lnTo>
                    <a:pt x="696595" y="3048722"/>
                  </a:lnTo>
                  <a:lnTo>
                    <a:pt x="732626" y="3008964"/>
                  </a:lnTo>
                  <a:lnTo>
                    <a:pt x="766745" y="2968908"/>
                  </a:lnTo>
                  <a:lnTo>
                    <a:pt x="799039" y="2928507"/>
                  </a:lnTo>
                  <a:lnTo>
                    <a:pt x="829597" y="2887717"/>
                  </a:lnTo>
                  <a:lnTo>
                    <a:pt x="858508" y="2846494"/>
                  </a:lnTo>
                  <a:lnTo>
                    <a:pt x="885860" y="2804793"/>
                  </a:lnTo>
                  <a:lnTo>
                    <a:pt x="911742" y="2762568"/>
                  </a:lnTo>
                  <a:lnTo>
                    <a:pt x="936243" y="2719776"/>
                  </a:lnTo>
                  <a:lnTo>
                    <a:pt x="959450" y="2676372"/>
                  </a:lnTo>
                  <a:lnTo>
                    <a:pt x="981452" y="2632311"/>
                  </a:lnTo>
                  <a:lnTo>
                    <a:pt x="1002339" y="2587548"/>
                  </a:lnTo>
                  <a:lnTo>
                    <a:pt x="1022198" y="2542039"/>
                  </a:lnTo>
                  <a:lnTo>
                    <a:pt x="1041119" y="2495738"/>
                  </a:lnTo>
                  <a:lnTo>
                    <a:pt x="1059188" y="2448602"/>
                  </a:lnTo>
                  <a:lnTo>
                    <a:pt x="1076497" y="2400586"/>
                  </a:lnTo>
                  <a:lnTo>
                    <a:pt x="1093132" y="2351644"/>
                  </a:lnTo>
                  <a:lnTo>
                    <a:pt x="1109182" y="2301733"/>
                  </a:lnTo>
                  <a:lnTo>
                    <a:pt x="1124736" y="2250807"/>
                  </a:lnTo>
                  <a:lnTo>
                    <a:pt x="1139883" y="2198822"/>
                  </a:lnTo>
                  <a:lnTo>
                    <a:pt x="1153973" y="2148095"/>
                  </a:lnTo>
                  <a:lnTo>
                    <a:pt x="1167140" y="2097978"/>
                  </a:lnTo>
                  <a:lnTo>
                    <a:pt x="1179381" y="2048406"/>
                  </a:lnTo>
                  <a:lnTo>
                    <a:pt x="1190691" y="1999315"/>
                  </a:lnTo>
                  <a:lnTo>
                    <a:pt x="1201067" y="1950641"/>
                  </a:lnTo>
                  <a:lnTo>
                    <a:pt x="1210507" y="1902319"/>
                  </a:lnTo>
                  <a:lnTo>
                    <a:pt x="1219006" y="1854287"/>
                  </a:lnTo>
                  <a:lnTo>
                    <a:pt x="1226562" y="1806478"/>
                  </a:lnTo>
                  <a:lnTo>
                    <a:pt x="1233170" y="1758831"/>
                  </a:lnTo>
                  <a:lnTo>
                    <a:pt x="1238828" y="1711279"/>
                  </a:lnTo>
                  <a:lnTo>
                    <a:pt x="1243531" y="1663760"/>
                  </a:lnTo>
                  <a:lnTo>
                    <a:pt x="1247277" y="1616209"/>
                  </a:lnTo>
                  <a:lnTo>
                    <a:pt x="1250062" y="1568562"/>
                  </a:lnTo>
                  <a:lnTo>
                    <a:pt x="1251883" y="1520755"/>
                  </a:lnTo>
                  <a:lnTo>
                    <a:pt x="1252737" y="1472723"/>
                  </a:lnTo>
                  <a:lnTo>
                    <a:pt x="1252619" y="1424403"/>
                  </a:lnTo>
                  <a:lnTo>
                    <a:pt x="1251526" y="1375731"/>
                  </a:lnTo>
                  <a:lnTo>
                    <a:pt x="1249456" y="1326642"/>
                  </a:lnTo>
                  <a:lnTo>
                    <a:pt x="1246404" y="1277072"/>
                  </a:lnTo>
                  <a:lnTo>
                    <a:pt x="1242368" y="1226958"/>
                  </a:lnTo>
                  <a:lnTo>
                    <a:pt x="1237343" y="1176235"/>
                  </a:lnTo>
                  <a:lnTo>
                    <a:pt x="1231327" y="1124838"/>
                  </a:lnTo>
                  <a:lnTo>
                    <a:pt x="1224316" y="1072705"/>
                  </a:lnTo>
                  <a:lnTo>
                    <a:pt x="1216816" y="1020872"/>
                  </a:lnTo>
                  <a:lnTo>
                    <a:pt x="1209125" y="969517"/>
                  </a:lnTo>
                  <a:lnTo>
                    <a:pt x="1201120" y="918665"/>
                  </a:lnTo>
                  <a:lnTo>
                    <a:pt x="1192682" y="868338"/>
                  </a:lnTo>
                  <a:lnTo>
                    <a:pt x="1183688" y="818562"/>
                  </a:lnTo>
                  <a:lnTo>
                    <a:pt x="1174018" y="769360"/>
                  </a:lnTo>
                  <a:lnTo>
                    <a:pt x="1163551" y="720756"/>
                  </a:lnTo>
                  <a:lnTo>
                    <a:pt x="1152165" y="672774"/>
                  </a:lnTo>
                  <a:lnTo>
                    <a:pt x="1139739" y="625439"/>
                  </a:lnTo>
                  <a:lnTo>
                    <a:pt x="1126153" y="578774"/>
                  </a:lnTo>
                  <a:lnTo>
                    <a:pt x="1111285" y="532803"/>
                  </a:lnTo>
                  <a:lnTo>
                    <a:pt x="1095014" y="487550"/>
                  </a:lnTo>
                  <a:lnTo>
                    <a:pt x="1077219" y="443040"/>
                  </a:lnTo>
                  <a:lnTo>
                    <a:pt x="1057779" y="399296"/>
                  </a:lnTo>
                  <a:lnTo>
                    <a:pt x="1036572" y="356343"/>
                  </a:lnTo>
                  <a:lnTo>
                    <a:pt x="1013479" y="314204"/>
                  </a:lnTo>
                  <a:lnTo>
                    <a:pt x="988377" y="272903"/>
                  </a:lnTo>
                  <a:lnTo>
                    <a:pt x="961146" y="232466"/>
                  </a:lnTo>
                  <a:lnTo>
                    <a:pt x="931664" y="192914"/>
                  </a:lnTo>
                  <a:lnTo>
                    <a:pt x="899811" y="154274"/>
                  </a:lnTo>
                  <a:lnTo>
                    <a:pt x="865465" y="116567"/>
                  </a:lnTo>
                  <a:lnTo>
                    <a:pt x="829321" y="84240"/>
                  </a:lnTo>
                  <a:lnTo>
                    <a:pt x="790018" y="58247"/>
                  </a:lnTo>
                  <a:lnTo>
                    <a:pt x="748178" y="37383"/>
                  </a:lnTo>
                  <a:lnTo>
                    <a:pt x="704423" y="20443"/>
                  </a:lnTo>
                  <a:lnTo>
                    <a:pt x="659376" y="6221"/>
                  </a:lnTo>
                  <a:lnTo>
                    <a:pt x="639033" y="0"/>
                  </a:lnTo>
                </a:path>
              </a:pathLst>
            </a:custGeom>
            <a:ln w="42471">
              <a:solidFill>
                <a:srgbClr val="000000"/>
              </a:solidFill>
            </a:ln>
          </p:spPr>
          <p:txBody>
            <a:bodyPr wrap="square" lIns="0" tIns="0" rIns="0" bIns="0" rtlCol="0"/>
            <a:lstStyle/>
            <a:p>
              <a:endParaRPr sz="1266"/>
            </a:p>
          </p:txBody>
        </p:sp>
        <p:sp>
          <p:nvSpPr>
            <p:cNvPr id="24" name="object 24"/>
            <p:cNvSpPr/>
            <p:nvPr/>
          </p:nvSpPr>
          <p:spPr>
            <a:xfrm>
              <a:off x="11679850" y="5376719"/>
              <a:ext cx="224790" cy="195580"/>
            </a:xfrm>
            <a:custGeom>
              <a:avLst/>
              <a:gdLst/>
              <a:ahLst/>
              <a:cxnLst/>
              <a:rect l="l" t="t" r="r" b="b"/>
              <a:pathLst>
                <a:path w="224790" h="195579">
                  <a:moveTo>
                    <a:pt x="224736" y="0"/>
                  </a:moveTo>
                  <a:lnTo>
                    <a:pt x="0" y="37909"/>
                  </a:lnTo>
                  <a:lnTo>
                    <a:pt x="165152" y="195066"/>
                  </a:lnTo>
                  <a:lnTo>
                    <a:pt x="224736" y="0"/>
                  </a:lnTo>
                  <a:close/>
                </a:path>
              </a:pathLst>
            </a:custGeom>
            <a:solidFill>
              <a:srgbClr val="000000"/>
            </a:solidFill>
          </p:spPr>
          <p:txBody>
            <a:bodyPr wrap="square" lIns="0" tIns="0" rIns="0" bIns="0" rtlCol="0"/>
            <a:lstStyle/>
            <a:p>
              <a:endParaRPr sz="1266"/>
            </a:p>
          </p:txBody>
        </p:sp>
      </p:grpSp>
      <p:sp>
        <p:nvSpPr>
          <p:cNvPr id="25" name="object 25"/>
          <p:cNvSpPr txBox="1"/>
          <p:nvPr/>
        </p:nvSpPr>
        <p:spPr>
          <a:xfrm>
            <a:off x="7368198" y="5232436"/>
            <a:ext cx="217438" cy="443115"/>
          </a:xfrm>
          <a:prstGeom prst="rect">
            <a:avLst/>
          </a:prstGeom>
        </p:spPr>
        <p:txBody>
          <a:bodyPr vert="horz" wrap="square" lIns="0" tIns="10268" rIns="0" bIns="0" rtlCol="0">
            <a:spAutoFit/>
          </a:bodyPr>
          <a:lstStyle/>
          <a:p>
            <a:pPr marL="8929">
              <a:spcBef>
                <a:spcPts val="80"/>
              </a:spcBef>
            </a:pPr>
            <a:r>
              <a:rPr sz="2812" b="1" spc="-35" dirty="0">
                <a:latin typeface="Arial"/>
                <a:cs typeface="Arial"/>
              </a:rPr>
              <a:t>a</a:t>
            </a:r>
            <a:endParaRPr sz="2812">
              <a:latin typeface="Arial"/>
              <a:cs typeface="Arial"/>
            </a:endParaRPr>
          </a:p>
        </p:txBody>
      </p:sp>
      <p:sp>
        <p:nvSpPr>
          <p:cNvPr id="26" name="object 26"/>
          <p:cNvSpPr txBox="1"/>
          <p:nvPr/>
        </p:nvSpPr>
        <p:spPr>
          <a:xfrm>
            <a:off x="9070239" y="5232436"/>
            <a:ext cx="237083" cy="443115"/>
          </a:xfrm>
          <a:prstGeom prst="rect">
            <a:avLst/>
          </a:prstGeom>
        </p:spPr>
        <p:txBody>
          <a:bodyPr vert="horz" wrap="square" lIns="0" tIns="10268" rIns="0" bIns="0" rtlCol="0">
            <a:spAutoFit/>
          </a:bodyPr>
          <a:lstStyle/>
          <a:p>
            <a:pPr marL="8929">
              <a:spcBef>
                <a:spcPts val="80"/>
              </a:spcBef>
            </a:pPr>
            <a:r>
              <a:rPr sz="2812" b="1" spc="-35" dirty="0">
                <a:latin typeface="Arial"/>
                <a:cs typeface="Arial"/>
              </a:rPr>
              <a:t>b</a:t>
            </a:r>
            <a:endParaRPr sz="2812">
              <a:latin typeface="Arial"/>
              <a:cs typeface="Arial"/>
            </a:endParaRPr>
          </a:p>
        </p:txBody>
      </p:sp>
      <p:grpSp>
        <p:nvGrpSpPr>
          <p:cNvPr id="27" name="object 27"/>
          <p:cNvGrpSpPr/>
          <p:nvPr/>
        </p:nvGrpSpPr>
        <p:grpSpPr>
          <a:xfrm>
            <a:off x="6473157" y="3780256"/>
            <a:ext cx="916186" cy="2522190"/>
            <a:chOff x="7038801" y="5376363"/>
            <a:chExt cx="1303020" cy="3587115"/>
          </a:xfrm>
        </p:grpSpPr>
        <p:sp>
          <p:nvSpPr>
            <p:cNvPr id="28" name="object 28"/>
            <p:cNvSpPr/>
            <p:nvPr/>
          </p:nvSpPr>
          <p:spPr>
            <a:xfrm>
              <a:off x="7060036" y="5467765"/>
              <a:ext cx="1260475" cy="3474085"/>
            </a:xfrm>
            <a:custGeom>
              <a:avLst/>
              <a:gdLst/>
              <a:ahLst/>
              <a:cxnLst/>
              <a:rect l="l" t="t" r="r" b="b"/>
              <a:pathLst>
                <a:path w="1260475" h="3474084">
                  <a:moveTo>
                    <a:pt x="1260162" y="3473946"/>
                  </a:moveTo>
                  <a:lnTo>
                    <a:pt x="1218994" y="3449880"/>
                  </a:lnTo>
                  <a:lnTo>
                    <a:pt x="1177188" y="3427004"/>
                  </a:lnTo>
                  <a:lnTo>
                    <a:pt x="1134871" y="3405056"/>
                  </a:lnTo>
                  <a:lnTo>
                    <a:pt x="1092168" y="3383774"/>
                  </a:lnTo>
                  <a:lnTo>
                    <a:pt x="1049206" y="3362899"/>
                  </a:lnTo>
                  <a:lnTo>
                    <a:pt x="1006112" y="3342168"/>
                  </a:lnTo>
                  <a:lnTo>
                    <a:pt x="963011" y="3321320"/>
                  </a:lnTo>
                  <a:lnTo>
                    <a:pt x="920030" y="3300096"/>
                  </a:lnTo>
                  <a:lnTo>
                    <a:pt x="877295" y="3278232"/>
                  </a:lnTo>
                  <a:lnTo>
                    <a:pt x="834933" y="3255469"/>
                  </a:lnTo>
                  <a:lnTo>
                    <a:pt x="793069" y="3231544"/>
                  </a:lnTo>
                  <a:lnTo>
                    <a:pt x="751831" y="3206198"/>
                  </a:lnTo>
                  <a:lnTo>
                    <a:pt x="711345" y="3179168"/>
                  </a:lnTo>
                  <a:lnTo>
                    <a:pt x="671736" y="3150194"/>
                  </a:lnTo>
                  <a:lnTo>
                    <a:pt x="633131" y="3119015"/>
                  </a:lnTo>
                  <a:lnTo>
                    <a:pt x="595656" y="3085369"/>
                  </a:lnTo>
                  <a:lnTo>
                    <a:pt x="559439" y="3048996"/>
                  </a:lnTo>
                  <a:lnTo>
                    <a:pt x="523194" y="3009239"/>
                  </a:lnTo>
                  <a:lnTo>
                    <a:pt x="488873" y="2969182"/>
                  </a:lnTo>
                  <a:lnTo>
                    <a:pt x="456387" y="2928781"/>
                  </a:lnTo>
                  <a:lnTo>
                    <a:pt x="425648" y="2887991"/>
                  </a:lnTo>
                  <a:lnTo>
                    <a:pt x="396566" y="2846768"/>
                  </a:lnTo>
                  <a:lnTo>
                    <a:pt x="369051" y="2805067"/>
                  </a:lnTo>
                  <a:lnTo>
                    <a:pt x="343016" y="2762842"/>
                  </a:lnTo>
                  <a:lnTo>
                    <a:pt x="318370" y="2720050"/>
                  </a:lnTo>
                  <a:lnTo>
                    <a:pt x="295026" y="2676646"/>
                  </a:lnTo>
                  <a:lnTo>
                    <a:pt x="272893" y="2632585"/>
                  </a:lnTo>
                  <a:lnTo>
                    <a:pt x="251882" y="2587822"/>
                  </a:lnTo>
                  <a:lnTo>
                    <a:pt x="231905" y="2542313"/>
                  </a:lnTo>
                  <a:lnTo>
                    <a:pt x="212873" y="2496012"/>
                  </a:lnTo>
                  <a:lnTo>
                    <a:pt x="194696" y="2448876"/>
                  </a:lnTo>
                  <a:lnTo>
                    <a:pt x="177285" y="2400860"/>
                  </a:lnTo>
                  <a:lnTo>
                    <a:pt x="160552" y="2351918"/>
                  </a:lnTo>
                  <a:lnTo>
                    <a:pt x="144406" y="2302007"/>
                  </a:lnTo>
                  <a:lnTo>
                    <a:pt x="128760" y="2251081"/>
                  </a:lnTo>
                  <a:lnTo>
                    <a:pt x="113524" y="2199096"/>
                  </a:lnTo>
                  <a:lnTo>
                    <a:pt x="99350" y="2148369"/>
                  </a:lnTo>
                  <a:lnTo>
                    <a:pt x="86105" y="2098252"/>
                  </a:lnTo>
                  <a:lnTo>
                    <a:pt x="73792" y="2048680"/>
                  </a:lnTo>
                  <a:lnTo>
                    <a:pt x="62414" y="1999589"/>
                  </a:lnTo>
                  <a:lnTo>
                    <a:pt x="51976" y="1950915"/>
                  </a:lnTo>
                  <a:lnTo>
                    <a:pt x="42480" y="1902593"/>
                  </a:lnTo>
                  <a:lnTo>
                    <a:pt x="33931" y="1854561"/>
                  </a:lnTo>
                  <a:lnTo>
                    <a:pt x="26330" y="1806753"/>
                  </a:lnTo>
                  <a:lnTo>
                    <a:pt x="19683" y="1759105"/>
                  </a:lnTo>
                  <a:lnTo>
                    <a:pt x="13991" y="1711553"/>
                  </a:lnTo>
                  <a:lnTo>
                    <a:pt x="9260" y="1664034"/>
                  </a:lnTo>
                  <a:lnTo>
                    <a:pt x="5492" y="1616483"/>
                  </a:lnTo>
                  <a:lnTo>
                    <a:pt x="2690" y="1568836"/>
                  </a:lnTo>
                  <a:lnTo>
                    <a:pt x="858" y="1521029"/>
                  </a:lnTo>
                  <a:lnTo>
                    <a:pt x="0" y="1472997"/>
                  </a:lnTo>
                  <a:lnTo>
                    <a:pt x="118" y="1424677"/>
                  </a:lnTo>
                  <a:lnTo>
                    <a:pt x="1217" y="1376005"/>
                  </a:lnTo>
                  <a:lnTo>
                    <a:pt x="3299" y="1326916"/>
                  </a:lnTo>
                  <a:lnTo>
                    <a:pt x="6369" y="1277347"/>
                  </a:lnTo>
                  <a:lnTo>
                    <a:pt x="10429" y="1227232"/>
                  </a:lnTo>
                  <a:lnTo>
                    <a:pt x="15483" y="1176509"/>
                  </a:lnTo>
                  <a:lnTo>
                    <a:pt x="21535" y="1125112"/>
                  </a:lnTo>
                  <a:lnTo>
                    <a:pt x="28588" y="1072979"/>
                  </a:lnTo>
                  <a:lnTo>
                    <a:pt x="36132" y="1021146"/>
                  </a:lnTo>
                  <a:lnTo>
                    <a:pt x="43869" y="969792"/>
                  </a:lnTo>
                  <a:lnTo>
                    <a:pt x="51922" y="918939"/>
                  </a:lnTo>
                  <a:lnTo>
                    <a:pt x="60410" y="868613"/>
                  </a:lnTo>
                  <a:lnTo>
                    <a:pt x="69458" y="818836"/>
                  </a:lnTo>
                  <a:lnTo>
                    <a:pt x="79185" y="769634"/>
                  </a:lnTo>
                  <a:lnTo>
                    <a:pt x="89715" y="721030"/>
                  </a:lnTo>
                  <a:lnTo>
                    <a:pt x="101168" y="673048"/>
                  </a:lnTo>
                  <a:lnTo>
                    <a:pt x="113668" y="625713"/>
                  </a:lnTo>
                  <a:lnTo>
                    <a:pt x="127334" y="579048"/>
                  </a:lnTo>
                  <a:lnTo>
                    <a:pt x="142291" y="533077"/>
                  </a:lnTo>
                  <a:lnTo>
                    <a:pt x="158658" y="487824"/>
                  </a:lnTo>
                  <a:lnTo>
                    <a:pt x="176558" y="443314"/>
                  </a:lnTo>
                  <a:lnTo>
                    <a:pt x="196113" y="399570"/>
                  </a:lnTo>
                  <a:lnTo>
                    <a:pt x="217445" y="356617"/>
                  </a:lnTo>
                  <a:lnTo>
                    <a:pt x="240675" y="314478"/>
                  </a:lnTo>
                  <a:lnTo>
                    <a:pt x="265926" y="273178"/>
                  </a:lnTo>
                  <a:lnTo>
                    <a:pt x="293318" y="232740"/>
                  </a:lnTo>
                  <a:lnTo>
                    <a:pt x="322975" y="193188"/>
                  </a:lnTo>
                  <a:lnTo>
                    <a:pt x="355017" y="154548"/>
                  </a:lnTo>
                  <a:lnTo>
                    <a:pt x="389566" y="116842"/>
                  </a:lnTo>
                  <a:lnTo>
                    <a:pt x="426101" y="84380"/>
                  </a:lnTo>
                  <a:lnTo>
                    <a:pt x="465840" y="58306"/>
                  </a:lnTo>
                  <a:lnTo>
                    <a:pt x="508149" y="37397"/>
                  </a:lnTo>
                  <a:lnTo>
                    <a:pt x="552393" y="20433"/>
                  </a:lnTo>
                  <a:lnTo>
                    <a:pt x="597936" y="6189"/>
                  </a:lnTo>
                  <a:lnTo>
                    <a:pt x="618293" y="0"/>
                  </a:lnTo>
                </a:path>
              </a:pathLst>
            </a:custGeom>
            <a:ln w="42471">
              <a:solidFill>
                <a:srgbClr val="000000"/>
              </a:solidFill>
            </a:ln>
          </p:spPr>
          <p:txBody>
            <a:bodyPr wrap="square" lIns="0" tIns="0" rIns="0" bIns="0" rtlCol="0"/>
            <a:lstStyle/>
            <a:p>
              <a:endParaRPr sz="1266"/>
            </a:p>
          </p:txBody>
        </p:sp>
        <p:sp>
          <p:nvSpPr>
            <p:cNvPr id="29" name="object 29"/>
            <p:cNvSpPr/>
            <p:nvPr/>
          </p:nvSpPr>
          <p:spPr>
            <a:xfrm>
              <a:off x="7628377" y="5376363"/>
              <a:ext cx="224790" cy="195580"/>
            </a:xfrm>
            <a:custGeom>
              <a:avLst/>
              <a:gdLst/>
              <a:ahLst/>
              <a:cxnLst/>
              <a:rect l="l" t="t" r="r" b="b"/>
              <a:pathLst>
                <a:path w="224790" h="195579">
                  <a:moveTo>
                    <a:pt x="0" y="0"/>
                  </a:moveTo>
                  <a:lnTo>
                    <a:pt x="59279" y="195160"/>
                  </a:lnTo>
                  <a:lnTo>
                    <a:pt x="224675" y="38265"/>
                  </a:lnTo>
                  <a:lnTo>
                    <a:pt x="0" y="0"/>
                  </a:lnTo>
                  <a:close/>
                </a:path>
              </a:pathLst>
            </a:custGeom>
            <a:solidFill>
              <a:srgbClr val="000000"/>
            </a:solidFill>
          </p:spPr>
          <p:txBody>
            <a:bodyPr wrap="square" lIns="0" tIns="0" rIns="0" bIns="0" rtlCol="0"/>
            <a:lstStyle/>
            <a:p>
              <a:endParaRPr sz="1266"/>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9509" y="89193"/>
            <a:ext cx="7393781" cy="624570"/>
          </a:xfrm>
          <a:prstGeom prst="rect">
            <a:avLst/>
          </a:prstGeom>
        </p:spPr>
        <p:txBody>
          <a:bodyPr vert="horz" wrap="square" lIns="0" tIns="8930" rIns="0" bIns="0" rtlCol="0" anchor="ctr">
            <a:spAutoFit/>
          </a:bodyPr>
          <a:lstStyle/>
          <a:p>
            <a:pPr marL="17859">
              <a:lnSpc>
                <a:spcPct val="100000"/>
              </a:lnSpc>
              <a:spcBef>
                <a:spcPts val="70"/>
              </a:spcBef>
            </a:pPr>
            <a:r>
              <a:rPr spc="-84" dirty="0"/>
              <a:t>Recursive</a:t>
            </a:r>
            <a:r>
              <a:rPr spc="-211" dirty="0"/>
              <a:t> </a:t>
            </a:r>
            <a:r>
              <a:rPr spc="-18" dirty="0"/>
              <a:t>functions</a:t>
            </a:r>
          </a:p>
        </p:txBody>
      </p:sp>
      <p:sp>
        <p:nvSpPr>
          <p:cNvPr id="4" name="object 4"/>
          <p:cNvSpPr txBox="1"/>
          <p:nvPr/>
        </p:nvSpPr>
        <p:spPr>
          <a:xfrm>
            <a:off x="749509" y="1034442"/>
            <a:ext cx="4346972" cy="1292331"/>
          </a:xfrm>
          <a:prstGeom prst="rect">
            <a:avLst/>
          </a:prstGeom>
        </p:spPr>
        <p:txBody>
          <a:bodyPr vert="horz" wrap="square" lIns="0" tIns="112068" rIns="0" bIns="0" rtlCol="0">
            <a:spAutoFit/>
          </a:bodyPr>
          <a:lstStyle/>
          <a:p>
            <a:pPr marL="8929">
              <a:spcBef>
                <a:spcPts val="882"/>
              </a:spcBef>
            </a:pPr>
            <a:r>
              <a:rPr sz="2391" spc="172" dirty="0">
                <a:latin typeface="Arial"/>
                <a:cs typeface="Arial"/>
              </a:rPr>
              <a:t>A</a:t>
            </a:r>
            <a:r>
              <a:rPr sz="2391" spc="84" dirty="0">
                <a:latin typeface="Arial"/>
                <a:cs typeface="Arial"/>
              </a:rPr>
              <a:t> </a:t>
            </a:r>
            <a:r>
              <a:rPr sz="2391" dirty="0">
                <a:latin typeface="Arial"/>
                <a:cs typeface="Arial"/>
              </a:rPr>
              <a:t>function</a:t>
            </a:r>
            <a:r>
              <a:rPr sz="2391" spc="84" dirty="0">
                <a:latin typeface="Arial"/>
                <a:cs typeface="Arial"/>
              </a:rPr>
              <a:t> </a:t>
            </a:r>
            <a:r>
              <a:rPr sz="2391" dirty="0">
                <a:latin typeface="Arial"/>
                <a:cs typeface="Arial"/>
              </a:rPr>
              <a:t>can</a:t>
            </a:r>
            <a:r>
              <a:rPr sz="2391" spc="84" dirty="0">
                <a:latin typeface="Arial"/>
                <a:cs typeface="Arial"/>
              </a:rPr>
              <a:t> </a:t>
            </a:r>
            <a:r>
              <a:rPr sz="2391" spc="42" dirty="0">
                <a:latin typeface="Arial"/>
                <a:cs typeface="Arial"/>
              </a:rPr>
              <a:t>call</a:t>
            </a:r>
            <a:r>
              <a:rPr sz="2391" spc="84" dirty="0">
                <a:latin typeface="Arial"/>
                <a:cs typeface="Arial"/>
              </a:rPr>
              <a:t> </a:t>
            </a:r>
            <a:r>
              <a:rPr sz="2391" spc="-7" dirty="0">
                <a:latin typeface="Arial"/>
                <a:cs typeface="Arial"/>
              </a:rPr>
              <a:t>itself</a:t>
            </a:r>
            <a:endParaRPr sz="2391" dirty="0">
              <a:latin typeface="Arial"/>
              <a:cs typeface="Arial"/>
            </a:endParaRPr>
          </a:p>
          <a:p>
            <a:pPr marL="362532" indent="-166086">
              <a:spcBef>
                <a:spcPts val="671"/>
              </a:spcBef>
              <a:buClr>
                <a:srgbClr val="0056D6"/>
              </a:buClr>
              <a:buSzPct val="96428"/>
              <a:buFont typeface="Tahoma"/>
              <a:buChar char="‣"/>
              <a:tabLst>
                <a:tab pos="362532" algn="l"/>
              </a:tabLst>
            </a:pPr>
            <a:r>
              <a:rPr sz="1969" dirty="0">
                <a:latin typeface="Arial"/>
                <a:cs typeface="Arial"/>
              </a:rPr>
              <a:t>recursive</a:t>
            </a:r>
            <a:r>
              <a:rPr sz="1969" spc="-7" dirty="0">
                <a:latin typeface="Arial"/>
                <a:cs typeface="Arial"/>
              </a:rPr>
              <a:t> </a:t>
            </a:r>
            <a:r>
              <a:rPr sz="1969" dirty="0">
                <a:latin typeface="Arial"/>
                <a:cs typeface="Arial"/>
              </a:rPr>
              <a:t>expression</a:t>
            </a:r>
            <a:r>
              <a:rPr sz="1969" spc="-7" dirty="0">
                <a:latin typeface="Arial"/>
                <a:cs typeface="Arial"/>
              </a:rPr>
              <a:t> </a:t>
            </a:r>
            <a:r>
              <a:rPr sz="1969" spc="56" dirty="0">
                <a:latin typeface="Arial"/>
                <a:cs typeface="Arial"/>
              </a:rPr>
              <a:t>of</a:t>
            </a:r>
            <a:r>
              <a:rPr sz="1969" spc="-7" dirty="0">
                <a:latin typeface="Arial"/>
                <a:cs typeface="Arial"/>
              </a:rPr>
              <a:t> </a:t>
            </a:r>
            <a:r>
              <a:rPr sz="1969" dirty="0">
                <a:latin typeface="Arial"/>
                <a:cs typeface="Arial"/>
              </a:rPr>
              <a:t>the</a:t>
            </a:r>
            <a:r>
              <a:rPr sz="1969" spc="-7" dirty="0">
                <a:latin typeface="Arial"/>
                <a:cs typeface="Arial"/>
              </a:rPr>
              <a:t> function</a:t>
            </a:r>
            <a:endParaRPr sz="1969" dirty="0">
              <a:latin typeface="Arial"/>
              <a:cs typeface="Arial"/>
            </a:endParaRPr>
          </a:p>
          <a:p>
            <a:pPr marL="362532" indent="-166086">
              <a:spcBef>
                <a:spcPts val="942"/>
              </a:spcBef>
              <a:buClr>
                <a:srgbClr val="0056D6"/>
              </a:buClr>
              <a:buSzPct val="96428"/>
              <a:buFont typeface="Tahoma"/>
              <a:buChar char="‣"/>
              <a:tabLst>
                <a:tab pos="362532" algn="l"/>
              </a:tabLst>
            </a:pPr>
            <a:r>
              <a:rPr sz="1969" dirty="0">
                <a:latin typeface="Arial"/>
                <a:cs typeface="Arial"/>
              </a:rPr>
              <a:t>requires</a:t>
            </a:r>
            <a:r>
              <a:rPr sz="1969" spc="109" dirty="0">
                <a:latin typeface="Arial"/>
                <a:cs typeface="Arial"/>
              </a:rPr>
              <a:t> </a:t>
            </a:r>
            <a:r>
              <a:rPr sz="1969" spc="74" dirty="0">
                <a:latin typeface="Arial"/>
                <a:cs typeface="Arial"/>
              </a:rPr>
              <a:t>a</a:t>
            </a:r>
            <a:r>
              <a:rPr sz="1969" spc="112" dirty="0">
                <a:latin typeface="Arial"/>
                <a:cs typeface="Arial"/>
              </a:rPr>
              <a:t> </a:t>
            </a:r>
            <a:r>
              <a:rPr sz="1969" dirty="0">
                <a:latin typeface="Arial"/>
                <a:cs typeface="Arial"/>
              </a:rPr>
              <a:t>stopping</a:t>
            </a:r>
            <a:r>
              <a:rPr sz="1969" spc="109" dirty="0">
                <a:latin typeface="Arial"/>
                <a:cs typeface="Arial"/>
              </a:rPr>
              <a:t> </a:t>
            </a:r>
            <a:r>
              <a:rPr sz="1969" spc="-7" dirty="0">
                <a:latin typeface="Arial"/>
                <a:cs typeface="Arial"/>
              </a:rPr>
              <a:t>condition</a:t>
            </a:r>
            <a:endParaRPr sz="1969" dirty="0">
              <a:latin typeface="Arial"/>
              <a:cs typeface="Arial"/>
            </a:endParaRPr>
          </a:p>
        </p:txBody>
      </p:sp>
      <p:sp>
        <p:nvSpPr>
          <p:cNvPr id="5" name="object 5"/>
          <p:cNvSpPr txBox="1"/>
          <p:nvPr/>
        </p:nvSpPr>
        <p:spPr>
          <a:xfrm>
            <a:off x="1019450" y="2647452"/>
            <a:ext cx="3662065" cy="1337828"/>
          </a:xfrm>
          <a:prstGeom prst="rect">
            <a:avLst/>
          </a:prstGeom>
        </p:spPr>
        <p:txBody>
          <a:bodyPr vert="horz" wrap="square" lIns="0" tIns="91529" rIns="0" bIns="0" rtlCol="0">
            <a:spAutoFit/>
          </a:bodyPr>
          <a:lstStyle/>
          <a:p>
            <a:pPr marL="8929">
              <a:spcBef>
                <a:spcPts val="721"/>
              </a:spcBef>
            </a:pPr>
            <a:r>
              <a:rPr sz="2391" dirty="0">
                <a:latin typeface="Arial"/>
                <a:cs typeface="Arial"/>
              </a:rPr>
              <a:t>Example:</a:t>
            </a:r>
            <a:r>
              <a:rPr sz="2391" spc="137" dirty="0">
                <a:latin typeface="Arial"/>
                <a:cs typeface="Arial"/>
              </a:rPr>
              <a:t> </a:t>
            </a:r>
            <a:r>
              <a:rPr sz="2391" spc="25" dirty="0">
                <a:latin typeface="Arial"/>
                <a:cs typeface="Arial"/>
              </a:rPr>
              <a:t>n!</a:t>
            </a:r>
            <a:endParaRPr sz="2391" dirty="0">
              <a:latin typeface="Arial"/>
              <a:cs typeface="Arial"/>
            </a:endParaRPr>
          </a:p>
          <a:p>
            <a:pPr marL="1284043" marR="3572" indent="-729083">
              <a:lnSpc>
                <a:spcPct val="119900"/>
              </a:lnSpc>
              <a:spcBef>
                <a:spcPts val="80"/>
              </a:spcBef>
              <a:tabLst>
                <a:tab pos="1284043" algn="l"/>
                <a:tab pos="2559157" algn="l"/>
                <a:tab pos="2923475" algn="l"/>
                <a:tab pos="3470400" algn="l"/>
              </a:tabLst>
            </a:pPr>
            <a:r>
              <a:rPr sz="2391" b="1" spc="-18" dirty="0">
                <a:solidFill>
                  <a:srgbClr val="9E163B"/>
                </a:solidFill>
                <a:latin typeface="Courier New"/>
                <a:cs typeface="Courier New"/>
              </a:rPr>
              <a:t>int</a:t>
            </a:r>
            <a:r>
              <a:rPr sz="2391" b="1" dirty="0">
                <a:solidFill>
                  <a:srgbClr val="9E163B"/>
                </a:solidFill>
                <a:latin typeface="Courier New"/>
                <a:cs typeface="Courier New"/>
              </a:rPr>
              <a:t>	</a:t>
            </a:r>
            <a:r>
              <a:rPr sz="2391" b="1" i="1" spc="-7" dirty="0">
                <a:solidFill>
                  <a:srgbClr val="C68B0B"/>
                </a:solidFill>
                <a:latin typeface="Courier New"/>
                <a:cs typeface="Courier New"/>
              </a:rPr>
              <a:t>fact</a:t>
            </a:r>
            <a:r>
              <a:rPr sz="2391" b="1" spc="-7" dirty="0">
                <a:latin typeface="Courier New"/>
                <a:cs typeface="Courier New"/>
              </a:rPr>
              <a:t>(</a:t>
            </a:r>
            <a:r>
              <a:rPr sz="2391" b="1" spc="-7" dirty="0">
                <a:solidFill>
                  <a:srgbClr val="9E163B"/>
                </a:solidFill>
                <a:latin typeface="Courier New"/>
                <a:cs typeface="Courier New"/>
              </a:rPr>
              <a:t>int</a:t>
            </a:r>
            <a:r>
              <a:rPr sz="2391" b="1" dirty="0">
                <a:solidFill>
                  <a:srgbClr val="9E163B"/>
                </a:solidFill>
                <a:latin typeface="Courier New"/>
                <a:cs typeface="Courier New"/>
              </a:rPr>
              <a:t>	</a:t>
            </a:r>
            <a:r>
              <a:rPr sz="2391" b="1" spc="-18" dirty="0">
                <a:latin typeface="Courier New"/>
                <a:cs typeface="Courier New"/>
              </a:rPr>
              <a:t>n)</a:t>
            </a:r>
            <a:r>
              <a:rPr sz="2391" b="1" dirty="0">
                <a:latin typeface="Courier New"/>
                <a:cs typeface="Courier New"/>
              </a:rPr>
              <a:t>	</a:t>
            </a:r>
            <a:r>
              <a:rPr sz="2391" b="1" spc="-35" dirty="0">
                <a:latin typeface="Courier New"/>
                <a:cs typeface="Courier New"/>
              </a:rPr>
              <a:t>{ </a:t>
            </a:r>
            <a:r>
              <a:rPr sz="2391" b="1" spc="-7" dirty="0">
                <a:solidFill>
                  <a:srgbClr val="112090"/>
                </a:solidFill>
                <a:latin typeface="Courier New"/>
                <a:cs typeface="Courier New"/>
              </a:rPr>
              <a:t>return</a:t>
            </a:r>
            <a:r>
              <a:rPr sz="2391" b="1" dirty="0">
                <a:solidFill>
                  <a:srgbClr val="112090"/>
                </a:solidFill>
                <a:latin typeface="Courier New"/>
                <a:cs typeface="Courier New"/>
              </a:rPr>
              <a:t>	</a:t>
            </a:r>
            <a:r>
              <a:rPr sz="2391" b="1" spc="-7" dirty="0">
                <a:latin typeface="Courier New"/>
                <a:cs typeface="Courier New"/>
              </a:rPr>
              <a:t>(n&lt;=1)</a:t>
            </a:r>
            <a:endParaRPr sz="2391" dirty="0">
              <a:latin typeface="Courier New"/>
              <a:cs typeface="Courier New"/>
            </a:endParaRPr>
          </a:p>
        </p:txBody>
      </p:sp>
      <p:sp>
        <p:nvSpPr>
          <p:cNvPr id="6" name="object 6"/>
          <p:cNvSpPr txBox="1"/>
          <p:nvPr/>
        </p:nvSpPr>
        <p:spPr>
          <a:xfrm>
            <a:off x="4845556" y="3614159"/>
            <a:ext cx="3297734" cy="376938"/>
          </a:xfrm>
          <a:prstGeom prst="rect">
            <a:avLst/>
          </a:prstGeom>
        </p:spPr>
        <p:txBody>
          <a:bodyPr vert="horz" wrap="square" lIns="0" tIns="8930" rIns="0" bIns="0" rtlCol="0">
            <a:spAutoFit/>
          </a:bodyPr>
          <a:lstStyle/>
          <a:p>
            <a:pPr marL="8929">
              <a:spcBef>
                <a:spcPts val="70"/>
              </a:spcBef>
              <a:tabLst>
                <a:tab pos="373248" algn="l"/>
                <a:tab pos="737566" algn="l"/>
                <a:tab pos="1101884" algn="l"/>
              </a:tabLst>
            </a:pPr>
            <a:r>
              <a:rPr sz="2391" b="1" spc="-35" dirty="0">
                <a:latin typeface="Courier New"/>
                <a:cs typeface="Courier New"/>
              </a:rPr>
              <a:t>?</a:t>
            </a:r>
            <a:r>
              <a:rPr sz="2391" b="1" dirty="0">
                <a:latin typeface="Courier New"/>
                <a:cs typeface="Courier New"/>
              </a:rPr>
              <a:t>	</a:t>
            </a:r>
            <a:r>
              <a:rPr sz="2391" b="1" spc="-35" dirty="0">
                <a:latin typeface="Courier New"/>
                <a:cs typeface="Courier New"/>
              </a:rPr>
              <a:t>1</a:t>
            </a:r>
            <a:r>
              <a:rPr sz="2391" b="1" dirty="0">
                <a:latin typeface="Courier New"/>
                <a:cs typeface="Courier New"/>
              </a:rPr>
              <a:t>	</a:t>
            </a:r>
            <a:r>
              <a:rPr sz="2391" b="1" spc="-35" dirty="0">
                <a:latin typeface="Courier New"/>
                <a:cs typeface="Courier New"/>
              </a:rPr>
              <a:t>:</a:t>
            </a:r>
            <a:r>
              <a:rPr sz="2391" b="1" dirty="0">
                <a:latin typeface="Courier New"/>
                <a:cs typeface="Courier New"/>
              </a:rPr>
              <a:t>	</a:t>
            </a:r>
            <a:r>
              <a:rPr sz="2391" b="1" spc="-7" dirty="0">
                <a:latin typeface="Courier New"/>
                <a:cs typeface="Courier New"/>
              </a:rPr>
              <a:t>n*</a:t>
            </a:r>
            <a:r>
              <a:rPr sz="2391" b="1" i="1" spc="-7" dirty="0">
                <a:solidFill>
                  <a:srgbClr val="C68B0B"/>
                </a:solidFill>
                <a:latin typeface="Courier New"/>
                <a:cs typeface="Courier New"/>
              </a:rPr>
              <a:t>fact</a:t>
            </a:r>
            <a:r>
              <a:rPr sz="2391" b="1" spc="-7" dirty="0">
                <a:latin typeface="Courier New"/>
                <a:cs typeface="Courier New"/>
              </a:rPr>
              <a:t>(n-</a:t>
            </a:r>
            <a:r>
              <a:rPr sz="2391" b="1" spc="-18" dirty="0">
                <a:latin typeface="Courier New"/>
                <a:cs typeface="Courier New"/>
              </a:rPr>
              <a:t>1);</a:t>
            </a:r>
            <a:endParaRPr sz="2391" dirty="0">
              <a:latin typeface="Courier New"/>
              <a:cs typeface="Courier New"/>
            </a:endParaRPr>
          </a:p>
        </p:txBody>
      </p:sp>
      <p:sp>
        <p:nvSpPr>
          <p:cNvPr id="7" name="object 7"/>
          <p:cNvSpPr txBox="1"/>
          <p:nvPr/>
        </p:nvSpPr>
        <p:spPr>
          <a:xfrm>
            <a:off x="1566038" y="4050821"/>
            <a:ext cx="200471" cy="376938"/>
          </a:xfrm>
          <a:prstGeom prst="rect">
            <a:avLst/>
          </a:prstGeom>
        </p:spPr>
        <p:txBody>
          <a:bodyPr vert="horz" wrap="square" lIns="0" tIns="8930" rIns="0" bIns="0" rtlCol="0">
            <a:spAutoFit/>
          </a:bodyPr>
          <a:lstStyle/>
          <a:p>
            <a:pPr marL="8929">
              <a:spcBef>
                <a:spcPts val="70"/>
              </a:spcBef>
            </a:pPr>
            <a:r>
              <a:rPr sz="2391" b="1" spc="-35" dirty="0">
                <a:latin typeface="Courier New"/>
                <a:cs typeface="Courier New"/>
              </a:rPr>
              <a:t>}</a:t>
            </a:r>
            <a:endParaRPr sz="2391">
              <a:latin typeface="Courier New"/>
              <a:cs typeface="Courier New"/>
            </a:endParaRPr>
          </a:p>
        </p:txBody>
      </p:sp>
      <p:sp>
        <p:nvSpPr>
          <p:cNvPr id="8" name="TextBox 7">
            <a:extLst>
              <a:ext uri="{FF2B5EF4-FFF2-40B4-BE49-F238E27FC236}">
                <a16:creationId xmlns:a16="http://schemas.microsoft.com/office/drawing/2014/main" xmlns="" id="{F5F3B3BE-F681-131B-755B-E02C1A6A0BCA}"/>
              </a:ext>
            </a:extLst>
          </p:cNvPr>
          <p:cNvSpPr txBox="1"/>
          <p:nvPr/>
        </p:nvSpPr>
        <p:spPr>
          <a:xfrm>
            <a:off x="8143290" y="3599198"/>
            <a:ext cx="2642616" cy="376938"/>
          </a:xfrm>
          <a:prstGeom prst="rect">
            <a:avLst/>
          </a:prstGeom>
          <a:noFill/>
        </p:spPr>
        <p:txBody>
          <a:bodyPr wrap="square" rtlCol="0">
            <a:spAutoFit/>
          </a:bodyPr>
          <a:lstStyle/>
          <a:p>
            <a:r>
              <a:rPr lang="en-US" dirty="0"/>
              <a:t>//Conditional operator ?:</a:t>
            </a:r>
            <a:endParaRPr lang="x-none"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007" y="132900"/>
            <a:ext cx="7393781" cy="624570"/>
          </a:xfrm>
          <a:prstGeom prst="rect">
            <a:avLst/>
          </a:prstGeom>
        </p:spPr>
        <p:txBody>
          <a:bodyPr vert="horz" wrap="square" lIns="0" tIns="8930" rIns="0" bIns="0" rtlCol="0" anchor="ctr">
            <a:spAutoFit/>
          </a:bodyPr>
          <a:lstStyle/>
          <a:p>
            <a:pPr marL="17859">
              <a:lnSpc>
                <a:spcPct val="100000"/>
              </a:lnSpc>
              <a:spcBef>
                <a:spcPts val="70"/>
              </a:spcBef>
            </a:pPr>
            <a:r>
              <a:rPr spc="-28" dirty="0"/>
              <a:t>Assembler</a:t>
            </a:r>
          </a:p>
        </p:txBody>
      </p:sp>
      <p:sp>
        <p:nvSpPr>
          <p:cNvPr id="4" name="object 4"/>
          <p:cNvSpPr txBox="1"/>
          <p:nvPr/>
        </p:nvSpPr>
        <p:spPr>
          <a:xfrm>
            <a:off x="765007" y="1131249"/>
            <a:ext cx="7207151" cy="2089971"/>
          </a:xfrm>
          <a:prstGeom prst="rect">
            <a:avLst/>
          </a:prstGeom>
        </p:spPr>
        <p:txBody>
          <a:bodyPr vert="horz" wrap="square" lIns="0" tIns="8930" rIns="0" bIns="0" rtlCol="0">
            <a:spAutoFit/>
          </a:bodyPr>
          <a:lstStyle/>
          <a:p>
            <a:pPr marL="8929">
              <a:spcBef>
                <a:spcPts val="70"/>
              </a:spcBef>
            </a:pPr>
            <a:r>
              <a:rPr sz="2391" spc="-84" dirty="0">
                <a:latin typeface="Arial"/>
                <a:cs typeface="Arial"/>
              </a:rPr>
              <a:t>Low-</a:t>
            </a:r>
            <a:r>
              <a:rPr sz="2391" dirty="0">
                <a:latin typeface="Arial"/>
                <a:cs typeface="Arial"/>
              </a:rPr>
              <a:t>level</a:t>
            </a:r>
            <a:r>
              <a:rPr sz="2391" spc="70" dirty="0">
                <a:latin typeface="Arial"/>
                <a:cs typeface="Arial"/>
              </a:rPr>
              <a:t> </a:t>
            </a:r>
            <a:r>
              <a:rPr sz="2391" spc="46" dirty="0">
                <a:latin typeface="Arial"/>
                <a:cs typeface="Arial"/>
              </a:rPr>
              <a:t>language</a:t>
            </a:r>
            <a:r>
              <a:rPr sz="2391" spc="74" dirty="0">
                <a:latin typeface="Arial"/>
                <a:cs typeface="Arial"/>
              </a:rPr>
              <a:t> </a:t>
            </a:r>
            <a:r>
              <a:rPr sz="2391" dirty="0">
                <a:latin typeface="Arial"/>
                <a:cs typeface="Arial"/>
              </a:rPr>
              <a:t>that</a:t>
            </a:r>
            <a:r>
              <a:rPr sz="2391" spc="74" dirty="0">
                <a:latin typeface="Arial"/>
                <a:cs typeface="Arial"/>
              </a:rPr>
              <a:t> </a:t>
            </a:r>
            <a:r>
              <a:rPr sz="2391" dirty="0">
                <a:latin typeface="Arial"/>
                <a:cs typeface="Arial"/>
              </a:rPr>
              <a:t>maps</a:t>
            </a:r>
            <a:r>
              <a:rPr sz="2391" spc="74" dirty="0">
                <a:latin typeface="Arial"/>
                <a:cs typeface="Arial"/>
              </a:rPr>
              <a:t> </a:t>
            </a:r>
            <a:r>
              <a:rPr sz="2391" spc="39" dirty="0">
                <a:latin typeface="Arial"/>
                <a:cs typeface="Arial"/>
              </a:rPr>
              <a:t>directly</a:t>
            </a:r>
            <a:r>
              <a:rPr sz="2391" spc="74" dirty="0">
                <a:latin typeface="Arial"/>
                <a:cs typeface="Arial"/>
              </a:rPr>
              <a:t> </a:t>
            </a:r>
            <a:r>
              <a:rPr sz="2391" spc="49" dirty="0">
                <a:latin typeface="Arial"/>
                <a:cs typeface="Arial"/>
              </a:rPr>
              <a:t>to</a:t>
            </a:r>
            <a:r>
              <a:rPr sz="2391" spc="70" dirty="0">
                <a:latin typeface="Arial"/>
                <a:cs typeface="Arial"/>
              </a:rPr>
              <a:t> </a:t>
            </a:r>
            <a:r>
              <a:rPr sz="2391" spc="53" dirty="0">
                <a:latin typeface="Arial"/>
                <a:cs typeface="Arial"/>
              </a:rPr>
              <a:t>hardware</a:t>
            </a:r>
            <a:endParaRPr sz="2391" dirty="0">
              <a:latin typeface="Arial"/>
              <a:cs typeface="Arial"/>
            </a:endParaRPr>
          </a:p>
          <a:p>
            <a:pPr>
              <a:spcBef>
                <a:spcPts val="1617"/>
              </a:spcBef>
            </a:pPr>
            <a:endParaRPr sz="2391" dirty="0">
              <a:latin typeface="Arial"/>
              <a:cs typeface="Arial"/>
            </a:endParaRPr>
          </a:p>
          <a:p>
            <a:pPr marL="362532" indent="-166086">
              <a:spcBef>
                <a:spcPts val="4"/>
              </a:spcBef>
              <a:buClr>
                <a:srgbClr val="0056D6"/>
              </a:buClr>
              <a:buSzPct val="96428"/>
              <a:buFont typeface="Tahoma"/>
              <a:buChar char="‣"/>
              <a:tabLst>
                <a:tab pos="362532" algn="l"/>
              </a:tabLst>
            </a:pPr>
            <a:r>
              <a:rPr sz="1969" dirty="0">
                <a:latin typeface="Arial"/>
                <a:cs typeface="Arial"/>
              </a:rPr>
              <a:t>Perform</a:t>
            </a:r>
            <a:r>
              <a:rPr sz="1969" spc="53" dirty="0">
                <a:latin typeface="Arial"/>
                <a:cs typeface="Arial"/>
              </a:rPr>
              <a:t> </a:t>
            </a:r>
            <a:r>
              <a:rPr sz="1969" dirty="0">
                <a:latin typeface="Arial"/>
                <a:cs typeface="Arial"/>
              </a:rPr>
              <a:t>arithmetic</a:t>
            </a:r>
            <a:r>
              <a:rPr sz="1969" spc="56" dirty="0">
                <a:latin typeface="Arial"/>
                <a:cs typeface="Arial"/>
              </a:rPr>
              <a:t> </a:t>
            </a:r>
            <a:r>
              <a:rPr sz="1969" dirty="0">
                <a:latin typeface="Arial"/>
                <a:cs typeface="Arial"/>
              </a:rPr>
              <a:t>on</a:t>
            </a:r>
            <a:r>
              <a:rPr sz="1969" spc="56" dirty="0">
                <a:latin typeface="Arial"/>
                <a:cs typeface="Arial"/>
              </a:rPr>
              <a:t> </a:t>
            </a:r>
            <a:r>
              <a:rPr sz="1969" dirty="0">
                <a:latin typeface="Arial"/>
                <a:cs typeface="Arial"/>
              </a:rPr>
              <a:t>registers</a:t>
            </a:r>
            <a:r>
              <a:rPr sz="1969" spc="56" dirty="0">
                <a:latin typeface="Arial"/>
                <a:cs typeface="Arial"/>
              </a:rPr>
              <a:t> </a:t>
            </a:r>
            <a:r>
              <a:rPr sz="1969" spc="74" dirty="0">
                <a:latin typeface="Arial"/>
                <a:cs typeface="Arial"/>
              </a:rPr>
              <a:t>or</a:t>
            </a:r>
            <a:r>
              <a:rPr sz="1969" spc="56" dirty="0">
                <a:latin typeface="Arial"/>
                <a:cs typeface="Arial"/>
              </a:rPr>
              <a:t> </a:t>
            </a:r>
            <a:r>
              <a:rPr sz="1969" spc="-7" dirty="0">
                <a:latin typeface="Arial"/>
                <a:cs typeface="Arial"/>
              </a:rPr>
              <a:t>memory</a:t>
            </a:r>
            <a:endParaRPr sz="1969" dirty="0">
              <a:latin typeface="Arial"/>
              <a:cs typeface="Arial"/>
            </a:endParaRPr>
          </a:p>
          <a:p>
            <a:pPr marL="362532" indent="-166086">
              <a:spcBef>
                <a:spcPts val="942"/>
              </a:spcBef>
              <a:buClr>
                <a:srgbClr val="0056D6"/>
              </a:buClr>
              <a:buSzPct val="96428"/>
              <a:buFont typeface="Tahoma"/>
              <a:buChar char="‣"/>
              <a:tabLst>
                <a:tab pos="362532" algn="l"/>
              </a:tabLst>
            </a:pPr>
            <a:r>
              <a:rPr sz="1969" spc="-18" dirty="0">
                <a:latin typeface="Arial"/>
                <a:cs typeface="Arial"/>
              </a:rPr>
              <a:t>Transfer</a:t>
            </a:r>
            <a:r>
              <a:rPr sz="1969" spc="63" dirty="0">
                <a:latin typeface="Arial"/>
                <a:cs typeface="Arial"/>
              </a:rPr>
              <a:t> </a:t>
            </a:r>
            <a:r>
              <a:rPr sz="1969" spc="56" dirty="0">
                <a:latin typeface="Arial"/>
                <a:cs typeface="Arial"/>
              </a:rPr>
              <a:t>data</a:t>
            </a:r>
            <a:r>
              <a:rPr sz="1969" spc="67" dirty="0">
                <a:latin typeface="Arial"/>
                <a:cs typeface="Arial"/>
              </a:rPr>
              <a:t> </a:t>
            </a:r>
            <a:r>
              <a:rPr sz="1969" dirty="0">
                <a:latin typeface="Arial"/>
                <a:cs typeface="Arial"/>
              </a:rPr>
              <a:t>between</a:t>
            </a:r>
            <a:r>
              <a:rPr sz="1969" spc="67" dirty="0">
                <a:latin typeface="Arial"/>
                <a:cs typeface="Arial"/>
              </a:rPr>
              <a:t> </a:t>
            </a:r>
            <a:r>
              <a:rPr sz="1969" dirty="0">
                <a:latin typeface="Arial"/>
                <a:cs typeface="Arial"/>
              </a:rPr>
              <a:t>memory</a:t>
            </a:r>
            <a:r>
              <a:rPr sz="1969" spc="67" dirty="0">
                <a:latin typeface="Arial"/>
                <a:cs typeface="Arial"/>
              </a:rPr>
              <a:t> </a:t>
            </a:r>
            <a:r>
              <a:rPr sz="1969" spc="42" dirty="0">
                <a:latin typeface="Arial"/>
                <a:cs typeface="Arial"/>
              </a:rPr>
              <a:t>and</a:t>
            </a:r>
            <a:r>
              <a:rPr sz="1969" spc="67" dirty="0">
                <a:latin typeface="Arial"/>
                <a:cs typeface="Arial"/>
              </a:rPr>
              <a:t> </a:t>
            </a:r>
            <a:r>
              <a:rPr sz="1969" spc="-7" dirty="0">
                <a:latin typeface="Arial"/>
                <a:cs typeface="Arial"/>
              </a:rPr>
              <a:t>registers</a:t>
            </a:r>
            <a:endParaRPr sz="1969" dirty="0">
              <a:latin typeface="Arial"/>
              <a:cs typeface="Arial"/>
            </a:endParaRPr>
          </a:p>
          <a:p>
            <a:pPr marL="362532" indent="-166086">
              <a:spcBef>
                <a:spcPts val="942"/>
              </a:spcBef>
              <a:buClr>
                <a:srgbClr val="0056D6"/>
              </a:buClr>
              <a:buSzPct val="96428"/>
              <a:buFont typeface="Tahoma"/>
              <a:buChar char="‣"/>
              <a:tabLst>
                <a:tab pos="362532" algn="l"/>
              </a:tabLst>
            </a:pPr>
            <a:r>
              <a:rPr sz="1969" spc="-18" dirty="0">
                <a:latin typeface="Arial"/>
                <a:cs typeface="Arial"/>
              </a:rPr>
              <a:t>Transfer</a:t>
            </a:r>
            <a:r>
              <a:rPr sz="1969" spc="148" dirty="0">
                <a:latin typeface="Arial"/>
                <a:cs typeface="Arial"/>
              </a:rPr>
              <a:t> </a:t>
            </a:r>
            <a:r>
              <a:rPr sz="1969" dirty="0">
                <a:latin typeface="Arial"/>
                <a:cs typeface="Arial"/>
              </a:rPr>
              <a:t>control</a:t>
            </a:r>
            <a:r>
              <a:rPr sz="1969" spc="148" dirty="0">
                <a:latin typeface="Arial"/>
                <a:cs typeface="Arial"/>
              </a:rPr>
              <a:t> </a:t>
            </a:r>
            <a:r>
              <a:rPr sz="1969" spc="35" dirty="0">
                <a:latin typeface="Arial"/>
                <a:cs typeface="Arial"/>
              </a:rPr>
              <a:t>to</a:t>
            </a:r>
            <a:r>
              <a:rPr sz="1969" spc="148" dirty="0">
                <a:latin typeface="Arial"/>
                <a:cs typeface="Arial"/>
              </a:rPr>
              <a:t> </a:t>
            </a:r>
            <a:r>
              <a:rPr sz="1969" dirty="0">
                <a:latin typeface="Arial"/>
                <a:cs typeface="Arial"/>
              </a:rPr>
              <a:t>procedures/returns</a:t>
            </a:r>
            <a:r>
              <a:rPr sz="1969" spc="148" dirty="0">
                <a:latin typeface="Arial"/>
                <a:cs typeface="Arial"/>
              </a:rPr>
              <a:t> </a:t>
            </a:r>
            <a:r>
              <a:rPr sz="1969" spc="74" dirty="0">
                <a:latin typeface="Arial"/>
                <a:cs typeface="Arial"/>
              </a:rPr>
              <a:t>or</a:t>
            </a:r>
            <a:r>
              <a:rPr sz="1969" spc="148" dirty="0">
                <a:latin typeface="Arial"/>
                <a:cs typeface="Arial"/>
              </a:rPr>
              <a:t> </a:t>
            </a:r>
            <a:r>
              <a:rPr sz="1969" dirty="0">
                <a:latin typeface="Arial"/>
                <a:cs typeface="Arial"/>
              </a:rPr>
              <a:t>within</a:t>
            </a:r>
            <a:r>
              <a:rPr sz="1969" spc="148" dirty="0">
                <a:latin typeface="Arial"/>
                <a:cs typeface="Arial"/>
              </a:rPr>
              <a:t> </a:t>
            </a:r>
            <a:r>
              <a:rPr sz="1969" spc="74" dirty="0">
                <a:latin typeface="Arial"/>
                <a:cs typeface="Arial"/>
              </a:rPr>
              <a:t>a</a:t>
            </a:r>
            <a:r>
              <a:rPr sz="1969" spc="151" dirty="0">
                <a:latin typeface="Arial"/>
                <a:cs typeface="Arial"/>
              </a:rPr>
              <a:t> </a:t>
            </a:r>
            <a:r>
              <a:rPr sz="1969" spc="-7" dirty="0">
                <a:latin typeface="Arial"/>
                <a:cs typeface="Arial"/>
              </a:rPr>
              <a:t>procedure</a:t>
            </a:r>
            <a:endParaRPr sz="1969" dirty="0">
              <a:latin typeface="Arial"/>
              <a:cs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29"/>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sz="4267" b="1" dirty="0">
                <a:latin typeface="Arial"/>
                <a:ea typeface="Arial"/>
                <a:cs typeface="Arial"/>
                <a:sym typeface="Arial"/>
              </a:rPr>
              <a:t>C Syntax : Control Flow (1/2)</a:t>
            </a:r>
            <a:endParaRPr b="1" dirty="0"/>
          </a:p>
        </p:txBody>
      </p:sp>
      <p:sp>
        <p:nvSpPr>
          <p:cNvPr id="525" name="Google Shape;525;p29"/>
          <p:cNvSpPr txBox="1">
            <a:spLocks noGrp="1"/>
          </p:cNvSpPr>
          <p:nvPr>
            <p:ph idx="1"/>
          </p:nvPr>
        </p:nvSpPr>
        <p:spPr>
          <a:xfrm>
            <a:off x="838200" y="954815"/>
            <a:ext cx="10515600" cy="5395466"/>
          </a:xfrm>
          <a:prstGeom prst="rect">
            <a:avLst/>
          </a:prstGeom>
          <a:noFill/>
          <a:ln>
            <a:noFill/>
          </a:ln>
        </p:spPr>
        <p:txBody>
          <a:bodyPr spcFirstLastPara="1" vert="horz" wrap="square" lIns="174133" tIns="87067" rIns="174133" bIns="87067" rtlCol="0" anchor="t" anchorCtr="0">
            <a:normAutofit fontScale="85000" lnSpcReduction="20000"/>
          </a:bodyPr>
          <a:lstStyle/>
          <a:p>
            <a:pPr marL="493348" lvl="1" indent="-342900" algn="just">
              <a:lnSpc>
                <a:spcPct val="120000"/>
              </a:lnSpc>
              <a:spcBef>
                <a:spcPts val="551"/>
              </a:spcBef>
              <a:buSzPct val="151750"/>
            </a:pPr>
            <a:r>
              <a:rPr lang="en-US" dirty="0"/>
              <a:t>A statement can be a </a:t>
            </a:r>
            <a:r>
              <a:rPr lang="en-US" b="1" dirty="0">
                <a:ea typeface="Courier New"/>
                <a:sym typeface="Courier New"/>
              </a:rPr>
              <a:t>{}</a:t>
            </a:r>
            <a:r>
              <a:rPr lang="en-US" dirty="0"/>
              <a:t> of code or just a standalone statement</a:t>
            </a:r>
            <a:endParaRPr dirty="0"/>
          </a:p>
          <a:p>
            <a:pPr algn="just">
              <a:lnSpc>
                <a:spcPct val="120000"/>
              </a:lnSpc>
              <a:spcBef>
                <a:spcPts val="800"/>
              </a:spcBef>
              <a:buSzPct val="183779"/>
            </a:pPr>
            <a:r>
              <a:rPr lang="en-US" dirty="0"/>
              <a:t>if-else</a:t>
            </a:r>
            <a:endParaRPr dirty="0"/>
          </a:p>
          <a:p>
            <a:pPr marL="493346" lvl="1" indent="-342900" algn="just">
              <a:lnSpc>
                <a:spcPct val="120000"/>
              </a:lnSpc>
              <a:spcBef>
                <a:spcPts val="300"/>
              </a:spcBef>
              <a:buSzPct val="132295"/>
            </a:pPr>
            <a:r>
              <a:rPr lang="en-US" dirty="0"/>
              <a:t>if (expression) statement</a:t>
            </a:r>
            <a:endParaRPr dirty="0"/>
          </a:p>
          <a:p>
            <a:pPr marL="1144443" lvl="3" indent="-342900" algn="just">
              <a:lnSpc>
                <a:spcPct val="120000"/>
              </a:lnSpc>
              <a:spcBef>
                <a:spcPts val="300"/>
              </a:spcBef>
              <a:buSzPct val="181333"/>
            </a:pPr>
            <a:r>
              <a:rPr lang="en-US" dirty="0">
                <a:solidFill>
                  <a:srgbClr val="D0940C"/>
                </a:solidFill>
              </a:rPr>
              <a:t>if (x == 0) y++;</a:t>
            </a:r>
            <a:endParaRPr dirty="0"/>
          </a:p>
          <a:p>
            <a:pPr marL="1144443" lvl="3" indent="-342900" algn="just">
              <a:lnSpc>
                <a:spcPct val="120000"/>
              </a:lnSpc>
              <a:spcBef>
                <a:spcPts val="300"/>
              </a:spcBef>
              <a:buSzPct val="181333"/>
            </a:pPr>
            <a:r>
              <a:rPr lang="en-US" dirty="0">
                <a:solidFill>
                  <a:srgbClr val="D0940C"/>
                </a:solidFill>
              </a:rPr>
              <a:t>if (x == 0) {y++;}</a:t>
            </a:r>
            <a:endParaRPr dirty="0"/>
          </a:p>
          <a:p>
            <a:pPr marL="1144443" lvl="3" indent="-342900" algn="just">
              <a:lnSpc>
                <a:spcPct val="120000"/>
              </a:lnSpc>
              <a:spcBef>
                <a:spcPts val="300"/>
              </a:spcBef>
              <a:buSzPct val="181333"/>
            </a:pPr>
            <a:r>
              <a:rPr lang="en-US" dirty="0">
                <a:solidFill>
                  <a:srgbClr val="D0940C"/>
                </a:solidFill>
              </a:rPr>
              <a:t>if (x == 0) {y++; j = j + y;}</a:t>
            </a:r>
            <a:endParaRPr dirty="0"/>
          </a:p>
          <a:p>
            <a:pPr marL="493346" lvl="1" indent="-342900" algn="just">
              <a:lnSpc>
                <a:spcPct val="120000"/>
              </a:lnSpc>
              <a:spcBef>
                <a:spcPts val="300"/>
              </a:spcBef>
              <a:buSzPct val="132295"/>
            </a:pPr>
            <a:r>
              <a:rPr lang="en-US" dirty="0"/>
              <a:t>if (expression) statement1 else statement2</a:t>
            </a:r>
            <a:endParaRPr dirty="0"/>
          </a:p>
          <a:p>
            <a:pPr marL="643792" lvl="2" indent="-342900" algn="just">
              <a:lnSpc>
                <a:spcPct val="120000"/>
              </a:lnSpc>
              <a:spcBef>
                <a:spcPts val="300"/>
              </a:spcBef>
              <a:buSzPct val="160000"/>
            </a:pPr>
            <a:r>
              <a:rPr lang="en-US" dirty="0"/>
              <a:t>There is an ambiguity in a series of if/else if/else if you don't use </a:t>
            </a:r>
            <a:r>
              <a:rPr lang="en-US" b="1" dirty="0">
                <a:ea typeface="Courier New"/>
                <a:sym typeface="Courier New"/>
              </a:rPr>
              <a:t>{}</a:t>
            </a:r>
            <a:r>
              <a:rPr lang="en-US" dirty="0"/>
              <a:t>s, </a:t>
            </a:r>
            <a:br>
              <a:rPr lang="en-US" dirty="0"/>
            </a:br>
            <a:r>
              <a:rPr lang="en-US" dirty="0"/>
              <a:t>so use </a:t>
            </a:r>
            <a:r>
              <a:rPr lang="en-US" b="1" dirty="0">
                <a:ea typeface="Courier New"/>
                <a:sym typeface="Courier New"/>
              </a:rPr>
              <a:t>{}</a:t>
            </a:r>
            <a:r>
              <a:rPr lang="en-US" dirty="0"/>
              <a:t>s to block the code</a:t>
            </a:r>
            <a:endParaRPr dirty="0"/>
          </a:p>
          <a:p>
            <a:pPr marL="643792" lvl="2" indent="-342900" algn="just">
              <a:lnSpc>
                <a:spcPct val="120000"/>
              </a:lnSpc>
              <a:spcBef>
                <a:spcPts val="300"/>
              </a:spcBef>
              <a:buSzPct val="160000"/>
            </a:pPr>
            <a:r>
              <a:rPr lang="en-US" dirty="0"/>
              <a:t>In fact, it is a bad C habit to not always have the statement in </a:t>
            </a:r>
            <a:r>
              <a:rPr lang="en-US" b="1" dirty="0">
                <a:ea typeface="Courier New"/>
                <a:sym typeface="Courier New"/>
              </a:rPr>
              <a:t>{}</a:t>
            </a:r>
            <a:r>
              <a:rPr lang="en-US" dirty="0"/>
              <a:t>s, </a:t>
            </a:r>
            <a:br>
              <a:rPr lang="en-US" dirty="0"/>
            </a:br>
            <a:r>
              <a:rPr lang="en-US" dirty="0"/>
              <a:t>it has resulted in some amusing errors...</a:t>
            </a:r>
            <a:endParaRPr dirty="0"/>
          </a:p>
          <a:p>
            <a:pPr algn="just">
              <a:lnSpc>
                <a:spcPct val="120000"/>
              </a:lnSpc>
              <a:spcBef>
                <a:spcPts val="800"/>
              </a:spcBef>
              <a:buSzPct val="183779"/>
            </a:pPr>
            <a:r>
              <a:rPr lang="en-US" dirty="0"/>
              <a:t>while</a:t>
            </a:r>
            <a:endParaRPr dirty="0"/>
          </a:p>
          <a:p>
            <a:pPr marL="493346" lvl="1" indent="-342900" algn="just">
              <a:lnSpc>
                <a:spcPct val="120000"/>
              </a:lnSpc>
              <a:spcBef>
                <a:spcPts val="300"/>
              </a:spcBef>
              <a:buSzPct val="132295"/>
            </a:pPr>
            <a:r>
              <a:rPr lang="en-US" dirty="0"/>
              <a:t>while (expression) statement</a:t>
            </a:r>
            <a:endParaRPr dirty="0"/>
          </a:p>
          <a:p>
            <a:pPr marL="493346" lvl="1" indent="-342900" algn="just">
              <a:lnSpc>
                <a:spcPct val="120000"/>
              </a:lnSpc>
              <a:spcBef>
                <a:spcPts val="300"/>
              </a:spcBef>
              <a:buSzPct val="132295"/>
            </a:pPr>
            <a:r>
              <a:rPr lang="en-US" dirty="0"/>
              <a:t>do statement while (expression);</a:t>
            </a:r>
            <a:endParaRPr dirty="0"/>
          </a:p>
        </p:txBody>
      </p:sp>
      <p:sp>
        <p:nvSpPr>
          <p:cNvPr id="526" name="Google Shape;526;p29"/>
          <p:cNvSpPr txBox="1">
            <a:spLocks noGrp="1"/>
          </p:cNvSpPr>
          <p:nvPr>
            <p:ph type="sldNum" sz="quarter" idx="12"/>
          </p:nvPr>
        </p:nvSpPr>
        <p:spPr>
          <a:prstGeom prst="rect">
            <a:avLst/>
          </a:prstGeom>
          <a:noFill/>
          <a:ln>
            <a:noFill/>
          </a:ln>
        </p:spPr>
        <p:txBody>
          <a:bodyPr spcFirstLastPara="1" wrap="square" lIns="95233" tIns="95233" rIns="95233" bIns="95233" anchor="t" anchorCtr="0">
            <a:spAutoFit/>
          </a:bodyPr>
          <a:lstStyle/>
          <a:p>
            <a:pPr algn="ctr">
              <a:buClr>
                <a:srgbClr val="000000"/>
              </a:buClr>
              <a:buSzPts val="900"/>
            </a:pPr>
            <a:fld id="{00000000-1234-1234-1234-123412341234}" type="slidenum">
              <a:rPr lang="en-US" sz="1200">
                <a:solidFill>
                  <a:srgbClr val="000000"/>
                </a:solidFill>
                <a:latin typeface="Gill Sans"/>
                <a:ea typeface="Gill Sans"/>
                <a:cs typeface="Gill Sans"/>
                <a:sym typeface="Gill Sans"/>
              </a:rPr>
              <a:pPr algn="ctr">
                <a:buClr>
                  <a:srgbClr val="000000"/>
                </a:buClr>
                <a:buSzPts val="900"/>
              </a:pPr>
              <a:t>48</a:t>
            </a:fld>
            <a:endParaRPr sz="1200">
              <a:solidFill>
                <a:srgbClr val="000000"/>
              </a:solidFill>
              <a:latin typeface="Gill Sans"/>
              <a:ea typeface="Gill Sans"/>
              <a:cs typeface="Gill Sans"/>
              <a:sym typeface="Gill Sans"/>
            </a:endParaRPr>
          </a:p>
        </p:txBody>
      </p:sp>
      <p:sp>
        <p:nvSpPr>
          <p:cNvPr id="2" name="Footer Placeholder 1">
            <a:extLst>
              <a:ext uri="{FF2B5EF4-FFF2-40B4-BE49-F238E27FC236}">
                <a16:creationId xmlns:a16="http://schemas.microsoft.com/office/drawing/2014/main" xmlns="" id="{7EB9BD59-AEF0-9A77-4643-CF90BEF17AF2}"/>
              </a:ext>
            </a:extLst>
          </p:cNvPr>
          <p:cNvSpPr>
            <a:spLocks noGrp="1"/>
          </p:cNvSpPr>
          <p:nvPr>
            <p:ph type="ftr" sz="quarter" idx="11"/>
          </p:nvPr>
        </p:nvSpPr>
        <p:spPr/>
        <p:txBody>
          <a:bodyPr/>
          <a:lstStyle/>
          <a:p>
            <a:r>
              <a:rPr lang="en-US"/>
              <a:t>Introduction - Basics of C programming</a:t>
            </a:r>
          </a:p>
        </p:txBody>
      </p:sp>
    </p:spTree>
    <p:extLst>
      <p:ext uri="{BB962C8B-B14F-4D97-AF65-F5344CB8AC3E}">
        <p14:creationId xmlns:p14="http://schemas.microsoft.com/office/powerpoint/2010/main" val="42131661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0"/>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sz="4267" b="1" dirty="0">
                <a:latin typeface="Arial"/>
                <a:ea typeface="Arial"/>
                <a:cs typeface="Arial"/>
                <a:sym typeface="Arial"/>
              </a:rPr>
              <a:t>C Syntax : Control Flow (2/2)</a:t>
            </a:r>
            <a:endParaRPr b="1" dirty="0"/>
          </a:p>
        </p:txBody>
      </p:sp>
      <p:sp>
        <p:nvSpPr>
          <p:cNvPr id="532" name="Google Shape;532;p30"/>
          <p:cNvSpPr txBox="1">
            <a:spLocks noGrp="1"/>
          </p:cNvSpPr>
          <p:nvPr>
            <p:ph idx="1"/>
          </p:nvPr>
        </p:nvSpPr>
        <p:spPr>
          <a:xfrm>
            <a:off x="828964" y="1067373"/>
            <a:ext cx="10515600" cy="3029139"/>
          </a:xfrm>
          <a:prstGeom prst="rect">
            <a:avLst/>
          </a:prstGeom>
          <a:noFill/>
          <a:ln>
            <a:noFill/>
          </a:ln>
        </p:spPr>
        <p:txBody>
          <a:bodyPr spcFirstLastPara="1" vert="horz" wrap="square" lIns="174133" tIns="87067" rIns="174133" bIns="87067" rtlCol="0" anchor="t" anchorCtr="0">
            <a:normAutofit/>
          </a:bodyPr>
          <a:lstStyle/>
          <a:p>
            <a:pPr marL="314223" indent="-314223">
              <a:lnSpc>
                <a:spcPct val="110000"/>
              </a:lnSpc>
              <a:spcBef>
                <a:spcPts val="0"/>
              </a:spcBef>
              <a:buSzPct val="183779"/>
            </a:pPr>
            <a:r>
              <a:rPr lang="en-US" dirty="0"/>
              <a:t>for</a:t>
            </a:r>
            <a:endParaRPr dirty="0"/>
          </a:p>
          <a:p>
            <a:pPr marL="647602" lvl="2" indent="-342900">
              <a:lnSpc>
                <a:spcPct val="110000"/>
              </a:lnSpc>
              <a:spcBef>
                <a:spcPts val="300"/>
              </a:spcBef>
              <a:buClr>
                <a:srgbClr val="D0940C"/>
              </a:buClr>
              <a:buSzPct val="164705"/>
            </a:pPr>
            <a:r>
              <a:rPr lang="en-US" dirty="0">
                <a:solidFill>
                  <a:srgbClr val="D0940C"/>
                </a:solidFill>
              </a:rPr>
              <a:t>for (initialize; check; update) statement</a:t>
            </a:r>
          </a:p>
          <a:p>
            <a:pPr marL="647602" lvl="2" indent="-342900">
              <a:lnSpc>
                <a:spcPct val="110000"/>
              </a:lnSpc>
              <a:spcBef>
                <a:spcPts val="300"/>
              </a:spcBef>
              <a:buClr>
                <a:srgbClr val="D0940C"/>
              </a:buClr>
              <a:buSzPct val="164705"/>
            </a:pPr>
            <a:r>
              <a:rPr lang="en-US" dirty="0"/>
              <a:t>initialize</a:t>
            </a:r>
          </a:p>
          <a:p>
            <a:pPr marL="304702" lvl="2" indent="0">
              <a:lnSpc>
                <a:spcPct val="110000"/>
              </a:lnSpc>
              <a:spcBef>
                <a:spcPts val="300"/>
              </a:spcBef>
              <a:buClr>
                <a:srgbClr val="D0940C"/>
              </a:buClr>
              <a:buSzPct val="164705"/>
              <a:buNone/>
            </a:pPr>
            <a:r>
              <a:rPr lang="en-US" dirty="0"/>
              <a:t>     for(;check;) {update}</a:t>
            </a:r>
          </a:p>
          <a:p>
            <a:pPr marL="314223" indent="-314223">
              <a:lnSpc>
                <a:spcPct val="110000"/>
              </a:lnSpc>
              <a:spcBef>
                <a:spcPts val="800"/>
              </a:spcBef>
              <a:buSzPct val="183779"/>
            </a:pPr>
            <a:r>
              <a:rPr lang="en-US" dirty="0"/>
              <a:t>C also has </a:t>
            </a:r>
            <a:r>
              <a:rPr lang="en-US" b="1" dirty="0" err="1">
                <a:solidFill>
                  <a:srgbClr val="D0940C"/>
                </a:solidFill>
                <a:ea typeface="Courier New"/>
                <a:sym typeface="Courier New"/>
              </a:rPr>
              <a:t>goto</a:t>
            </a:r>
            <a:endParaRPr b="1" dirty="0">
              <a:solidFill>
                <a:srgbClr val="D0940C"/>
              </a:solidFill>
              <a:ea typeface="Courier New"/>
              <a:sym typeface="Courier New"/>
            </a:endParaRPr>
          </a:p>
          <a:p>
            <a:pPr marL="618925" lvl="2" indent="-314264">
              <a:lnSpc>
                <a:spcPct val="110000"/>
              </a:lnSpc>
              <a:spcBef>
                <a:spcPts val="300"/>
              </a:spcBef>
              <a:buSzPct val="164705"/>
            </a:pPr>
            <a:r>
              <a:rPr lang="en-US" dirty="0"/>
              <a:t>But it can result in spectacularly bad code if you use it, so don't!</a:t>
            </a:r>
            <a:endParaRPr b="1" dirty="0">
              <a:ea typeface="Courier New"/>
              <a:sym typeface="Courier New"/>
            </a:endParaRPr>
          </a:p>
        </p:txBody>
      </p:sp>
      <p:sp>
        <p:nvSpPr>
          <p:cNvPr id="533" name="Google Shape;533;p30"/>
          <p:cNvSpPr txBox="1">
            <a:spLocks noGrp="1"/>
          </p:cNvSpPr>
          <p:nvPr>
            <p:ph type="sldNum" sz="quarter" idx="12"/>
          </p:nvPr>
        </p:nvSpPr>
        <p:spPr>
          <a:prstGeom prst="rect">
            <a:avLst/>
          </a:prstGeom>
          <a:noFill/>
          <a:ln>
            <a:noFill/>
          </a:ln>
        </p:spPr>
        <p:txBody>
          <a:bodyPr spcFirstLastPara="1" wrap="square" lIns="95233" tIns="95233" rIns="95233" bIns="95233" anchor="t" anchorCtr="0">
            <a:spAutoFit/>
          </a:bodyPr>
          <a:lstStyle/>
          <a:p>
            <a:pPr algn="ctr">
              <a:buClr>
                <a:srgbClr val="000000"/>
              </a:buClr>
              <a:buSzPts val="900"/>
            </a:pPr>
            <a:fld id="{00000000-1234-1234-1234-123412341234}" type="slidenum">
              <a:rPr lang="en-US" sz="1200">
                <a:solidFill>
                  <a:srgbClr val="000000"/>
                </a:solidFill>
                <a:latin typeface="Gill Sans"/>
                <a:ea typeface="Gill Sans"/>
                <a:cs typeface="Gill Sans"/>
                <a:sym typeface="Gill Sans"/>
              </a:rPr>
              <a:pPr algn="ctr">
                <a:buClr>
                  <a:srgbClr val="000000"/>
                </a:buClr>
                <a:buSzPts val="900"/>
              </a:pPr>
              <a:t>49</a:t>
            </a:fld>
            <a:endParaRPr sz="1200">
              <a:solidFill>
                <a:srgbClr val="000000"/>
              </a:solidFill>
              <a:latin typeface="Gill Sans"/>
              <a:ea typeface="Gill Sans"/>
              <a:cs typeface="Gill Sans"/>
              <a:sym typeface="Gill Sans"/>
            </a:endParaRPr>
          </a:p>
        </p:txBody>
      </p:sp>
      <p:sp>
        <p:nvSpPr>
          <p:cNvPr id="2" name="Footer Placeholder 1">
            <a:extLst>
              <a:ext uri="{FF2B5EF4-FFF2-40B4-BE49-F238E27FC236}">
                <a16:creationId xmlns:a16="http://schemas.microsoft.com/office/drawing/2014/main" xmlns="" id="{F4768FB8-6A4F-C61F-5EB0-5DEA393BDCBC}"/>
              </a:ext>
            </a:extLst>
          </p:cNvPr>
          <p:cNvSpPr>
            <a:spLocks noGrp="1"/>
          </p:cNvSpPr>
          <p:nvPr>
            <p:ph type="ftr" sz="quarter" idx="11"/>
          </p:nvPr>
        </p:nvSpPr>
        <p:spPr/>
        <p:txBody>
          <a:bodyPr/>
          <a:lstStyle/>
          <a:p>
            <a:r>
              <a:rPr lang="en-US"/>
              <a:t>Introduction - Basics of C programming</a:t>
            </a:r>
          </a:p>
        </p:txBody>
      </p:sp>
    </p:spTree>
    <p:extLst>
      <p:ext uri="{BB962C8B-B14F-4D97-AF65-F5344CB8AC3E}">
        <p14:creationId xmlns:p14="http://schemas.microsoft.com/office/powerpoint/2010/main" val="58567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5" name="Google Shape;305;p6"/>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Introduction to C </a:t>
            </a:r>
            <a:endParaRPr b="1" dirty="0"/>
          </a:p>
        </p:txBody>
      </p:sp>
      <p:sp>
        <p:nvSpPr>
          <p:cNvPr id="304" name="Google Shape;304;p6"/>
          <p:cNvSpPr txBox="1">
            <a:spLocks noGrp="1"/>
          </p:cNvSpPr>
          <p:nvPr>
            <p:ph idx="1"/>
          </p:nvPr>
        </p:nvSpPr>
        <p:spPr>
          <a:xfrm>
            <a:off x="838200" y="971387"/>
            <a:ext cx="10515600" cy="5157351"/>
          </a:xfrm>
          <a:prstGeom prst="rect">
            <a:avLst/>
          </a:prstGeom>
          <a:noFill/>
          <a:ln>
            <a:noFill/>
          </a:ln>
        </p:spPr>
        <p:txBody>
          <a:bodyPr spcFirstLastPara="1" vert="horz" wrap="square" lIns="174133" tIns="87067" rIns="174133" bIns="87067" rtlCol="0" anchor="t" anchorCtr="0">
            <a:noAutofit/>
          </a:bodyPr>
          <a:lstStyle/>
          <a:p>
            <a:pPr marL="489442" indent="-408184" algn="just">
              <a:lnSpc>
                <a:spcPct val="100000"/>
              </a:lnSpc>
              <a:spcBef>
                <a:spcPts val="0"/>
              </a:spcBef>
            </a:pPr>
            <a:r>
              <a:rPr lang="en-US" dirty="0"/>
              <a:t>Why C?</a:t>
            </a:r>
            <a:endParaRPr sz="3200" dirty="0"/>
          </a:p>
          <a:p>
            <a:pPr marL="880619" lvl="1" indent="-340153" algn="just">
              <a:lnSpc>
                <a:spcPct val="100000"/>
              </a:lnSpc>
              <a:spcBef>
                <a:spcPts val="427"/>
              </a:spcBef>
              <a:buSzPts val="1440"/>
            </a:pPr>
            <a:r>
              <a:rPr lang="en-US" dirty="0"/>
              <a:t>We can write programs that allow us to exploit underlying features of the architecture</a:t>
            </a:r>
            <a:endParaRPr sz="2800" dirty="0"/>
          </a:p>
          <a:p>
            <a:pPr marL="1184868" lvl="2" indent="-272121" algn="just">
              <a:lnSpc>
                <a:spcPct val="100000"/>
              </a:lnSpc>
              <a:spcBef>
                <a:spcPts val="376"/>
              </a:spcBef>
              <a:buSzPts val="1412"/>
            </a:pPr>
            <a:r>
              <a:rPr lang="en-US" dirty="0"/>
              <a:t>memory management, special instructions, parallelism</a:t>
            </a:r>
            <a:endParaRPr sz="2400" dirty="0"/>
          </a:p>
          <a:p>
            <a:pPr marL="489442" indent="-408184" algn="just">
              <a:lnSpc>
                <a:spcPct val="100000"/>
              </a:lnSpc>
            </a:pPr>
            <a:r>
              <a:rPr lang="en-US" dirty="0"/>
              <a:t>C and derivatives (C++/Obj-C/C#) still one of the most popular programming languages after &gt;40 years!</a:t>
            </a:r>
          </a:p>
          <a:p>
            <a:pPr marL="489442" indent="-408184" algn="just">
              <a:lnSpc>
                <a:spcPct val="100000"/>
              </a:lnSpc>
            </a:pPr>
            <a:r>
              <a:rPr lang="en-US" sz="3200" dirty="0"/>
              <a:t>Both high level and low-level language</a:t>
            </a:r>
            <a:endParaRPr sz="3200" dirty="0"/>
          </a:p>
        </p:txBody>
      </p:sp>
      <p:sp>
        <p:nvSpPr>
          <p:cNvPr id="2" name="Footer Placeholder 1">
            <a:extLst>
              <a:ext uri="{FF2B5EF4-FFF2-40B4-BE49-F238E27FC236}">
                <a16:creationId xmlns:a16="http://schemas.microsoft.com/office/drawing/2014/main" xmlns="" id="{B2147DEB-0F7A-88A6-58AD-42029A0AA619}"/>
              </a:ext>
            </a:extLst>
          </p:cNvPr>
          <p:cNvSpPr>
            <a:spLocks noGrp="1"/>
          </p:cNvSpPr>
          <p:nvPr>
            <p:ph type="ftr" sz="quarter" idx="11"/>
          </p:nvPr>
        </p:nvSpPr>
        <p:spPr/>
        <p:txBody>
          <a:bodyPr/>
          <a:lstStyle/>
          <a:p>
            <a:r>
              <a:rPr lang="en-US" dirty="0"/>
              <a:t>Introduction - Basics of C programming</a:t>
            </a:r>
          </a:p>
        </p:txBody>
      </p:sp>
      <p:sp>
        <p:nvSpPr>
          <p:cNvPr id="3" name="Slide Number Placeholder 2">
            <a:extLst>
              <a:ext uri="{FF2B5EF4-FFF2-40B4-BE49-F238E27FC236}">
                <a16:creationId xmlns:a16="http://schemas.microsoft.com/office/drawing/2014/main" xmlns="" id="{7482F14B-4308-6704-899B-77745EE4C5D3}"/>
              </a:ext>
            </a:extLst>
          </p:cNvPr>
          <p:cNvSpPr>
            <a:spLocks noGrp="1"/>
          </p:cNvSpPr>
          <p:nvPr>
            <p:ph type="sldNum" sz="quarter" idx="12"/>
          </p:nvPr>
        </p:nvSpPr>
        <p:spPr/>
        <p:txBody>
          <a:bodyPr/>
          <a:lstStyle/>
          <a:p>
            <a:fld id="{80B3F240-1256-4E56-B6D7-F3DD5D13EF0A}" type="slidenum">
              <a:rPr lang="en-US" smtClean="0"/>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BDCAC9-CC65-5A2D-CE27-DD9953F7A8F9}"/>
              </a:ext>
            </a:extLst>
          </p:cNvPr>
          <p:cNvSpPr>
            <a:spLocks noGrp="1"/>
          </p:cNvSpPr>
          <p:nvPr>
            <p:ph type="title"/>
          </p:nvPr>
        </p:nvSpPr>
        <p:spPr/>
        <p:txBody>
          <a:bodyPr/>
          <a:lstStyle/>
          <a:p>
            <a:r>
              <a:rPr lang="en-US" dirty="0"/>
              <a:t>Control flow</a:t>
            </a:r>
            <a:endParaRPr lang="x-none" dirty="0"/>
          </a:p>
        </p:txBody>
      </p:sp>
      <p:sp>
        <p:nvSpPr>
          <p:cNvPr id="3" name="Content Placeholder 2">
            <a:extLst>
              <a:ext uri="{FF2B5EF4-FFF2-40B4-BE49-F238E27FC236}">
                <a16:creationId xmlns:a16="http://schemas.microsoft.com/office/drawing/2014/main" xmlns="" id="{37F768DF-2FD7-5A56-D6E1-E0CD4275946B}"/>
              </a:ext>
            </a:extLst>
          </p:cNvPr>
          <p:cNvSpPr>
            <a:spLocks noGrp="1"/>
          </p:cNvSpPr>
          <p:nvPr>
            <p:ph idx="1"/>
          </p:nvPr>
        </p:nvSpPr>
        <p:spPr>
          <a:xfrm>
            <a:off x="838200" y="1077477"/>
            <a:ext cx="10515600" cy="1281675"/>
          </a:xfrm>
        </p:spPr>
        <p:txBody>
          <a:bodyPr>
            <a:normAutofit fontScale="92500" lnSpcReduction="20000"/>
          </a:bodyPr>
          <a:lstStyle/>
          <a:p>
            <a:r>
              <a:rPr lang="en-US" dirty="0"/>
              <a:t>Switch statement in C</a:t>
            </a:r>
          </a:p>
          <a:p>
            <a:pPr lvl="1"/>
            <a:r>
              <a:rPr lang="en-US" dirty="0"/>
              <a:t>One of the matching case if executed</a:t>
            </a:r>
          </a:p>
          <a:p>
            <a:pPr lvl="1"/>
            <a:r>
              <a:rPr lang="en-US" dirty="0"/>
              <a:t>If break is not provided all cases are checked</a:t>
            </a:r>
          </a:p>
          <a:p>
            <a:pPr lvl="1"/>
            <a:r>
              <a:rPr lang="en-US" dirty="0"/>
              <a:t>Switch variable can be of int or char type</a:t>
            </a:r>
            <a:endParaRPr lang="x-none" dirty="0"/>
          </a:p>
        </p:txBody>
      </p:sp>
      <p:sp>
        <p:nvSpPr>
          <p:cNvPr id="4" name="Footer Placeholder 3">
            <a:extLst>
              <a:ext uri="{FF2B5EF4-FFF2-40B4-BE49-F238E27FC236}">
                <a16:creationId xmlns:a16="http://schemas.microsoft.com/office/drawing/2014/main" xmlns="" id="{B3E7D20A-AD80-0613-D079-18074CA17400}"/>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2547596B-EDA0-DC75-700E-BF211613CD45}"/>
              </a:ext>
            </a:extLst>
          </p:cNvPr>
          <p:cNvSpPr>
            <a:spLocks noGrp="1"/>
          </p:cNvSpPr>
          <p:nvPr>
            <p:ph type="sldNum" sz="quarter" idx="12"/>
          </p:nvPr>
        </p:nvSpPr>
        <p:spPr/>
        <p:txBody>
          <a:bodyPr/>
          <a:lstStyle/>
          <a:p>
            <a:fld id="{80B3F240-1256-4E56-B6D7-F3DD5D13EF0A}" type="slidenum">
              <a:rPr lang="en-US" smtClean="0"/>
              <a:t>50</a:t>
            </a:fld>
            <a:endParaRPr lang="en-US"/>
          </a:p>
        </p:txBody>
      </p:sp>
      <p:sp>
        <p:nvSpPr>
          <p:cNvPr id="6" name="TextBox 5">
            <a:extLst>
              <a:ext uri="{FF2B5EF4-FFF2-40B4-BE49-F238E27FC236}">
                <a16:creationId xmlns:a16="http://schemas.microsoft.com/office/drawing/2014/main" xmlns="" id="{C94C741B-E5BC-8E01-8CAA-B19420B222BB}"/>
              </a:ext>
            </a:extLst>
          </p:cNvPr>
          <p:cNvSpPr txBox="1"/>
          <p:nvPr/>
        </p:nvSpPr>
        <p:spPr>
          <a:xfrm>
            <a:off x="838200" y="2752344"/>
            <a:ext cx="10655808" cy="3416320"/>
          </a:xfrm>
          <a:prstGeom prst="rect">
            <a:avLst/>
          </a:prstGeom>
          <a:noFill/>
        </p:spPr>
        <p:txBody>
          <a:bodyPr wrap="square" rtlCol="0">
            <a:spAutoFit/>
          </a:bodyPr>
          <a:lstStyle/>
          <a:p>
            <a:r>
              <a:rPr lang="en-US" dirty="0">
                <a:solidFill>
                  <a:schemeClr val="accent2">
                    <a:lumMod val="50000"/>
                  </a:schemeClr>
                </a:solidFill>
              </a:rPr>
              <a:t>#include &lt;</a:t>
            </a:r>
            <a:r>
              <a:rPr lang="en-US" dirty="0" err="1">
                <a:solidFill>
                  <a:schemeClr val="accent2">
                    <a:lumMod val="50000"/>
                  </a:schemeClr>
                </a:solidFill>
              </a:rPr>
              <a:t>stdio.h</a:t>
            </a:r>
            <a:r>
              <a:rPr lang="en-US" dirty="0">
                <a:solidFill>
                  <a:schemeClr val="accent2">
                    <a:lumMod val="50000"/>
                  </a:schemeClr>
                </a:solidFill>
              </a:rPr>
              <a:t>&gt;</a:t>
            </a:r>
          </a:p>
          <a:p>
            <a:r>
              <a:rPr lang="en-US" dirty="0">
                <a:solidFill>
                  <a:schemeClr val="accent2">
                    <a:lumMod val="50000"/>
                  </a:schemeClr>
                </a:solidFill>
              </a:rPr>
              <a:t>int main() {      // Switch variable    int var = 1;    </a:t>
            </a:r>
          </a:p>
          <a:p>
            <a:r>
              <a:rPr lang="en-US" dirty="0">
                <a:solidFill>
                  <a:schemeClr val="accent2">
                    <a:lumMod val="50000"/>
                  </a:schemeClr>
                </a:solidFill>
              </a:rPr>
              <a:t>// Switch statement    switch (var) {</a:t>
            </a:r>
          </a:p>
          <a:p>
            <a:r>
              <a:rPr lang="en-US" dirty="0">
                <a:solidFill>
                  <a:schemeClr val="accent2">
                    <a:lumMod val="50000"/>
                  </a:schemeClr>
                </a:solidFill>
              </a:rPr>
              <a:t>  case 1:        </a:t>
            </a:r>
            <a:r>
              <a:rPr lang="en-US" dirty="0" err="1">
                <a:solidFill>
                  <a:schemeClr val="accent2">
                    <a:lumMod val="50000"/>
                  </a:schemeClr>
                </a:solidFill>
              </a:rPr>
              <a:t>printf</a:t>
            </a:r>
            <a:r>
              <a:rPr lang="en-US" dirty="0">
                <a:solidFill>
                  <a:schemeClr val="accent2">
                    <a:lumMod val="50000"/>
                  </a:schemeClr>
                </a:solidFill>
              </a:rPr>
              <a:t>("Case 1 is Matched.");</a:t>
            </a:r>
          </a:p>
          <a:p>
            <a:r>
              <a:rPr lang="en-US" dirty="0">
                <a:solidFill>
                  <a:schemeClr val="accent2">
                    <a:lumMod val="50000"/>
                  </a:schemeClr>
                </a:solidFill>
              </a:rPr>
              <a:t>  break;    </a:t>
            </a:r>
          </a:p>
          <a:p>
            <a:r>
              <a:rPr lang="en-US" dirty="0">
                <a:solidFill>
                  <a:schemeClr val="accent2">
                    <a:lumMod val="50000"/>
                  </a:schemeClr>
                </a:solidFill>
              </a:rPr>
              <a:t>  case 2:        </a:t>
            </a:r>
            <a:r>
              <a:rPr lang="en-US" dirty="0" err="1">
                <a:solidFill>
                  <a:schemeClr val="accent2">
                    <a:lumMod val="50000"/>
                  </a:schemeClr>
                </a:solidFill>
              </a:rPr>
              <a:t>printf</a:t>
            </a:r>
            <a:r>
              <a:rPr lang="en-US" dirty="0">
                <a:solidFill>
                  <a:schemeClr val="accent2">
                    <a:lumMod val="50000"/>
                  </a:schemeClr>
                </a:solidFill>
              </a:rPr>
              <a:t>("Case 2 is Matched.");</a:t>
            </a:r>
          </a:p>
          <a:p>
            <a:r>
              <a:rPr lang="en-US" dirty="0">
                <a:solidFill>
                  <a:schemeClr val="accent2">
                    <a:lumMod val="50000"/>
                  </a:schemeClr>
                </a:solidFill>
              </a:rPr>
              <a:t>  break;    </a:t>
            </a:r>
          </a:p>
          <a:p>
            <a:r>
              <a:rPr lang="en-US" dirty="0">
                <a:solidFill>
                  <a:schemeClr val="accent2">
                    <a:lumMod val="50000"/>
                  </a:schemeClr>
                </a:solidFill>
              </a:rPr>
              <a:t>  case 3:        </a:t>
            </a:r>
            <a:r>
              <a:rPr lang="en-US" dirty="0" err="1">
                <a:solidFill>
                  <a:schemeClr val="accent2">
                    <a:lumMod val="50000"/>
                  </a:schemeClr>
                </a:solidFill>
              </a:rPr>
              <a:t>printf</a:t>
            </a:r>
            <a:r>
              <a:rPr lang="en-US" dirty="0">
                <a:solidFill>
                  <a:schemeClr val="accent2">
                    <a:lumMod val="50000"/>
                  </a:schemeClr>
                </a:solidFill>
              </a:rPr>
              <a:t>("Case 3 is Matched.");        </a:t>
            </a:r>
          </a:p>
          <a:p>
            <a:r>
              <a:rPr lang="en-US" dirty="0">
                <a:solidFill>
                  <a:schemeClr val="accent2">
                    <a:lumMod val="50000"/>
                  </a:schemeClr>
                </a:solidFill>
              </a:rPr>
              <a:t>  break;    </a:t>
            </a:r>
          </a:p>
          <a:p>
            <a:r>
              <a:rPr lang="en-US" dirty="0">
                <a:solidFill>
                  <a:schemeClr val="accent2">
                    <a:lumMod val="50000"/>
                  </a:schemeClr>
                </a:solidFill>
              </a:rPr>
              <a:t>  default:       </a:t>
            </a:r>
            <a:r>
              <a:rPr lang="en-US" dirty="0" err="1">
                <a:solidFill>
                  <a:schemeClr val="accent2">
                    <a:lumMod val="50000"/>
                  </a:schemeClr>
                </a:solidFill>
              </a:rPr>
              <a:t>printf</a:t>
            </a:r>
            <a:r>
              <a:rPr lang="en-US" dirty="0">
                <a:solidFill>
                  <a:schemeClr val="accent2">
                    <a:lumMod val="50000"/>
                  </a:schemeClr>
                </a:solidFill>
              </a:rPr>
              <a:t>("Default case is Matched.");</a:t>
            </a:r>
          </a:p>
          <a:p>
            <a:r>
              <a:rPr lang="en-US" dirty="0">
                <a:solidFill>
                  <a:schemeClr val="accent2">
                    <a:lumMod val="50000"/>
                  </a:schemeClr>
                </a:solidFill>
              </a:rPr>
              <a:t>  break;    }</a:t>
            </a:r>
          </a:p>
          <a:p>
            <a:r>
              <a:rPr lang="en-US" dirty="0">
                <a:solidFill>
                  <a:schemeClr val="accent2">
                    <a:lumMod val="50000"/>
                  </a:schemeClr>
                </a:solidFill>
              </a:rPr>
              <a:t> return 0;}</a:t>
            </a:r>
            <a:endParaRPr lang="x-none" dirty="0">
              <a:solidFill>
                <a:schemeClr val="accent2">
                  <a:lumMod val="50000"/>
                </a:schemeClr>
              </a:solidFill>
            </a:endParaRPr>
          </a:p>
        </p:txBody>
      </p:sp>
      <p:pic>
        <p:nvPicPr>
          <p:cNvPr id="8" name="Picture 7">
            <a:extLst>
              <a:ext uri="{FF2B5EF4-FFF2-40B4-BE49-F238E27FC236}">
                <a16:creationId xmlns:a16="http://schemas.microsoft.com/office/drawing/2014/main" xmlns="" id="{381DB0C0-3B8E-E4AB-4923-BFFDB2053B2D}"/>
              </a:ext>
            </a:extLst>
          </p:cNvPr>
          <p:cNvPicPr>
            <a:picLocks noChangeAspect="1"/>
          </p:cNvPicPr>
          <p:nvPr/>
        </p:nvPicPr>
        <p:blipFill>
          <a:blip r:embed="rId2"/>
          <a:stretch>
            <a:fillRect/>
          </a:stretch>
        </p:blipFill>
        <p:spPr>
          <a:xfrm>
            <a:off x="7436948" y="1304920"/>
            <a:ext cx="4011340" cy="4715395"/>
          </a:xfrm>
          <a:prstGeom prst="rect">
            <a:avLst/>
          </a:prstGeom>
        </p:spPr>
      </p:pic>
    </p:spTree>
    <p:extLst>
      <p:ext uri="{BB962C8B-B14F-4D97-AF65-F5344CB8AC3E}">
        <p14:creationId xmlns:p14="http://schemas.microsoft.com/office/powerpoint/2010/main" val="2464497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txBox="1">
            <a:spLocks noGrp="1"/>
          </p:cNvSpPr>
          <p:nvPr>
            <p:ph idx="1"/>
          </p:nvPr>
        </p:nvSpPr>
        <p:spPr>
          <a:prstGeom prst="rect">
            <a:avLst/>
          </a:prstGeom>
          <a:noFill/>
          <a:ln>
            <a:noFill/>
          </a:ln>
        </p:spPr>
        <p:txBody>
          <a:bodyPr spcFirstLastPara="1" vert="horz" wrap="square" lIns="191567" tIns="87067" rIns="174133" bIns="87067" rtlCol="0" anchor="ctr" anchorCtr="0">
            <a:noAutofit/>
          </a:bodyPr>
          <a:lstStyle/>
          <a:p>
            <a:pPr marL="0" indent="0" algn="ctr">
              <a:buSzPts val="5985"/>
              <a:buNone/>
            </a:pPr>
            <a:r>
              <a:rPr lang="en-US" sz="4000" b="1" dirty="0"/>
              <a:t>C Program Execution</a:t>
            </a:r>
            <a:endParaRPr sz="4000" b="1" dirty="0"/>
          </a:p>
        </p:txBody>
      </p:sp>
      <p:sp>
        <p:nvSpPr>
          <p:cNvPr id="3" name="Footer Placeholder 2">
            <a:extLst>
              <a:ext uri="{FF2B5EF4-FFF2-40B4-BE49-F238E27FC236}">
                <a16:creationId xmlns:a16="http://schemas.microsoft.com/office/drawing/2014/main" xmlns="" id="{32AF39C8-ABAA-53E5-7148-C4DE0850672B}"/>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1D3269F8-06DC-CB99-96BA-C3B4E553464B}"/>
              </a:ext>
            </a:extLst>
          </p:cNvPr>
          <p:cNvSpPr>
            <a:spLocks noGrp="1"/>
          </p:cNvSpPr>
          <p:nvPr>
            <p:ph type="sldNum" sz="quarter" idx="12"/>
          </p:nvPr>
        </p:nvSpPr>
        <p:spPr/>
        <p:txBody>
          <a:bodyPr/>
          <a:lstStyle/>
          <a:p>
            <a:fld id="{80B3F240-1256-4E56-B6D7-F3DD5D13EF0A}" type="slidenum">
              <a:rPr lang="en-US" smtClean="0"/>
              <a:t>51</a:t>
            </a:fld>
            <a:endParaRPr lang="en-US"/>
          </a:p>
        </p:txBody>
      </p:sp>
    </p:spTree>
    <p:extLst>
      <p:ext uri="{BB962C8B-B14F-4D97-AF65-F5344CB8AC3E}">
        <p14:creationId xmlns:p14="http://schemas.microsoft.com/office/powerpoint/2010/main" val="27395068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3360" y="86405"/>
            <a:ext cx="7393781" cy="624570"/>
          </a:xfrm>
          <a:prstGeom prst="rect">
            <a:avLst/>
          </a:prstGeom>
        </p:spPr>
        <p:txBody>
          <a:bodyPr vert="horz" wrap="square" lIns="0" tIns="8930" rIns="0" bIns="0" rtlCol="0" anchor="ctr">
            <a:spAutoFit/>
          </a:bodyPr>
          <a:lstStyle/>
          <a:p>
            <a:pPr marL="17859">
              <a:lnSpc>
                <a:spcPct val="100000"/>
              </a:lnSpc>
              <a:spcBef>
                <a:spcPts val="70"/>
              </a:spcBef>
            </a:pPr>
            <a:r>
              <a:rPr spc="98" dirty="0"/>
              <a:t>...it’s</a:t>
            </a:r>
            <a:r>
              <a:rPr spc="161" dirty="0"/>
              <a:t> </a:t>
            </a:r>
            <a:r>
              <a:rPr spc="127" dirty="0"/>
              <a:t>all</a:t>
            </a:r>
            <a:r>
              <a:rPr spc="161" dirty="0"/>
              <a:t> </a:t>
            </a:r>
            <a:r>
              <a:rPr spc="80" dirty="0"/>
              <a:t>about</a:t>
            </a:r>
            <a:r>
              <a:rPr spc="161" dirty="0"/>
              <a:t> </a:t>
            </a:r>
            <a:r>
              <a:rPr i="1" dirty="0">
                <a:latin typeface="Arial"/>
                <a:cs typeface="Arial"/>
              </a:rPr>
              <a:t>the</a:t>
            </a:r>
            <a:r>
              <a:rPr i="1" spc="161" dirty="0">
                <a:latin typeface="Arial"/>
                <a:cs typeface="Arial"/>
              </a:rPr>
              <a:t> </a:t>
            </a:r>
            <a:r>
              <a:rPr spc="-7" dirty="0"/>
              <a:t>stack</a:t>
            </a:r>
          </a:p>
        </p:txBody>
      </p:sp>
      <p:sp>
        <p:nvSpPr>
          <p:cNvPr id="3" name="object 3"/>
          <p:cNvSpPr txBox="1"/>
          <p:nvPr/>
        </p:nvSpPr>
        <p:spPr>
          <a:xfrm>
            <a:off x="1782961" y="1162246"/>
            <a:ext cx="5840016" cy="740419"/>
          </a:xfrm>
          <a:prstGeom prst="rect">
            <a:avLst/>
          </a:prstGeom>
        </p:spPr>
        <p:txBody>
          <a:bodyPr vert="horz" wrap="square" lIns="0" tIns="19645" rIns="0" bIns="0" rtlCol="0">
            <a:spAutoFit/>
          </a:bodyPr>
          <a:lstStyle/>
          <a:p>
            <a:pPr marL="8929" marR="3572">
              <a:lnSpc>
                <a:spcPts val="2855"/>
              </a:lnSpc>
              <a:spcBef>
                <a:spcPts val="155"/>
              </a:spcBef>
            </a:pPr>
            <a:r>
              <a:rPr sz="2391" spc="-63" dirty="0">
                <a:latin typeface="Arial"/>
                <a:cs typeface="Arial"/>
              </a:rPr>
              <a:t>The</a:t>
            </a:r>
            <a:r>
              <a:rPr sz="2391" spc="-39" dirty="0">
                <a:latin typeface="Arial"/>
                <a:cs typeface="Arial"/>
              </a:rPr>
              <a:t> </a:t>
            </a:r>
            <a:r>
              <a:rPr sz="2391" spc="49" dirty="0">
                <a:latin typeface="Arial"/>
                <a:cs typeface="Arial"/>
              </a:rPr>
              <a:t>operating</a:t>
            </a:r>
            <a:r>
              <a:rPr sz="2391" spc="-35" dirty="0">
                <a:latin typeface="Arial"/>
                <a:cs typeface="Arial"/>
              </a:rPr>
              <a:t> </a:t>
            </a:r>
            <a:r>
              <a:rPr sz="2391" spc="-56" dirty="0">
                <a:latin typeface="Arial"/>
                <a:cs typeface="Arial"/>
              </a:rPr>
              <a:t>system</a:t>
            </a:r>
            <a:r>
              <a:rPr sz="2391" spc="-39" dirty="0">
                <a:latin typeface="Arial"/>
                <a:cs typeface="Arial"/>
              </a:rPr>
              <a:t> </a:t>
            </a:r>
            <a:r>
              <a:rPr sz="2391" dirty="0">
                <a:latin typeface="Arial"/>
                <a:cs typeface="Arial"/>
              </a:rPr>
              <a:t>creates</a:t>
            </a:r>
            <a:r>
              <a:rPr sz="2391" spc="-35" dirty="0">
                <a:latin typeface="Arial"/>
                <a:cs typeface="Arial"/>
              </a:rPr>
              <a:t> </a:t>
            </a:r>
            <a:r>
              <a:rPr sz="2391" spc="105" dirty="0">
                <a:latin typeface="Arial"/>
                <a:cs typeface="Arial"/>
              </a:rPr>
              <a:t>a</a:t>
            </a:r>
            <a:r>
              <a:rPr sz="2391" spc="-39" dirty="0">
                <a:latin typeface="Arial"/>
                <a:cs typeface="Arial"/>
              </a:rPr>
              <a:t> </a:t>
            </a:r>
            <a:r>
              <a:rPr sz="2391" spc="-7" dirty="0">
                <a:latin typeface="Arial"/>
                <a:cs typeface="Arial"/>
              </a:rPr>
              <a:t>process</a:t>
            </a:r>
            <a:r>
              <a:rPr sz="2391" spc="-35" dirty="0">
                <a:latin typeface="Arial"/>
                <a:cs typeface="Arial"/>
              </a:rPr>
              <a:t> </a:t>
            </a:r>
            <a:r>
              <a:rPr sz="2391" spc="60" dirty="0">
                <a:latin typeface="Arial"/>
                <a:cs typeface="Arial"/>
              </a:rPr>
              <a:t>by </a:t>
            </a:r>
            <a:r>
              <a:rPr sz="2391" dirty="0">
                <a:latin typeface="Arial"/>
                <a:cs typeface="Arial"/>
              </a:rPr>
              <a:t>assigning</a:t>
            </a:r>
            <a:r>
              <a:rPr sz="2391" spc="84" dirty="0">
                <a:latin typeface="Arial"/>
                <a:cs typeface="Arial"/>
              </a:rPr>
              <a:t> </a:t>
            </a:r>
            <a:r>
              <a:rPr sz="2391" dirty="0">
                <a:latin typeface="Arial"/>
                <a:cs typeface="Arial"/>
              </a:rPr>
              <a:t>memory</a:t>
            </a:r>
            <a:r>
              <a:rPr sz="2391" spc="84" dirty="0">
                <a:latin typeface="Arial"/>
                <a:cs typeface="Arial"/>
              </a:rPr>
              <a:t> </a:t>
            </a:r>
            <a:r>
              <a:rPr sz="2391" spc="60" dirty="0">
                <a:latin typeface="Arial"/>
                <a:cs typeface="Arial"/>
              </a:rPr>
              <a:t>and</a:t>
            </a:r>
            <a:r>
              <a:rPr sz="2391" spc="88" dirty="0">
                <a:latin typeface="Arial"/>
                <a:cs typeface="Arial"/>
              </a:rPr>
              <a:t> </a:t>
            </a:r>
            <a:r>
              <a:rPr sz="2391" spc="35" dirty="0">
                <a:latin typeface="Arial"/>
                <a:cs typeface="Arial"/>
              </a:rPr>
              <a:t>other</a:t>
            </a:r>
            <a:r>
              <a:rPr sz="2391" spc="84" dirty="0">
                <a:latin typeface="Arial"/>
                <a:cs typeface="Arial"/>
              </a:rPr>
              <a:t> </a:t>
            </a:r>
            <a:r>
              <a:rPr sz="2391" spc="-7" dirty="0">
                <a:latin typeface="Arial"/>
                <a:cs typeface="Arial"/>
              </a:rPr>
              <a:t>resources</a:t>
            </a:r>
            <a:endParaRPr sz="2391">
              <a:latin typeface="Arial"/>
              <a:cs typeface="Arial"/>
            </a:endParaRPr>
          </a:p>
        </p:txBody>
      </p:sp>
      <p:sp>
        <p:nvSpPr>
          <p:cNvPr id="4" name="object 4"/>
          <p:cNvSpPr txBox="1"/>
          <p:nvPr/>
        </p:nvSpPr>
        <p:spPr>
          <a:xfrm>
            <a:off x="1970485" y="2283277"/>
            <a:ext cx="6112818" cy="983323"/>
          </a:xfrm>
          <a:prstGeom prst="rect">
            <a:avLst/>
          </a:prstGeom>
        </p:spPr>
        <p:txBody>
          <a:bodyPr vert="horz" wrap="square" lIns="0" tIns="8930" rIns="0" bIns="0" rtlCol="0">
            <a:spAutoFit/>
          </a:bodyPr>
          <a:lstStyle/>
          <a:p>
            <a:pPr marL="160729" marR="3572" indent="-151799">
              <a:lnSpc>
                <a:spcPct val="110100"/>
              </a:lnSpc>
              <a:spcBef>
                <a:spcPts val="70"/>
              </a:spcBef>
              <a:buClr>
                <a:srgbClr val="0056D6"/>
              </a:buClr>
              <a:buSzPct val="96428"/>
              <a:buFont typeface="Tahoma"/>
              <a:buChar char="‣"/>
              <a:tabLst>
                <a:tab pos="160729" algn="l"/>
                <a:tab pos="175016" algn="l"/>
              </a:tabLst>
            </a:pPr>
            <a:r>
              <a:rPr sz="1969" dirty="0">
                <a:latin typeface="Arial"/>
                <a:cs typeface="Arial"/>
              </a:rPr>
              <a:t>	Stack:</a:t>
            </a:r>
            <a:r>
              <a:rPr sz="1969" spc="80" dirty="0">
                <a:latin typeface="Arial"/>
                <a:cs typeface="Arial"/>
              </a:rPr>
              <a:t> </a:t>
            </a:r>
            <a:r>
              <a:rPr sz="1969" dirty="0">
                <a:latin typeface="Arial"/>
                <a:cs typeface="Arial"/>
              </a:rPr>
              <a:t>keeps</a:t>
            </a:r>
            <a:r>
              <a:rPr sz="1969" spc="84" dirty="0">
                <a:latin typeface="Arial"/>
                <a:cs typeface="Arial"/>
              </a:rPr>
              <a:t> </a:t>
            </a:r>
            <a:r>
              <a:rPr sz="1969" dirty="0">
                <a:latin typeface="Arial"/>
                <a:cs typeface="Arial"/>
              </a:rPr>
              <a:t>track</a:t>
            </a:r>
            <a:r>
              <a:rPr sz="1969" spc="84" dirty="0">
                <a:latin typeface="Arial"/>
                <a:cs typeface="Arial"/>
              </a:rPr>
              <a:t> </a:t>
            </a:r>
            <a:r>
              <a:rPr sz="1969" spc="56" dirty="0">
                <a:latin typeface="Arial"/>
                <a:cs typeface="Arial"/>
              </a:rPr>
              <a:t>of</a:t>
            </a:r>
            <a:r>
              <a:rPr sz="1969" spc="84" dirty="0">
                <a:latin typeface="Arial"/>
                <a:cs typeface="Arial"/>
              </a:rPr>
              <a:t> </a:t>
            </a:r>
            <a:r>
              <a:rPr sz="1969" dirty="0">
                <a:latin typeface="Arial"/>
                <a:cs typeface="Arial"/>
              </a:rPr>
              <a:t>the</a:t>
            </a:r>
            <a:r>
              <a:rPr sz="1969" spc="84" dirty="0">
                <a:latin typeface="Arial"/>
                <a:cs typeface="Arial"/>
              </a:rPr>
              <a:t> </a:t>
            </a:r>
            <a:r>
              <a:rPr sz="1969" dirty="0">
                <a:latin typeface="Arial"/>
                <a:cs typeface="Arial"/>
              </a:rPr>
              <a:t>point</a:t>
            </a:r>
            <a:r>
              <a:rPr sz="1969" spc="84" dirty="0">
                <a:latin typeface="Arial"/>
                <a:cs typeface="Arial"/>
              </a:rPr>
              <a:t> </a:t>
            </a:r>
            <a:r>
              <a:rPr sz="1969" spc="35" dirty="0">
                <a:latin typeface="Arial"/>
                <a:cs typeface="Arial"/>
              </a:rPr>
              <a:t>to</a:t>
            </a:r>
            <a:r>
              <a:rPr sz="1969" spc="84" dirty="0">
                <a:latin typeface="Arial"/>
                <a:cs typeface="Arial"/>
              </a:rPr>
              <a:t> </a:t>
            </a:r>
            <a:r>
              <a:rPr sz="1969" dirty="0">
                <a:latin typeface="Arial"/>
                <a:cs typeface="Arial"/>
              </a:rPr>
              <a:t>which</a:t>
            </a:r>
            <a:r>
              <a:rPr sz="1969" spc="84" dirty="0">
                <a:latin typeface="Arial"/>
                <a:cs typeface="Arial"/>
              </a:rPr>
              <a:t> </a:t>
            </a:r>
            <a:r>
              <a:rPr sz="1969" dirty="0">
                <a:latin typeface="Arial"/>
                <a:cs typeface="Arial"/>
              </a:rPr>
              <a:t>each</a:t>
            </a:r>
            <a:r>
              <a:rPr sz="1969" spc="84" dirty="0">
                <a:latin typeface="Arial"/>
                <a:cs typeface="Arial"/>
              </a:rPr>
              <a:t> </a:t>
            </a:r>
            <a:r>
              <a:rPr sz="1969" spc="-7" dirty="0">
                <a:latin typeface="Arial"/>
                <a:cs typeface="Arial"/>
              </a:rPr>
              <a:t>active </a:t>
            </a:r>
            <a:r>
              <a:rPr sz="1969" dirty="0">
                <a:latin typeface="Arial"/>
                <a:cs typeface="Arial"/>
              </a:rPr>
              <a:t>subroutine</a:t>
            </a:r>
            <a:r>
              <a:rPr sz="1969" spc="95" dirty="0">
                <a:latin typeface="Arial"/>
                <a:cs typeface="Arial"/>
              </a:rPr>
              <a:t> </a:t>
            </a:r>
            <a:r>
              <a:rPr sz="1969" dirty="0">
                <a:latin typeface="Arial"/>
                <a:cs typeface="Arial"/>
              </a:rPr>
              <a:t>should</a:t>
            </a:r>
            <a:r>
              <a:rPr sz="1969" spc="98" dirty="0">
                <a:latin typeface="Arial"/>
                <a:cs typeface="Arial"/>
              </a:rPr>
              <a:t> </a:t>
            </a:r>
            <a:r>
              <a:rPr sz="1969" dirty="0">
                <a:latin typeface="Arial"/>
                <a:cs typeface="Arial"/>
              </a:rPr>
              <a:t>return</a:t>
            </a:r>
            <a:r>
              <a:rPr sz="1969" spc="98" dirty="0">
                <a:latin typeface="Arial"/>
                <a:cs typeface="Arial"/>
              </a:rPr>
              <a:t> </a:t>
            </a:r>
            <a:r>
              <a:rPr sz="1969" dirty="0">
                <a:latin typeface="Arial"/>
                <a:cs typeface="Arial"/>
              </a:rPr>
              <a:t>control</a:t>
            </a:r>
            <a:r>
              <a:rPr sz="1969" spc="95" dirty="0">
                <a:latin typeface="Arial"/>
                <a:cs typeface="Arial"/>
              </a:rPr>
              <a:t> </a:t>
            </a:r>
            <a:r>
              <a:rPr sz="1969" dirty="0">
                <a:latin typeface="Arial"/>
                <a:cs typeface="Arial"/>
              </a:rPr>
              <a:t>when</a:t>
            </a:r>
            <a:r>
              <a:rPr sz="1969" spc="98" dirty="0">
                <a:latin typeface="Arial"/>
                <a:cs typeface="Arial"/>
              </a:rPr>
              <a:t> </a:t>
            </a:r>
            <a:r>
              <a:rPr sz="1969" dirty="0">
                <a:latin typeface="Arial"/>
                <a:cs typeface="Arial"/>
              </a:rPr>
              <a:t>it</a:t>
            </a:r>
            <a:r>
              <a:rPr sz="1969" spc="98" dirty="0">
                <a:latin typeface="Arial"/>
                <a:cs typeface="Arial"/>
              </a:rPr>
              <a:t> </a:t>
            </a:r>
            <a:r>
              <a:rPr sz="1969" spc="-7" dirty="0">
                <a:latin typeface="Arial"/>
                <a:cs typeface="Arial"/>
              </a:rPr>
              <a:t>finishes </a:t>
            </a:r>
            <a:r>
              <a:rPr sz="1969" dirty="0">
                <a:latin typeface="Arial"/>
                <a:cs typeface="Arial"/>
              </a:rPr>
              <a:t>executing;</a:t>
            </a:r>
            <a:r>
              <a:rPr sz="1969" spc="80" dirty="0">
                <a:latin typeface="Arial"/>
                <a:cs typeface="Arial"/>
              </a:rPr>
              <a:t> </a:t>
            </a:r>
            <a:r>
              <a:rPr sz="1969" spc="-14" dirty="0">
                <a:latin typeface="Arial"/>
                <a:cs typeface="Arial"/>
              </a:rPr>
              <a:t>stores</a:t>
            </a:r>
            <a:r>
              <a:rPr sz="1969" spc="84" dirty="0">
                <a:latin typeface="Arial"/>
                <a:cs typeface="Arial"/>
              </a:rPr>
              <a:t> </a:t>
            </a:r>
            <a:r>
              <a:rPr sz="1969" dirty="0">
                <a:latin typeface="Arial"/>
                <a:cs typeface="Arial"/>
              </a:rPr>
              <a:t>variables</a:t>
            </a:r>
            <a:r>
              <a:rPr sz="1969" spc="80" dirty="0">
                <a:latin typeface="Arial"/>
                <a:cs typeface="Arial"/>
              </a:rPr>
              <a:t> </a:t>
            </a:r>
            <a:r>
              <a:rPr sz="1969" dirty="0">
                <a:latin typeface="Arial"/>
                <a:cs typeface="Arial"/>
              </a:rPr>
              <a:t>that</a:t>
            </a:r>
            <a:r>
              <a:rPr sz="1969" spc="84" dirty="0">
                <a:latin typeface="Arial"/>
                <a:cs typeface="Arial"/>
              </a:rPr>
              <a:t> </a:t>
            </a:r>
            <a:r>
              <a:rPr sz="1969" spc="39" dirty="0">
                <a:latin typeface="Arial"/>
                <a:cs typeface="Arial"/>
              </a:rPr>
              <a:t>are</a:t>
            </a:r>
            <a:r>
              <a:rPr sz="1969" spc="80" dirty="0">
                <a:latin typeface="Arial"/>
                <a:cs typeface="Arial"/>
              </a:rPr>
              <a:t> </a:t>
            </a:r>
            <a:r>
              <a:rPr sz="1969" spc="39" dirty="0">
                <a:latin typeface="Arial"/>
                <a:cs typeface="Arial"/>
              </a:rPr>
              <a:t>local</a:t>
            </a:r>
            <a:r>
              <a:rPr sz="1969" spc="84" dirty="0">
                <a:latin typeface="Arial"/>
                <a:cs typeface="Arial"/>
              </a:rPr>
              <a:t> </a:t>
            </a:r>
            <a:r>
              <a:rPr sz="1969" spc="35" dirty="0">
                <a:latin typeface="Arial"/>
                <a:cs typeface="Arial"/>
              </a:rPr>
              <a:t>to</a:t>
            </a:r>
            <a:r>
              <a:rPr sz="1969" spc="80" dirty="0">
                <a:latin typeface="Arial"/>
                <a:cs typeface="Arial"/>
              </a:rPr>
              <a:t> </a:t>
            </a:r>
            <a:r>
              <a:rPr sz="1969" spc="-7" dirty="0">
                <a:latin typeface="Arial"/>
                <a:cs typeface="Arial"/>
              </a:rPr>
              <a:t>functions</a:t>
            </a:r>
            <a:endParaRPr sz="1969">
              <a:latin typeface="Arial"/>
              <a:cs typeface="Arial"/>
            </a:endParaRPr>
          </a:p>
        </p:txBody>
      </p:sp>
      <p:sp>
        <p:nvSpPr>
          <p:cNvPr id="5" name="object 5"/>
          <p:cNvSpPr txBox="1"/>
          <p:nvPr/>
        </p:nvSpPr>
        <p:spPr>
          <a:xfrm>
            <a:off x="1970485" y="3703098"/>
            <a:ext cx="6320879" cy="649962"/>
          </a:xfrm>
          <a:prstGeom prst="rect">
            <a:avLst/>
          </a:prstGeom>
        </p:spPr>
        <p:txBody>
          <a:bodyPr vert="horz" wrap="square" lIns="0" tIns="8930" rIns="0" bIns="0" rtlCol="0">
            <a:spAutoFit/>
          </a:bodyPr>
          <a:lstStyle/>
          <a:p>
            <a:pPr marL="160729" marR="3572" indent="-151799">
              <a:lnSpc>
                <a:spcPct val="110100"/>
              </a:lnSpc>
              <a:spcBef>
                <a:spcPts val="70"/>
              </a:spcBef>
              <a:buClr>
                <a:srgbClr val="0056D6"/>
              </a:buClr>
              <a:buSzPct val="96428"/>
              <a:buFont typeface="Tahoma"/>
              <a:buChar char="‣"/>
              <a:tabLst>
                <a:tab pos="160729" algn="l"/>
                <a:tab pos="175016" algn="l"/>
              </a:tabLst>
            </a:pPr>
            <a:r>
              <a:rPr sz="1969" spc="42" dirty="0">
                <a:latin typeface="Arial"/>
                <a:cs typeface="Arial"/>
              </a:rPr>
              <a:t>	Heap:</a:t>
            </a:r>
            <a:r>
              <a:rPr sz="1969" spc="127" dirty="0">
                <a:latin typeface="Arial"/>
                <a:cs typeface="Arial"/>
              </a:rPr>
              <a:t> </a:t>
            </a:r>
            <a:r>
              <a:rPr sz="1969" dirty="0">
                <a:latin typeface="Arial"/>
                <a:cs typeface="Arial"/>
              </a:rPr>
              <a:t>dynamic</a:t>
            </a:r>
            <a:r>
              <a:rPr sz="1969" spc="127" dirty="0">
                <a:latin typeface="Arial"/>
                <a:cs typeface="Arial"/>
              </a:rPr>
              <a:t> </a:t>
            </a:r>
            <a:r>
              <a:rPr sz="1969" dirty="0">
                <a:latin typeface="Arial"/>
                <a:cs typeface="Arial"/>
              </a:rPr>
              <a:t>memory</a:t>
            </a:r>
            <a:r>
              <a:rPr sz="1969" spc="127" dirty="0">
                <a:latin typeface="Arial"/>
                <a:cs typeface="Arial"/>
              </a:rPr>
              <a:t> </a:t>
            </a:r>
            <a:r>
              <a:rPr sz="1969" spc="67" dirty="0">
                <a:latin typeface="Arial"/>
                <a:cs typeface="Arial"/>
              </a:rPr>
              <a:t>for</a:t>
            </a:r>
            <a:r>
              <a:rPr sz="1969" spc="127" dirty="0">
                <a:latin typeface="Arial"/>
                <a:cs typeface="Arial"/>
              </a:rPr>
              <a:t> </a:t>
            </a:r>
            <a:r>
              <a:rPr sz="1969" dirty="0">
                <a:latin typeface="Arial"/>
                <a:cs typeface="Arial"/>
              </a:rPr>
              <a:t>variables</a:t>
            </a:r>
            <a:r>
              <a:rPr sz="1969" spc="127" dirty="0">
                <a:latin typeface="Arial"/>
                <a:cs typeface="Arial"/>
              </a:rPr>
              <a:t> </a:t>
            </a:r>
            <a:r>
              <a:rPr sz="1969" dirty="0">
                <a:latin typeface="Arial"/>
                <a:cs typeface="Arial"/>
              </a:rPr>
              <a:t>that</a:t>
            </a:r>
            <a:r>
              <a:rPr sz="1969" spc="127" dirty="0">
                <a:latin typeface="Arial"/>
                <a:cs typeface="Arial"/>
              </a:rPr>
              <a:t> </a:t>
            </a:r>
            <a:r>
              <a:rPr sz="1969" spc="39" dirty="0">
                <a:latin typeface="Arial"/>
                <a:cs typeface="Arial"/>
              </a:rPr>
              <a:t>are</a:t>
            </a:r>
            <a:r>
              <a:rPr sz="1969" spc="127" dirty="0">
                <a:latin typeface="Arial"/>
                <a:cs typeface="Arial"/>
              </a:rPr>
              <a:t> </a:t>
            </a:r>
            <a:r>
              <a:rPr sz="1969" spc="-7" dirty="0">
                <a:latin typeface="Arial"/>
                <a:cs typeface="Arial"/>
              </a:rPr>
              <a:t>created </a:t>
            </a:r>
            <a:r>
              <a:rPr sz="1969" spc="35" dirty="0">
                <a:latin typeface="Arial"/>
                <a:cs typeface="Arial"/>
              </a:rPr>
              <a:t>with</a:t>
            </a:r>
            <a:r>
              <a:rPr sz="1969" spc="105" dirty="0">
                <a:latin typeface="Arial"/>
                <a:cs typeface="Arial"/>
              </a:rPr>
              <a:t> </a:t>
            </a:r>
            <a:r>
              <a:rPr sz="1969" dirty="0">
                <a:latin typeface="Arial"/>
                <a:cs typeface="Arial"/>
              </a:rPr>
              <a:t>malloc,</a:t>
            </a:r>
            <a:r>
              <a:rPr sz="1969" spc="105" dirty="0">
                <a:latin typeface="Arial"/>
                <a:cs typeface="Arial"/>
              </a:rPr>
              <a:t> </a:t>
            </a:r>
            <a:r>
              <a:rPr sz="1969" dirty="0">
                <a:latin typeface="Arial"/>
                <a:cs typeface="Arial"/>
              </a:rPr>
              <a:t>calloc,</a:t>
            </a:r>
            <a:r>
              <a:rPr sz="1969" spc="105" dirty="0">
                <a:latin typeface="Arial"/>
                <a:cs typeface="Arial"/>
              </a:rPr>
              <a:t> </a:t>
            </a:r>
            <a:r>
              <a:rPr sz="1969" spc="32" dirty="0">
                <a:latin typeface="Arial"/>
                <a:cs typeface="Arial"/>
              </a:rPr>
              <a:t>realloc</a:t>
            </a:r>
            <a:r>
              <a:rPr sz="1969" spc="105" dirty="0">
                <a:latin typeface="Arial"/>
                <a:cs typeface="Arial"/>
              </a:rPr>
              <a:t> </a:t>
            </a:r>
            <a:r>
              <a:rPr sz="1969" spc="42" dirty="0">
                <a:latin typeface="Arial"/>
                <a:cs typeface="Arial"/>
              </a:rPr>
              <a:t>and</a:t>
            </a:r>
            <a:r>
              <a:rPr sz="1969" spc="105" dirty="0">
                <a:latin typeface="Arial"/>
                <a:cs typeface="Arial"/>
              </a:rPr>
              <a:t> </a:t>
            </a:r>
            <a:r>
              <a:rPr sz="1969" dirty="0">
                <a:latin typeface="Arial"/>
                <a:cs typeface="Arial"/>
              </a:rPr>
              <a:t>disposed</a:t>
            </a:r>
            <a:r>
              <a:rPr sz="1969" spc="105" dirty="0">
                <a:latin typeface="Arial"/>
                <a:cs typeface="Arial"/>
              </a:rPr>
              <a:t> </a:t>
            </a:r>
            <a:r>
              <a:rPr sz="1969" spc="56" dirty="0">
                <a:latin typeface="Arial"/>
                <a:cs typeface="Arial"/>
              </a:rPr>
              <a:t>of</a:t>
            </a:r>
            <a:r>
              <a:rPr sz="1969" spc="105" dirty="0">
                <a:latin typeface="Arial"/>
                <a:cs typeface="Arial"/>
              </a:rPr>
              <a:t> </a:t>
            </a:r>
            <a:r>
              <a:rPr sz="1969" spc="35" dirty="0">
                <a:latin typeface="Arial"/>
                <a:cs typeface="Arial"/>
              </a:rPr>
              <a:t>with</a:t>
            </a:r>
            <a:r>
              <a:rPr sz="1969" spc="105" dirty="0">
                <a:latin typeface="Arial"/>
                <a:cs typeface="Arial"/>
              </a:rPr>
              <a:t> </a:t>
            </a:r>
            <a:r>
              <a:rPr sz="1969" spc="-14" dirty="0">
                <a:latin typeface="Arial"/>
                <a:cs typeface="Arial"/>
              </a:rPr>
              <a:t>free</a:t>
            </a:r>
            <a:endParaRPr sz="1969" dirty="0">
              <a:latin typeface="Arial"/>
              <a:cs typeface="Arial"/>
            </a:endParaRPr>
          </a:p>
        </p:txBody>
      </p:sp>
      <p:sp>
        <p:nvSpPr>
          <p:cNvPr id="6" name="object 6"/>
          <p:cNvSpPr txBox="1"/>
          <p:nvPr/>
        </p:nvSpPr>
        <p:spPr>
          <a:xfrm>
            <a:off x="1970484" y="4792520"/>
            <a:ext cx="6148983" cy="649962"/>
          </a:xfrm>
          <a:prstGeom prst="rect">
            <a:avLst/>
          </a:prstGeom>
        </p:spPr>
        <p:txBody>
          <a:bodyPr vert="horz" wrap="square" lIns="0" tIns="8930" rIns="0" bIns="0" rtlCol="0">
            <a:spAutoFit/>
          </a:bodyPr>
          <a:lstStyle/>
          <a:p>
            <a:pPr marL="160729" marR="3572" indent="-151799">
              <a:lnSpc>
                <a:spcPct val="110100"/>
              </a:lnSpc>
              <a:spcBef>
                <a:spcPts val="70"/>
              </a:spcBef>
              <a:buClr>
                <a:srgbClr val="0056D6"/>
              </a:buClr>
              <a:buSzPct val="96428"/>
              <a:buFont typeface="Tahoma"/>
              <a:buChar char="‣"/>
              <a:tabLst>
                <a:tab pos="160729" algn="l"/>
                <a:tab pos="175016" algn="l"/>
              </a:tabLst>
            </a:pPr>
            <a:r>
              <a:rPr sz="1969" spc="42" dirty="0">
                <a:latin typeface="Arial"/>
                <a:cs typeface="Arial"/>
              </a:rPr>
              <a:t>	Data:</a:t>
            </a:r>
            <a:r>
              <a:rPr sz="1969" spc="123" dirty="0">
                <a:latin typeface="Arial"/>
                <a:cs typeface="Arial"/>
              </a:rPr>
              <a:t> </a:t>
            </a:r>
            <a:r>
              <a:rPr sz="1969" spc="35" dirty="0">
                <a:latin typeface="Arial"/>
                <a:cs typeface="Arial"/>
              </a:rPr>
              <a:t>initialized</a:t>
            </a:r>
            <a:r>
              <a:rPr sz="1969" spc="127" dirty="0">
                <a:latin typeface="Arial"/>
                <a:cs typeface="Arial"/>
              </a:rPr>
              <a:t> </a:t>
            </a:r>
            <a:r>
              <a:rPr sz="1969" dirty="0">
                <a:latin typeface="Arial"/>
                <a:cs typeface="Arial"/>
              </a:rPr>
              <a:t>variables</a:t>
            </a:r>
            <a:r>
              <a:rPr sz="1969" spc="127" dirty="0">
                <a:latin typeface="Arial"/>
                <a:cs typeface="Arial"/>
              </a:rPr>
              <a:t> </a:t>
            </a:r>
            <a:r>
              <a:rPr sz="1969" dirty="0">
                <a:latin typeface="Arial"/>
                <a:cs typeface="Arial"/>
              </a:rPr>
              <a:t>including</a:t>
            </a:r>
            <a:r>
              <a:rPr sz="1969" spc="127" dirty="0">
                <a:latin typeface="Arial"/>
                <a:cs typeface="Arial"/>
              </a:rPr>
              <a:t> </a:t>
            </a:r>
            <a:r>
              <a:rPr sz="1969" spc="63" dirty="0">
                <a:latin typeface="Arial"/>
                <a:cs typeface="Arial"/>
              </a:rPr>
              <a:t>global</a:t>
            </a:r>
            <a:r>
              <a:rPr sz="1969" spc="127" dirty="0">
                <a:latin typeface="Arial"/>
                <a:cs typeface="Arial"/>
              </a:rPr>
              <a:t> </a:t>
            </a:r>
            <a:r>
              <a:rPr sz="1969" spc="42" dirty="0">
                <a:latin typeface="Arial"/>
                <a:cs typeface="Arial"/>
              </a:rPr>
              <a:t>and</a:t>
            </a:r>
            <a:r>
              <a:rPr sz="1969" spc="127" dirty="0">
                <a:latin typeface="Arial"/>
                <a:cs typeface="Arial"/>
              </a:rPr>
              <a:t> </a:t>
            </a:r>
            <a:r>
              <a:rPr sz="1969" spc="-7" dirty="0">
                <a:latin typeface="Arial"/>
                <a:cs typeface="Arial"/>
              </a:rPr>
              <a:t>static </a:t>
            </a:r>
            <a:r>
              <a:rPr sz="1969" dirty="0">
                <a:latin typeface="Arial"/>
                <a:cs typeface="Arial"/>
              </a:rPr>
              <a:t>variables,</a:t>
            </a:r>
            <a:r>
              <a:rPr sz="1969" spc="200" dirty="0">
                <a:latin typeface="Arial"/>
                <a:cs typeface="Arial"/>
              </a:rPr>
              <a:t> </a:t>
            </a:r>
            <a:r>
              <a:rPr sz="1969" spc="-102" dirty="0">
                <a:latin typeface="Arial"/>
                <a:cs typeface="Arial"/>
              </a:rPr>
              <a:t>un-</a:t>
            </a:r>
            <a:r>
              <a:rPr sz="1969" spc="35" dirty="0">
                <a:latin typeface="Arial"/>
                <a:cs typeface="Arial"/>
              </a:rPr>
              <a:t>initialized</a:t>
            </a:r>
            <a:r>
              <a:rPr sz="1969" spc="204" dirty="0">
                <a:latin typeface="Arial"/>
                <a:cs typeface="Arial"/>
              </a:rPr>
              <a:t> </a:t>
            </a:r>
            <a:r>
              <a:rPr sz="1969" spc="-7" dirty="0">
                <a:latin typeface="Arial"/>
                <a:cs typeface="Arial"/>
              </a:rPr>
              <a:t>variables</a:t>
            </a:r>
            <a:endParaRPr sz="1969">
              <a:latin typeface="Arial"/>
              <a:cs typeface="Arial"/>
            </a:endParaRPr>
          </a:p>
        </p:txBody>
      </p:sp>
      <p:sp>
        <p:nvSpPr>
          <p:cNvPr id="7" name="object 7"/>
          <p:cNvSpPr txBox="1"/>
          <p:nvPr/>
        </p:nvSpPr>
        <p:spPr>
          <a:xfrm>
            <a:off x="1970485" y="5912302"/>
            <a:ext cx="5439519" cy="312049"/>
          </a:xfrm>
          <a:prstGeom prst="rect">
            <a:avLst/>
          </a:prstGeom>
        </p:spPr>
        <p:txBody>
          <a:bodyPr vert="horz" wrap="square" lIns="0" tIns="8930" rIns="0" bIns="0" rtlCol="0">
            <a:spAutoFit/>
          </a:bodyPr>
          <a:lstStyle/>
          <a:p>
            <a:pPr marL="175016" indent="-166086">
              <a:spcBef>
                <a:spcPts val="70"/>
              </a:spcBef>
              <a:buClr>
                <a:srgbClr val="0056D6"/>
              </a:buClr>
              <a:buSzPct val="96428"/>
              <a:buFont typeface="Tahoma"/>
              <a:buChar char="‣"/>
              <a:tabLst>
                <a:tab pos="175016" algn="l"/>
              </a:tabLst>
            </a:pPr>
            <a:r>
              <a:rPr sz="1969" dirty="0">
                <a:latin typeface="Arial"/>
                <a:cs typeface="Arial"/>
              </a:rPr>
              <a:t>Code:</a:t>
            </a:r>
            <a:r>
              <a:rPr sz="1969" spc="67" dirty="0">
                <a:latin typeface="Arial"/>
                <a:cs typeface="Arial"/>
              </a:rPr>
              <a:t> </a:t>
            </a:r>
            <a:r>
              <a:rPr sz="1969" dirty="0">
                <a:latin typeface="Arial"/>
                <a:cs typeface="Arial"/>
              </a:rPr>
              <a:t>the</a:t>
            </a:r>
            <a:r>
              <a:rPr sz="1969" spc="67" dirty="0">
                <a:latin typeface="Arial"/>
                <a:cs typeface="Arial"/>
              </a:rPr>
              <a:t> </a:t>
            </a:r>
            <a:r>
              <a:rPr sz="1969" spc="42" dirty="0">
                <a:latin typeface="Arial"/>
                <a:cs typeface="Arial"/>
              </a:rPr>
              <a:t>program</a:t>
            </a:r>
            <a:r>
              <a:rPr sz="1969" spc="67" dirty="0">
                <a:latin typeface="Arial"/>
                <a:cs typeface="Arial"/>
              </a:rPr>
              <a:t> </a:t>
            </a:r>
            <a:r>
              <a:rPr sz="1969" spc="-7" dirty="0">
                <a:latin typeface="Arial"/>
                <a:cs typeface="Arial"/>
              </a:rPr>
              <a:t>instructions</a:t>
            </a:r>
            <a:r>
              <a:rPr sz="1969" spc="67" dirty="0">
                <a:latin typeface="Arial"/>
                <a:cs typeface="Arial"/>
              </a:rPr>
              <a:t> </a:t>
            </a:r>
            <a:r>
              <a:rPr sz="1969" spc="35" dirty="0">
                <a:latin typeface="Arial"/>
                <a:cs typeface="Arial"/>
              </a:rPr>
              <a:t>to</a:t>
            </a:r>
            <a:r>
              <a:rPr sz="1969" spc="67" dirty="0">
                <a:latin typeface="Arial"/>
                <a:cs typeface="Arial"/>
              </a:rPr>
              <a:t> </a:t>
            </a:r>
            <a:r>
              <a:rPr sz="1969" dirty="0">
                <a:latin typeface="Arial"/>
                <a:cs typeface="Arial"/>
              </a:rPr>
              <a:t>be</a:t>
            </a:r>
            <a:r>
              <a:rPr sz="1969" spc="67" dirty="0">
                <a:latin typeface="Arial"/>
                <a:cs typeface="Arial"/>
              </a:rPr>
              <a:t> </a:t>
            </a:r>
            <a:r>
              <a:rPr sz="1969" spc="-7" dirty="0">
                <a:latin typeface="Arial"/>
                <a:cs typeface="Arial"/>
              </a:rPr>
              <a:t>executed</a:t>
            </a:r>
            <a:endParaRPr sz="1969">
              <a:latin typeface="Arial"/>
              <a:cs typeface="Arial"/>
            </a:endParaRPr>
          </a:p>
        </p:txBody>
      </p:sp>
      <p:grpSp>
        <p:nvGrpSpPr>
          <p:cNvPr id="9" name="object 9"/>
          <p:cNvGrpSpPr/>
          <p:nvPr/>
        </p:nvGrpSpPr>
        <p:grpSpPr>
          <a:xfrm>
            <a:off x="8777831" y="1945328"/>
            <a:ext cx="1351062" cy="3956745"/>
            <a:chOff x="10316560" y="2766689"/>
            <a:chExt cx="1921510" cy="5627370"/>
          </a:xfrm>
        </p:grpSpPr>
        <p:sp>
          <p:nvSpPr>
            <p:cNvPr id="10" name="object 10"/>
            <p:cNvSpPr/>
            <p:nvPr/>
          </p:nvSpPr>
          <p:spPr>
            <a:xfrm>
              <a:off x="10323864" y="3671943"/>
              <a:ext cx="1906905" cy="2020570"/>
            </a:xfrm>
            <a:custGeom>
              <a:avLst/>
              <a:gdLst/>
              <a:ahLst/>
              <a:cxnLst/>
              <a:rect l="l" t="t" r="r" b="b"/>
              <a:pathLst>
                <a:path w="1906904" h="2020570">
                  <a:moveTo>
                    <a:pt x="0" y="2020390"/>
                  </a:moveTo>
                  <a:lnTo>
                    <a:pt x="1906465" y="2020390"/>
                  </a:lnTo>
                  <a:lnTo>
                    <a:pt x="1906465" y="0"/>
                  </a:lnTo>
                  <a:lnTo>
                    <a:pt x="0" y="0"/>
                  </a:lnTo>
                  <a:lnTo>
                    <a:pt x="0" y="2020390"/>
                  </a:lnTo>
                  <a:close/>
                </a:path>
              </a:pathLst>
            </a:custGeom>
            <a:solidFill>
              <a:srgbClr val="CBCBCB"/>
            </a:solidFill>
          </p:spPr>
          <p:txBody>
            <a:bodyPr wrap="square" lIns="0" tIns="0" rIns="0" bIns="0" rtlCol="0"/>
            <a:lstStyle/>
            <a:p>
              <a:endParaRPr sz="1266"/>
            </a:p>
          </p:txBody>
        </p:sp>
        <p:sp>
          <p:nvSpPr>
            <p:cNvPr id="11" name="object 11"/>
            <p:cNvSpPr/>
            <p:nvPr/>
          </p:nvSpPr>
          <p:spPr>
            <a:xfrm>
              <a:off x="10323862" y="2773991"/>
              <a:ext cx="1906905" cy="5612765"/>
            </a:xfrm>
            <a:custGeom>
              <a:avLst/>
              <a:gdLst/>
              <a:ahLst/>
              <a:cxnLst/>
              <a:rect l="l" t="t" r="r" b="b"/>
              <a:pathLst>
                <a:path w="1906904" h="5612765">
                  <a:moveTo>
                    <a:pt x="0" y="0"/>
                  </a:moveTo>
                  <a:lnTo>
                    <a:pt x="1906464" y="0"/>
                  </a:lnTo>
                  <a:lnTo>
                    <a:pt x="1906464" y="5612194"/>
                  </a:lnTo>
                  <a:lnTo>
                    <a:pt x="0" y="5612194"/>
                  </a:lnTo>
                  <a:lnTo>
                    <a:pt x="0" y="0"/>
                  </a:lnTo>
                  <a:close/>
                </a:path>
              </a:pathLst>
            </a:custGeom>
            <a:ln w="14019">
              <a:solidFill>
                <a:srgbClr val="000000"/>
              </a:solidFill>
            </a:ln>
          </p:spPr>
          <p:txBody>
            <a:bodyPr wrap="square" lIns="0" tIns="0" rIns="0" bIns="0" rtlCol="0"/>
            <a:lstStyle/>
            <a:p>
              <a:endParaRPr sz="1266"/>
            </a:p>
          </p:txBody>
        </p:sp>
        <p:sp>
          <p:nvSpPr>
            <p:cNvPr id="12" name="object 12"/>
            <p:cNvSpPr/>
            <p:nvPr/>
          </p:nvSpPr>
          <p:spPr>
            <a:xfrm>
              <a:off x="10323864" y="2773992"/>
              <a:ext cx="1906905" cy="898525"/>
            </a:xfrm>
            <a:custGeom>
              <a:avLst/>
              <a:gdLst/>
              <a:ahLst/>
              <a:cxnLst/>
              <a:rect l="l" t="t" r="r" b="b"/>
              <a:pathLst>
                <a:path w="1906904" h="898525">
                  <a:moveTo>
                    <a:pt x="1906465" y="0"/>
                  </a:moveTo>
                  <a:lnTo>
                    <a:pt x="0" y="0"/>
                  </a:lnTo>
                  <a:lnTo>
                    <a:pt x="0" y="897951"/>
                  </a:lnTo>
                  <a:lnTo>
                    <a:pt x="1906465" y="897951"/>
                  </a:lnTo>
                  <a:lnTo>
                    <a:pt x="1906465" y="0"/>
                  </a:lnTo>
                  <a:close/>
                </a:path>
              </a:pathLst>
            </a:custGeom>
            <a:solidFill>
              <a:srgbClr val="5DA8AB"/>
            </a:solidFill>
          </p:spPr>
          <p:txBody>
            <a:bodyPr wrap="square" lIns="0" tIns="0" rIns="0" bIns="0" rtlCol="0"/>
            <a:lstStyle/>
            <a:p>
              <a:endParaRPr sz="1266"/>
            </a:p>
          </p:txBody>
        </p:sp>
        <p:pic>
          <p:nvPicPr>
            <p:cNvPr id="13" name="object 13"/>
            <p:cNvPicPr/>
            <p:nvPr/>
          </p:nvPicPr>
          <p:blipFill>
            <a:blip r:embed="rId2" cstate="print"/>
            <a:stretch>
              <a:fillRect/>
            </a:stretch>
          </p:blipFill>
          <p:spPr>
            <a:xfrm>
              <a:off x="10668000" y="3009900"/>
              <a:ext cx="1346200" cy="457200"/>
            </a:xfrm>
            <a:prstGeom prst="rect">
              <a:avLst/>
            </a:prstGeom>
          </p:spPr>
        </p:pic>
      </p:grpSp>
      <p:sp>
        <p:nvSpPr>
          <p:cNvPr id="14" name="object 14"/>
          <p:cNvSpPr txBox="1"/>
          <p:nvPr/>
        </p:nvSpPr>
        <p:spPr>
          <a:xfrm>
            <a:off x="8782966" y="1950462"/>
            <a:ext cx="1340793" cy="518939"/>
          </a:xfrm>
          <a:prstGeom prst="rect">
            <a:avLst/>
          </a:prstGeom>
          <a:ln w="14028">
            <a:solidFill>
              <a:srgbClr val="000000"/>
            </a:solidFill>
          </a:ln>
        </p:spPr>
        <p:txBody>
          <a:bodyPr vert="horz" wrap="square" lIns="0" tIns="74563" rIns="0" bIns="0" rtlCol="0">
            <a:spAutoFit/>
          </a:bodyPr>
          <a:lstStyle/>
          <a:p>
            <a:pPr marL="230824">
              <a:spcBef>
                <a:spcPts val="587"/>
              </a:spcBef>
            </a:pPr>
            <a:r>
              <a:rPr sz="2883" spc="-7" dirty="0">
                <a:latin typeface="Arial"/>
                <a:cs typeface="Arial"/>
              </a:rPr>
              <a:t>Stack</a:t>
            </a:r>
            <a:endParaRPr sz="2883">
              <a:latin typeface="Arial"/>
              <a:cs typeface="Arial"/>
            </a:endParaRPr>
          </a:p>
        </p:txBody>
      </p:sp>
      <p:grpSp>
        <p:nvGrpSpPr>
          <p:cNvPr id="15" name="object 15"/>
          <p:cNvGrpSpPr/>
          <p:nvPr/>
        </p:nvGrpSpPr>
        <p:grpSpPr>
          <a:xfrm>
            <a:off x="8782967" y="4002422"/>
            <a:ext cx="1340793" cy="631775"/>
            <a:chOff x="10323864" y="5692333"/>
            <a:chExt cx="1906905" cy="898525"/>
          </a:xfrm>
        </p:grpSpPr>
        <p:sp>
          <p:nvSpPr>
            <p:cNvPr id="16" name="object 16"/>
            <p:cNvSpPr/>
            <p:nvPr/>
          </p:nvSpPr>
          <p:spPr>
            <a:xfrm>
              <a:off x="10323864" y="5692333"/>
              <a:ext cx="1906905" cy="898525"/>
            </a:xfrm>
            <a:custGeom>
              <a:avLst/>
              <a:gdLst/>
              <a:ahLst/>
              <a:cxnLst/>
              <a:rect l="l" t="t" r="r" b="b"/>
              <a:pathLst>
                <a:path w="1906904" h="898525">
                  <a:moveTo>
                    <a:pt x="1906465" y="0"/>
                  </a:moveTo>
                  <a:lnTo>
                    <a:pt x="0" y="0"/>
                  </a:lnTo>
                  <a:lnTo>
                    <a:pt x="0" y="897951"/>
                  </a:lnTo>
                  <a:lnTo>
                    <a:pt x="1906465" y="897951"/>
                  </a:lnTo>
                  <a:lnTo>
                    <a:pt x="1906465" y="0"/>
                  </a:lnTo>
                  <a:close/>
                </a:path>
              </a:pathLst>
            </a:custGeom>
            <a:solidFill>
              <a:srgbClr val="FFFDA9"/>
            </a:solidFill>
          </p:spPr>
          <p:txBody>
            <a:bodyPr wrap="square" lIns="0" tIns="0" rIns="0" bIns="0" rtlCol="0"/>
            <a:lstStyle/>
            <a:p>
              <a:endParaRPr sz="1266"/>
            </a:p>
          </p:txBody>
        </p:sp>
        <p:pic>
          <p:nvPicPr>
            <p:cNvPr id="17" name="object 17"/>
            <p:cNvPicPr/>
            <p:nvPr/>
          </p:nvPicPr>
          <p:blipFill>
            <a:blip r:embed="rId3" cstate="print"/>
            <a:stretch>
              <a:fillRect/>
            </a:stretch>
          </p:blipFill>
          <p:spPr>
            <a:xfrm>
              <a:off x="10718800" y="5930900"/>
              <a:ext cx="1257300" cy="546100"/>
            </a:xfrm>
            <a:prstGeom prst="rect">
              <a:avLst/>
            </a:prstGeom>
          </p:spPr>
        </p:pic>
      </p:grpSp>
      <p:sp>
        <p:nvSpPr>
          <p:cNvPr id="18" name="object 18"/>
          <p:cNvSpPr txBox="1"/>
          <p:nvPr/>
        </p:nvSpPr>
        <p:spPr>
          <a:xfrm>
            <a:off x="8782966" y="4002421"/>
            <a:ext cx="1340793" cy="518939"/>
          </a:xfrm>
          <a:prstGeom prst="rect">
            <a:avLst/>
          </a:prstGeom>
          <a:ln w="14028">
            <a:solidFill>
              <a:srgbClr val="000000"/>
            </a:solidFill>
          </a:ln>
        </p:spPr>
        <p:txBody>
          <a:bodyPr vert="horz" wrap="square" lIns="0" tIns="74563" rIns="0" bIns="0" rtlCol="0">
            <a:spAutoFit/>
          </a:bodyPr>
          <a:lstStyle/>
          <a:p>
            <a:pPr marL="251362">
              <a:spcBef>
                <a:spcPts val="587"/>
              </a:spcBef>
            </a:pPr>
            <a:r>
              <a:rPr sz="2883" spc="-14" dirty="0">
                <a:latin typeface="Arial"/>
                <a:cs typeface="Arial"/>
              </a:rPr>
              <a:t>Heap</a:t>
            </a:r>
            <a:endParaRPr sz="2883">
              <a:latin typeface="Arial"/>
              <a:cs typeface="Arial"/>
            </a:endParaRPr>
          </a:p>
        </p:txBody>
      </p:sp>
      <p:grpSp>
        <p:nvGrpSpPr>
          <p:cNvPr id="19" name="object 19"/>
          <p:cNvGrpSpPr/>
          <p:nvPr/>
        </p:nvGrpSpPr>
        <p:grpSpPr>
          <a:xfrm>
            <a:off x="8782967" y="5265167"/>
            <a:ext cx="1340793" cy="631775"/>
            <a:chOff x="10323864" y="7488237"/>
            <a:chExt cx="1906905" cy="898525"/>
          </a:xfrm>
        </p:grpSpPr>
        <p:sp>
          <p:nvSpPr>
            <p:cNvPr id="20" name="object 20"/>
            <p:cNvSpPr/>
            <p:nvPr/>
          </p:nvSpPr>
          <p:spPr>
            <a:xfrm>
              <a:off x="10323864" y="7488237"/>
              <a:ext cx="1906905" cy="898525"/>
            </a:xfrm>
            <a:custGeom>
              <a:avLst/>
              <a:gdLst/>
              <a:ahLst/>
              <a:cxnLst/>
              <a:rect l="l" t="t" r="r" b="b"/>
              <a:pathLst>
                <a:path w="1906904" h="898525">
                  <a:moveTo>
                    <a:pt x="1906465" y="0"/>
                  </a:moveTo>
                  <a:lnTo>
                    <a:pt x="0" y="0"/>
                  </a:lnTo>
                  <a:lnTo>
                    <a:pt x="0" y="897951"/>
                  </a:lnTo>
                  <a:lnTo>
                    <a:pt x="1906465" y="897951"/>
                  </a:lnTo>
                  <a:lnTo>
                    <a:pt x="1906465" y="0"/>
                  </a:lnTo>
                  <a:close/>
                </a:path>
              </a:pathLst>
            </a:custGeom>
            <a:solidFill>
              <a:srgbClr val="A6D6D6"/>
            </a:solidFill>
          </p:spPr>
          <p:txBody>
            <a:bodyPr wrap="square" lIns="0" tIns="0" rIns="0" bIns="0" rtlCol="0"/>
            <a:lstStyle/>
            <a:p>
              <a:endParaRPr sz="1266"/>
            </a:p>
          </p:txBody>
        </p:sp>
        <p:pic>
          <p:nvPicPr>
            <p:cNvPr id="21" name="object 21"/>
            <p:cNvPicPr/>
            <p:nvPr/>
          </p:nvPicPr>
          <p:blipFill>
            <a:blip r:embed="rId4" cstate="print"/>
            <a:stretch>
              <a:fillRect/>
            </a:stretch>
          </p:blipFill>
          <p:spPr>
            <a:xfrm>
              <a:off x="10693400" y="7721600"/>
              <a:ext cx="1282700" cy="457200"/>
            </a:xfrm>
            <a:prstGeom prst="rect">
              <a:avLst/>
            </a:prstGeom>
          </p:spPr>
        </p:pic>
      </p:grpSp>
      <p:sp>
        <p:nvSpPr>
          <p:cNvPr id="22" name="object 22"/>
          <p:cNvSpPr txBox="1"/>
          <p:nvPr/>
        </p:nvSpPr>
        <p:spPr>
          <a:xfrm>
            <a:off x="8782966" y="5265165"/>
            <a:ext cx="1340793" cy="518939"/>
          </a:xfrm>
          <a:prstGeom prst="rect">
            <a:avLst/>
          </a:prstGeom>
          <a:ln w="14028">
            <a:solidFill>
              <a:srgbClr val="000000"/>
            </a:solidFill>
          </a:ln>
        </p:spPr>
        <p:txBody>
          <a:bodyPr vert="horz" wrap="square" lIns="0" tIns="74563" rIns="0" bIns="0" rtlCol="0">
            <a:spAutoFit/>
          </a:bodyPr>
          <a:lstStyle/>
          <a:p>
            <a:pPr marL="251362">
              <a:spcBef>
                <a:spcPts val="587"/>
              </a:spcBef>
            </a:pPr>
            <a:r>
              <a:rPr sz="2883" spc="-14" dirty="0">
                <a:latin typeface="Arial"/>
                <a:cs typeface="Arial"/>
              </a:rPr>
              <a:t>Code</a:t>
            </a:r>
            <a:endParaRPr sz="2883">
              <a:latin typeface="Arial"/>
              <a:cs typeface="Arial"/>
            </a:endParaRPr>
          </a:p>
        </p:txBody>
      </p:sp>
      <p:grpSp>
        <p:nvGrpSpPr>
          <p:cNvPr id="23" name="object 23"/>
          <p:cNvGrpSpPr/>
          <p:nvPr/>
        </p:nvGrpSpPr>
        <p:grpSpPr>
          <a:xfrm>
            <a:off x="8782967" y="4633794"/>
            <a:ext cx="1340793" cy="631775"/>
            <a:chOff x="10323864" y="6590284"/>
            <a:chExt cx="1906905" cy="898525"/>
          </a:xfrm>
        </p:grpSpPr>
        <p:sp>
          <p:nvSpPr>
            <p:cNvPr id="24" name="object 24"/>
            <p:cNvSpPr/>
            <p:nvPr/>
          </p:nvSpPr>
          <p:spPr>
            <a:xfrm>
              <a:off x="10323864" y="6590284"/>
              <a:ext cx="1906905" cy="898525"/>
            </a:xfrm>
            <a:custGeom>
              <a:avLst/>
              <a:gdLst/>
              <a:ahLst/>
              <a:cxnLst/>
              <a:rect l="l" t="t" r="r" b="b"/>
              <a:pathLst>
                <a:path w="1906904" h="898525">
                  <a:moveTo>
                    <a:pt x="1906465" y="0"/>
                  </a:moveTo>
                  <a:lnTo>
                    <a:pt x="0" y="0"/>
                  </a:lnTo>
                  <a:lnTo>
                    <a:pt x="0" y="897951"/>
                  </a:lnTo>
                  <a:lnTo>
                    <a:pt x="1906465" y="897951"/>
                  </a:lnTo>
                  <a:lnTo>
                    <a:pt x="1906465" y="0"/>
                  </a:lnTo>
                  <a:close/>
                </a:path>
              </a:pathLst>
            </a:custGeom>
            <a:solidFill>
              <a:srgbClr val="FECFB1"/>
            </a:solidFill>
          </p:spPr>
          <p:txBody>
            <a:bodyPr wrap="square" lIns="0" tIns="0" rIns="0" bIns="0" rtlCol="0"/>
            <a:lstStyle/>
            <a:p>
              <a:endParaRPr sz="1266"/>
            </a:p>
          </p:txBody>
        </p:sp>
        <p:pic>
          <p:nvPicPr>
            <p:cNvPr id="25" name="object 25"/>
            <p:cNvPicPr/>
            <p:nvPr/>
          </p:nvPicPr>
          <p:blipFill>
            <a:blip r:embed="rId5" cstate="print"/>
            <a:stretch>
              <a:fillRect/>
            </a:stretch>
          </p:blipFill>
          <p:spPr>
            <a:xfrm>
              <a:off x="10782300" y="6832599"/>
              <a:ext cx="1117600" cy="444500"/>
            </a:xfrm>
            <a:prstGeom prst="rect">
              <a:avLst/>
            </a:prstGeom>
          </p:spPr>
        </p:pic>
      </p:grpSp>
      <p:sp>
        <p:nvSpPr>
          <p:cNvPr id="26" name="object 26"/>
          <p:cNvSpPr txBox="1"/>
          <p:nvPr/>
        </p:nvSpPr>
        <p:spPr>
          <a:xfrm>
            <a:off x="8782966" y="4633793"/>
            <a:ext cx="1340793" cy="518939"/>
          </a:xfrm>
          <a:prstGeom prst="rect">
            <a:avLst/>
          </a:prstGeom>
          <a:ln w="14028">
            <a:solidFill>
              <a:srgbClr val="000000"/>
            </a:solidFill>
          </a:ln>
        </p:spPr>
        <p:txBody>
          <a:bodyPr vert="horz" wrap="square" lIns="0" tIns="74563" rIns="0" bIns="0" rtlCol="0">
            <a:spAutoFit/>
          </a:bodyPr>
          <a:lstStyle/>
          <a:p>
            <a:pPr marL="302259">
              <a:spcBef>
                <a:spcPts val="587"/>
              </a:spcBef>
            </a:pPr>
            <a:r>
              <a:rPr sz="2883" spc="-14" dirty="0">
                <a:latin typeface="Arial"/>
                <a:cs typeface="Arial"/>
              </a:rPr>
              <a:t>Data</a:t>
            </a:r>
            <a:endParaRPr sz="2883">
              <a:latin typeface="Arial"/>
              <a:cs typeface="Arial"/>
            </a:endParaRPr>
          </a:p>
        </p:txBody>
      </p:sp>
      <p:grpSp>
        <p:nvGrpSpPr>
          <p:cNvPr id="27" name="object 27"/>
          <p:cNvGrpSpPr/>
          <p:nvPr/>
        </p:nvGrpSpPr>
        <p:grpSpPr>
          <a:xfrm>
            <a:off x="9382706" y="2573621"/>
            <a:ext cx="65187" cy="1437233"/>
            <a:chOff x="11176827" y="3660261"/>
            <a:chExt cx="92710" cy="2044064"/>
          </a:xfrm>
        </p:grpSpPr>
        <p:sp>
          <p:nvSpPr>
            <p:cNvPr id="28" name="object 28"/>
            <p:cNvSpPr/>
            <p:nvPr/>
          </p:nvSpPr>
          <p:spPr>
            <a:xfrm>
              <a:off x="11221022" y="3671942"/>
              <a:ext cx="2540" cy="593090"/>
            </a:xfrm>
            <a:custGeom>
              <a:avLst/>
              <a:gdLst/>
              <a:ahLst/>
              <a:cxnLst/>
              <a:rect l="l" t="t" r="r" b="b"/>
              <a:pathLst>
                <a:path w="2540" h="593089">
                  <a:moveTo>
                    <a:pt x="0" y="0"/>
                  </a:moveTo>
                  <a:lnTo>
                    <a:pt x="2014" y="580957"/>
                  </a:lnTo>
                  <a:lnTo>
                    <a:pt x="2055" y="592647"/>
                  </a:lnTo>
                </a:path>
              </a:pathLst>
            </a:custGeom>
            <a:ln w="23363">
              <a:solidFill>
                <a:srgbClr val="004100"/>
              </a:solidFill>
            </a:ln>
          </p:spPr>
          <p:txBody>
            <a:bodyPr wrap="square" lIns="0" tIns="0" rIns="0" bIns="0" rtlCol="0"/>
            <a:lstStyle/>
            <a:p>
              <a:endParaRPr sz="1266"/>
            </a:p>
          </p:txBody>
        </p:sp>
        <p:sp>
          <p:nvSpPr>
            <p:cNvPr id="29" name="object 29"/>
            <p:cNvSpPr/>
            <p:nvPr/>
          </p:nvSpPr>
          <p:spPr>
            <a:xfrm>
              <a:off x="11176828" y="4252739"/>
              <a:ext cx="92710" cy="92710"/>
            </a:xfrm>
            <a:custGeom>
              <a:avLst/>
              <a:gdLst/>
              <a:ahLst/>
              <a:cxnLst/>
              <a:rect l="l" t="t" r="r" b="b"/>
              <a:pathLst>
                <a:path w="92709" h="92710">
                  <a:moveTo>
                    <a:pt x="92426" y="0"/>
                  </a:moveTo>
                  <a:lnTo>
                    <a:pt x="0" y="320"/>
                  </a:lnTo>
                  <a:lnTo>
                    <a:pt x="46532" y="92666"/>
                  </a:lnTo>
                  <a:lnTo>
                    <a:pt x="92426" y="0"/>
                  </a:lnTo>
                  <a:close/>
                </a:path>
              </a:pathLst>
            </a:custGeom>
            <a:solidFill>
              <a:srgbClr val="004100"/>
            </a:solidFill>
          </p:spPr>
          <p:txBody>
            <a:bodyPr wrap="square" lIns="0" tIns="0" rIns="0" bIns="0" rtlCol="0"/>
            <a:lstStyle/>
            <a:p>
              <a:endParaRPr sz="1266"/>
            </a:p>
          </p:txBody>
        </p:sp>
        <p:sp>
          <p:nvSpPr>
            <p:cNvPr id="30" name="object 30"/>
            <p:cNvSpPr/>
            <p:nvPr/>
          </p:nvSpPr>
          <p:spPr>
            <a:xfrm>
              <a:off x="11221022" y="5099685"/>
              <a:ext cx="2540" cy="593090"/>
            </a:xfrm>
            <a:custGeom>
              <a:avLst/>
              <a:gdLst/>
              <a:ahLst/>
              <a:cxnLst/>
              <a:rect l="l" t="t" r="r" b="b"/>
              <a:pathLst>
                <a:path w="2540" h="593089">
                  <a:moveTo>
                    <a:pt x="0" y="592647"/>
                  </a:moveTo>
                  <a:lnTo>
                    <a:pt x="2014" y="11692"/>
                  </a:lnTo>
                  <a:lnTo>
                    <a:pt x="2055" y="0"/>
                  </a:lnTo>
                </a:path>
              </a:pathLst>
            </a:custGeom>
            <a:ln w="23363">
              <a:solidFill>
                <a:srgbClr val="000000"/>
              </a:solidFill>
            </a:ln>
          </p:spPr>
          <p:txBody>
            <a:bodyPr wrap="square" lIns="0" tIns="0" rIns="0" bIns="0" rtlCol="0"/>
            <a:lstStyle/>
            <a:p>
              <a:endParaRPr sz="1266"/>
            </a:p>
          </p:txBody>
        </p:sp>
        <p:sp>
          <p:nvSpPr>
            <p:cNvPr id="31" name="object 31"/>
            <p:cNvSpPr/>
            <p:nvPr/>
          </p:nvSpPr>
          <p:spPr>
            <a:xfrm>
              <a:off x="11176827" y="5018869"/>
              <a:ext cx="92710" cy="92710"/>
            </a:xfrm>
            <a:custGeom>
              <a:avLst/>
              <a:gdLst/>
              <a:ahLst/>
              <a:cxnLst/>
              <a:rect l="l" t="t" r="r" b="b"/>
              <a:pathLst>
                <a:path w="92709" h="92710">
                  <a:moveTo>
                    <a:pt x="46534" y="0"/>
                  </a:moveTo>
                  <a:lnTo>
                    <a:pt x="0" y="92346"/>
                  </a:lnTo>
                  <a:lnTo>
                    <a:pt x="92425" y="92669"/>
                  </a:lnTo>
                  <a:lnTo>
                    <a:pt x="46534" y="0"/>
                  </a:lnTo>
                  <a:close/>
                </a:path>
              </a:pathLst>
            </a:custGeom>
            <a:solidFill>
              <a:srgbClr val="000000"/>
            </a:solidFill>
          </p:spPr>
          <p:txBody>
            <a:bodyPr wrap="square" lIns="0" tIns="0" rIns="0" bIns="0" rtlCol="0"/>
            <a:lstStyle/>
            <a:p>
              <a:endParaRPr sz="1266"/>
            </a:p>
          </p:txBody>
        </p:sp>
      </p:grpSp>
      <p:sp>
        <p:nvSpPr>
          <p:cNvPr id="34" name="object 34"/>
          <p:cNvSpPr/>
          <p:nvPr/>
        </p:nvSpPr>
        <p:spPr>
          <a:xfrm>
            <a:off x="10596560" y="1268016"/>
            <a:ext cx="0" cy="4848820"/>
          </a:xfrm>
          <a:custGeom>
            <a:avLst/>
            <a:gdLst/>
            <a:ahLst/>
            <a:cxnLst/>
            <a:rect l="l" t="t" r="r" b="b"/>
            <a:pathLst>
              <a:path h="6896100">
                <a:moveTo>
                  <a:pt x="0" y="6896099"/>
                </a:moveTo>
                <a:lnTo>
                  <a:pt x="0" y="0"/>
                </a:lnTo>
              </a:path>
            </a:pathLst>
          </a:custGeom>
          <a:ln w="18690">
            <a:solidFill>
              <a:srgbClr val="4C4D4C"/>
            </a:solidFill>
          </a:ln>
        </p:spPr>
        <p:txBody>
          <a:bodyPr wrap="square" lIns="0" tIns="0" rIns="0" bIns="0" rtlCol="0"/>
          <a:lstStyle/>
          <a:p>
            <a:endParaRPr sz="1266"/>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DFC1CE-6F33-2912-FD48-1DD0D2633CB1}"/>
              </a:ext>
            </a:extLst>
          </p:cNvPr>
          <p:cNvSpPr>
            <a:spLocks noGrp="1"/>
          </p:cNvSpPr>
          <p:nvPr>
            <p:ph type="title"/>
          </p:nvPr>
        </p:nvSpPr>
        <p:spPr/>
        <p:txBody>
          <a:bodyPr/>
          <a:lstStyle/>
          <a:p>
            <a:r>
              <a:rPr lang="en-US" dirty="0"/>
              <a:t>Stack and heap</a:t>
            </a:r>
            <a:endParaRPr lang="x-none" dirty="0"/>
          </a:p>
        </p:txBody>
      </p:sp>
      <p:sp>
        <p:nvSpPr>
          <p:cNvPr id="3" name="Content Placeholder 2">
            <a:extLst>
              <a:ext uri="{FF2B5EF4-FFF2-40B4-BE49-F238E27FC236}">
                <a16:creationId xmlns:a16="http://schemas.microsoft.com/office/drawing/2014/main" xmlns="" id="{4DDCEEB9-EE4D-FD30-4BE1-439A55A9B674}"/>
              </a:ext>
            </a:extLst>
          </p:cNvPr>
          <p:cNvSpPr>
            <a:spLocks noGrp="1"/>
          </p:cNvSpPr>
          <p:nvPr>
            <p:ph idx="1"/>
          </p:nvPr>
        </p:nvSpPr>
        <p:spPr>
          <a:xfrm>
            <a:off x="838200" y="1077478"/>
            <a:ext cx="10515600" cy="1077380"/>
          </a:xfrm>
        </p:spPr>
        <p:txBody>
          <a:bodyPr>
            <a:normAutofit fontScale="85000" lnSpcReduction="20000"/>
          </a:bodyPr>
          <a:lstStyle/>
          <a:p>
            <a:r>
              <a:rPr lang="en-US" sz="2000" dirty="0"/>
              <a:t>Heap is implemented as linked list</a:t>
            </a:r>
          </a:p>
          <a:p>
            <a:pPr lvl="1"/>
            <a:r>
              <a:rPr lang="en-US" sz="1800" dirty="0"/>
              <a:t>Memory fragmentation</a:t>
            </a:r>
          </a:p>
          <a:p>
            <a:pPr lvl="1"/>
            <a:r>
              <a:rPr lang="en-US" sz="1800" dirty="0"/>
              <a:t>Can result in memory allocation failure</a:t>
            </a:r>
          </a:p>
          <a:p>
            <a:r>
              <a:rPr lang="en-US" sz="2000" dirty="0"/>
              <a:t>Stack is implemented as LIFO</a:t>
            </a:r>
          </a:p>
        </p:txBody>
      </p:sp>
      <p:sp>
        <p:nvSpPr>
          <p:cNvPr id="4" name="Footer Placeholder 3">
            <a:extLst>
              <a:ext uri="{FF2B5EF4-FFF2-40B4-BE49-F238E27FC236}">
                <a16:creationId xmlns:a16="http://schemas.microsoft.com/office/drawing/2014/main" xmlns="" id="{63917A8C-28CC-A375-A2E0-3A82876322A8}"/>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830EDDC2-6C72-CEF0-BE9F-5E89A6CBDF10}"/>
              </a:ext>
            </a:extLst>
          </p:cNvPr>
          <p:cNvSpPr>
            <a:spLocks noGrp="1"/>
          </p:cNvSpPr>
          <p:nvPr>
            <p:ph type="sldNum" sz="quarter" idx="12"/>
          </p:nvPr>
        </p:nvSpPr>
        <p:spPr/>
        <p:txBody>
          <a:bodyPr/>
          <a:lstStyle/>
          <a:p>
            <a:fld id="{80B3F240-1256-4E56-B6D7-F3DD5D13EF0A}" type="slidenum">
              <a:rPr lang="en-US" smtClean="0"/>
              <a:t>53</a:t>
            </a:fld>
            <a:endParaRPr lang="en-US"/>
          </a:p>
        </p:txBody>
      </p:sp>
      <p:sp>
        <p:nvSpPr>
          <p:cNvPr id="6" name="Rectangle 5">
            <a:extLst>
              <a:ext uri="{FF2B5EF4-FFF2-40B4-BE49-F238E27FC236}">
                <a16:creationId xmlns:a16="http://schemas.microsoft.com/office/drawing/2014/main" xmlns="" id="{2F2B14E1-F25C-1CA1-37C5-DF3994C42BFC}"/>
              </a:ext>
            </a:extLst>
          </p:cNvPr>
          <p:cNvSpPr/>
          <p:nvPr/>
        </p:nvSpPr>
        <p:spPr>
          <a:xfrm>
            <a:off x="7781544" y="2514600"/>
            <a:ext cx="2029968" cy="356616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x-none" dirty="0"/>
          </a:p>
        </p:txBody>
      </p:sp>
      <p:cxnSp>
        <p:nvCxnSpPr>
          <p:cNvPr id="8" name="Straight Connector 7">
            <a:extLst>
              <a:ext uri="{FF2B5EF4-FFF2-40B4-BE49-F238E27FC236}">
                <a16:creationId xmlns:a16="http://schemas.microsoft.com/office/drawing/2014/main" xmlns="" id="{DD5DB86A-25CE-2497-8421-AAE2CA828005}"/>
              </a:ext>
            </a:extLst>
          </p:cNvPr>
          <p:cNvCxnSpPr/>
          <p:nvPr/>
        </p:nvCxnSpPr>
        <p:spPr>
          <a:xfrm>
            <a:off x="7781544" y="3154680"/>
            <a:ext cx="2029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xmlns="" id="{0280562D-C18F-D404-10CD-D7E7EA9E593D}"/>
              </a:ext>
            </a:extLst>
          </p:cNvPr>
          <p:cNvCxnSpPr/>
          <p:nvPr/>
        </p:nvCxnSpPr>
        <p:spPr>
          <a:xfrm>
            <a:off x="7781544" y="3681984"/>
            <a:ext cx="2029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xmlns="" id="{E2A72411-F281-F6FB-D61C-4502145A995E}"/>
              </a:ext>
            </a:extLst>
          </p:cNvPr>
          <p:cNvCxnSpPr/>
          <p:nvPr/>
        </p:nvCxnSpPr>
        <p:spPr>
          <a:xfrm>
            <a:off x="7781544" y="4337304"/>
            <a:ext cx="2029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DE2780F8-A857-F10C-B59B-C98E3D601B4C}"/>
              </a:ext>
            </a:extLst>
          </p:cNvPr>
          <p:cNvCxnSpPr/>
          <p:nvPr/>
        </p:nvCxnSpPr>
        <p:spPr>
          <a:xfrm>
            <a:off x="7781544" y="4937760"/>
            <a:ext cx="2029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xmlns="" id="{E8346898-01D5-5A4F-0A29-0C1CBF9E0813}"/>
              </a:ext>
            </a:extLst>
          </p:cNvPr>
          <p:cNvCxnSpPr/>
          <p:nvPr/>
        </p:nvCxnSpPr>
        <p:spPr>
          <a:xfrm>
            <a:off x="7781544" y="5465064"/>
            <a:ext cx="2029968" cy="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xmlns="" id="{C70951F2-DE0D-4698-5349-9F032830F6B5}"/>
              </a:ext>
            </a:extLst>
          </p:cNvPr>
          <p:cNvSpPr txBox="1"/>
          <p:nvPr/>
        </p:nvSpPr>
        <p:spPr>
          <a:xfrm>
            <a:off x="6187440" y="2724270"/>
            <a:ext cx="1508760" cy="369332"/>
          </a:xfrm>
          <a:prstGeom prst="rect">
            <a:avLst/>
          </a:prstGeom>
          <a:noFill/>
        </p:spPr>
        <p:txBody>
          <a:bodyPr wrap="square" rtlCol="0">
            <a:spAutoFit/>
          </a:bodyPr>
          <a:lstStyle/>
          <a:p>
            <a:pPr algn="ctr"/>
            <a:r>
              <a:rPr lang="en-US" dirty="0"/>
              <a:t>Code</a:t>
            </a:r>
            <a:endParaRPr lang="x-none" dirty="0"/>
          </a:p>
        </p:txBody>
      </p:sp>
      <p:sp>
        <p:nvSpPr>
          <p:cNvPr id="15" name="TextBox 14">
            <a:extLst>
              <a:ext uri="{FF2B5EF4-FFF2-40B4-BE49-F238E27FC236}">
                <a16:creationId xmlns:a16="http://schemas.microsoft.com/office/drawing/2014/main" xmlns="" id="{B8E70AB6-2EAD-C1B3-C289-629FE4B7269F}"/>
              </a:ext>
            </a:extLst>
          </p:cNvPr>
          <p:cNvSpPr txBox="1"/>
          <p:nvPr/>
        </p:nvSpPr>
        <p:spPr>
          <a:xfrm>
            <a:off x="6187440" y="3316740"/>
            <a:ext cx="1508760" cy="369332"/>
          </a:xfrm>
          <a:prstGeom prst="rect">
            <a:avLst/>
          </a:prstGeom>
          <a:noFill/>
        </p:spPr>
        <p:txBody>
          <a:bodyPr wrap="square" rtlCol="0">
            <a:spAutoFit/>
          </a:bodyPr>
          <a:lstStyle/>
          <a:p>
            <a:pPr algn="ctr"/>
            <a:r>
              <a:rPr lang="en-US" dirty="0"/>
              <a:t>Params</a:t>
            </a:r>
            <a:endParaRPr lang="x-none" dirty="0"/>
          </a:p>
        </p:txBody>
      </p:sp>
      <p:sp>
        <p:nvSpPr>
          <p:cNvPr id="16" name="TextBox 15">
            <a:extLst>
              <a:ext uri="{FF2B5EF4-FFF2-40B4-BE49-F238E27FC236}">
                <a16:creationId xmlns:a16="http://schemas.microsoft.com/office/drawing/2014/main" xmlns="" id="{2F72FCA6-D6BD-F53F-6CF3-8E801CCF194B}"/>
              </a:ext>
            </a:extLst>
          </p:cNvPr>
          <p:cNvSpPr txBox="1"/>
          <p:nvPr/>
        </p:nvSpPr>
        <p:spPr>
          <a:xfrm>
            <a:off x="6156960" y="3982091"/>
            <a:ext cx="1508760" cy="369332"/>
          </a:xfrm>
          <a:prstGeom prst="rect">
            <a:avLst/>
          </a:prstGeom>
          <a:noFill/>
        </p:spPr>
        <p:txBody>
          <a:bodyPr wrap="square" rtlCol="0">
            <a:spAutoFit/>
          </a:bodyPr>
          <a:lstStyle/>
          <a:p>
            <a:pPr algn="ctr"/>
            <a:r>
              <a:rPr lang="en-US" dirty="0"/>
              <a:t>Locals</a:t>
            </a:r>
            <a:endParaRPr lang="x-none" dirty="0"/>
          </a:p>
        </p:txBody>
      </p:sp>
      <p:sp>
        <p:nvSpPr>
          <p:cNvPr id="17" name="TextBox 16">
            <a:extLst>
              <a:ext uri="{FF2B5EF4-FFF2-40B4-BE49-F238E27FC236}">
                <a16:creationId xmlns:a16="http://schemas.microsoft.com/office/drawing/2014/main" xmlns="" id="{7906FDB0-DB14-62F0-EE93-3C943BD0CC44}"/>
              </a:ext>
            </a:extLst>
          </p:cNvPr>
          <p:cNvSpPr txBox="1"/>
          <p:nvPr/>
        </p:nvSpPr>
        <p:spPr>
          <a:xfrm>
            <a:off x="6156960" y="4559648"/>
            <a:ext cx="1508760" cy="369332"/>
          </a:xfrm>
          <a:prstGeom prst="rect">
            <a:avLst/>
          </a:prstGeom>
          <a:noFill/>
        </p:spPr>
        <p:txBody>
          <a:bodyPr wrap="square" rtlCol="0">
            <a:spAutoFit/>
          </a:bodyPr>
          <a:lstStyle/>
          <a:p>
            <a:pPr algn="ctr"/>
            <a:r>
              <a:rPr lang="en-US" dirty="0"/>
              <a:t>Static Link</a:t>
            </a:r>
            <a:endParaRPr lang="x-none" dirty="0"/>
          </a:p>
        </p:txBody>
      </p:sp>
      <p:sp>
        <p:nvSpPr>
          <p:cNvPr id="18" name="TextBox 17">
            <a:extLst>
              <a:ext uri="{FF2B5EF4-FFF2-40B4-BE49-F238E27FC236}">
                <a16:creationId xmlns:a16="http://schemas.microsoft.com/office/drawing/2014/main" xmlns="" id="{B6BA7F30-0D25-9350-9B41-C9A2E8AC186F}"/>
              </a:ext>
            </a:extLst>
          </p:cNvPr>
          <p:cNvSpPr txBox="1"/>
          <p:nvPr/>
        </p:nvSpPr>
        <p:spPr>
          <a:xfrm>
            <a:off x="6193536" y="5049114"/>
            <a:ext cx="1508760" cy="369332"/>
          </a:xfrm>
          <a:prstGeom prst="rect">
            <a:avLst/>
          </a:prstGeom>
          <a:noFill/>
        </p:spPr>
        <p:txBody>
          <a:bodyPr wrap="square" rtlCol="0">
            <a:spAutoFit/>
          </a:bodyPr>
          <a:lstStyle/>
          <a:p>
            <a:pPr algn="ctr"/>
            <a:r>
              <a:rPr lang="en-US" dirty="0"/>
              <a:t>Dynamic Link</a:t>
            </a:r>
            <a:endParaRPr lang="x-none" dirty="0"/>
          </a:p>
        </p:txBody>
      </p:sp>
      <p:sp>
        <p:nvSpPr>
          <p:cNvPr id="19" name="TextBox 18">
            <a:extLst>
              <a:ext uri="{FF2B5EF4-FFF2-40B4-BE49-F238E27FC236}">
                <a16:creationId xmlns:a16="http://schemas.microsoft.com/office/drawing/2014/main" xmlns="" id="{8F567EA7-CD53-89E4-39FC-0986BDD4E0D4}"/>
              </a:ext>
            </a:extLst>
          </p:cNvPr>
          <p:cNvSpPr txBox="1"/>
          <p:nvPr/>
        </p:nvSpPr>
        <p:spPr>
          <a:xfrm>
            <a:off x="6187440" y="5508464"/>
            <a:ext cx="1508760" cy="646331"/>
          </a:xfrm>
          <a:prstGeom prst="rect">
            <a:avLst/>
          </a:prstGeom>
          <a:noFill/>
        </p:spPr>
        <p:txBody>
          <a:bodyPr wrap="square" rtlCol="0">
            <a:spAutoFit/>
          </a:bodyPr>
          <a:lstStyle/>
          <a:p>
            <a:pPr algn="ctr"/>
            <a:r>
              <a:rPr lang="en-US" dirty="0"/>
              <a:t>Return Address</a:t>
            </a:r>
            <a:endParaRPr lang="x-none" dirty="0"/>
          </a:p>
        </p:txBody>
      </p:sp>
      <p:sp>
        <p:nvSpPr>
          <p:cNvPr id="20" name="TextBox 19">
            <a:extLst>
              <a:ext uri="{FF2B5EF4-FFF2-40B4-BE49-F238E27FC236}">
                <a16:creationId xmlns:a16="http://schemas.microsoft.com/office/drawing/2014/main" xmlns="" id="{A86E4C87-50CF-5FC0-BDBB-ED3F7F808EB1}"/>
              </a:ext>
            </a:extLst>
          </p:cNvPr>
          <p:cNvSpPr txBox="1"/>
          <p:nvPr/>
        </p:nvSpPr>
        <p:spPr>
          <a:xfrm>
            <a:off x="7932420" y="1940463"/>
            <a:ext cx="1728216" cy="646331"/>
          </a:xfrm>
          <a:prstGeom prst="rect">
            <a:avLst/>
          </a:prstGeom>
          <a:noFill/>
        </p:spPr>
        <p:txBody>
          <a:bodyPr wrap="square" rtlCol="0">
            <a:spAutoFit/>
          </a:bodyPr>
          <a:lstStyle/>
          <a:p>
            <a:r>
              <a:rPr lang="en-US" dirty="0"/>
              <a:t>Stack frame of a function call</a:t>
            </a:r>
            <a:endParaRPr lang="x-none" dirty="0"/>
          </a:p>
        </p:txBody>
      </p:sp>
      <p:sp>
        <p:nvSpPr>
          <p:cNvPr id="21" name="Rectangle 20">
            <a:extLst>
              <a:ext uri="{FF2B5EF4-FFF2-40B4-BE49-F238E27FC236}">
                <a16:creationId xmlns:a16="http://schemas.microsoft.com/office/drawing/2014/main" xmlns="" id="{45C7F502-B9BD-3C08-DA7A-7E269F462100}"/>
              </a:ext>
            </a:extLst>
          </p:cNvPr>
          <p:cNvSpPr/>
          <p:nvPr/>
        </p:nvSpPr>
        <p:spPr>
          <a:xfrm>
            <a:off x="2212848" y="2724270"/>
            <a:ext cx="1938528" cy="3356490"/>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x-none"/>
          </a:p>
        </p:txBody>
      </p:sp>
      <p:cxnSp>
        <p:nvCxnSpPr>
          <p:cNvPr id="24" name="Straight Connector 23">
            <a:extLst>
              <a:ext uri="{FF2B5EF4-FFF2-40B4-BE49-F238E27FC236}">
                <a16:creationId xmlns:a16="http://schemas.microsoft.com/office/drawing/2014/main" xmlns="" id="{3A9F503E-0FBB-9015-6507-A285C9AAE5BB}"/>
              </a:ext>
            </a:extLst>
          </p:cNvPr>
          <p:cNvCxnSpPr/>
          <p:nvPr/>
        </p:nvCxnSpPr>
        <p:spPr>
          <a:xfrm>
            <a:off x="2212848" y="3192518"/>
            <a:ext cx="19385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D0311CBC-7E24-3F6F-3D0B-89DE311F9226}"/>
              </a:ext>
            </a:extLst>
          </p:cNvPr>
          <p:cNvCxnSpPr/>
          <p:nvPr/>
        </p:nvCxnSpPr>
        <p:spPr>
          <a:xfrm>
            <a:off x="2212848" y="3681984"/>
            <a:ext cx="1938528"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xmlns="" id="{4B251BE5-4A52-58DF-1C44-DA86253CAF60}"/>
              </a:ext>
            </a:extLst>
          </p:cNvPr>
          <p:cNvSpPr txBox="1"/>
          <p:nvPr/>
        </p:nvSpPr>
        <p:spPr>
          <a:xfrm>
            <a:off x="1295400" y="2724270"/>
            <a:ext cx="914400" cy="338554"/>
          </a:xfrm>
          <a:prstGeom prst="rect">
            <a:avLst/>
          </a:prstGeom>
          <a:noFill/>
        </p:spPr>
        <p:txBody>
          <a:bodyPr wrap="square" rtlCol="0">
            <a:spAutoFit/>
          </a:bodyPr>
          <a:lstStyle/>
          <a:p>
            <a:r>
              <a:rPr lang="en-US" sz="1600" dirty="0"/>
              <a:t>main</a:t>
            </a:r>
            <a:endParaRPr lang="x-none" sz="1600" dirty="0"/>
          </a:p>
        </p:txBody>
      </p:sp>
      <p:sp>
        <p:nvSpPr>
          <p:cNvPr id="27" name="TextBox 26">
            <a:extLst>
              <a:ext uri="{FF2B5EF4-FFF2-40B4-BE49-F238E27FC236}">
                <a16:creationId xmlns:a16="http://schemas.microsoft.com/office/drawing/2014/main" xmlns="" id="{3FA65600-16C8-3719-3652-AF0EFF71C577}"/>
              </a:ext>
            </a:extLst>
          </p:cNvPr>
          <p:cNvSpPr txBox="1"/>
          <p:nvPr/>
        </p:nvSpPr>
        <p:spPr>
          <a:xfrm>
            <a:off x="667512" y="3176977"/>
            <a:ext cx="1542288" cy="338554"/>
          </a:xfrm>
          <a:prstGeom prst="rect">
            <a:avLst/>
          </a:prstGeom>
          <a:noFill/>
        </p:spPr>
        <p:txBody>
          <a:bodyPr wrap="square" rtlCol="0">
            <a:spAutoFit/>
          </a:bodyPr>
          <a:lstStyle/>
          <a:p>
            <a:r>
              <a:rPr lang="en-US" sz="1600" dirty="0"/>
              <a:t>Static storage</a:t>
            </a:r>
            <a:endParaRPr lang="x-none" sz="1600" dirty="0"/>
          </a:p>
        </p:txBody>
      </p:sp>
      <p:cxnSp>
        <p:nvCxnSpPr>
          <p:cNvPr id="29" name="Straight Arrow Connector 28">
            <a:extLst>
              <a:ext uri="{FF2B5EF4-FFF2-40B4-BE49-F238E27FC236}">
                <a16:creationId xmlns:a16="http://schemas.microsoft.com/office/drawing/2014/main" xmlns="" id="{D155FE31-FD25-E782-17D8-57C04F6F2C83}"/>
              </a:ext>
            </a:extLst>
          </p:cNvPr>
          <p:cNvCxnSpPr/>
          <p:nvPr/>
        </p:nvCxnSpPr>
        <p:spPr>
          <a:xfrm flipH="1" flipV="1">
            <a:off x="4151376" y="3546309"/>
            <a:ext cx="3630168" cy="934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xmlns="" id="{0B35479F-280C-5791-5F18-99AACE1F7FBD}"/>
              </a:ext>
            </a:extLst>
          </p:cNvPr>
          <p:cNvCxnSpPr>
            <a:cxnSpLocks/>
          </p:cNvCxnSpPr>
          <p:nvPr/>
        </p:nvCxnSpPr>
        <p:spPr>
          <a:xfrm flipH="1" flipV="1">
            <a:off x="4163568" y="4061418"/>
            <a:ext cx="2401824" cy="1617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9FB10048-EC02-EE8D-09A9-2BDC27513CEE}"/>
              </a:ext>
            </a:extLst>
          </p:cNvPr>
          <p:cNvCxnSpPr/>
          <p:nvPr/>
        </p:nvCxnSpPr>
        <p:spPr>
          <a:xfrm>
            <a:off x="2218944" y="4684776"/>
            <a:ext cx="1938528"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xmlns="" id="{9DA62D27-CF19-BB49-07E1-89E334F1121B}"/>
              </a:ext>
            </a:extLst>
          </p:cNvPr>
          <p:cNvSpPr txBox="1"/>
          <p:nvPr/>
        </p:nvSpPr>
        <p:spPr>
          <a:xfrm>
            <a:off x="783336" y="3681984"/>
            <a:ext cx="1542288" cy="523220"/>
          </a:xfrm>
          <a:prstGeom prst="rect">
            <a:avLst/>
          </a:prstGeom>
          <a:noFill/>
        </p:spPr>
        <p:txBody>
          <a:bodyPr wrap="square" rtlCol="0">
            <a:spAutoFit/>
          </a:bodyPr>
          <a:lstStyle/>
          <a:p>
            <a:r>
              <a:rPr lang="en-US" sz="1400" dirty="0"/>
              <a:t>Another function stack frame</a:t>
            </a:r>
            <a:endParaRPr lang="x-none" sz="1400" dirty="0"/>
          </a:p>
        </p:txBody>
      </p:sp>
      <p:cxnSp>
        <p:nvCxnSpPr>
          <p:cNvPr id="39" name="Straight Arrow Connector 38">
            <a:extLst>
              <a:ext uri="{FF2B5EF4-FFF2-40B4-BE49-F238E27FC236}">
                <a16:creationId xmlns:a16="http://schemas.microsoft.com/office/drawing/2014/main" xmlns="" id="{1926574E-4EF7-57AB-3B5F-0C7331748368}"/>
              </a:ext>
            </a:extLst>
          </p:cNvPr>
          <p:cNvCxnSpPr>
            <a:cxnSpLocks/>
          </p:cNvCxnSpPr>
          <p:nvPr/>
        </p:nvCxnSpPr>
        <p:spPr>
          <a:xfrm flipV="1">
            <a:off x="2325624" y="3008376"/>
            <a:ext cx="417576" cy="16532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1C2B62EE-2A14-D1D7-722C-E49EE7D4ED84}"/>
              </a:ext>
            </a:extLst>
          </p:cNvPr>
          <p:cNvCxnSpPr/>
          <p:nvPr/>
        </p:nvCxnSpPr>
        <p:spPr>
          <a:xfrm>
            <a:off x="2218944" y="4364736"/>
            <a:ext cx="1938528"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48979EB2-CFF6-88B8-EDFE-D85D6CBEC9BB}"/>
              </a:ext>
            </a:extLst>
          </p:cNvPr>
          <p:cNvSpPr txBox="1"/>
          <p:nvPr/>
        </p:nvSpPr>
        <p:spPr>
          <a:xfrm>
            <a:off x="850392" y="4428158"/>
            <a:ext cx="1508760" cy="307777"/>
          </a:xfrm>
          <a:prstGeom prst="rect">
            <a:avLst/>
          </a:prstGeom>
          <a:noFill/>
        </p:spPr>
        <p:txBody>
          <a:bodyPr wrap="square" rtlCol="0">
            <a:spAutoFit/>
          </a:bodyPr>
          <a:lstStyle/>
          <a:p>
            <a:pPr algn="ctr"/>
            <a:r>
              <a:rPr lang="en-US" sz="1400" dirty="0"/>
              <a:t>Return Address</a:t>
            </a:r>
            <a:endParaRPr lang="x-none" sz="1400" dirty="0"/>
          </a:p>
        </p:txBody>
      </p:sp>
    </p:spTree>
    <p:extLst>
      <p:ext uri="{BB962C8B-B14F-4D97-AF65-F5344CB8AC3E}">
        <p14:creationId xmlns:p14="http://schemas.microsoft.com/office/powerpoint/2010/main" val="8066518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6038" y="41274"/>
            <a:ext cx="7393781" cy="624570"/>
          </a:xfrm>
          <a:prstGeom prst="rect">
            <a:avLst/>
          </a:prstGeom>
        </p:spPr>
        <p:txBody>
          <a:bodyPr vert="horz" wrap="square" lIns="0" tIns="8930" rIns="0" bIns="0" rtlCol="0" anchor="ctr">
            <a:spAutoFit/>
          </a:bodyPr>
          <a:lstStyle/>
          <a:p>
            <a:pPr marL="8929">
              <a:lnSpc>
                <a:spcPct val="100000"/>
              </a:lnSpc>
              <a:spcBef>
                <a:spcPts val="70"/>
              </a:spcBef>
            </a:pPr>
            <a:r>
              <a:rPr spc="-236" dirty="0"/>
              <a:t>The</a:t>
            </a:r>
            <a:r>
              <a:rPr spc="143" dirty="0"/>
              <a:t> </a:t>
            </a:r>
            <a:r>
              <a:rPr spc="-7" dirty="0"/>
              <a:t>Stack</a:t>
            </a:r>
          </a:p>
        </p:txBody>
      </p:sp>
      <p:sp>
        <p:nvSpPr>
          <p:cNvPr id="3" name="object 3"/>
          <p:cNvSpPr txBox="1"/>
          <p:nvPr/>
        </p:nvSpPr>
        <p:spPr>
          <a:xfrm>
            <a:off x="876038" y="1007262"/>
            <a:ext cx="6131570" cy="1677038"/>
          </a:xfrm>
          <a:prstGeom prst="rect">
            <a:avLst/>
          </a:prstGeom>
        </p:spPr>
        <p:txBody>
          <a:bodyPr vert="horz" wrap="square" lIns="0" tIns="8930" rIns="0" bIns="0" rtlCol="0">
            <a:spAutoFit/>
          </a:bodyPr>
          <a:lstStyle/>
          <a:p>
            <a:pPr marL="8929">
              <a:spcBef>
                <a:spcPts val="70"/>
              </a:spcBef>
            </a:pPr>
            <a:r>
              <a:rPr sz="2391" dirty="0">
                <a:latin typeface="Arial"/>
                <a:cs typeface="Arial"/>
              </a:rPr>
              <a:t>Logically</a:t>
            </a:r>
            <a:r>
              <a:rPr sz="2391" spc="127" dirty="0">
                <a:latin typeface="Arial"/>
                <a:cs typeface="Arial"/>
              </a:rPr>
              <a:t> </a:t>
            </a:r>
            <a:r>
              <a:rPr sz="2391" spc="39" dirty="0">
                <a:latin typeface="Arial"/>
                <a:cs typeface="Arial"/>
              </a:rPr>
              <a:t>it’s</a:t>
            </a:r>
            <a:r>
              <a:rPr sz="2391" spc="130" dirty="0">
                <a:latin typeface="Arial"/>
                <a:cs typeface="Arial"/>
              </a:rPr>
              <a:t> </a:t>
            </a:r>
            <a:r>
              <a:rPr sz="2391" spc="105" dirty="0">
                <a:latin typeface="Arial"/>
                <a:cs typeface="Arial"/>
              </a:rPr>
              <a:t>a</a:t>
            </a:r>
            <a:r>
              <a:rPr sz="2391" spc="130" dirty="0">
                <a:latin typeface="Arial"/>
                <a:cs typeface="Arial"/>
              </a:rPr>
              <a:t> </a:t>
            </a:r>
            <a:r>
              <a:rPr sz="2391" spc="-77" dirty="0">
                <a:latin typeface="Arial"/>
                <a:cs typeface="Arial"/>
              </a:rPr>
              <a:t>last-</a:t>
            </a:r>
            <a:r>
              <a:rPr sz="2391" spc="-91" dirty="0">
                <a:latin typeface="Arial"/>
                <a:cs typeface="Arial"/>
              </a:rPr>
              <a:t>in-</a:t>
            </a:r>
            <a:r>
              <a:rPr sz="2391" spc="-67" dirty="0">
                <a:latin typeface="Arial"/>
                <a:cs typeface="Arial"/>
              </a:rPr>
              <a:t>first-</a:t>
            </a:r>
            <a:r>
              <a:rPr sz="2391" dirty="0">
                <a:latin typeface="Arial"/>
                <a:cs typeface="Arial"/>
              </a:rPr>
              <a:t>out</a:t>
            </a:r>
            <a:r>
              <a:rPr sz="2391" spc="130" dirty="0">
                <a:latin typeface="Arial"/>
                <a:cs typeface="Arial"/>
              </a:rPr>
              <a:t> </a:t>
            </a:r>
            <a:r>
              <a:rPr sz="2391" dirty="0">
                <a:latin typeface="Arial"/>
                <a:cs typeface="Arial"/>
              </a:rPr>
              <a:t>(LIFO)</a:t>
            </a:r>
            <a:r>
              <a:rPr sz="2391" spc="130" dirty="0">
                <a:latin typeface="Arial"/>
                <a:cs typeface="Arial"/>
              </a:rPr>
              <a:t> </a:t>
            </a:r>
            <a:r>
              <a:rPr sz="2391" spc="-7" dirty="0">
                <a:latin typeface="Arial"/>
                <a:cs typeface="Arial"/>
              </a:rPr>
              <a:t>structure</a:t>
            </a:r>
            <a:endParaRPr sz="2391" dirty="0">
              <a:latin typeface="Arial"/>
              <a:cs typeface="Arial"/>
            </a:endParaRPr>
          </a:p>
          <a:p>
            <a:pPr marL="8929">
              <a:spcBef>
                <a:spcPts val="2236"/>
              </a:spcBef>
            </a:pPr>
            <a:r>
              <a:rPr sz="2391" dirty="0">
                <a:latin typeface="Arial"/>
                <a:cs typeface="Arial"/>
              </a:rPr>
              <a:t>Two</a:t>
            </a:r>
            <a:r>
              <a:rPr sz="2391" spc="46" dirty="0">
                <a:latin typeface="Arial"/>
                <a:cs typeface="Arial"/>
              </a:rPr>
              <a:t> </a:t>
            </a:r>
            <a:r>
              <a:rPr sz="2391" dirty="0">
                <a:latin typeface="Arial"/>
                <a:cs typeface="Arial"/>
              </a:rPr>
              <a:t>operations:</a:t>
            </a:r>
            <a:r>
              <a:rPr sz="2391" spc="49" dirty="0">
                <a:latin typeface="Arial"/>
                <a:cs typeface="Arial"/>
              </a:rPr>
              <a:t> </a:t>
            </a:r>
            <a:r>
              <a:rPr sz="2391" dirty="0">
                <a:latin typeface="Arial"/>
                <a:cs typeface="Arial"/>
              </a:rPr>
              <a:t>push</a:t>
            </a:r>
            <a:r>
              <a:rPr sz="2391" spc="49" dirty="0">
                <a:latin typeface="Arial"/>
                <a:cs typeface="Arial"/>
              </a:rPr>
              <a:t> </a:t>
            </a:r>
            <a:r>
              <a:rPr sz="2391" spc="60" dirty="0">
                <a:latin typeface="Arial"/>
                <a:cs typeface="Arial"/>
              </a:rPr>
              <a:t>and</a:t>
            </a:r>
            <a:r>
              <a:rPr sz="2391" spc="49" dirty="0">
                <a:latin typeface="Arial"/>
                <a:cs typeface="Arial"/>
              </a:rPr>
              <a:t> </a:t>
            </a:r>
            <a:r>
              <a:rPr sz="2391" spc="88" dirty="0">
                <a:latin typeface="Arial"/>
                <a:cs typeface="Arial"/>
              </a:rPr>
              <a:t>pop</a:t>
            </a:r>
            <a:endParaRPr sz="2391" dirty="0">
              <a:latin typeface="Arial"/>
              <a:cs typeface="Arial"/>
            </a:endParaRPr>
          </a:p>
          <a:p>
            <a:pPr marL="8929">
              <a:spcBef>
                <a:spcPts val="2236"/>
              </a:spcBef>
            </a:pPr>
            <a:r>
              <a:rPr sz="2391" dirty="0">
                <a:latin typeface="Arial"/>
                <a:cs typeface="Arial"/>
              </a:rPr>
              <a:t>Grows</a:t>
            </a:r>
            <a:r>
              <a:rPr sz="2391" spc="88" dirty="0">
                <a:latin typeface="Arial"/>
                <a:cs typeface="Arial"/>
              </a:rPr>
              <a:t> </a:t>
            </a:r>
            <a:r>
              <a:rPr sz="2391" spc="127" dirty="0">
                <a:latin typeface="Arial"/>
                <a:cs typeface="Arial"/>
              </a:rPr>
              <a:t>‘down’</a:t>
            </a:r>
            <a:r>
              <a:rPr sz="2391" spc="91" dirty="0">
                <a:latin typeface="Arial"/>
                <a:cs typeface="Arial"/>
              </a:rPr>
              <a:t> </a:t>
            </a:r>
            <a:r>
              <a:rPr sz="2391" dirty="0">
                <a:latin typeface="Arial"/>
                <a:cs typeface="Arial"/>
              </a:rPr>
              <a:t>from</a:t>
            </a:r>
            <a:r>
              <a:rPr sz="2391" spc="91" dirty="0">
                <a:latin typeface="Arial"/>
                <a:cs typeface="Arial"/>
              </a:rPr>
              <a:t> </a:t>
            </a:r>
            <a:r>
              <a:rPr sz="2391" spc="-42" dirty="0">
                <a:latin typeface="Arial"/>
                <a:cs typeface="Arial"/>
              </a:rPr>
              <a:t>high-</a:t>
            </a:r>
            <a:r>
              <a:rPr sz="2391" spc="-14" dirty="0">
                <a:latin typeface="Arial"/>
                <a:cs typeface="Arial"/>
              </a:rPr>
              <a:t>addresses</a:t>
            </a:r>
            <a:r>
              <a:rPr sz="2391" spc="88" dirty="0">
                <a:latin typeface="Arial"/>
                <a:cs typeface="Arial"/>
              </a:rPr>
              <a:t> </a:t>
            </a:r>
            <a:r>
              <a:rPr sz="2391" spc="49" dirty="0">
                <a:latin typeface="Arial"/>
                <a:cs typeface="Arial"/>
              </a:rPr>
              <a:t>to</a:t>
            </a:r>
            <a:r>
              <a:rPr sz="2391" spc="91" dirty="0">
                <a:latin typeface="Arial"/>
                <a:cs typeface="Arial"/>
              </a:rPr>
              <a:t> </a:t>
            </a:r>
            <a:r>
              <a:rPr sz="2391" spc="60" dirty="0">
                <a:latin typeface="Arial"/>
                <a:cs typeface="Arial"/>
              </a:rPr>
              <a:t>low</a:t>
            </a:r>
            <a:endParaRPr sz="2391" dirty="0">
              <a:latin typeface="Arial"/>
              <a:cs typeface="Arial"/>
            </a:endParaRPr>
          </a:p>
        </p:txBody>
      </p:sp>
      <p:sp>
        <p:nvSpPr>
          <p:cNvPr id="4" name="object 4"/>
          <p:cNvSpPr txBox="1"/>
          <p:nvPr/>
        </p:nvSpPr>
        <p:spPr>
          <a:xfrm>
            <a:off x="876038" y="2952181"/>
            <a:ext cx="5268961" cy="1432227"/>
          </a:xfrm>
          <a:prstGeom prst="rect">
            <a:avLst/>
          </a:prstGeom>
        </p:spPr>
        <p:txBody>
          <a:bodyPr vert="horz" wrap="square" lIns="0" tIns="8930" rIns="0" bIns="0" rtlCol="0">
            <a:spAutoFit/>
          </a:bodyPr>
          <a:lstStyle/>
          <a:p>
            <a:pPr marL="102241" marR="3572" indent="-93758">
              <a:lnSpc>
                <a:spcPts val="2855"/>
              </a:lnSpc>
              <a:spcBef>
                <a:spcPts val="2341"/>
              </a:spcBef>
            </a:pPr>
            <a:r>
              <a:rPr sz="2391" dirty="0">
                <a:latin typeface="Arial"/>
                <a:cs typeface="Arial"/>
              </a:rPr>
              <a:t>Holds</a:t>
            </a:r>
            <a:r>
              <a:rPr sz="2391" spc="56" dirty="0">
                <a:latin typeface="Arial"/>
                <a:cs typeface="Arial"/>
              </a:rPr>
              <a:t> </a:t>
            </a:r>
            <a:r>
              <a:rPr sz="2391" spc="63" dirty="0">
                <a:latin typeface="Arial"/>
                <a:cs typeface="Arial"/>
              </a:rPr>
              <a:t>“</a:t>
            </a:r>
            <a:r>
              <a:rPr lang="en-US" sz="2391" spc="63" dirty="0">
                <a:latin typeface="Arial"/>
                <a:cs typeface="Arial"/>
              </a:rPr>
              <a:t>stack</a:t>
            </a:r>
            <a:r>
              <a:rPr sz="2391" spc="67" dirty="0">
                <a:latin typeface="Arial"/>
                <a:cs typeface="Arial"/>
              </a:rPr>
              <a:t> </a:t>
            </a:r>
            <a:r>
              <a:rPr sz="2391" spc="42" dirty="0">
                <a:latin typeface="Arial"/>
                <a:cs typeface="Arial"/>
              </a:rPr>
              <a:t>frames”,</a:t>
            </a:r>
            <a:r>
              <a:rPr sz="2391" spc="67" dirty="0">
                <a:latin typeface="Arial"/>
                <a:cs typeface="Arial"/>
              </a:rPr>
              <a:t> </a:t>
            </a:r>
            <a:r>
              <a:rPr sz="2391" spc="42" dirty="0">
                <a:latin typeface="Arial"/>
                <a:cs typeface="Arial"/>
              </a:rPr>
              <a:t>i.e.</a:t>
            </a:r>
            <a:r>
              <a:rPr sz="2391" spc="67" dirty="0">
                <a:latin typeface="Arial"/>
                <a:cs typeface="Arial"/>
              </a:rPr>
              <a:t> </a:t>
            </a:r>
            <a:r>
              <a:rPr sz="2391" dirty="0">
                <a:latin typeface="Arial"/>
                <a:cs typeface="Arial"/>
              </a:rPr>
              <a:t>state</a:t>
            </a:r>
            <a:r>
              <a:rPr sz="2391" spc="67" dirty="0">
                <a:latin typeface="Arial"/>
                <a:cs typeface="Arial"/>
              </a:rPr>
              <a:t> </a:t>
            </a:r>
            <a:r>
              <a:rPr sz="2391" spc="53" dirty="0">
                <a:latin typeface="Arial"/>
                <a:cs typeface="Arial"/>
              </a:rPr>
              <a:t>of </a:t>
            </a:r>
            <a:r>
              <a:rPr sz="2391" dirty="0">
                <a:latin typeface="Arial"/>
                <a:cs typeface="Arial"/>
              </a:rPr>
              <a:t>functions</a:t>
            </a:r>
            <a:r>
              <a:rPr sz="2391" spc="-25" dirty="0">
                <a:latin typeface="Arial"/>
                <a:cs typeface="Arial"/>
              </a:rPr>
              <a:t> </a:t>
            </a:r>
            <a:r>
              <a:rPr sz="2391" dirty="0">
                <a:latin typeface="Arial"/>
                <a:cs typeface="Arial"/>
              </a:rPr>
              <a:t>as</a:t>
            </a:r>
            <a:r>
              <a:rPr sz="2391" spc="-25" dirty="0">
                <a:latin typeface="Arial"/>
                <a:cs typeface="Arial"/>
              </a:rPr>
              <a:t> </a:t>
            </a:r>
            <a:r>
              <a:rPr sz="2391" dirty="0">
                <a:latin typeface="Arial"/>
                <a:cs typeface="Arial"/>
              </a:rPr>
              <a:t>they</a:t>
            </a:r>
            <a:r>
              <a:rPr sz="2391" spc="-25" dirty="0">
                <a:latin typeface="Arial"/>
                <a:cs typeface="Arial"/>
              </a:rPr>
              <a:t> </a:t>
            </a:r>
            <a:r>
              <a:rPr sz="2391" spc="-7" dirty="0">
                <a:latin typeface="Arial"/>
                <a:cs typeface="Arial"/>
              </a:rPr>
              <a:t>execute</a:t>
            </a:r>
            <a:endParaRPr sz="2391" dirty="0">
              <a:latin typeface="Arial"/>
              <a:cs typeface="Arial"/>
            </a:endParaRPr>
          </a:p>
          <a:p>
            <a:pPr marL="348245" marR="75452" indent="-151799">
              <a:lnSpc>
                <a:spcPct val="110100"/>
              </a:lnSpc>
              <a:spcBef>
                <a:spcPts val="340"/>
              </a:spcBef>
              <a:buClr>
                <a:srgbClr val="0056D6"/>
              </a:buClr>
              <a:buSzPct val="96428"/>
              <a:buFont typeface="Tahoma"/>
              <a:buChar char="‣"/>
              <a:tabLst>
                <a:tab pos="348245" algn="l"/>
                <a:tab pos="362532" algn="l"/>
              </a:tabLst>
            </a:pPr>
            <a:r>
              <a:rPr sz="1969" spc="-25" dirty="0">
                <a:latin typeface="Arial"/>
                <a:cs typeface="Arial"/>
              </a:rPr>
              <a:t>	top-</a:t>
            </a:r>
            <a:r>
              <a:rPr sz="1969" spc="-14" dirty="0">
                <a:latin typeface="Arial"/>
                <a:cs typeface="Arial"/>
              </a:rPr>
              <a:t>most</a:t>
            </a:r>
            <a:r>
              <a:rPr sz="1969" spc="53" dirty="0">
                <a:latin typeface="Arial"/>
                <a:cs typeface="Arial"/>
              </a:rPr>
              <a:t> </a:t>
            </a:r>
            <a:r>
              <a:rPr sz="1969" dirty="0">
                <a:latin typeface="Arial"/>
                <a:cs typeface="Arial"/>
              </a:rPr>
              <a:t>(lowest)</a:t>
            </a:r>
            <a:r>
              <a:rPr sz="1969" spc="53" dirty="0">
                <a:latin typeface="Arial"/>
                <a:cs typeface="Arial"/>
              </a:rPr>
              <a:t> </a:t>
            </a:r>
            <a:r>
              <a:rPr sz="1969" dirty="0">
                <a:latin typeface="Arial"/>
                <a:cs typeface="Arial"/>
              </a:rPr>
              <a:t>frame</a:t>
            </a:r>
            <a:r>
              <a:rPr sz="1969" spc="53" dirty="0">
                <a:latin typeface="Arial"/>
                <a:cs typeface="Arial"/>
              </a:rPr>
              <a:t> </a:t>
            </a:r>
            <a:r>
              <a:rPr sz="1969" dirty="0">
                <a:latin typeface="Arial"/>
                <a:cs typeface="Arial"/>
              </a:rPr>
              <a:t>corresponds</a:t>
            </a:r>
            <a:r>
              <a:rPr sz="1969" spc="56" dirty="0">
                <a:latin typeface="Arial"/>
                <a:cs typeface="Arial"/>
              </a:rPr>
              <a:t> </a:t>
            </a:r>
            <a:r>
              <a:rPr sz="1969" spc="35" dirty="0">
                <a:latin typeface="Arial"/>
                <a:cs typeface="Arial"/>
              </a:rPr>
              <a:t>to</a:t>
            </a:r>
            <a:r>
              <a:rPr sz="1969" spc="53" dirty="0">
                <a:latin typeface="Arial"/>
                <a:cs typeface="Arial"/>
              </a:rPr>
              <a:t> </a:t>
            </a:r>
            <a:r>
              <a:rPr sz="1969" spc="-18" dirty="0">
                <a:latin typeface="Arial"/>
                <a:cs typeface="Arial"/>
              </a:rPr>
              <a:t>the </a:t>
            </a:r>
            <a:r>
              <a:rPr sz="1969" dirty="0">
                <a:latin typeface="Arial"/>
                <a:cs typeface="Arial"/>
              </a:rPr>
              <a:t>currently</a:t>
            </a:r>
            <a:r>
              <a:rPr sz="1969" spc="143" dirty="0">
                <a:latin typeface="Arial"/>
                <a:cs typeface="Arial"/>
              </a:rPr>
              <a:t> </a:t>
            </a:r>
            <a:r>
              <a:rPr sz="1969" dirty="0">
                <a:latin typeface="Arial"/>
                <a:cs typeface="Arial"/>
              </a:rPr>
              <a:t>executing</a:t>
            </a:r>
            <a:r>
              <a:rPr sz="1969" spc="143" dirty="0">
                <a:latin typeface="Arial"/>
                <a:cs typeface="Arial"/>
              </a:rPr>
              <a:t> </a:t>
            </a:r>
            <a:r>
              <a:rPr sz="1969" spc="-7" dirty="0">
                <a:latin typeface="Arial"/>
                <a:cs typeface="Arial"/>
              </a:rPr>
              <a:t>function</a:t>
            </a:r>
            <a:endParaRPr sz="1969" dirty="0">
              <a:latin typeface="Arial"/>
              <a:cs typeface="Arial"/>
            </a:endParaRPr>
          </a:p>
        </p:txBody>
      </p:sp>
      <p:sp>
        <p:nvSpPr>
          <p:cNvPr id="5" name="object 5"/>
          <p:cNvSpPr txBox="1"/>
          <p:nvPr/>
        </p:nvSpPr>
        <p:spPr>
          <a:xfrm>
            <a:off x="880502" y="4384408"/>
            <a:ext cx="5264497" cy="1112315"/>
          </a:xfrm>
          <a:prstGeom prst="rect">
            <a:avLst/>
          </a:prstGeom>
        </p:spPr>
        <p:txBody>
          <a:bodyPr vert="horz" wrap="square" lIns="0" tIns="19645" rIns="0" bIns="0" rtlCol="0">
            <a:spAutoFit/>
          </a:bodyPr>
          <a:lstStyle/>
          <a:p>
            <a:pPr marL="8929" marR="3572">
              <a:lnSpc>
                <a:spcPts val="2855"/>
              </a:lnSpc>
              <a:spcBef>
                <a:spcPts val="155"/>
              </a:spcBef>
            </a:pPr>
            <a:r>
              <a:rPr sz="2391" spc="-7" dirty="0">
                <a:latin typeface="Arial"/>
                <a:cs typeface="Arial"/>
              </a:rPr>
              <a:t>Stores</a:t>
            </a:r>
            <a:r>
              <a:rPr sz="2391" spc="70" dirty="0">
                <a:latin typeface="Arial"/>
                <a:cs typeface="Arial"/>
              </a:rPr>
              <a:t> </a:t>
            </a:r>
            <a:r>
              <a:rPr sz="2391" spc="53" dirty="0">
                <a:latin typeface="Arial"/>
                <a:cs typeface="Arial"/>
              </a:rPr>
              <a:t>local</a:t>
            </a:r>
            <a:r>
              <a:rPr sz="2391" spc="74" dirty="0">
                <a:latin typeface="Arial"/>
                <a:cs typeface="Arial"/>
              </a:rPr>
              <a:t> </a:t>
            </a:r>
            <a:r>
              <a:rPr sz="2391" dirty="0">
                <a:latin typeface="Arial"/>
                <a:cs typeface="Arial"/>
              </a:rPr>
              <a:t>variables</a:t>
            </a:r>
            <a:r>
              <a:rPr sz="2391" spc="74" dirty="0">
                <a:latin typeface="Arial"/>
                <a:cs typeface="Arial"/>
              </a:rPr>
              <a:t> </a:t>
            </a:r>
            <a:r>
              <a:rPr sz="2391" spc="60" dirty="0">
                <a:latin typeface="Arial"/>
                <a:cs typeface="Arial"/>
              </a:rPr>
              <a:t>and</a:t>
            </a:r>
            <a:r>
              <a:rPr sz="2391" spc="70" dirty="0">
                <a:latin typeface="Arial"/>
                <a:cs typeface="Arial"/>
              </a:rPr>
              <a:t> </a:t>
            </a:r>
            <a:r>
              <a:rPr sz="2391" dirty="0">
                <a:latin typeface="Arial"/>
                <a:cs typeface="Arial"/>
              </a:rPr>
              <a:t>address</a:t>
            </a:r>
            <a:r>
              <a:rPr sz="2391" spc="74" dirty="0">
                <a:latin typeface="Arial"/>
                <a:cs typeface="Arial"/>
              </a:rPr>
              <a:t> </a:t>
            </a:r>
            <a:r>
              <a:rPr sz="2391" spc="53" dirty="0">
                <a:latin typeface="Arial"/>
                <a:cs typeface="Arial"/>
              </a:rPr>
              <a:t>of </a:t>
            </a:r>
            <a:r>
              <a:rPr sz="2391" dirty="0">
                <a:latin typeface="Arial"/>
                <a:cs typeface="Arial"/>
              </a:rPr>
              <a:t>the</a:t>
            </a:r>
            <a:r>
              <a:rPr sz="2391" spc="56" dirty="0">
                <a:latin typeface="Arial"/>
                <a:cs typeface="Arial"/>
              </a:rPr>
              <a:t> </a:t>
            </a:r>
            <a:r>
              <a:rPr sz="2391" dirty="0">
                <a:latin typeface="Arial"/>
                <a:cs typeface="Arial"/>
              </a:rPr>
              <a:t>function</a:t>
            </a:r>
            <a:r>
              <a:rPr sz="2391" spc="56" dirty="0">
                <a:latin typeface="Arial"/>
                <a:cs typeface="Arial"/>
              </a:rPr>
              <a:t> </a:t>
            </a:r>
            <a:r>
              <a:rPr sz="2391" dirty="0">
                <a:latin typeface="Arial"/>
                <a:cs typeface="Arial"/>
              </a:rPr>
              <a:t>that</a:t>
            </a:r>
            <a:r>
              <a:rPr sz="2391" spc="56" dirty="0">
                <a:latin typeface="Arial"/>
                <a:cs typeface="Arial"/>
              </a:rPr>
              <a:t> </a:t>
            </a:r>
            <a:r>
              <a:rPr sz="2391" dirty="0">
                <a:latin typeface="Arial"/>
                <a:cs typeface="Arial"/>
              </a:rPr>
              <a:t>needs</a:t>
            </a:r>
            <a:r>
              <a:rPr sz="2391" spc="56" dirty="0">
                <a:latin typeface="Arial"/>
                <a:cs typeface="Arial"/>
              </a:rPr>
              <a:t> </a:t>
            </a:r>
            <a:r>
              <a:rPr sz="2391" spc="49" dirty="0">
                <a:latin typeface="Arial"/>
                <a:cs typeface="Arial"/>
              </a:rPr>
              <a:t>to</a:t>
            </a:r>
            <a:r>
              <a:rPr sz="2391" spc="56" dirty="0">
                <a:latin typeface="Arial"/>
                <a:cs typeface="Arial"/>
              </a:rPr>
              <a:t> </a:t>
            </a:r>
            <a:r>
              <a:rPr sz="2391" spc="46" dirty="0">
                <a:latin typeface="Arial"/>
                <a:cs typeface="Arial"/>
              </a:rPr>
              <a:t>be</a:t>
            </a:r>
            <a:r>
              <a:rPr sz="2391" spc="56" dirty="0">
                <a:latin typeface="Arial"/>
                <a:cs typeface="Arial"/>
              </a:rPr>
              <a:t> </a:t>
            </a:r>
            <a:r>
              <a:rPr sz="2391" spc="-7" dirty="0">
                <a:latin typeface="Arial"/>
                <a:cs typeface="Arial"/>
              </a:rPr>
              <a:t>executed </a:t>
            </a:r>
            <a:r>
              <a:rPr sz="2391" spc="-14" dirty="0">
                <a:latin typeface="Arial"/>
                <a:cs typeface="Arial"/>
              </a:rPr>
              <a:t>next</a:t>
            </a:r>
            <a:endParaRPr sz="2391" dirty="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5007" y="153029"/>
            <a:ext cx="7393781" cy="624570"/>
          </a:xfrm>
          <a:prstGeom prst="rect">
            <a:avLst/>
          </a:prstGeom>
        </p:spPr>
        <p:txBody>
          <a:bodyPr vert="horz" wrap="square" lIns="0" tIns="8930" rIns="0" bIns="0" rtlCol="0" anchor="ctr">
            <a:spAutoFit/>
          </a:bodyPr>
          <a:lstStyle/>
          <a:p>
            <a:pPr marL="17859">
              <a:lnSpc>
                <a:spcPct val="100000"/>
              </a:lnSpc>
              <a:spcBef>
                <a:spcPts val="70"/>
              </a:spcBef>
            </a:pPr>
            <a:r>
              <a:rPr dirty="0"/>
              <a:t>C</a:t>
            </a:r>
            <a:r>
              <a:rPr spc="74" dirty="0"/>
              <a:t> </a:t>
            </a:r>
            <a:r>
              <a:rPr spc="102" dirty="0"/>
              <a:t>program</a:t>
            </a:r>
            <a:r>
              <a:rPr spc="77" dirty="0"/>
              <a:t> </a:t>
            </a:r>
            <a:r>
              <a:rPr spc="-7" dirty="0"/>
              <a:t>execution</a:t>
            </a:r>
          </a:p>
        </p:txBody>
      </p:sp>
      <p:sp>
        <p:nvSpPr>
          <p:cNvPr id="3" name="object 3"/>
          <p:cNvSpPr txBox="1"/>
          <p:nvPr/>
        </p:nvSpPr>
        <p:spPr>
          <a:xfrm>
            <a:off x="765007" y="1162246"/>
            <a:ext cx="6209258" cy="1616825"/>
          </a:xfrm>
          <a:prstGeom prst="rect">
            <a:avLst/>
          </a:prstGeom>
        </p:spPr>
        <p:txBody>
          <a:bodyPr vert="horz" wrap="square" lIns="0" tIns="22324" rIns="0" bIns="0" rtlCol="0">
            <a:spAutoFit/>
          </a:bodyPr>
          <a:lstStyle/>
          <a:p>
            <a:pPr marL="8929" marR="3572">
              <a:lnSpc>
                <a:spcPts val="2855"/>
              </a:lnSpc>
              <a:spcBef>
                <a:spcPts val="176"/>
              </a:spcBef>
            </a:pPr>
            <a:r>
              <a:rPr sz="2391" spc="-183" dirty="0">
                <a:latin typeface="Arial"/>
                <a:cs typeface="Arial"/>
              </a:rPr>
              <a:t>PC</a:t>
            </a:r>
            <a:r>
              <a:rPr sz="2391" spc="95" dirty="0">
                <a:latin typeface="Arial"/>
                <a:cs typeface="Arial"/>
              </a:rPr>
              <a:t> </a:t>
            </a:r>
            <a:r>
              <a:rPr sz="2391" spc="60" dirty="0">
                <a:latin typeface="Arial"/>
                <a:cs typeface="Arial"/>
              </a:rPr>
              <a:t>(program</a:t>
            </a:r>
            <a:r>
              <a:rPr sz="2391" spc="98" dirty="0">
                <a:latin typeface="Arial"/>
                <a:cs typeface="Arial"/>
              </a:rPr>
              <a:t> </a:t>
            </a:r>
            <a:r>
              <a:rPr sz="2391" dirty="0">
                <a:latin typeface="Arial"/>
                <a:cs typeface="Arial"/>
              </a:rPr>
              <a:t>counter)</a:t>
            </a:r>
            <a:r>
              <a:rPr sz="2391" spc="95" dirty="0">
                <a:latin typeface="Arial"/>
                <a:cs typeface="Arial"/>
              </a:rPr>
              <a:t> </a:t>
            </a:r>
            <a:r>
              <a:rPr sz="2391" dirty="0">
                <a:latin typeface="Arial"/>
                <a:cs typeface="Arial"/>
              </a:rPr>
              <a:t>points</a:t>
            </a:r>
            <a:r>
              <a:rPr sz="2391" spc="98" dirty="0">
                <a:latin typeface="Arial"/>
                <a:cs typeface="Arial"/>
              </a:rPr>
              <a:t> </a:t>
            </a:r>
            <a:r>
              <a:rPr sz="2391" spc="49" dirty="0">
                <a:latin typeface="Arial"/>
                <a:cs typeface="Arial"/>
              </a:rPr>
              <a:t>to</a:t>
            </a:r>
            <a:r>
              <a:rPr sz="2391" spc="95" dirty="0">
                <a:latin typeface="Arial"/>
                <a:cs typeface="Arial"/>
              </a:rPr>
              <a:t> </a:t>
            </a:r>
            <a:r>
              <a:rPr sz="2391" dirty="0">
                <a:latin typeface="Arial"/>
                <a:cs typeface="Arial"/>
              </a:rPr>
              <a:t>next</a:t>
            </a:r>
            <a:r>
              <a:rPr sz="2391" spc="98" dirty="0">
                <a:latin typeface="Arial"/>
                <a:cs typeface="Arial"/>
              </a:rPr>
              <a:t> </a:t>
            </a:r>
            <a:r>
              <a:rPr sz="2391" spc="-7" dirty="0">
                <a:latin typeface="Arial"/>
                <a:cs typeface="Arial"/>
              </a:rPr>
              <a:t>machine </a:t>
            </a:r>
            <a:r>
              <a:rPr sz="2391" dirty="0">
                <a:latin typeface="Arial"/>
                <a:cs typeface="Arial"/>
              </a:rPr>
              <a:t>instruction</a:t>
            </a:r>
            <a:r>
              <a:rPr sz="2391" spc="32" dirty="0">
                <a:latin typeface="Arial"/>
                <a:cs typeface="Arial"/>
              </a:rPr>
              <a:t> </a:t>
            </a:r>
            <a:r>
              <a:rPr sz="2391" spc="49" dirty="0">
                <a:latin typeface="Arial"/>
                <a:cs typeface="Arial"/>
              </a:rPr>
              <a:t>to</a:t>
            </a:r>
            <a:r>
              <a:rPr sz="2391" spc="35" dirty="0">
                <a:latin typeface="Arial"/>
                <a:cs typeface="Arial"/>
              </a:rPr>
              <a:t> </a:t>
            </a:r>
            <a:r>
              <a:rPr sz="2391" spc="-7" dirty="0">
                <a:latin typeface="Arial"/>
                <a:cs typeface="Arial"/>
              </a:rPr>
              <a:t>execute</a:t>
            </a:r>
            <a:endParaRPr sz="2391" dirty="0">
              <a:latin typeface="Arial"/>
              <a:cs typeface="Arial"/>
            </a:endParaRPr>
          </a:p>
          <a:p>
            <a:pPr marL="8929">
              <a:spcBef>
                <a:spcPts val="738"/>
              </a:spcBef>
            </a:pPr>
            <a:r>
              <a:rPr sz="2391" dirty="0">
                <a:latin typeface="Arial"/>
                <a:cs typeface="Arial"/>
              </a:rPr>
              <a:t>Procedure</a:t>
            </a:r>
            <a:r>
              <a:rPr sz="2391" spc="-7" dirty="0">
                <a:latin typeface="Arial"/>
                <a:cs typeface="Arial"/>
              </a:rPr>
              <a:t> </a:t>
            </a:r>
            <a:r>
              <a:rPr sz="2391" spc="32" dirty="0">
                <a:latin typeface="Arial"/>
                <a:cs typeface="Arial"/>
              </a:rPr>
              <a:t>call:</a:t>
            </a:r>
            <a:endParaRPr sz="2391" dirty="0">
              <a:latin typeface="Arial"/>
              <a:cs typeface="Arial"/>
            </a:endParaRPr>
          </a:p>
          <a:p>
            <a:pPr marL="362532" indent="-166086">
              <a:spcBef>
                <a:spcPts val="671"/>
              </a:spcBef>
              <a:buClr>
                <a:srgbClr val="0056D6"/>
              </a:buClr>
              <a:buSzPct val="96428"/>
              <a:buFont typeface="Tahoma"/>
              <a:buChar char="‣"/>
              <a:tabLst>
                <a:tab pos="362532" algn="l"/>
              </a:tabLst>
            </a:pPr>
            <a:r>
              <a:rPr sz="1969" dirty="0">
                <a:latin typeface="Arial"/>
                <a:cs typeface="Arial"/>
              </a:rPr>
              <a:t>Prepare</a:t>
            </a:r>
            <a:r>
              <a:rPr sz="1969" spc="49" dirty="0">
                <a:latin typeface="Arial"/>
                <a:cs typeface="Arial"/>
              </a:rPr>
              <a:t> </a:t>
            </a:r>
            <a:r>
              <a:rPr sz="1969" spc="-7" dirty="0">
                <a:latin typeface="Arial"/>
                <a:cs typeface="Arial"/>
              </a:rPr>
              <a:t>parameters</a:t>
            </a:r>
            <a:endParaRPr sz="1969" dirty="0">
              <a:latin typeface="Arial"/>
              <a:cs typeface="Arial"/>
            </a:endParaRPr>
          </a:p>
        </p:txBody>
      </p:sp>
      <p:sp>
        <p:nvSpPr>
          <p:cNvPr id="4" name="object 4"/>
          <p:cNvSpPr txBox="1"/>
          <p:nvPr/>
        </p:nvSpPr>
        <p:spPr>
          <a:xfrm>
            <a:off x="765007" y="2833358"/>
            <a:ext cx="8408640" cy="2739637"/>
          </a:xfrm>
          <a:prstGeom prst="rect">
            <a:avLst/>
          </a:prstGeom>
        </p:spPr>
        <p:txBody>
          <a:bodyPr vert="horz" wrap="square" lIns="0" tIns="8930" rIns="0" bIns="0" rtlCol="0">
            <a:spAutoFit/>
          </a:bodyPr>
          <a:lstStyle/>
          <a:p>
            <a:pPr marL="348245" marR="591571" indent="-151799">
              <a:lnSpc>
                <a:spcPct val="110100"/>
              </a:lnSpc>
              <a:spcBef>
                <a:spcPts val="70"/>
              </a:spcBef>
              <a:buClr>
                <a:srgbClr val="0056D6"/>
              </a:buClr>
              <a:buSzPct val="96428"/>
              <a:buFont typeface="Tahoma"/>
              <a:buChar char="‣"/>
              <a:tabLst>
                <a:tab pos="348245" algn="l"/>
                <a:tab pos="362532" algn="l"/>
              </a:tabLst>
            </a:pPr>
            <a:r>
              <a:rPr sz="1969" dirty="0">
                <a:latin typeface="Arial"/>
                <a:cs typeface="Arial"/>
              </a:rPr>
              <a:t>	Save</a:t>
            </a:r>
            <a:r>
              <a:rPr sz="1969" spc="4" dirty="0">
                <a:latin typeface="Arial"/>
                <a:cs typeface="Arial"/>
              </a:rPr>
              <a:t> </a:t>
            </a:r>
            <a:r>
              <a:rPr sz="1969" dirty="0">
                <a:latin typeface="Arial"/>
                <a:cs typeface="Arial"/>
              </a:rPr>
              <a:t>state</a:t>
            </a:r>
            <a:r>
              <a:rPr sz="1969" spc="7" dirty="0">
                <a:latin typeface="Arial"/>
                <a:cs typeface="Arial"/>
              </a:rPr>
              <a:t> </a:t>
            </a:r>
            <a:r>
              <a:rPr sz="1969" spc="-84" dirty="0">
                <a:latin typeface="Arial"/>
                <a:cs typeface="Arial"/>
              </a:rPr>
              <a:t>(SP</a:t>
            </a:r>
            <a:r>
              <a:rPr sz="1969" spc="4" dirty="0">
                <a:latin typeface="Arial"/>
                <a:cs typeface="Arial"/>
              </a:rPr>
              <a:t> </a:t>
            </a:r>
            <a:r>
              <a:rPr sz="1969" dirty="0">
                <a:latin typeface="Arial"/>
                <a:cs typeface="Arial"/>
              </a:rPr>
              <a:t>(stack</a:t>
            </a:r>
            <a:r>
              <a:rPr sz="1969" spc="7" dirty="0">
                <a:latin typeface="Arial"/>
                <a:cs typeface="Arial"/>
              </a:rPr>
              <a:t> </a:t>
            </a:r>
            <a:r>
              <a:rPr sz="1969" spc="35" dirty="0">
                <a:latin typeface="Arial"/>
                <a:cs typeface="Arial"/>
              </a:rPr>
              <a:t>pointer)</a:t>
            </a:r>
            <a:r>
              <a:rPr sz="1969" spc="4" dirty="0">
                <a:latin typeface="Arial"/>
                <a:cs typeface="Arial"/>
              </a:rPr>
              <a:t> </a:t>
            </a:r>
            <a:r>
              <a:rPr sz="1969" spc="42" dirty="0">
                <a:latin typeface="Arial"/>
                <a:cs typeface="Arial"/>
              </a:rPr>
              <a:t>and</a:t>
            </a:r>
            <a:r>
              <a:rPr sz="1969" spc="7" dirty="0">
                <a:latin typeface="Arial"/>
                <a:cs typeface="Arial"/>
              </a:rPr>
              <a:t> </a:t>
            </a:r>
            <a:r>
              <a:rPr sz="1969" spc="-28" dirty="0">
                <a:latin typeface="Arial"/>
                <a:cs typeface="Arial"/>
              </a:rPr>
              <a:t>PC)</a:t>
            </a:r>
            <a:r>
              <a:rPr sz="1969" spc="4" dirty="0">
                <a:latin typeface="Arial"/>
                <a:cs typeface="Arial"/>
              </a:rPr>
              <a:t> </a:t>
            </a:r>
            <a:r>
              <a:rPr sz="1969" spc="42" dirty="0">
                <a:latin typeface="Arial"/>
                <a:cs typeface="Arial"/>
              </a:rPr>
              <a:t>and</a:t>
            </a:r>
            <a:r>
              <a:rPr sz="1969" spc="7" dirty="0">
                <a:latin typeface="Arial"/>
                <a:cs typeface="Arial"/>
              </a:rPr>
              <a:t> </a:t>
            </a:r>
            <a:r>
              <a:rPr sz="1969" spc="32" dirty="0">
                <a:latin typeface="Arial"/>
                <a:cs typeface="Arial"/>
              </a:rPr>
              <a:t>allocate</a:t>
            </a:r>
            <a:r>
              <a:rPr sz="1969" spc="4" dirty="0">
                <a:latin typeface="Arial"/>
                <a:cs typeface="Arial"/>
              </a:rPr>
              <a:t> </a:t>
            </a:r>
            <a:r>
              <a:rPr sz="1969" dirty="0">
                <a:latin typeface="Arial"/>
                <a:cs typeface="Arial"/>
              </a:rPr>
              <a:t>on</a:t>
            </a:r>
            <a:r>
              <a:rPr sz="1969" spc="7" dirty="0">
                <a:latin typeface="Arial"/>
                <a:cs typeface="Arial"/>
              </a:rPr>
              <a:t> </a:t>
            </a:r>
            <a:r>
              <a:rPr sz="1969" dirty="0">
                <a:latin typeface="Arial"/>
                <a:cs typeface="Arial"/>
              </a:rPr>
              <a:t>stack</a:t>
            </a:r>
            <a:r>
              <a:rPr sz="1969" spc="4" dirty="0">
                <a:latin typeface="Arial"/>
                <a:cs typeface="Arial"/>
              </a:rPr>
              <a:t> </a:t>
            </a:r>
            <a:r>
              <a:rPr sz="1969" spc="25" dirty="0">
                <a:latin typeface="Arial"/>
                <a:cs typeface="Arial"/>
              </a:rPr>
              <a:t>local </a:t>
            </a:r>
            <a:r>
              <a:rPr sz="1969" spc="-7" dirty="0">
                <a:latin typeface="Arial"/>
                <a:cs typeface="Arial"/>
              </a:rPr>
              <a:t>variables</a:t>
            </a:r>
            <a:endParaRPr sz="1969" dirty="0">
              <a:latin typeface="Arial"/>
              <a:cs typeface="Arial"/>
            </a:endParaRPr>
          </a:p>
          <a:p>
            <a:pPr marL="362532" indent="-166086">
              <a:spcBef>
                <a:spcPts val="942"/>
              </a:spcBef>
              <a:buClr>
                <a:srgbClr val="0056D6"/>
              </a:buClr>
              <a:buSzPct val="96428"/>
              <a:buFont typeface="Tahoma"/>
              <a:buChar char="‣"/>
              <a:tabLst>
                <a:tab pos="362532" algn="l"/>
              </a:tabLst>
            </a:pPr>
            <a:r>
              <a:rPr sz="1969" spc="-53" dirty="0">
                <a:latin typeface="Arial"/>
                <a:cs typeface="Arial"/>
              </a:rPr>
              <a:t>Jumps</a:t>
            </a:r>
            <a:r>
              <a:rPr sz="1969" spc="130" dirty="0">
                <a:latin typeface="Arial"/>
                <a:cs typeface="Arial"/>
              </a:rPr>
              <a:t> </a:t>
            </a:r>
            <a:r>
              <a:rPr sz="1969" spc="35" dirty="0">
                <a:latin typeface="Arial"/>
                <a:cs typeface="Arial"/>
              </a:rPr>
              <a:t>to</a:t>
            </a:r>
            <a:r>
              <a:rPr sz="1969" spc="130" dirty="0">
                <a:latin typeface="Arial"/>
                <a:cs typeface="Arial"/>
              </a:rPr>
              <a:t> </a:t>
            </a:r>
            <a:r>
              <a:rPr sz="1969" dirty="0">
                <a:latin typeface="Arial"/>
                <a:cs typeface="Arial"/>
              </a:rPr>
              <a:t>the</a:t>
            </a:r>
            <a:r>
              <a:rPr sz="1969" spc="130" dirty="0">
                <a:latin typeface="Arial"/>
                <a:cs typeface="Arial"/>
              </a:rPr>
              <a:t> </a:t>
            </a:r>
            <a:r>
              <a:rPr sz="1969" dirty="0">
                <a:latin typeface="Arial"/>
                <a:cs typeface="Arial"/>
              </a:rPr>
              <a:t>beginning</a:t>
            </a:r>
            <a:r>
              <a:rPr sz="1969" spc="130" dirty="0">
                <a:latin typeface="Arial"/>
                <a:cs typeface="Arial"/>
              </a:rPr>
              <a:t> </a:t>
            </a:r>
            <a:r>
              <a:rPr sz="1969" spc="56" dirty="0">
                <a:latin typeface="Arial"/>
                <a:cs typeface="Arial"/>
              </a:rPr>
              <a:t>of</a:t>
            </a:r>
            <a:r>
              <a:rPr sz="1969" spc="130" dirty="0">
                <a:latin typeface="Arial"/>
                <a:cs typeface="Arial"/>
              </a:rPr>
              <a:t> </a:t>
            </a:r>
            <a:r>
              <a:rPr sz="1969" dirty="0">
                <a:latin typeface="Arial"/>
                <a:cs typeface="Arial"/>
              </a:rPr>
              <a:t>procedure</a:t>
            </a:r>
            <a:r>
              <a:rPr sz="1969" spc="130" dirty="0">
                <a:latin typeface="Arial"/>
                <a:cs typeface="Arial"/>
              </a:rPr>
              <a:t> </a:t>
            </a:r>
            <a:r>
              <a:rPr sz="1969" dirty="0">
                <a:latin typeface="Arial"/>
                <a:cs typeface="Arial"/>
              </a:rPr>
              <a:t>being</a:t>
            </a:r>
            <a:r>
              <a:rPr sz="1969" spc="130" dirty="0">
                <a:latin typeface="Arial"/>
                <a:cs typeface="Arial"/>
              </a:rPr>
              <a:t> </a:t>
            </a:r>
            <a:r>
              <a:rPr sz="1969" spc="-7" dirty="0">
                <a:latin typeface="Arial"/>
                <a:cs typeface="Arial"/>
              </a:rPr>
              <a:t>called</a:t>
            </a:r>
            <a:endParaRPr sz="1969" dirty="0">
              <a:latin typeface="Arial"/>
              <a:cs typeface="Arial"/>
            </a:endParaRPr>
          </a:p>
          <a:p>
            <a:pPr marL="8929">
              <a:spcBef>
                <a:spcPts val="1100"/>
              </a:spcBef>
            </a:pPr>
            <a:r>
              <a:rPr sz="2391" dirty="0">
                <a:latin typeface="Arial"/>
                <a:cs typeface="Arial"/>
              </a:rPr>
              <a:t>Procedure</a:t>
            </a:r>
            <a:r>
              <a:rPr sz="2391" spc="-7" dirty="0">
                <a:latin typeface="Arial"/>
                <a:cs typeface="Arial"/>
              </a:rPr>
              <a:t> return:</a:t>
            </a:r>
            <a:endParaRPr sz="2391" dirty="0">
              <a:latin typeface="Arial"/>
              <a:cs typeface="Arial"/>
            </a:endParaRPr>
          </a:p>
          <a:p>
            <a:pPr marL="348245" marR="3572" indent="-151799">
              <a:lnSpc>
                <a:spcPct val="110100"/>
              </a:lnSpc>
              <a:spcBef>
                <a:spcPts val="432"/>
              </a:spcBef>
              <a:buClr>
                <a:srgbClr val="0056D6"/>
              </a:buClr>
              <a:buSzPct val="96428"/>
              <a:buFont typeface="Tahoma"/>
              <a:buChar char="‣"/>
              <a:tabLst>
                <a:tab pos="348245" algn="l"/>
                <a:tab pos="362532" algn="l"/>
              </a:tabLst>
            </a:pPr>
            <a:r>
              <a:rPr sz="1969" spc="-18" dirty="0">
                <a:latin typeface="Arial"/>
                <a:cs typeface="Arial"/>
              </a:rPr>
              <a:t>	Recover</a:t>
            </a:r>
            <a:r>
              <a:rPr sz="1969" spc="7" dirty="0">
                <a:latin typeface="Arial"/>
                <a:cs typeface="Arial"/>
              </a:rPr>
              <a:t> </a:t>
            </a:r>
            <a:r>
              <a:rPr sz="1969" dirty="0">
                <a:latin typeface="Arial"/>
                <a:cs typeface="Arial"/>
              </a:rPr>
              <a:t>state</a:t>
            </a:r>
            <a:r>
              <a:rPr sz="1969" spc="7" dirty="0">
                <a:latin typeface="Arial"/>
                <a:cs typeface="Arial"/>
              </a:rPr>
              <a:t> </a:t>
            </a:r>
            <a:r>
              <a:rPr sz="1969" spc="-84" dirty="0">
                <a:latin typeface="Arial"/>
                <a:cs typeface="Arial"/>
              </a:rPr>
              <a:t>(SP</a:t>
            </a:r>
            <a:r>
              <a:rPr sz="1969" spc="7" dirty="0">
                <a:latin typeface="Arial"/>
                <a:cs typeface="Arial"/>
              </a:rPr>
              <a:t> </a:t>
            </a:r>
            <a:r>
              <a:rPr sz="1969" spc="42" dirty="0">
                <a:latin typeface="Arial"/>
                <a:cs typeface="Arial"/>
              </a:rPr>
              <a:t>and</a:t>
            </a:r>
            <a:r>
              <a:rPr sz="1969" spc="7" dirty="0">
                <a:latin typeface="Arial"/>
                <a:cs typeface="Arial"/>
              </a:rPr>
              <a:t> </a:t>
            </a:r>
            <a:r>
              <a:rPr sz="1969" spc="-109" dirty="0">
                <a:latin typeface="Arial"/>
                <a:cs typeface="Arial"/>
              </a:rPr>
              <a:t>PC</a:t>
            </a:r>
            <a:r>
              <a:rPr sz="1969" spc="7" dirty="0">
                <a:latin typeface="Arial"/>
                <a:cs typeface="Arial"/>
              </a:rPr>
              <a:t> </a:t>
            </a:r>
            <a:r>
              <a:rPr sz="1969" dirty="0">
                <a:latin typeface="Arial"/>
                <a:cs typeface="Arial"/>
              </a:rPr>
              <a:t>(this</a:t>
            </a:r>
            <a:r>
              <a:rPr sz="1969" spc="11" dirty="0">
                <a:latin typeface="Arial"/>
                <a:cs typeface="Arial"/>
              </a:rPr>
              <a:t> </a:t>
            </a:r>
            <a:r>
              <a:rPr sz="1969" dirty="0">
                <a:latin typeface="Arial"/>
                <a:cs typeface="Arial"/>
              </a:rPr>
              <a:t>is</a:t>
            </a:r>
            <a:r>
              <a:rPr sz="1969" spc="7" dirty="0">
                <a:latin typeface="Arial"/>
                <a:cs typeface="Arial"/>
              </a:rPr>
              <a:t> </a:t>
            </a:r>
            <a:r>
              <a:rPr sz="1969" dirty="0">
                <a:latin typeface="Arial"/>
                <a:cs typeface="Arial"/>
              </a:rPr>
              <a:t>return</a:t>
            </a:r>
            <a:r>
              <a:rPr sz="1969" spc="7" dirty="0">
                <a:latin typeface="Arial"/>
                <a:cs typeface="Arial"/>
              </a:rPr>
              <a:t> </a:t>
            </a:r>
            <a:r>
              <a:rPr sz="1969" dirty="0">
                <a:latin typeface="Arial"/>
                <a:cs typeface="Arial"/>
              </a:rPr>
              <a:t>address))</a:t>
            </a:r>
            <a:r>
              <a:rPr sz="1969" spc="7" dirty="0">
                <a:latin typeface="Arial"/>
                <a:cs typeface="Arial"/>
              </a:rPr>
              <a:t> </a:t>
            </a:r>
            <a:r>
              <a:rPr sz="1969" dirty="0">
                <a:latin typeface="Arial"/>
                <a:cs typeface="Arial"/>
              </a:rPr>
              <a:t>from</a:t>
            </a:r>
            <a:r>
              <a:rPr sz="1969" spc="7" dirty="0">
                <a:latin typeface="Arial"/>
                <a:cs typeface="Arial"/>
              </a:rPr>
              <a:t> </a:t>
            </a:r>
            <a:r>
              <a:rPr sz="1969" dirty="0">
                <a:latin typeface="Arial"/>
                <a:cs typeface="Arial"/>
              </a:rPr>
              <a:t>stack</a:t>
            </a:r>
            <a:r>
              <a:rPr sz="1969" spc="11" dirty="0">
                <a:latin typeface="Arial"/>
                <a:cs typeface="Arial"/>
              </a:rPr>
              <a:t> </a:t>
            </a:r>
            <a:r>
              <a:rPr sz="1969" spc="42" dirty="0">
                <a:latin typeface="Arial"/>
                <a:cs typeface="Arial"/>
              </a:rPr>
              <a:t>and</a:t>
            </a:r>
            <a:r>
              <a:rPr sz="1969" spc="7" dirty="0">
                <a:latin typeface="Arial"/>
                <a:cs typeface="Arial"/>
              </a:rPr>
              <a:t> </a:t>
            </a:r>
            <a:r>
              <a:rPr sz="1969" spc="-7" dirty="0">
                <a:latin typeface="Arial"/>
                <a:cs typeface="Arial"/>
              </a:rPr>
              <a:t>adjust stack</a:t>
            </a:r>
            <a:endParaRPr sz="1969" dirty="0">
              <a:latin typeface="Arial"/>
              <a:cs typeface="Arial"/>
            </a:endParaRPr>
          </a:p>
          <a:p>
            <a:pPr marL="362532" indent="-166086">
              <a:spcBef>
                <a:spcPts val="942"/>
              </a:spcBef>
              <a:buClr>
                <a:srgbClr val="0056D6"/>
              </a:buClr>
              <a:buSzPct val="96428"/>
              <a:buFont typeface="Tahoma"/>
              <a:buChar char="‣"/>
              <a:tabLst>
                <a:tab pos="362532" algn="l"/>
              </a:tabLst>
            </a:pPr>
            <a:r>
              <a:rPr sz="1969" dirty="0">
                <a:latin typeface="Arial"/>
                <a:cs typeface="Arial"/>
              </a:rPr>
              <a:t>Execution</a:t>
            </a:r>
            <a:r>
              <a:rPr sz="1969" spc="21" dirty="0">
                <a:latin typeface="Arial"/>
                <a:cs typeface="Arial"/>
              </a:rPr>
              <a:t> </a:t>
            </a:r>
            <a:r>
              <a:rPr sz="1969" spc="-7" dirty="0">
                <a:latin typeface="Arial"/>
                <a:cs typeface="Arial"/>
              </a:rPr>
              <a:t>continues</a:t>
            </a:r>
            <a:r>
              <a:rPr sz="1969" spc="25" dirty="0">
                <a:latin typeface="Arial"/>
                <a:cs typeface="Arial"/>
              </a:rPr>
              <a:t> </a:t>
            </a:r>
            <a:r>
              <a:rPr sz="1969" dirty="0">
                <a:latin typeface="Arial"/>
                <a:cs typeface="Arial"/>
              </a:rPr>
              <a:t>from</a:t>
            </a:r>
            <a:r>
              <a:rPr sz="1969" spc="21" dirty="0">
                <a:latin typeface="Arial"/>
                <a:cs typeface="Arial"/>
              </a:rPr>
              <a:t> </a:t>
            </a:r>
            <a:r>
              <a:rPr sz="1969" dirty="0">
                <a:latin typeface="Arial"/>
                <a:cs typeface="Arial"/>
              </a:rPr>
              <a:t>return</a:t>
            </a:r>
            <a:r>
              <a:rPr sz="1969" spc="25" dirty="0">
                <a:latin typeface="Arial"/>
                <a:cs typeface="Arial"/>
              </a:rPr>
              <a:t> </a:t>
            </a:r>
            <a:r>
              <a:rPr sz="1969" spc="-7" dirty="0">
                <a:latin typeface="Arial"/>
                <a:cs typeface="Arial"/>
              </a:rPr>
              <a:t>address</a:t>
            </a:r>
            <a:endParaRPr sz="1969" dirty="0">
              <a:latin typeface="Arial"/>
              <a:cs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31"/>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sz="3600" b="1" dirty="0"/>
              <a:t>First Big C Program: Compute Sines table</a:t>
            </a:r>
            <a:endParaRPr sz="3600" b="1" dirty="0"/>
          </a:p>
        </p:txBody>
      </p:sp>
      <p:sp>
        <p:nvSpPr>
          <p:cNvPr id="539" name="Google Shape;539;p31"/>
          <p:cNvSpPr txBox="1">
            <a:spLocks noGrp="1"/>
          </p:cNvSpPr>
          <p:nvPr>
            <p:ph idx="1"/>
          </p:nvPr>
        </p:nvSpPr>
        <p:spPr>
          <a:prstGeom prst="rect">
            <a:avLst/>
          </a:prstGeom>
          <a:noFill/>
          <a:ln>
            <a:noFill/>
          </a:ln>
        </p:spPr>
        <p:txBody>
          <a:bodyPr spcFirstLastPara="1" vert="horz" wrap="square" lIns="174133" tIns="87067" rIns="174133" bIns="87067" rtlCol="0" anchor="t" anchorCtr="0">
            <a:noAutofit/>
          </a:bodyPr>
          <a:lstStyle/>
          <a:p>
            <a:pPr marL="81258" indent="0">
              <a:spcBef>
                <a:spcPts val="0"/>
              </a:spcBef>
              <a:buSzPts val="1140"/>
              <a:buNone/>
            </a:pPr>
            <a:r>
              <a:rPr lang="en-US" sz="1600" b="1" dirty="0">
                <a:solidFill>
                  <a:srgbClr val="75715E"/>
                </a:solidFill>
                <a:latin typeface="Courier New"/>
                <a:ea typeface="Courier New"/>
                <a:cs typeface="Courier New"/>
                <a:sym typeface="Courier New"/>
              </a:rPr>
              <a:t>#include &lt;</a:t>
            </a:r>
            <a:r>
              <a:rPr lang="en-US" sz="1600" b="1" dirty="0" err="1">
                <a:solidFill>
                  <a:srgbClr val="75715E"/>
                </a:solidFill>
                <a:latin typeface="Courier New"/>
                <a:ea typeface="Courier New"/>
                <a:cs typeface="Courier New"/>
                <a:sym typeface="Courier New"/>
              </a:rPr>
              <a:t>stdio.h</a:t>
            </a:r>
            <a:r>
              <a:rPr lang="en-US" sz="1600" b="1" dirty="0">
                <a:solidFill>
                  <a:srgbClr val="75715E"/>
                </a:solidFill>
                <a:latin typeface="Courier New"/>
                <a:ea typeface="Courier New"/>
                <a:cs typeface="Courier New"/>
                <a:sym typeface="Courier New"/>
              </a:rPr>
              <a:t>&gt;</a:t>
            </a:r>
            <a:endParaRPr dirty="0"/>
          </a:p>
          <a:p>
            <a:pPr marL="81258" indent="0">
              <a:spcBef>
                <a:spcPts val="0"/>
              </a:spcBef>
              <a:buSzPts val="1140"/>
              <a:buNone/>
            </a:pPr>
            <a:r>
              <a:rPr lang="en-US" sz="1600" b="1" dirty="0">
                <a:solidFill>
                  <a:srgbClr val="75715E"/>
                </a:solidFill>
                <a:latin typeface="Courier New"/>
                <a:ea typeface="Courier New"/>
                <a:cs typeface="Courier New"/>
                <a:sym typeface="Courier New"/>
              </a:rPr>
              <a:t>#include &lt;</a:t>
            </a:r>
            <a:r>
              <a:rPr lang="en-US" sz="1600" b="1" dirty="0" err="1">
                <a:solidFill>
                  <a:srgbClr val="75715E"/>
                </a:solidFill>
                <a:latin typeface="Courier New"/>
                <a:ea typeface="Courier New"/>
                <a:cs typeface="Courier New"/>
                <a:sym typeface="Courier New"/>
              </a:rPr>
              <a:t>math.h</a:t>
            </a:r>
            <a:r>
              <a:rPr lang="en-US" sz="1600" b="1" dirty="0">
                <a:solidFill>
                  <a:srgbClr val="75715E"/>
                </a:solidFill>
                <a:latin typeface="Courier New"/>
                <a:ea typeface="Courier New"/>
                <a:cs typeface="Courier New"/>
                <a:sym typeface="Courier New"/>
              </a:rPr>
              <a:t>&gt;</a:t>
            </a:r>
            <a:endParaRPr dirty="0"/>
          </a:p>
          <a:p>
            <a:pPr marL="81258" indent="0">
              <a:spcBef>
                <a:spcPts val="0"/>
              </a:spcBef>
              <a:buSzPts val="1140"/>
              <a:buNone/>
            </a:pPr>
            <a:r>
              <a:rPr lang="en-US" sz="1600" b="1" dirty="0">
                <a:latin typeface="Courier New"/>
                <a:ea typeface="Courier New"/>
                <a:cs typeface="Courier New"/>
                <a:sym typeface="Courier New"/>
              </a:rPr>
              <a:t>int main(void)</a:t>
            </a:r>
            <a:endParaRPr dirty="0"/>
          </a:p>
          <a:p>
            <a:pPr marL="81258" indent="0">
              <a:spcBef>
                <a:spcPts val="0"/>
              </a:spcBef>
              <a:buSzPts val="1140"/>
              <a:buNone/>
            </a:pPr>
            <a:r>
              <a:rPr lang="en-US" sz="1600" b="1" dirty="0">
                <a:latin typeface="Courier New"/>
                <a:ea typeface="Courier New"/>
                <a:cs typeface="Courier New"/>
                <a:sym typeface="Courier New"/>
              </a:rPr>
              <a:t>{</a:t>
            </a:r>
            <a:endParaRPr dirty="0"/>
          </a:p>
          <a:p>
            <a:pPr marL="81258" indent="0">
              <a:spcBef>
                <a:spcPts val="0"/>
              </a:spcBef>
              <a:buSzPts val="1140"/>
              <a:buNone/>
            </a:pPr>
            <a:r>
              <a:rPr lang="en-US" sz="1600" b="1" dirty="0">
                <a:latin typeface="Courier New"/>
                <a:ea typeface="Courier New"/>
                <a:cs typeface="Courier New"/>
                <a:sym typeface="Courier New"/>
              </a:rPr>
              <a:t>    int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a:t>
            </a:r>
            <a:endParaRPr dirty="0"/>
          </a:p>
          <a:p>
            <a:pPr marL="81258" indent="0">
              <a:spcBef>
                <a:spcPts val="0"/>
              </a:spcBef>
              <a:buSzPts val="1140"/>
              <a:buNone/>
            </a:pPr>
            <a:r>
              <a:rPr lang="en-US" sz="1600" b="1" dirty="0">
                <a:latin typeface="Courier New"/>
                <a:ea typeface="Courier New"/>
                <a:cs typeface="Courier New"/>
                <a:sym typeface="Courier New"/>
              </a:rPr>
              <a:t>    double </a:t>
            </a:r>
            <a:r>
              <a:rPr lang="en-US" sz="1600" b="1" dirty="0" err="1">
                <a:latin typeface="Courier New"/>
                <a:ea typeface="Courier New"/>
                <a:cs typeface="Courier New"/>
                <a:sym typeface="Courier New"/>
              </a:rPr>
              <a:t>angle_radian</a:t>
            </a:r>
            <a:r>
              <a:rPr lang="en-US" sz="1600" b="1" dirty="0">
                <a:latin typeface="Courier New"/>
                <a:ea typeface="Courier New"/>
                <a:cs typeface="Courier New"/>
                <a:sym typeface="Courier New"/>
              </a:rPr>
              <a:t>, pi, value;</a:t>
            </a:r>
            <a:endParaRPr dirty="0"/>
          </a:p>
          <a:p>
            <a:pPr marL="81258" indent="0">
              <a:spcBef>
                <a:spcPts val="0"/>
              </a:spcBef>
              <a:buSzPts val="1140"/>
              <a:buNone/>
            </a:pPr>
            <a:r>
              <a:rPr lang="en-US" sz="1600" b="1" dirty="0">
                <a:latin typeface="Courier New"/>
                <a:ea typeface="Courier New"/>
                <a:cs typeface="Courier New"/>
                <a:sym typeface="Courier New"/>
              </a:rPr>
              <a:t> </a:t>
            </a:r>
            <a:endParaRPr dirty="0"/>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("Compute a table of the sine function\n\n");</a:t>
            </a:r>
            <a:endParaRPr dirty="0"/>
          </a:p>
          <a:p>
            <a:pPr marL="81258" indent="0">
              <a:spcBef>
                <a:spcPts val="0"/>
              </a:spcBef>
              <a:buSzPts val="1140"/>
              <a:buNone/>
            </a:pPr>
            <a:r>
              <a:rPr lang="en-US" sz="1600" b="1" dirty="0">
                <a:latin typeface="Courier New"/>
                <a:ea typeface="Courier New"/>
                <a:cs typeface="Courier New"/>
                <a:sym typeface="Courier New"/>
              </a:rPr>
              <a:t>    pi = 4.0*</a:t>
            </a:r>
            <a:r>
              <a:rPr lang="en-US" sz="1600" b="1" dirty="0" err="1">
                <a:latin typeface="Courier New"/>
                <a:ea typeface="Courier New"/>
                <a:cs typeface="Courier New"/>
                <a:sym typeface="Courier New"/>
              </a:rPr>
              <a:t>atan</a:t>
            </a:r>
            <a:r>
              <a:rPr lang="en-US" sz="1600" b="1" dirty="0">
                <a:latin typeface="Courier New"/>
                <a:ea typeface="Courier New"/>
                <a:cs typeface="Courier New"/>
                <a:sym typeface="Courier New"/>
              </a:rPr>
              <a:t>(1.0); /* could also just use pi = M_PI */</a:t>
            </a:r>
            <a:endParaRPr sz="1600" b="1" dirty="0">
              <a:latin typeface="Courier New"/>
              <a:ea typeface="Courier New"/>
              <a:cs typeface="Courier New"/>
              <a:sym typeface="Courier New"/>
            </a:endParaRPr>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("Value of PI = %f \n\n", pi);</a:t>
            </a:r>
            <a:endParaRPr dirty="0"/>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("Angle\</a:t>
            </a:r>
            <a:r>
              <a:rPr lang="en-US" sz="1600" b="1" dirty="0" err="1">
                <a:latin typeface="Courier New"/>
                <a:ea typeface="Courier New"/>
                <a:cs typeface="Courier New"/>
                <a:sym typeface="Courier New"/>
              </a:rPr>
              <a:t>tSine</a:t>
            </a:r>
            <a:r>
              <a:rPr lang="en-US" sz="1600" b="1" dirty="0">
                <a:latin typeface="Courier New"/>
                <a:ea typeface="Courier New"/>
                <a:cs typeface="Courier New"/>
                <a:sym typeface="Courier New"/>
              </a:rPr>
              <a:t>\n");</a:t>
            </a:r>
            <a:endParaRPr dirty="0"/>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 = 0;/* initial angle value */</a:t>
            </a:r>
            <a:endParaRPr sz="1600" b="1" dirty="0">
              <a:latin typeface="Courier New"/>
              <a:ea typeface="Courier New"/>
              <a:cs typeface="Courier New"/>
              <a:sym typeface="Courier New"/>
            </a:endParaRPr>
          </a:p>
          <a:p>
            <a:pPr marL="81258" indent="0">
              <a:spcBef>
                <a:spcPts val="0"/>
              </a:spcBef>
              <a:buSzPts val="1140"/>
              <a:buNone/>
            </a:pPr>
            <a:r>
              <a:rPr lang="en-US" sz="1600" b="1" dirty="0">
                <a:latin typeface="Courier New"/>
                <a:ea typeface="Courier New"/>
                <a:cs typeface="Courier New"/>
                <a:sym typeface="Courier New"/>
              </a:rPr>
              <a:t>    while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 &lt;= 360) { /* loop </a:t>
            </a:r>
            <a:r>
              <a:rPr lang="en-US" sz="1600" b="1" dirty="0" err="1">
                <a:latin typeface="Courier New"/>
                <a:ea typeface="Courier New"/>
                <a:cs typeface="Courier New"/>
                <a:sym typeface="Courier New"/>
              </a:rPr>
              <a:t>til</a:t>
            </a: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 &gt; 360 */</a:t>
            </a:r>
            <a:endParaRPr sz="1600" b="1" dirty="0">
              <a:latin typeface="Courier New"/>
              <a:ea typeface="Courier New"/>
              <a:cs typeface="Courier New"/>
              <a:sym typeface="Courier New"/>
            </a:endParaRPr>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angle_radian</a:t>
            </a:r>
            <a:r>
              <a:rPr lang="en-US" sz="1600" b="1" dirty="0">
                <a:latin typeface="Courier New"/>
                <a:ea typeface="Courier New"/>
                <a:cs typeface="Courier New"/>
                <a:sym typeface="Courier New"/>
              </a:rPr>
              <a:t> = pi *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 / 180.0;</a:t>
            </a:r>
            <a:endParaRPr dirty="0"/>
          </a:p>
          <a:p>
            <a:pPr marL="81258" indent="0">
              <a:spcBef>
                <a:spcPts val="0"/>
              </a:spcBef>
              <a:buSzPts val="1140"/>
              <a:buNone/>
            </a:pPr>
            <a:r>
              <a:rPr lang="en-US" sz="1600" b="1" dirty="0">
                <a:latin typeface="Courier New"/>
                <a:ea typeface="Courier New"/>
                <a:cs typeface="Courier New"/>
                <a:sym typeface="Courier New"/>
              </a:rPr>
              <a:t>        value = sin(</a:t>
            </a:r>
            <a:r>
              <a:rPr lang="en-US" sz="1600" b="1" dirty="0" err="1">
                <a:latin typeface="Courier New"/>
                <a:ea typeface="Courier New"/>
                <a:cs typeface="Courier New"/>
                <a:sym typeface="Courier New"/>
              </a:rPr>
              <a:t>angle_radian</a:t>
            </a:r>
            <a:r>
              <a:rPr lang="en-US" sz="1600" b="1" dirty="0">
                <a:latin typeface="Courier New"/>
                <a:ea typeface="Courier New"/>
                <a:cs typeface="Courier New"/>
                <a:sym typeface="Courier New"/>
              </a:rPr>
              <a:t>);</a:t>
            </a:r>
            <a:endParaRPr dirty="0"/>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printf</a:t>
            </a:r>
            <a:r>
              <a:rPr lang="en-US" sz="1600" b="1" dirty="0">
                <a:latin typeface="Courier New"/>
                <a:ea typeface="Courier New"/>
                <a:cs typeface="Courier New"/>
                <a:sym typeface="Courier New"/>
              </a:rPr>
              <a:t> ("%3d\</a:t>
            </a:r>
            <a:r>
              <a:rPr lang="en-US" sz="1600" b="1" dirty="0" err="1">
                <a:latin typeface="Courier New"/>
                <a:ea typeface="Courier New"/>
                <a:cs typeface="Courier New"/>
                <a:sym typeface="Courier New"/>
              </a:rPr>
              <a:t>t%f</a:t>
            </a:r>
            <a:r>
              <a:rPr lang="en-US" sz="1600" b="1" dirty="0">
                <a:latin typeface="Courier New"/>
                <a:ea typeface="Courier New"/>
                <a:cs typeface="Courier New"/>
                <a:sym typeface="Courier New"/>
              </a:rPr>
              <a:t>\n ",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 value);</a:t>
            </a:r>
            <a:endParaRPr dirty="0"/>
          </a:p>
          <a:p>
            <a:pPr marL="81258" indent="0">
              <a:spcBef>
                <a:spcPts val="0"/>
              </a:spcBef>
              <a:buSzPts val="1140"/>
              <a:buNone/>
            </a:pPr>
            <a:r>
              <a:rPr lang="en-US" sz="1600" b="1" dirty="0">
                <a:latin typeface="Courier New"/>
                <a:ea typeface="Courier New"/>
                <a:cs typeface="Courier New"/>
                <a:sym typeface="Courier New"/>
              </a:rPr>
              <a:t>        </a:t>
            </a:r>
            <a:r>
              <a:rPr lang="en-US" sz="1600" b="1" dirty="0" err="1">
                <a:latin typeface="Courier New"/>
                <a:ea typeface="Courier New"/>
                <a:cs typeface="Courier New"/>
                <a:sym typeface="Courier New"/>
              </a:rPr>
              <a:t>angle_degree</a:t>
            </a:r>
            <a:r>
              <a:rPr lang="en-US" sz="1600" b="1" dirty="0">
                <a:latin typeface="Courier New"/>
                <a:ea typeface="Courier New"/>
                <a:cs typeface="Courier New"/>
                <a:sym typeface="Courier New"/>
              </a:rPr>
              <a:t> += 10; /* increment the loop index */</a:t>
            </a:r>
            <a:endParaRPr sz="1600" b="1" dirty="0">
              <a:latin typeface="Courier New"/>
              <a:ea typeface="Courier New"/>
              <a:cs typeface="Courier New"/>
              <a:sym typeface="Courier New"/>
            </a:endParaRPr>
          </a:p>
          <a:p>
            <a:pPr marL="81258" indent="0">
              <a:spcBef>
                <a:spcPts val="0"/>
              </a:spcBef>
              <a:buSzPts val="1140"/>
              <a:buNone/>
            </a:pPr>
            <a:r>
              <a:rPr lang="en-US" sz="1600" b="1" dirty="0">
                <a:latin typeface="Courier New"/>
                <a:ea typeface="Courier New"/>
                <a:cs typeface="Courier New"/>
                <a:sym typeface="Courier New"/>
              </a:rPr>
              <a:t>    }</a:t>
            </a:r>
            <a:endParaRPr dirty="0"/>
          </a:p>
          <a:p>
            <a:pPr marL="81258" indent="0">
              <a:spcBef>
                <a:spcPts val="0"/>
              </a:spcBef>
              <a:buSzPts val="1140"/>
              <a:buNone/>
            </a:pPr>
            <a:r>
              <a:rPr lang="en-US" sz="1600" b="1" dirty="0">
                <a:latin typeface="Courier New"/>
                <a:ea typeface="Courier New"/>
                <a:cs typeface="Courier New"/>
                <a:sym typeface="Courier New"/>
              </a:rPr>
              <a:t>    return 0;</a:t>
            </a:r>
            <a:endParaRPr dirty="0"/>
          </a:p>
          <a:p>
            <a:pPr marL="81258" indent="0">
              <a:spcBef>
                <a:spcPts val="0"/>
              </a:spcBef>
              <a:buSzPts val="1140"/>
              <a:buNone/>
            </a:pPr>
            <a:r>
              <a:rPr lang="en-US" sz="1600" b="1" dirty="0">
                <a:solidFill>
                  <a:srgbClr val="F8F8F2"/>
                </a:solidFill>
                <a:latin typeface="Courier New"/>
                <a:ea typeface="Courier New"/>
                <a:cs typeface="Courier New"/>
                <a:sym typeface="Courier New"/>
              </a:rPr>
              <a:t>}</a:t>
            </a:r>
            <a:endParaRPr dirty="0"/>
          </a:p>
        </p:txBody>
      </p:sp>
      <p:sp>
        <p:nvSpPr>
          <p:cNvPr id="540" name="Google Shape;540;p31"/>
          <p:cNvSpPr txBox="1"/>
          <p:nvPr/>
        </p:nvSpPr>
        <p:spPr>
          <a:xfrm>
            <a:off x="10668000" y="1132214"/>
            <a:ext cx="1320800" cy="5260631"/>
          </a:xfrm>
          <a:prstGeom prst="rect">
            <a:avLst/>
          </a:prstGeom>
          <a:noFill/>
          <a:ln w="12700" cap="flat" cmpd="sng">
            <a:solidFill>
              <a:schemeClr val="lt1"/>
            </a:solidFill>
            <a:prstDash val="solid"/>
            <a:miter lim="400000"/>
            <a:headEnd type="none" w="sm" len="sm"/>
            <a:tailEnd type="none" w="sm" len="sm"/>
          </a:ln>
        </p:spPr>
        <p:txBody>
          <a:bodyPr spcFirstLastPara="1" wrap="square" lIns="121900" tIns="45700" rIns="121900" bIns="45700" anchor="t" anchorCtr="0">
            <a:spAutoFit/>
          </a:bodyPr>
          <a:lstStyle/>
          <a:p>
            <a:r>
              <a:rPr lang="en-US" sz="933" b="1" dirty="0">
                <a:solidFill>
                  <a:schemeClr val="lt1"/>
                </a:solidFill>
                <a:latin typeface="Courier New"/>
                <a:ea typeface="Courier New"/>
                <a:cs typeface="Courier New"/>
                <a:sym typeface="Courier New"/>
              </a:rPr>
              <a:t>PI = 3.141593 </a:t>
            </a:r>
            <a:endParaRPr sz="2400" dirty="0"/>
          </a:p>
          <a:p>
            <a:endParaRPr sz="933" b="1" dirty="0">
              <a:solidFill>
                <a:schemeClr val="lt1"/>
              </a:solidFill>
              <a:latin typeface="Courier New"/>
              <a:ea typeface="Courier New"/>
              <a:cs typeface="Courier New"/>
              <a:sym typeface="Courier New"/>
            </a:endParaRPr>
          </a:p>
          <a:p>
            <a:r>
              <a:rPr lang="en-US" sz="933" b="1" dirty="0">
                <a:solidFill>
                  <a:schemeClr val="lt1"/>
                </a:solidFill>
                <a:latin typeface="Courier New"/>
                <a:ea typeface="Courier New"/>
                <a:cs typeface="Courier New"/>
                <a:sym typeface="Courier New"/>
              </a:rPr>
              <a:t>Angle	Sine </a:t>
            </a:r>
            <a:endParaRPr sz="2400" dirty="0"/>
          </a:p>
          <a:p>
            <a:r>
              <a:rPr lang="en-US" sz="933" b="1" dirty="0">
                <a:solidFill>
                  <a:schemeClr val="lt1"/>
                </a:solidFill>
                <a:latin typeface="Courier New"/>
                <a:ea typeface="Courier New"/>
                <a:cs typeface="Courier New"/>
                <a:sym typeface="Courier New"/>
              </a:rPr>
              <a:t>  0	0.000000 </a:t>
            </a:r>
            <a:endParaRPr sz="2400" dirty="0"/>
          </a:p>
          <a:p>
            <a:r>
              <a:rPr lang="en-US" sz="933" b="1" dirty="0">
                <a:solidFill>
                  <a:schemeClr val="lt1"/>
                </a:solidFill>
                <a:latin typeface="Courier New"/>
                <a:ea typeface="Courier New"/>
                <a:cs typeface="Courier New"/>
                <a:sym typeface="Courier New"/>
              </a:rPr>
              <a:t>  10	0.173648 </a:t>
            </a:r>
            <a:endParaRPr sz="2400" dirty="0"/>
          </a:p>
          <a:p>
            <a:r>
              <a:rPr lang="en-US" sz="933" b="1" dirty="0">
                <a:solidFill>
                  <a:schemeClr val="lt1"/>
                </a:solidFill>
                <a:latin typeface="Courier New"/>
                <a:ea typeface="Courier New"/>
                <a:cs typeface="Courier New"/>
                <a:sym typeface="Courier New"/>
              </a:rPr>
              <a:t>  20	0.342020 </a:t>
            </a:r>
            <a:endParaRPr sz="2400" dirty="0"/>
          </a:p>
          <a:p>
            <a:r>
              <a:rPr lang="en-US" sz="933" b="1" dirty="0">
                <a:solidFill>
                  <a:schemeClr val="lt1"/>
                </a:solidFill>
                <a:latin typeface="Courier New"/>
                <a:ea typeface="Courier New"/>
                <a:cs typeface="Courier New"/>
                <a:sym typeface="Courier New"/>
              </a:rPr>
              <a:t>  30	0.500000 </a:t>
            </a:r>
            <a:endParaRPr sz="2400" dirty="0"/>
          </a:p>
          <a:p>
            <a:r>
              <a:rPr lang="en-US" sz="933" b="1" dirty="0">
                <a:solidFill>
                  <a:schemeClr val="lt1"/>
                </a:solidFill>
                <a:latin typeface="Courier New"/>
                <a:ea typeface="Courier New"/>
                <a:cs typeface="Courier New"/>
                <a:sym typeface="Courier New"/>
              </a:rPr>
              <a:t>  40	0.642788 </a:t>
            </a:r>
            <a:endParaRPr sz="2400" dirty="0"/>
          </a:p>
          <a:p>
            <a:r>
              <a:rPr lang="en-US" sz="933" b="1" dirty="0">
                <a:solidFill>
                  <a:schemeClr val="lt1"/>
                </a:solidFill>
                <a:latin typeface="Courier New"/>
                <a:ea typeface="Courier New"/>
                <a:cs typeface="Courier New"/>
                <a:sym typeface="Courier New"/>
              </a:rPr>
              <a:t>  50	0.766044 </a:t>
            </a:r>
            <a:endParaRPr sz="2400" dirty="0"/>
          </a:p>
          <a:p>
            <a:r>
              <a:rPr lang="en-US" sz="933" b="1" dirty="0">
                <a:solidFill>
                  <a:schemeClr val="lt1"/>
                </a:solidFill>
                <a:latin typeface="Courier New"/>
                <a:ea typeface="Courier New"/>
                <a:cs typeface="Courier New"/>
                <a:sym typeface="Courier New"/>
              </a:rPr>
              <a:t>  60	0.866025 </a:t>
            </a:r>
            <a:endParaRPr sz="2400" dirty="0"/>
          </a:p>
          <a:p>
            <a:r>
              <a:rPr lang="en-US" sz="933" b="1" dirty="0">
                <a:solidFill>
                  <a:schemeClr val="lt1"/>
                </a:solidFill>
                <a:latin typeface="Courier New"/>
                <a:ea typeface="Courier New"/>
                <a:cs typeface="Courier New"/>
                <a:sym typeface="Courier New"/>
              </a:rPr>
              <a:t>  70	0.939693 </a:t>
            </a:r>
            <a:endParaRPr sz="2400" dirty="0"/>
          </a:p>
          <a:p>
            <a:r>
              <a:rPr lang="en-US" sz="933" b="1" dirty="0">
                <a:solidFill>
                  <a:schemeClr val="lt1"/>
                </a:solidFill>
                <a:latin typeface="Courier New"/>
                <a:ea typeface="Courier New"/>
                <a:cs typeface="Courier New"/>
                <a:sym typeface="Courier New"/>
              </a:rPr>
              <a:t>  80	0.984808 </a:t>
            </a:r>
            <a:endParaRPr sz="2400" dirty="0"/>
          </a:p>
          <a:p>
            <a:r>
              <a:rPr lang="en-US" sz="933" b="1" dirty="0">
                <a:solidFill>
                  <a:schemeClr val="lt1"/>
                </a:solidFill>
                <a:latin typeface="Courier New"/>
                <a:ea typeface="Courier New"/>
                <a:cs typeface="Courier New"/>
                <a:sym typeface="Courier New"/>
              </a:rPr>
              <a:t>  90	1.000000</a:t>
            </a:r>
            <a:endParaRPr sz="2400" dirty="0"/>
          </a:p>
          <a:p>
            <a:r>
              <a:rPr lang="en-US" sz="933" b="1" dirty="0">
                <a:solidFill>
                  <a:schemeClr val="lt1"/>
                </a:solidFill>
                <a:latin typeface="Courier New"/>
                <a:ea typeface="Courier New"/>
                <a:cs typeface="Courier New"/>
                <a:sym typeface="Courier New"/>
              </a:rPr>
              <a:t>… </a:t>
            </a:r>
            <a:r>
              <a:rPr lang="en-US" sz="933" b="1" dirty="0" err="1">
                <a:solidFill>
                  <a:schemeClr val="lt1"/>
                </a:solidFill>
                <a:latin typeface="Courier New"/>
                <a:ea typeface="Courier New"/>
                <a:cs typeface="Courier New"/>
                <a:sym typeface="Courier New"/>
              </a:rPr>
              <a:t>etc</a:t>
            </a:r>
            <a:r>
              <a:rPr lang="en-US" sz="933" b="1" dirty="0">
                <a:solidFill>
                  <a:schemeClr val="lt1"/>
                </a:solidFill>
                <a:latin typeface="Courier New"/>
                <a:ea typeface="Courier New"/>
                <a:cs typeface="Courier New"/>
                <a:sym typeface="Courier New"/>
              </a:rPr>
              <a:t> …</a:t>
            </a:r>
            <a:endParaRPr sz="2400" dirty="0"/>
          </a:p>
        </p:txBody>
      </p:sp>
      <p:sp>
        <p:nvSpPr>
          <p:cNvPr id="541" name="Google Shape;541;p31"/>
          <p:cNvSpPr/>
          <p:nvPr/>
        </p:nvSpPr>
        <p:spPr>
          <a:xfrm>
            <a:off x="11176000" y="5562601"/>
            <a:ext cx="1320800" cy="697509"/>
          </a:xfrm>
          <a:prstGeom prst="rect">
            <a:avLst/>
          </a:prstGeom>
          <a:noFill/>
          <a:ln>
            <a:noFill/>
          </a:ln>
        </p:spPr>
        <p:txBody>
          <a:bodyPr spcFirstLastPara="1" wrap="square" lIns="121867" tIns="60933" rIns="121867" bIns="60933" anchor="t" anchorCtr="0">
            <a:spAutoFit/>
          </a:bodyPr>
          <a:lstStyle/>
          <a:p>
            <a:pPr algn="ctr"/>
            <a:r>
              <a:rPr lang="en-US" sz="3733">
                <a:solidFill>
                  <a:schemeClr val="lt1"/>
                </a:solidFill>
                <a:latin typeface="Noto Sans Symbols"/>
                <a:ea typeface="Noto Sans Symbols"/>
                <a:cs typeface="Noto Sans Symbols"/>
                <a:sym typeface="Noto Sans Symbols"/>
              </a:rPr>
              <a:t>🗹</a:t>
            </a:r>
            <a:endParaRPr sz="3733">
              <a:solidFill>
                <a:schemeClr val="lt1"/>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xmlns="" id="{DB4530DF-EF2B-F57D-9996-99FCF4ABAE54}"/>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6A5C0E70-6192-E21B-E7FE-211623E5C663}"/>
              </a:ext>
            </a:extLst>
          </p:cNvPr>
          <p:cNvSpPr>
            <a:spLocks noGrp="1"/>
          </p:cNvSpPr>
          <p:nvPr>
            <p:ph type="sldNum" sz="quarter" idx="12"/>
          </p:nvPr>
        </p:nvSpPr>
        <p:spPr/>
        <p:txBody>
          <a:bodyPr/>
          <a:lstStyle/>
          <a:p>
            <a:fld id="{80B3F240-1256-4E56-B6D7-F3DD5D13EF0A}" type="slidenum">
              <a:rPr lang="en-US" smtClean="0"/>
              <a:t>56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0"/>
                                        </p:tgtEl>
                                        <p:attrNameLst>
                                          <p:attrName>style.visibility</p:attrName>
                                        </p:attrNameLst>
                                      </p:cBhvr>
                                      <p:to>
                                        <p:strVal val="visible"/>
                                      </p:to>
                                    </p:set>
                                    <p:animEffect transition="in" filter="fade">
                                      <p:cBhvr>
                                        <p:cTn id="7" dur="500"/>
                                        <p:tgtEl>
                                          <p:spTgt spid="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22"/>
          <p:cNvSpPr txBox="1">
            <a:spLocks noGrp="1"/>
          </p:cNvSpPr>
          <p:nvPr>
            <p:ph idx="1"/>
          </p:nvPr>
        </p:nvSpPr>
        <p:spPr>
          <a:prstGeom prst="rect">
            <a:avLst/>
          </a:prstGeom>
          <a:noFill/>
          <a:ln>
            <a:noFill/>
          </a:ln>
        </p:spPr>
        <p:txBody>
          <a:bodyPr spcFirstLastPara="1" vert="horz" wrap="square" lIns="191567" tIns="87067" rIns="174133" bIns="87067" rtlCol="0" anchor="ctr" anchorCtr="0">
            <a:noAutofit/>
          </a:bodyPr>
          <a:lstStyle/>
          <a:p>
            <a:pPr marL="0" indent="0" algn="ctr">
              <a:buSzPts val="5985"/>
              <a:buNone/>
            </a:pPr>
            <a:r>
              <a:rPr lang="en-US" sz="4000" b="1" dirty="0"/>
              <a:t>C – File I/O</a:t>
            </a:r>
            <a:endParaRPr sz="4000" b="1" dirty="0"/>
          </a:p>
        </p:txBody>
      </p:sp>
      <p:sp>
        <p:nvSpPr>
          <p:cNvPr id="3" name="Footer Placeholder 2">
            <a:extLst>
              <a:ext uri="{FF2B5EF4-FFF2-40B4-BE49-F238E27FC236}">
                <a16:creationId xmlns:a16="http://schemas.microsoft.com/office/drawing/2014/main" xmlns="" id="{32AF39C8-ABAA-53E5-7148-C4DE0850672B}"/>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1D3269F8-06DC-CB99-96BA-C3B4E553464B}"/>
              </a:ext>
            </a:extLst>
          </p:cNvPr>
          <p:cNvSpPr>
            <a:spLocks noGrp="1"/>
          </p:cNvSpPr>
          <p:nvPr>
            <p:ph type="sldNum" sz="quarter" idx="12"/>
          </p:nvPr>
        </p:nvSpPr>
        <p:spPr/>
        <p:txBody>
          <a:bodyPr/>
          <a:lstStyle/>
          <a:p>
            <a:fld id="{80B3F240-1256-4E56-B6D7-F3DD5D13EF0A}" type="slidenum">
              <a:rPr lang="en-US" smtClean="0"/>
              <a:t>57</a:t>
            </a:fld>
            <a:endParaRPr lang="en-US"/>
          </a:p>
        </p:txBody>
      </p:sp>
    </p:spTree>
    <p:extLst>
      <p:ext uri="{BB962C8B-B14F-4D97-AF65-F5344CB8AC3E}">
        <p14:creationId xmlns:p14="http://schemas.microsoft.com/office/powerpoint/2010/main" val="4196095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6819" y="205982"/>
            <a:ext cx="5927513" cy="632651"/>
          </a:xfrm>
          <a:prstGeom prst="rect">
            <a:avLst/>
          </a:prstGeom>
        </p:spPr>
        <p:txBody>
          <a:bodyPr vert="horz" wrap="square" lIns="0" tIns="16933" rIns="0" bIns="0" rtlCol="0" anchor="ctr">
            <a:spAutoFit/>
          </a:bodyPr>
          <a:lstStyle/>
          <a:p>
            <a:pPr marL="16933">
              <a:lnSpc>
                <a:spcPct val="100000"/>
              </a:lnSpc>
              <a:spcBef>
                <a:spcPts val="133"/>
              </a:spcBef>
            </a:pPr>
            <a:r>
              <a:rPr spc="67" dirty="0"/>
              <a:t>More</a:t>
            </a:r>
            <a:r>
              <a:rPr spc="-272" dirty="0"/>
              <a:t> </a:t>
            </a:r>
            <a:r>
              <a:rPr spc="173" dirty="0"/>
              <a:t>General</a:t>
            </a:r>
            <a:r>
              <a:rPr spc="-272" dirty="0"/>
              <a:t> </a:t>
            </a:r>
            <a:r>
              <a:rPr spc="-93" dirty="0"/>
              <a:t>I/O</a:t>
            </a:r>
          </a:p>
        </p:txBody>
      </p:sp>
      <p:sp>
        <p:nvSpPr>
          <p:cNvPr id="3" name="object 3"/>
          <p:cNvSpPr txBox="1"/>
          <p:nvPr/>
        </p:nvSpPr>
        <p:spPr>
          <a:xfrm>
            <a:off x="859368" y="1040397"/>
            <a:ext cx="10268416" cy="3027005"/>
          </a:xfrm>
          <a:prstGeom prst="rect">
            <a:avLst/>
          </a:prstGeom>
        </p:spPr>
        <p:txBody>
          <a:bodyPr vert="horz" wrap="square" lIns="0" tIns="107527" rIns="0" bIns="0" rtlCol="0">
            <a:spAutoFit/>
          </a:bodyPr>
          <a:lstStyle/>
          <a:p>
            <a:pPr marL="16933">
              <a:spcBef>
                <a:spcPts val="847"/>
              </a:spcBef>
            </a:pPr>
            <a:r>
              <a:rPr sz="2933" dirty="0">
                <a:latin typeface="Lucida Sans Unicode"/>
                <a:cs typeface="Lucida Sans Unicode"/>
              </a:rPr>
              <a:t>Redirection</a:t>
            </a:r>
            <a:r>
              <a:rPr sz="2933" spc="-73" dirty="0">
                <a:latin typeface="Lucida Sans Unicode"/>
                <a:cs typeface="Lucida Sans Unicode"/>
              </a:rPr>
              <a:t> </a:t>
            </a:r>
            <a:r>
              <a:rPr sz="2933" spc="-40" dirty="0">
                <a:latin typeface="Lucida Sans Unicode"/>
                <a:cs typeface="Lucida Sans Unicode"/>
              </a:rPr>
              <a:t>is</a:t>
            </a:r>
            <a:r>
              <a:rPr sz="2933" spc="-73" dirty="0">
                <a:latin typeface="Lucida Sans Unicode"/>
                <a:cs typeface="Lucida Sans Unicode"/>
              </a:rPr>
              <a:t> </a:t>
            </a:r>
            <a:r>
              <a:rPr sz="2933" spc="100" dirty="0">
                <a:latin typeface="Lucida Sans Unicode"/>
                <a:cs typeface="Lucida Sans Unicode"/>
              </a:rPr>
              <a:t>done</a:t>
            </a:r>
            <a:r>
              <a:rPr sz="2933" spc="-73" dirty="0">
                <a:latin typeface="Lucida Sans Unicode"/>
                <a:cs typeface="Lucida Sans Unicode"/>
              </a:rPr>
              <a:t> </a:t>
            </a:r>
            <a:r>
              <a:rPr sz="2933" spc="113" dirty="0">
                <a:latin typeface="Lucida Sans Unicode"/>
                <a:cs typeface="Lucida Sans Unicode"/>
              </a:rPr>
              <a:t>by</a:t>
            </a:r>
            <a:r>
              <a:rPr sz="2933" spc="-73" dirty="0">
                <a:latin typeface="Lucida Sans Unicode"/>
                <a:cs typeface="Lucida Sans Unicode"/>
              </a:rPr>
              <a:t> </a:t>
            </a:r>
            <a:r>
              <a:rPr sz="2933" dirty="0">
                <a:latin typeface="Lucida Sans Unicode"/>
                <a:cs typeface="Lucida Sans Unicode"/>
              </a:rPr>
              <a:t>the</a:t>
            </a:r>
            <a:r>
              <a:rPr sz="2933" spc="-73" dirty="0">
                <a:latin typeface="Lucida Sans Unicode"/>
                <a:cs typeface="Lucida Sans Unicode"/>
              </a:rPr>
              <a:t> </a:t>
            </a:r>
            <a:r>
              <a:rPr sz="2933" spc="-60" dirty="0">
                <a:latin typeface="Lucida Sans Unicode"/>
                <a:cs typeface="Lucida Sans Unicode"/>
              </a:rPr>
              <a:t>OS,</a:t>
            </a:r>
            <a:r>
              <a:rPr sz="2933" spc="-73" dirty="0">
                <a:latin typeface="Lucida Sans Unicode"/>
                <a:cs typeface="Lucida Sans Unicode"/>
              </a:rPr>
              <a:t> </a:t>
            </a:r>
            <a:r>
              <a:rPr sz="2933" dirty="0">
                <a:latin typeface="Lucida Sans Unicode"/>
                <a:cs typeface="Lucida Sans Unicode"/>
              </a:rPr>
              <a:t>not</a:t>
            </a:r>
            <a:r>
              <a:rPr sz="2933" spc="-67" dirty="0">
                <a:latin typeface="Lucida Sans Unicode"/>
                <a:cs typeface="Lucida Sans Unicode"/>
              </a:rPr>
              <a:t> </a:t>
            </a:r>
            <a:r>
              <a:rPr sz="2933" spc="113" dirty="0">
                <a:latin typeface="Lucida Sans Unicode"/>
                <a:cs typeface="Lucida Sans Unicode"/>
              </a:rPr>
              <a:t>by</a:t>
            </a:r>
            <a:r>
              <a:rPr sz="2933" spc="-73" dirty="0">
                <a:latin typeface="Lucida Sans Unicode"/>
                <a:cs typeface="Lucida Sans Unicode"/>
              </a:rPr>
              <a:t> </a:t>
            </a:r>
            <a:r>
              <a:rPr sz="2933" spc="152" dirty="0">
                <a:latin typeface="Lucida Sans Unicode"/>
                <a:cs typeface="Lucida Sans Unicode"/>
              </a:rPr>
              <a:t>C</a:t>
            </a:r>
            <a:endParaRPr sz="2933" dirty="0">
              <a:latin typeface="Lucida Sans Unicode"/>
              <a:cs typeface="Lucida Sans Unicode"/>
            </a:endParaRPr>
          </a:p>
          <a:p>
            <a:pPr marL="16933">
              <a:spcBef>
                <a:spcPts val="713"/>
              </a:spcBef>
            </a:pPr>
            <a:r>
              <a:rPr sz="2933" spc="-47" dirty="0">
                <a:latin typeface="Lucida Sans Unicode"/>
                <a:cs typeface="Lucida Sans Unicode"/>
              </a:rPr>
              <a:t>But,</a:t>
            </a:r>
            <a:r>
              <a:rPr sz="2933" spc="-67" dirty="0">
                <a:latin typeface="Lucida Sans Unicode"/>
                <a:cs typeface="Lucida Sans Unicode"/>
              </a:rPr>
              <a:t> </a:t>
            </a:r>
            <a:r>
              <a:rPr sz="2933" spc="220" dirty="0">
                <a:latin typeface="Lucida Sans Unicode"/>
                <a:cs typeface="Lucida Sans Unicode"/>
              </a:rPr>
              <a:t>C</a:t>
            </a:r>
            <a:r>
              <a:rPr sz="2933" spc="-67" dirty="0">
                <a:latin typeface="Lucida Sans Unicode"/>
                <a:cs typeface="Lucida Sans Unicode"/>
              </a:rPr>
              <a:t> </a:t>
            </a:r>
            <a:r>
              <a:rPr sz="2933" spc="100" dirty="0">
                <a:latin typeface="Lucida Sans Unicode"/>
                <a:cs typeface="Lucida Sans Unicode"/>
              </a:rPr>
              <a:t>does</a:t>
            </a:r>
            <a:r>
              <a:rPr sz="2933" spc="-60" dirty="0">
                <a:latin typeface="Lucida Sans Unicode"/>
                <a:cs typeface="Lucida Sans Unicode"/>
              </a:rPr>
              <a:t> </a:t>
            </a:r>
            <a:r>
              <a:rPr sz="2933" dirty="0">
                <a:latin typeface="Lucida Sans Unicode"/>
                <a:cs typeface="Lucida Sans Unicode"/>
              </a:rPr>
              <a:t>provide</a:t>
            </a:r>
            <a:r>
              <a:rPr sz="2933" spc="-67" dirty="0">
                <a:latin typeface="Lucida Sans Unicode"/>
                <a:cs typeface="Lucida Sans Unicode"/>
              </a:rPr>
              <a:t> </a:t>
            </a:r>
            <a:r>
              <a:rPr sz="2933" spc="353" dirty="0">
                <a:latin typeface="Lucida Sans Unicode"/>
                <a:cs typeface="Lucida Sans Unicode"/>
              </a:rPr>
              <a:t>a</a:t>
            </a:r>
            <a:r>
              <a:rPr sz="2933" spc="-67" dirty="0">
                <a:latin typeface="Lucida Sans Unicode"/>
                <a:cs typeface="Lucida Sans Unicode"/>
              </a:rPr>
              <a:t> </a:t>
            </a:r>
            <a:r>
              <a:rPr sz="2933" dirty="0">
                <a:latin typeface="Lucida Sans Unicode"/>
                <a:cs typeface="Lucida Sans Unicode"/>
              </a:rPr>
              <a:t>set</a:t>
            </a:r>
            <a:r>
              <a:rPr sz="2933" spc="-60" dirty="0">
                <a:latin typeface="Lucida Sans Unicode"/>
                <a:cs typeface="Lucida Sans Unicode"/>
              </a:rPr>
              <a:t> </a:t>
            </a:r>
            <a:r>
              <a:rPr sz="2933" dirty="0">
                <a:latin typeface="Lucida Sans Unicode"/>
                <a:cs typeface="Lucida Sans Unicode"/>
              </a:rPr>
              <a:t>of</a:t>
            </a:r>
            <a:r>
              <a:rPr sz="2933" spc="-67" dirty="0">
                <a:latin typeface="Lucida Sans Unicode"/>
                <a:cs typeface="Lucida Sans Unicode"/>
              </a:rPr>
              <a:t> </a:t>
            </a:r>
            <a:r>
              <a:rPr sz="2933" dirty="0">
                <a:latin typeface="Lucida Sans Unicode"/>
                <a:cs typeface="Lucida Sans Unicode"/>
              </a:rPr>
              <a:t>libraries</a:t>
            </a:r>
            <a:r>
              <a:rPr sz="2933" spc="-67" dirty="0">
                <a:latin typeface="Lucida Sans Unicode"/>
                <a:cs typeface="Lucida Sans Unicode"/>
              </a:rPr>
              <a:t> </a:t>
            </a:r>
            <a:r>
              <a:rPr sz="2933" spc="-47" dirty="0">
                <a:latin typeface="Lucida Sans Unicode"/>
                <a:cs typeface="Lucida Sans Unicode"/>
              </a:rPr>
              <a:t>for</a:t>
            </a:r>
            <a:r>
              <a:rPr sz="2933" spc="-60" dirty="0">
                <a:latin typeface="Lucida Sans Unicode"/>
                <a:cs typeface="Lucida Sans Unicode"/>
              </a:rPr>
              <a:t> </a:t>
            </a:r>
            <a:r>
              <a:rPr sz="2933" dirty="0">
                <a:latin typeface="Lucida Sans Unicode"/>
                <a:cs typeface="Lucida Sans Unicode"/>
              </a:rPr>
              <a:t>performing</a:t>
            </a:r>
            <a:r>
              <a:rPr sz="2933" spc="-67" dirty="0">
                <a:latin typeface="Lucida Sans Unicode"/>
                <a:cs typeface="Lucida Sans Unicode"/>
              </a:rPr>
              <a:t> </a:t>
            </a:r>
            <a:r>
              <a:rPr sz="2933" spc="-33" dirty="0">
                <a:latin typeface="Lucida Sans Unicode"/>
                <a:cs typeface="Lucida Sans Unicode"/>
              </a:rPr>
              <a:t>I/O</a:t>
            </a:r>
            <a:endParaRPr sz="2933" dirty="0">
              <a:latin typeface="Lucida Sans Unicode"/>
              <a:cs typeface="Lucida Sans Unicode"/>
            </a:endParaRPr>
          </a:p>
          <a:p>
            <a:pPr>
              <a:spcBef>
                <a:spcPts val="440"/>
              </a:spcBef>
            </a:pPr>
            <a:endParaRPr sz="2933" dirty="0">
              <a:latin typeface="Lucida Sans Unicode"/>
              <a:cs typeface="Lucida Sans Unicode"/>
            </a:endParaRPr>
          </a:p>
          <a:p>
            <a:pPr marL="16933"/>
            <a:r>
              <a:rPr sz="2933" spc="73" dirty="0">
                <a:latin typeface="Lucida Sans Unicode"/>
                <a:cs typeface="Lucida Sans Unicode"/>
              </a:rPr>
              <a:t>One</a:t>
            </a:r>
            <a:r>
              <a:rPr sz="2933" spc="-133" dirty="0">
                <a:latin typeface="Lucida Sans Unicode"/>
                <a:cs typeface="Lucida Sans Unicode"/>
              </a:rPr>
              <a:t> </a:t>
            </a:r>
            <a:r>
              <a:rPr sz="2933" spc="93" dirty="0">
                <a:latin typeface="Lucida Sans Unicode"/>
                <a:cs typeface="Lucida Sans Unicode"/>
              </a:rPr>
              <a:t>such</a:t>
            </a:r>
            <a:r>
              <a:rPr sz="2933" spc="-127" dirty="0">
                <a:latin typeface="Lucida Sans Unicode"/>
                <a:cs typeface="Lucida Sans Unicode"/>
              </a:rPr>
              <a:t> </a:t>
            </a:r>
            <a:r>
              <a:rPr sz="2933" spc="-13" dirty="0">
                <a:latin typeface="Lucida Sans Unicode"/>
                <a:cs typeface="Lucida Sans Unicode"/>
              </a:rPr>
              <a:t>library:</a:t>
            </a:r>
            <a:endParaRPr sz="2933" dirty="0">
              <a:latin typeface="Lucida Sans Unicode"/>
              <a:cs typeface="Lucida Sans Unicode"/>
            </a:endParaRPr>
          </a:p>
          <a:p>
            <a:pPr marL="16933" marR="6773">
              <a:lnSpc>
                <a:spcPts val="3173"/>
              </a:lnSpc>
              <a:spcBef>
                <a:spcPts val="1113"/>
              </a:spcBef>
            </a:pPr>
            <a:r>
              <a:rPr sz="2933" spc="-67" dirty="0">
                <a:latin typeface="Lucida Sans Unicode"/>
                <a:cs typeface="Lucida Sans Unicode"/>
              </a:rPr>
              <a:t>stdio.h:</a:t>
            </a:r>
            <a:r>
              <a:rPr sz="2933" spc="-20" dirty="0">
                <a:latin typeface="Lucida Sans Unicode"/>
                <a:cs typeface="Lucida Sans Unicode"/>
              </a:rPr>
              <a:t> </a:t>
            </a:r>
            <a:r>
              <a:rPr sz="2933" dirty="0">
                <a:latin typeface="Lucida Sans Unicode"/>
                <a:cs typeface="Lucida Sans Unicode"/>
              </a:rPr>
              <a:t>provides</a:t>
            </a:r>
            <a:r>
              <a:rPr sz="2933" spc="-20" dirty="0">
                <a:latin typeface="Lucida Sans Unicode"/>
                <a:cs typeface="Lucida Sans Unicode"/>
              </a:rPr>
              <a:t> </a:t>
            </a:r>
            <a:r>
              <a:rPr sz="2933" dirty="0">
                <a:latin typeface="Lucida Sans Unicode"/>
                <a:cs typeface="Lucida Sans Unicode"/>
              </a:rPr>
              <a:t>operations</a:t>
            </a:r>
            <a:r>
              <a:rPr sz="2933" spc="-20" dirty="0">
                <a:latin typeface="Lucida Sans Unicode"/>
                <a:cs typeface="Lucida Sans Unicode"/>
              </a:rPr>
              <a:t> </a:t>
            </a:r>
            <a:r>
              <a:rPr sz="2933" dirty="0">
                <a:latin typeface="Lucida Sans Unicode"/>
                <a:cs typeface="Lucida Sans Unicode"/>
              </a:rPr>
              <a:t>to</a:t>
            </a:r>
            <a:r>
              <a:rPr sz="2933" spc="-20" dirty="0">
                <a:latin typeface="Lucida Sans Unicode"/>
                <a:cs typeface="Lucida Sans Unicode"/>
              </a:rPr>
              <a:t> </a:t>
            </a:r>
            <a:r>
              <a:rPr sz="2933" spc="140" dirty="0">
                <a:latin typeface="Lucida Sans Unicode"/>
                <a:cs typeface="Lucida Sans Unicode"/>
              </a:rPr>
              <a:t>read</a:t>
            </a:r>
            <a:r>
              <a:rPr sz="2933" spc="-13" dirty="0">
                <a:latin typeface="Lucida Sans Unicode"/>
                <a:cs typeface="Lucida Sans Unicode"/>
              </a:rPr>
              <a:t> </a:t>
            </a:r>
            <a:r>
              <a:rPr sz="2933" spc="160" dirty="0">
                <a:latin typeface="Lucida Sans Unicode"/>
                <a:cs typeface="Lucida Sans Unicode"/>
              </a:rPr>
              <a:t>(getchar</a:t>
            </a:r>
            <a:r>
              <a:rPr sz="2933" spc="-20" dirty="0">
                <a:latin typeface="Lucida Sans Unicode"/>
                <a:cs typeface="Lucida Sans Unicode"/>
              </a:rPr>
              <a:t> </a:t>
            </a:r>
            <a:r>
              <a:rPr sz="2933" spc="173" dirty="0">
                <a:latin typeface="Lucida Sans Unicode"/>
                <a:cs typeface="Lucida Sans Unicode"/>
              </a:rPr>
              <a:t>and</a:t>
            </a:r>
            <a:r>
              <a:rPr sz="2933" spc="-20" dirty="0">
                <a:latin typeface="Lucida Sans Unicode"/>
                <a:cs typeface="Lucida Sans Unicode"/>
              </a:rPr>
              <a:t> </a:t>
            </a:r>
            <a:r>
              <a:rPr sz="2933" spc="152" dirty="0">
                <a:latin typeface="Lucida Sans Unicode"/>
                <a:cs typeface="Lucida Sans Unicode"/>
              </a:rPr>
              <a:t>scanf)</a:t>
            </a:r>
            <a:r>
              <a:rPr sz="2933" spc="-20" dirty="0">
                <a:latin typeface="Lucida Sans Unicode"/>
                <a:cs typeface="Lucida Sans Unicode"/>
              </a:rPr>
              <a:t> </a:t>
            </a:r>
            <a:r>
              <a:rPr sz="2933" spc="107" dirty="0">
                <a:latin typeface="Lucida Sans Unicode"/>
                <a:cs typeface="Lucida Sans Unicode"/>
              </a:rPr>
              <a:t>and </a:t>
            </a:r>
            <a:r>
              <a:rPr sz="2933" dirty="0">
                <a:latin typeface="Lucida Sans Unicode"/>
                <a:cs typeface="Lucida Sans Unicode"/>
              </a:rPr>
              <a:t>write</a:t>
            </a:r>
            <a:r>
              <a:rPr sz="2933" spc="-107" dirty="0">
                <a:latin typeface="Lucida Sans Unicode"/>
                <a:cs typeface="Lucida Sans Unicode"/>
              </a:rPr>
              <a:t> </a:t>
            </a:r>
            <a:r>
              <a:rPr sz="2933" spc="133" dirty="0">
                <a:latin typeface="Lucida Sans Unicode"/>
                <a:cs typeface="Lucida Sans Unicode"/>
              </a:rPr>
              <a:t>(putchar</a:t>
            </a:r>
            <a:r>
              <a:rPr sz="2933" spc="-107" dirty="0">
                <a:latin typeface="Lucida Sans Unicode"/>
                <a:cs typeface="Lucida Sans Unicode"/>
              </a:rPr>
              <a:t> </a:t>
            </a:r>
            <a:r>
              <a:rPr sz="2933" spc="173" dirty="0">
                <a:latin typeface="Lucida Sans Unicode"/>
                <a:cs typeface="Lucida Sans Unicode"/>
              </a:rPr>
              <a:t>and</a:t>
            </a:r>
            <a:r>
              <a:rPr sz="2933" spc="-100" dirty="0">
                <a:latin typeface="Lucida Sans Unicode"/>
                <a:cs typeface="Lucida Sans Unicode"/>
              </a:rPr>
              <a:t> </a:t>
            </a:r>
            <a:r>
              <a:rPr sz="2933" dirty="0">
                <a:latin typeface="Lucida Sans Unicode"/>
                <a:cs typeface="Lucida Sans Unicode"/>
              </a:rPr>
              <a:t>printf)</a:t>
            </a:r>
            <a:r>
              <a:rPr sz="2933" spc="-107" dirty="0">
                <a:latin typeface="Lucida Sans Unicode"/>
                <a:cs typeface="Lucida Sans Unicode"/>
              </a:rPr>
              <a:t> </a:t>
            </a:r>
            <a:r>
              <a:rPr sz="2933" dirty="0">
                <a:latin typeface="Lucida Sans Unicode"/>
                <a:cs typeface="Lucida Sans Unicode"/>
              </a:rPr>
              <a:t>to</a:t>
            </a:r>
            <a:r>
              <a:rPr sz="2933" spc="-100" dirty="0">
                <a:latin typeface="Lucida Sans Unicode"/>
                <a:cs typeface="Lucida Sans Unicode"/>
              </a:rPr>
              <a:t> </a:t>
            </a:r>
            <a:r>
              <a:rPr sz="2933" spc="-13" dirty="0">
                <a:latin typeface="Lucida Sans Unicode"/>
                <a:cs typeface="Lucida Sans Unicode"/>
              </a:rPr>
              <a:t>stdin/stdout</a:t>
            </a:r>
            <a:endParaRPr sz="2933" dirty="0">
              <a:latin typeface="Lucida Sans Unicode"/>
              <a:cs typeface="Lucida Sans Unicode"/>
            </a:endParaRPr>
          </a:p>
        </p:txBody>
      </p:sp>
      <p:sp>
        <p:nvSpPr>
          <p:cNvPr id="4" name="object 4"/>
          <p:cNvSpPr txBox="1"/>
          <p:nvPr/>
        </p:nvSpPr>
        <p:spPr>
          <a:xfrm>
            <a:off x="278858" y="838633"/>
            <a:ext cx="126153" cy="201764"/>
          </a:xfrm>
          <a:prstGeom prst="rect">
            <a:avLst/>
          </a:prstGeom>
        </p:spPr>
        <p:txBody>
          <a:bodyPr vert="horz" wrap="square" lIns="0" tIns="16933" rIns="0" bIns="0" rtlCol="0">
            <a:spAutoFit/>
          </a:bodyPr>
          <a:lstStyle/>
          <a:p>
            <a:pPr marL="16933">
              <a:spcBef>
                <a:spcPts val="133"/>
              </a:spcBef>
            </a:pPr>
            <a:r>
              <a:rPr sz="1200" spc="-67" dirty="0">
                <a:solidFill>
                  <a:srgbClr val="FFFFFF"/>
                </a:solidFill>
                <a:latin typeface="Arial Black"/>
                <a:cs typeface="Arial Black"/>
              </a:rPr>
              <a:t>3</a:t>
            </a:r>
            <a:endParaRPr sz="1200">
              <a:latin typeface="Arial Black"/>
              <a:cs typeface="Arial Black"/>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7300" y="60783"/>
            <a:ext cx="2324100" cy="632651"/>
          </a:xfrm>
          <a:prstGeom prst="rect">
            <a:avLst/>
          </a:prstGeom>
        </p:spPr>
        <p:txBody>
          <a:bodyPr vert="horz" wrap="square" lIns="0" tIns="16933" rIns="0" bIns="0" rtlCol="0" anchor="ctr">
            <a:spAutoFit/>
          </a:bodyPr>
          <a:lstStyle/>
          <a:p>
            <a:pPr marL="16933">
              <a:lnSpc>
                <a:spcPct val="100000"/>
              </a:lnSpc>
              <a:spcBef>
                <a:spcPts val="133"/>
              </a:spcBef>
            </a:pPr>
            <a:r>
              <a:rPr spc="-33" dirty="0"/>
              <a:t>stdio.h</a:t>
            </a:r>
          </a:p>
        </p:txBody>
      </p:sp>
      <p:sp>
        <p:nvSpPr>
          <p:cNvPr id="3" name="object 3"/>
          <p:cNvSpPr txBox="1"/>
          <p:nvPr/>
        </p:nvSpPr>
        <p:spPr>
          <a:xfrm>
            <a:off x="877300" y="1040397"/>
            <a:ext cx="10808422" cy="5125079"/>
          </a:xfrm>
          <a:prstGeom prst="rect">
            <a:avLst/>
          </a:prstGeom>
        </p:spPr>
        <p:txBody>
          <a:bodyPr vert="horz" wrap="square" lIns="0" tIns="66887" rIns="0" bIns="0" rtlCol="0">
            <a:spAutoFit/>
          </a:bodyPr>
          <a:lstStyle/>
          <a:p>
            <a:pPr marL="16933" marR="6773">
              <a:lnSpc>
                <a:spcPts val="3173"/>
              </a:lnSpc>
              <a:spcBef>
                <a:spcPts val="527"/>
              </a:spcBef>
            </a:pPr>
            <a:r>
              <a:rPr sz="2933" spc="-87" dirty="0">
                <a:latin typeface="Lucida Sans Unicode"/>
                <a:cs typeface="Lucida Sans Unicode"/>
              </a:rPr>
              <a:t>printf:</a:t>
            </a:r>
            <a:r>
              <a:rPr sz="2933" spc="-73" dirty="0">
                <a:latin typeface="Lucida Sans Unicode"/>
                <a:cs typeface="Lucida Sans Unicode"/>
              </a:rPr>
              <a:t> </a:t>
            </a:r>
            <a:r>
              <a:rPr sz="2933" dirty="0">
                <a:latin typeface="Lucida Sans Unicode"/>
                <a:cs typeface="Lucida Sans Unicode"/>
              </a:rPr>
              <a:t>Provide</a:t>
            </a:r>
            <a:r>
              <a:rPr sz="2933" spc="-73" dirty="0">
                <a:latin typeface="Lucida Sans Unicode"/>
                <a:cs typeface="Lucida Sans Unicode"/>
              </a:rPr>
              <a:t> </a:t>
            </a:r>
            <a:r>
              <a:rPr sz="2933" spc="353" dirty="0">
                <a:latin typeface="Lucida Sans Unicode"/>
                <a:cs typeface="Lucida Sans Unicode"/>
              </a:rPr>
              <a:t>a</a:t>
            </a:r>
            <a:r>
              <a:rPr sz="2933" spc="-73" dirty="0">
                <a:latin typeface="Lucida Sans Unicode"/>
                <a:cs typeface="Lucida Sans Unicode"/>
              </a:rPr>
              <a:t> </a:t>
            </a:r>
            <a:r>
              <a:rPr sz="2933" dirty="0">
                <a:latin typeface="Lucida Sans Unicode"/>
                <a:cs typeface="Lucida Sans Unicode"/>
              </a:rPr>
              <a:t>format</a:t>
            </a:r>
            <a:r>
              <a:rPr sz="2933" spc="-73" dirty="0">
                <a:latin typeface="Lucida Sans Unicode"/>
                <a:cs typeface="Lucida Sans Unicode"/>
              </a:rPr>
              <a:t> </a:t>
            </a:r>
            <a:r>
              <a:rPr sz="2933" dirty="0">
                <a:latin typeface="Lucida Sans Unicode"/>
                <a:cs typeface="Lucida Sans Unicode"/>
              </a:rPr>
              <a:t>string</a:t>
            </a:r>
            <a:r>
              <a:rPr sz="2933" spc="-67" dirty="0">
                <a:latin typeface="Lucida Sans Unicode"/>
                <a:cs typeface="Lucida Sans Unicode"/>
              </a:rPr>
              <a:t> </a:t>
            </a:r>
            <a:r>
              <a:rPr sz="2933" spc="173" dirty="0">
                <a:latin typeface="Lucida Sans Unicode"/>
                <a:cs typeface="Lucida Sans Unicode"/>
              </a:rPr>
              <a:t>and</a:t>
            </a:r>
            <a:r>
              <a:rPr sz="2933" spc="-73" dirty="0">
                <a:latin typeface="Lucida Sans Unicode"/>
                <a:cs typeface="Lucida Sans Unicode"/>
              </a:rPr>
              <a:t> </a:t>
            </a:r>
            <a:r>
              <a:rPr sz="2933" spc="100" dirty="0">
                <a:latin typeface="Lucida Sans Unicode"/>
                <a:cs typeface="Lucida Sans Unicode"/>
              </a:rPr>
              <a:t>arguments</a:t>
            </a:r>
            <a:r>
              <a:rPr sz="2933" spc="-73" dirty="0">
                <a:latin typeface="Lucida Sans Unicode"/>
                <a:cs typeface="Lucida Sans Unicode"/>
              </a:rPr>
              <a:t> </a:t>
            </a:r>
            <a:r>
              <a:rPr sz="2933" dirty="0">
                <a:latin typeface="Lucida Sans Unicode"/>
                <a:cs typeface="Lucida Sans Unicode"/>
              </a:rPr>
              <a:t>to</a:t>
            </a:r>
            <a:r>
              <a:rPr sz="2933" spc="-73" dirty="0">
                <a:latin typeface="Lucida Sans Unicode"/>
                <a:cs typeface="Lucida Sans Unicode"/>
              </a:rPr>
              <a:t> </a:t>
            </a:r>
            <a:r>
              <a:rPr sz="2933" spc="-13" dirty="0">
                <a:latin typeface="Lucida Sans Unicode"/>
                <a:cs typeface="Lucida Sans Unicode"/>
              </a:rPr>
              <a:t>print</a:t>
            </a:r>
            <a:r>
              <a:rPr sz="2933" spc="-67" dirty="0">
                <a:latin typeface="Lucida Sans Unicode"/>
                <a:cs typeface="Lucida Sans Unicode"/>
              </a:rPr>
              <a:t> </a:t>
            </a:r>
            <a:r>
              <a:rPr sz="2933" spc="-13" dirty="0">
                <a:latin typeface="Lucida Sans Unicode"/>
                <a:cs typeface="Lucida Sans Unicode"/>
              </a:rPr>
              <a:t>formatted </a:t>
            </a:r>
            <a:r>
              <a:rPr sz="2933" spc="-73" dirty="0">
                <a:latin typeface="Lucida Sans Unicode"/>
                <a:cs typeface="Lucida Sans Unicode"/>
              </a:rPr>
              <a:t>text </a:t>
            </a:r>
            <a:r>
              <a:rPr sz="2933" dirty="0">
                <a:latin typeface="Lucida Sans Unicode"/>
                <a:cs typeface="Lucida Sans Unicode"/>
              </a:rPr>
              <a:t>to</a:t>
            </a:r>
            <a:r>
              <a:rPr sz="2933" spc="-73" dirty="0">
                <a:latin typeface="Lucida Sans Unicode"/>
                <a:cs typeface="Lucida Sans Unicode"/>
              </a:rPr>
              <a:t> </a:t>
            </a:r>
            <a:r>
              <a:rPr sz="2933" dirty="0">
                <a:latin typeface="Lucida Sans Unicode"/>
                <a:cs typeface="Lucida Sans Unicode"/>
              </a:rPr>
              <a:t>the</a:t>
            </a:r>
            <a:r>
              <a:rPr sz="2933" spc="-73" dirty="0">
                <a:latin typeface="Lucida Sans Unicode"/>
                <a:cs typeface="Lucida Sans Unicode"/>
              </a:rPr>
              <a:t> </a:t>
            </a:r>
            <a:r>
              <a:rPr sz="2933" spc="53" dirty="0">
                <a:latin typeface="Lucida Sans Unicode"/>
                <a:cs typeface="Lucida Sans Unicode"/>
              </a:rPr>
              <a:t>display</a:t>
            </a:r>
            <a:endParaRPr sz="2933" dirty="0">
              <a:latin typeface="Lucida Sans Unicode"/>
              <a:cs typeface="Lucida Sans Unicode"/>
            </a:endParaRPr>
          </a:p>
          <a:p>
            <a:pPr>
              <a:spcBef>
                <a:spcPts val="780"/>
              </a:spcBef>
            </a:pPr>
            <a:endParaRPr sz="2933" dirty="0">
              <a:latin typeface="Lucida Sans Unicode"/>
              <a:cs typeface="Lucida Sans Unicode"/>
            </a:endParaRPr>
          </a:p>
          <a:p>
            <a:pPr marL="16933" marR="180335">
              <a:lnSpc>
                <a:spcPts val="3173"/>
              </a:lnSpc>
            </a:pPr>
            <a:r>
              <a:rPr sz="2933" dirty="0">
                <a:latin typeface="Lucida Sans Unicode"/>
                <a:cs typeface="Lucida Sans Unicode"/>
              </a:rPr>
              <a:t>scanf:</a:t>
            </a:r>
            <a:r>
              <a:rPr sz="2933" spc="-73" dirty="0">
                <a:latin typeface="Lucida Sans Unicode"/>
                <a:cs typeface="Lucida Sans Unicode"/>
              </a:rPr>
              <a:t> </a:t>
            </a:r>
            <a:r>
              <a:rPr sz="2933" spc="-33" dirty="0">
                <a:latin typeface="Lucida Sans Unicode"/>
                <a:cs typeface="Lucida Sans Unicode"/>
              </a:rPr>
              <a:t>printf</a:t>
            </a:r>
            <a:r>
              <a:rPr sz="2933" spc="-67" dirty="0">
                <a:latin typeface="Lucida Sans Unicode"/>
                <a:cs typeface="Lucida Sans Unicode"/>
              </a:rPr>
              <a:t> </a:t>
            </a:r>
            <a:r>
              <a:rPr sz="2933" dirty="0">
                <a:latin typeface="Lucida Sans Unicode"/>
                <a:cs typeface="Lucida Sans Unicode"/>
              </a:rPr>
              <a:t>in</a:t>
            </a:r>
            <a:r>
              <a:rPr sz="2933" spc="-73" dirty="0">
                <a:latin typeface="Lucida Sans Unicode"/>
                <a:cs typeface="Lucida Sans Unicode"/>
              </a:rPr>
              <a:t> </a:t>
            </a:r>
            <a:r>
              <a:rPr sz="2933" dirty="0">
                <a:latin typeface="Lucida Sans Unicode"/>
                <a:cs typeface="Lucida Sans Unicode"/>
              </a:rPr>
              <a:t>reverse;</a:t>
            </a:r>
            <a:r>
              <a:rPr sz="2933" spc="-67" dirty="0">
                <a:latin typeface="Lucida Sans Unicode"/>
                <a:cs typeface="Lucida Sans Unicode"/>
              </a:rPr>
              <a:t> </a:t>
            </a:r>
            <a:r>
              <a:rPr sz="2933" spc="67" dirty="0">
                <a:latin typeface="Lucida Sans Unicode"/>
                <a:cs typeface="Lucida Sans Unicode"/>
              </a:rPr>
              <a:t>you</a:t>
            </a:r>
            <a:r>
              <a:rPr sz="2933" spc="-73" dirty="0">
                <a:latin typeface="Lucida Sans Unicode"/>
                <a:cs typeface="Lucida Sans Unicode"/>
              </a:rPr>
              <a:t> </a:t>
            </a:r>
            <a:r>
              <a:rPr sz="2933" spc="67" dirty="0">
                <a:latin typeface="Lucida Sans Unicode"/>
                <a:cs typeface="Lucida Sans Unicode"/>
              </a:rPr>
              <a:t>give</a:t>
            </a:r>
            <a:r>
              <a:rPr sz="2933" spc="-67" dirty="0">
                <a:latin typeface="Lucida Sans Unicode"/>
                <a:cs typeface="Lucida Sans Unicode"/>
              </a:rPr>
              <a:t> </a:t>
            </a:r>
            <a:r>
              <a:rPr sz="2933" spc="-100" dirty="0">
                <a:latin typeface="Lucida Sans Unicode"/>
                <a:cs typeface="Lucida Sans Unicode"/>
              </a:rPr>
              <a:t>it</a:t>
            </a:r>
            <a:r>
              <a:rPr sz="2933" spc="-73" dirty="0">
                <a:latin typeface="Lucida Sans Unicode"/>
                <a:cs typeface="Lucida Sans Unicode"/>
              </a:rPr>
              <a:t> </a:t>
            </a:r>
            <a:r>
              <a:rPr sz="2933" spc="353" dirty="0">
                <a:latin typeface="Lucida Sans Unicode"/>
                <a:cs typeface="Lucida Sans Unicode"/>
              </a:rPr>
              <a:t>a</a:t>
            </a:r>
            <a:r>
              <a:rPr sz="2933" spc="-67" dirty="0">
                <a:latin typeface="Lucida Sans Unicode"/>
                <a:cs typeface="Lucida Sans Unicode"/>
              </a:rPr>
              <a:t> </a:t>
            </a:r>
            <a:r>
              <a:rPr sz="2933" dirty="0">
                <a:latin typeface="Lucida Sans Unicode"/>
                <a:cs typeface="Lucida Sans Unicode"/>
              </a:rPr>
              <a:t>format</a:t>
            </a:r>
            <a:r>
              <a:rPr sz="2933" spc="-67" dirty="0">
                <a:latin typeface="Lucida Sans Unicode"/>
                <a:cs typeface="Lucida Sans Unicode"/>
              </a:rPr>
              <a:t> </a:t>
            </a:r>
            <a:r>
              <a:rPr sz="2933" dirty="0">
                <a:latin typeface="Lucida Sans Unicode"/>
                <a:cs typeface="Lucida Sans Unicode"/>
              </a:rPr>
              <a:t>string</a:t>
            </a:r>
            <a:r>
              <a:rPr sz="2933" spc="-73" dirty="0">
                <a:latin typeface="Lucida Sans Unicode"/>
                <a:cs typeface="Lucida Sans Unicode"/>
              </a:rPr>
              <a:t> </a:t>
            </a:r>
            <a:r>
              <a:rPr sz="2933" spc="80" dirty="0">
                <a:latin typeface="Lucida Sans Unicode"/>
                <a:cs typeface="Lucida Sans Unicode"/>
              </a:rPr>
              <a:t>that</a:t>
            </a:r>
            <a:r>
              <a:rPr sz="2933" spc="-67" dirty="0">
                <a:latin typeface="Lucida Sans Unicode"/>
                <a:cs typeface="Lucida Sans Unicode"/>
              </a:rPr>
              <a:t> </a:t>
            </a:r>
            <a:r>
              <a:rPr sz="2933" spc="-13" dirty="0">
                <a:latin typeface="Lucida Sans Unicode"/>
                <a:cs typeface="Lucida Sans Unicode"/>
              </a:rPr>
              <a:t>specifies </a:t>
            </a:r>
            <a:r>
              <a:rPr sz="2933" dirty="0">
                <a:latin typeface="Lucida Sans Unicode"/>
                <a:cs typeface="Lucida Sans Unicode"/>
              </a:rPr>
              <a:t>the</a:t>
            </a:r>
            <a:r>
              <a:rPr sz="2933" spc="-93" dirty="0">
                <a:latin typeface="Lucida Sans Unicode"/>
                <a:cs typeface="Lucida Sans Unicode"/>
              </a:rPr>
              <a:t> </a:t>
            </a:r>
            <a:r>
              <a:rPr sz="2933" dirty="0">
                <a:latin typeface="Lucida Sans Unicode"/>
                <a:cs typeface="Lucida Sans Unicode"/>
              </a:rPr>
              <a:t>input</a:t>
            </a:r>
            <a:r>
              <a:rPr sz="2933" spc="-87" dirty="0">
                <a:latin typeface="Lucida Sans Unicode"/>
                <a:cs typeface="Lucida Sans Unicode"/>
              </a:rPr>
              <a:t> </a:t>
            </a:r>
            <a:r>
              <a:rPr sz="2933" dirty="0">
                <a:latin typeface="Lucida Sans Unicode"/>
                <a:cs typeface="Lucida Sans Unicode"/>
              </a:rPr>
              <a:t>to</a:t>
            </a:r>
            <a:r>
              <a:rPr sz="2933" spc="-87" dirty="0">
                <a:latin typeface="Lucida Sans Unicode"/>
                <a:cs typeface="Lucida Sans Unicode"/>
              </a:rPr>
              <a:t> </a:t>
            </a:r>
            <a:r>
              <a:rPr sz="2933" spc="140" dirty="0">
                <a:latin typeface="Lucida Sans Unicode"/>
                <a:cs typeface="Lucida Sans Unicode"/>
              </a:rPr>
              <a:t>read</a:t>
            </a:r>
            <a:r>
              <a:rPr sz="2933" spc="-87" dirty="0">
                <a:latin typeface="Lucida Sans Unicode"/>
                <a:cs typeface="Lucida Sans Unicode"/>
              </a:rPr>
              <a:t> </a:t>
            </a:r>
            <a:r>
              <a:rPr sz="2933" dirty="0">
                <a:latin typeface="Lucida Sans Unicode"/>
                <a:cs typeface="Lucida Sans Unicode"/>
              </a:rPr>
              <a:t>followed</a:t>
            </a:r>
            <a:r>
              <a:rPr sz="2933" spc="-87" dirty="0">
                <a:latin typeface="Lucida Sans Unicode"/>
                <a:cs typeface="Lucida Sans Unicode"/>
              </a:rPr>
              <a:t> </a:t>
            </a:r>
            <a:r>
              <a:rPr sz="2933" spc="113" dirty="0">
                <a:latin typeface="Lucida Sans Unicode"/>
                <a:cs typeface="Lucida Sans Unicode"/>
              </a:rPr>
              <a:t>by</a:t>
            </a:r>
            <a:r>
              <a:rPr sz="2933" spc="-87" dirty="0">
                <a:latin typeface="Lucida Sans Unicode"/>
                <a:cs typeface="Lucida Sans Unicode"/>
              </a:rPr>
              <a:t> </a:t>
            </a:r>
            <a:r>
              <a:rPr sz="2933" spc="-13" dirty="0">
                <a:latin typeface="Lucida Sans Unicode"/>
                <a:cs typeface="Lucida Sans Unicode"/>
              </a:rPr>
              <a:t>pointers.</a:t>
            </a:r>
            <a:r>
              <a:rPr sz="2933" spc="-87" dirty="0">
                <a:latin typeface="Lucida Sans Unicode"/>
                <a:cs typeface="Lucida Sans Unicode"/>
              </a:rPr>
              <a:t> </a:t>
            </a:r>
            <a:r>
              <a:rPr sz="2933" spc="-33" dirty="0">
                <a:latin typeface="Lucida Sans Unicode"/>
                <a:cs typeface="Lucida Sans Unicode"/>
              </a:rPr>
              <a:t>Ex:</a:t>
            </a:r>
            <a:endParaRPr sz="2933" dirty="0">
              <a:latin typeface="Lucida Sans Unicode"/>
              <a:cs typeface="Lucida Sans Unicode"/>
            </a:endParaRPr>
          </a:p>
          <a:p>
            <a:pPr marL="16933">
              <a:spcBef>
                <a:spcPts val="667"/>
              </a:spcBef>
            </a:pPr>
            <a:r>
              <a:rPr sz="2933" spc="140" dirty="0">
                <a:latin typeface="Lucida Sans Unicode"/>
                <a:cs typeface="Lucida Sans Unicode"/>
              </a:rPr>
              <a:t>scanf(“%s</a:t>
            </a:r>
            <a:r>
              <a:rPr sz="2933" spc="-140" dirty="0">
                <a:latin typeface="Lucida Sans Unicode"/>
                <a:cs typeface="Lucida Sans Unicode"/>
              </a:rPr>
              <a:t> </a:t>
            </a:r>
            <a:r>
              <a:rPr sz="2933" dirty="0">
                <a:latin typeface="Lucida Sans Unicode"/>
                <a:cs typeface="Lucida Sans Unicode"/>
              </a:rPr>
              <a:t>%d”,</a:t>
            </a:r>
            <a:r>
              <a:rPr sz="2933" spc="-133" dirty="0">
                <a:latin typeface="Lucida Sans Unicode"/>
                <a:cs typeface="Lucida Sans Unicode"/>
              </a:rPr>
              <a:t> </a:t>
            </a:r>
            <a:r>
              <a:rPr sz="2933" spc="-53" dirty="0">
                <a:latin typeface="Lucida Sans Unicode"/>
                <a:cs typeface="Lucida Sans Unicode"/>
              </a:rPr>
              <a:t>buffer,</a:t>
            </a:r>
            <a:r>
              <a:rPr sz="2933" spc="-140" dirty="0">
                <a:latin typeface="Lucida Sans Unicode"/>
                <a:cs typeface="Lucida Sans Unicode"/>
              </a:rPr>
              <a:t> </a:t>
            </a:r>
            <a:r>
              <a:rPr sz="2933" spc="140" dirty="0">
                <a:latin typeface="Lucida Sans Unicode"/>
                <a:cs typeface="Lucida Sans Unicode"/>
              </a:rPr>
              <a:t>&amp;int_var)</a:t>
            </a:r>
            <a:endParaRPr sz="2933" dirty="0">
              <a:latin typeface="Lucida Sans Unicode"/>
              <a:cs typeface="Lucida Sans Unicode"/>
            </a:endParaRPr>
          </a:p>
          <a:p>
            <a:pPr marL="625671" indent="-509681">
              <a:lnSpc>
                <a:spcPts val="3347"/>
              </a:lnSpc>
              <a:spcBef>
                <a:spcPts val="713"/>
              </a:spcBef>
              <a:buClr>
                <a:srgbClr val="0055D6"/>
              </a:buClr>
              <a:buChar char="-"/>
              <a:tabLst>
                <a:tab pos="625671" algn="l"/>
              </a:tabLst>
            </a:pPr>
            <a:r>
              <a:rPr sz="2933" spc="113" dirty="0">
                <a:latin typeface="Lucida Sans Unicode"/>
                <a:cs typeface="Lucida Sans Unicode"/>
              </a:rPr>
              <a:t>Reads</a:t>
            </a:r>
            <a:r>
              <a:rPr sz="2933" spc="-167" dirty="0">
                <a:latin typeface="Lucida Sans Unicode"/>
                <a:cs typeface="Lucida Sans Unicode"/>
              </a:rPr>
              <a:t> </a:t>
            </a:r>
            <a:r>
              <a:rPr sz="2933" dirty="0">
                <a:latin typeface="Lucida Sans Unicode"/>
                <a:cs typeface="Lucida Sans Unicode"/>
              </a:rPr>
              <a:t>in</a:t>
            </a:r>
            <a:r>
              <a:rPr sz="2933" spc="-167" dirty="0">
                <a:latin typeface="Lucida Sans Unicode"/>
                <a:cs typeface="Lucida Sans Unicode"/>
              </a:rPr>
              <a:t> </a:t>
            </a:r>
            <a:r>
              <a:rPr sz="2933" spc="353" dirty="0">
                <a:latin typeface="Lucida Sans Unicode"/>
                <a:cs typeface="Lucida Sans Unicode"/>
              </a:rPr>
              <a:t>a</a:t>
            </a:r>
            <a:r>
              <a:rPr sz="2933" spc="-167" dirty="0">
                <a:latin typeface="Lucida Sans Unicode"/>
                <a:cs typeface="Lucida Sans Unicode"/>
              </a:rPr>
              <a:t> </a:t>
            </a:r>
            <a:r>
              <a:rPr sz="2933" dirty="0">
                <a:latin typeface="Lucida Sans Unicode"/>
                <a:cs typeface="Lucida Sans Unicode"/>
              </a:rPr>
              <a:t>string</a:t>
            </a:r>
            <a:r>
              <a:rPr sz="2933" spc="-167" dirty="0">
                <a:latin typeface="Lucida Sans Unicode"/>
                <a:cs typeface="Lucida Sans Unicode"/>
              </a:rPr>
              <a:t> </a:t>
            </a:r>
            <a:r>
              <a:rPr sz="2933" spc="173" dirty="0">
                <a:latin typeface="Lucida Sans Unicode"/>
                <a:cs typeface="Lucida Sans Unicode"/>
              </a:rPr>
              <a:t>and</a:t>
            </a:r>
            <a:r>
              <a:rPr sz="2933" spc="-167" dirty="0">
                <a:latin typeface="Lucida Sans Unicode"/>
                <a:cs typeface="Lucida Sans Unicode"/>
              </a:rPr>
              <a:t> </a:t>
            </a:r>
            <a:r>
              <a:rPr sz="2933" spc="200" dirty="0">
                <a:latin typeface="Lucida Sans Unicode"/>
                <a:cs typeface="Lucida Sans Unicode"/>
              </a:rPr>
              <a:t>an</a:t>
            </a:r>
            <a:r>
              <a:rPr sz="2933" spc="-167" dirty="0">
                <a:latin typeface="Lucida Sans Unicode"/>
                <a:cs typeface="Lucida Sans Unicode"/>
              </a:rPr>
              <a:t> </a:t>
            </a:r>
            <a:r>
              <a:rPr sz="2933" spc="-13" dirty="0">
                <a:latin typeface="Lucida Sans Unicode"/>
                <a:cs typeface="Lucida Sans Unicode"/>
              </a:rPr>
              <a:t>integer</a:t>
            </a:r>
            <a:endParaRPr sz="2933" dirty="0">
              <a:latin typeface="Lucida Sans Unicode"/>
              <a:cs typeface="Lucida Sans Unicode"/>
            </a:endParaRPr>
          </a:p>
          <a:p>
            <a:pPr marL="625671" indent="-509681">
              <a:lnSpc>
                <a:spcPts val="3347"/>
              </a:lnSpc>
              <a:buClr>
                <a:srgbClr val="0055D6"/>
              </a:buClr>
              <a:buChar char="-"/>
              <a:tabLst>
                <a:tab pos="625671" algn="l"/>
              </a:tabLst>
            </a:pPr>
            <a:r>
              <a:rPr sz="2933" dirty="0">
                <a:latin typeface="Lucida Sans Unicode"/>
                <a:cs typeface="Lucida Sans Unicode"/>
              </a:rPr>
              <a:t>Stores</a:t>
            </a:r>
            <a:r>
              <a:rPr sz="2933" spc="-113" dirty="0">
                <a:latin typeface="Lucida Sans Unicode"/>
                <a:cs typeface="Lucida Sans Unicode"/>
              </a:rPr>
              <a:t> </a:t>
            </a:r>
            <a:r>
              <a:rPr sz="2933" spc="107" dirty="0">
                <a:latin typeface="Lucida Sans Unicode"/>
                <a:cs typeface="Lucida Sans Unicode"/>
              </a:rPr>
              <a:t>them</a:t>
            </a:r>
            <a:r>
              <a:rPr sz="2933" spc="-107" dirty="0">
                <a:latin typeface="Lucida Sans Unicode"/>
                <a:cs typeface="Lucida Sans Unicode"/>
              </a:rPr>
              <a:t> </a:t>
            </a:r>
            <a:r>
              <a:rPr sz="2933" dirty="0">
                <a:latin typeface="Lucida Sans Unicode"/>
                <a:cs typeface="Lucida Sans Unicode"/>
              </a:rPr>
              <a:t>in</a:t>
            </a:r>
            <a:r>
              <a:rPr sz="2933" spc="-113" dirty="0">
                <a:latin typeface="Lucida Sans Unicode"/>
                <a:cs typeface="Lucida Sans Unicode"/>
              </a:rPr>
              <a:t> </a:t>
            </a:r>
            <a:r>
              <a:rPr sz="2933" dirty="0">
                <a:latin typeface="Lucida Sans Unicode"/>
                <a:cs typeface="Lucida Sans Unicode"/>
              </a:rPr>
              <a:t>buffer</a:t>
            </a:r>
            <a:r>
              <a:rPr sz="2933" spc="-107" dirty="0">
                <a:latin typeface="Lucida Sans Unicode"/>
                <a:cs typeface="Lucida Sans Unicode"/>
              </a:rPr>
              <a:t> </a:t>
            </a:r>
            <a:r>
              <a:rPr sz="2933" spc="173" dirty="0">
                <a:latin typeface="Lucida Sans Unicode"/>
                <a:cs typeface="Lucida Sans Unicode"/>
              </a:rPr>
              <a:t>and</a:t>
            </a:r>
            <a:r>
              <a:rPr sz="2933" spc="-107" dirty="0">
                <a:latin typeface="Lucida Sans Unicode"/>
                <a:cs typeface="Lucida Sans Unicode"/>
              </a:rPr>
              <a:t> </a:t>
            </a:r>
            <a:r>
              <a:rPr sz="2933" spc="133" dirty="0">
                <a:latin typeface="Lucida Sans Unicode"/>
                <a:cs typeface="Lucida Sans Unicode"/>
              </a:rPr>
              <a:t>int_var</a:t>
            </a:r>
            <a:r>
              <a:rPr sz="2933" spc="-113" dirty="0">
                <a:latin typeface="Lucida Sans Unicode"/>
                <a:cs typeface="Lucida Sans Unicode"/>
              </a:rPr>
              <a:t> </a:t>
            </a:r>
            <a:r>
              <a:rPr sz="2933" spc="53" dirty="0">
                <a:latin typeface="Lucida Sans Unicode"/>
                <a:cs typeface="Lucida Sans Unicode"/>
              </a:rPr>
              <a:t>respectively</a:t>
            </a:r>
            <a:endParaRPr sz="2933" dirty="0">
              <a:latin typeface="Lucida Sans Unicode"/>
              <a:cs typeface="Lucida Sans Unicode"/>
            </a:endParaRPr>
          </a:p>
          <a:p>
            <a:pPr>
              <a:spcBef>
                <a:spcPts val="833"/>
              </a:spcBef>
            </a:pPr>
            <a:endParaRPr sz="2933" dirty="0">
              <a:latin typeface="Lucida Sans Unicode"/>
              <a:cs typeface="Lucida Sans Unicode"/>
            </a:endParaRPr>
          </a:p>
          <a:p>
            <a:pPr marL="16933" marR="1183610">
              <a:lnSpc>
                <a:spcPts val="3173"/>
              </a:lnSpc>
            </a:pPr>
            <a:r>
              <a:rPr sz="2933" spc="120" dirty="0">
                <a:latin typeface="Lucida Sans Unicode"/>
                <a:cs typeface="Lucida Sans Unicode"/>
              </a:rPr>
              <a:t>getchar</a:t>
            </a:r>
            <a:r>
              <a:rPr sz="2933" spc="-67" dirty="0">
                <a:latin typeface="Lucida Sans Unicode"/>
                <a:cs typeface="Lucida Sans Unicode"/>
              </a:rPr>
              <a:t> </a:t>
            </a:r>
            <a:r>
              <a:rPr sz="2933" spc="173" dirty="0">
                <a:latin typeface="Lucida Sans Unicode"/>
                <a:cs typeface="Lucida Sans Unicode"/>
              </a:rPr>
              <a:t>and</a:t>
            </a:r>
            <a:r>
              <a:rPr sz="2933" spc="-67" dirty="0">
                <a:latin typeface="Lucida Sans Unicode"/>
                <a:cs typeface="Lucida Sans Unicode"/>
              </a:rPr>
              <a:t> </a:t>
            </a:r>
            <a:r>
              <a:rPr sz="2933" dirty="0">
                <a:latin typeface="Lucida Sans Unicode"/>
                <a:cs typeface="Lucida Sans Unicode"/>
              </a:rPr>
              <a:t>putchar:</a:t>
            </a:r>
            <a:r>
              <a:rPr sz="2933" spc="-60" dirty="0">
                <a:latin typeface="Lucida Sans Unicode"/>
                <a:cs typeface="Lucida Sans Unicode"/>
              </a:rPr>
              <a:t> </a:t>
            </a:r>
            <a:r>
              <a:rPr sz="2933" spc="87" dirty="0">
                <a:latin typeface="Lucida Sans Unicode"/>
                <a:cs typeface="Lucida Sans Unicode"/>
              </a:rPr>
              <a:t>get</a:t>
            </a:r>
            <a:r>
              <a:rPr sz="2933" spc="-67" dirty="0">
                <a:latin typeface="Lucida Sans Unicode"/>
                <a:cs typeface="Lucida Sans Unicode"/>
              </a:rPr>
              <a:t> </a:t>
            </a:r>
            <a:r>
              <a:rPr sz="2933" spc="353" dirty="0">
                <a:latin typeface="Lucida Sans Unicode"/>
                <a:cs typeface="Lucida Sans Unicode"/>
              </a:rPr>
              <a:t>a</a:t>
            </a:r>
            <a:r>
              <a:rPr sz="2933" spc="-60" dirty="0">
                <a:latin typeface="Lucida Sans Unicode"/>
                <a:cs typeface="Lucida Sans Unicode"/>
              </a:rPr>
              <a:t> </a:t>
            </a:r>
            <a:r>
              <a:rPr sz="2933" dirty="0">
                <a:latin typeface="Lucida Sans Unicode"/>
                <a:cs typeface="Lucida Sans Unicode"/>
              </a:rPr>
              <a:t>single</a:t>
            </a:r>
            <a:r>
              <a:rPr sz="2933" spc="-67" dirty="0">
                <a:latin typeface="Lucida Sans Unicode"/>
                <a:cs typeface="Lucida Sans Unicode"/>
              </a:rPr>
              <a:t> </a:t>
            </a:r>
            <a:r>
              <a:rPr sz="2933" spc="127" dirty="0">
                <a:latin typeface="Lucida Sans Unicode"/>
                <a:cs typeface="Lucida Sans Unicode"/>
              </a:rPr>
              <a:t>character</a:t>
            </a:r>
            <a:r>
              <a:rPr sz="2933" spc="-60" dirty="0">
                <a:latin typeface="Lucida Sans Unicode"/>
                <a:cs typeface="Lucida Sans Unicode"/>
              </a:rPr>
              <a:t> </a:t>
            </a:r>
            <a:r>
              <a:rPr sz="2933" dirty="0">
                <a:latin typeface="Lucida Sans Unicode"/>
                <a:cs typeface="Lucida Sans Unicode"/>
              </a:rPr>
              <a:t>from</a:t>
            </a:r>
            <a:r>
              <a:rPr sz="2933" spc="-67" dirty="0">
                <a:latin typeface="Lucida Sans Unicode"/>
                <a:cs typeface="Lucida Sans Unicode"/>
              </a:rPr>
              <a:t> </a:t>
            </a:r>
            <a:r>
              <a:rPr sz="2933" dirty="0">
                <a:latin typeface="Lucida Sans Unicode"/>
                <a:cs typeface="Lucida Sans Unicode"/>
              </a:rPr>
              <a:t>stdin</a:t>
            </a:r>
            <a:r>
              <a:rPr sz="2933" spc="-60" dirty="0">
                <a:latin typeface="Lucida Sans Unicode"/>
                <a:cs typeface="Lucida Sans Unicode"/>
              </a:rPr>
              <a:t> </a:t>
            </a:r>
            <a:r>
              <a:rPr sz="2933" spc="-33" dirty="0">
                <a:latin typeface="Lucida Sans Unicode"/>
                <a:cs typeface="Lucida Sans Unicode"/>
              </a:rPr>
              <a:t>or </a:t>
            </a:r>
            <a:r>
              <a:rPr sz="2933" spc="67" dirty="0">
                <a:latin typeface="Lucida Sans Unicode"/>
                <a:cs typeface="Lucida Sans Unicode"/>
              </a:rPr>
              <a:t>display</a:t>
            </a:r>
            <a:r>
              <a:rPr sz="2933" spc="-93" dirty="0">
                <a:latin typeface="Lucida Sans Unicode"/>
                <a:cs typeface="Lucida Sans Unicode"/>
              </a:rPr>
              <a:t> </a:t>
            </a:r>
            <a:r>
              <a:rPr sz="2933" spc="353" dirty="0">
                <a:latin typeface="Lucida Sans Unicode"/>
                <a:cs typeface="Lucida Sans Unicode"/>
              </a:rPr>
              <a:t>a</a:t>
            </a:r>
            <a:r>
              <a:rPr sz="2933" spc="-87" dirty="0">
                <a:latin typeface="Lucida Sans Unicode"/>
                <a:cs typeface="Lucida Sans Unicode"/>
              </a:rPr>
              <a:t> </a:t>
            </a:r>
            <a:r>
              <a:rPr sz="2933" dirty="0">
                <a:latin typeface="Lucida Sans Unicode"/>
                <a:cs typeface="Lucida Sans Unicode"/>
              </a:rPr>
              <a:t>single</a:t>
            </a:r>
            <a:r>
              <a:rPr sz="2933" spc="-93" dirty="0">
                <a:latin typeface="Lucida Sans Unicode"/>
                <a:cs typeface="Lucida Sans Unicode"/>
              </a:rPr>
              <a:t> </a:t>
            </a:r>
            <a:r>
              <a:rPr sz="2933" spc="127" dirty="0">
                <a:latin typeface="Lucida Sans Unicode"/>
                <a:cs typeface="Lucida Sans Unicode"/>
              </a:rPr>
              <a:t>character</a:t>
            </a:r>
            <a:r>
              <a:rPr sz="2933" spc="-87" dirty="0">
                <a:latin typeface="Lucida Sans Unicode"/>
                <a:cs typeface="Lucida Sans Unicode"/>
              </a:rPr>
              <a:t> </a:t>
            </a:r>
            <a:r>
              <a:rPr sz="2933" dirty="0">
                <a:latin typeface="Lucida Sans Unicode"/>
                <a:cs typeface="Lucida Sans Unicode"/>
              </a:rPr>
              <a:t>to</a:t>
            </a:r>
            <a:r>
              <a:rPr sz="2933" spc="-93" dirty="0">
                <a:latin typeface="Lucida Sans Unicode"/>
                <a:cs typeface="Lucida Sans Unicode"/>
              </a:rPr>
              <a:t> </a:t>
            </a:r>
            <a:r>
              <a:rPr sz="2933" spc="-13" dirty="0">
                <a:latin typeface="Lucida Sans Unicode"/>
                <a:cs typeface="Lucida Sans Unicode"/>
              </a:rPr>
              <a:t>stdout</a:t>
            </a:r>
            <a:endParaRPr sz="2933" dirty="0">
              <a:latin typeface="Lucida Sans Unicode"/>
              <a:cs typeface="Lucida Sans Unicode"/>
            </a:endParaRPr>
          </a:p>
        </p:txBody>
      </p:sp>
      <p:sp>
        <p:nvSpPr>
          <p:cNvPr id="4" name="object 4"/>
          <p:cNvSpPr txBox="1"/>
          <p:nvPr/>
        </p:nvSpPr>
        <p:spPr>
          <a:xfrm>
            <a:off x="267884" y="838633"/>
            <a:ext cx="137160" cy="201764"/>
          </a:xfrm>
          <a:prstGeom prst="rect">
            <a:avLst/>
          </a:prstGeom>
        </p:spPr>
        <p:txBody>
          <a:bodyPr vert="horz" wrap="square" lIns="0" tIns="16933" rIns="0" bIns="0" rtlCol="0">
            <a:spAutoFit/>
          </a:bodyPr>
          <a:lstStyle/>
          <a:p>
            <a:pPr marL="16933">
              <a:spcBef>
                <a:spcPts val="133"/>
              </a:spcBef>
            </a:pPr>
            <a:r>
              <a:rPr sz="1200" spc="-67" dirty="0">
                <a:solidFill>
                  <a:srgbClr val="FFFFFF"/>
                </a:solidFill>
                <a:latin typeface="Arial Black"/>
                <a:cs typeface="Arial Black"/>
              </a:rPr>
              <a:t>4</a:t>
            </a:r>
            <a:endParaRPr sz="1200">
              <a:latin typeface="Arial Black"/>
              <a:cs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8"/>
          <p:cNvSpPr txBox="1">
            <a:spLocks noGrp="1"/>
          </p:cNvSpPr>
          <p:nvPr>
            <p:ph idx="1"/>
          </p:nvPr>
        </p:nvSpPr>
        <p:spPr>
          <a:prstGeom prst="rect">
            <a:avLst/>
          </a:prstGeom>
          <a:noFill/>
          <a:ln>
            <a:noFill/>
          </a:ln>
        </p:spPr>
        <p:txBody>
          <a:bodyPr spcFirstLastPara="1" vert="horz" wrap="square" lIns="191567" tIns="87067" rIns="174133" bIns="87067" rtlCol="0" anchor="ctr" anchorCtr="0">
            <a:noAutofit/>
          </a:bodyPr>
          <a:lstStyle/>
          <a:p>
            <a:pPr marL="0" indent="0" algn="ctr">
              <a:buSzPts val="5985"/>
              <a:buNone/>
            </a:pPr>
            <a:r>
              <a:rPr lang="en-US" sz="4000" b="1" dirty="0"/>
              <a:t>Compile</a:t>
            </a:r>
            <a:endParaRPr sz="4000" b="1" dirty="0"/>
          </a:p>
          <a:p>
            <a:pPr marL="0" indent="0" algn="ctr">
              <a:buSzPts val="5985"/>
              <a:buNone/>
            </a:pPr>
            <a:r>
              <a:rPr lang="en-US" sz="4000" b="1" dirty="0"/>
              <a:t>vs</a:t>
            </a:r>
            <a:endParaRPr sz="4000" b="1" dirty="0"/>
          </a:p>
          <a:p>
            <a:pPr marL="0" indent="0" algn="ctr">
              <a:buSzPts val="5985"/>
              <a:buNone/>
            </a:pPr>
            <a:r>
              <a:rPr lang="en-US" sz="4000" b="1" dirty="0"/>
              <a:t>Interpret</a:t>
            </a:r>
            <a:endParaRPr sz="4000" b="1" dirty="0"/>
          </a:p>
        </p:txBody>
      </p:sp>
      <p:sp>
        <p:nvSpPr>
          <p:cNvPr id="3" name="Footer Placeholder 2">
            <a:extLst>
              <a:ext uri="{FF2B5EF4-FFF2-40B4-BE49-F238E27FC236}">
                <a16:creationId xmlns:a16="http://schemas.microsoft.com/office/drawing/2014/main" xmlns="" id="{F283C16B-BF94-F9D5-6AE2-C2F54EC2FC70}"/>
              </a:ext>
            </a:extLst>
          </p:cNvPr>
          <p:cNvSpPr>
            <a:spLocks noGrp="1"/>
          </p:cNvSpPr>
          <p:nvPr>
            <p:ph type="ftr" sz="quarter" idx="11"/>
          </p:nvPr>
        </p:nvSpPr>
        <p:spPr/>
        <p:txBody>
          <a:bodyPr/>
          <a:lstStyle/>
          <a:p>
            <a:r>
              <a:rPr lang="en-US"/>
              <a:t>Introduction - Basics of C programming</a:t>
            </a:r>
          </a:p>
        </p:txBody>
      </p:sp>
      <p:sp>
        <p:nvSpPr>
          <p:cNvPr id="4" name="Slide Number Placeholder 3">
            <a:extLst>
              <a:ext uri="{FF2B5EF4-FFF2-40B4-BE49-F238E27FC236}">
                <a16:creationId xmlns:a16="http://schemas.microsoft.com/office/drawing/2014/main" xmlns="" id="{B9AB1931-8DC7-C4BF-B62F-38D30311955E}"/>
              </a:ext>
            </a:extLst>
          </p:cNvPr>
          <p:cNvSpPr>
            <a:spLocks noGrp="1"/>
          </p:cNvSpPr>
          <p:nvPr>
            <p:ph type="sldNum" sz="quarter" idx="12"/>
          </p:nvPr>
        </p:nvSpPr>
        <p:spPr/>
        <p:txBody>
          <a:bodyPr/>
          <a:lstStyle/>
          <a:p>
            <a:fld id="{80B3F240-1256-4E56-B6D7-F3DD5D13EF0A}" type="slidenum">
              <a:rPr lang="en-US" smtClean="0"/>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630" y="117158"/>
            <a:ext cx="5019729" cy="632651"/>
          </a:xfrm>
          <a:prstGeom prst="rect">
            <a:avLst/>
          </a:prstGeom>
        </p:spPr>
        <p:txBody>
          <a:bodyPr vert="horz" wrap="square" lIns="0" tIns="16933" rIns="0" bIns="0" rtlCol="0" anchor="ctr">
            <a:spAutoFit/>
          </a:bodyPr>
          <a:lstStyle/>
          <a:p>
            <a:pPr marL="21166">
              <a:lnSpc>
                <a:spcPct val="100000"/>
              </a:lnSpc>
              <a:spcBef>
                <a:spcPts val="133"/>
              </a:spcBef>
            </a:pPr>
            <a:r>
              <a:rPr spc="-40" dirty="0"/>
              <a:t>stdio.h</a:t>
            </a:r>
            <a:r>
              <a:rPr spc="-373" dirty="0"/>
              <a:t> </a:t>
            </a:r>
            <a:r>
              <a:rPr spc="173" dirty="0"/>
              <a:t>(cont.)</a:t>
            </a:r>
          </a:p>
        </p:txBody>
      </p:sp>
      <p:sp>
        <p:nvSpPr>
          <p:cNvPr id="3" name="object 3"/>
          <p:cNvSpPr txBox="1"/>
          <p:nvPr/>
        </p:nvSpPr>
        <p:spPr>
          <a:xfrm>
            <a:off x="838630" y="1091872"/>
            <a:ext cx="10862590" cy="3611993"/>
          </a:xfrm>
          <a:prstGeom prst="rect">
            <a:avLst/>
          </a:prstGeom>
        </p:spPr>
        <p:txBody>
          <a:bodyPr vert="horz" wrap="square" lIns="0" tIns="16933" rIns="0" bIns="0" rtlCol="0">
            <a:spAutoFit/>
          </a:bodyPr>
          <a:lstStyle/>
          <a:p>
            <a:pPr marL="16933">
              <a:spcBef>
                <a:spcPts val="133"/>
              </a:spcBef>
            </a:pPr>
            <a:r>
              <a:rPr sz="2933" dirty="0">
                <a:latin typeface="Lucida Sans Unicode"/>
                <a:cs typeface="Lucida Sans Unicode"/>
              </a:rPr>
              <a:t>Also</a:t>
            </a:r>
            <a:r>
              <a:rPr sz="2933" spc="-33" dirty="0">
                <a:latin typeface="Lucida Sans Unicode"/>
                <a:cs typeface="Lucida Sans Unicode"/>
              </a:rPr>
              <a:t> </a:t>
            </a:r>
            <a:r>
              <a:rPr sz="2933" dirty="0">
                <a:latin typeface="Lucida Sans Unicode"/>
                <a:cs typeface="Lucida Sans Unicode"/>
              </a:rPr>
              <a:t>provides</a:t>
            </a:r>
            <a:r>
              <a:rPr sz="2933" spc="-27" dirty="0">
                <a:latin typeface="Lucida Sans Unicode"/>
                <a:cs typeface="Lucida Sans Unicode"/>
              </a:rPr>
              <a:t> </a:t>
            </a:r>
            <a:r>
              <a:rPr sz="2933" spc="107" dirty="0">
                <a:latin typeface="Lucida Sans Unicode"/>
                <a:cs typeface="Lucida Sans Unicode"/>
              </a:rPr>
              <a:t>more</a:t>
            </a:r>
            <a:r>
              <a:rPr sz="2933" spc="-27" dirty="0">
                <a:latin typeface="Lucida Sans Unicode"/>
                <a:cs typeface="Lucida Sans Unicode"/>
              </a:rPr>
              <a:t> </a:t>
            </a:r>
            <a:r>
              <a:rPr sz="2933" spc="87" dirty="0">
                <a:latin typeface="Lucida Sans Unicode"/>
                <a:cs typeface="Lucida Sans Unicode"/>
              </a:rPr>
              <a:t>general</a:t>
            </a:r>
            <a:r>
              <a:rPr sz="2933" spc="-27" dirty="0">
                <a:latin typeface="Lucida Sans Unicode"/>
                <a:cs typeface="Lucida Sans Unicode"/>
              </a:rPr>
              <a:t> </a:t>
            </a:r>
            <a:r>
              <a:rPr sz="2933" dirty="0">
                <a:latin typeface="Lucida Sans Unicode"/>
                <a:cs typeface="Lucida Sans Unicode"/>
              </a:rPr>
              <a:t>operations</a:t>
            </a:r>
            <a:r>
              <a:rPr sz="2933" spc="-27" dirty="0">
                <a:latin typeface="Lucida Sans Unicode"/>
                <a:cs typeface="Lucida Sans Unicode"/>
              </a:rPr>
              <a:t> </a:t>
            </a:r>
            <a:r>
              <a:rPr sz="2933" spc="-47" dirty="0">
                <a:latin typeface="Lucida Sans Unicode"/>
                <a:cs typeface="Lucida Sans Unicode"/>
              </a:rPr>
              <a:t>for</a:t>
            </a:r>
            <a:r>
              <a:rPr sz="2933" spc="-27" dirty="0">
                <a:latin typeface="Lucida Sans Unicode"/>
                <a:cs typeface="Lucida Sans Unicode"/>
              </a:rPr>
              <a:t> </a:t>
            </a:r>
            <a:r>
              <a:rPr sz="2933" spc="87" dirty="0">
                <a:latin typeface="Lucida Sans Unicode"/>
                <a:cs typeface="Lucida Sans Unicode"/>
              </a:rPr>
              <a:t>dealing</a:t>
            </a:r>
            <a:r>
              <a:rPr sz="2933" spc="-33" dirty="0">
                <a:latin typeface="Lucida Sans Unicode"/>
                <a:cs typeface="Lucida Sans Unicode"/>
              </a:rPr>
              <a:t> </a:t>
            </a:r>
            <a:r>
              <a:rPr sz="2933" dirty="0">
                <a:latin typeface="Lucida Sans Unicode"/>
                <a:cs typeface="Lucida Sans Unicode"/>
              </a:rPr>
              <a:t>with</a:t>
            </a:r>
            <a:r>
              <a:rPr sz="2933" spc="-27" dirty="0">
                <a:latin typeface="Lucida Sans Unicode"/>
                <a:cs typeface="Lucida Sans Unicode"/>
              </a:rPr>
              <a:t> </a:t>
            </a:r>
            <a:r>
              <a:rPr sz="2933" spc="-13" dirty="0">
                <a:latin typeface="Lucida Sans Unicode"/>
                <a:cs typeface="Lucida Sans Unicode"/>
              </a:rPr>
              <a:t>files</a:t>
            </a:r>
            <a:endParaRPr lang="en-US" sz="2933" spc="-13" dirty="0">
              <a:latin typeface="Lucida Sans Unicode"/>
              <a:cs typeface="Lucida Sans Unicode"/>
            </a:endParaRPr>
          </a:p>
          <a:p>
            <a:pPr marL="16933">
              <a:spcBef>
                <a:spcPts val="133"/>
              </a:spcBef>
            </a:pPr>
            <a:endParaRPr sz="2933" dirty="0">
              <a:latin typeface="Lucida Sans Unicode"/>
              <a:cs typeface="Lucida Sans Unicode"/>
            </a:endParaRPr>
          </a:p>
          <a:p>
            <a:pPr marL="16933"/>
            <a:r>
              <a:rPr sz="2933" dirty="0">
                <a:latin typeface="Lucida Sans Unicode"/>
                <a:cs typeface="Lucida Sans Unicode"/>
              </a:rPr>
              <a:t>A</a:t>
            </a:r>
            <a:r>
              <a:rPr sz="2933" spc="-127" dirty="0">
                <a:latin typeface="Lucida Sans Unicode"/>
                <a:cs typeface="Lucida Sans Unicode"/>
              </a:rPr>
              <a:t> </a:t>
            </a:r>
            <a:r>
              <a:rPr sz="2933" spc="-47" dirty="0">
                <a:latin typeface="Lucida Sans Unicode"/>
                <a:cs typeface="Lucida Sans Unicode"/>
              </a:rPr>
              <a:t>file</a:t>
            </a:r>
            <a:r>
              <a:rPr sz="2933" spc="-127" dirty="0">
                <a:latin typeface="Lucida Sans Unicode"/>
                <a:cs typeface="Lucida Sans Unicode"/>
              </a:rPr>
              <a:t> </a:t>
            </a:r>
            <a:r>
              <a:rPr sz="2933" spc="-40" dirty="0">
                <a:latin typeface="Lucida Sans Unicode"/>
                <a:cs typeface="Lucida Sans Unicode"/>
              </a:rPr>
              <a:t>is</a:t>
            </a:r>
            <a:r>
              <a:rPr sz="2933" spc="-120" dirty="0">
                <a:latin typeface="Lucida Sans Unicode"/>
                <a:cs typeface="Lucida Sans Unicode"/>
              </a:rPr>
              <a:t> </a:t>
            </a:r>
            <a:r>
              <a:rPr sz="2933" spc="200" dirty="0">
                <a:latin typeface="Lucida Sans Unicode"/>
                <a:cs typeface="Lucida Sans Unicode"/>
              </a:rPr>
              <a:t>an</a:t>
            </a:r>
            <a:r>
              <a:rPr sz="2933" spc="-127" dirty="0">
                <a:latin typeface="Lucida Sans Unicode"/>
                <a:cs typeface="Lucida Sans Unicode"/>
              </a:rPr>
              <a:t> </a:t>
            </a:r>
            <a:r>
              <a:rPr sz="2933" spc="87" dirty="0">
                <a:latin typeface="Lucida Sans Unicode"/>
                <a:cs typeface="Lucida Sans Unicode"/>
              </a:rPr>
              <a:t>abstraction</a:t>
            </a:r>
            <a:r>
              <a:rPr sz="2933" spc="-120" dirty="0">
                <a:latin typeface="Lucida Sans Unicode"/>
                <a:cs typeface="Lucida Sans Unicode"/>
              </a:rPr>
              <a:t> </a:t>
            </a:r>
            <a:r>
              <a:rPr sz="2933" dirty="0">
                <a:latin typeface="Lucida Sans Unicode"/>
                <a:cs typeface="Lucida Sans Unicode"/>
              </a:rPr>
              <a:t>of</a:t>
            </a:r>
            <a:r>
              <a:rPr sz="2933" spc="-127" dirty="0">
                <a:latin typeface="Lucida Sans Unicode"/>
                <a:cs typeface="Lucida Sans Unicode"/>
              </a:rPr>
              <a:t> </a:t>
            </a:r>
            <a:r>
              <a:rPr sz="2933" spc="353" dirty="0">
                <a:latin typeface="Lucida Sans Unicode"/>
                <a:cs typeface="Lucida Sans Unicode"/>
              </a:rPr>
              <a:t>a</a:t>
            </a:r>
            <a:r>
              <a:rPr sz="2933" spc="-120" dirty="0">
                <a:latin typeface="Lucida Sans Unicode"/>
                <a:cs typeface="Lucida Sans Unicode"/>
              </a:rPr>
              <a:t> </a:t>
            </a:r>
            <a:r>
              <a:rPr sz="2933" dirty="0">
                <a:latin typeface="Lucida Sans Unicode"/>
                <a:cs typeface="Lucida Sans Unicode"/>
              </a:rPr>
              <a:t>non-volatile</a:t>
            </a:r>
            <a:r>
              <a:rPr sz="2933" spc="-127" dirty="0">
                <a:latin typeface="Lucida Sans Unicode"/>
                <a:cs typeface="Lucida Sans Unicode"/>
              </a:rPr>
              <a:t> </a:t>
            </a:r>
            <a:r>
              <a:rPr sz="2933" spc="133" dirty="0">
                <a:latin typeface="Lucida Sans Unicode"/>
                <a:cs typeface="Lucida Sans Unicode"/>
              </a:rPr>
              <a:t>memory</a:t>
            </a:r>
            <a:r>
              <a:rPr sz="2933" spc="-120" dirty="0">
                <a:latin typeface="Lucida Sans Unicode"/>
                <a:cs typeface="Lucida Sans Unicode"/>
              </a:rPr>
              <a:t> </a:t>
            </a:r>
            <a:r>
              <a:rPr sz="2933" spc="-13" dirty="0">
                <a:latin typeface="Lucida Sans Unicode"/>
                <a:cs typeface="Lucida Sans Unicode"/>
              </a:rPr>
              <a:t>region:</a:t>
            </a:r>
            <a:endParaRPr sz="2933" dirty="0">
              <a:latin typeface="Lucida Sans Unicode"/>
              <a:cs typeface="Lucida Sans Unicode"/>
            </a:endParaRPr>
          </a:p>
          <a:p>
            <a:pPr marL="625671" indent="-509681">
              <a:lnSpc>
                <a:spcPts val="3347"/>
              </a:lnSpc>
              <a:spcBef>
                <a:spcPts val="713"/>
              </a:spcBef>
              <a:buClr>
                <a:srgbClr val="0055D6"/>
              </a:buClr>
              <a:buChar char="-"/>
              <a:tabLst>
                <a:tab pos="625671" algn="l"/>
              </a:tabLst>
            </a:pPr>
            <a:r>
              <a:rPr sz="2933" spc="-27" dirty="0">
                <a:latin typeface="Lucida Sans Unicode"/>
                <a:cs typeface="Lucida Sans Unicode"/>
              </a:rPr>
              <a:t>Its</a:t>
            </a:r>
            <a:r>
              <a:rPr sz="2933" spc="-93" dirty="0">
                <a:latin typeface="Lucida Sans Unicode"/>
                <a:cs typeface="Lucida Sans Unicode"/>
              </a:rPr>
              <a:t> </a:t>
            </a:r>
            <a:r>
              <a:rPr sz="2933" spc="73" dirty="0">
                <a:latin typeface="Lucida Sans Unicode"/>
                <a:cs typeface="Lucida Sans Unicode"/>
              </a:rPr>
              <a:t>contents</a:t>
            </a:r>
            <a:r>
              <a:rPr sz="2933" spc="-87" dirty="0">
                <a:latin typeface="Lucida Sans Unicode"/>
                <a:cs typeface="Lucida Sans Unicode"/>
              </a:rPr>
              <a:t> </a:t>
            </a:r>
            <a:r>
              <a:rPr sz="2933" spc="93" dirty="0">
                <a:latin typeface="Lucida Sans Unicode"/>
                <a:cs typeface="Lucida Sans Unicode"/>
              </a:rPr>
              <a:t>remain</a:t>
            </a:r>
            <a:r>
              <a:rPr sz="2933" spc="-87" dirty="0">
                <a:latin typeface="Lucida Sans Unicode"/>
                <a:cs typeface="Lucida Sans Unicode"/>
              </a:rPr>
              <a:t> </a:t>
            </a:r>
            <a:r>
              <a:rPr sz="2933" dirty="0">
                <a:latin typeface="Lucida Sans Unicode"/>
                <a:cs typeface="Lucida Sans Unicode"/>
              </a:rPr>
              <a:t>after</a:t>
            </a:r>
            <a:r>
              <a:rPr sz="2933" spc="-87" dirty="0">
                <a:latin typeface="Lucida Sans Unicode"/>
                <a:cs typeface="Lucida Sans Unicode"/>
              </a:rPr>
              <a:t> </a:t>
            </a:r>
            <a:r>
              <a:rPr sz="2933" spc="100" dirty="0">
                <a:latin typeface="Lucida Sans Unicode"/>
                <a:cs typeface="Lucida Sans Unicode"/>
              </a:rPr>
              <a:t>program</a:t>
            </a:r>
            <a:r>
              <a:rPr sz="2933" spc="-87" dirty="0">
                <a:latin typeface="Lucida Sans Unicode"/>
                <a:cs typeface="Lucida Sans Unicode"/>
              </a:rPr>
              <a:t> </a:t>
            </a:r>
            <a:r>
              <a:rPr sz="2933" spc="-13" dirty="0">
                <a:latin typeface="Lucida Sans Unicode"/>
                <a:cs typeface="Lucida Sans Unicode"/>
              </a:rPr>
              <a:t>execution</a:t>
            </a:r>
            <a:endParaRPr sz="2933" dirty="0">
              <a:latin typeface="Lucida Sans Unicode"/>
              <a:cs typeface="Lucida Sans Unicode"/>
            </a:endParaRPr>
          </a:p>
          <a:p>
            <a:pPr marL="625671" indent="-509681">
              <a:lnSpc>
                <a:spcPts val="3167"/>
              </a:lnSpc>
              <a:buClr>
                <a:srgbClr val="0055D6"/>
              </a:buClr>
              <a:buChar char="-"/>
              <a:tabLst>
                <a:tab pos="625671" algn="l"/>
              </a:tabLst>
            </a:pPr>
            <a:r>
              <a:rPr sz="2933" spc="220" dirty="0">
                <a:latin typeface="Lucida Sans Unicode"/>
                <a:cs typeface="Lucida Sans Unicode"/>
              </a:rPr>
              <a:t>C</a:t>
            </a:r>
            <a:r>
              <a:rPr sz="2933" spc="-127" dirty="0">
                <a:latin typeface="Lucida Sans Unicode"/>
                <a:cs typeface="Lucida Sans Unicode"/>
              </a:rPr>
              <a:t> </a:t>
            </a:r>
            <a:r>
              <a:rPr sz="2933" dirty="0">
                <a:latin typeface="Lucida Sans Unicode"/>
                <a:cs typeface="Lucida Sans Unicode"/>
              </a:rPr>
              <a:t>exposes</a:t>
            </a:r>
            <a:r>
              <a:rPr sz="2933" spc="-127" dirty="0">
                <a:latin typeface="Lucida Sans Unicode"/>
                <a:cs typeface="Lucida Sans Unicode"/>
              </a:rPr>
              <a:t> </a:t>
            </a:r>
            <a:r>
              <a:rPr sz="2933" spc="-13" dirty="0">
                <a:latin typeface="Lucida Sans Unicode"/>
                <a:cs typeface="Lucida Sans Unicode"/>
              </a:rPr>
              <a:t>this</a:t>
            </a:r>
            <a:r>
              <a:rPr sz="2933" spc="-120" dirty="0">
                <a:latin typeface="Lucida Sans Unicode"/>
                <a:cs typeface="Lucida Sans Unicode"/>
              </a:rPr>
              <a:t> </a:t>
            </a:r>
            <a:r>
              <a:rPr sz="2933" spc="-47" dirty="0">
                <a:latin typeface="Lucida Sans Unicode"/>
                <a:cs typeface="Lucida Sans Unicode"/>
              </a:rPr>
              <a:t>file</a:t>
            </a:r>
            <a:r>
              <a:rPr sz="2933" spc="-127" dirty="0">
                <a:latin typeface="Lucida Sans Unicode"/>
                <a:cs typeface="Lucida Sans Unicode"/>
              </a:rPr>
              <a:t> </a:t>
            </a:r>
            <a:r>
              <a:rPr sz="2933" spc="87" dirty="0">
                <a:latin typeface="Lucida Sans Unicode"/>
                <a:cs typeface="Lucida Sans Unicode"/>
              </a:rPr>
              <a:t>abstraction</a:t>
            </a:r>
            <a:r>
              <a:rPr sz="2933" spc="-127" dirty="0">
                <a:latin typeface="Lucida Sans Unicode"/>
                <a:cs typeface="Lucida Sans Unicode"/>
              </a:rPr>
              <a:t> </a:t>
            </a:r>
            <a:r>
              <a:rPr sz="2933" spc="187" dirty="0">
                <a:latin typeface="Lucida Sans Unicode"/>
                <a:cs typeface="Lucida Sans Unicode"/>
              </a:rPr>
              <a:t>as</a:t>
            </a:r>
            <a:r>
              <a:rPr sz="2933" spc="-120" dirty="0">
                <a:latin typeface="Lucida Sans Unicode"/>
                <a:cs typeface="Lucida Sans Unicode"/>
              </a:rPr>
              <a:t> </a:t>
            </a:r>
            <a:r>
              <a:rPr sz="2933" spc="353" dirty="0">
                <a:latin typeface="Lucida Sans Unicode"/>
                <a:cs typeface="Lucida Sans Unicode"/>
              </a:rPr>
              <a:t>a</a:t>
            </a:r>
            <a:r>
              <a:rPr sz="2933" spc="-127" dirty="0">
                <a:latin typeface="Lucida Sans Unicode"/>
                <a:cs typeface="Lucida Sans Unicode"/>
              </a:rPr>
              <a:t> </a:t>
            </a:r>
            <a:r>
              <a:rPr sz="2933" spc="-13" dirty="0">
                <a:latin typeface="Lucida Sans Unicode"/>
                <a:cs typeface="Lucida Sans Unicode"/>
              </a:rPr>
              <a:t>FILE*</a:t>
            </a:r>
            <a:endParaRPr sz="2933" dirty="0">
              <a:latin typeface="Lucida Sans Unicode"/>
              <a:cs typeface="Lucida Sans Unicode"/>
            </a:endParaRPr>
          </a:p>
          <a:p>
            <a:pPr marL="625671" indent="-509681">
              <a:lnSpc>
                <a:spcPts val="3347"/>
              </a:lnSpc>
              <a:buClr>
                <a:srgbClr val="0055D6"/>
              </a:buClr>
              <a:buChar char="-"/>
              <a:tabLst>
                <a:tab pos="625671" algn="l"/>
              </a:tabLst>
            </a:pPr>
            <a:r>
              <a:rPr sz="2933" dirty="0">
                <a:latin typeface="Lucida Sans Unicode"/>
                <a:cs typeface="Lucida Sans Unicode"/>
              </a:rPr>
              <a:t>You</a:t>
            </a:r>
            <a:r>
              <a:rPr sz="2933" spc="-60" dirty="0">
                <a:latin typeface="Lucida Sans Unicode"/>
                <a:cs typeface="Lucida Sans Unicode"/>
              </a:rPr>
              <a:t> </a:t>
            </a:r>
            <a:r>
              <a:rPr sz="2933" spc="227" dirty="0">
                <a:latin typeface="Lucida Sans Unicode"/>
                <a:cs typeface="Lucida Sans Unicode"/>
              </a:rPr>
              <a:t>can</a:t>
            </a:r>
            <a:r>
              <a:rPr sz="2933" spc="-53" dirty="0">
                <a:latin typeface="Lucida Sans Unicode"/>
                <a:cs typeface="Lucida Sans Unicode"/>
              </a:rPr>
              <a:t> </a:t>
            </a:r>
            <a:r>
              <a:rPr sz="2933" dirty="0">
                <a:latin typeface="Lucida Sans Unicode"/>
                <a:cs typeface="Lucida Sans Unicode"/>
              </a:rPr>
              <a:t>only</a:t>
            </a:r>
            <a:r>
              <a:rPr sz="2933" spc="-60" dirty="0">
                <a:latin typeface="Lucida Sans Unicode"/>
                <a:cs typeface="Lucida Sans Unicode"/>
              </a:rPr>
              <a:t> </a:t>
            </a:r>
            <a:r>
              <a:rPr sz="2933" spc="180" dirty="0">
                <a:latin typeface="Lucida Sans Unicode"/>
                <a:cs typeface="Lucida Sans Unicode"/>
              </a:rPr>
              <a:t>access</a:t>
            </a:r>
            <a:r>
              <a:rPr sz="2933" spc="-53" dirty="0">
                <a:latin typeface="Lucida Sans Unicode"/>
                <a:cs typeface="Lucida Sans Unicode"/>
              </a:rPr>
              <a:t> </a:t>
            </a:r>
            <a:r>
              <a:rPr sz="2933" spc="-27" dirty="0">
                <a:latin typeface="Lucida Sans Unicode"/>
                <a:cs typeface="Lucida Sans Unicode"/>
              </a:rPr>
              <a:t>files</a:t>
            </a:r>
            <a:r>
              <a:rPr sz="2933" spc="-60" dirty="0">
                <a:latin typeface="Lucida Sans Unicode"/>
                <a:cs typeface="Lucida Sans Unicode"/>
              </a:rPr>
              <a:t> </a:t>
            </a:r>
            <a:r>
              <a:rPr sz="2933" dirty="0">
                <a:latin typeface="Lucida Sans Unicode"/>
                <a:cs typeface="Lucida Sans Unicode"/>
              </a:rPr>
              <a:t>using</a:t>
            </a:r>
            <a:r>
              <a:rPr sz="2933" spc="-53" dirty="0">
                <a:latin typeface="Lucida Sans Unicode"/>
                <a:cs typeface="Lucida Sans Unicode"/>
              </a:rPr>
              <a:t> </a:t>
            </a:r>
            <a:r>
              <a:rPr sz="2933" spc="67" dirty="0">
                <a:latin typeface="Lucida Sans Unicode"/>
                <a:cs typeface="Lucida Sans Unicode"/>
              </a:rPr>
              <a:t>interfaces</a:t>
            </a:r>
            <a:r>
              <a:rPr sz="2933" spc="-53" dirty="0">
                <a:latin typeface="Lucida Sans Unicode"/>
                <a:cs typeface="Lucida Sans Unicode"/>
              </a:rPr>
              <a:t> </a:t>
            </a:r>
            <a:r>
              <a:rPr sz="2933" dirty="0">
                <a:latin typeface="Lucida Sans Unicode"/>
                <a:cs typeface="Lucida Sans Unicode"/>
              </a:rPr>
              <a:t>provided</a:t>
            </a:r>
            <a:r>
              <a:rPr sz="2933" spc="-60" dirty="0">
                <a:latin typeface="Lucida Sans Unicode"/>
                <a:cs typeface="Lucida Sans Unicode"/>
              </a:rPr>
              <a:t> </a:t>
            </a:r>
            <a:r>
              <a:rPr sz="2933" spc="113" dirty="0">
                <a:latin typeface="Lucida Sans Unicode"/>
                <a:cs typeface="Lucida Sans Unicode"/>
              </a:rPr>
              <a:t>by</a:t>
            </a:r>
            <a:r>
              <a:rPr sz="2933" spc="-53" dirty="0">
                <a:latin typeface="Lucida Sans Unicode"/>
                <a:cs typeface="Lucida Sans Unicode"/>
              </a:rPr>
              <a:t> </a:t>
            </a:r>
            <a:r>
              <a:rPr sz="2933" spc="152" dirty="0">
                <a:latin typeface="Lucida Sans Unicode"/>
                <a:cs typeface="Lucida Sans Unicode"/>
              </a:rPr>
              <a:t>C</a:t>
            </a:r>
            <a:endParaRPr sz="2933" dirty="0">
              <a:latin typeface="Lucida Sans Unicode"/>
              <a:cs typeface="Lucida Sans Unicode"/>
            </a:endParaRPr>
          </a:p>
        </p:txBody>
      </p:sp>
      <p:sp>
        <p:nvSpPr>
          <p:cNvPr id="4" name="object 4"/>
          <p:cNvSpPr txBox="1"/>
          <p:nvPr/>
        </p:nvSpPr>
        <p:spPr>
          <a:xfrm>
            <a:off x="271999" y="838633"/>
            <a:ext cx="132927" cy="201764"/>
          </a:xfrm>
          <a:prstGeom prst="rect">
            <a:avLst/>
          </a:prstGeom>
        </p:spPr>
        <p:txBody>
          <a:bodyPr vert="horz" wrap="square" lIns="0" tIns="16933" rIns="0" bIns="0" rtlCol="0">
            <a:spAutoFit/>
          </a:bodyPr>
          <a:lstStyle/>
          <a:p>
            <a:pPr marL="16933">
              <a:spcBef>
                <a:spcPts val="133"/>
              </a:spcBef>
            </a:pPr>
            <a:r>
              <a:rPr sz="1200" spc="-67" dirty="0">
                <a:solidFill>
                  <a:srgbClr val="FFFFFF"/>
                </a:solidFill>
                <a:latin typeface="Arial Black"/>
                <a:cs typeface="Arial Black"/>
              </a:rPr>
              <a:t>5</a:t>
            </a:r>
            <a:endParaRPr sz="1200">
              <a:latin typeface="Arial Black"/>
              <a:cs typeface="Arial Black"/>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3132" y="117159"/>
            <a:ext cx="14020800" cy="632651"/>
          </a:xfrm>
          <a:prstGeom prst="rect">
            <a:avLst/>
          </a:prstGeom>
        </p:spPr>
        <p:txBody>
          <a:bodyPr vert="horz" wrap="square" lIns="0" tIns="16933" rIns="0" bIns="0" rtlCol="0" anchor="ctr">
            <a:spAutoFit/>
          </a:bodyPr>
          <a:lstStyle/>
          <a:p>
            <a:pPr marL="21166">
              <a:lnSpc>
                <a:spcPct val="100000"/>
              </a:lnSpc>
              <a:spcBef>
                <a:spcPts val="133"/>
              </a:spcBef>
            </a:pPr>
            <a:r>
              <a:rPr spc="213" dirty="0"/>
              <a:t>System</a:t>
            </a:r>
            <a:r>
              <a:rPr spc="-240" dirty="0"/>
              <a:t> </a:t>
            </a:r>
            <a:r>
              <a:rPr spc="100" dirty="0"/>
              <a:t>Calls</a:t>
            </a:r>
          </a:p>
        </p:txBody>
      </p:sp>
      <p:sp>
        <p:nvSpPr>
          <p:cNvPr id="3" name="object 3"/>
          <p:cNvSpPr txBox="1"/>
          <p:nvPr/>
        </p:nvSpPr>
        <p:spPr>
          <a:xfrm>
            <a:off x="823132" y="1040397"/>
            <a:ext cx="11051540" cy="5039692"/>
          </a:xfrm>
          <a:prstGeom prst="rect">
            <a:avLst/>
          </a:prstGeom>
        </p:spPr>
        <p:txBody>
          <a:bodyPr vert="horz" wrap="square" lIns="0" tIns="16933" rIns="0" bIns="0" rtlCol="0">
            <a:spAutoFit/>
          </a:bodyPr>
          <a:lstStyle/>
          <a:p>
            <a:pPr marL="16933">
              <a:spcBef>
                <a:spcPts val="133"/>
              </a:spcBef>
            </a:pPr>
            <a:r>
              <a:rPr sz="2933" spc="113" dirty="0">
                <a:latin typeface="Lucida Sans Unicode"/>
                <a:cs typeface="Lucida Sans Unicode"/>
              </a:rPr>
              <a:t>System</a:t>
            </a:r>
            <a:r>
              <a:rPr sz="2933" spc="-47" dirty="0">
                <a:latin typeface="Lucida Sans Unicode"/>
                <a:cs typeface="Lucida Sans Unicode"/>
              </a:rPr>
              <a:t> </a:t>
            </a:r>
            <a:r>
              <a:rPr sz="2933" spc="73" dirty="0">
                <a:latin typeface="Lucida Sans Unicode"/>
                <a:cs typeface="Lucida Sans Unicode"/>
              </a:rPr>
              <a:t>calls</a:t>
            </a:r>
            <a:r>
              <a:rPr sz="2933" spc="-40" dirty="0">
                <a:latin typeface="Lucida Sans Unicode"/>
                <a:cs typeface="Lucida Sans Unicode"/>
              </a:rPr>
              <a:t> </a:t>
            </a:r>
            <a:r>
              <a:rPr sz="2933" spc="147" dirty="0">
                <a:latin typeface="Lucida Sans Unicode"/>
                <a:cs typeface="Lucida Sans Unicode"/>
              </a:rPr>
              <a:t>are</a:t>
            </a:r>
            <a:r>
              <a:rPr sz="2933" spc="-40" dirty="0">
                <a:latin typeface="Lucida Sans Unicode"/>
                <a:cs typeface="Lucida Sans Unicode"/>
              </a:rPr>
              <a:t> </a:t>
            </a:r>
            <a:r>
              <a:rPr sz="2933" spc="67" dirty="0">
                <a:latin typeface="Lucida Sans Unicode"/>
                <a:cs typeface="Lucida Sans Unicode"/>
              </a:rPr>
              <a:t>services</a:t>
            </a:r>
            <a:r>
              <a:rPr sz="2933" spc="-40" dirty="0">
                <a:latin typeface="Lucida Sans Unicode"/>
                <a:cs typeface="Lucida Sans Unicode"/>
              </a:rPr>
              <a:t> </a:t>
            </a:r>
            <a:r>
              <a:rPr sz="2933" spc="-47" dirty="0">
                <a:latin typeface="Lucida Sans Unicode"/>
                <a:cs typeface="Lucida Sans Unicode"/>
              </a:rPr>
              <a:t>for</a:t>
            </a:r>
            <a:r>
              <a:rPr sz="2933" spc="-40" dirty="0">
                <a:latin typeface="Lucida Sans Unicode"/>
                <a:cs typeface="Lucida Sans Unicode"/>
              </a:rPr>
              <a:t> </a:t>
            </a:r>
            <a:r>
              <a:rPr sz="2933" dirty="0">
                <a:latin typeface="Lucida Sans Unicode"/>
                <a:cs typeface="Lucida Sans Unicode"/>
              </a:rPr>
              <a:t>interacting</a:t>
            </a:r>
            <a:r>
              <a:rPr sz="2933" spc="-40" dirty="0">
                <a:latin typeface="Lucida Sans Unicode"/>
                <a:cs typeface="Lucida Sans Unicode"/>
              </a:rPr>
              <a:t> </a:t>
            </a:r>
            <a:r>
              <a:rPr sz="2933" dirty="0">
                <a:latin typeface="Lucida Sans Unicode"/>
                <a:cs typeface="Lucida Sans Unicode"/>
              </a:rPr>
              <a:t>with</a:t>
            </a:r>
            <a:r>
              <a:rPr sz="2933" spc="-40" dirty="0">
                <a:latin typeface="Lucida Sans Unicode"/>
                <a:cs typeface="Lucida Sans Unicode"/>
              </a:rPr>
              <a:t> </a:t>
            </a:r>
            <a:r>
              <a:rPr sz="2933" dirty="0">
                <a:latin typeface="Lucida Sans Unicode"/>
                <a:cs typeface="Lucida Sans Unicode"/>
              </a:rPr>
              <a:t>the</a:t>
            </a:r>
            <a:r>
              <a:rPr sz="2933" spc="-40" dirty="0">
                <a:latin typeface="Lucida Sans Unicode"/>
                <a:cs typeface="Lucida Sans Unicode"/>
              </a:rPr>
              <a:t> </a:t>
            </a:r>
            <a:r>
              <a:rPr sz="2933" spc="40" dirty="0">
                <a:latin typeface="Lucida Sans Unicode"/>
                <a:cs typeface="Lucida Sans Unicode"/>
              </a:rPr>
              <a:t>OS</a:t>
            </a:r>
            <a:endParaRPr sz="2933" dirty="0">
              <a:latin typeface="Lucida Sans Unicode"/>
              <a:cs typeface="Lucida Sans Unicode"/>
            </a:endParaRPr>
          </a:p>
          <a:p>
            <a:pPr marL="16933" marR="6773">
              <a:lnSpc>
                <a:spcPct val="240600"/>
              </a:lnSpc>
            </a:pPr>
            <a:r>
              <a:rPr sz="2933" spc="220" dirty="0">
                <a:latin typeface="Lucida Sans Unicode"/>
                <a:cs typeface="Lucida Sans Unicode"/>
              </a:rPr>
              <a:t>C</a:t>
            </a:r>
            <a:r>
              <a:rPr sz="2933" spc="-80" dirty="0">
                <a:latin typeface="Lucida Sans Unicode"/>
                <a:cs typeface="Lucida Sans Unicode"/>
              </a:rPr>
              <a:t> </a:t>
            </a:r>
            <a:r>
              <a:rPr sz="2933" dirty="0">
                <a:latin typeface="Lucida Sans Unicode"/>
                <a:cs typeface="Lucida Sans Unicode"/>
              </a:rPr>
              <a:t>libraries</a:t>
            </a:r>
            <a:r>
              <a:rPr sz="2933" spc="-80" dirty="0">
                <a:latin typeface="Lucida Sans Unicode"/>
                <a:cs typeface="Lucida Sans Unicode"/>
              </a:rPr>
              <a:t> </a:t>
            </a:r>
            <a:r>
              <a:rPr sz="2933" dirty="0">
                <a:latin typeface="Lucida Sans Unicode"/>
                <a:cs typeface="Lucida Sans Unicode"/>
              </a:rPr>
              <a:t>let</a:t>
            </a:r>
            <a:r>
              <a:rPr sz="2933" spc="-80" dirty="0">
                <a:latin typeface="Lucida Sans Unicode"/>
                <a:cs typeface="Lucida Sans Unicode"/>
              </a:rPr>
              <a:t> </a:t>
            </a:r>
            <a:r>
              <a:rPr sz="2933" dirty="0">
                <a:latin typeface="Lucida Sans Unicode"/>
                <a:cs typeface="Lucida Sans Unicode"/>
              </a:rPr>
              <a:t>users</a:t>
            </a:r>
            <a:r>
              <a:rPr sz="2933" spc="-80" dirty="0">
                <a:latin typeface="Lucida Sans Unicode"/>
                <a:cs typeface="Lucida Sans Unicode"/>
              </a:rPr>
              <a:t> </a:t>
            </a:r>
            <a:r>
              <a:rPr sz="2933" dirty="0">
                <a:latin typeface="Lucida Sans Unicode"/>
                <a:cs typeface="Lucida Sans Unicode"/>
              </a:rPr>
              <a:t>invoke</a:t>
            </a:r>
            <a:r>
              <a:rPr sz="2933" spc="-80" dirty="0">
                <a:latin typeface="Lucida Sans Unicode"/>
                <a:cs typeface="Lucida Sans Unicode"/>
              </a:rPr>
              <a:t> </a:t>
            </a:r>
            <a:r>
              <a:rPr sz="2933" spc="100" dirty="0">
                <a:latin typeface="Lucida Sans Unicode"/>
                <a:cs typeface="Lucida Sans Unicode"/>
              </a:rPr>
              <a:t>system</a:t>
            </a:r>
            <a:r>
              <a:rPr sz="2933" spc="-80" dirty="0">
                <a:latin typeface="Lucida Sans Unicode"/>
                <a:cs typeface="Lucida Sans Unicode"/>
              </a:rPr>
              <a:t> </a:t>
            </a:r>
            <a:r>
              <a:rPr sz="2933" spc="73" dirty="0">
                <a:latin typeface="Lucida Sans Unicode"/>
                <a:cs typeface="Lucida Sans Unicode"/>
              </a:rPr>
              <a:t>calls</a:t>
            </a:r>
            <a:r>
              <a:rPr sz="2933" spc="-73" dirty="0">
                <a:latin typeface="Lucida Sans Unicode"/>
                <a:cs typeface="Lucida Sans Unicode"/>
              </a:rPr>
              <a:t> </a:t>
            </a:r>
            <a:r>
              <a:rPr sz="2933" dirty="0">
                <a:latin typeface="Lucida Sans Unicode"/>
                <a:cs typeface="Lucida Sans Unicode"/>
              </a:rPr>
              <a:t>through</a:t>
            </a:r>
            <a:r>
              <a:rPr sz="2933" spc="-80" dirty="0">
                <a:latin typeface="Lucida Sans Unicode"/>
                <a:cs typeface="Lucida Sans Unicode"/>
              </a:rPr>
              <a:t> </a:t>
            </a:r>
            <a:r>
              <a:rPr sz="2933" spc="220" dirty="0">
                <a:latin typeface="Lucida Sans Unicode"/>
                <a:cs typeface="Lucida Sans Unicode"/>
              </a:rPr>
              <a:t>C</a:t>
            </a:r>
            <a:r>
              <a:rPr sz="2933" spc="-80" dirty="0">
                <a:latin typeface="Lucida Sans Unicode"/>
                <a:cs typeface="Lucida Sans Unicode"/>
              </a:rPr>
              <a:t> </a:t>
            </a:r>
            <a:r>
              <a:rPr sz="2933" spc="-13" dirty="0">
                <a:latin typeface="Lucida Sans Unicode"/>
                <a:cs typeface="Lucida Sans Unicode"/>
              </a:rPr>
              <a:t>functions </a:t>
            </a:r>
            <a:r>
              <a:rPr sz="2933" spc="113" dirty="0">
                <a:latin typeface="Lucida Sans Unicode"/>
                <a:cs typeface="Lucida Sans Unicode"/>
              </a:rPr>
              <a:t>System</a:t>
            </a:r>
            <a:r>
              <a:rPr sz="2933" spc="-93" dirty="0">
                <a:latin typeface="Lucida Sans Unicode"/>
                <a:cs typeface="Lucida Sans Unicode"/>
              </a:rPr>
              <a:t> </a:t>
            </a:r>
            <a:r>
              <a:rPr sz="2933" spc="73" dirty="0">
                <a:latin typeface="Lucida Sans Unicode"/>
                <a:cs typeface="Lucida Sans Unicode"/>
              </a:rPr>
              <a:t>calls</a:t>
            </a:r>
            <a:r>
              <a:rPr sz="2933" spc="-93" dirty="0">
                <a:latin typeface="Lucida Sans Unicode"/>
                <a:cs typeface="Lucida Sans Unicode"/>
              </a:rPr>
              <a:t> </a:t>
            </a:r>
            <a:r>
              <a:rPr sz="2933" spc="147" dirty="0">
                <a:latin typeface="Lucida Sans Unicode"/>
                <a:cs typeface="Lucida Sans Unicode"/>
              </a:rPr>
              <a:t>are</a:t>
            </a:r>
            <a:r>
              <a:rPr sz="2933" spc="-93" dirty="0">
                <a:latin typeface="Lucida Sans Unicode"/>
                <a:cs typeface="Lucida Sans Unicode"/>
              </a:rPr>
              <a:t> </a:t>
            </a:r>
            <a:r>
              <a:rPr sz="2933" dirty="0">
                <a:latin typeface="Lucida Sans Unicode"/>
                <a:cs typeface="Lucida Sans Unicode"/>
              </a:rPr>
              <a:t>slower</a:t>
            </a:r>
            <a:r>
              <a:rPr sz="2933" spc="-93" dirty="0">
                <a:latin typeface="Lucida Sans Unicode"/>
                <a:cs typeface="Lucida Sans Unicode"/>
              </a:rPr>
              <a:t> </a:t>
            </a:r>
            <a:r>
              <a:rPr sz="2933" spc="107" dirty="0">
                <a:latin typeface="Lucida Sans Unicode"/>
                <a:cs typeface="Lucida Sans Unicode"/>
              </a:rPr>
              <a:t>than</a:t>
            </a:r>
            <a:r>
              <a:rPr sz="2933" spc="-93" dirty="0">
                <a:latin typeface="Lucida Sans Unicode"/>
                <a:cs typeface="Lucida Sans Unicode"/>
              </a:rPr>
              <a:t> </a:t>
            </a:r>
            <a:r>
              <a:rPr sz="2933" spc="93" dirty="0">
                <a:latin typeface="Lucida Sans Unicode"/>
                <a:cs typeface="Lucida Sans Unicode"/>
              </a:rPr>
              <a:t>almost</a:t>
            </a:r>
            <a:r>
              <a:rPr sz="2933" spc="-93" dirty="0">
                <a:latin typeface="Lucida Sans Unicode"/>
                <a:cs typeface="Lucida Sans Unicode"/>
              </a:rPr>
              <a:t> </a:t>
            </a:r>
            <a:r>
              <a:rPr sz="2933" spc="160" dirty="0">
                <a:latin typeface="Lucida Sans Unicode"/>
                <a:cs typeface="Lucida Sans Unicode"/>
              </a:rPr>
              <a:t>any</a:t>
            </a:r>
            <a:r>
              <a:rPr sz="2933" spc="-93" dirty="0">
                <a:latin typeface="Lucida Sans Unicode"/>
                <a:cs typeface="Lucida Sans Unicode"/>
              </a:rPr>
              <a:t> </a:t>
            </a:r>
            <a:r>
              <a:rPr sz="2933" dirty="0">
                <a:latin typeface="Lucida Sans Unicode"/>
                <a:cs typeface="Lucida Sans Unicode"/>
              </a:rPr>
              <a:t>other</a:t>
            </a:r>
            <a:r>
              <a:rPr sz="2933" spc="-93" dirty="0">
                <a:latin typeface="Lucida Sans Unicode"/>
                <a:cs typeface="Lucida Sans Unicode"/>
              </a:rPr>
              <a:t> </a:t>
            </a:r>
            <a:r>
              <a:rPr sz="2933" spc="-13" dirty="0">
                <a:latin typeface="Lucida Sans Unicode"/>
                <a:cs typeface="Lucida Sans Unicode"/>
              </a:rPr>
              <a:t>function Example:</a:t>
            </a:r>
            <a:endParaRPr sz="2933" dirty="0">
              <a:latin typeface="Lucida Sans Unicode"/>
              <a:cs typeface="Lucida Sans Unicode"/>
            </a:endParaRPr>
          </a:p>
          <a:p>
            <a:pPr marL="625671" indent="-509681">
              <a:lnSpc>
                <a:spcPts val="3347"/>
              </a:lnSpc>
              <a:spcBef>
                <a:spcPts val="713"/>
              </a:spcBef>
              <a:buClr>
                <a:srgbClr val="0055D6"/>
              </a:buClr>
              <a:buChar char="-"/>
              <a:tabLst>
                <a:tab pos="625671" algn="l"/>
              </a:tabLst>
            </a:pPr>
            <a:r>
              <a:rPr sz="2933" spc="-93" dirty="0">
                <a:latin typeface="Lucida Sans Unicode"/>
                <a:cs typeface="Lucida Sans Unicode"/>
              </a:rPr>
              <a:t>I/O</a:t>
            </a:r>
            <a:r>
              <a:rPr sz="2933" spc="-7" dirty="0">
                <a:latin typeface="Lucida Sans Unicode"/>
                <a:cs typeface="Lucida Sans Unicode"/>
              </a:rPr>
              <a:t> </a:t>
            </a:r>
            <a:r>
              <a:rPr sz="2933" dirty="0">
                <a:latin typeface="Lucida Sans Unicode"/>
                <a:cs typeface="Lucida Sans Unicode"/>
              </a:rPr>
              <a:t>operations </a:t>
            </a:r>
            <a:r>
              <a:rPr sz="2933" spc="93" dirty="0">
                <a:latin typeface="Lucida Sans Unicode"/>
                <a:cs typeface="Lucida Sans Unicode"/>
              </a:rPr>
              <a:t>such</a:t>
            </a:r>
            <a:r>
              <a:rPr sz="2933" dirty="0">
                <a:latin typeface="Lucida Sans Unicode"/>
                <a:cs typeface="Lucida Sans Unicode"/>
              </a:rPr>
              <a:t> </a:t>
            </a:r>
            <a:r>
              <a:rPr sz="2933" spc="187" dirty="0">
                <a:latin typeface="Lucida Sans Unicode"/>
                <a:cs typeface="Lucida Sans Unicode"/>
              </a:rPr>
              <a:t>as</a:t>
            </a:r>
            <a:r>
              <a:rPr sz="2933" spc="-7" dirty="0">
                <a:latin typeface="Lucida Sans Unicode"/>
                <a:cs typeface="Lucida Sans Unicode"/>
              </a:rPr>
              <a:t> </a:t>
            </a:r>
            <a:r>
              <a:rPr sz="2933" dirty="0">
                <a:latin typeface="Lucida Sans Unicode"/>
                <a:cs typeface="Lucida Sans Unicode"/>
              </a:rPr>
              <a:t>open, close, read,</a:t>
            </a:r>
            <a:r>
              <a:rPr sz="2933" spc="-7" dirty="0">
                <a:latin typeface="Lucida Sans Unicode"/>
                <a:cs typeface="Lucida Sans Unicode"/>
              </a:rPr>
              <a:t> </a:t>
            </a:r>
            <a:r>
              <a:rPr sz="2933" spc="-13" dirty="0">
                <a:latin typeface="Lucida Sans Unicode"/>
                <a:cs typeface="Lucida Sans Unicode"/>
              </a:rPr>
              <a:t>write</a:t>
            </a:r>
            <a:endParaRPr sz="2933" dirty="0">
              <a:latin typeface="Lucida Sans Unicode"/>
              <a:cs typeface="Lucida Sans Unicode"/>
            </a:endParaRPr>
          </a:p>
          <a:p>
            <a:pPr marL="625671" indent="-509681">
              <a:lnSpc>
                <a:spcPts val="3320"/>
              </a:lnSpc>
              <a:buClr>
                <a:srgbClr val="0055D6"/>
              </a:buClr>
              <a:buChar char="-"/>
              <a:tabLst>
                <a:tab pos="625671" algn="l"/>
              </a:tabLst>
            </a:pPr>
            <a:r>
              <a:rPr sz="2933" spc="73" dirty="0">
                <a:latin typeface="Lucida Sans Unicode"/>
                <a:cs typeface="Lucida Sans Unicode"/>
              </a:rPr>
              <a:t>Memory</a:t>
            </a:r>
            <a:r>
              <a:rPr sz="2933" spc="-87" dirty="0">
                <a:latin typeface="Lucida Sans Unicode"/>
                <a:cs typeface="Lucida Sans Unicode"/>
              </a:rPr>
              <a:t> </a:t>
            </a:r>
            <a:r>
              <a:rPr sz="2933" spc="67" dirty="0">
                <a:latin typeface="Lucida Sans Unicode"/>
                <a:cs typeface="Lucida Sans Unicode"/>
              </a:rPr>
              <a:t>allocation</a:t>
            </a:r>
            <a:r>
              <a:rPr sz="2933" spc="-80" dirty="0">
                <a:latin typeface="Lucida Sans Unicode"/>
                <a:cs typeface="Lucida Sans Unicode"/>
              </a:rPr>
              <a:t> </a:t>
            </a:r>
            <a:r>
              <a:rPr sz="2933" dirty="0">
                <a:latin typeface="Lucida Sans Unicode"/>
                <a:cs typeface="Lucida Sans Unicode"/>
              </a:rPr>
              <a:t>using</a:t>
            </a:r>
            <a:r>
              <a:rPr sz="2933" spc="-80" dirty="0">
                <a:latin typeface="Lucida Sans Unicode"/>
                <a:cs typeface="Lucida Sans Unicode"/>
              </a:rPr>
              <a:t> </a:t>
            </a:r>
            <a:r>
              <a:rPr sz="2933" spc="107" dirty="0">
                <a:latin typeface="Lucida Sans Unicode"/>
                <a:cs typeface="Lucida Sans Unicode"/>
              </a:rPr>
              <a:t>malloc</a:t>
            </a:r>
            <a:endParaRPr sz="2933" dirty="0">
              <a:latin typeface="Lucida Sans Unicode"/>
              <a:cs typeface="Lucida Sans Unicode"/>
            </a:endParaRPr>
          </a:p>
          <a:p>
            <a:pPr marL="762828">
              <a:lnSpc>
                <a:spcPts val="2853"/>
              </a:lnSpc>
              <a:tabLst>
                <a:tab pos="1235256" algn="l"/>
              </a:tabLst>
            </a:pPr>
            <a:r>
              <a:rPr sz="2400" spc="-67" dirty="0">
                <a:solidFill>
                  <a:srgbClr val="0055D6"/>
                </a:solidFill>
                <a:latin typeface="Lucida Sans Unicode"/>
                <a:cs typeface="Lucida Sans Unicode"/>
              </a:rPr>
              <a:t>-</a:t>
            </a:r>
            <a:r>
              <a:rPr sz="2400" dirty="0">
                <a:solidFill>
                  <a:srgbClr val="0055D6"/>
                </a:solidFill>
                <a:latin typeface="Lucida Sans Unicode"/>
                <a:cs typeface="Lucida Sans Unicode"/>
              </a:rPr>
              <a:t>	</a:t>
            </a:r>
            <a:r>
              <a:rPr sz="2400" spc="133" dirty="0">
                <a:latin typeface="Lucida Sans Unicode"/>
                <a:cs typeface="Lucida Sans Unicode"/>
              </a:rPr>
              <a:t>(more</a:t>
            </a:r>
            <a:r>
              <a:rPr sz="2400" spc="-113" dirty="0">
                <a:latin typeface="Lucida Sans Unicode"/>
                <a:cs typeface="Lucida Sans Unicode"/>
              </a:rPr>
              <a:t> </a:t>
            </a:r>
            <a:r>
              <a:rPr sz="2400" dirty="0">
                <a:latin typeface="Lucida Sans Unicode"/>
                <a:cs typeface="Lucida Sans Unicode"/>
              </a:rPr>
              <a:t>on</a:t>
            </a:r>
            <a:r>
              <a:rPr sz="2400" spc="-113" dirty="0">
                <a:latin typeface="Lucida Sans Unicode"/>
                <a:cs typeface="Lucida Sans Unicode"/>
              </a:rPr>
              <a:t> </a:t>
            </a:r>
            <a:r>
              <a:rPr sz="2400" spc="-13" dirty="0">
                <a:latin typeface="Lucida Sans Unicode"/>
                <a:cs typeface="Lucida Sans Unicode"/>
              </a:rPr>
              <a:t>this</a:t>
            </a:r>
            <a:r>
              <a:rPr sz="2400" spc="-120" dirty="0">
                <a:latin typeface="Lucida Sans Unicode"/>
                <a:cs typeface="Lucida Sans Unicode"/>
              </a:rPr>
              <a:t> </a:t>
            </a:r>
            <a:r>
              <a:rPr sz="2400" dirty="0">
                <a:latin typeface="Lucida Sans Unicode"/>
                <a:cs typeface="Lucida Sans Unicode"/>
              </a:rPr>
              <a:t>in</a:t>
            </a:r>
            <a:r>
              <a:rPr sz="2400" spc="-113" dirty="0">
                <a:latin typeface="Lucida Sans Unicode"/>
                <a:cs typeface="Lucida Sans Unicode"/>
              </a:rPr>
              <a:t> </a:t>
            </a:r>
            <a:r>
              <a:rPr sz="2400" dirty="0">
                <a:latin typeface="Lucida Sans Unicode"/>
                <a:cs typeface="Lucida Sans Unicode"/>
              </a:rPr>
              <a:t>future</a:t>
            </a:r>
            <a:r>
              <a:rPr sz="2400" spc="-113" dirty="0">
                <a:latin typeface="Lucida Sans Unicode"/>
                <a:cs typeface="Lucida Sans Unicode"/>
              </a:rPr>
              <a:t> </a:t>
            </a:r>
            <a:r>
              <a:rPr sz="2400" spc="60" dirty="0">
                <a:latin typeface="Lucida Sans Unicode"/>
                <a:cs typeface="Lucida Sans Unicode"/>
              </a:rPr>
              <a:t>lectures)</a:t>
            </a:r>
            <a:endParaRPr sz="2400" dirty="0">
              <a:latin typeface="Lucida Sans Unicode"/>
              <a:cs typeface="Lucida Sans Unicode"/>
            </a:endParaRPr>
          </a:p>
        </p:txBody>
      </p:sp>
      <p:sp>
        <p:nvSpPr>
          <p:cNvPr id="4" name="object 4"/>
          <p:cNvSpPr txBox="1"/>
          <p:nvPr/>
        </p:nvSpPr>
        <p:spPr>
          <a:xfrm>
            <a:off x="289526" y="838633"/>
            <a:ext cx="115993" cy="201764"/>
          </a:xfrm>
          <a:prstGeom prst="rect">
            <a:avLst/>
          </a:prstGeom>
        </p:spPr>
        <p:txBody>
          <a:bodyPr vert="horz" wrap="square" lIns="0" tIns="16933" rIns="0" bIns="0" rtlCol="0">
            <a:spAutoFit/>
          </a:bodyPr>
          <a:lstStyle/>
          <a:p>
            <a:pPr marL="16933">
              <a:spcBef>
                <a:spcPts val="133"/>
              </a:spcBef>
            </a:pPr>
            <a:r>
              <a:rPr sz="1200" spc="-87" dirty="0">
                <a:solidFill>
                  <a:srgbClr val="FFFFFF"/>
                </a:solidFill>
                <a:latin typeface="Arial Black"/>
                <a:cs typeface="Arial Black"/>
              </a:rPr>
              <a:t>7</a:t>
            </a:r>
            <a:endParaRPr sz="1200">
              <a:latin typeface="Arial Black"/>
              <a:cs typeface="Arial Black"/>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630" y="205982"/>
            <a:ext cx="14020800" cy="632651"/>
          </a:xfrm>
          <a:prstGeom prst="rect">
            <a:avLst/>
          </a:prstGeom>
        </p:spPr>
        <p:txBody>
          <a:bodyPr vert="horz" wrap="square" lIns="0" tIns="16933" rIns="0" bIns="0" rtlCol="0" anchor="ctr">
            <a:spAutoFit/>
          </a:bodyPr>
          <a:lstStyle/>
          <a:p>
            <a:pPr marL="21166">
              <a:lnSpc>
                <a:spcPct val="100000"/>
              </a:lnSpc>
              <a:spcBef>
                <a:spcPts val="133"/>
              </a:spcBef>
            </a:pPr>
            <a:r>
              <a:rPr spc="-73" dirty="0"/>
              <a:t>File</a:t>
            </a:r>
            <a:r>
              <a:rPr spc="-347" dirty="0"/>
              <a:t> </a:t>
            </a:r>
            <a:r>
              <a:rPr spc="67" dirty="0"/>
              <a:t>Manipulation</a:t>
            </a:r>
          </a:p>
        </p:txBody>
      </p:sp>
      <p:sp>
        <p:nvSpPr>
          <p:cNvPr id="3" name="object 3"/>
          <p:cNvSpPr txBox="1"/>
          <p:nvPr/>
        </p:nvSpPr>
        <p:spPr>
          <a:xfrm>
            <a:off x="838631" y="1295578"/>
            <a:ext cx="10831594" cy="3291308"/>
          </a:xfrm>
          <a:prstGeom prst="rect">
            <a:avLst/>
          </a:prstGeom>
        </p:spPr>
        <p:txBody>
          <a:bodyPr vert="horz" wrap="square" lIns="0" tIns="107527" rIns="0" bIns="0" rtlCol="0">
            <a:spAutoFit/>
          </a:bodyPr>
          <a:lstStyle/>
          <a:p>
            <a:pPr marL="16933">
              <a:spcBef>
                <a:spcPts val="847"/>
              </a:spcBef>
            </a:pPr>
            <a:r>
              <a:rPr sz="2933" dirty="0">
                <a:latin typeface="Lucida Sans Unicode"/>
                <a:cs typeface="Lucida Sans Unicode"/>
              </a:rPr>
              <a:t>There</a:t>
            </a:r>
            <a:r>
              <a:rPr sz="2933" spc="-107" dirty="0">
                <a:latin typeface="Lucida Sans Unicode"/>
                <a:cs typeface="Lucida Sans Unicode"/>
              </a:rPr>
              <a:t> </a:t>
            </a:r>
            <a:r>
              <a:rPr sz="2933" spc="147" dirty="0">
                <a:latin typeface="Lucida Sans Unicode"/>
                <a:cs typeface="Lucida Sans Unicode"/>
              </a:rPr>
              <a:t>are</a:t>
            </a:r>
            <a:r>
              <a:rPr sz="2933" spc="-100" dirty="0">
                <a:latin typeface="Lucida Sans Unicode"/>
                <a:cs typeface="Lucida Sans Unicode"/>
              </a:rPr>
              <a:t> </a:t>
            </a:r>
            <a:r>
              <a:rPr sz="2933" dirty="0">
                <a:latin typeface="Lucida Sans Unicode"/>
                <a:cs typeface="Lucida Sans Unicode"/>
              </a:rPr>
              <a:t>three</a:t>
            </a:r>
            <a:r>
              <a:rPr sz="2933" spc="-100" dirty="0">
                <a:latin typeface="Lucida Sans Unicode"/>
                <a:cs typeface="Lucida Sans Unicode"/>
              </a:rPr>
              <a:t> </a:t>
            </a:r>
            <a:r>
              <a:rPr sz="2933" spc="127" dirty="0">
                <a:latin typeface="Lucida Sans Unicode"/>
                <a:cs typeface="Lucida Sans Unicode"/>
              </a:rPr>
              <a:t>basic</a:t>
            </a:r>
            <a:r>
              <a:rPr sz="2933" spc="-100" dirty="0">
                <a:latin typeface="Lucida Sans Unicode"/>
                <a:cs typeface="Lucida Sans Unicode"/>
              </a:rPr>
              <a:t> </a:t>
            </a:r>
            <a:r>
              <a:rPr sz="2933" spc="87" dirty="0">
                <a:latin typeface="Lucida Sans Unicode"/>
                <a:cs typeface="Lucida Sans Unicode"/>
              </a:rPr>
              <a:t>actions</a:t>
            </a:r>
            <a:r>
              <a:rPr sz="2933" spc="-107" dirty="0">
                <a:latin typeface="Lucida Sans Unicode"/>
                <a:cs typeface="Lucida Sans Unicode"/>
              </a:rPr>
              <a:t> </a:t>
            </a:r>
            <a:r>
              <a:rPr sz="2933" spc="93" dirty="0">
                <a:latin typeface="Lucida Sans Unicode"/>
                <a:cs typeface="Lucida Sans Unicode"/>
              </a:rPr>
              <a:t>when</a:t>
            </a:r>
            <a:r>
              <a:rPr sz="2933" spc="-100" dirty="0">
                <a:latin typeface="Lucida Sans Unicode"/>
                <a:cs typeface="Lucida Sans Unicode"/>
              </a:rPr>
              <a:t> </a:t>
            </a:r>
            <a:r>
              <a:rPr sz="2933" spc="73" dirty="0">
                <a:latin typeface="Lucida Sans Unicode"/>
                <a:cs typeface="Lucida Sans Unicode"/>
              </a:rPr>
              <a:t>manipulating</a:t>
            </a:r>
            <a:r>
              <a:rPr sz="2933" spc="-100" dirty="0">
                <a:latin typeface="Lucida Sans Unicode"/>
                <a:cs typeface="Lucida Sans Unicode"/>
              </a:rPr>
              <a:t> </a:t>
            </a:r>
            <a:r>
              <a:rPr sz="2933" spc="-13" dirty="0">
                <a:latin typeface="Lucida Sans Unicode"/>
                <a:cs typeface="Lucida Sans Unicode"/>
              </a:rPr>
              <a:t>files:</a:t>
            </a:r>
            <a:endParaRPr sz="2933" dirty="0">
              <a:latin typeface="Lucida Sans Unicode"/>
              <a:cs typeface="Lucida Sans Unicode"/>
            </a:endParaRPr>
          </a:p>
          <a:p>
            <a:pPr marL="625671" indent="-509681">
              <a:lnSpc>
                <a:spcPts val="3347"/>
              </a:lnSpc>
              <a:spcBef>
                <a:spcPts val="713"/>
              </a:spcBef>
              <a:buClr>
                <a:srgbClr val="0055D6"/>
              </a:buClr>
              <a:buChar char="-"/>
              <a:tabLst>
                <a:tab pos="625671" algn="l"/>
              </a:tabLst>
            </a:pPr>
            <a:r>
              <a:rPr sz="2933" spc="67" dirty="0">
                <a:latin typeface="Lucida Sans Unicode"/>
                <a:cs typeface="Lucida Sans Unicode"/>
              </a:rPr>
              <a:t>Open</a:t>
            </a:r>
            <a:endParaRPr sz="2933" dirty="0">
              <a:latin typeface="Lucida Sans Unicode"/>
              <a:cs typeface="Lucida Sans Unicode"/>
            </a:endParaRPr>
          </a:p>
          <a:p>
            <a:pPr marL="625671" indent="-509681">
              <a:lnSpc>
                <a:spcPts val="3167"/>
              </a:lnSpc>
              <a:buClr>
                <a:srgbClr val="0055D6"/>
              </a:buClr>
              <a:buChar char="-"/>
              <a:tabLst>
                <a:tab pos="625671" algn="l"/>
              </a:tabLst>
            </a:pPr>
            <a:r>
              <a:rPr sz="2933" spc="-13" dirty="0">
                <a:latin typeface="Lucida Sans Unicode"/>
                <a:cs typeface="Lucida Sans Unicode"/>
              </a:rPr>
              <a:t>Read/Write</a:t>
            </a:r>
            <a:endParaRPr sz="2933" dirty="0">
              <a:latin typeface="Lucida Sans Unicode"/>
              <a:cs typeface="Lucida Sans Unicode"/>
            </a:endParaRPr>
          </a:p>
          <a:p>
            <a:pPr marL="625671" indent="-509681">
              <a:lnSpc>
                <a:spcPts val="3347"/>
              </a:lnSpc>
              <a:buClr>
                <a:srgbClr val="0055D6"/>
              </a:buClr>
              <a:buChar char="-"/>
              <a:tabLst>
                <a:tab pos="625671" algn="l"/>
              </a:tabLst>
            </a:pPr>
            <a:r>
              <a:rPr sz="2933" spc="60" dirty="0">
                <a:latin typeface="Lucida Sans Unicode"/>
                <a:cs typeface="Lucida Sans Unicode"/>
              </a:rPr>
              <a:t>Close</a:t>
            </a:r>
            <a:endParaRPr sz="2933" dirty="0">
              <a:latin typeface="Lucida Sans Unicode"/>
              <a:cs typeface="Lucida Sans Unicode"/>
            </a:endParaRPr>
          </a:p>
          <a:p>
            <a:pPr>
              <a:spcBef>
                <a:spcPts val="833"/>
              </a:spcBef>
            </a:pPr>
            <a:endParaRPr sz="2933" dirty="0">
              <a:latin typeface="Lucida Sans Unicode"/>
              <a:cs typeface="Lucida Sans Unicode"/>
            </a:endParaRPr>
          </a:p>
          <a:p>
            <a:pPr marL="16933" marR="6773">
              <a:lnSpc>
                <a:spcPts val="3173"/>
              </a:lnSpc>
              <a:spcBef>
                <a:spcPts val="7"/>
              </a:spcBef>
            </a:pPr>
            <a:r>
              <a:rPr sz="2933" spc="152" dirty="0">
                <a:latin typeface="Lucida Sans Unicode"/>
                <a:cs typeface="Lucida Sans Unicode"/>
              </a:rPr>
              <a:t>When</a:t>
            </a:r>
            <a:r>
              <a:rPr sz="2933" spc="-120" dirty="0">
                <a:latin typeface="Lucida Sans Unicode"/>
                <a:cs typeface="Lucida Sans Unicode"/>
              </a:rPr>
              <a:t> </a:t>
            </a:r>
            <a:r>
              <a:rPr sz="2933" spc="-13" dirty="0">
                <a:latin typeface="Lucida Sans Unicode"/>
                <a:cs typeface="Lucida Sans Unicode"/>
              </a:rPr>
              <a:t>writing</a:t>
            </a:r>
            <a:r>
              <a:rPr sz="2933" spc="-127" dirty="0">
                <a:latin typeface="Lucida Sans Unicode"/>
                <a:cs typeface="Lucida Sans Unicode"/>
              </a:rPr>
              <a:t> </a:t>
            </a:r>
            <a:r>
              <a:rPr sz="2933" dirty="0">
                <a:latin typeface="Lucida Sans Unicode"/>
                <a:cs typeface="Lucida Sans Unicode"/>
              </a:rPr>
              <a:t>to</a:t>
            </a:r>
            <a:r>
              <a:rPr sz="2933" spc="-120" dirty="0">
                <a:latin typeface="Lucida Sans Unicode"/>
                <a:cs typeface="Lucida Sans Unicode"/>
              </a:rPr>
              <a:t> </a:t>
            </a:r>
            <a:r>
              <a:rPr sz="2933" spc="353" dirty="0">
                <a:latin typeface="Lucida Sans Unicode"/>
                <a:cs typeface="Lucida Sans Unicode"/>
              </a:rPr>
              <a:t>a</a:t>
            </a:r>
            <a:r>
              <a:rPr sz="2933" spc="-120" dirty="0">
                <a:latin typeface="Lucida Sans Unicode"/>
                <a:cs typeface="Lucida Sans Unicode"/>
              </a:rPr>
              <a:t> </a:t>
            </a:r>
            <a:r>
              <a:rPr sz="2933" spc="-127" dirty="0">
                <a:latin typeface="Lucida Sans Unicode"/>
                <a:cs typeface="Lucida Sans Unicode"/>
              </a:rPr>
              <a:t>file,</a:t>
            </a:r>
            <a:r>
              <a:rPr sz="2933" spc="-120" dirty="0">
                <a:latin typeface="Lucida Sans Unicode"/>
                <a:cs typeface="Lucida Sans Unicode"/>
              </a:rPr>
              <a:t> </a:t>
            </a:r>
            <a:r>
              <a:rPr sz="2933" dirty="0">
                <a:latin typeface="Lucida Sans Unicode"/>
                <a:cs typeface="Lucida Sans Unicode"/>
              </a:rPr>
              <a:t>nothing</a:t>
            </a:r>
            <a:r>
              <a:rPr sz="2933" spc="-120" dirty="0">
                <a:latin typeface="Lucida Sans Unicode"/>
                <a:cs typeface="Lucida Sans Unicode"/>
              </a:rPr>
              <a:t> </a:t>
            </a:r>
            <a:r>
              <a:rPr sz="2933" spc="-40" dirty="0">
                <a:latin typeface="Lucida Sans Unicode"/>
                <a:cs typeface="Lucida Sans Unicode"/>
              </a:rPr>
              <a:t>is</a:t>
            </a:r>
            <a:r>
              <a:rPr sz="2933" spc="-120" dirty="0">
                <a:latin typeface="Lucida Sans Unicode"/>
                <a:cs typeface="Lucida Sans Unicode"/>
              </a:rPr>
              <a:t> </a:t>
            </a:r>
            <a:r>
              <a:rPr sz="2933" spc="127" dirty="0">
                <a:latin typeface="Lucida Sans Unicode"/>
                <a:cs typeface="Lucida Sans Unicode"/>
              </a:rPr>
              <a:t>guaranteed</a:t>
            </a:r>
            <a:r>
              <a:rPr sz="2933" spc="-120" dirty="0">
                <a:latin typeface="Lucida Sans Unicode"/>
                <a:cs typeface="Lucida Sans Unicode"/>
              </a:rPr>
              <a:t> </a:t>
            </a:r>
            <a:r>
              <a:rPr sz="2933" dirty="0">
                <a:latin typeface="Lucida Sans Unicode"/>
                <a:cs typeface="Lucida Sans Unicode"/>
              </a:rPr>
              <a:t>to</a:t>
            </a:r>
            <a:r>
              <a:rPr sz="2933" spc="-120" dirty="0">
                <a:latin typeface="Lucida Sans Unicode"/>
                <a:cs typeface="Lucida Sans Unicode"/>
              </a:rPr>
              <a:t> </a:t>
            </a:r>
            <a:r>
              <a:rPr sz="2933" spc="140" dirty="0">
                <a:latin typeface="Lucida Sans Unicode"/>
                <a:cs typeface="Lucida Sans Unicode"/>
              </a:rPr>
              <a:t>happen</a:t>
            </a:r>
            <a:r>
              <a:rPr sz="2933" spc="-120" dirty="0">
                <a:latin typeface="Lucida Sans Unicode"/>
                <a:cs typeface="Lucida Sans Unicode"/>
              </a:rPr>
              <a:t> </a:t>
            </a:r>
            <a:r>
              <a:rPr sz="2933" spc="-33" dirty="0">
                <a:latin typeface="Lucida Sans Unicode"/>
                <a:cs typeface="Lucida Sans Unicode"/>
              </a:rPr>
              <a:t>until</a:t>
            </a:r>
            <a:r>
              <a:rPr sz="2933" spc="-120" dirty="0">
                <a:latin typeface="Lucida Sans Unicode"/>
                <a:cs typeface="Lucida Sans Unicode"/>
              </a:rPr>
              <a:t> </a:t>
            </a:r>
            <a:r>
              <a:rPr sz="2933" spc="-100" dirty="0">
                <a:latin typeface="Lucida Sans Unicode"/>
                <a:cs typeface="Lucida Sans Unicode"/>
              </a:rPr>
              <a:t>it</a:t>
            </a:r>
            <a:r>
              <a:rPr sz="2933" spc="-120" dirty="0">
                <a:latin typeface="Lucida Sans Unicode"/>
                <a:cs typeface="Lucida Sans Unicode"/>
              </a:rPr>
              <a:t> </a:t>
            </a:r>
            <a:r>
              <a:rPr sz="2933" spc="-33" dirty="0">
                <a:latin typeface="Lucida Sans Unicode"/>
                <a:cs typeface="Lucida Sans Unicode"/>
              </a:rPr>
              <a:t>is </a:t>
            </a:r>
            <a:r>
              <a:rPr sz="2933" spc="73" dirty="0">
                <a:latin typeface="Lucida Sans Unicode"/>
                <a:cs typeface="Lucida Sans Unicode"/>
              </a:rPr>
              <a:t>closed</a:t>
            </a:r>
            <a:endParaRPr sz="2933" dirty="0">
              <a:latin typeface="Lucida Sans Unicode"/>
              <a:cs typeface="Lucida Sans Unicode"/>
            </a:endParaRPr>
          </a:p>
        </p:txBody>
      </p:sp>
      <p:sp>
        <p:nvSpPr>
          <p:cNvPr id="4" name="object 4"/>
          <p:cNvSpPr txBox="1"/>
          <p:nvPr/>
        </p:nvSpPr>
        <p:spPr>
          <a:xfrm>
            <a:off x="272305" y="838633"/>
            <a:ext cx="132927" cy="201764"/>
          </a:xfrm>
          <a:prstGeom prst="rect">
            <a:avLst/>
          </a:prstGeom>
        </p:spPr>
        <p:txBody>
          <a:bodyPr vert="horz" wrap="square" lIns="0" tIns="16933" rIns="0" bIns="0" rtlCol="0">
            <a:spAutoFit/>
          </a:bodyPr>
          <a:lstStyle/>
          <a:p>
            <a:pPr marL="16933">
              <a:spcBef>
                <a:spcPts val="133"/>
              </a:spcBef>
            </a:pPr>
            <a:r>
              <a:rPr sz="1200" spc="-67" dirty="0">
                <a:solidFill>
                  <a:srgbClr val="FFFFFF"/>
                </a:solidFill>
                <a:latin typeface="Arial Black"/>
                <a:cs typeface="Arial Black"/>
              </a:rPr>
              <a:t>8</a:t>
            </a:r>
            <a:endParaRPr sz="1200">
              <a:latin typeface="Arial Black"/>
              <a:cs typeface="Arial Black"/>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2135" y="205983"/>
            <a:ext cx="14020800" cy="632651"/>
          </a:xfrm>
          <a:prstGeom prst="rect">
            <a:avLst/>
          </a:prstGeom>
        </p:spPr>
        <p:txBody>
          <a:bodyPr vert="horz" wrap="square" lIns="0" tIns="16933" rIns="0" bIns="0" rtlCol="0" anchor="ctr">
            <a:spAutoFit/>
          </a:bodyPr>
          <a:lstStyle/>
          <a:p>
            <a:pPr marL="21166">
              <a:lnSpc>
                <a:spcPct val="100000"/>
              </a:lnSpc>
              <a:spcBef>
                <a:spcPts val="133"/>
              </a:spcBef>
            </a:pPr>
            <a:r>
              <a:rPr spc="93" dirty="0"/>
              <a:t>Opening</a:t>
            </a:r>
            <a:r>
              <a:rPr spc="-293" dirty="0"/>
              <a:t> </a:t>
            </a:r>
            <a:r>
              <a:rPr spc="660" dirty="0"/>
              <a:t>a</a:t>
            </a:r>
            <a:r>
              <a:rPr spc="-287" dirty="0"/>
              <a:t> </a:t>
            </a:r>
            <a:r>
              <a:rPr spc="-73" dirty="0"/>
              <a:t>File</a:t>
            </a:r>
            <a:r>
              <a:rPr spc="-287" dirty="0"/>
              <a:t> </a:t>
            </a:r>
            <a:r>
              <a:rPr spc="227" dirty="0"/>
              <a:t>Stream</a:t>
            </a:r>
          </a:p>
        </p:txBody>
      </p:sp>
      <p:sp>
        <p:nvSpPr>
          <p:cNvPr id="3" name="object 3"/>
          <p:cNvSpPr txBox="1"/>
          <p:nvPr/>
        </p:nvSpPr>
        <p:spPr>
          <a:xfrm>
            <a:off x="792135" y="1040398"/>
            <a:ext cx="11484187" cy="5513326"/>
          </a:xfrm>
          <a:prstGeom prst="rect">
            <a:avLst/>
          </a:prstGeom>
        </p:spPr>
        <p:txBody>
          <a:bodyPr vert="horz" wrap="square" lIns="0" tIns="107527" rIns="0" bIns="0" rtlCol="0">
            <a:spAutoFit/>
          </a:bodyPr>
          <a:lstStyle/>
          <a:p>
            <a:pPr marL="16933">
              <a:spcBef>
                <a:spcPts val="847"/>
              </a:spcBef>
            </a:pPr>
            <a:r>
              <a:rPr sz="2933" spc="-373" dirty="0">
                <a:latin typeface="Arial Black"/>
                <a:cs typeface="Arial Black"/>
              </a:rPr>
              <a:t>FILE*</a:t>
            </a:r>
            <a:r>
              <a:rPr sz="2933" spc="-313" dirty="0">
                <a:latin typeface="Arial Black"/>
                <a:cs typeface="Arial Black"/>
              </a:rPr>
              <a:t> </a:t>
            </a:r>
            <a:r>
              <a:rPr sz="2933" spc="-60" dirty="0">
                <a:latin typeface="Arial Black"/>
                <a:cs typeface="Arial Black"/>
              </a:rPr>
              <a:t>fopen(const</a:t>
            </a:r>
            <a:r>
              <a:rPr sz="2933" spc="-305" dirty="0">
                <a:latin typeface="Arial Black"/>
                <a:cs typeface="Arial Black"/>
              </a:rPr>
              <a:t> </a:t>
            </a:r>
            <a:r>
              <a:rPr sz="2933" spc="-60" dirty="0">
                <a:latin typeface="Arial Black"/>
                <a:cs typeface="Arial Black"/>
              </a:rPr>
              <a:t>char*</a:t>
            </a:r>
            <a:r>
              <a:rPr sz="2933" spc="-305" dirty="0">
                <a:latin typeface="Arial Black"/>
                <a:cs typeface="Arial Black"/>
              </a:rPr>
              <a:t> </a:t>
            </a:r>
            <a:r>
              <a:rPr sz="2933" spc="-73" dirty="0">
                <a:latin typeface="Arial Black"/>
                <a:cs typeface="Arial Black"/>
              </a:rPr>
              <a:t>filename,</a:t>
            </a:r>
            <a:r>
              <a:rPr sz="2933" spc="-305" dirty="0">
                <a:latin typeface="Arial Black"/>
                <a:cs typeface="Arial Black"/>
              </a:rPr>
              <a:t> </a:t>
            </a:r>
            <a:r>
              <a:rPr sz="2933" spc="-120" dirty="0">
                <a:latin typeface="Arial Black"/>
                <a:cs typeface="Arial Black"/>
              </a:rPr>
              <a:t>const</a:t>
            </a:r>
            <a:r>
              <a:rPr sz="2933" spc="-305" dirty="0">
                <a:latin typeface="Arial Black"/>
                <a:cs typeface="Arial Black"/>
              </a:rPr>
              <a:t> </a:t>
            </a:r>
            <a:r>
              <a:rPr sz="2933" spc="-60" dirty="0">
                <a:latin typeface="Arial Black"/>
                <a:cs typeface="Arial Black"/>
              </a:rPr>
              <a:t>char*</a:t>
            </a:r>
            <a:r>
              <a:rPr sz="2933" spc="-305" dirty="0">
                <a:latin typeface="Arial Black"/>
                <a:cs typeface="Arial Black"/>
              </a:rPr>
              <a:t> </a:t>
            </a:r>
            <a:r>
              <a:rPr sz="2933" spc="-13" dirty="0">
                <a:latin typeface="Arial Black"/>
                <a:cs typeface="Arial Black"/>
              </a:rPr>
              <a:t>mode)</a:t>
            </a:r>
            <a:endParaRPr sz="2933" dirty="0">
              <a:latin typeface="Arial Black"/>
              <a:cs typeface="Arial Black"/>
            </a:endParaRPr>
          </a:p>
          <a:p>
            <a:pPr marL="625671" indent="-509681">
              <a:spcBef>
                <a:spcPts val="713"/>
              </a:spcBef>
              <a:buClr>
                <a:srgbClr val="0055D6"/>
              </a:buClr>
              <a:buChar char="-"/>
              <a:tabLst>
                <a:tab pos="625671" algn="l"/>
              </a:tabLst>
            </a:pPr>
            <a:r>
              <a:rPr sz="2933" spc="160" dirty="0">
                <a:latin typeface="Lucida Sans Unicode"/>
                <a:cs typeface="Lucida Sans Unicode"/>
              </a:rPr>
              <a:t>mode</a:t>
            </a:r>
            <a:r>
              <a:rPr sz="2933" spc="-87" dirty="0">
                <a:latin typeface="Lucida Sans Unicode"/>
                <a:cs typeface="Lucida Sans Unicode"/>
              </a:rPr>
              <a:t> </a:t>
            </a:r>
            <a:r>
              <a:rPr sz="2933" spc="227" dirty="0">
                <a:latin typeface="Lucida Sans Unicode"/>
                <a:cs typeface="Lucida Sans Unicode"/>
              </a:rPr>
              <a:t>can</a:t>
            </a:r>
            <a:r>
              <a:rPr sz="2933" spc="-80" dirty="0">
                <a:latin typeface="Lucida Sans Unicode"/>
                <a:cs typeface="Lucida Sans Unicode"/>
              </a:rPr>
              <a:t> </a:t>
            </a:r>
            <a:r>
              <a:rPr sz="2933" spc="152" dirty="0">
                <a:latin typeface="Lucida Sans Unicode"/>
                <a:cs typeface="Lucida Sans Unicode"/>
              </a:rPr>
              <a:t>be</a:t>
            </a:r>
            <a:r>
              <a:rPr sz="2933" spc="-87" dirty="0">
                <a:latin typeface="Lucida Sans Unicode"/>
                <a:cs typeface="Lucida Sans Unicode"/>
              </a:rPr>
              <a:t> </a:t>
            </a:r>
            <a:r>
              <a:rPr sz="2933" spc="-13" dirty="0">
                <a:latin typeface="Lucida Sans Unicode"/>
                <a:cs typeface="Lucida Sans Unicode"/>
              </a:rPr>
              <a:t>“r”</a:t>
            </a:r>
            <a:r>
              <a:rPr sz="2933" spc="-80" dirty="0">
                <a:latin typeface="Lucida Sans Unicode"/>
                <a:cs typeface="Lucida Sans Unicode"/>
              </a:rPr>
              <a:t> </a:t>
            </a:r>
            <a:r>
              <a:rPr sz="2933" spc="127" dirty="0">
                <a:latin typeface="Lucida Sans Unicode"/>
                <a:cs typeface="Lucida Sans Unicode"/>
              </a:rPr>
              <a:t>(read),</a:t>
            </a:r>
            <a:r>
              <a:rPr sz="2933" spc="-80" dirty="0">
                <a:latin typeface="Lucida Sans Unicode"/>
                <a:cs typeface="Lucida Sans Unicode"/>
              </a:rPr>
              <a:t> </a:t>
            </a:r>
            <a:r>
              <a:rPr sz="2933" dirty="0">
                <a:latin typeface="Lucida Sans Unicode"/>
                <a:cs typeface="Lucida Sans Unicode"/>
              </a:rPr>
              <a:t>“w”</a:t>
            </a:r>
            <a:r>
              <a:rPr sz="2933" spc="-87" dirty="0">
                <a:latin typeface="Lucida Sans Unicode"/>
                <a:cs typeface="Lucida Sans Unicode"/>
              </a:rPr>
              <a:t> </a:t>
            </a:r>
            <a:r>
              <a:rPr sz="2933" dirty="0">
                <a:latin typeface="Lucida Sans Unicode"/>
                <a:cs typeface="Lucida Sans Unicode"/>
              </a:rPr>
              <a:t>(write),</a:t>
            </a:r>
            <a:r>
              <a:rPr sz="2933" spc="-80" dirty="0">
                <a:latin typeface="Lucida Sans Unicode"/>
                <a:cs typeface="Lucida Sans Unicode"/>
              </a:rPr>
              <a:t> </a:t>
            </a:r>
            <a:r>
              <a:rPr sz="2933" spc="127" dirty="0">
                <a:latin typeface="Lucida Sans Unicode"/>
                <a:cs typeface="Lucida Sans Unicode"/>
              </a:rPr>
              <a:t>“a”</a:t>
            </a:r>
            <a:r>
              <a:rPr sz="2933" spc="-80" dirty="0">
                <a:latin typeface="Lucida Sans Unicode"/>
                <a:cs typeface="Lucida Sans Unicode"/>
              </a:rPr>
              <a:t> </a:t>
            </a:r>
            <a:r>
              <a:rPr sz="2933" spc="133" dirty="0">
                <a:latin typeface="Lucida Sans Unicode"/>
                <a:cs typeface="Lucida Sans Unicode"/>
              </a:rPr>
              <a:t>(append).</a:t>
            </a:r>
            <a:endParaRPr sz="2933" dirty="0">
              <a:latin typeface="Lucida Sans Unicode"/>
              <a:cs typeface="Lucida Sans Unicode"/>
            </a:endParaRPr>
          </a:p>
          <a:p>
            <a:pPr marL="625671" indent="-509681">
              <a:spcBef>
                <a:spcPts val="713"/>
              </a:spcBef>
              <a:buClr>
                <a:srgbClr val="0055D6"/>
              </a:buClr>
              <a:buChar char="-"/>
              <a:tabLst>
                <a:tab pos="625671" algn="l"/>
              </a:tabLst>
            </a:pPr>
            <a:r>
              <a:rPr sz="2933" dirty="0">
                <a:latin typeface="Lucida Sans Unicode"/>
                <a:cs typeface="Lucida Sans Unicode"/>
              </a:rPr>
              <a:t>Returns</a:t>
            </a:r>
            <a:r>
              <a:rPr sz="2933" spc="-113" dirty="0">
                <a:latin typeface="Lucida Sans Unicode"/>
                <a:cs typeface="Lucida Sans Unicode"/>
              </a:rPr>
              <a:t> </a:t>
            </a:r>
            <a:r>
              <a:rPr sz="2933" spc="-213" dirty="0">
                <a:latin typeface="Lucida Sans Unicode"/>
                <a:cs typeface="Lucida Sans Unicode"/>
              </a:rPr>
              <a:t>NULL</a:t>
            </a:r>
            <a:r>
              <a:rPr sz="2933" spc="-113" dirty="0">
                <a:latin typeface="Lucida Sans Unicode"/>
                <a:cs typeface="Lucida Sans Unicode"/>
              </a:rPr>
              <a:t> </a:t>
            </a:r>
            <a:r>
              <a:rPr sz="2933" dirty="0">
                <a:latin typeface="Lucida Sans Unicode"/>
                <a:cs typeface="Lucida Sans Unicode"/>
              </a:rPr>
              <a:t>on</a:t>
            </a:r>
            <a:r>
              <a:rPr sz="2933" spc="-107" dirty="0">
                <a:latin typeface="Lucida Sans Unicode"/>
                <a:cs typeface="Lucida Sans Unicode"/>
              </a:rPr>
              <a:t> </a:t>
            </a:r>
            <a:r>
              <a:rPr sz="2933" spc="-73" dirty="0">
                <a:latin typeface="Lucida Sans Unicode"/>
                <a:cs typeface="Lucida Sans Unicode"/>
              </a:rPr>
              <a:t>error.</a:t>
            </a:r>
            <a:r>
              <a:rPr sz="2933" spc="-113" dirty="0">
                <a:latin typeface="Lucida Sans Unicode"/>
                <a:cs typeface="Lucida Sans Unicode"/>
              </a:rPr>
              <a:t> </a:t>
            </a:r>
            <a:r>
              <a:rPr sz="2933" spc="-13" dirty="0">
                <a:latin typeface="Lucida Sans Unicode"/>
                <a:cs typeface="Lucida Sans Unicode"/>
              </a:rPr>
              <a:t>ALWAYS</a:t>
            </a:r>
            <a:r>
              <a:rPr sz="2933" spc="-107" dirty="0">
                <a:latin typeface="Lucida Sans Unicode"/>
                <a:cs typeface="Lucida Sans Unicode"/>
              </a:rPr>
              <a:t> </a:t>
            </a:r>
            <a:r>
              <a:rPr sz="2933" spc="113" dirty="0">
                <a:latin typeface="Lucida Sans Unicode"/>
                <a:cs typeface="Lucida Sans Unicode"/>
              </a:rPr>
              <a:t>check</a:t>
            </a:r>
            <a:r>
              <a:rPr sz="2933" spc="-113" dirty="0">
                <a:latin typeface="Lucida Sans Unicode"/>
                <a:cs typeface="Lucida Sans Unicode"/>
              </a:rPr>
              <a:t> </a:t>
            </a:r>
            <a:r>
              <a:rPr sz="2933" spc="-47" dirty="0">
                <a:latin typeface="Lucida Sans Unicode"/>
                <a:cs typeface="Lucida Sans Unicode"/>
              </a:rPr>
              <a:t>for</a:t>
            </a:r>
            <a:r>
              <a:rPr sz="2933" spc="-113" dirty="0">
                <a:latin typeface="Lucida Sans Unicode"/>
                <a:cs typeface="Lucida Sans Unicode"/>
              </a:rPr>
              <a:t> </a:t>
            </a:r>
            <a:r>
              <a:rPr sz="2933" spc="-13" dirty="0">
                <a:latin typeface="Lucida Sans Unicode"/>
                <a:cs typeface="Lucida Sans Unicode"/>
              </a:rPr>
              <a:t>errors.</a:t>
            </a:r>
            <a:endParaRPr sz="2933" dirty="0">
              <a:latin typeface="Lucida Sans Unicode"/>
              <a:cs typeface="Lucida Sans Unicode"/>
            </a:endParaRPr>
          </a:p>
          <a:p>
            <a:pPr marL="16933">
              <a:spcBef>
                <a:spcPts val="987"/>
              </a:spcBef>
            </a:pPr>
            <a:r>
              <a:rPr sz="2933" spc="-80" dirty="0">
                <a:latin typeface="Arial Black"/>
                <a:cs typeface="Arial Black"/>
              </a:rPr>
              <a:t>int</a:t>
            </a:r>
            <a:r>
              <a:rPr sz="2933" spc="-313" dirty="0">
                <a:latin typeface="Arial Black"/>
                <a:cs typeface="Arial Black"/>
              </a:rPr>
              <a:t> </a:t>
            </a:r>
            <a:r>
              <a:rPr sz="2933" spc="-200" dirty="0">
                <a:latin typeface="Arial Black"/>
                <a:cs typeface="Arial Black"/>
              </a:rPr>
              <a:t>fileno(FILE</a:t>
            </a:r>
            <a:r>
              <a:rPr sz="2933" spc="-305" dirty="0">
                <a:latin typeface="Arial Black"/>
                <a:cs typeface="Arial Black"/>
              </a:rPr>
              <a:t> </a:t>
            </a:r>
            <a:r>
              <a:rPr sz="2933" spc="-27" dirty="0">
                <a:latin typeface="Arial Black"/>
                <a:cs typeface="Arial Black"/>
              </a:rPr>
              <a:t>*stream)</a:t>
            </a:r>
            <a:r>
              <a:rPr sz="2933" spc="-147" dirty="0">
                <a:latin typeface="Arial Black"/>
                <a:cs typeface="Arial Black"/>
              </a:rPr>
              <a:t> </a:t>
            </a:r>
            <a:r>
              <a:rPr sz="2933" dirty="0">
                <a:latin typeface="Lucida Sans Unicode"/>
                <a:cs typeface="Lucida Sans Unicode"/>
              </a:rPr>
              <a:t>returns</a:t>
            </a:r>
            <a:r>
              <a:rPr sz="2933" spc="-87" dirty="0">
                <a:latin typeface="Lucida Sans Unicode"/>
                <a:cs typeface="Lucida Sans Unicode"/>
              </a:rPr>
              <a:t> </a:t>
            </a:r>
            <a:r>
              <a:rPr sz="2933" dirty="0">
                <a:latin typeface="Lucida Sans Unicode"/>
                <a:cs typeface="Lucida Sans Unicode"/>
              </a:rPr>
              <a:t>the</a:t>
            </a:r>
            <a:r>
              <a:rPr sz="2933" spc="-80" dirty="0">
                <a:latin typeface="Lucida Sans Unicode"/>
                <a:cs typeface="Lucida Sans Unicode"/>
              </a:rPr>
              <a:t> </a:t>
            </a:r>
            <a:r>
              <a:rPr sz="2933" dirty="0">
                <a:latin typeface="Lucida Sans Unicode"/>
                <a:cs typeface="Lucida Sans Unicode"/>
              </a:rPr>
              <a:t>fd</a:t>
            </a:r>
            <a:r>
              <a:rPr sz="2933" spc="-87" dirty="0">
                <a:latin typeface="Lucida Sans Unicode"/>
                <a:cs typeface="Lucida Sans Unicode"/>
              </a:rPr>
              <a:t> </a:t>
            </a:r>
            <a:r>
              <a:rPr sz="2933" spc="113" dirty="0">
                <a:latin typeface="Lucida Sans Unicode"/>
                <a:cs typeface="Lucida Sans Unicode"/>
              </a:rPr>
              <a:t>associated</a:t>
            </a:r>
            <a:r>
              <a:rPr sz="2933" spc="-80" dirty="0">
                <a:latin typeface="Lucida Sans Unicode"/>
                <a:cs typeface="Lucida Sans Unicode"/>
              </a:rPr>
              <a:t> </a:t>
            </a:r>
            <a:r>
              <a:rPr sz="2933" dirty="0">
                <a:latin typeface="Lucida Sans Unicode"/>
                <a:cs typeface="Lucida Sans Unicode"/>
              </a:rPr>
              <a:t>with</a:t>
            </a:r>
            <a:r>
              <a:rPr sz="2933" spc="-87" dirty="0">
                <a:latin typeface="Lucida Sans Unicode"/>
                <a:cs typeface="Lucida Sans Unicode"/>
              </a:rPr>
              <a:t> </a:t>
            </a:r>
            <a:r>
              <a:rPr sz="2933" spc="100" dirty="0">
                <a:latin typeface="Lucida Sans Unicode"/>
                <a:cs typeface="Lucida Sans Unicode"/>
              </a:rPr>
              <a:t>stream</a:t>
            </a:r>
            <a:endParaRPr sz="2933" dirty="0">
              <a:latin typeface="Lucida Sans Unicode"/>
              <a:cs typeface="Lucida Sans Unicode"/>
            </a:endParaRPr>
          </a:p>
          <a:p>
            <a:pPr marL="16933" marR="4500767">
              <a:lnSpc>
                <a:spcPct val="127000"/>
              </a:lnSpc>
              <a:spcBef>
                <a:spcPts val="3667"/>
              </a:spcBef>
            </a:pPr>
            <a:r>
              <a:rPr sz="2400" spc="-127" dirty="0">
                <a:latin typeface="Lucida Sans Unicode"/>
                <a:cs typeface="Lucida Sans Unicode"/>
              </a:rPr>
              <a:t>//</a:t>
            </a:r>
            <a:r>
              <a:rPr sz="2400" spc="-113" dirty="0">
                <a:latin typeface="Lucida Sans Unicode"/>
                <a:cs typeface="Lucida Sans Unicode"/>
              </a:rPr>
              <a:t> </a:t>
            </a:r>
            <a:r>
              <a:rPr sz="2400" spc="-67" dirty="0">
                <a:latin typeface="Lucida Sans Unicode"/>
                <a:cs typeface="Lucida Sans Unicode"/>
              </a:rPr>
              <a:t>This</a:t>
            </a:r>
            <a:r>
              <a:rPr sz="2400" spc="-113" dirty="0">
                <a:latin typeface="Lucida Sans Unicode"/>
                <a:cs typeface="Lucida Sans Unicode"/>
              </a:rPr>
              <a:t> </a:t>
            </a:r>
            <a:r>
              <a:rPr sz="2400" spc="120" dirty="0">
                <a:latin typeface="Lucida Sans Unicode"/>
                <a:cs typeface="Lucida Sans Unicode"/>
              </a:rPr>
              <a:t>code</a:t>
            </a:r>
            <a:r>
              <a:rPr sz="2400" spc="-113" dirty="0">
                <a:latin typeface="Lucida Sans Unicode"/>
                <a:cs typeface="Lucida Sans Unicode"/>
              </a:rPr>
              <a:t> </a:t>
            </a:r>
            <a:r>
              <a:rPr sz="2400" spc="67" dirty="0">
                <a:latin typeface="Lucida Sans Unicode"/>
                <a:cs typeface="Lucida Sans Unicode"/>
              </a:rPr>
              <a:t>opens</a:t>
            </a:r>
            <a:r>
              <a:rPr sz="2400" spc="-113" dirty="0">
                <a:latin typeface="Lucida Sans Unicode"/>
                <a:cs typeface="Lucida Sans Unicode"/>
              </a:rPr>
              <a:t> </a:t>
            </a:r>
            <a:r>
              <a:rPr sz="2400" spc="280" dirty="0">
                <a:latin typeface="Lucida Sans Unicode"/>
                <a:cs typeface="Lucida Sans Unicode"/>
              </a:rPr>
              <a:t>a</a:t>
            </a:r>
            <a:r>
              <a:rPr sz="2400" spc="-113" dirty="0">
                <a:latin typeface="Lucida Sans Unicode"/>
                <a:cs typeface="Lucida Sans Unicode"/>
              </a:rPr>
              <a:t> </a:t>
            </a:r>
            <a:r>
              <a:rPr sz="2400" spc="-40" dirty="0">
                <a:latin typeface="Lucida Sans Unicode"/>
                <a:cs typeface="Lucida Sans Unicode"/>
              </a:rPr>
              <a:t>file</a:t>
            </a:r>
            <a:r>
              <a:rPr sz="2400" spc="-113" dirty="0">
                <a:latin typeface="Lucida Sans Unicode"/>
                <a:cs typeface="Lucida Sans Unicode"/>
              </a:rPr>
              <a:t> </a:t>
            </a:r>
            <a:r>
              <a:rPr sz="2400" dirty="0">
                <a:latin typeface="Lucida Sans Unicode"/>
                <a:cs typeface="Lucida Sans Unicode"/>
              </a:rPr>
              <a:t>pointer</a:t>
            </a:r>
            <a:r>
              <a:rPr sz="2400" spc="-107" dirty="0">
                <a:latin typeface="Lucida Sans Unicode"/>
                <a:cs typeface="Lucida Sans Unicode"/>
              </a:rPr>
              <a:t> </a:t>
            </a:r>
            <a:r>
              <a:rPr sz="2400" dirty="0">
                <a:latin typeface="Lucida Sans Unicode"/>
                <a:cs typeface="Lucida Sans Unicode"/>
              </a:rPr>
              <a:t>in</a:t>
            </a:r>
            <a:r>
              <a:rPr sz="2400" spc="-113" dirty="0">
                <a:latin typeface="Lucida Sans Unicode"/>
                <a:cs typeface="Lucida Sans Unicode"/>
              </a:rPr>
              <a:t> </a:t>
            </a:r>
            <a:r>
              <a:rPr sz="2400" spc="100" dirty="0">
                <a:latin typeface="Lucida Sans Unicode"/>
                <a:cs typeface="Lucida Sans Unicode"/>
              </a:rPr>
              <a:t>read</a:t>
            </a:r>
            <a:r>
              <a:rPr sz="2400" spc="-113" dirty="0">
                <a:latin typeface="Lucida Sans Unicode"/>
                <a:cs typeface="Lucida Sans Unicode"/>
              </a:rPr>
              <a:t> </a:t>
            </a:r>
            <a:r>
              <a:rPr sz="2400" spc="73" dirty="0">
                <a:latin typeface="Lucida Sans Unicode"/>
                <a:cs typeface="Lucida Sans Unicode"/>
              </a:rPr>
              <a:t>mode </a:t>
            </a:r>
            <a:r>
              <a:rPr sz="2400" spc="107" dirty="0">
                <a:latin typeface="Lucida Sans Unicode"/>
                <a:cs typeface="Lucida Sans Unicode"/>
              </a:rPr>
              <a:t>char</a:t>
            </a:r>
            <a:r>
              <a:rPr sz="2400" spc="-107" dirty="0">
                <a:latin typeface="Lucida Sans Unicode"/>
                <a:cs typeface="Lucida Sans Unicode"/>
              </a:rPr>
              <a:t> </a:t>
            </a:r>
            <a:r>
              <a:rPr sz="2400" spc="107" dirty="0">
                <a:latin typeface="Lucida Sans Unicode"/>
                <a:cs typeface="Lucida Sans Unicode"/>
              </a:rPr>
              <a:t>*mode</a:t>
            </a:r>
            <a:r>
              <a:rPr sz="2400" spc="-107" dirty="0">
                <a:latin typeface="Lucida Sans Unicode"/>
                <a:cs typeface="Lucida Sans Unicode"/>
              </a:rPr>
              <a:t> </a:t>
            </a:r>
            <a:r>
              <a:rPr sz="2400" spc="-180" dirty="0">
                <a:latin typeface="Lucida Sans Unicode"/>
                <a:cs typeface="Lucida Sans Unicode"/>
              </a:rPr>
              <a:t>=</a:t>
            </a:r>
            <a:r>
              <a:rPr sz="2400" spc="-107" dirty="0">
                <a:latin typeface="Lucida Sans Unicode"/>
                <a:cs typeface="Lucida Sans Unicode"/>
              </a:rPr>
              <a:t> </a:t>
            </a:r>
            <a:r>
              <a:rPr sz="2400" spc="-27" dirty="0">
                <a:latin typeface="Lucida Sans Unicode"/>
                <a:cs typeface="Lucida Sans Unicode"/>
              </a:rPr>
              <a:t>"r";</a:t>
            </a:r>
            <a:endParaRPr sz="2400" dirty="0">
              <a:latin typeface="Lucida Sans Unicode"/>
              <a:cs typeface="Lucida Sans Unicode"/>
            </a:endParaRPr>
          </a:p>
          <a:p>
            <a:pPr marL="16933" marR="4946948">
              <a:lnSpc>
                <a:spcPct val="127000"/>
              </a:lnSpc>
            </a:pPr>
            <a:r>
              <a:rPr sz="2400" spc="-113" dirty="0">
                <a:latin typeface="Lucida Sans Unicode"/>
                <a:cs typeface="Lucida Sans Unicode"/>
              </a:rPr>
              <a:t>FILE*</a:t>
            </a:r>
            <a:r>
              <a:rPr sz="2400" spc="-100" dirty="0">
                <a:latin typeface="Lucida Sans Unicode"/>
                <a:cs typeface="Lucida Sans Unicode"/>
              </a:rPr>
              <a:t> </a:t>
            </a:r>
            <a:r>
              <a:rPr sz="2400" spc="-27" dirty="0">
                <a:latin typeface="Lucida Sans Unicode"/>
                <a:cs typeface="Lucida Sans Unicode"/>
              </a:rPr>
              <a:t>ifp</a:t>
            </a:r>
            <a:r>
              <a:rPr sz="2400" spc="-93" dirty="0">
                <a:latin typeface="Lucida Sans Unicode"/>
                <a:cs typeface="Lucida Sans Unicode"/>
              </a:rPr>
              <a:t> </a:t>
            </a:r>
            <a:r>
              <a:rPr sz="2400" spc="-180" dirty="0">
                <a:latin typeface="Lucida Sans Unicode"/>
                <a:cs typeface="Lucida Sans Unicode"/>
              </a:rPr>
              <a:t>=</a:t>
            </a:r>
            <a:r>
              <a:rPr sz="2400" spc="-93" dirty="0">
                <a:latin typeface="Lucida Sans Unicode"/>
                <a:cs typeface="Lucida Sans Unicode"/>
              </a:rPr>
              <a:t> </a:t>
            </a:r>
            <a:r>
              <a:rPr sz="2400" spc="-47" dirty="0">
                <a:latin typeface="Lucida Sans Unicode"/>
                <a:cs typeface="Lucida Sans Unicode"/>
              </a:rPr>
              <a:t>fopen("in.list",</a:t>
            </a:r>
            <a:r>
              <a:rPr sz="2400" spc="-93" dirty="0">
                <a:latin typeface="Lucida Sans Unicode"/>
                <a:cs typeface="Lucida Sans Unicode"/>
              </a:rPr>
              <a:t> </a:t>
            </a:r>
            <a:r>
              <a:rPr sz="2400" spc="107" dirty="0">
                <a:latin typeface="Lucida Sans Unicode"/>
                <a:cs typeface="Lucida Sans Unicode"/>
              </a:rPr>
              <a:t>mode); </a:t>
            </a:r>
            <a:r>
              <a:rPr sz="2400" spc="-27" dirty="0">
                <a:latin typeface="Lucida Sans Unicode"/>
                <a:cs typeface="Lucida Sans Unicode"/>
              </a:rPr>
              <a:t>if(ifp==NULL){</a:t>
            </a:r>
            <a:r>
              <a:rPr sz="2400" spc="-27" dirty="0" err="1">
                <a:latin typeface="Lucida Sans Unicode"/>
                <a:cs typeface="Lucida Sans Unicode"/>
              </a:rPr>
              <a:t>printf</a:t>
            </a:r>
            <a:r>
              <a:rPr sz="2400" spc="-27" dirty="0">
                <a:latin typeface="Lucida Sans Unicode"/>
                <a:cs typeface="Lucida Sans Unicode"/>
              </a:rPr>
              <a:t>("Failed");exit(1);}</a:t>
            </a:r>
            <a:endParaRPr lang="en-US" sz="2400" spc="-27" dirty="0">
              <a:latin typeface="Lucida Sans Unicode"/>
              <a:cs typeface="Lucida Sans Unicode"/>
            </a:endParaRPr>
          </a:p>
          <a:p>
            <a:pPr marL="16933" marR="4946948">
              <a:lnSpc>
                <a:spcPct val="127000"/>
              </a:lnSpc>
            </a:pPr>
            <a:r>
              <a:rPr sz="2400" spc="-113" dirty="0">
                <a:latin typeface="Lucida Sans Unicode"/>
                <a:cs typeface="Lucida Sans Unicode"/>
              </a:rPr>
              <a:t>FILE*</a:t>
            </a:r>
            <a:r>
              <a:rPr sz="2400" spc="-53" dirty="0">
                <a:latin typeface="Lucida Sans Unicode"/>
                <a:cs typeface="Lucida Sans Unicode"/>
              </a:rPr>
              <a:t> </a:t>
            </a:r>
            <a:r>
              <a:rPr sz="2400" dirty="0">
                <a:latin typeface="Lucida Sans Unicode"/>
                <a:cs typeface="Lucida Sans Unicode"/>
              </a:rPr>
              <a:t>ofp</a:t>
            </a:r>
            <a:r>
              <a:rPr sz="2400" spc="-53" dirty="0">
                <a:latin typeface="Lucida Sans Unicode"/>
                <a:cs typeface="Lucida Sans Unicode"/>
              </a:rPr>
              <a:t> </a:t>
            </a:r>
            <a:r>
              <a:rPr sz="2400" spc="-180" dirty="0">
                <a:latin typeface="Lucida Sans Unicode"/>
                <a:cs typeface="Lucida Sans Unicode"/>
              </a:rPr>
              <a:t>=</a:t>
            </a:r>
            <a:r>
              <a:rPr sz="2400" spc="-53" dirty="0">
                <a:latin typeface="Lucida Sans Unicode"/>
                <a:cs typeface="Lucida Sans Unicode"/>
              </a:rPr>
              <a:t> </a:t>
            </a:r>
            <a:r>
              <a:rPr sz="2400" spc="-40" dirty="0">
                <a:latin typeface="Lucida Sans Unicode"/>
                <a:cs typeface="Lucida Sans Unicode"/>
              </a:rPr>
              <a:t>fopen("out.list",</a:t>
            </a:r>
            <a:r>
              <a:rPr sz="2400" spc="-47" dirty="0">
                <a:latin typeface="Lucida Sans Unicode"/>
                <a:cs typeface="Lucida Sans Unicode"/>
              </a:rPr>
              <a:t> </a:t>
            </a:r>
            <a:r>
              <a:rPr sz="2400" spc="-13" dirty="0">
                <a:latin typeface="Lucida Sans Unicode"/>
                <a:cs typeface="Lucida Sans Unicode"/>
              </a:rPr>
              <a:t>"w");</a:t>
            </a:r>
            <a:endParaRPr sz="2400" dirty="0">
              <a:latin typeface="Lucida Sans Unicode"/>
              <a:cs typeface="Lucida Sans Unicode"/>
            </a:endParaRPr>
          </a:p>
          <a:p>
            <a:pPr marL="16933">
              <a:spcBef>
                <a:spcPts val="780"/>
              </a:spcBef>
            </a:pPr>
            <a:r>
              <a:rPr sz="2400" spc="-113" dirty="0">
                <a:latin typeface="Lucida Sans Unicode"/>
                <a:cs typeface="Lucida Sans Unicode"/>
              </a:rPr>
              <a:t>if</a:t>
            </a:r>
            <a:r>
              <a:rPr sz="2400" spc="-80" dirty="0">
                <a:latin typeface="Lucida Sans Unicode"/>
                <a:cs typeface="Lucida Sans Unicode"/>
              </a:rPr>
              <a:t> </a:t>
            </a:r>
            <a:r>
              <a:rPr sz="2400" spc="-33" dirty="0">
                <a:latin typeface="Lucida Sans Unicode"/>
                <a:cs typeface="Lucida Sans Unicode"/>
              </a:rPr>
              <a:t>(ofp==NULL)</a:t>
            </a:r>
            <a:r>
              <a:rPr sz="2400" spc="-80" dirty="0">
                <a:latin typeface="Lucida Sans Unicode"/>
                <a:cs typeface="Lucida Sans Unicode"/>
              </a:rPr>
              <a:t> </a:t>
            </a:r>
            <a:r>
              <a:rPr sz="2400" spc="-13" dirty="0">
                <a:latin typeface="Lucida Sans Unicode"/>
                <a:cs typeface="Lucida Sans Unicode"/>
              </a:rPr>
              <a:t>{...}</a:t>
            </a:r>
            <a:endParaRPr sz="2400" dirty="0">
              <a:latin typeface="Lucida Sans Unicode"/>
              <a:cs typeface="Lucida Sans Unicode"/>
            </a:endParaRPr>
          </a:p>
        </p:txBody>
      </p:sp>
      <p:sp>
        <p:nvSpPr>
          <p:cNvPr id="4" name="object 4"/>
          <p:cNvSpPr txBox="1"/>
          <p:nvPr/>
        </p:nvSpPr>
        <p:spPr>
          <a:xfrm>
            <a:off x="221555" y="838634"/>
            <a:ext cx="183727" cy="201764"/>
          </a:xfrm>
          <a:prstGeom prst="rect">
            <a:avLst/>
          </a:prstGeom>
        </p:spPr>
        <p:txBody>
          <a:bodyPr vert="horz" wrap="square" lIns="0" tIns="16933" rIns="0" bIns="0" rtlCol="0">
            <a:spAutoFit/>
          </a:bodyPr>
          <a:lstStyle/>
          <a:p>
            <a:pPr marL="16933">
              <a:spcBef>
                <a:spcPts val="133"/>
              </a:spcBef>
            </a:pPr>
            <a:r>
              <a:rPr sz="1200" spc="-187" dirty="0">
                <a:solidFill>
                  <a:srgbClr val="FFFFFF"/>
                </a:solidFill>
                <a:latin typeface="Arial Black"/>
                <a:cs typeface="Arial Black"/>
              </a:rPr>
              <a:t>13</a:t>
            </a:r>
            <a:endParaRPr sz="1200">
              <a:latin typeface="Arial Black"/>
              <a:cs typeface="Arial Black"/>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2136" y="205983"/>
            <a:ext cx="14020800" cy="632651"/>
          </a:xfrm>
          <a:prstGeom prst="rect">
            <a:avLst/>
          </a:prstGeom>
        </p:spPr>
        <p:txBody>
          <a:bodyPr vert="horz" wrap="square" lIns="0" tIns="16933" rIns="0" bIns="0" rtlCol="0" anchor="ctr">
            <a:spAutoFit/>
          </a:bodyPr>
          <a:lstStyle/>
          <a:p>
            <a:pPr marL="21166">
              <a:lnSpc>
                <a:spcPct val="100000"/>
              </a:lnSpc>
              <a:spcBef>
                <a:spcPts val="133"/>
              </a:spcBef>
            </a:pPr>
            <a:r>
              <a:rPr dirty="0"/>
              <a:t>Closing</a:t>
            </a:r>
            <a:r>
              <a:rPr spc="120" dirty="0"/>
              <a:t> </a:t>
            </a:r>
            <a:r>
              <a:rPr spc="-27" dirty="0"/>
              <a:t>Files</a:t>
            </a:r>
          </a:p>
        </p:txBody>
      </p:sp>
      <p:sp>
        <p:nvSpPr>
          <p:cNvPr id="3" name="object 3"/>
          <p:cNvSpPr txBox="1"/>
          <p:nvPr/>
        </p:nvSpPr>
        <p:spPr>
          <a:xfrm>
            <a:off x="792136" y="1264580"/>
            <a:ext cx="10977033" cy="3048762"/>
          </a:xfrm>
          <a:prstGeom prst="rect">
            <a:avLst/>
          </a:prstGeom>
        </p:spPr>
        <p:txBody>
          <a:bodyPr vert="horz" wrap="square" lIns="0" tIns="16933" rIns="0" bIns="0" rtlCol="0">
            <a:spAutoFit/>
          </a:bodyPr>
          <a:lstStyle/>
          <a:p>
            <a:pPr marL="94824" marR="6773">
              <a:lnSpc>
                <a:spcPct val="120300"/>
              </a:lnSpc>
              <a:spcBef>
                <a:spcPts val="133"/>
              </a:spcBef>
            </a:pPr>
            <a:r>
              <a:rPr sz="2933" dirty="0">
                <a:latin typeface="Lucida Sans Unicode"/>
                <a:cs typeface="Lucida Sans Unicode"/>
              </a:rPr>
              <a:t>You</a:t>
            </a:r>
            <a:r>
              <a:rPr sz="2933" spc="-87" dirty="0">
                <a:latin typeface="Lucida Sans Unicode"/>
                <a:cs typeface="Lucida Sans Unicode"/>
              </a:rPr>
              <a:t> </a:t>
            </a:r>
            <a:r>
              <a:rPr sz="2933" dirty="0">
                <a:latin typeface="Lucida Sans Unicode"/>
                <a:cs typeface="Lucida Sans Unicode"/>
              </a:rPr>
              <a:t>should</a:t>
            </a:r>
            <a:r>
              <a:rPr sz="2933" spc="-87" dirty="0">
                <a:latin typeface="Lucida Sans Unicode"/>
                <a:cs typeface="Lucida Sans Unicode"/>
              </a:rPr>
              <a:t> </a:t>
            </a:r>
            <a:r>
              <a:rPr sz="2933" spc="-13" dirty="0">
                <a:latin typeface="Lucida Sans Unicode"/>
                <a:cs typeface="Lucida Sans Unicode"/>
              </a:rPr>
              <a:t>ALWAYS</a:t>
            </a:r>
            <a:r>
              <a:rPr sz="2933" spc="-87" dirty="0">
                <a:latin typeface="Lucida Sans Unicode"/>
                <a:cs typeface="Lucida Sans Unicode"/>
              </a:rPr>
              <a:t> </a:t>
            </a:r>
            <a:r>
              <a:rPr sz="2933" spc="87" dirty="0">
                <a:latin typeface="Lucida Sans Unicode"/>
                <a:cs typeface="Lucida Sans Unicode"/>
              </a:rPr>
              <a:t>close</a:t>
            </a:r>
            <a:r>
              <a:rPr sz="2933" spc="-87" dirty="0">
                <a:latin typeface="Lucida Sans Unicode"/>
                <a:cs typeface="Lucida Sans Unicode"/>
              </a:rPr>
              <a:t> </a:t>
            </a:r>
            <a:r>
              <a:rPr sz="2933" spc="-27" dirty="0">
                <a:latin typeface="Lucida Sans Unicode"/>
                <a:cs typeface="Lucida Sans Unicode"/>
              </a:rPr>
              <a:t>files</a:t>
            </a:r>
            <a:r>
              <a:rPr sz="2933" spc="-87" dirty="0">
                <a:latin typeface="Lucida Sans Unicode"/>
                <a:cs typeface="Lucida Sans Unicode"/>
              </a:rPr>
              <a:t> </a:t>
            </a:r>
            <a:r>
              <a:rPr sz="2933" dirty="0">
                <a:latin typeface="Lucida Sans Unicode"/>
                <a:cs typeface="Lucida Sans Unicode"/>
              </a:rPr>
              <a:t>before</a:t>
            </a:r>
            <a:r>
              <a:rPr sz="2933" spc="-87" dirty="0">
                <a:latin typeface="Lucida Sans Unicode"/>
                <a:cs typeface="Lucida Sans Unicode"/>
              </a:rPr>
              <a:t> </a:t>
            </a:r>
            <a:r>
              <a:rPr sz="2933" spc="100" dirty="0">
                <a:latin typeface="Lucida Sans Unicode"/>
                <a:cs typeface="Lucida Sans Unicode"/>
              </a:rPr>
              <a:t>program</a:t>
            </a:r>
            <a:r>
              <a:rPr sz="2933" spc="-80" dirty="0">
                <a:latin typeface="Lucida Sans Unicode"/>
                <a:cs typeface="Lucida Sans Unicode"/>
              </a:rPr>
              <a:t> </a:t>
            </a:r>
            <a:r>
              <a:rPr sz="2933" spc="-13" dirty="0">
                <a:latin typeface="Lucida Sans Unicode"/>
                <a:cs typeface="Lucida Sans Unicode"/>
              </a:rPr>
              <a:t>termination </a:t>
            </a:r>
            <a:r>
              <a:rPr sz="2933" spc="-27" dirty="0">
                <a:latin typeface="Lucida Sans Unicode"/>
                <a:cs typeface="Lucida Sans Unicode"/>
              </a:rPr>
              <a:t>For</a:t>
            </a:r>
            <a:r>
              <a:rPr sz="2933" spc="-187" dirty="0">
                <a:latin typeface="Lucida Sans Unicode"/>
                <a:cs typeface="Lucida Sans Unicode"/>
              </a:rPr>
              <a:t> </a:t>
            </a:r>
            <a:r>
              <a:rPr sz="2933" spc="353" dirty="0">
                <a:latin typeface="Lucida Sans Unicode"/>
                <a:cs typeface="Lucida Sans Unicode"/>
              </a:rPr>
              <a:t>a</a:t>
            </a:r>
            <a:r>
              <a:rPr sz="2933" spc="-167" dirty="0">
                <a:latin typeface="Lucida Sans Unicode"/>
                <a:cs typeface="Lucida Sans Unicode"/>
              </a:rPr>
              <a:t> </a:t>
            </a:r>
            <a:r>
              <a:rPr sz="2933" spc="-47" dirty="0">
                <a:latin typeface="Lucida Sans Unicode"/>
                <a:cs typeface="Lucida Sans Unicode"/>
              </a:rPr>
              <a:t>file</a:t>
            </a:r>
            <a:r>
              <a:rPr sz="2933" spc="-167" dirty="0">
                <a:latin typeface="Lucida Sans Unicode"/>
                <a:cs typeface="Lucida Sans Unicode"/>
              </a:rPr>
              <a:t> </a:t>
            </a:r>
            <a:r>
              <a:rPr sz="2933" spc="-27" dirty="0">
                <a:latin typeface="Lucida Sans Unicode"/>
                <a:cs typeface="Lucida Sans Unicode"/>
              </a:rPr>
              <a:t>pointer:</a:t>
            </a:r>
            <a:r>
              <a:rPr sz="2933" spc="-173" dirty="0">
                <a:latin typeface="Lucida Sans Unicode"/>
                <a:cs typeface="Lucida Sans Unicode"/>
              </a:rPr>
              <a:t> </a:t>
            </a:r>
            <a:r>
              <a:rPr sz="2933" spc="-213" dirty="0">
                <a:latin typeface="Arial Black"/>
                <a:cs typeface="Arial Black"/>
              </a:rPr>
              <a:t>fclose(FILE</a:t>
            </a:r>
            <a:r>
              <a:rPr sz="2933" spc="-360" dirty="0">
                <a:latin typeface="Arial Black"/>
                <a:cs typeface="Arial Black"/>
              </a:rPr>
              <a:t> </a:t>
            </a:r>
            <a:r>
              <a:rPr sz="2933" spc="-27" dirty="0">
                <a:latin typeface="Arial Black"/>
                <a:cs typeface="Arial Black"/>
              </a:rPr>
              <a:t>*fp)</a:t>
            </a:r>
            <a:endParaRPr sz="2933" dirty="0">
              <a:latin typeface="Arial Black"/>
              <a:cs typeface="Arial Black"/>
            </a:endParaRPr>
          </a:p>
          <a:p>
            <a:pPr>
              <a:spcBef>
                <a:spcPts val="813"/>
              </a:spcBef>
            </a:pPr>
            <a:endParaRPr sz="2933" dirty="0">
              <a:latin typeface="Arial Black"/>
              <a:cs typeface="Arial Black"/>
            </a:endParaRPr>
          </a:p>
          <a:p>
            <a:pPr marL="94824"/>
            <a:r>
              <a:rPr sz="2933" spc="193" dirty="0">
                <a:latin typeface="Lucida Sans Unicode"/>
                <a:cs typeface="Lucida Sans Unicode"/>
              </a:rPr>
              <a:t>Why?</a:t>
            </a:r>
            <a:r>
              <a:rPr sz="2933" spc="-173" dirty="0">
                <a:latin typeface="Lucida Sans Unicode"/>
                <a:cs typeface="Lucida Sans Unicode"/>
              </a:rPr>
              <a:t> </a:t>
            </a:r>
            <a:r>
              <a:rPr sz="2933" dirty="0">
                <a:latin typeface="Lucida Sans Unicode"/>
                <a:cs typeface="Lucida Sans Unicode"/>
              </a:rPr>
              <a:t>Two</a:t>
            </a:r>
            <a:r>
              <a:rPr sz="2933" spc="-173" dirty="0">
                <a:latin typeface="Lucida Sans Unicode"/>
                <a:cs typeface="Lucida Sans Unicode"/>
              </a:rPr>
              <a:t> </a:t>
            </a:r>
            <a:r>
              <a:rPr sz="2933" spc="-13" dirty="0">
                <a:latin typeface="Lucida Sans Unicode"/>
                <a:cs typeface="Lucida Sans Unicode"/>
              </a:rPr>
              <a:t>reasons:</a:t>
            </a:r>
            <a:endParaRPr sz="2933" dirty="0">
              <a:latin typeface="Lucida Sans Unicode"/>
              <a:cs typeface="Lucida Sans Unicode"/>
            </a:endParaRPr>
          </a:p>
          <a:p>
            <a:pPr marL="704409" indent="-592652">
              <a:lnSpc>
                <a:spcPts val="3347"/>
              </a:lnSpc>
              <a:spcBef>
                <a:spcPts val="713"/>
              </a:spcBef>
              <a:buClr>
                <a:srgbClr val="0055D6"/>
              </a:buClr>
              <a:buAutoNum type="arabicParenR"/>
              <a:tabLst>
                <a:tab pos="704409" algn="l"/>
              </a:tabLst>
            </a:pPr>
            <a:r>
              <a:rPr sz="2933" dirty="0">
                <a:latin typeface="Lucida Sans Unicode"/>
                <a:cs typeface="Lucida Sans Unicode"/>
              </a:rPr>
              <a:t>Output</a:t>
            </a:r>
            <a:r>
              <a:rPr sz="2933" spc="-13" dirty="0">
                <a:latin typeface="Lucida Sans Unicode"/>
                <a:cs typeface="Lucida Sans Unicode"/>
              </a:rPr>
              <a:t> </a:t>
            </a:r>
            <a:r>
              <a:rPr sz="2933" spc="-40" dirty="0">
                <a:latin typeface="Lucida Sans Unicode"/>
                <a:cs typeface="Lucida Sans Unicode"/>
              </a:rPr>
              <a:t>is</a:t>
            </a:r>
            <a:r>
              <a:rPr sz="2933" spc="-7" dirty="0">
                <a:latin typeface="Lucida Sans Unicode"/>
                <a:cs typeface="Lucida Sans Unicode"/>
              </a:rPr>
              <a:t> </a:t>
            </a:r>
            <a:r>
              <a:rPr sz="2933" dirty="0">
                <a:latin typeface="Lucida Sans Unicode"/>
                <a:cs typeface="Lucida Sans Unicode"/>
              </a:rPr>
              <a:t>buffered,</a:t>
            </a:r>
            <a:r>
              <a:rPr sz="2933" spc="-7" dirty="0">
                <a:latin typeface="Lucida Sans Unicode"/>
                <a:cs typeface="Lucida Sans Unicode"/>
              </a:rPr>
              <a:t> </a:t>
            </a:r>
            <a:r>
              <a:rPr sz="2933" dirty="0">
                <a:latin typeface="Lucida Sans Unicode"/>
                <a:cs typeface="Lucida Sans Unicode"/>
              </a:rPr>
              <a:t>closing</a:t>
            </a:r>
            <a:r>
              <a:rPr sz="2933" spc="-7" dirty="0">
                <a:latin typeface="Lucida Sans Unicode"/>
                <a:cs typeface="Lucida Sans Unicode"/>
              </a:rPr>
              <a:t> </a:t>
            </a:r>
            <a:r>
              <a:rPr sz="2933" dirty="0">
                <a:latin typeface="Lucida Sans Unicode"/>
                <a:cs typeface="Lucida Sans Unicode"/>
              </a:rPr>
              <a:t>enforces</a:t>
            </a:r>
            <a:r>
              <a:rPr sz="2933" spc="-7" dirty="0">
                <a:latin typeface="Lucida Sans Unicode"/>
                <a:cs typeface="Lucida Sans Unicode"/>
              </a:rPr>
              <a:t> </a:t>
            </a:r>
            <a:r>
              <a:rPr sz="2933" spc="-13" dirty="0">
                <a:latin typeface="Lucida Sans Unicode"/>
                <a:cs typeface="Lucida Sans Unicode"/>
              </a:rPr>
              <a:t>writing</a:t>
            </a:r>
            <a:r>
              <a:rPr sz="2933" spc="-7" dirty="0">
                <a:latin typeface="Lucida Sans Unicode"/>
                <a:cs typeface="Lucida Sans Unicode"/>
              </a:rPr>
              <a:t> </a:t>
            </a:r>
            <a:r>
              <a:rPr sz="2933" dirty="0">
                <a:latin typeface="Lucida Sans Unicode"/>
                <a:cs typeface="Lucida Sans Unicode"/>
              </a:rPr>
              <a:t>to</a:t>
            </a:r>
            <a:r>
              <a:rPr sz="2933" spc="-7" dirty="0">
                <a:latin typeface="Lucida Sans Unicode"/>
                <a:cs typeface="Lucida Sans Unicode"/>
              </a:rPr>
              <a:t> </a:t>
            </a:r>
            <a:r>
              <a:rPr sz="2933" spc="-27" dirty="0">
                <a:latin typeface="Lucida Sans Unicode"/>
                <a:cs typeface="Lucida Sans Unicode"/>
              </a:rPr>
              <a:t>disk</a:t>
            </a:r>
            <a:endParaRPr sz="2933" dirty="0">
              <a:latin typeface="Lucida Sans Unicode"/>
              <a:cs typeface="Lucida Sans Unicode"/>
            </a:endParaRPr>
          </a:p>
          <a:p>
            <a:pPr marL="704409" indent="-687476">
              <a:lnSpc>
                <a:spcPts val="3347"/>
              </a:lnSpc>
              <a:buClr>
                <a:srgbClr val="0055D6"/>
              </a:buClr>
              <a:buAutoNum type="arabicParenR"/>
              <a:tabLst>
                <a:tab pos="704409" algn="l"/>
              </a:tabLst>
            </a:pPr>
            <a:r>
              <a:rPr sz="2933" dirty="0">
                <a:latin typeface="Lucida Sans Unicode"/>
                <a:cs typeface="Lucida Sans Unicode"/>
              </a:rPr>
              <a:t>Leaving</a:t>
            </a:r>
            <a:r>
              <a:rPr sz="2933" spc="33" dirty="0">
                <a:latin typeface="Lucida Sans Unicode"/>
                <a:cs typeface="Lucida Sans Unicode"/>
              </a:rPr>
              <a:t> </a:t>
            </a:r>
            <a:r>
              <a:rPr sz="2933" spc="-47" dirty="0">
                <a:latin typeface="Lucida Sans Unicode"/>
                <a:cs typeface="Lucida Sans Unicode"/>
              </a:rPr>
              <a:t>file</a:t>
            </a:r>
            <a:r>
              <a:rPr sz="2933" spc="40" dirty="0">
                <a:latin typeface="Lucida Sans Unicode"/>
                <a:cs typeface="Lucida Sans Unicode"/>
              </a:rPr>
              <a:t> </a:t>
            </a:r>
            <a:r>
              <a:rPr sz="2933" dirty="0">
                <a:latin typeface="Lucida Sans Unicode"/>
                <a:cs typeface="Lucida Sans Unicode"/>
              </a:rPr>
              <a:t>pointers</a:t>
            </a:r>
            <a:r>
              <a:rPr sz="2933" spc="40" dirty="0">
                <a:latin typeface="Lucida Sans Unicode"/>
                <a:cs typeface="Lucida Sans Unicode"/>
              </a:rPr>
              <a:t> </a:t>
            </a:r>
            <a:r>
              <a:rPr sz="2933" spc="100" dirty="0">
                <a:latin typeface="Lucida Sans Unicode"/>
                <a:cs typeface="Lucida Sans Unicode"/>
              </a:rPr>
              <a:t>open</a:t>
            </a:r>
            <a:r>
              <a:rPr sz="2933" spc="33" dirty="0">
                <a:latin typeface="Lucida Sans Unicode"/>
                <a:cs typeface="Lucida Sans Unicode"/>
              </a:rPr>
              <a:t> </a:t>
            </a:r>
            <a:r>
              <a:rPr sz="2933" spc="187" dirty="0">
                <a:latin typeface="Lucida Sans Unicode"/>
                <a:cs typeface="Lucida Sans Unicode"/>
              </a:rPr>
              <a:t>m</a:t>
            </a:r>
            <a:r>
              <a:rPr lang="en-US" sz="2933" spc="187" dirty="0">
                <a:latin typeface="Lucida Sans Unicode"/>
                <a:cs typeface="Lucida Sans Unicode"/>
              </a:rPr>
              <a:t>a</a:t>
            </a:r>
            <a:r>
              <a:rPr sz="2933" spc="187" dirty="0">
                <a:latin typeface="Lucida Sans Unicode"/>
                <a:cs typeface="Lucida Sans Unicode"/>
              </a:rPr>
              <a:t>y</a:t>
            </a:r>
            <a:r>
              <a:rPr sz="2933" spc="40" dirty="0">
                <a:latin typeface="Lucida Sans Unicode"/>
                <a:cs typeface="Lucida Sans Unicode"/>
              </a:rPr>
              <a:t> </a:t>
            </a:r>
            <a:r>
              <a:rPr sz="2933" dirty="0">
                <a:latin typeface="Lucida Sans Unicode"/>
                <a:cs typeface="Lucida Sans Unicode"/>
              </a:rPr>
              <a:t>introduce</a:t>
            </a:r>
            <a:r>
              <a:rPr sz="2933" spc="40" dirty="0">
                <a:latin typeface="Lucida Sans Unicode"/>
                <a:cs typeface="Lucida Sans Unicode"/>
              </a:rPr>
              <a:t> </a:t>
            </a:r>
            <a:r>
              <a:rPr sz="2933" dirty="0">
                <a:latin typeface="Lucida Sans Unicode"/>
                <a:cs typeface="Lucida Sans Unicode"/>
              </a:rPr>
              <a:t>security</a:t>
            </a:r>
            <a:r>
              <a:rPr sz="2933" spc="40" dirty="0">
                <a:latin typeface="Lucida Sans Unicode"/>
                <a:cs typeface="Lucida Sans Unicode"/>
              </a:rPr>
              <a:t> </a:t>
            </a:r>
            <a:r>
              <a:rPr sz="2933" spc="-13" dirty="0">
                <a:latin typeface="Lucida Sans Unicode"/>
                <a:cs typeface="Lucida Sans Unicode"/>
              </a:rPr>
              <a:t>risks</a:t>
            </a:r>
            <a:endParaRPr sz="2933" dirty="0">
              <a:latin typeface="Lucida Sans Unicode"/>
              <a:cs typeface="Lucida Sans Unicode"/>
            </a:endParaRPr>
          </a:p>
        </p:txBody>
      </p:sp>
      <p:sp>
        <p:nvSpPr>
          <p:cNvPr id="4" name="object 4"/>
          <p:cNvSpPr txBox="1"/>
          <p:nvPr/>
        </p:nvSpPr>
        <p:spPr>
          <a:xfrm>
            <a:off x="210582" y="838634"/>
            <a:ext cx="194733" cy="201764"/>
          </a:xfrm>
          <a:prstGeom prst="rect">
            <a:avLst/>
          </a:prstGeom>
        </p:spPr>
        <p:txBody>
          <a:bodyPr vert="horz" wrap="square" lIns="0" tIns="16933" rIns="0" bIns="0" rtlCol="0">
            <a:spAutoFit/>
          </a:bodyPr>
          <a:lstStyle/>
          <a:p>
            <a:pPr marL="16933">
              <a:spcBef>
                <a:spcPts val="133"/>
              </a:spcBef>
            </a:pPr>
            <a:r>
              <a:rPr sz="1200" spc="-133" dirty="0">
                <a:solidFill>
                  <a:srgbClr val="FFFFFF"/>
                </a:solidFill>
                <a:latin typeface="Arial Black"/>
                <a:cs typeface="Arial Black"/>
              </a:rPr>
              <a:t>14</a:t>
            </a:r>
            <a:endParaRPr sz="1200">
              <a:latin typeface="Arial Black"/>
              <a:cs typeface="Arial Black"/>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34"/>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And In Conclusion, …</a:t>
            </a:r>
            <a:endParaRPr b="1" dirty="0"/>
          </a:p>
        </p:txBody>
      </p:sp>
      <p:sp>
        <p:nvSpPr>
          <p:cNvPr id="561" name="Google Shape;561;p34"/>
          <p:cNvSpPr txBox="1">
            <a:spLocks noGrp="1"/>
          </p:cNvSpPr>
          <p:nvPr>
            <p:ph idx="1"/>
          </p:nvPr>
        </p:nvSpPr>
        <p:spPr>
          <a:xfrm>
            <a:off x="828964" y="977182"/>
            <a:ext cx="10515600" cy="5157351"/>
          </a:xfrm>
          <a:prstGeom prst="rect">
            <a:avLst/>
          </a:prstGeom>
          <a:noFill/>
          <a:ln>
            <a:noFill/>
          </a:ln>
        </p:spPr>
        <p:txBody>
          <a:bodyPr spcFirstLastPara="1" vert="horz" wrap="square" lIns="174133" tIns="87067" rIns="174133" bIns="87067" rtlCol="0" anchor="t" anchorCtr="0">
            <a:noAutofit/>
          </a:bodyPr>
          <a:lstStyle/>
          <a:p>
            <a:pPr marL="489442" indent="-408184">
              <a:lnSpc>
                <a:spcPct val="100000"/>
              </a:lnSpc>
              <a:spcBef>
                <a:spcPts val="0"/>
              </a:spcBef>
              <a:buSzPts val="1900"/>
            </a:pPr>
            <a:r>
              <a:rPr lang="en-US" sz="2667" dirty="0"/>
              <a:t>C chosen to exploit underlying features of HW</a:t>
            </a:r>
            <a:endParaRPr dirty="0"/>
          </a:p>
          <a:p>
            <a:pPr marL="489442" indent="-408184">
              <a:lnSpc>
                <a:spcPct val="100000"/>
              </a:lnSpc>
              <a:buSzPts val="1900"/>
            </a:pPr>
            <a:r>
              <a:rPr lang="en-US" sz="2667" dirty="0"/>
              <a:t>Key C concepts</a:t>
            </a:r>
            <a:endParaRPr dirty="0"/>
          </a:p>
          <a:p>
            <a:pPr marL="880619" lvl="1" indent="-340153">
              <a:lnSpc>
                <a:spcPct val="100000"/>
              </a:lnSpc>
              <a:spcBef>
                <a:spcPts val="433"/>
              </a:spcBef>
              <a:buSzPts val="1463"/>
            </a:pPr>
            <a:r>
              <a:rPr lang="en-US" sz="2167" dirty="0"/>
              <a:t>Pointers, arrays, implications for mem management</a:t>
            </a:r>
            <a:endParaRPr dirty="0"/>
          </a:p>
          <a:p>
            <a:pPr marL="489442" indent="-408184">
              <a:lnSpc>
                <a:spcPct val="100000"/>
              </a:lnSpc>
              <a:buSzPts val="1900"/>
            </a:pPr>
            <a:r>
              <a:rPr lang="en-US" sz="2667" dirty="0"/>
              <a:t>C compiled and linked to make executables</a:t>
            </a:r>
            <a:endParaRPr dirty="0"/>
          </a:p>
          <a:p>
            <a:pPr marL="880619" lvl="1" indent="-340153">
              <a:lnSpc>
                <a:spcPct val="100000"/>
              </a:lnSpc>
              <a:spcBef>
                <a:spcPts val="433"/>
              </a:spcBef>
              <a:buSzPts val="1463"/>
            </a:pPr>
            <a:r>
              <a:rPr lang="en-US" sz="2167" dirty="0"/>
              <a:t>Pros (speed) and Cons (slow edit-compile cycle)</a:t>
            </a:r>
            <a:endParaRPr dirty="0"/>
          </a:p>
          <a:p>
            <a:pPr marL="489442" indent="-408184">
              <a:lnSpc>
                <a:spcPct val="100000"/>
              </a:lnSpc>
              <a:buSzPts val="1900"/>
            </a:pPr>
            <a:r>
              <a:rPr lang="en-US" sz="2667" dirty="0"/>
              <a:t>C looks mostly like Java except </a:t>
            </a:r>
            <a:endParaRPr dirty="0"/>
          </a:p>
          <a:p>
            <a:pPr marL="880619" lvl="1" indent="-340153">
              <a:lnSpc>
                <a:spcPct val="100000"/>
              </a:lnSpc>
              <a:spcBef>
                <a:spcPts val="435"/>
              </a:spcBef>
              <a:buSzPts val="1466"/>
            </a:pPr>
            <a:r>
              <a:rPr lang="en-US" sz="2172" dirty="0"/>
              <a:t>no OOP, ADTs defined through structs</a:t>
            </a:r>
            <a:endParaRPr dirty="0"/>
          </a:p>
          <a:p>
            <a:pPr marL="880619" lvl="1" indent="-340153">
              <a:lnSpc>
                <a:spcPct val="100000"/>
              </a:lnSpc>
              <a:spcBef>
                <a:spcPts val="435"/>
              </a:spcBef>
              <a:buSzPts val="1466"/>
            </a:pPr>
            <a:r>
              <a:rPr lang="en-US" sz="2172" dirty="0"/>
              <a:t>0 (and NULL) FALSE, all else TRUE (C99 bool types)</a:t>
            </a:r>
            <a:endParaRPr dirty="0"/>
          </a:p>
          <a:p>
            <a:pPr marL="880619" lvl="1" indent="-340153">
              <a:lnSpc>
                <a:spcPct val="100000"/>
              </a:lnSpc>
              <a:spcBef>
                <a:spcPts val="435"/>
              </a:spcBef>
              <a:buSzPts val="1466"/>
            </a:pPr>
            <a:r>
              <a:rPr lang="en-US" sz="2172" dirty="0"/>
              <a:t>Use </a:t>
            </a:r>
            <a:r>
              <a:rPr lang="en-US" sz="2172" b="1" dirty="0" err="1">
                <a:solidFill>
                  <a:srgbClr val="D0940C"/>
                </a:solidFill>
                <a:ea typeface="Courier New"/>
                <a:sym typeface="Courier New"/>
              </a:rPr>
              <a:t>int</a:t>
            </a:r>
            <a:r>
              <a:rPr lang="en-US" sz="2172" b="1" i="1" dirty="0" err="1">
                <a:solidFill>
                  <a:srgbClr val="D0940C"/>
                </a:solidFill>
                <a:ea typeface="Courier New"/>
                <a:sym typeface="Courier New"/>
              </a:rPr>
              <a:t>N</a:t>
            </a:r>
            <a:r>
              <a:rPr lang="en-US" sz="2172" b="1" dirty="0" err="1">
                <a:solidFill>
                  <a:srgbClr val="D0940C"/>
                </a:solidFill>
                <a:ea typeface="Courier New"/>
                <a:sym typeface="Courier New"/>
              </a:rPr>
              <a:t>_t</a:t>
            </a:r>
            <a:r>
              <a:rPr lang="en-US" sz="2172" dirty="0"/>
              <a:t> and </a:t>
            </a:r>
            <a:r>
              <a:rPr lang="en-US" sz="2172" b="1" dirty="0" err="1">
                <a:solidFill>
                  <a:srgbClr val="D0940C"/>
                </a:solidFill>
                <a:ea typeface="Courier New"/>
                <a:sym typeface="Courier New"/>
              </a:rPr>
              <a:t>uint</a:t>
            </a:r>
            <a:r>
              <a:rPr lang="en-US" sz="2172" b="1" i="1" dirty="0" err="1">
                <a:solidFill>
                  <a:srgbClr val="D0940C"/>
                </a:solidFill>
                <a:ea typeface="Courier New"/>
                <a:sym typeface="Courier New"/>
              </a:rPr>
              <a:t>N</a:t>
            </a:r>
            <a:r>
              <a:rPr lang="en-US" sz="2172" b="1" dirty="0" err="1">
                <a:solidFill>
                  <a:srgbClr val="D0940C"/>
                </a:solidFill>
                <a:ea typeface="Courier New"/>
                <a:sym typeface="Courier New"/>
              </a:rPr>
              <a:t>_t</a:t>
            </a:r>
            <a:r>
              <a:rPr lang="en-US" sz="2172" dirty="0"/>
              <a:t> for portable code!</a:t>
            </a:r>
            <a:endParaRPr sz="2172" b="1" dirty="0">
              <a:solidFill>
                <a:srgbClr val="D0940C"/>
              </a:solidFill>
              <a:ea typeface="Courier New"/>
              <a:sym typeface="Courier New"/>
            </a:endParaRPr>
          </a:p>
          <a:p>
            <a:pPr marL="880619" lvl="1" indent="-340153">
              <a:lnSpc>
                <a:spcPct val="100000"/>
              </a:lnSpc>
              <a:spcBef>
                <a:spcPts val="435"/>
              </a:spcBef>
              <a:buSzPts val="1466"/>
            </a:pPr>
            <a:r>
              <a:rPr lang="en-US" sz="2172" dirty="0" err="1"/>
              <a:t>Unitialized</a:t>
            </a:r>
            <a:r>
              <a:rPr lang="en-US" sz="2172" dirty="0"/>
              <a:t> variables contain garbage</a:t>
            </a:r>
            <a:endParaRPr dirty="0"/>
          </a:p>
          <a:p>
            <a:pPr marL="1184868" lvl="2" indent="-272121">
              <a:lnSpc>
                <a:spcPct val="100000"/>
              </a:lnSpc>
              <a:spcBef>
                <a:spcPts val="435"/>
              </a:spcBef>
              <a:buSzPts val="1629"/>
            </a:pPr>
            <a:r>
              <a:rPr lang="en-US" sz="2172" dirty="0"/>
              <a:t>“Bohrbugs” (repeatable) vs “Heisenbugs” (random)</a:t>
            </a:r>
            <a:endParaRPr dirty="0"/>
          </a:p>
          <a:p>
            <a:pPr marL="489442" indent="-247322">
              <a:buSzPts val="1900"/>
              <a:buNone/>
            </a:pPr>
            <a:endParaRPr sz="2667" dirty="0"/>
          </a:p>
          <a:p>
            <a:pPr marL="489442" indent="-247322">
              <a:buSzPts val="1900"/>
              <a:buNone/>
            </a:pPr>
            <a:endParaRPr sz="2667" dirty="0"/>
          </a:p>
        </p:txBody>
      </p:sp>
      <p:sp>
        <p:nvSpPr>
          <p:cNvPr id="562" name="Google Shape;562;p34"/>
          <p:cNvSpPr txBox="1">
            <a:spLocks noGrp="1"/>
          </p:cNvSpPr>
          <p:nvPr>
            <p:ph type="sldNum" sz="quarter" idx="12"/>
          </p:nvPr>
        </p:nvSpPr>
        <p:spPr>
          <a:prstGeom prst="rect">
            <a:avLst/>
          </a:prstGeom>
          <a:noFill/>
          <a:ln>
            <a:noFill/>
          </a:ln>
        </p:spPr>
        <p:txBody>
          <a:bodyPr spcFirstLastPara="1" wrap="square" lIns="95233" tIns="95233" rIns="95233" bIns="95233" anchor="t" anchorCtr="0">
            <a:spAutoFit/>
          </a:bodyPr>
          <a:lstStyle/>
          <a:p>
            <a:pPr algn="ctr">
              <a:buClr>
                <a:srgbClr val="000000"/>
              </a:buClr>
              <a:buSzPts val="2400"/>
            </a:pPr>
            <a:fld id="{00000000-1234-1234-1234-123412341234}" type="slidenum">
              <a:rPr lang="en-US" sz="3200">
                <a:solidFill>
                  <a:srgbClr val="000000"/>
                </a:solidFill>
                <a:latin typeface="Gill Sans"/>
                <a:ea typeface="Gill Sans"/>
                <a:cs typeface="Gill Sans"/>
                <a:sym typeface="Gill Sans"/>
              </a:rPr>
              <a:pPr algn="ctr">
                <a:buClr>
                  <a:srgbClr val="000000"/>
                </a:buClr>
                <a:buSzPts val="2400"/>
              </a:pPr>
              <a:t>65</a:t>
            </a:fld>
            <a:endParaRPr sz="3200">
              <a:solidFill>
                <a:srgbClr val="000000"/>
              </a:solidFill>
              <a:latin typeface="Gill Sans"/>
              <a:ea typeface="Gill Sans"/>
              <a:cs typeface="Gill Sans"/>
              <a:sym typeface="Gill Sans"/>
            </a:endParaRPr>
          </a:p>
        </p:txBody>
      </p:sp>
      <p:sp>
        <p:nvSpPr>
          <p:cNvPr id="563" name="Google Shape;563;p34"/>
          <p:cNvSpPr/>
          <p:nvPr/>
        </p:nvSpPr>
        <p:spPr>
          <a:xfrm>
            <a:off x="11176000" y="5562601"/>
            <a:ext cx="1320800" cy="697509"/>
          </a:xfrm>
          <a:prstGeom prst="rect">
            <a:avLst/>
          </a:prstGeom>
          <a:noFill/>
          <a:ln>
            <a:noFill/>
          </a:ln>
        </p:spPr>
        <p:txBody>
          <a:bodyPr spcFirstLastPara="1" wrap="square" lIns="121867" tIns="60933" rIns="121867" bIns="60933" anchor="t" anchorCtr="0">
            <a:spAutoFit/>
          </a:bodyPr>
          <a:lstStyle/>
          <a:p>
            <a:pPr algn="ctr"/>
            <a:r>
              <a:rPr lang="en-US" sz="3733">
                <a:solidFill>
                  <a:schemeClr val="lt1"/>
                </a:solidFill>
                <a:latin typeface="Noto Sans Symbols"/>
                <a:ea typeface="Noto Sans Symbols"/>
                <a:cs typeface="Noto Sans Symbols"/>
                <a:sym typeface="Noto Sans Symbols"/>
              </a:rPr>
              <a:t>🗹</a:t>
            </a:r>
            <a:endParaRPr sz="3733">
              <a:solidFill>
                <a:schemeClr val="lt1"/>
              </a:solidFill>
              <a:latin typeface="Helvetica Neue"/>
              <a:ea typeface="Helvetica Neue"/>
              <a:cs typeface="Helvetica Neue"/>
              <a:sym typeface="Helvetica Neue"/>
            </a:endParaRPr>
          </a:p>
        </p:txBody>
      </p:sp>
      <p:sp>
        <p:nvSpPr>
          <p:cNvPr id="2" name="Footer Placeholder 1">
            <a:extLst>
              <a:ext uri="{FF2B5EF4-FFF2-40B4-BE49-F238E27FC236}">
                <a16:creationId xmlns:a16="http://schemas.microsoft.com/office/drawing/2014/main" xmlns="" id="{7020ED6D-26CE-4453-E8A0-5EE70FC23A76}"/>
              </a:ext>
            </a:extLst>
          </p:cNvPr>
          <p:cNvSpPr>
            <a:spLocks noGrp="1"/>
          </p:cNvSpPr>
          <p:nvPr>
            <p:ph type="ftr" sz="quarter" idx="11"/>
          </p:nvPr>
        </p:nvSpPr>
        <p:spPr/>
        <p:txBody>
          <a:bodyPr/>
          <a:lstStyle/>
          <a:p>
            <a:r>
              <a:rPr lang="en-US"/>
              <a:t>Introduction - Basics of C programming</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D3CD9D-341C-77C3-90A8-AF7278D8AD44}"/>
              </a:ext>
            </a:extLst>
          </p:cNvPr>
          <p:cNvSpPr>
            <a:spLocks noGrp="1"/>
          </p:cNvSpPr>
          <p:nvPr>
            <p:ph type="title"/>
          </p:nvPr>
        </p:nvSpPr>
        <p:spPr/>
        <p:txBody>
          <a:bodyPr/>
          <a:lstStyle/>
          <a:p>
            <a:r>
              <a:rPr lang="en-US" dirty="0"/>
              <a:t>Lab work</a:t>
            </a:r>
          </a:p>
        </p:txBody>
      </p:sp>
      <p:sp>
        <p:nvSpPr>
          <p:cNvPr id="3" name="Content Placeholder 2">
            <a:extLst>
              <a:ext uri="{FF2B5EF4-FFF2-40B4-BE49-F238E27FC236}">
                <a16:creationId xmlns:a16="http://schemas.microsoft.com/office/drawing/2014/main" xmlns="" id="{5447461D-7656-B1C8-0E81-ACBF46863A6D}"/>
              </a:ext>
            </a:extLst>
          </p:cNvPr>
          <p:cNvSpPr>
            <a:spLocks noGrp="1"/>
          </p:cNvSpPr>
          <p:nvPr>
            <p:ph idx="1"/>
          </p:nvPr>
        </p:nvSpPr>
        <p:spPr/>
        <p:txBody>
          <a:bodyPr/>
          <a:lstStyle/>
          <a:p>
            <a:r>
              <a:rPr lang="en-US" dirty="0"/>
              <a:t>Introduction to </a:t>
            </a:r>
            <a:r>
              <a:rPr lang="en-US" dirty="0" err="1"/>
              <a:t>gcc</a:t>
            </a:r>
            <a:endParaRPr lang="en-US" dirty="0"/>
          </a:p>
          <a:p>
            <a:r>
              <a:rPr lang="en-US" dirty="0"/>
              <a:t>Debugging in GDB</a:t>
            </a:r>
          </a:p>
        </p:txBody>
      </p:sp>
      <p:sp>
        <p:nvSpPr>
          <p:cNvPr id="4" name="Footer Placeholder 3">
            <a:extLst>
              <a:ext uri="{FF2B5EF4-FFF2-40B4-BE49-F238E27FC236}">
                <a16:creationId xmlns:a16="http://schemas.microsoft.com/office/drawing/2014/main" xmlns="" id="{34FDE705-5B3E-8A74-A078-CEB04867124B}"/>
              </a:ext>
            </a:extLst>
          </p:cNvPr>
          <p:cNvSpPr>
            <a:spLocks noGrp="1"/>
          </p:cNvSpPr>
          <p:nvPr>
            <p:ph type="ftr" sz="quarter" idx="11"/>
          </p:nvPr>
        </p:nvSpPr>
        <p:spPr/>
        <p:txBody>
          <a:bodyPr/>
          <a:lstStyle/>
          <a:p>
            <a:r>
              <a:rPr lang="en-US"/>
              <a:t>Introduction - Basics of C programming</a:t>
            </a:r>
          </a:p>
        </p:txBody>
      </p:sp>
      <p:sp>
        <p:nvSpPr>
          <p:cNvPr id="5" name="Slide Number Placeholder 4">
            <a:extLst>
              <a:ext uri="{FF2B5EF4-FFF2-40B4-BE49-F238E27FC236}">
                <a16:creationId xmlns:a16="http://schemas.microsoft.com/office/drawing/2014/main" xmlns="" id="{2BA4C384-5308-A40E-F1A1-0E3820911C44}"/>
              </a:ext>
            </a:extLst>
          </p:cNvPr>
          <p:cNvSpPr>
            <a:spLocks noGrp="1"/>
          </p:cNvSpPr>
          <p:nvPr>
            <p:ph type="sldNum" sz="quarter" idx="12"/>
          </p:nvPr>
        </p:nvSpPr>
        <p:spPr/>
        <p:txBody>
          <a:bodyPr/>
          <a:lstStyle/>
          <a:p>
            <a:fld id="{80B3F240-1256-4E56-B6D7-F3DD5D13EF0A}" type="slidenum">
              <a:rPr lang="en-US" smtClean="0"/>
              <a:t>66</a:t>
            </a:fld>
            <a:endParaRPr lang="en-US"/>
          </a:p>
        </p:txBody>
      </p:sp>
    </p:spTree>
    <p:extLst>
      <p:ext uri="{BB962C8B-B14F-4D97-AF65-F5344CB8AC3E}">
        <p14:creationId xmlns:p14="http://schemas.microsoft.com/office/powerpoint/2010/main" val="20949006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719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9"/>
          <p:cNvSpPr txBox="1">
            <a:spLocks noGrp="1"/>
          </p:cNvSpPr>
          <p:nvPr>
            <p:ph type="title"/>
          </p:nvPr>
        </p:nvSpPr>
        <p:spPr>
          <a:prstGeom prst="rect">
            <a:avLst/>
          </a:prstGeom>
          <a:noFill/>
          <a:ln>
            <a:noFill/>
          </a:ln>
        </p:spPr>
        <p:txBody>
          <a:bodyPr spcFirstLastPara="1" vert="horz" wrap="square" lIns="174133" tIns="87067" rIns="174133" bIns="87067" rtlCol="0" anchor="t" anchorCtr="0">
            <a:noAutofit/>
          </a:bodyPr>
          <a:lstStyle/>
          <a:p>
            <a:r>
              <a:rPr lang="en-US" b="1" dirty="0"/>
              <a:t>Compilation: Overview</a:t>
            </a:r>
            <a:endParaRPr b="1" dirty="0"/>
          </a:p>
        </p:txBody>
      </p:sp>
      <p:sp>
        <p:nvSpPr>
          <p:cNvPr id="323" name="Google Shape;323;p9"/>
          <p:cNvSpPr txBox="1">
            <a:spLocks noGrp="1"/>
          </p:cNvSpPr>
          <p:nvPr>
            <p:ph idx="1"/>
          </p:nvPr>
        </p:nvSpPr>
        <p:spPr>
          <a:xfrm>
            <a:off x="782629" y="921611"/>
            <a:ext cx="10515600" cy="5157351"/>
          </a:xfrm>
          <a:prstGeom prst="rect">
            <a:avLst/>
          </a:prstGeom>
          <a:noFill/>
          <a:ln>
            <a:noFill/>
          </a:ln>
        </p:spPr>
        <p:txBody>
          <a:bodyPr spcFirstLastPara="1" vert="horz" wrap="square" lIns="174133" tIns="87067" rIns="174133" bIns="87067" rtlCol="0" anchor="t" anchorCtr="0">
            <a:noAutofit/>
          </a:bodyPr>
          <a:lstStyle/>
          <a:p>
            <a:pPr marL="424158" indent="-342900" algn="just">
              <a:lnSpc>
                <a:spcPct val="100000"/>
              </a:lnSpc>
              <a:spcBef>
                <a:spcPts val="0"/>
              </a:spcBef>
            </a:pPr>
            <a:r>
              <a:rPr lang="en-US" sz="2400" dirty="0"/>
              <a:t>C compilers map C programs directly into </a:t>
            </a:r>
            <a:br>
              <a:rPr lang="en-US" sz="2400" dirty="0"/>
            </a:br>
            <a:r>
              <a:rPr lang="en-US" sz="2400" dirty="0"/>
              <a:t>architecture-specific machine code (string of 1s and 0s)</a:t>
            </a:r>
          </a:p>
          <a:p>
            <a:pPr marL="424158" indent="-342900" algn="just">
              <a:lnSpc>
                <a:spcPct val="100000"/>
              </a:lnSpc>
            </a:pPr>
            <a:r>
              <a:rPr lang="en-US" sz="2400" dirty="0"/>
              <a:t>For C, generally a two parts process of compiling .c files to .o files, then linking the .o files into executables;  </a:t>
            </a:r>
            <a:endParaRPr lang="en-US" dirty="0"/>
          </a:p>
          <a:p>
            <a:pPr marL="424158" indent="-342900" algn="just">
              <a:lnSpc>
                <a:spcPct val="100000"/>
              </a:lnSpc>
            </a:pPr>
            <a:r>
              <a:rPr lang="en-US" sz="2400" dirty="0"/>
              <a:t>Assembling is also done (but is hidden, i.e., done automatically, by default)</a:t>
            </a:r>
            <a:endParaRPr sz="2400" dirty="0"/>
          </a:p>
        </p:txBody>
      </p:sp>
      <p:sp>
        <p:nvSpPr>
          <p:cNvPr id="2" name="Footer Placeholder 1">
            <a:extLst>
              <a:ext uri="{FF2B5EF4-FFF2-40B4-BE49-F238E27FC236}">
                <a16:creationId xmlns:a16="http://schemas.microsoft.com/office/drawing/2014/main" xmlns="" id="{1D8198D2-7D4A-340B-AC0D-D0E242DB4794}"/>
              </a:ext>
            </a:extLst>
          </p:cNvPr>
          <p:cNvSpPr>
            <a:spLocks noGrp="1"/>
          </p:cNvSpPr>
          <p:nvPr>
            <p:ph type="ftr" sz="quarter" idx="11"/>
          </p:nvPr>
        </p:nvSpPr>
        <p:spPr/>
        <p:txBody>
          <a:bodyPr/>
          <a:lstStyle/>
          <a:p>
            <a:r>
              <a:rPr lang="en-US"/>
              <a:t>Introduction - Basics of C programming</a:t>
            </a:r>
          </a:p>
        </p:txBody>
      </p:sp>
      <p:sp>
        <p:nvSpPr>
          <p:cNvPr id="3" name="Slide Number Placeholder 2">
            <a:extLst>
              <a:ext uri="{FF2B5EF4-FFF2-40B4-BE49-F238E27FC236}">
                <a16:creationId xmlns:a16="http://schemas.microsoft.com/office/drawing/2014/main" xmlns="" id="{8CB8E1F8-05B3-C207-7171-031654F7323B}"/>
              </a:ext>
            </a:extLst>
          </p:cNvPr>
          <p:cNvSpPr>
            <a:spLocks noGrp="1"/>
          </p:cNvSpPr>
          <p:nvPr>
            <p:ph type="sldNum" sz="quarter" idx="12"/>
          </p:nvPr>
        </p:nvSpPr>
        <p:spPr/>
        <p:txBody>
          <a:bodyPr/>
          <a:lstStyle/>
          <a:p>
            <a:fld id="{80B3F240-1256-4E56-B6D7-F3DD5D13EF0A}"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3360" y="86405"/>
            <a:ext cx="7393781" cy="624570"/>
          </a:xfrm>
          <a:prstGeom prst="rect">
            <a:avLst/>
          </a:prstGeom>
        </p:spPr>
        <p:txBody>
          <a:bodyPr vert="horz" wrap="square" lIns="0" tIns="8930" rIns="0" bIns="0" rtlCol="0" anchor="ctr">
            <a:spAutoFit/>
          </a:bodyPr>
          <a:lstStyle/>
          <a:p>
            <a:pPr marL="8929">
              <a:lnSpc>
                <a:spcPct val="100000"/>
              </a:lnSpc>
              <a:spcBef>
                <a:spcPts val="70"/>
              </a:spcBef>
            </a:pPr>
            <a:r>
              <a:rPr spc="67" dirty="0"/>
              <a:t>Getting</a:t>
            </a:r>
            <a:r>
              <a:rPr spc="143" dirty="0"/>
              <a:t> </a:t>
            </a:r>
            <a:r>
              <a:rPr spc="25" dirty="0"/>
              <a:t>started</a:t>
            </a:r>
          </a:p>
        </p:txBody>
      </p:sp>
      <p:sp>
        <p:nvSpPr>
          <p:cNvPr id="3" name="object 3"/>
          <p:cNvSpPr txBox="1"/>
          <p:nvPr/>
        </p:nvSpPr>
        <p:spPr>
          <a:xfrm>
            <a:off x="1559719" y="1122838"/>
            <a:ext cx="8988623" cy="2676976"/>
          </a:xfrm>
          <a:prstGeom prst="rect">
            <a:avLst/>
          </a:prstGeom>
        </p:spPr>
        <p:txBody>
          <a:bodyPr vert="horz" wrap="square" lIns="0" tIns="33933" rIns="0" bIns="0" rtlCol="0">
            <a:spAutoFit/>
          </a:bodyPr>
          <a:lstStyle/>
          <a:p>
            <a:pPr marL="8929" marR="2993571">
              <a:lnSpc>
                <a:spcPts val="5203"/>
              </a:lnSpc>
              <a:spcBef>
                <a:spcPts val="267"/>
              </a:spcBef>
              <a:tabLst>
                <a:tab pos="1337620" algn="l"/>
                <a:tab pos="2998482" algn="l"/>
                <a:tab pos="3663274" algn="l"/>
              </a:tabLst>
            </a:pPr>
            <a:r>
              <a:rPr sz="4359" spc="-7" dirty="0">
                <a:solidFill>
                  <a:srgbClr val="78492A"/>
                </a:solidFill>
                <a:latin typeface="Courier New"/>
                <a:cs typeface="Courier New"/>
              </a:rPr>
              <a:t>#include</a:t>
            </a:r>
            <a:r>
              <a:rPr sz="4359" dirty="0">
                <a:solidFill>
                  <a:srgbClr val="78492A"/>
                </a:solidFill>
                <a:latin typeface="Courier New"/>
                <a:cs typeface="Courier New"/>
              </a:rPr>
              <a:t>	</a:t>
            </a:r>
            <a:r>
              <a:rPr sz="4359" spc="-7" dirty="0">
                <a:solidFill>
                  <a:srgbClr val="D12F1B"/>
                </a:solidFill>
                <a:latin typeface="Courier New"/>
                <a:cs typeface="Courier New"/>
              </a:rPr>
              <a:t>&lt;stdio.h&gt; </a:t>
            </a:r>
            <a:r>
              <a:rPr sz="4359" spc="-18" dirty="0">
                <a:solidFill>
                  <a:srgbClr val="BB2CA2"/>
                </a:solidFill>
                <a:latin typeface="Courier New"/>
                <a:cs typeface="Courier New"/>
              </a:rPr>
              <a:t>int</a:t>
            </a:r>
            <a:r>
              <a:rPr sz="4359" dirty="0">
                <a:solidFill>
                  <a:srgbClr val="BB2CA2"/>
                </a:solidFill>
                <a:latin typeface="Courier New"/>
                <a:cs typeface="Courier New"/>
              </a:rPr>
              <a:t>	</a:t>
            </a:r>
            <a:r>
              <a:rPr sz="4359" spc="-7" dirty="0">
                <a:latin typeface="Courier New"/>
                <a:cs typeface="Courier New"/>
              </a:rPr>
              <a:t>main()</a:t>
            </a:r>
            <a:r>
              <a:rPr sz="4359" dirty="0">
                <a:latin typeface="Courier New"/>
                <a:cs typeface="Courier New"/>
              </a:rPr>
              <a:t>	</a:t>
            </a:r>
            <a:r>
              <a:rPr sz="4359" spc="-35" dirty="0">
                <a:latin typeface="Courier New"/>
                <a:cs typeface="Courier New"/>
              </a:rPr>
              <a:t>{</a:t>
            </a:r>
            <a:endParaRPr sz="4359">
              <a:latin typeface="Courier New"/>
              <a:cs typeface="Courier New"/>
            </a:endParaRPr>
          </a:p>
          <a:p>
            <a:pPr marL="673274">
              <a:lnSpc>
                <a:spcPts val="5020"/>
              </a:lnSpc>
              <a:tabLst>
                <a:tab pos="5324137" algn="l"/>
              </a:tabLst>
            </a:pPr>
            <a:r>
              <a:rPr sz="4359" spc="-7" dirty="0">
                <a:latin typeface="Courier New"/>
                <a:cs typeface="Courier New"/>
              </a:rPr>
              <a:t>printf(</a:t>
            </a:r>
            <a:r>
              <a:rPr sz="4359" spc="-7" dirty="0">
                <a:solidFill>
                  <a:srgbClr val="D12F1B"/>
                </a:solidFill>
                <a:latin typeface="Courier New"/>
                <a:cs typeface="Courier New"/>
              </a:rPr>
              <a:t>"Hello</a:t>
            </a:r>
            <a:r>
              <a:rPr sz="4359" dirty="0">
                <a:solidFill>
                  <a:srgbClr val="D12F1B"/>
                </a:solidFill>
                <a:latin typeface="Courier New"/>
                <a:cs typeface="Courier New"/>
              </a:rPr>
              <a:t>	</a:t>
            </a:r>
            <a:r>
              <a:rPr sz="4359" spc="-7" dirty="0">
                <a:solidFill>
                  <a:srgbClr val="D12F1B"/>
                </a:solidFill>
                <a:latin typeface="Courier New"/>
                <a:cs typeface="Courier New"/>
              </a:rPr>
              <a:t>World!\n"</a:t>
            </a:r>
            <a:r>
              <a:rPr sz="4359" spc="-7" dirty="0">
                <a:latin typeface="Courier New"/>
                <a:cs typeface="Courier New"/>
              </a:rPr>
              <a:t>);</a:t>
            </a:r>
            <a:endParaRPr sz="4359">
              <a:latin typeface="Courier New"/>
              <a:cs typeface="Courier New"/>
            </a:endParaRPr>
          </a:p>
          <a:p>
            <a:pPr marL="8929">
              <a:lnSpc>
                <a:spcPts val="5217"/>
              </a:lnSpc>
            </a:pPr>
            <a:r>
              <a:rPr sz="4359" spc="-35" dirty="0">
                <a:latin typeface="Courier New"/>
                <a:cs typeface="Courier New"/>
              </a:rPr>
              <a:t>}</a:t>
            </a:r>
            <a:endParaRPr sz="4359">
              <a:latin typeface="Courier New"/>
              <a:cs typeface="Courier New"/>
            </a:endParaRPr>
          </a:p>
        </p:txBody>
      </p:sp>
      <p:sp>
        <p:nvSpPr>
          <p:cNvPr id="12" name="Footer Placeholder 1">
            <a:extLst>
              <a:ext uri="{FF2B5EF4-FFF2-40B4-BE49-F238E27FC236}">
                <a16:creationId xmlns:a16="http://schemas.microsoft.com/office/drawing/2014/main" xmlns="" id="{25B0DCD8-3E6D-F1CD-7209-2C163FB81ED5}"/>
              </a:ext>
            </a:extLst>
          </p:cNvPr>
          <p:cNvSpPr>
            <a:spLocks noGrp="1"/>
          </p:cNvSpPr>
          <p:nvPr>
            <p:ph type="ftr" sz="quarter" idx="11"/>
          </p:nvPr>
        </p:nvSpPr>
        <p:spPr>
          <a:xfrm>
            <a:off x="4038600" y="6456106"/>
            <a:ext cx="4114800" cy="365125"/>
          </a:xfrm>
        </p:spPr>
        <p:txBody>
          <a:bodyPr/>
          <a:lstStyle/>
          <a:p>
            <a:r>
              <a:rPr lang="en-US" dirty="0"/>
              <a:t>Introduction - Basics of C programming</a:t>
            </a:r>
          </a:p>
        </p:txBody>
      </p:sp>
      <p:sp>
        <p:nvSpPr>
          <p:cNvPr id="13" name="Slide Number Placeholder 2">
            <a:extLst>
              <a:ext uri="{FF2B5EF4-FFF2-40B4-BE49-F238E27FC236}">
                <a16:creationId xmlns:a16="http://schemas.microsoft.com/office/drawing/2014/main" xmlns="" id="{F9286F45-CA97-83CA-1040-27EC0F03A216}"/>
              </a:ext>
            </a:extLst>
          </p:cNvPr>
          <p:cNvSpPr>
            <a:spLocks noGrp="1"/>
          </p:cNvSpPr>
          <p:nvPr>
            <p:ph type="sldNum" sz="quarter" idx="12"/>
          </p:nvPr>
        </p:nvSpPr>
        <p:spPr>
          <a:xfrm>
            <a:off x="8601364" y="6465342"/>
            <a:ext cx="2743200" cy="365125"/>
          </a:xfrm>
        </p:spPr>
        <p:txBody>
          <a:bodyPr/>
          <a:lstStyle/>
          <a:p>
            <a:fld id="{80B3F240-1256-4E56-B6D7-F3DD5D13EF0A}"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09859F05-2037-DE15-04F6-C4355D0CD0E4}"/>
              </a:ext>
            </a:extLst>
          </p:cNvPr>
          <p:cNvSpPr>
            <a:spLocks noGrp="1"/>
          </p:cNvSpPr>
          <p:nvPr>
            <p:ph type="title"/>
          </p:nvPr>
        </p:nvSpPr>
        <p:spPr/>
        <p:txBody>
          <a:bodyPr/>
          <a:lstStyle/>
          <a:p>
            <a:r>
              <a:rPr lang="en-US" spc="53" dirty="0"/>
              <a:t>Compilation</a:t>
            </a:r>
            <a:endParaRPr lang="x-none" dirty="0"/>
          </a:p>
        </p:txBody>
      </p:sp>
      <p:sp>
        <p:nvSpPr>
          <p:cNvPr id="5" name="Footer Placeholder 4">
            <a:extLst>
              <a:ext uri="{FF2B5EF4-FFF2-40B4-BE49-F238E27FC236}">
                <a16:creationId xmlns:a16="http://schemas.microsoft.com/office/drawing/2014/main" xmlns="" id="{FB23BF8A-EB21-6225-E86A-2CD35B0DDF85}"/>
              </a:ext>
            </a:extLst>
          </p:cNvPr>
          <p:cNvSpPr>
            <a:spLocks noGrp="1"/>
          </p:cNvSpPr>
          <p:nvPr>
            <p:ph type="ftr" sz="quarter" idx="11"/>
          </p:nvPr>
        </p:nvSpPr>
        <p:spPr/>
        <p:txBody>
          <a:bodyPr/>
          <a:lstStyle/>
          <a:p>
            <a:r>
              <a:rPr lang="en-US"/>
              <a:t>Introduction - Basics of C programming</a:t>
            </a:r>
            <a:endParaRPr lang="x-none"/>
          </a:p>
        </p:txBody>
      </p:sp>
      <p:sp>
        <p:nvSpPr>
          <p:cNvPr id="6" name="Slide Number Placeholder 5">
            <a:extLst>
              <a:ext uri="{FF2B5EF4-FFF2-40B4-BE49-F238E27FC236}">
                <a16:creationId xmlns:a16="http://schemas.microsoft.com/office/drawing/2014/main" xmlns="" id="{CCB1AC71-7757-550D-31FB-9F45F42636E4}"/>
              </a:ext>
            </a:extLst>
          </p:cNvPr>
          <p:cNvSpPr>
            <a:spLocks noGrp="1"/>
          </p:cNvSpPr>
          <p:nvPr>
            <p:ph type="sldNum" sz="quarter" idx="12"/>
          </p:nvPr>
        </p:nvSpPr>
        <p:spPr/>
        <p:txBody>
          <a:bodyPr/>
          <a:lstStyle/>
          <a:p>
            <a:fld id="{B6F15528-21DE-4FAA-801E-634DDDAF4B2B}" type="slidenum">
              <a:rPr lang="x-none" smtClean="0"/>
              <a:t>9</a:t>
            </a:fld>
            <a:endParaRPr lang="x-none"/>
          </a:p>
        </p:txBody>
      </p:sp>
      <p:sp>
        <p:nvSpPr>
          <p:cNvPr id="11" name="object 3">
            <a:extLst>
              <a:ext uri="{FF2B5EF4-FFF2-40B4-BE49-F238E27FC236}">
                <a16:creationId xmlns:a16="http://schemas.microsoft.com/office/drawing/2014/main" xmlns="" id="{D3F49554-353A-FCD3-B9C5-335356847D04}"/>
              </a:ext>
            </a:extLst>
          </p:cNvPr>
          <p:cNvSpPr txBox="1"/>
          <p:nvPr/>
        </p:nvSpPr>
        <p:spPr>
          <a:xfrm>
            <a:off x="1559719" y="1141641"/>
            <a:ext cx="4037112" cy="1361632"/>
          </a:xfrm>
          <a:prstGeom prst="rect">
            <a:avLst/>
          </a:prstGeom>
        </p:spPr>
        <p:txBody>
          <a:bodyPr vert="horz" wrap="square" lIns="0" tIns="8930" rIns="0" bIns="0" rtlCol="0">
            <a:spAutoFit/>
          </a:bodyPr>
          <a:lstStyle/>
          <a:p>
            <a:pPr marL="8929">
              <a:spcBef>
                <a:spcPts val="70"/>
              </a:spcBef>
              <a:tabLst>
                <a:tab pos="1214394" algn="l"/>
              </a:tabLst>
            </a:pPr>
            <a:r>
              <a:rPr sz="1758" spc="-7" dirty="0">
                <a:solidFill>
                  <a:srgbClr val="78492A"/>
                </a:solidFill>
                <a:latin typeface="Courier New"/>
                <a:cs typeface="Courier New"/>
              </a:rPr>
              <a:t>#include</a:t>
            </a:r>
            <a:r>
              <a:rPr sz="1758" dirty="0">
                <a:solidFill>
                  <a:srgbClr val="78492A"/>
                </a:solidFill>
                <a:latin typeface="Courier New"/>
                <a:cs typeface="Courier New"/>
              </a:rPr>
              <a:t>	</a:t>
            </a:r>
            <a:r>
              <a:rPr sz="1758" spc="-7" dirty="0">
                <a:solidFill>
                  <a:srgbClr val="D12F1B"/>
                </a:solidFill>
                <a:latin typeface="Courier New"/>
                <a:cs typeface="Courier New"/>
              </a:rPr>
              <a:t>&lt;stdio.h&gt;</a:t>
            </a:r>
            <a:endParaRPr sz="1758" dirty="0">
              <a:latin typeface="Courier New"/>
              <a:cs typeface="Courier New"/>
            </a:endParaRPr>
          </a:p>
          <a:p>
            <a:pPr marL="8929" marR="3572">
              <a:tabLst>
                <a:tab pos="544692" algn="l"/>
                <a:tab pos="1080454" algn="l"/>
                <a:tab pos="1482275" algn="l"/>
                <a:tab pos="1884097" algn="l"/>
                <a:tab pos="2821681" algn="l"/>
              </a:tabLst>
            </a:pPr>
            <a:r>
              <a:rPr sz="1758" spc="-7" dirty="0">
                <a:solidFill>
                  <a:srgbClr val="78492A"/>
                </a:solidFill>
                <a:latin typeface="Courier New"/>
                <a:cs typeface="Courier New"/>
              </a:rPr>
              <a:t>#define</a:t>
            </a:r>
            <a:r>
              <a:rPr sz="1758" dirty="0">
                <a:solidFill>
                  <a:srgbClr val="78492A"/>
                </a:solidFill>
                <a:latin typeface="Courier New"/>
                <a:cs typeface="Courier New"/>
              </a:rPr>
              <a:t>	</a:t>
            </a:r>
            <a:r>
              <a:rPr sz="1758" spc="-7" dirty="0">
                <a:solidFill>
                  <a:srgbClr val="78492A"/>
                </a:solidFill>
                <a:latin typeface="Courier New"/>
                <a:cs typeface="Courier New"/>
              </a:rPr>
              <a:t>HELLO</a:t>
            </a:r>
            <a:r>
              <a:rPr sz="1758" dirty="0">
                <a:solidFill>
                  <a:srgbClr val="78492A"/>
                </a:solidFill>
                <a:latin typeface="Courier New"/>
                <a:cs typeface="Courier New"/>
              </a:rPr>
              <a:t>	</a:t>
            </a:r>
            <a:r>
              <a:rPr sz="1758" spc="-7" dirty="0">
                <a:solidFill>
                  <a:srgbClr val="D12F1B"/>
                </a:solidFill>
                <a:latin typeface="Courier New"/>
                <a:cs typeface="Courier New"/>
              </a:rPr>
              <a:t>"Hello</a:t>
            </a:r>
            <a:r>
              <a:rPr sz="1758" dirty="0">
                <a:solidFill>
                  <a:srgbClr val="D12F1B"/>
                </a:solidFill>
                <a:latin typeface="Courier New"/>
                <a:cs typeface="Courier New"/>
              </a:rPr>
              <a:t>	</a:t>
            </a:r>
            <a:r>
              <a:rPr sz="1758" spc="-7" dirty="0">
                <a:solidFill>
                  <a:srgbClr val="D12F1B"/>
                </a:solidFill>
                <a:latin typeface="Courier New"/>
                <a:cs typeface="Courier New"/>
              </a:rPr>
              <a:t>World!\n" </a:t>
            </a:r>
            <a:r>
              <a:rPr sz="1758" spc="-18" dirty="0">
                <a:solidFill>
                  <a:srgbClr val="BB2CA2"/>
                </a:solidFill>
                <a:latin typeface="Courier New"/>
                <a:cs typeface="Courier New"/>
              </a:rPr>
              <a:t>int</a:t>
            </a:r>
            <a:r>
              <a:rPr sz="1758" dirty="0">
                <a:solidFill>
                  <a:srgbClr val="BB2CA2"/>
                </a:solidFill>
                <a:latin typeface="Courier New"/>
                <a:cs typeface="Courier New"/>
              </a:rPr>
              <a:t>	</a:t>
            </a:r>
            <a:r>
              <a:rPr sz="1758" spc="-7" dirty="0">
                <a:latin typeface="Courier New"/>
                <a:cs typeface="Courier New"/>
              </a:rPr>
              <a:t>main()</a:t>
            </a:r>
            <a:r>
              <a:rPr sz="1758" dirty="0">
                <a:latin typeface="Courier New"/>
                <a:cs typeface="Courier New"/>
              </a:rPr>
              <a:t>	</a:t>
            </a:r>
            <a:r>
              <a:rPr sz="1758" spc="-35" dirty="0">
                <a:latin typeface="Courier New"/>
                <a:cs typeface="Courier New"/>
              </a:rPr>
              <a:t>{</a:t>
            </a:r>
            <a:endParaRPr sz="1758" dirty="0">
              <a:latin typeface="Courier New"/>
              <a:cs typeface="Courier New"/>
            </a:endParaRPr>
          </a:p>
          <a:p>
            <a:pPr marL="276810"/>
            <a:r>
              <a:rPr sz="1758" spc="-7" dirty="0">
                <a:latin typeface="Courier New"/>
                <a:cs typeface="Courier New"/>
              </a:rPr>
              <a:t>printf(</a:t>
            </a:r>
            <a:r>
              <a:rPr sz="1758" spc="-7" dirty="0">
                <a:solidFill>
                  <a:srgbClr val="D12F1B"/>
                </a:solidFill>
                <a:latin typeface="Courier New"/>
                <a:cs typeface="Courier New"/>
              </a:rPr>
              <a:t>HELLO</a:t>
            </a:r>
            <a:r>
              <a:rPr sz="1758" spc="-7" dirty="0">
                <a:latin typeface="Courier New"/>
                <a:cs typeface="Courier New"/>
              </a:rPr>
              <a:t>);</a:t>
            </a:r>
            <a:endParaRPr sz="1758" dirty="0">
              <a:latin typeface="Courier New"/>
              <a:cs typeface="Courier New"/>
            </a:endParaRPr>
          </a:p>
          <a:p>
            <a:pPr marL="8929"/>
            <a:r>
              <a:rPr sz="1758" spc="-35" dirty="0">
                <a:latin typeface="Courier New"/>
                <a:cs typeface="Courier New"/>
              </a:rPr>
              <a:t>}</a:t>
            </a:r>
            <a:endParaRPr sz="1758" dirty="0">
              <a:latin typeface="Courier New"/>
              <a:cs typeface="Courier New"/>
            </a:endParaRPr>
          </a:p>
        </p:txBody>
      </p:sp>
      <p:sp>
        <p:nvSpPr>
          <p:cNvPr id="12" name="object 4">
            <a:extLst>
              <a:ext uri="{FF2B5EF4-FFF2-40B4-BE49-F238E27FC236}">
                <a16:creationId xmlns:a16="http://schemas.microsoft.com/office/drawing/2014/main" xmlns="" id="{9E58BF92-1039-D0B0-D263-58EDF3AD0FCA}"/>
              </a:ext>
            </a:extLst>
          </p:cNvPr>
          <p:cNvSpPr txBox="1"/>
          <p:nvPr/>
        </p:nvSpPr>
        <p:spPr>
          <a:xfrm>
            <a:off x="1559719" y="4088437"/>
            <a:ext cx="3099495" cy="1670626"/>
          </a:xfrm>
          <a:prstGeom prst="rect">
            <a:avLst/>
          </a:prstGeom>
        </p:spPr>
        <p:txBody>
          <a:bodyPr vert="horz" wrap="square" lIns="0" tIns="8930" rIns="0" bIns="0" rtlCol="0">
            <a:spAutoFit/>
          </a:bodyPr>
          <a:lstStyle/>
          <a:p>
            <a:pPr marL="8929">
              <a:spcBef>
                <a:spcPts val="70"/>
              </a:spcBef>
              <a:tabLst>
                <a:tab pos="544692" algn="l"/>
                <a:tab pos="1750157" algn="l"/>
                <a:tab pos="2151978" algn="l"/>
              </a:tabLst>
            </a:pPr>
            <a:r>
              <a:rPr sz="1758" spc="-18" dirty="0">
                <a:latin typeface="Courier New"/>
                <a:cs typeface="Courier New"/>
              </a:rPr>
              <a:t>gcc</a:t>
            </a:r>
            <a:r>
              <a:rPr sz="1758" dirty="0">
                <a:latin typeface="Courier New"/>
                <a:cs typeface="Courier New"/>
              </a:rPr>
              <a:t>	-</a:t>
            </a:r>
            <a:r>
              <a:rPr sz="1758" spc="-7" dirty="0">
                <a:latin typeface="Courier New"/>
                <a:cs typeface="Courier New"/>
              </a:rPr>
              <a:t>std=c99</a:t>
            </a:r>
            <a:r>
              <a:rPr sz="1758" dirty="0">
                <a:latin typeface="Courier New"/>
                <a:cs typeface="Courier New"/>
              </a:rPr>
              <a:t>	-</a:t>
            </a:r>
            <a:r>
              <a:rPr sz="1758" spc="-35" dirty="0">
                <a:latin typeface="Courier New"/>
                <a:cs typeface="Courier New"/>
              </a:rPr>
              <a:t>c</a:t>
            </a:r>
            <a:r>
              <a:rPr sz="1758" dirty="0">
                <a:latin typeface="Courier New"/>
                <a:cs typeface="Courier New"/>
              </a:rPr>
              <a:t>	</a:t>
            </a:r>
            <a:r>
              <a:rPr sz="1758" spc="-7" dirty="0">
                <a:latin typeface="Courier New"/>
                <a:cs typeface="Courier New"/>
              </a:rPr>
              <a:t>hello.c</a:t>
            </a:r>
            <a:endParaRPr sz="1758">
              <a:latin typeface="Courier New"/>
              <a:cs typeface="Courier New"/>
            </a:endParaRPr>
          </a:p>
          <a:p>
            <a:pPr>
              <a:spcBef>
                <a:spcPts val="116"/>
              </a:spcBef>
            </a:pPr>
            <a:endParaRPr sz="1758">
              <a:latin typeface="Courier New"/>
              <a:cs typeface="Courier New"/>
            </a:endParaRPr>
          </a:p>
          <a:p>
            <a:pPr marL="8929">
              <a:tabLst>
                <a:tab pos="544692" algn="l"/>
                <a:tab pos="946513" algn="l"/>
                <a:tab pos="1750157" algn="l"/>
              </a:tabLst>
            </a:pPr>
            <a:r>
              <a:rPr sz="1758" spc="-18" dirty="0">
                <a:latin typeface="Courier New"/>
                <a:cs typeface="Courier New"/>
              </a:rPr>
              <a:t>gcc</a:t>
            </a:r>
            <a:r>
              <a:rPr sz="1758" dirty="0">
                <a:latin typeface="Courier New"/>
                <a:cs typeface="Courier New"/>
              </a:rPr>
              <a:t>	-</a:t>
            </a:r>
            <a:r>
              <a:rPr sz="1758" spc="-35" dirty="0">
                <a:latin typeface="Courier New"/>
                <a:cs typeface="Courier New"/>
              </a:rPr>
              <a:t>o</a:t>
            </a:r>
            <a:r>
              <a:rPr sz="1758" dirty="0">
                <a:latin typeface="Courier New"/>
                <a:cs typeface="Courier New"/>
              </a:rPr>
              <a:t>	</a:t>
            </a:r>
            <a:r>
              <a:rPr sz="1758" spc="-7" dirty="0">
                <a:latin typeface="Courier New"/>
                <a:cs typeface="Courier New"/>
              </a:rPr>
              <a:t>a.out</a:t>
            </a:r>
            <a:r>
              <a:rPr sz="1758" dirty="0">
                <a:latin typeface="Courier New"/>
                <a:cs typeface="Courier New"/>
              </a:rPr>
              <a:t>	</a:t>
            </a:r>
            <a:r>
              <a:rPr sz="1758" spc="-7" dirty="0">
                <a:latin typeface="Courier New"/>
                <a:cs typeface="Courier New"/>
              </a:rPr>
              <a:t>hello.o</a:t>
            </a:r>
            <a:endParaRPr sz="1758">
              <a:latin typeface="Courier New"/>
              <a:cs typeface="Courier New"/>
            </a:endParaRPr>
          </a:p>
          <a:p>
            <a:pPr>
              <a:lnSpc>
                <a:spcPct val="100000"/>
              </a:lnSpc>
            </a:pPr>
            <a:endParaRPr sz="1758">
              <a:latin typeface="Courier New"/>
              <a:cs typeface="Courier New"/>
            </a:endParaRPr>
          </a:p>
          <a:p>
            <a:pPr>
              <a:spcBef>
                <a:spcPts val="236"/>
              </a:spcBef>
            </a:pPr>
            <a:endParaRPr sz="1758">
              <a:latin typeface="Courier New"/>
              <a:cs typeface="Courier New"/>
            </a:endParaRPr>
          </a:p>
          <a:p>
            <a:pPr marL="8929"/>
            <a:r>
              <a:rPr sz="1758" spc="-7" dirty="0">
                <a:latin typeface="Courier New"/>
                <a:cs typeface="Courier New"/>
              </a:rPr>
              <a:t>./a.out</a:t>
            </a:r>
            <a:endParaRPr sz="1758">
              <a:latin typeface="Courier New"/>
              <a:cs typeface="Courier New"/>
            </a:endParaRPr>
          </a:p>
        </p:txBody>
      </p:sp>
      <p:grpSp>
        <p:nvGrpSpPr>
          <p:cNvPr id="13" name="object 6">
            <a:extLst>
              <a:ext uri="{FF2B5EF4-FFF2-40B4-BE49-F238E27FC236}">
                <a16:creationId xmlns:a16="http://schemas.microsoft.com/office/drawing/2014/main" xmlns="" id="{B46BAE94-A135-B5D7-242D-9F3EAF04F8EC}"/>
              </a:ext>
            </a:extLst>
          </p:cNvPr>
          <p:cNvGrpSpPr/>
          <p:nvPr/>
        </p:nvGrpSpPr>
        <p:grpSpPr>
          <a:xfrm>
            <a:off x="3619648" y="2203841"/>
            <a:ext cx="2252514" cy="2451199"/>
            <a:chOff x="2980477" y="3134351"/>
            <a:chExt cx="3203575" cy="3486150"/>
          </a:xfrm>
        </p:grpSpPr>
        <p:pic>
          <p:nvPicPr>
            <p:cNvPr id="14" name="object 7">
              <a:extLst>
                <a:ext uri="{FF2B5EF4-FFF2-40B4-BE49-F238E27FC236}">
                  <a16:creationId xmlns:a16="http://schemas.microsoft.com/office/drawing/2014/main" xmlns="" id="{B66E2EB2-6BB4-445E-0AE6-E04B1712FD0C}"/>
                </a:ext>
              </a:extLst>
            </p:cNvPr>
            <p:cNvPicPr/>
            <p:nvPr/>
          </p:nvPicPr>
          <p:blipFill>
            <a:blip r:embed="rId2" cstate="print"/>
            <a:stretch>
              <a:fillRect/>
            </a:stretch>
          </p:blipFill>
          <p:spPr>
            <a:xfrm>
              <a:off x="3876581" y="4117881"/>
              <a:ext cx="1511300" cy="1612900"/>
            </a:xfrm>
            <a:prstGeom prst="rect">
              <a:avLst/>
            </a:prstGeom>
          </p:spPr>
        </p:pic>
        <p:sp>
          <p:nvSpPr>
            <p:cNvPr id="15" name="object 8">
              <a:extLst>
                <a:ext uri="{FF2B5EF4-FFF2-40B4-BE49-F238E27FC236}">
                  <a16:creationId xmlns:a16="http://schemas.microsoft.com/office/drawing/2014/main" xmlns="" id="{28F449FD-1481-973B-83D7-481B4390B746}"/>
                </a:ext>
              </a:extLst>
            </p:cNvPr>
            <p:cNvSpPr/>
            <p:nvPr/>
          </p:nvSpPr>
          <p:spPr>
            <a:xfrm>
              <a:off x="3962400" y="4203700"/>
              <a:ext cx="1231900" cy="1333500"/>
            </a:xfrm>
            <a:custGeom>
              <a:avLst/>
              <a:gdLst/>
              <a:ahLst/>
              <a:cxnLst/>
              <a:rect l="l" t="t" r="r" b="b"/>
              <a:pathLst>
                <a:path w="1231900" h="1333500">
                  <a:moveTo>
                    <a:pt x="1231900" y="0"/>
                  </a:moveTo>
                  <a:lnTo>
                    <a:pt x="0" y="0"/>
                  </a:lnTo>
                  <a:lnTo>
                    <a:pt x="0" y="1333500"/>
                  </a:lnTo>
                  <a:lnTo>
                    <a:pt x="1231900" y="1333500"/>
                  </a:lnTo>
                  <a:lnTo>
                    <a:pt x="1231900" y="0"/>
                  </a:lnTo>
                  <a:close/>
                </a:path>
              </a:pathLst>
            </a:custGeom>
            <a:solidFill>
              <a:srgbClr val="8C8C8C"/>
            </a:solidFill>
          </p:spPr>
          <p:txBody>
            <a:bodyPr wrap="square" lIns="0" tIns="0" rIns="0" bIns="0" rtlCol="0"/>
            <a:lstStyle/>
            <a:p>
              <a:endParaRPr sz="1266"/>
            </a:p>
          </p:txBody>
        </p:sp>
        <p:sp>
          <p:nvSpPr>
            <p:cNvPr id="16" name="object 9">
              <a:extLst>
                <a:ext uri="{FF2B5EF4-FFF2-40B4-BE49-F238E27FC236}">
                  <a16:creationId xmlns:a16="http://schemas.microsoft.com/office/drawing/2014/main" xmlns="" id="{8AB398FE-48C4-D284-4930-B8B7A873D159}"/>
                </a:ext>
              </a:extLst>
            </p:cNvPr>
            <p:cNvSpPr/>
            <p:nvPr/>
          </p:nvSpPr>
          <p:spPr>
            <a:xfrm>
              <a:off x="3962400" y="4203700"/>
              <a:ext cx="1231900" cy="1333500"/>
            </a:xfrm>
            <a:custGeom>
              <a:avLst/>
              <a:gdLst/>
              <a:ahLst/>
              <a:cxnLst/>
              <a:rect l="l" t="t" r="r" b="b"/>
              <a:pathLst>
                <a:path w="1231900" h="1333500">
                  <a:moveTo>
                    <a:pt x="0" y="0"/>
                  </a:moveTo>
                  <a:lnTo>
                    <a:pt x="1231900" y="0"/>
                  </a:lnTo>
                  <a:lnTo>
                    <a:pt x="1231900" y="1333500"/>
                  </a:lnTo>
                  <a:lnTo>
                    <a:pt x="0" y="1333500"/>
                  </a:lnTo>
                  <a:lnTo>
                    <a:pt x="0" y="0"/>
                  </a:lnTo>
                  <a:close/>
                </a:path>
              </a:pathLst>
            </a:custGeom>
            <a:ln w="25400">
              <a:solidFill>
                <a:srgbClr val="000000"/>
              </a:solidFill>
            </a:ln>
          </p:spPr>
          <p:txBody>
            <a:bodyPr wrap="square" lIns="0" tIns="0" rIns="0" bIns="0" rtlCol="0"/>
            <a:lstStyle/>
            <a:p>
              <a:endParaRPr sz="1266"/>
            </a:p>
          </p:txBody>
        </p:sp>
        <p:pic>
          <p:nvPicPr>
            <p:cNvPr id="17" name="object 10">
              <a:extLst>
                <a:ext uri="{FF2B5EF4-FFF2-40B4-BE49-F238E27FC236}">
                  <a16:creationId xmlns:a16="http://schemas.microsoft.com/office/drawing/2014/main" xmlns="" id="{6711123A-6287-3FEC-6DB3-7EC356B1F98F}"/>
                </a:ext>
              </a:extLst>
            </p:cNvPr>
            <p:cNvPicPr/>
            <p:nvPr/>
          </p:nvPicPr>
          <p:blipFill>
            <a:blip r:embed="rId3" cstate="print"/>
            <a:stretch>
              <a:fillRect/>
            </a:stretch>
          </p:blipFill>
          <p:spPr>
            <a:xfrm>
              <a:off x="4038600" y="4267982"/>
              <a:ext cx="1066800" cy="1208365"/>
            </a:xfrm>
            <a:prstGeom prst="rect">
              <a:avLst/>
            </a:prstGeom>
          </p:spPr>
        </p:pic>
        <p:sp>
          <p:nvSpPr>
            <p:cNvPr id="18" name="object 11">
              <a:extLst>
                <a:ext uri="{FF2B5EF4-FFF2-40B4-BE49-F238E27FC236}">
                  <a16:creationId xmlns:a16="http://schemas.microsoft.com/office/drawing/2014/main" xmlns="" id="{5BF3E1CE-2F0E-BC22-3121-3203B455E0B3}"/>
                </a:ext>
              </a:extLst>
            </p:cNvPr>
            <p:cNvSpPr/>
            <p:nvPr/>
          </p:nvSpPr>
          <p:spPr>
            <a:xfrm>
              <a:off x="3037627" y="3191501"/>
              <a:ext cx="739140" cy="793750"/>
            </a:xfrm>
            <a:custGeom>
              <a:avLst/>
              <a:gdLst/>
              <a:ahLst/>
              <a:cxnLst/>
              <a:rect l="l" t="t" r="r" b="b"/>
              <a:pathLst>
                <a:path w="739139" h="793750">
                  <a:moveTo>
                    <a:pt x="738901" y="793127"/>
                  </a:moveTo>
                  <a:lnTo>
                    <a:pt x="699944" y="751312"/>
                  </a:lnTo>
                  <a:lnTo>
                    <a:pt x="0" y="0"/>
                  </a:lnTo>
                </a:path>
              </a:pathLst>
            </a:custGeom>
            <a:ln w="114300">
              <a:solidFill>
                <a:srgbClr val="000000"/>
              </a:solidFill>
            </a:ln>
          </p:spPr>
          <p:txBody>
            <a:bodyPr wrap="square" lIns="0" tIns="0" rIns="0" bIns="0" rtlCol="0"/>
            <a:lstStyle/>
            <a:p>
              <a:endParaRPr sz="1266"/>
            </a:p>
          </p:txBody>
        </p:sp>
        <p:sp>
          <p:nvSpPr>
            <p:cNvPr id="19" name="object 12">
              <a:extLst>
                <a:ext uri="{FF2B5EF4-FFF2-40B4-BE49-F238E27FC236}">
                  <a16:creationId xmlns:a16="http://schemas.microsoft.com/office/drawing/2014/main" xmlns="" id="{3FFE971A-3D65-6288-269D-94D13429A457}"/>
                </a:ext>
              </a:extLst>
            </p:cNvPr>
            <p:cNvSpPr/>
            <p:nvPr/>
          </p:nvSpPr>
          <p:spPr>
            <a:xfrm>
              <a:off x="3500570" y="3711338"/>
              <a:ext cx="463550" cy="474345"/>
            </a:xfrm>
            <a:custGeom>
              <a:avLst/>
              <a:gdLst/>
              <a:ahLst/>
              <a:cxnLst/>
              <a:rect l="l" t="t" r="r" b="b"/>
              <a:pathLst>
                <a:path w="463550" h="474345">
                  <a:moveTo>
                    <a:pt x="323372" y="0"/>
                  </a:moveTo>
                  <a:lnTo>
                    <a:pt x="237002" y="231474"/>
                  </a:lnTo>
                  <a:lnTo>
                    <a:pt x="0" y="301263"/>
                  </a:lnTo>
                  <a:lnTo>
                    <a:pt x="462949" y="474003"/>
                  </a:lnTo>
                  <a:lnTo>
                    <a:pt x="323372" y="0"/>
                  </a:lnTo>
                  <a:close/>
                </a:path>
              </a:pathLst>
            </a:custGeom>
            <a:solidFill>
              <a:srgbClr val="000000"/>
            </a:solidFill>
          </p:spPr>
          <p:txBody>
            <a:bodyPr wrap="square" lIns="0" tIns="0" rIns="0" bIns="0" rtlCol="0"/>
            <a:lstStyle/>
            <a:p>
              <a:endParaRPr sz="1266"/>
            </a:p>
          </p:txBody>
        </p:sp>
        <p:sp>
          <p:nvSpPr>
            <p:cNvPr id="20" name="object 13">
              <a:extLst>
                <a:ext uri="{FF2B5EF4-FFF2-40B4-BE49-F238E27FC236}">
                  <a16:creationId xmlns:a16="http://schemas.microsoft.com/office/drawing/2014/main" xmlns="" id="{0219D050-BDB7-F529-C717-AF74097DB1A6}"/>
                </a:ext>
              </a:extLst>
            </p:cNvPr>
            <p:cNvSpPr/>
            <p:nvPr/>
          </p:nvSpPr>
          <p:spPr>
            <a:xfrm>
              <a:off x="5257800" y="5626100"/>
              <a:ext cx="739140" cy="793750"/>
            </a:xfrm>
            <a:custGeom>
              <a:avLst/>
              <a:gdLst/>
              <a:ahLst/>
              <a:cxnLst/>
              <a:rect l="l" t="t" r="r" b="b"/>
              <a:pathLst>
                <a:path w="739139" h="793750">
                  <a:moveTo>
                    <a:pt x="738901" y="793127"/>
                  </a:moveTo>
                  <a:lnTo>
                    <a:pt x="699944" y="751312"/>
                  </a:lnTo>
                  <a:lnTo>
                    <a:pt x="0" y="0"/>
                  </a:lnTo>
                </a:path>
              </a:pathLst>
            </a:custGeom>
            <a:ln w="114300">
              <a:solidFill>
                <a:srgbClr val="000000"/>
              </a:solidFill>
            </a:ln>
          </p:spPr>
          <p:txBody>
            <a:bodyPr wrap="square" lIns="0" tIns="0" rIns="0" bIns="0" rtlCol="0"/>
            <a:lstStyle/>
            <a:p>
              <a:endParaRPr sz="1266"/>
            </a:p>
          </p:txBody>
        </p:sp>
        <p:sp>
          <p:nvSpPr>
            <p:cNvPr id="21" name="object 14">
              <a:extLst>
                <a:ext uri="{FF2B5EF4-FFF2-40B4-BE49-F238E27FC236}">
                  <a16:creationId xmlns:a16="http://schemas.microsoft.com/office/drawing/2014/main" xmlns="" id="{E917EA1B-31B5-2749-7404-552F58C4A1E7}"/>
                </a:ext>
              </a:extLst>
            </p:cNvPr>
            <p:cNvSpPr/>
            <p:nvPr/>
          </p:nvSpPr>
          <p:spPr>
            <a:xfrm>
              <a:off x="5720743" y="6145937"/>
              <a:ext cx="463550" cy="474345"/>
            </a:xfrm>
            <a:custGeom>
              <a:avLst/>
              <a:gdLst/>
              <a:ahLst/>
              <a:cxnLst/>
              <a:rect l="l" t="t" r="r" b="b"/>
              <a:pathLst>
                <a:path w="463550" h="474345">
                  <a:moveTo>
                    <a:pt x="323372" y="0"/>
                  </a:moveTo>
                  <a:lnTo>
                    <a:pt x="237002" y="231474"/>
                  </a:lnTo>
                  <a:lnTo>
                    <a:pt x="0" y="301263"/>
                  </a:lnTo>
                  <a:lnTo>
                    <a:pt x="462949" y="474003"/>
                  </a:lnTo>
                  <a:lnTo>
                    <a:pt x="323372" y="0"/>
                  </a:lnTo>
                  <a:close/>
                </a:path>
              </a:pathLst>
            </a:custGeom>
            <a:solidFill>
              <a:srgbClr val="000000"/>
            </a:solidFill>
          </p:spPr>
          <p:txBody>
            <a:bodyPr wrap="square" lIns="0" tIns="0" rIns="0" bIns="0" rtlCol="0"/>
            <a:lstStyle/>
            <a:p>
              <a:endParaRPr sz="1266"/>
            </a:p>
          </p:txBody>
        </p:sp>
      </p:grpSp>
      <p:pic>
        <p:nvPicPr>
          <p:cNvPr id="22" name="object 15">
            <a:extLst>
              <a:ext uri="{FF2B5EF4-FFF2-40B4-BE49-F238E27FC236}">
                <a16:creationId xmlns:a16="http://schemas.microsoft.com/office/drawing/2014/main" xmlns="" id="{FE785EFA-8DFD-FB09-9F59-29BB673214F2}"/>
              </a:ext>
            </a:extLst>
          </p:cNvPr>
          <p:cNvPicPr/>
          <p:nvPr/>
        </p:nvPicPr>
        <p:blipFill>
          <a:blip r:embed="rId4" cstate="print"/>
          <a:stretch>
            <a:fillRect/>
          </a:stretch>
        </p:blipFill>
        <p:spPr>
          <a:xfrm>
            <a:off x="6019120" y="4476621"/>
            <a:ext cx="4583773" cy="1812727"/>
          </a:xfrm>
          <a:prstGeom prst="rect">
            <a:avLst/>
          </a:prstGeom>
        </p:spPr>
      </p:pic>
      <p:sp>
        <p:nvSpPr>
          <p:cNvPr id="23" name="object 16">
            <a:extLst>
              <a:ext uri="{FF2B5EF4-FFF2-40B4-BE49-F238E27FC236}">
                <a16:creationId xmlns:a16="http://schemas.microsoft.com/office/drawing/2014/main" xmlns="" id="{A954D6C5-650A-C14D-0FA3-226FDA0B5FAA}"/>
              </a:ext>
            </a:extLst>
          </p:cNvPr>
          <p:cNvSpPr txBox="1"/>
          <p:nvPr/>
        </p:nvSpPr>
        <p:spPr>
          <a:xfrm>
            <a:off x="6018406" y="1225081"/>
            <a:ext cx="4532263" cy="777489"/>
          </a:xfrm>
          <a:prstGeom prst="rect">
            <a:avLst/>
          </a:prstGeom>
        </p:spPr>
        <p:txBody>
          <a:bodyPr vert="horz" wrap="square" lIns="0" tIns="7144" rIns="0" bIns="0" rtlCol="0">
            <a:spAutoFit/>
          </a:bodyPr>
          <a:lstStyle/>
          <a:p>
            <a:pPr marL="8929" marR="3572">
              <a:lnSpc>
                <a:spcPct val="100699"/>
              </a:lnSpc>
              <a:spcBef>
                <a:spcPts val="56"/>
              </a:spcBef>
            </a:pPr>
            <a:r>
              <a:rPr sz="1687" dirty="0">
                <a:solidFill>
                  <a:srgbClr val="969696"/>
                </a:solidFill>
                <a:latin typeface="Arial"/>
                <a:cs typeface="Arial"/>
              </a:rPr>
              <a:t>Start</a:t>
            </a:r>
            <a:r>
              <a:rPr sz="1687" spc="-70" dirty="0">
                <a:solidFill>
                  <a:srgbClr val="969696"/>
                </a:solidFill>
                <a:latin typeface="Arial"/>
                <a:cs typeface="Arial"/>
              </a:rPr>
              <a:t> </a:t>
            </a:r>
            <a:r>
              <a:rPr sz="1687" dirty="0">
                <a:solidFill>
                  <a:srgbClr val="969696"/>
                </a:solidFill>
                <a:latin typeface="Arial"/>
                <a:cs typeface="Arial"/>
              </a:rPr>
              <a:t>with</a:t>
            </a:r>
            <a:r>
              <a:rPr sz="1687" spc="-67" dirty="0">
                <a:solidFill>
                  <a:srgbClr val="969696"/>
                </a:solidFill>
                <a:latin typeface="Arial"/>
                <a:cs typeface="Arial"/>
              </a:rPr>
              <a:t> </a:t>
            </a:r>
            <a:r>
              <a:rPr sz="1687" dirty="0">
                <a:solidFill>
                  <a:srgbClr val="969696"/>
                </a:solidFill>
                <a:latin typeface="Arial"/>
                <a:cs typeface="Arial"/>
              </a:rPr>
              <a:t>a</a:t>
            </a:r>
            <a:r>
              <a:rPr sz="1687" spc="-67" dirty="0">
                <a:solidFill>
                  <a:srgbClr val="969696"/>
                </a:solidFill>
                <a:latin typeface="Arial"/>
                <a:cs typeface="Arial"/>
              </a:rPr>
              <a:t> </a:t>
            </a:r>
            <a:r>
              <a:rPr sz="1687" spc="-25" dirty="0">
                <a:solidFill>
                  <a:srgbClr val="969696"/>
                </a:solidFill>
                <a:latin typeface="Arial"/>
                <a:cs typeface="Arial"/>
              </a:rPr>
              <a:t>human</a:t>
            </a:r>
            <a:r>
              <a:rPr sz="1687" spc="-67" dirty="0">
                <a:solidFill>
                  <a:srgbClr val="969696"/>
                </a:solidFill>
                <a:latin typeface="Arial"/>
                <a:cs typeface="Arial"/>
              </a:rPr>
              <a:t> </a:t>
            </a:r>
            <a:r>
              <a:rPr sz="1687" spc="-42" dirty="0">
                <a:solidFill>
                  <a:srgbClr val="969696"/>
                </a:solidFill>
                <a:latin typeface="Arial"/>
                <a:cs typeface="Arial"/>
              </a:rPr>
              <a:t>readable</a:t>
            </a:r>
            <a:r>
              <a:rPr sz="1687" spc="-67" dirty="0">
                <a:solidFill>
                  <a:srgbClr val="969696"/>
                </a:solidFill>
                <a:latin typeface="Arial"/>
                <a:cs typeface="Arial"/>
              </a:rPr>
              <a:t> </a:t>
            </a:r>
            <a:r>
              <a:rPr sz="1687" spc="-42" dirty="0">
                <a:solidFill>
                  <a:srgbClr val="969696"/>
                </a:solidFill>
                <a:latin typeface="Arial"/>
                <a:cs typeface="Arial"/>
              </a:rPr>
              <a:t>file</a:t>
            </a:r>
            <a:r>
              <a:rPr sz="1687" spc="-70" dirty="0">
                <a:solidFill>
                  <a:srgbClr val="969696"/>
                </a:solidFill>
                <a:latin typeface="Arial"/>
                <a:cs typeface="Arial"/>
              </a:rPr>
              <a:t> </a:t>
            </a:r>
            <a:r>
              <a:rPr sz="1687" spc="-25" dirty="0">
                <a:solidFill>
                  <a:srgbClr val="969696"/>
                </a:solidFill>
                <a:latin typeface="Arial"/>
                <a:cs typeface="Arial"/>
              </a:rPr>
              <a:t>containing</a:t>
            </a:r>
            <a:r>
              <a:rPr sz="1687" spc="-67" dirty="0">
                <a:solidFill>
                  <a:srgbClr val="969696"/>
                </a:solidFill>
                <a:latin typeface="Arial"/>
                <a:cs typeface="Arial"/>
              </a:rPr>
              <a:t> </a:t>
            </a:r>
            <a:r>
              <a:rPr sz="1687" spc="-14" dirty="0">
                <a:solidFill>
                  <a:srgbClr val="969696"/>
                </a:solidFill>
                <a:latin typeface="Arial"/>
                <a:cs typeface="Arial"/>
              </a:rPr>
              <a:t>your </a:t>
            </a:r>
            <a:r>
              <a:rPr sz="1687" spc="-18" dirty="0">
                <a:solidFill>
                  <a:srgbClr val="969696"/>
                </a:solidFill>
                <a:latin typeface="Arial"/>
                <a:cs typeface="Arial"/>
              </a:rPr>
              <a:t>source</a:t>
            </a:r>
            <a:r>
              <a:rPr sz="1687" spc="-84" dirty="0">
                <a:solidFill>
                  <a:srgbClr val="969696"/>
                </a:solidFill>
                <a:latin typeface="Arial"/>
                <a:cs typeface="Arial"/>
              </a:rPr>
              <a:t> </a:t>
            </a:r>
            <a:r>
              <a:rPr sz="1687" spc="-18" dirty="0">
                <a:solidFill>
                  <a:srgbClr val="969696"/>
                </a:solidFill>
                <a:latin typeface="Arial"/>
                <a:cs typeface="Arial"/>
              </a:rPr>
              <a:t>program</a:t>
            </a:r>
            <a:r>
              <a:rPr sz="1687" spc="-80" dirty="0">
                <a:solidFill>
                  <a:srgbClr val="969696"/>
                </a:solidFill>
                <a:latin typeface="Arial"/>
                <a:cs typeface="Arial"/>
              </a:rPr>
              <a:t> </a:t>
            </a:r>
            <a:r>
              <a:rPr sz="1687" dirty="0">
                <a:solidFill>
                  <a:srgbClr val="969696"/>
                </a:solidFill>
                <a:latin typeface="Arial"/>
                <a:cs typeface="Arial"/>
              </a:rPr>
              <a:t>and</a:t>
            </a:r>
            <a:r>
              <a:rPr sz="1687" spc="-80" dirty="0">
                <a:solidFill>
                  <a:srgbClr val="969696"/>
                </a:solidFill>
                <a:latin typeface="Arial"/>
                <a:cs typeface="Arial"/>
              </a:rPr>
              <a:t> </a:t>
            </a:r>
            <a:r>
              <a:rPr sz="1687" spc="-21" dirty="0">
                <a:solidFill>
                  <a:srgbClr val="969696"/>
                </a:solidFill>
                <a:latin typeface="Arial"/>
                <a:cs typeface="Arial"/>
              </a:rPr>
              <a:t>possibly</a:t>
            </a:r>
            <a:r>
              <a:rPr sz="1687" spc="-77" dirty="0">
                <a:solidFill>
                  <a:srgbClr val="969696"/>
                </a:solidFill>
                <a:latin typeface="Arial"/>
                <a:cs typeface="Arial"/>
              </a:rPr>
              <a:t> </a:t>
            </a:r>
            <a:r>
              <a:rPr sz="1687" spc="-7" dirty="0">
                <a:solidFill>
                  <a:srgbClr val="969696"/>
                </a:solidFill>
                <a:latin typeface="Arial"/>
                <a:cs typeface="Arial"/>
              </a:rPr>
              <a:t>some</a:t>
            </a:r>
            <a:r>
              <a:rPr sz="1687" spc="-80" dirty="0">
                <a:solidFill>
                  <a:srgbClr val="969696"/>
                </a:solidFill>
                <a:latin typeface="Arial"/>
                <a:cs typeface="Arial"/>
              </a:rPr>
              <a:t> </a:t>
            </a:r>
            <a:r>
              <a:rPr sz="1687" spc="-42" dirty="0">
                <a:solidFill>
                  <a:srgbClr val="969696"/>
                </a:solidFill>
                <a:latin typeface="Arial"/>
                <a:cs typeface="Arial"/>
              </a:rPr>
              <a:t>references</a:t>
            </a:r>
            <a:r>
              <a:rPr sz="1687" spc="-74" dirty="0">
                <a:solidFill>
                  <a:srgbClr val="969696"/>
                </a:solidFill>
                <a:latin typeface="Arial"/>
                <a:cs typeface="Arial"/>
              </a:rPr>
              <a:t> </a:t>
            </a:r>
            <a:r>
              <a:rPr sz="1687" spc="-18" dirty="0">
                <a:solidFill>
                  <a:srgbClr val="969696"/>
                </a:solidFill>
                <a:latin typeface="Arial"/>
                <a:cs typeface="Arial"/>
              </a:rPr>
              <a:t>to </a:t>
            </a:r>
            <a:r>
              <a:rPr sz="1687" spc="-7" dirty="0">
                <a:solidFill>
                  <a:srgbClr val="969696"/>
                </a:solidFill>
                <a:latin typeface="Arial"/>
                <a:cs typeface="Arial"/>
              </a:rPr>
              <a:t>libraries</a:t>
            </a:r>
            <a:endParaRPr sz="1687">
              <a:latin typeface="Arial"/>
              <a:cs typeface="Arial"/>
            </a:endParaRPr>
          </a:p>
        </p:txBody>
      </p:sp>
      <p:sp>
        <p:nvSpPr>
          <p:cNvPr id="24" name="object 17">
            <a:extLst>
              <a:ext uri="{FF2B5EF4-FFF2-40B4-BE49-F238E27FC236}">
                <a16:creationId xmlns:a16="http://schemas.microsoft.com/office/drawing/2014/main" xmlns="" id="{B2FF5BB1-26A1-6D33-A5E3-B27369C86D94}"/>
              </a:ext>
            </a:extLst>
          </p:cNvPr>
          <p:cNvSpPr txBox="1"/>
          <p:nvPr/>
        </p:nvSpPr>
        <p:spPr>
          <a:xfrm>
            <a:off x="5935266" y="3002089"/>
            <a:ext cx="4459932" cy="777489"/>
          </a:xfrm>
          <a:prstGeom prst="rect">
            <a:avLst/>
          </a:prstGeom>
        </p:spPr>
        <p:txBody>
          <a:bodyPr vert="horz" wrap="square" lIns="0" tIns="7144" rIns="0" bIns="0" rtlCol="0">
            <a:spAutoFit/>
          </a:bodyPr>
          <a:lstStyle/>
          <a:p>
            <a:pPr marL="8929" marR="3572">
              <a:lnSpc>
                <a:spcPct val="100699"/>
              </a:lnSpc>
              <a:spcBef>
                <a:spcPts val="56"/>
              </a:spcBef>
            </a:pPr>
            <a:r>
              <a:rPr sz="1687" spc="-42" dirty="0">
                <a:solidFill>
                  <a:srgbClr val="969696"/>
                </a:solidFill>
                <a:latin typeface="Arial"/>
                <a:cs typeface="Arial"/>
              </a:rPr>
              <a:t>Call</a:t>
            </a:r>
            <a:r>
              <a:rPr sz="1687" spc="-67" dirty="0">
                <a:solidFill>
                  <a:srgbClr val="969696"/>
                </a:solidFill>
                <a:latin typeface="Arial"/>
                <a:cs typeface="Arial"/>
              </a:rPr>
              <a:t> </a:t>
            </a:r>
            <a:r>
              <a:rPr sz="1687" dirty="0">
                <a:solidFill>
                  <a:srgbClr val="969696"/>
                </a:solidFill>
                <a:latin typeface="Arial"/>
                <a:cs typeface="Arial"/>
              </a:rPr>
              <a:t>the</a:t>
            </a:r>
            <a:r>
              <a:rPr sz="1687" spc="-63" dirty="0">
                <a:solidFill>
                  <a:srgbClr val="969696"/>
                </a:solidFill>
                <a:latin typeface="Arial"/>
                <a:cs typeface="Arial"/>
              </a:rPr>
              <a:t> </a:t>
            </a:r>
            <a:r>
              <a:rPr sz="1687" dirty="0">
                <a:solidFill>
                  <a:srgbClr val="969696"/>
                </a:solidFill>
                <a:latin typeface="Arial"/>
                <a:cs typeface="Arial"/>
              </a:rPr>
              <a:t>C</a:t>
            </a:r>
            <a:r>
              <a:rPr sz="1687" spc="-63" dirty="0">
                <a:solidFill>
                  <a:srgbClr val="969696"/>
                </a:solidFill>
                <a:latin typeface="Arial"/>
                <a:cs typeface="Arial"/>
              </a:rPr>
              <a:t> </a:t>
            </a:r>
            <a:r>
              <a:rPr sz="1687" spc="-14" dirty="0">
                <a:solidFill>
                  <a:srgbClr val="969696"/>
                </a:solidFill>
                <a:latin typeface="Arial"/>
                <a:cs typeface="Arial"/>
              </a:rPr>
              <a:t>compiler</a:t>
            </a:r>
            <a:r>
              <a:rPr sz="1687" spc="-63" dirty="0">
                <a:solidFill>
                  <a:srgbClr val="969696"/>
                </a:solidFill>
                <a:latin typeface="Arial"/>
                <a:cs typeface="Arial"/>
              </a:rPr>
              <a:t> </a:t>
            </a:r>
            <a:r>
              <a:rPr sz="1687" dirty="0">
                <a:solidFill>
                  <a:srgbClr val="969696"/>
                </a:solidFill>
                <a:latin typeface="Arial"/>
                <a:cs typeface="Arial"/>
              </a:rPr>
              <a:t>to</a:t>
            </a:r>
            <a:r>
              <a:rPr sz="1687" spc="-67" dirty="0">
                <a:solidFill>
                  <a:srgbClr val="969696"/>
                </a:solidFill>
                <a:latin typeface="Arial"/>
                <a:cs typeface="Arial"/>
              </a:rPr>
              <a:t> </a:t>
            </a:r>
            <a:r>
              <a:rPr sz="1687" spc="-7" dirty="0">
                <a:solidFill>
                  <a:srgbClr val="969696"/>
                </a:solidFill>
                <a:latin typeface="Arial"/>
                <a:cs typeface="Arial"/>
              </a:rPr>
              <a:t>obtain</a:t>
            </a:r>
            <a:r>
              <a:rPr sz="1687" spc="-63" dirty="0">
                <a:solidFill>
                  <a:srgbClr val="969696"/>
                </a:solidFill>
                <a:latin typeface="Arial"/>
                <a:cs typeface="Arial"/>
              </a:rPr>
              <a:t> </a:t>
            </a:r>
            <a:r>
              <a:rPr sz="1687" dirty="0">
                <a:solidFill>
                  <a:srgbClr val="969696"/>
                </a:solidFill>
                <a:latin typeface="Arial"/>
                <a:cs typeface="Arial"/>
              </a:rPr>
              <a:t>an</a:t>
            </a:r>
            <a:r>
              <a:rPr sz="1687" spc="-63" dirty="0">
                <a:solidFill>
                  <a:srgbClr val="969696"/>
                </a:solidFill>
                <a:latin typeface="Arial"/>
                <a:cs typeface="Arial"/>
              </a:rPr>
              <a:t> </a:t>
            </a:r>
            <a:r>
              <a:rPr sz="1687" spc="-25" dirty="0">
                <a:solidFill>
                  <a:srgbClr val="969696"/>
                </a:solidFill>
                <a:latin typeface="Arial"/>
                <a:cs typeface="Arial"/>
              </a:rPr>
              <a:t>executable</a:t>
            </a:r>
            <a:r>
              <a:rPr sz="1687" spc="-63" dirty="0">
                <a:solidFill>
                  <a:srgbClr val="969696"/>
                </a:solidFill>
                <a:latin typeface="Arial"/>
                <a:cs typeface="Arial"/>
              </a:rPr>
              <a:t> </a:t>
            </a:r>
            <a:r>
              <a:rPr sz="1687" spc="-7" dirty="0">
                <a:solidFill>
                  <a:srgbClr val="969696"/>
                </a:solidFill>
                <a:latin typeface="Arial"/>
                <a:cs typeface="Arial"/>
              </a:rPr>
              <a:t>file, </a:t>
            </a:r>
            <a:r>
              <a:rPr sz="1687" dirty="0">
                <a:solidFill>
                  <a:srgbClr val="969696"/>
                </a:solidFill>
                <a:latin typeface="Arial"/>
                <a:cs typeface="Arial"/>
              </a:rPr>
              <a:t>which</a:t>
            </a:r>
            <a:r>
              <a:rPr sz="1687" spc="-77" dirty="0">
                <a:solidFill>
                  <a:srgbClr val="969696"/>
                </a:solidFill>
                <a:latin typeface="Arial"/>
                <a:cs typeface="Arial"/>
              </a:rPr>
              <a:t> </a:t>
            </a:r>
            <a:r>
              <a:rPr sz="1687" dirty="0">
                <a:solidFill>
                  <a:srgbClr val="969696"/>
                </a:solidFill>
                <a:latin typeface="Arial"/>
                <a:cs typeface="Arial"/>
              </a:rPr>
              <a:t>is</a:t>
            </a:r>
            <a:r>
              <a:rPr sz="1687" spc="-77" dirty="0">
                <a:solidFill>
                  <a:srgbClr val="969696"/>
                </a:solidFill>
                <a:latin typeface="Arial"/>
                <a:cs typeface="Arial"/>
              </a:rPr>
              <a:t> </a:t>
            </a:r>
            <a:r>
              <a:rPr sz="1687" dirty="0">
                <a:solidFill>
                  <a:srgbClr val="969696"/>
                </a:solidFill>
                <a:latin typeface="Arial"/>
                <a:cs typeface="Arial"/>
              </a:rPr>
              <a:t>a</a:t>
            </a:r>
            <a:r>
              <a:rPr sz="1687" spc="-77" dirty="0">
                <a:solidFill>
                  <a:srgbClr val="969696"/>
                </a:solidFill>
                <a:latin typeface="Arial"/>
                <a:cs typeface="Arial"/>
              </a:rPr>
              <a:t> </a:t>
            </a:r>
            <a:r>
              <a:rPr sz="1687" spc="-28" dirty="0">
                <a:solidFill>
                  <a:srgbClr val="969696"/>
                </a:solidFill>
                <a:latin typeface="Arial"/>
                <a:cs typeface="Arial"/>
              </a:rPr>
              <a:t>sequence</a:t>
            </a:r>
            <a:r>
              <a:rPr sz="1687" spc="-74" dirty="0">
                <a:solidFill>
                  <a:srgbClr val="969696"/>
                </a:solidFill>
                <a:latin typeface="Arial"/>
                <a:cs typeface="Arial"/>
              </a:rPr>
              <a:t> </a:t>
            </a:r>
            <a:r>
              <a:rPr sz="1687" dirty="0">
                <a:solidFill>
                  <a:srgbClr val="969696"/>
                </a:solidFill>
                <a:latin typeface="Arial"/>
                <a:cs typeface="Arial"/>
              </a:rPr>
              <a:t>of</a:t>
            </a:r>
            <a:r>
              <a:rPr sz="1687" spc="-77" dirty="0">
                <a:solidFill>
                  <a:srgbClr val="969696"/>
                </a:solidFill>
                <a:latin typeface="Arial"/>
                <a:cs typeface="Arial"/>
              </a:rPr>
              <a:t> </a:t>
            </a:r>
            <a:r>
              <a:rPr sz="1687" spc="-18" dirty="0">
                <a:solidFill>
                  <a:srgbClr val="969696"/>
                </a:solidFill>
                <a:latin typeface="Arial"/>
                <a:cs typeface="Arial"/>
              </a:rPr>
              <a:t>numbers</a:t>
            </a:r>
            <a:r>
              <a:rPr sz="1687" spc="-77" dirty="0">
                <a:solidFill>
                  <a:srgbClr val="969696"/>
                </a:solidFill>
                <a:latin typeface="Arial"/>
                <a:cs typeface="Arial"/>
              </a:rPr>
              <a:t> </a:t>
            </a:r>
            <a:r>
              <a:rPr sz="1687" dirty="0">
                <a:solidFill>
                  <a:srgbClr val="969696"/>
                </a:solidFill>
                <a:latin typeface="Arial"/>
                <a:cs typeface="Arial"/>
              </a:rPr>
              <a:t>that</a:t>
            </a:r>
            <a:r>
              <a:rPr sz="1687" spc="-74" dirty="0">
                <a:solidFill>
                  <a:srgbClr val="969696"/>
                </a:solidFill>
                <a:latin typeface="Arial"/>
                <a:cs typeface="Arial"/>
              </a:rPr>
              <a:t> </a:t>
            </a:r>
            <a:r>
              <a:rPr sz="1687" dirty="0">
                <a:solidFill>
                  <a:srgbClr val="969696"/>
                </a:solidFill>
                <a:latin typeface="Arial"/>
                <a:cs typeface="Arial"/>
              </a:rPr>
              <a:t>can</a:t>
            </a:r>
            <a:r>
              <a:rPr sz="1687" spc="-77" dirty="0">
                <a:solidFill>
                  <a:srgbClr val="969696"/>
                </a:solidFill>
                <a:latin typeface="Arial"/>
                <a:cs typeface="Arial"/>
              </a:rPr>
              <a:t> </a:t>
            </a:r>
            <a:r>
              <a:rPr sz="1687" spc="-7" dirty="0">
                <a:solidFill>
                  <a:srgbClr val="969696"/>
                </a:solidFill>
                <a:latin typeface="Arial"/>
                <a:cs typeface="Arial"/>
              </a:rPr>
              <a:t>run</a:t>
            </a:r>
            <a:r>
              <a:rPr sz="1687" spc="-77" dirty="0">
                <a:solidFill>
                  <a:srgbClr val="969696"/>
                </a:solidFill>
                <a:latin typeface="Arial"/>
                <a:cs typeface="Arial"/>
              </a:rPr>
              <a:t> </a:t>
            </a:r>
            <a:r>
              <a:rPr sz="1687" spc="-18" dirty="0">
                <a:solidFill>
                  <a:srgbClr val="969696"/>
                </a:solidFill>
                <a:latin typeface="Arial"/>
                <a:cs typeface="Arial"/>
              </a:rPr>
              <a:t>on </a:t>
            </a:r>
            <a:r>
              <a:rPr sz="1687" dirty="0">
                <a:solidFill>
                  <a:srgbClr val="969696"/>
                </a:solidFill>
                <a:latin typeface="Arial"/>
                <a:cs typeface="Arial"/>
              </a:rPr>
              <a:t>the</a:t>
            </a:r>
            <a:r>
              <a:rPr sz="1687" spc="-80" dirty="0">
                <a:solidFill>
                  <a:srgbClr val="969696"/>
                </a:solidFill>
                <a:latin typeface="Arial"/>
                <a:cs typeface="Arial"/>
              </a:rPr>
              <a:t> </a:t>
            </a:r>
            <a:r>
              <a:rPr sz="1687" spc="-7" dirty="0">
                <a:solidFill>
                  <a:srgbClr val="969696"/>
                </a:solidFill>
                <a:latin typeface="Arial"/>
                <a:cs typeface="Arial"/>
              </a:rPr>
              <a:t>target</a:t>
            </a:r>
            <a:r>
              <a:rPr sz="1687" spc="-77" dirty="0">
                <a:solidFill>
                  <a:srgbClr val="969696"/>
                </a:solidFill>
                <a:latin typeface="Arial"/>
                <a:cs typeface="Arial"/>
              </a:rPr>
              <a:t> </a:t>
            </a:r>
            <a:r>
              <a:rPr sz="1687" spc="-7" dirty="0">
                <a:solidFill>
                  <a:srgbClr val="969696"/>
                </a:solidFill>
                <a:latin typeface="Arial"/>
                <a:cs typeface="Arial"/>
              </a:rPr>
              <a:t>hardware</a:t>
            </a:r>
            <a:endParaRPr sz="1687">
              <a:latin typeface="Arial"/>
              <a:cs typeface="Arial"/>
            </a:endParaRPr>
          </a:p>
        </p:txBody>
      </p:sp>
    </p:spTree>
    <p:extLst>
      <p:ext uri="{BB962C8B-B14F-4D97-AF65-F5344CB8AC3E}">
        <p14:creationId xmlns:p14="http://schemas.microsoft.com/office/powerpoint/2010/main" val="376264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2F504EC83354CBC51D18C337E26FD" ma:contentTypeVersion="11" ma:contentTypeDescription="Create a new document." ma:contentTypeScope="" ma:versionID="96f494dad9043457e86f1fefeeecd868">
  <xsd:schema xmlns:xsd="http://www.w3.org/2001/XMLSchema" xmlns:xs="http://www.w3.org/2001/XMLSchema" xmlns:p="http://schemas.microsoft.com/office/2006/metadata/properties" xmlns:ns2="ad5eea99-3e84-4b7b-80a3-8f4326be7129" xmlns:ns3="a3b9f400-4f8b-4b6d-a3b9-5b21744c786d" targetNamespace="http://schemas.microsoft.com/office/2006/metadata/properties" ma:root="true" ma:fieldsID="67b1bc3d725e1d472f90c7a6bbc67ca9" ns2:_="" ns3:_="">
    <xsd:import namespace="ad5eea99-3e84-4b7b-80a3-8f4326be7129"/>
    <xsd:import namespace="a3b9f400-4f8b-4b6d-a3b9-5b21744c786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5eea99-3e84-4b7b-80a3-8f4326be712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1b6d75b-5da6-464d-aa40-f1273986be9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b9f400-4f8b-4b6d-a3b9-5b21744c786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0f938bd-4c03-404f-8513-1b4508198240}" ma:internalName="TaxCatchAll" ma:showField="CatchAllData" ma:web="a3b9f400-4f8b-4b6d-a3b9-5b21744c78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3b9f400-4f8b-4b6d-a3b9-5b21744c786d" xsi:nil="true"/>
    <lcf76f155ced4ddcb4097134ff3c332f xmlns="ad5eea99-3e84-4b7b-80a3-8f4326be712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261241A-2F49-44CE-B6F3-E08FF4B24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5eea99-3e84-4b7b-80a3-8f4326be7129"/>
    <ds:schemaRef ds:uri="a3b9f400-4f8b-4b6d-a3b9-5b21744c78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C92A04B-213C-436E-BD13-D40AD45E3B3A}">
  <ds:schemaRefs>
    <ds:schemaRef ds:uri="http://schemas.microsoft.com/sharepoint/v3/contenttype/forms"/>
  </ds:schemaRefs>
</ds:datastoreItem>
</file>

<file path=customXml/itemProps3.xml><?xml version="1.0" encoding="utf-8"?>
<ds:datastoreItem xmlns:ds="http://schemas.openxmlformats.org/officeDocument/2006/customXml" ds:itemID="{A09E5C6D-C414-4D14-A37A-A60DED7CF2D5}">
  <ds:schemaRefs>
    <ds:schemaRef ds:uri="http://schemas.microsoft.com/office/2006/metadata/properties"/>
    <ds:schemaRef ds:uri="http://schemas.microsoft.com/office/infopath/2007/PartnerControls"/>
    <ds:schemaRef ds:uri="a3b9f400-4f8b-4b6d-a3b9-5b21744c786d"/>
    <ds:schemaRef ds:uri="ad5eea99-3e84-4b7b-80a3-8f4326be7129"/>
  </ds:schemaRefs>
</ds:datastoreItem>
</file>

<file path=docProps/app.xml><?xml version="1.0" encoding="utf-8"?>
<Properties xmlns="http://schemas.openxmlformats.org/officeDocument/2006/extended-properties" xmlns:vt="http://schemas.openxmlformats.org/officeDocument/2006/docPropsVTypes">
  <Template>Integral</Template>
  <TotalTime>2309</TotalTime>
  <Words>3429</Words>
  <Application>Microsoft Office PowerPoint</Application>
  <PresentationFormat>Widescreen</PresentationFormat>
  <Paragraphs>802</Paragraphs>
  <Slides>67</Slides>
  <Notes>25</Notes>
  <HiddenSlides>3</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67</vt:i4>
      </vt:variant>
    </vt:vector>
  </HeadingPairs>
  <TitlesOfParts>
    <vt:vector size="80" baseType="lpstr">
      <vt:lpstr>Arial</vt:lpstr>
      <vt:lpstr>Arial Black</vt:lpstr>
      <vt:lpstr>Calibri</vt:lpstr>
      <vt:lpstr>Courier</vt:lpstr>
      <vt:lpstr>Courier New</vt:lpstr>
      <vt:lpstr>Gill Sans</vt:lpstr>
      <vt:lpstr>Helvetica Neue</vt:lpstr>
      <vt:lpstr>Lucida Sans Unicode</vt:lpstr>
      <vt:lpstr>Noto Sans Symbols</vt:lpstr>
      <vt:lpstr>Source Sans Pro</vt:lpstr>
      <vt:lpstr>Tahoma</vt:lpstr>
      <vt:lpstr>Times New Roman</vt:lpstr>
      <vt:lpstr>Office Theme</vt:lpstr>
      <vt:lpstr>       C Programming Introduction - Basics of C programming    </vt:lpstr>
      <vt:lpstr>Contents</vt:lpstr>
      <vt:lpstr>PowerPoint Presentation</vt:lpstr>
      <vt:lpstr>Great Idea #1: Abstraction (Levels of Representation/Interpretation)</vt:lpstr>
      <vt:lpstr>Introduction to C </vt:lpstr>
      <vt:lpstr>PowerPoint Presentation</vt:lpstr>
      <vt:lpstr>Compilation: Overview</vt:lpstr>
      <vt:lpstr>Getting started</vt:lpstr>
      <vt:lpstr>Compilation</vt:lpstr>
      <vt:lpstr>Compilation</vt:lpstr>
      <vt:lpstr>C Compilation Simplified Overview</vt:lpstr>
      <vt:lpstr>Compilation: Advantages</vt:lpstr>
      <vt:lpstr>Compilation: Disadvantages</vt:lpstr>
      <vt:lpstr>PowerPoint Presentation</vt:lpstr>
      <vt:lpstr>C Pre-Processor (CPP)</vt:lpstr>
      <vt:lpstr>CPP Macros: A Warning...</vt:lpstr>
      <vt:lpstr>Main</vt:lpstr>
      <vt:lpstr>C Syntax: main</vt:lpstr>
      <vt:lpstr>Getchar/printf</vt:lpstr>
      <vt:lpstr>Looping</vt:lpstr>
      <vt:lpstr>C Syntax: True or False?</vt:lpstr>
      <vt:lpstr>PowerPoint Presentation</vt:lpstr>
      <vt:lpstr>Data Types</vt:lpstr>
      <vt:lpstr>Byte</vt:lpstr>
      <vt:lpstr>Words</vt:lpstr>
      <vt:lpstr>Addresses</vt:lpstr>
      <vt:lpstr>Data Types</vt:lpstr>
      <vt:lpstr>Qualifiers, Modifiers &amp; Storage</vt:lpstr>
      <vt:lpstr>Sizes</vt:lpstr>
      <vt:lpstr>Typed Variables in C</vt:lpstr>
      <vt:lpstr>Character representation</vt:lpstr>
      <vt:lpstr>Get size of a type</vt:lpstr>
      <vt:lpstr>Declarations</vt:lpstr>
      <vt:lpstr>Conversions</vt:lpstr>
      <vt:lpstr>Consts and Enums in C</vt:lpstr>
      <vt:lpstr>Union</vt:lpstr>
      <vt:lpstr>Anonymous union</vt:lpstr>
      <vt:lpstr>PowerPoint Presentation</vt:lpstr>
      <vt:lpstr>Typed Functions in C</vt:lpstr>
      <vt:lpstr>Functions</vt:lpstr>
      <vt:lpstr>Return statement</vt:lpstr>
      <vt:lpstr>Return string from a function</vt:lpstr>
      <vt:lpstr>Parameter passing</vt:lpstr>
      <vt:lpstr>To swap or not to swap?</vt:lpstr>
      <vt:lpstr>To swap!</vt:lpstr>
      <vt:lpstr>Recursive functions</vt:lpstr>
      <vt:lpstr>Assembler</vt:lpstr>
      <vt:lpstr>C Syntax : Control Flow (1/2)</vt:lpstr>
      <vt:lpstr>C Syntax : Control Flow (2/2)</vt:lpstr>
      <vt:lpstr>Control flow</vt:lpstr>
      <vt:lpstr>PowerPoint Presentation</vt:lpstr>
      <vt:lpstr>...it’s all about the stack</vt:lpstr>
      <vt:lpstr>Stack and heap</vt:lpstr>
      <vt:lpstr>The Stack</vt:lpstr>
      <vt:lpstr>C program execution</vt:lpstr>
      <vt:lpstr>First Big C Program: Compute Sines table</vt:lpstr>
      <vt:lpstr>PowerPoint Presentation</vt:lpstr>
      <vt:lpstr>More General I/O</vt:lpstr>
      <vt:lpstr>stdio.h</vt:lpstr>
      <vt:lpstr>stdio.h (cont.)</vt:lpstr>
      <vt:lpstr>System Calls</vt:lpstr>
      <vt:lpstr>File Manipulation</vt:lpstr>
      <vt:lpstr>Opening a File Stream</vt:lpstr>
      <vt:lpstr>Closing Files</vt:lpstr>
      <vt:lpstr>And In Conclusion, …</vt:lpstr>
      <vt:lpstr>Lab work</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HARIS FAROOQ</dc:creator>
  <cp:lastModifiedBy>DELL</cp:lastModifiedBy>
  <cp:revision>124</cp:revision>
  <dcterms:created xsi:type="dcterms:W3CDTF">2023-12-27T10:55:43Z</dcterms:created>
  <dcterms:modified xsi:type="dcterms:W3CDTF">2025-07-06T13:54:12Z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0x01010025E2F504EC83354CBC51D18C337E26FD</vt:lpwstr>
  </property>
</Properties>
</file>