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2"/>
  </p:notesMasterIdLst>
  <p:sldIdLst>
    <p:sldId id="261" r:id="rId5"/>
    <p:sldId id="1119" r:id="rId6"/>
    <p:sldId id="1127" r:id="rId7"/>
    <p:sldId id="1128" r:id="rId8"/>
    <p:sldId id="1129" r:id="rId9"/>
    <p:sldId id="958" r:id="rId10"/>
    <p:sldId id="959" r:id="rId11"/>
    <p:sldId id="303" r:id="rId12"/>
    <p:sldId id="960" r:id="rId13"/>
    <p:sldId id="961" r:id="rId14"/>
    <p:sldId id="962" r:id="rId15"/>
    <p:sldId id="963" r:id="rId16"/>
    <p:sldId id="1120" r:id="rId17"/>
    <p:sldId id="1121" r:id="rId18"/>
    <p:sldId id="1130" r:id="rId19"/>
    <p:sldId id="1122" r:id="rId20"/>
    <p:sldId id="971" r:id="rId21"/>
    <p:sldId id="311" r:id="rId22"/>
    <p:sldId id="1105" r:id="rId23"/>
    <p:sldId id="964" r:id="rId24"/>
    <p:sldId id="1131" r:id="rId25"/>
    <p:sldId id="310" r:id="rId26"/>
    <p:sldId id="263" r:id="rId27"/>
    <p:sldId id="267" r:id="rId28"/>
    <p:sldId id="1114" r:id="rId29"/>
    <p:sldId id="1108" r:id="rId30"/>
    <p:sldId id="1123" r:id="rId31"/>
    <p:sldId id="1107" r:id="rId32"/>
    <p:sldId id="1125" r:id="rId33"/>
    <p:sldId id="1124" r:id="rId34"/>
    <p:sldId id="972" r:id="rId35"/>
    <p:sldId id="973" r:id="rId36"/>
    <p:sldId id="974" r:id="rId37"/>
    <p:sldId id="977" r:id="rId38"/>
    <p:sldId id="1109" r:id="rId39"/>
    <p:sldId id="1110" r:id="rId40"/>
    <p:sldId id="1111" r:id="rId41"/>
    <p:sldId id="1112" r:id="rId42"/>
    <p:sldId id="1126" r:id="rId43"/>
    <p:sldId id="1113" r:id="rId44"/>
    <p:sldId id="259" r:id="rId45"/>
    <p:sldId id="1115" r:id="rId46"/>
    <p:sldId id="1116" r:id="rId47"/>
    <p:sldId id="1117" r:id="rId48"/>
    <p:sldId id="260" r:id="rId49"/>
    <p:sldId id="313" r:id="rId50"/>
    <p:sldId id="27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8E9"/>
    <a:srgbClr val="E6E6E6"/>
    <a:srgbClr val="0C66A4"/>
    <a:srgbClr val="0C65A3"/>
    <a:srgbClr val="0C65A2"/>
    <a:srgbClr val="E0E3E6"/>
    <a:srgbClr val="E0E2E6"/>
    <a:srgbClr val="0028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6B07A5-AF73-4B66-B242-18D09C6D445E}" v="1" dt="2025-07-08T12:27:57.7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544" autoAdjust="0"/>
    <p:restoredTop sz="86782" autoAdjust="0"/>
  </p:normalViewPr>
  <p:slideViewPr>
    <p:cSldViewPr snapToGrid="0">
      <p:cViewPr varScale="1">
        <p:scale>
          <a:sx n="96" d="100"/>
          <a:sy n="96" d="100"/>
        </p:scale>
        <p:origin x="600" y="84"/>
      </p:cViewPr>
      <p:guideLst/>
    </p:cSldViewPr>
  </p:slideViewPr>
  <p:notesTextViewPr>
    <p:cViewPr>
      <p:scale>
        <a:sx n="1" d="1"/>
        <a:sy n="1" d="1"/>
      </p:scale>
      <p:origin x="0" y="0"/>
    </p:cViewPr>
  </p:notesTextViewPr>
  <p:notesViewPr>
    <p:cSldViewPr snapToGrid="0">
      <p:cViewPr varScale="1">
        <p:scale>
          <a:sx n="87" d="100"/>
          <a:sy n="87" d="100"/>
        </p:scale>
        <p:origin x="384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microsoft.com/office/2016/11/relationships/changesInfo" Target="changesInfos/changesInfo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rjeel Khilji" userId="d7c9e5d0-931d-429e-91f4-ab214ce9376a" providerId="ADAL" clId="{E2E8D988-D845-4CFD-8F1D-CD1BEF271B1C}"/>
    <pc:docChg chg="undo custSel addSld modSld">
      <pc:chgData name="Sharjeel Khilji" userId="d7c9e5d0-931d-429e-91f4-ab214ce9376a" providerId="ADAL" clId="{E2E8D988-D845-4CFD-8F1D-CD1BEF271B1C}" dt="2025-02-23T12:53:43.690" v="291" actId="20577"/>
      <pc:docMkLst>
        <pc:docMk/>
      </pc:docMkLst>
      <pc:sldChg chg="delSp modSp mod">
        <pc:chgData name="Sharjeel Khilji" userId="d7c9e5d0-931d-429e-91f4-ab214ce9376a" providerId="ADAL" clId="{E2E8D988-D845-4CFD-8F1D-CD1BEF271B1C}" dt="2025-02-22T15:46:36.544" v="2" actId="1076"/>
        <pc:sldMkLst>
          <pc:docMk/>
          <pc:sldMk cId="0" sldId="287"/>
        </pc:sldMkLst>
      </pc:sldChg>
      <pc:sldChg chg="modSp mod">
        <pc:chgData name="Sharjeel Khilji" userId="d7c9e5d0-931d-429e-91f4-ab214ce9376a" providerId="ADAL" clId="{E2E8D988-D845-4CFD-8F1D-CD1BEF271B1C}" dt="2025-02-23T12:24:52.514" v="141" actId="20577"/>
        <pc:sldMkLst>
          <pc:docMk/>
          <pc:sldMk cId="3744447369" sldId="971"/>
        </pc:sldMkLst>
      </pc:sldChg>
      <pc:sldChg chg="addSp delSp modSp new mod">
        <pc:chgData name="Sharjeel Khilji" userId="d7c9e5d0-931d-429e-91f4-ab214ce9376a" providerId="ADAL" clId="{E2E8D988-D845-4CFD-8F1D-CD1BEF271B1C}" dt="2025-02-23T12:53:43.690" v="291" actId="20577"/>
        <pc:sldMkLst>
          <pc:docMk/>
          <pc:sldMk cId="1524982617" sldId="1126"/>
        </pc:sldMkLst>
      </pc:sldChg>
    </pc:docChg>
  </pc:docChgLst>
  <pc:docChgLst>
    <pc:chgData name="Sharjeel Khilji" userId="d7c9e5d0-931d-429e-91f4-ab214ce9376a" providerId="ADAL" clId="{69556383-8BDA-4FAA-B156-FE97D60A6FB4}"/>
    <pc:docChg chg="undo custSel addSld delSld modSld sldOrd">
      <pc:chgData name="Sharjeel Khilji" userId="d7c9e5d0-931d-429e-91f4-ab214ce9376a" providerId="ADAL" clId="{69556383-8BDA-4FAA-B156-FE97D60A6FB4}" dt="2025-02-26T05:54:26.283" v="3243" actId="14"/>
      <pc:docMkLst>
        <pc:docMk/>
      </pc:docMkLst>
      <pc:sldChg chg="modSp mod modAnim">
        <pc:chgData name="Sharjeel Khilji" userId="d7c9e5d0-931d-429e-91f4-ab214ce9376a" providerId="ADAL" clId="{69556383-8BDA-4FAA-B156-FE97D60A6FB4}" dt="2025-02-26T05:46:29.419" v="3241" actId="20577"/>
        <pc:sldMkLst>
          <pc:docMk/>
          <pc:sldMk cId="0" sldId="259"/>
        </pc:sldMkLst>
      </pc:sldChg>
      <pc:sldChg chg="modSp">
        <pc:chgData name="Sharjeel Khilji" userId="d7c9e5d0-931d-429e-91f4-ab214ce9376a" providerId="ADAL" clId="{69556383-8BDA-4FAA-B156-FE97D60A6FB4}" dt="2025-02-19T14:14:57.664" v="2107" actId="20577"/>
        <pc:sldMkLst>
          <pc:docMk/>
          <pc:sldMk cId="0" sldId="260"/>
        </pc:sldMkLst>
      </pc:sldChg>
      <pc:sldChg chg="delSp modSp mod">
        <pc:chgData name="Sharjeel Khilji" userId="d7c9e5d0-931d-429e-91f4-ab214ce9376a" providerId="ADAL" clId="{69556383-8BDA-4FAA-B156-FE97D60A6FB4}" dt="2025-02-19T14:21:49.215" v="2136"/>
        <pc:sldMkLst>
          <pc:docMk/>
          <pc:sldMk cId="0" sldId="284"/>
        </pc:sldMkLst>
      </pc:sldChg>
      <pc:sldChg chg="modSp mod">
        <pc:chgData name="Sharjeel Khilji" userId="d7c9e5d0-931d-429e-91f4-ab214ce9376a" providerId="ADAL" clId="{69556383-8BDA-4FAA-B156-FE97D60A6FB4}" dt="2025-02-19T12:55:47.592" v="730" actId="20577"/>
        <pc:sldMkLst>
          <pc:docMk/>
          <pc:sldMk cId="3166821130" sldId="310"/>
        </pc:sldMkLst>
      </pc:sldChg>
      <pc:sldChg chg="modSp">
        <pc:chgData name="Sharjeel Khilji" userId="d7c9e5d0-931d-429e-91f4-ab214ce9376a" providerId="ADAL" clId="{69556383-8BDA-4FAA-B156-FE97D60A6FB4}" dt="2025-02-19T12:52:29.957" v="724" actId="33524"/>
        <pc:sldMkLst>
          <pc:docMk/>
          <pc:sldMk cId="2942226523" sldId="311"/>
        </pc:sldMkLst>
      </pc:sldChg>
      <pc:sldChg chg="modSp mod">
        <pc:chgData name="Sharjeel Khilji" userId="d7c9e5d0-931d-429e-91f4-ab214ce9376a" providerId="ADAL" clId="{69556383-8BDA-4FAA-B156-FE97D60A6FB4}" dt="2025-02-19T12:50:17.445" v="722" actId="20577"/>
        <pc:sldMkLst>
          <pc:docMk/>
          <pc:sldMk cId="3744447369" sldId="971"/>
        </pc:sldMkLst>
      </pc:sldChg>
      <pc:sldChg chg="modSp mod">
        <pc:chgData name="Sharjeel Khilji" userId="d7c9e5d0-931d-429e-91f4-ab214ce9376a" providerId="ADAL" clId="{69556383-8BDA-4FAA-B156-FE97D60A6FB4}" dt="2025-02-25T14:50:47.781" v="2690" actId="207"/>
        <pc:sldMkLst>
          <pc:docMk/>
          <pc:sldMk cId="2785224194" sldId="974"/>
        </pc:sldMkLst>
      </pc:sldChg>
      <pc:sldChg chg="del">
        <pc:chgData name="Sharjeel Khilji" userId="d7c9e5d0-931d-429e-91f4-ab214ce9376a" providerId="ADAL" clId="{69556383-8BDA-4FAA-B156-FE97D60A6FB4}" dt="2025-02-19T14:01:56.696" v="2026" actId="47"/>
        <pc:sldMkLst>
          <pc:docMk/>
          <pc:sldMk cId="946841933" sldId="976"/>
        </pc:sldMkLst>
      </pc:sldChg>
      <pc:sldChg chg="modSp mod">
        <pc:chgData name="Sharjeel Khilji" userId="d7c9e5d0-931d-429e-91f4-ab214ce9376a" providerId="ADAL" clId="{69556383-8BDA-4FAA-B156-FE97D60A6FB4}" dt="2025-02-19T13:05:39.760" v="809" actId="242"/>
        <pc:sldMkLst>
          <pc:docMk/>
          <pc:sldMk cId="915991661" sldId="1107"/>
        </pc:sldMkLst>
      </pc:sldChg>
      <pc:sldChg chg="modSp mod">
        <pc:chgData name="Sharjeel Khilji" userId="d7c9e5d0-931d-429e-91f4-ab214ce9376a" providerId="ADAL" clId="{69556383-8BDA-4FAA-B156-FE97D60A6FB4}" dt="2025-02-19T13:20:22.049" v="1126" actId="108"/>
        <pc:sldMkLst>
          <pc:docMk/>
          <pc:sldMk cId="2116897402" sldId="1108"/>
        </pc:sldMkLst>
      </pc:sldChg>
      <pc:sldChg chg="modSp">
        <pc:chgData name="Sharjeel Khilji" userId="d7c9e5d0-931d-429e-91f4-ab214ce9376a" providerId="ADAL" clId="{69556383-8BDA-4FAA-B156-FE97D60A6FB4}" dt="2025-02-19T14:05:01.315" v="2048" actId="20577"/>
        <pc:sldMkLst>
          <pc:docMk/>
          <pc:sldMk cId="3544536487" sldId="1111"/>
        </pc:sldMkLst>
      </pc:sldChg>
      <pc:sldChg chg="modSp">
        <pc:chgData name="Sharjeel Khilji" userId="d7c9e5d0-931d-429e-91f4-ab214ce9376a" providerId="ADAL" clId="{69556383-8BDA-4FAA-B156-FE97D60A6FB4}" dt="2025-02-19T14:05:24.061" v="2070" actId="20577"/>
        <pc:sldMkLst>
          <pc:docMk/>
          <pc:sldMk cId="3219269512" sldId="1112"/>
        </pc:sldMkLst>
      </pc:sldChg>
      <pc:sldChg chg="modSp mod">
        <pc:chgData name="Sharjeel Khilji" userId="d7c9e5d0-931d-429e-91f4-ab214ce9376a" providerId="ADAL" clId="{69556383-8BDA-4FAA-B156-FE97D60A6FB4}" dt="2025-02-19T14:10:33.801" v="2106" actId="20577"/>
        <pc:sldMkLst>
          <pc:docMk/>
          <pc:sldMk cId="1305598337" sldId="1115"/>
        </pc:sldMkLst>
      </pc:sldChg>
      <pc:sldChg chg="modSp new mod">
        <pc:chgData name="Sharjeel Khilji" userId="d7c9e5d0-931d-429e-91f4-ab214ce9376a" providerId="ADAL" clId="{69556383-8BDA-4FAA-B156-FE97D60A6FB4}" dt="2025-02-25T13:14:33.505" v="2229" actId="20577"/>
        <pc:sldMkLst>
          <pc:docMk/>
          <pc:sldMk cId="1768744262" sldId="1119"/>
        </pc:sldMkLst>
      </pc:sldChg>
      <pc:sldChg chg="addSp delSp modSp new mod">
        <pc:chgData name="Sharjeel Khilji" userId="d7c9e5d0-931d-429e-91f4-ab214ce9376a" providerId="ADAL" clId="{69556383-8BDA-4FAA-B156-FE97D60A6FB4}" dt="2025-02-19T11:07:26.517" v="299" actId="403"/>
        <pc:sldMkLst>
          <pc:docMk/>
          <pc:sldMk cId="531204136" sldId="1120"/>
        </pc:sldMkLst>
      </pc:sldChg>
      <pc:sldChg chg="addSp delSp modSp add mod">
        <pc:chgData name="Sharjeel Khilji" userId="d7c9e5d0-931d-429e-91f4-ab214ce9376a" providerId="ADAL" clId="{69556383-8BDA-4FAA-B156-FE97D60A6FB4}" dt="2025-02-26T05:38:59.340" v="2926" actId="478"/>
        <pc:sldMkLst>
          <pc:docMk/>
          <pc:sldMk cId="641772785" sldId="1121"/>
        </pc:sldMkLst>
      </pc:sldChg>
      <pc:sldChg chg="addSp delSp modSp new mod">
        <pc:chgData name="Sharjeel Khilji" userId="d7c9e5d0-931d-429e-91f4-ab214ce9376a" providerId="ADAL" clId="{69556383-8BDA-4FAA-B156-FE97D60A6FB4}" dt="2025-02-19T12:39:03.168" v="691" actId="20577"/>
        <pc:sldMkLst>
          <pc:docMk/>
          <pc:sldMk cId="2706511559" sldId="1122"/>
        </pc:sldMkLst>
      </pc:sldChg>
      <pc:sldChg chg="modSp new mod">
        <pc:chgData name="Sharjeel Khilji" userId="d7c9e5d0-931d-429e-91f4-ab214ce9376a" providerId="ADAL" clId="{69556383-8BDA-4FAA-B156-FE97D60A6FB4}" dt="2025-02-19T13:29:12.952" v="1543" actId="20577"/>
        <pc:sldMkLst>
          <pc:docMk/>
          <pc:sldMk cId="1534920305" sldId="1123"/>
        </pc:sldMkLst>
      </pc:sldChg>
      <pc:sldChg chg="add">
        <pc:chgData name="Sharjeel Khilji" userId="d7c9e5d0-931d-429e-91f4-ab214ce9376a" providerId="ADAL" clId="{69556383-8BDA-4FAA-B156-FE97D60A6FB4}" dt="2025-02-19T13:05:19.103" v="785"/>
        <pc:sldMkLst>
          <pc:docMk/>
          <pc:sldMk cId="2478038156" sldId="1124"/>
        </pc:sldMkLst>
      </pc:sldChg>
      <pc:sldChg chg="modSp new mod">
        <pc:chgData name="Sharjeel Khilji" userId="d7c9e5d0-931d-429e-91f4-ab214ce9376a" providerId="ADAL" clId="{69556383-8BDA-4FAA-B156-FE97D60A6FB4}" dt="2025-02-19T13:40:51.626" v="1886" actId="20577"/>
        <pc:sldMkLst>
          <pc:docMk/>
          <pc:sldMk cId="84702448" sldId="1125"/>
        </pc:sldMkLst>
      </pc:sldChg>
      <pc:sldChg chg="ord">
        <pc:chgData name="Sharjeel Khilji" userId="d7c9e5d0-931d-429e-91f4-ab214ce9376a" providerId="ADAL" clId="{69556383-8BDA-4FAA-B156-FE97D60A6FB4}" dt="2025-02-25T11:26:17.638" v="2138"/>
        <pc:sldMkLst>
          <pc:docMk/>
          <pc:sldMk cId="1524982617" sldId="1126"/>
        </pc:sldMkLst>
      </pc:sldChg>
      <pc:sldChg chg="modSp new del mod">
        <pc:chgData name="Sharjeel Khilji" userId="d7c9e5d0-931d-429e-91f4-ab214ce9376a" providerId="ADAL" clId="{69556383-8BDA-4FAA-B156-FE97D60A6FB4}" dt="2025-02-19T13:42:01.557" v="1906" actId="47"/>
        <pc:sldMkLst>
          <pc:docMk/>
          <pc:sldMk cId="3521133378" sldId="1126"/>
        </pc:sldMkLst>
      </pc:sldChg>
      <pc:sldChg chg="addSp modSp new mod">
        <pc:chgData name="Sharjeel Khilji" userId="d7c9e5d0-931d-429e-91f4-ab214ce9376a" providerId="ADAL" clId="{69556383-8BDA-4FAA-B156-FE97D60A6FB4}" dt="2025-02-26T05:54:26.283" v="3243" actId="14"/>
        <pc:sldMkLst>
          <pc:docMk/>
          <pc:sldMk cId="157810170" sldId="1127"/>
        </pc:sldMkLst>
      </pc:sldChg>
      <pc:sldChg chg="modSp new mod">
        <pc:chgData name="Sharjeel Khilji" userId="d7c9e5d0-931d-429e-91f4-ab214ce9376a" providerId="ADAL" clId="{69556383-8BDA-4FAA-B156-FE97D60A6FB4}" dt="2025-02-25T14:26:12.857" v="2689" actId="20577"/>
        <pc:sldMkLst>
          <pc:docMk/>
          <pc:sldMk cId="2271406127" sldId="1128"/>
        </pc:sldMkLst>
      </pc:sldChg>
      <pc:sldChg chg="addSp delSp modSp new mod modClrScheme chgLayout">
        <pc:chgData name="Sharjeel Khilji" userId="d7c9e5d0-931d-429e-91f4-ab214ce9376a" providerId="ADAL" clId="{69556383-8BDA-4FAA-B156-FE97D60A6FB4}" dt="2025-02-26T04:58:26.397" v="2833" actId="6549"/>
        <pc:sldMkLst>
          <pc:docMk/>
          <pc:sldMk cId="624269641" sldId="1129"/>
        </pc:sldMkLst>
      </pc:sldChg>
      <pc:sldChg chg="addSp delSp modSp new mod">
        <pc:chgData name="Sharjeel Khilji" userId="d7c9e5d0-931d-429e-91f4-ab214ce9376a" providerId="ADAL" clId="{69556383-8BDA-4FAA-B156-FE97D60A6FB4}" dt="2025-02-26T05:40:41.304" v="2969" actId="27636"/>
        <pc:sldMkLst>
          <pc:docMk/>
          <pc:sldMk cId="390192288" sldId="1130"/>
        </pc:sldMkLst>
      </pc:sldChg>
    </pc:docChg>
  </pc:docChgLst>
  <pc:docChgLst>
    <pc:chgData name="Sharjeel Khilji" userId="d7c9e5d0-931d-429e-91f4-ab214ce9376a" providerId="ADAL" clId="{976B07A5-AF73-4B66-B242-18D09C6D445E}"/>
    <pc:docChg chg="custSel addSld modSld">
      <pc:chgData name="Sharjeel Khilji" userId="d7c9e5d0-931d-429e-91f4-ab214ce9376a" providerId="ADAL" clId="{976B07A5-AF73-4B66-B242-18D09C6D445E}" dt="2025-07-08T12:31:37.320" v="125" actId="20577"/>
      <pc:docMkLst>
        <pc:docMk/>
      </pc:docMkLst>
      <pc:sldChg chg="modSp mod">
        <pc:chgData name="Sharjeel Khilji" userId="d7c9e5d0-931d-429e-91f4-ab214ce9376a" providerId="ADAL" clId="{976B07A5-AF73-4B66-B242-18D09C6D445E}" dt="2025-07-08T12:31:37.320" v="125" actId="20577"/>
        <pc:sldMkLst>
          <pc:docMk/>
          <pc:sldMk cId="1768744262" sldId="1119"/>
        </pc:sldMkLst>
        <pc:spChg chg="mod">
          <ac:chgData name="Sharjeel Khilji" userId="d7c9e5d0-931d-429e-91f4-ab214ce9376a" providerId="ADAL" clId="{976B07A5-AF73-4B66-B242-18D09C6D445E}" dt="2025-07-08T12:31:37.320" v="125" actId="20577"/>
          <ac:spMkLst>
            <pc:docMk/>
            <pc:sldMk cId="1768744262" sldId="1119"/>
            <ac:spMk id="3" creationId="{3DEE2824-96B4-54EF-788F-3016B00CA424}"/>
          </ac:spMkLst>
        </pc:spChg>
      </pc:sldChg>
      <pc:sldChg chg="modSp new mod">
        <pc:chgData name="Sharjeel Khilji" userId="d7c9e5d0-931d-429e-91f4-ab214ce9376a" providerId="ADAL" clId="{976B07A5-AF73-4B66-B242-18D09C6D445E}" dt="2025-07-08T12:29:55.060" v="105" actId="27636"/>
        <pc:sldMkLst>
          <pc:docMk/>
          <pc:sldMk cId="3834051654" sldId="1131"/>
        </pc:sldMkLst>
        <pc:spChg chg="mod">
          <ac:chgData name="Sharjeel Khilji" userId="d7c9e5d0-931d-429e-91f4-ab214ce9376a" providerId="ADAL" clId="{976B07A5-AF73-4B66-B242-18D09C6D445E}" dt="2025-07-08T12:27:54.726" v="25" actId="20577"/>
          <ac:spMkLst>
            <pc:docMk/>
            <pc:sldMk cId="3834051654" sldId="1131"/>
            <ac:spMk id="2" creationId="{F2141F4D-90FB-B17E-9522-0E4CCF0E8D14}"/>
          </ac:spMkLst>
        </pc:spChg>
        <pc:spChg chg="mod">
          <ac:chgData name="Sharjeel Khilji" userId="d7c9e5d0-931d-429e-91f4-ab214ce9376a" providerId="ADAL" clId="{976B07A5-AF73-4B66-B242-18D09C6D445E}" dt="2025-07-08T12:29:55.060" v="105" actId="27636"/>
          <ac:spMkLst>
            <pc:docMk/>
            <pc:sldMk cId="3834051654" sldId="1131"/>
            <ac:spMk id="3" creationId="{543768D1-E9FA-D637-FCCF-0FB2784A6A0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B82149-80DC-4DF4-9E44-1295C98E4741}" type="datetimeFigureOut">
              <a:rPr lang="en-US" smtClean="0"/>
              <a:t>7/8/2025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34ADD8-AF7E-4737-921E-44C33A21BABD}" type="slidenum">
              <a:rPr lang="en-US" smtClean="0"/>
              <a:t>‹#›</a:t>
            </a:fld>
            <a:endParaRPr lang="en-US"/>
          </a:p>
        </p:txBody>
      </p:sp>
    </p:spTree>
    <p:extLst>
      <p:ext uri="{BB962C8B-B14F-4D97-AF65-F5344CB8AC3E}">
        <p14:creationId xmlns:p14="http://schemas.microsoft.com/office/powerpoint/2010/main" val="1256512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p:cNvSpPr>
          <p:nvPr>
            <p:ph type="sldImg"/>
          </p:nvPr>
        </p:nvSpPr>
        <p:spPr>
          <a:xfrm>
            <a:off x="428625" y="598488"/>
            <a:ext cx="6178550" cy="3476625"/>
          </a:xfrm>
          <a:solidFill>
            <a:srgbClr val="FFFFFF"/>
          </a:solidFill>
          <a:ln>
            <a:solidFill>
              <a:srgbClr val="000000"/>
            </a:solidFill>
          </a:ln>
        </p:spPr>
      </p:sp>
      <p:sp>
        <p:nvSpPr>
          <p:cNvPr id="36867"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r>
              <a:rPr lang="en-US" dirty="0">
                <a:latin typeface="Arial" pitchFamily="-65" charset="0"/>
                <a:ea typeface="ＭＳ Ｐゴシック" pitchFamily="-65" charset="-128"/>
                <a:cs typeface="ＭＳ Ｐゴシック" pitchFamily="-65" charset="-128"/>
              </a:rPr>
              <a:t>Anything uninitialized in C has garbage value. Addresses should be unsigned (No negative address).</a:t>
            </a:r>
          </a:p>
        </p:txBody>
      </p:sp>
    </p:spTree>
    <p:extLst>
      <p:ext uri="{BB962C8B-B14F-4D97-AF65-F5344CB8AC3E}">
        <p14:creationId xmlns:p14="http://schemas.microsoft.com/office/powerpoint/2010/main" val="25964281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991379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p:cNvSpPr>
          <p:nvPr>
            <p:ph type="sldImg"/>
          </p:nvPr>
        </p:nvSpPr>
        <p:spPr>
          <a:xfrm>
            <a:off x="428625" y="598488"/>
            <a:ext cx="6178550" cy="3476625"/>
          </a:xfrm>
          <a:solidFill>
            <a:srgbClr val="FFFFFF"/>
          </a:solidFill>
          <a:ln>
            <a:solidFill>
              <a:srgbClr val="000000"/>
            </a:solidFill>
          </a:ln>
        </p:spPr>
      </p:sp>
      <p:sp>
        <p:nvSpPr>
          <p:cNvPr id="49155"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r>
              <a:rPr lang="en-US" dirty="0">
                <a:latin typeface="Arial" pitchFamily="-65" charset="0"/>
                <a:ea typeface="ＭＳ Ｐゴシック" pitchFamily="-65" charset="-128"/>
                <a:cs typeface="ＭＳ Ｐゴシック" pitchFamily="-65" charset="-128"/>
              </a:rPr>
              <a:t>Void * requires casting</a:t>
            </a:r>
          </a:p>
        </p:txBody>
      </p:sp>
    </p:spTree>
    <p:extLst>
      <p:ext uri="{BB962C8B-B14F-4D97-AF65-F5344CB8AC3E}">
        <p14:creationId xmlns:p14="http://schemas.microsoft.com/office/powerpoint/2010/main" val="3100218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345196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0387055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234336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630602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1226208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708DA-FE84-80D0-9A8B-E0EBC507C8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84C9D2-5518-4835-BEA9-16F3B93A7E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BAD147-D567-B7C1-8547-6C5A7BF6FC2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614316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Rot="1" noChangeAspect="1" noChangeArrowheads="1"/>
          </p:cNvSpPr>
          <p:nvPr>
            <p:ph type="sldImg"/>
          </p:nvPr>
        </p:nvSpPr>
        <p:spPr>
          <a:xfrm>
            <a:off x="430213" y="598488"/>
            <a:ext cx="6178550" cy="3476625"/>
          </a:xfrm>
          <a:solidFill>
            <a:srgbClr val="FFFFFF"/>
          </a:solidFill>
          <a:ln>
            <a:solidFill>
              <a:srgbClr val="000000"/>
            </a:solidFill>
          </a:ln>
        </p:spPr>
      </p:sp>
      <p:sp>
        <p:nvSpPr>
          <p:cNvPr id="24579"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40155598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Rot="1" noChangeAspect="1" noChangeArrowheads="1"/>
          </p:cNvSpPr>
          <p:nvPr>
            <p:ph type="sldImg"/>
          </p:nvPr>
        </p:nvSpPr>
        <p:spPr>
          <a:xfrm>
            <a:off x="430213" y="598488"/>
            <a:ext cx="6178550" cy="3476625"/>
          </a:xfrm>
          <a:solidFill>
            <a:srgbClr val="FFFFFF"/>
          </a:solidFill>
          <a:ln>
            <a:solidFill>
              <a:srgbClr val="000000"/>
            </a:solidFill>
          </a:ln>
        </p:spPr>
      </p:sp>
      <p:sp>
        <p:nvSpPr>
          <p:cNvPr id="26627"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85902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p:cNvSpPr>
          <p:nvPr>
            <p:ph type="sldImg"/>
          </p:nvPr>
        </p:nvSpPr>
        <p:spPr>
          <a:xfrm>
            <a:off x="428625" y="598488"/>
            <a:ext cx="6178550" cy="3476625"/>
          </a:xfrm>
          <a:solidFill>
            <a:srgbClr val="FFFFFF"/>
          </a:solidFill>
          <a:ln>
            <a:solidFill>
              <a:srgbClr val="000000"/>
            </a:solidFill>
          </a:ln>
        </p:spPr>
      </p:sp>
      <p:sp>
        <p:nvSpPr>
          <p:cNvPr id="38915"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5612462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p:cNvSpPr>
          <p:nvPr>
            <p:ph type="sldImg"/>
          </p:nvPr>
        </p:nvSpPr>
        <p:spPr>
          <a:xfrm>
            <a:off x="430213" y="598488"/>
            <a:ext cx="6178550" cy="3476625"/>
          </a:xfrm>
          <a:solidFill>
            <a:srgbClr val="FFFFFF"/>
          </a:solidFill>
          <a:ln>
            <a:solidFill>
              <a:srgbClr val="000000"/>
            </a:solidFill>
          </a:ln>
        </p:spPr>
      </p:sp>
      <p:sp>
        <p:nvSpPr>
          <p:cNvPr id="28675"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172211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p:cNvSpPr>
          <p:nvPr>
            <p:ph type="sldImg"/>
          </p:nvPr>
        </p:nvSpPr>
        <p:spPr>
          <a:xfrm>
            <a:off x="430213" y="598488"/>
            <a:ext cx="6178550" cy="3476625"/>
          </a:xfrm>
          <a:solidFill>
            <a:srgbClr val="FFFFFF"/>
          </a:solidFill>
          <a:ln>
            <a:solidFill>
              <a:srgbClr val="000000"/>
            </a:solidFill>
          </a:ln>
        </p:spPr>
      </p:sp>
      <p:sp>
        <p:nvSpPr>
          <p:cNvPr id="32771" name="Rectangle 3"/>
          <p:cNvSpPr>
            <a:spLocks noGrp="1" noChangeArrowheads="1"/>
          </p:cNvSpPr>
          <p:nvPr>
            <p:ph type="body" idx="1"/>
          </p:nvPr>
        </p:nvSpPr>
        <p:spPr>
          <a:xfrm>
            <a:off x="528638" y="4421188"/>
            <a:ext cx="6051550" cy="4189412"/>
          </a:xfrm>
          <a:solidFill>
            <a:srgbClr val="FFFFFF"/>
          </a:solidFill>
          <a:ln>
            <a:solidFill>
              <a:srgbClr val="000000"/>
            </a:solidFill>
          </a:ln>
        </p:spPr>
        <p:txBody>
          <a:bodyPr lIns="93321" tIns="46660" rIns="93321" bIns="46660"/>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473555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0540030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1251116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89035103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4514399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122113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00dada1302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00dada1302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80635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00dada130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00dada130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796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4986024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725545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p:sp>
      <p:sp>
        <p:nvSpPr>
          <p:cNvPr id="40963"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270513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p:sp>
      <p:sp>
        <p:nvSpPr>
          <p:cNvPr id="43011"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11984811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4232574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p:sp>
      <p:sp>
        <p:nvSpPr>
          <p:cNvPr id="47107" name="Rectangle 3"/>
          <p:cNvSpPr>
            <a:spLocks noGrp="1" noChangeArrowheads="1"/>
          </p:cNvSpPr>
          <p:nvPr>
            <p:ph type="body" idx="1"/>
          </p:nvPr>
        </p:nvSpPr>
        <p:spPr>
          <a:noFill/>
          <a:ln w="9525"/>
        </p:spPr>
        <p:txBody>
          <a:bodyPr/>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160380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026"/>
          <p:cNvSpPr>
            <a:spLocks noGrp="1" noRot="1" noChangeAspect="1" noChangeArrowheads="1"/>
          </p:cNvSpPr>
          <p:nvPr>
            <p:ph type="sldImg"/>
          </p:nvPr>
        </p:nvSpPr>
        <p:spPr>
          <a:solidFill>
            <a:srgbClr val="FFFFFF"/>
          </a:solidFill>
          <a:ln>
            <a:solidFill>
              <a:srgbClr val="000000"/>
            </a:solidFill>
          </a:ln>
        </p:spPr>
      </p:sp>
      <p:sp>
        <p:nvSpPr>
          <p:cNvPr id="22531" name="Rectangle 1027"/>
          <p:cNvSpPr>
            <a:spLocks noGrp="1" noChangeArrowheads="1"/>
          </p:cNvSpPr>
          <p:nvPr>
            <p:ph type="body" idx="1"/>
          </p:nvPr>
        </p:nvSpPr>
        <p:spPr>
          <a:solidFill>
            <a:srgbClr val="FFFFFF"/>
          </a:solidFill>
          <a:ln>
            <a:solidFill>
              <a:srgbClr val="000000"/>
            </a:solidFill>
          </a:ln>
        </p:spPr>
        <p:txBody>
          <a:bodyPr lIns="91806" tIns="45903" rIns="91806" bIns="45903"/>
          <a:lstStyle/>
          <a:p>
            <a:endParaRPr lang="en-US">
              <a:latin typeface="Arial" pitchFamily="-65" charset="0"/>
              <a:ea typeface="ＭＳ Ｐゴシック" pitchFamily="-65" charset="-128"/>
              <a:cs typeface="ＭＳ Ｐゴシック" pitchFamily="-65" charset="-128"/>
            </a:endParaRPr>
          </a:p>
        </p:txBody>
      </p:sp>
    </p:spTree>
    <p:extLst>
      <p:ext uri="{BB962C8B-B14F-4D97-AF65-F5344CB8AC3E}">
        <p14:creationId xmlns:p14="http://schemas.microsoft.com/office/powerpoint/2010/main" val="3819028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5928975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tiff"/></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AD980-B9A5-4C48-ADC0-DFC2D2D01E96}"/>
              </a:ext>
            </a:extLst>
          </p:cNvPr>
          <p:cNvSpPr>
            <a:spLocks noGrp="1"/>
          </p:cNvSpPr>
          <p:nvPr>
            <p:ph type="ctrTitle"/>
          </p:nvPr>
        </p:nvSpPr>
        <p:spPr>
          <a:xfrm>
            <a:off x="1524000" y="2168048"/>
            <a:ext cx="9144000" cy="1729422"/>
          </a:xfrm>
        </p:spPr>
        <p:txBody>
          <a:bodyPr anchor="b">
            <a:normAutofit/>
          </a:bodyPr>
          <a:lstStyle>
            <a:lvl1pPr algn="ctr">
              <a:defRPr sz="4800"/>
            </a:lvl1pPr>
          </a:lstStyle>
          <a:p>
            <a:r>
              <a:rPr lang="en-US" dirty="0"/>
              <a:t>Click to edit Master title style</a:t>
            </a:r>
          </a:p>
        </p:txBody>
      </p:sp>
      <p:sp>
        <p:nvSpPr>
          <p:cNvPr id="3" name="Subtitle 2">
            <a:extLst>
              <a:ext uri="{FF2B5EF4-FFF2-40B4-BE49-F238E27FC236}">
                <a16:creationId xmlns:a16="http://schemas.microsoft.com/office/drawing/2014/main" id="{1F3AA35C-26A3-4B94-8E65-8D11C1ECF491}"/>
              </a:ext>
            </a:extLst>
          </p:cNvPr>
          <p:cNvSpPr>
            <a:spLocks noGrp="1"/>
          </p:cNvSpPr>
          <p:nvPr>
            <p:ph type="subTitle" idx="1"/>
          </p:nvPr>
        </p:nvSpPr>
        <p:spPr>
          <a:xfrm>
            <a:off x="1524000" y="3965171"/>
            <a:ext cx="9144000" cy="2464204"/>
          </a:xfrm>
        </p:spPr>
        <p:txBody>
          <a:bodyPr>
            <a:normAutofit/>
          </a:bodyPr>
          <a:lstStyle>
            <a:lvl1pPr marL="0" indent="0" algn="ctr">
              <a:buNone/>
              <a:defRPr sz="3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5" name="Picture 4">
            <a:extLst>
              <a:ext uri="{FF2B5EF4-FFF2-40B4-BE49-F238E27FC236}">
                <a16:creationId xmlns:a16="http://schemas.microsoft.com/office/drawing/2014/main" id="{0192DDA7-A0A4-80A1-0623-18A2AB3287B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b="33819"/>
          <a:stretch/>
        </p:blipFill>
        <p:spPr>
          <a:xfrm>
            <a:off x="2257425" y="-1895475"/>
            <a:ext cx="6858000" cy="4538663"/>
          </a:xfrm>
          <a:prstGeom prst="rect">
            <a:avLst/>
          </a:prstGeom>
        </p:spPr>
      </p:pic>
    </p:spTree>
    <p:extLst>
      <p:ext uri="{BB962C8B-B14F-4D97-AF65-F5344CB8AC3E}">
        <p14:creationId xmlns:p14="http://schemas.microsoft.com/office/powerpoint/2010/main" val="4288425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5408DA8-FCCC-4FCF-B0FD-BD49A92437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239AC1-3FDC-4605-A52C-993B7531967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C6945-B3F0-4EAE-98CE-0A5E0C38FC5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0DEDB80-4E0B-4F38-BB77-7CA5BBC42E55}"/>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4FFD7CDD-A620-460F-B864-56A6A4FA88D3}"/>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828825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hank You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CB4DBB7-DFCC-4C90-858B-648A7D81F35A}"/>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8">
            <a:extLst>
              <a:ext uri="{FF2B5EF4-FFF2-40B4-BE49-F238E27FC236}">
                <a16:creationId xmlns:a16="http://schemas.microsoft.com/office/drawing/2014/main" id="{D2FE40F2-BB69-455E-A6DD-06B7A0A482B1}"/>
              </a:ext>
            </a:extLst>
          </p:cNvPr>
          <p:cNvSpPr/>
          <p:nvPr userDrawn="1"/>
        </p:nvSpPr>
        <p:spPr>
          <a:xfrm rot="10800000" flipH="1">
            <a:off x="0" y="-12022"/>
            <a:ext cx="9966960" cy="6882045"/>
          </a:xfrm>
          <a:custGeom>
            <a:avLst/>
            <a:gdLst>
              <a:gd name="connsiteX0" fmla="*/ 3037572 w 8426319"/>
              <a:gd name="connsiteY0" fmla="*/ 6858002 h 6858002"/>
              <a:gd name="connsiteX1" fmla="*/ 8426319 w 8426319"/>
              <a:gd name="connsiteY1" fmla="*/ 6858002 h 6858002"/>
              <a:gd name="connsiteX2" fmla="*/ 3909330 w 8426319"/>
              <a:gd name="connsiteY2" fmla="*/ 0 h 6858002"/>
              <a:gd name="connsiteX3" fmla="*/ 3037572 w 8426319"/>
              <a:gd name="connsiteY3" fmla="*/ 0 h 6858002"/>
              <a:gd name="connsiteX4" fmla="*/ 0 w 8426319"/>
              <a:gd name="connsiteY4" fmla="*/ 0 h 6858002"/>
              <a:gd name="connsiteX5" fmla="*/ 0 w 8426319"/>
              <a:gd name="connsiteY5" fmla="*/ 6858000 h 6858002"/>
              <a:gd name="connsiteX6" fmla="*/ 3037572 w 8426319"/>
              <a:gd name="connsiteY6" fmla="*/ 6858000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26319" h="6858002">
                <a:moveTo>
                  <a:pt x="3037572" y="6858002"/>
                </a:moveTo>
                <a:lnTo>
                  <a:pt x="8426319" y="6858002"/>
                </a:lnTo>
                <a:lnTo>
                  <a:pt x="3909330" y="0"/>
                </a:lnTo>
                <a:lnTo>
                  <a:pt x="3037572" y="0"/>
                </a:lnTo>
                <a:lnTo>
                  <a:pt x="0" y="0"/>
                </a:lnTo>
                <a:lnTo>
                  <a:pt x="0" y="6858000"/>
                </a:lnTo>
                <a:lnTo>
                  <a:pt x="3037572" y="6858000"/>
                </a:lnTo>
                <a:close/>
              </a:path>
            </a:pathLst>
          </a:custGeom>
          <a:solidFill>
            <a:schemeClr val="bg1"/>
          </a:solidFill>
          <a:ln>
            <a:noFill/>
          </a:ln>
          <a:effectLst>
            <a:outerShdw blurRad="635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1219170">
              <a:buClr>
                <a:srgbClr val="000000"/>
              </a:buClr>
            </a:pPr>
            <a:endParaRPr lang="en-US" sz="1867" kern="0" dirty="0">
              <a:solidFill>
                <a:srgbClr val="D1F8F8"/>
              </a:solidFill>
              <a:latin typeface="Source Sans Pro" panose="020B0503030403020204" pitchFamily="34" charset="0"/>
              <a:sym typeface="Arial"/>
            </a:endParaRPr>
          </a:p>
        </p:txBody>
      </p:sp>
      <p:pic>
        <p:nvPicPr>
          <p:cNvPr id="7" name="Picture 6">
            <a:extLst>
              <a:ext uri="{FF2B5EF4-FFF2-40B4-BE49-F238E27FC236}">
                <a16:creationId xmlns:a16="http://schemas.microsoft.com/office/drawing/2014/main" id="{837A55A4-5FB0-456D-B79A-6157E69AE7D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70240" y="2956470"/>
            <a:ext cx="3774324" cy="945060"/>
          </a:xfrm>
          <a:prstGeom prst="rect">
            <a:avLst/>
          </a:prstGeom>
        </p:spPr>
      </p:pic>
      <p:sp>
        <p:nvSpPr>
          <p:cNvPr id="8" name="TextBox 7">
            <a:extLst>
              <a:ext uri="{FF2B5EF4-FFF2-40B4-BE49-F238E27FC236}">
                <a16:creationId xmlns:a16="http://schemas.microsoft.com/office/drawing/2014/main" id="{D1A18D85-ACBC-4112-8221-C86D2B67E6A6}"/>
              </a:ext>
            </a:extLst>
          </p:cNvPr>
          <p:cNvSpPr txBox="1"/>
          <p:nvPr userDrawn="1"/>
        </p:nvSpPr>
        <p:spPr>
          <a:xfrm>
            <a:off x="1097280" y="2036618"/>
            <a:ext cx="4763193" cy="1107996"/>
          </a:xfrm>
          <a:prstGeom prst="rect">
            <a:avLst/>
          </a:prstGeom>
          <a:noFill/>
        </p:spPr>
        <p:txBody>
          <a:bodyPr wrap="square" rtlCol="0">
            <a:spAutoFit/>
          </a:bodyPr>
          <a:lstStyle/>
          <a:p>
            <a:r>
              <a:rPr lang="en-US" sz="6600" b="1" dirty="0">
                <a:solidFill>
                  <a:srgbClr val="0A48E9"/>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726185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lumn">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3pPr>
              <a:defRPr>
                <a:solidFill>
                  <a:srgbClr val="00BEE2"/>
                </a:solidFill>
              </a:defRPr>
            </a:lvl3pPr>
            <a:lvl4pPr marL="1685519" indent="-457189">
              <a:buClr>
                <a:srgbClr val="FFC117"/>
              </a:buClr>
              <a:buFont typeface="Arial" panose="020B0604020202020204" pitchFamily="34" charset="0"/>
              <a:buChar char="•"/>
              <a:defRPr>
                <a:solidFill>
                  <a:srgbClr val="FFC117"/>
                </a:solidFill>
              </a:defRPr>
            </a:lvl4pPr>
            <a:lvl5pPr>
              <a:buClr>
                <a:srgbClr val="E4DDD2"/>
              </a:buClr>
              <a:defRPr>
                <a:solidFill>
                  <a:srgbClr val="E4DDD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a:extLst>
              <a:ext uri="{FF2B5EF4-FFF2-40B4-BE49-F238E27FC236}">
                <a16:creationId xmlns:a16="http://schemas.microsoft.com/office/drawing/2014/main" id="{64A448BC-C94B-E240-BBCC-5B2F3975E19B}"/>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559774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Sub Title">
    <p:spTree>
      <p:nvGrpSpPr>
        <p:cNvPr id="1" name=""/>
        <p:cNvGrpSpPr/>
        <p:nvPr/>
      </p:nvGrpSpPr>
      <p:grpSpPr>
        <a:xfrm>
          <a:off x="0" y="0"/>
          <a:ext cx="0" cy="0"/>
          <a:chOff x="0" y="0"/>
          <a:chExt cx="0" cy="0"/>
        </a:xfrm>
      </p:grpSpPr>
      <p:pic>
        <p:nvPicPr>
          <p:cNvPr id="8" name="Picture 7" descr="A picture containing food&#10;&#10;Description automatically generated">
            <a:extLst>
              <a:ext uri="{FF2B5EF4-FFF2-40B4-BE49-F238E27FC236}">
                <a16:creationId xmlns:a16="http://schemas.microsoft.com/office/drawing/2014/main" id="{2DF9A1AA-6E36-A244-B9C8-150E2F1D4186}"/>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4" name="Rectangle 3"/>
          <p:cNvSpPr/>
          <p:nvPr/>
        </p:nvSpPr>
        <p:spPr>
          <a:xfrm>
            <a:off x="412756" y="681039"/>
            <a:ext cx="61383"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2" tIns="54425" rIns="108852" bIns="54425" anchor="ctr"/>
          <a:lstStyle/>
          <a:p>
            <a:pPr algn="ctr">
              <a:defRPr/>
            </a:pPr>
            <a:endParaRPr lang="en-US" sz="19062" dirty="0"/>
          </a:p>
        </p:txBody>
      </p:sp>
      <p:sp>
        <p:nvSpPr>
          <p:cNvPr id="5" name="Rectangle 4"/>
          <p:cNvSpPr/>
          <p:nvPr/>
        </p:nvSpPr>
        <p:spPr>
          <a:xfrm>
            <a:off x="357719" y="681039"/>
            <a:ext cx="381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2" tIns="54425" rIns="108852" bIns="54425" anchor="ctr"/>
          <a:lstStyle/>
          <a:p>
            <a:pPr algn="ctr">
              <a:defRPr/>
            </a:pPr>
            <a:endParaRPr lang="en-US" sz="19062" dirty="0"/>
          </a:p>
        </p:txBody>
      </p:sp>
      <p:sp>
        <p:nvSpPr>
          <p:cNvPr id="6" name="Rectangle 5"/>
          <p:cNvSpPr/>
          <p:nvPr/>
        </p:nvSpPr>
        <p:spPr>
          <a:xfrm>
            <a:off x="332319" y="681039"/>
            <a:ext cx="12700"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2" tIns="54425" rIns="108852" bIns="54425" anchor="ctr"/>
          <a:lstStyle/>
          <a:p>
            <a:pPr algn="ctr">
              <a:defRPr/>
            </a:pPr>
            <a:endParaRPr lang="en-US" sz="19062"/>
          </a:p>
        </p:txBody>
      </p:sp>
      <p:sp>
        <p:nvSpPr>
          <p:cNvPr id="7" name="Rectangle 6"/>
          <p:cNvSpPr/>
          <p:nvPr/>
        </p:nvSpPr>
        <p:spPr>
          <a:xfrm>
            <a:off x="296333" y="681039"/>
            <a:ext cx="10584" cy="365125"/>
          </a:xfrm>
          <a:prstGeom prst="rect">
            <a:avLst/>
          </a:prstGeom>
          <a:solidFill>
            <a:srgbClr val="000000"/>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lIns="108852" tIns="54425" rIns="108852" bIns="54425" anchor="ctr"/>
          <a:lstStyle/>
          <a:p>
            <a:pPr algn="ctr">
              <a:defRPr/>
            </a:pPr>
            <a:endParaRPr lang="en-US" sz="19062" dirty="0"/>
          </a:p>
        </p:txBody>
      </p:sp>
      <p:sp>
        <p:nvSpPr>
          <p:cNvPr id="9" name="Subtitle 8"/>
          <p:cNvSpPr>
            <a:spLocks noGrp="1"/>
          </p:cNvSpPr>
          <p:nvPr>
            <p:ph type="subTitle" idx="1"/>
          </p:nvPr>
        </p:nvSpPr>
        <p:spPr>
          <a:xfrm>
            <a:off x="3657600" y="2834640"/>
            <a:ext cx="7924800" cy="1508760"/>
          </a:xfrm>
        </p:spPr>
        <p:txBody>
          <a:bodyPr lIns="143685" anchor="ctr">
            <a:scene3d>
              <a:camera prst="orthographicFront"/>
              <a:lightRig rig="flat" dir="tl">
                <a:rot lat="0" lon="0" rev="6600000"/>
              </a:lightRig>
            </a:scene3d>
            <a:sp3d extrusionH="25400" contourW="8890">
              <a:bevelT w="38100" h="31750"/>
              <a:contourClr>
                <a:srgbClr val="D0940C"/>
              </a:contourClr>
            </a:sp3d>
          </a:bodyPr>
          <a:lstStyle>
            <a:lvl1pPr marL="0" indent="0" algn="ctr">
              <a:spcBef>
                <a:spcPts val="0"/>
              </a:spcBef>
              <a:buNone/>
              <a:defRPr sz="8417" b="1" cap="none" spc="0">
                <a:ln w="11430"/>
                <a:solidFill>
                  <a:srgbClr val="D0940C"/>
                </a:solidFill>
                <a:effectLst>
                  <a:outerShdw blurRad="50800" dist="39000" dir="5460000" algn="tl">
                    <a:srgbClr val="000000">
                      <a:alpha val="38000"/>
                    </a:srgbClr>
                  </a:outerShdw>
                </a:effectLst>
              </a:defRPr>
            </a:lvl1pPr>
            <a:lvl2pPr marL="544245" indent="0" algn="ctr">
              <a:buNone/>
            </a:lvl2pPr>
            <a:lvl3pPr marL="1088490" indent="0" algn="ctr">
              <a:buNone/>
            </a:lvl3pPr>
            <a:lvl4pPr marL="1632735" indent="0" algn="ctr">
              <a:buNone/>
            </a:lvl4pPr>
            <a:lvl5pPr marL="2176980" indent="0" algn="ctr">
              <a:buNone/>
            </a:lvl5pPr>
            <a:lvl6pPr marL="2721224" indent="0" algn="ctr">
              <a:buNone/>
            </a:lvl6pPr>
            <a:lvl7pPr marL="3265469" indent="0" algn="ctr">
              <a:buNone/>
            </a:lvl7pPr>
            <a:lvl8pPr marL="3809714" indent="0" algn="ctr">
              <a:buNone/>
            </a:lvl8pPr>
            <a:lvl9pPr marL="4353959" indent="0" algn="ctr">
              <a:buNone/>
            </a:lvl9pPr>
          </a:lstStyle>
          <a:p>
            <a:r>
              <a:rPr lang="en-US" dirty="0"/>
              <a:t>Click to edit Master subtitle style</a:t>
            </a:r>
          </a:p>
        </p:txBody>
      </p:sp>
      <p:sp>
        <p:nvSpPr>
          <p:cNvPr id="10" name="Oval 9">
            <a:extLst>
              <a:ext uri="{FF2B5EF4-FFF2-40B4-BE49-F238E27FC236}">
                <a16:creationId xmlns:a16="http://schemas.microsoft.com/office/drawing/2014/main" id="{4F6E75CD-1F27-AD42-B93D-5FB4082133FD}"/>
              </a:ext>
            </a:extLst>
          </p:cNvPr>
          <p:cNvSpPr/>
          <p:nvPr userDrawn="1"/>
        </p:nvSpPr>
        <p:spPr>
          <a:xfrm>
            <a:off x="3670301" y="5754635"/>
            <a:ext cx="7912099" cy="471948"/>
          </a:xfrm>
          <a:prstGeom prst="ellipse">
            <a:avLst/>
          </a:prstGeom>
          <a:solidFill>
            <a:schemeClr val="bg1">
              <a:alpha val="17000"/>
            </a:schemeClr>
          </a:solidFill>
          <a:ln>
            <a:noFill/>
          </a:ln>
          <a:effectLst>
            <a:softEdge rad="139700"/>
          </a:effectLst>
        </p:spPr>
        <p:style>
          <a:lnRef idx="1">
            <a:schemeClr val="accent1"/>
          </a:lnRef>
          <a:fillRef idx="3">
            <a:schemeClr val="accent1"/>
          </a:fillRef>
          <a:effectRef idx="2">
            <a:schemeClr val="accent1"/>
          </a:effectRef>
          <a:fontRef idx="minor">
            <a:schemeClr val="lt1"/>
          </a:fontRef>
        </p:style>
        <p:txBody>
          <a:bodyPr lIns="108852" tIns="54425" rIns="108852" bIns="54425" anchor="ctr"/>
          <a:lstStyle/>
          <a:p>
            <a:pPr algn="ctr" eaLnBrk="0" hangingPunct="0">
              <a:defRPr/>
            </a:pPr>
            <a:endParaRPr lang="en-US" sz="19062" dirty="0"/>
          </a:p>
        </p:txBody>
      </p:sp>
    </p:spTree>
    <p:extLst>
      <p:ext uri="{BB962C8B-B14F-4D97-AF65-F5344CB8AC3E}">
        <p14:creationId xmlns:p14="http://schemas.microsoft.com/office/powerpoint/2010/main" val="31412558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5" name="Title Text"/>
          <p:cNvSpPr txBox="1">
            <a:spLocks noGrp="1"/>
          </p:cNvSpPr>
          <p:nvPr>
            <p:ph type="title"/>
          </p:nvPr>
        </p:nvSpPr>
        <p:spPr>
          <a:prstGeom prst="rect">
            <a:avLst/>
          </a:prstGeom>
        </p:spPr>
        <p:txBody>
          <a:bodyPr/>
          <a:lstStyle/>
          <a:p>
            <a:r>
              <a:t>Title Text</a:t>
            </a:r>
          </a:p>
        </p:txBody>
      </p:sp>
      <p:sp>
        <p:nvSpPr>
          <p:cNvPr id="16"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Tree>
    <p:extLst>
      <p:ext uri="{BB962C8B-B14F-4D97-AF65-F5344CB8AC3E}">
        <p14:creationId xmlns:p14="http://schemas.microsoft.com/office/powerpoint/2010/main" val="2109894518"/>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wo Column">
    <p:spTree>
      <p:nvGrpSpPr>
        <p:cNvPr id="1" name=""/>
        <p:cNvGrpSpPr/>
        <p:nvPr/>
      </p:nvGrpSpPr>
      <p:grpSpPr>
        <a:xfrm>
          <a:off x="0" y="0"/>
          <a:ext cx="0" cy="0"/>
          <a:chOff x="0" y="0"/>
          <a:chExt cx="0" cy="0"/>
        </a:xfrm>
      </p:grpSpPr>
      <p:pic>
        <p:nvPicPr>
          <p:cNvPr id="13" name="Picture 12" descr="A picture containing food&#10;&#10;Description automatically generated">
            <a:extLst>
              <a:ext uri="{FF2B5EF4-FFF2-40B4-BE49-F238E27FC236}">
                <a16:creationId xmlns:a16="http://schemas.microsoft.com/office/drawing/2014/main" id="{2677E839-A4BD-EF4E-B7C9-4C82DFEEEF78}"/>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3" name="Content Placeholder 2"/>
          <p:cNvSpPr>
            <a:spLocks noGrp="1"/>
          </p:cNvSpPr>
          <p:nvPr>
            <p:ph sz="half" idx="1"/>
          </p:nvPr>
        </p:nvSpPr>
        <p:spPr>
          <a:xfrm>
            <a:off x="3048000" y="928127"/>
            <a:ext cx="3937000" cy="5368340"/>
          </a:xfrm>
        </p:spPr>
        <p:txBody>
          <a:bodyPr/>
          <a:lstStyle>
            <a:lvl1pPr>
              <a:defRPr sz="3333"/>
            </a:lvl1pPr>
            <a:lvl2pPr>
              <a:defRPr sz="2833"/>
            </a:lvl2pPr>
            <a:lvl3pPr>
              <a:defRPr sz="2417"/>
            </a:lvl3pPr>
            <a:lvl4pPr>
              <a:defRPr sz="2167"/>
            </a:lvl4pPr>
            <a:lvl5pPr>
              <a:defRPr sz="2133"/>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620000" y="928127"/>
            <a:ext cx="4000501" cy="5368340"/>
          </a:xfrm>
        </p:spPr>
        <p:txBody>
          <a:bodyPr/>
          <a:lstStyle>
            <a:lvl1pPr>
              <a:defRPr sz="3333"/>
            </a:lvl1pPr>
            <a:lvl2pPr>
              <a:defRPr sz="2833"/>
            </a:lvl2pPr>
            <a:lvl3pPr>
              <a:defRPr sz="2417"/>
            </a:lvl3pPr>
            <a:lvl4pPr>
              <a:defRPr sz="2167"/>
            </a:lvl4pPr>
            <a:lvl5pPr>
              <a:defRPr sz="2167"/>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a:extLst>
              <a:ext uri="{FF2B5EF4-FFF2-40B4-BE49-F238E27FC236}">
                <a16:creationId xmlns:a16="http://schemas.microsoft.com/office/drawing/2014/main" id="{46EA538D-CE12-4F4E-B8F9-BE50989C1758}"/>
              </a:ext>
            </a:extLst>
          </p:cNvPr>
          <p:cNvCxnSpPr>
            <a:cxnSpLocks/>
          </p:cNvCxnSpPr>
          <p:nvPr userDrawn="1"/>
        </p:nvCxnSpPr>
        <p:spPr>
          <a:xfrm>
            <a:off x="1115843" y="889000"/>
            <a:ext cx="10466559" cy="389"/>
          </a:xfrm>
          <a:prstGeom prst="line">
            <a:avLst/>
          </a:prstGeom>
          <a:ln>
            <a:solidFill>
              <a:schemeClr val="tx2"/>
            </a:solidFill>
          </a:ln>
          <a:effectLst>
            <a:glow rad="101600">
              <a:srgbClr val="5F78A2">
                <a:alpha val="75000"/>
              </a:srgbClr>
            </a:glow>
          </a:effectLst>
        </p:spPr>
        <p:style>
          <a:lnRef idx="2">
            <a:schemeClr val="accent1"/>
          </a:lnRef>
          <a:fillRef idx="0">
            <a:schemeClr val="accent1"/>
          </a:fillRef>
          <a:effectRef idx="1">
            <a:schemeClr val="accent1"/>
          </a:effectRef>
          <a:fontRef idx="minor">
            <a:schemeClr val="tx1"/>
          </a:fontRef>
        </p:style>
      </p:cxnSp>
      <p:sp>
        <p:nvSpPr>
          <p:cNvPr id="14" name="Rectangle 10">
            <a:extLst>
              <a:ext uri="{FF2B5EF4-FFF2-40B4-BE49-F238E27FC236}">
                <a16:creationId xmlns:a16="http://schemas.microsoft.com/office/drawing/2014/main" id="{844558A7-D2FB-5F4B-864B-BFC87E4F4116}"/>
              </a:ext>
            </a:extLst>
          </p:cNvPr>
          <p:cNvSpPr>
            <a:spLocks noChangeArrowheads="1"/>
          </p:cNvSpPr>
          <p:nvPr userDrawn="1"/>
        </p:nvSpPr>
        <p:spPr bwMode="auto">
          <a:xfrm>
            <a:off x="3048000" y="6578929"/>
            <a:ext cx="9144000" cy="291897"/>
          </a:xfrm>
          <a:prstGeom prst="rect">
            <a:avLst/>
          </a:prstGeom>
          <a:noFill/>
          <a:ln w="12700">
            <a:noFill/>
            <a:miter lim="800000"/>
            <a:headEnd/>
            <a:tailEnd/>
          </a:ln>
          <a:effectLst/>
        </p:spPr>
        <p:txBody>
          <a:bodyPr wrap="square" lIns="75592" tIns="30237" rIns="75592" bIns="30237">
            <a:prstTxWarp prst="textNoShape">
              <a:avLst/>
            </a:prstTxWarp>
            <a:spAutoFit/>
          </a:bodyPr>
          <a:lstStyle/>
          <a:p>
            <a:pPr algn="ctr" eaLnBrk="0" hangingPunct="0">
              <a:defRPr/>
            </a:pPr>
            <a:r>
              <a:rPr lang="en-US" sz="1500" b="1" dirty="0">
                <a:solidFill>
                  <a:srgbClr val="FFC115"/>
                </a:solidFill>
                <a:latin typeface="18 VAG Rounded Black   09390"/>
                <a:ea typeface="+mn-ea"/>
                <a:cs typeface="+mn-cs"/>
              </a:rPr>
              <a:t>C Pointers, Arrays, and Strings</a:t>
            </a:r>
            <a:r>
              <a:rPr lang="en-US" sz="1500" b="1" dirty="0">
                <a:solidFill>
                  <a:srgbClr val="FFFF00"/>
                </a:solidFill>
                <a:latin typeface="18 VAG Rounded Black   09390"/>
                <a:ea typeface="+mn-ea"/>
                <a:cs typeface="+mn-cs"/>
              </a:rPr>
              <a:t> </a:t>
            </a:r>
            <a:r>
              <a:rPr lang="en-US" sz="1500" b="1" dirty="0">
                <a:solidFill>
                  <a:schemeClr val="tx1"/>
                </a:solidFill>
                <a:latin typeface="18 VAG Rounded Black   09390"/>
                <a:ea typeface="+mn-ea"/>
                <a:cs typeface="+mn-cs"/>
              </a:rPr>
              <a:t>(</a:t>
            </a:r>
            <a:fld id="{F6F39CF2-87E7-FF4A-9C8E-A745CB692DE9}" type="slidenum">
              <a:rPr lang="en-US" sz="1500" b="1" smtClean="0">
                <a:solidFill>
                  <a:schemeClr val="tx1"/>
                </a:solidFill>
                <a:latin typeface="18 VAG Rounded Black   09390"/>
                <a:ea typeface="+mn-ea"/>
                <a:cs typeface="+mn-cs"/>
              </a:rPr>
              <a:pPr algn="ctr" eaLnBrk="0" hangingPunct="0">
                <a:defRPr/>
              </a:pPr>
              <a:t>‹#›</a:t>
            </a:fld>
            <a:r>
              <a:rPr lang="en-US" sz="1500" b="1" dirty="0">
                <a:solidFill>
                  <a:schemeClr val="tx1"/>
                </a:solidFill>
                <a:latin typeface="18 VAG Rounded Black   09390"/>
                <a:ea typeface="+mn-ea"/>
                <a:cs typeface="+mn-cs"/>
              </a:rPr>
              <a:t>)</a:t>
            </a:r>
          </a:p>
        </p:txBody>
      </p:sp>
      <p:sp>
        <p:nvSpPr>
          <p:cNvPr id="16" name="Rectangle 11">
            <a:extLst>
              <a:ext uri="{FF2B5EF4-FFF2-40B4-BE49-F238E27FC236}">
                <a16:creationId xmlns:a16="http://schemas.microsoft.com/office/drawing/2014/main" id="{8F52F5B9-E725-A74B-AAA1-88E65AD7B9DD}"/>
              </a:ext>
            </a:extLst>
          </p:cNvPr>
          <p:cNvSpPr>
            <a:spLocks noChangeArrowheads="1"/>
          </p:cNvSpPr>
          <p:nvPr userDrawn="1"/>
        </p:nvSpPr>
        <p:spPr bwMode="auto">
          <a:xfrm>
            <a:off x="10871201" y="6248400"/>
            <a:ext cx="1320801" cy="240666"/>
          </a:xfrm>
          <a:prstGeom prst="rect">
            <a:avLst/>
          </a:prstGeom>
          <a:noFill/>
          <a:ln w="12700">
            <a:noFill/>
            <a:miter lim="800000"/>
            <a:headEnd/>
            <a:tailEnd/>
          </a:ln>
          <a:effectLst/>
        </p:spPr>
        <p:txBody>
          <a:bodyPr wrap="square" lIns="75592" tIns="30237" rIns="75592" bIns="30237">
            <a:prstTxWarp prst="textNoShape">
              <a:avLst/>
            </a:prstTxWarp>
            <a:spAutoFit/>
          </a:bodyPr>
          <a:lstStyle/>
          <a:p>
            <a:pPr algn="r" eaLnBrk="0" hangingPunct="0">
              <a:defRPr/>
            </a:pPr>
            <a:r>
              <a:rPr lang="en-US" sz="1167" b="0" i="0" dirty="0">
                <a:solidFill>
                  <a:schemeClr val="tx1"/>
                </a:solidFill>
                <a:latin typeface="18 VAG Rounded Thin   55390" pitchFamily="2" charset="0"/>
                <a:ea typeface="+mn-ea"/>
                <a:cs typeface="+mn-cs"/>
              </a:rPr>
              <a:t>Garcia, Yokota</a:t>
            </a:r>
          </a:p>
        </p:txBody>
      </p:sp>
      <p:pic>
        <p:nvPicPr>
          <p:cNvPr id="17" name="Picture 16">
            <a:extLst>
              <a:ext uri="{FF2B5EF4-FFF2-40B4-BE49-F238E27FC236}">
                <a16:creationId xmlns:a16="http://schemas.microsoft.com/office/drawing/2014/main" id="{8160B7DD-B895-2049-804B-344CFFDA4DD8}"/>
              </a:ext>
            </a:extLst>
          </p:cNvPr>
          <p:cNvPicPr>
            <a:picLocks noChangeAspect="1"/>
          </p:cNvPicPr>
          <p:nvPr userDrawn="1"/>
        </p:nvPicPr>
        <p:blipFill>
          <a:blip r:embed="rId3"/>
          <a:srcRect/>
          <a:stretch/>
        </p:blipFill>
        <p:spPr>
          <a:xfrm>
            <a:off x="101600" y="76200"/>
            <a:ext cx="812800" cy="812800"/>
          </a:xfrm>
          <a:prstGeom prst="rect">
            <a:avLst/>
          </a:prstGeom>
        </p:spPr>
      </p:pic>
      <p:pic>
        <p:nvPicPr>
          <p:cNvPr id="18" name="Picture 17">
            <a:extLst>
              <a:ext uri="{FF2B5EF4-FFF2-40B4-BE49-F238E27FC236}">
                <a16:creationId xmlns:a16="http://schemas.microsoft.com/office/drawing/2014/main" id="{067B7BEE-7519-024E-B9B3-6388E1716D05}"/>
              </a:ext>
            </a:extLst>
          </p:cNvPr>
          <p:cNvPicPr>
            <a:picLocks noChangeAspect="1"/>
          </p:cNvPicPr>
          <p:nvPr userDrawn="1"/>
        </p:nvPicPr>
        <p:blipFill>
          <a:blip r:embed="rId4"/>
          <a:stretch>
            <a:fillRect/>
          </a:stretch>
        </p:blipFill>
        <p:spPr>
          <a:xfrm>
            <a:off x="11112283" y="6480099"/>
            <a:ext cx="1079717" cy="377901"/>
          </a:xfrm>
          <a:prstGeom prst="rect">
            <a:avLst/>
          </a:prstGeom>
        </p:spPr>
      </p:pic>
      <p:sp>
        <p:nvSpPr>
          <p:cNvPr id="11" name="Title Placeholder 21">
            <a:extLst>
              <a:ext uri="{FF2B5EF4-FFF2-40B4-BE49-F238E27FC236}">
                <a16:creationId xmlns:a16="http://schemas.microsoft.com/office/drawing/2014/main" id="{83907F55-8DA3-AB4E-B199-AF2531DB4EB0}"/>
              </a:ext>
            </a:extLst>
          </p:cNvPr>
          <p:cNvSpPr>
            <a:spLocks noGrp="1"/>
          </p:cNvSpPr>
          <p:nvPr>
            <p:ph type="title"/>
          </p:nvPr>
        </p:nvSpPr>
        <p:spPr>
          <a:xfrm>
            <a:off x="1117600" y="76200"/>
            <a:ext cx="10502901" cy="762000"/>
          </a:xfrm>
          <a:prstGeom prst="rect">
            <a:avLst/>
          </a:prstGeom>
        </p:spPr>
        <p:txBody>
          <a:bodyPr vert="horz" lIns="130622" tIns="65310" rIns="130622" bIns="65310" anchor="t">
            <a:noAutofit/>
          </a:bodyPr>
          <a:lstStyle>
            <a:lvl1pPr>
              <a:defRPr>
                <a:solidFill>
                  <a:srgbClr val="E4DDD2"/>
                </a:solidFill>
              </a:defRPr>
            </a:lvl1pPr>
          </a:lstStyle>
          <a:p>
            <a:r>
              <a:rPr lang="en-US" dirty="0"/>
              <a:t>Click to edit Master title style</a:t>
            </a:r>
          </a:p>
        </p:txBody>
      </p:sp>
      <p:pic>
        <p:nvPicPr>
          <p:cNvPr id="15" name="Picture 14">
            <a:extLst>
              <a:ext uri="{FF2B5EF4-FFF2-40B4-BE49-F238E27FC236}">
                <a16:creationId xmlns:a16="http://schemas.microsoft.com/office/drawing/2014/main" id="{7DD9E74F-8295-8546-AB63-B09A36C3C5C9}"/>
              </a:ext>
            </a:extLst>
          </p:cNvPr>
          <p:cNvPicPr>
            <a:picLocks noChangeAspect="1"/>
          </p:cNvPicPr>
          <p:nvPr userDrawn="1"/>
        </p:nvPicPr>
        <p:blipFill>
          <a:blip r:embed="rId5"/>
          <a:stretch>
            <a:fillRect/>
          </a:stretch>
        </p:blipFill>
        <p:spPr>
          <a:xfrm>
            <a:off x="3018141" y="6375400"/>
            <a:ext cx="1264675" cy="389467"/>
          </a:xfrm>
          <a:prstGeom prst="rect">
            <a:avLst/>
          </a:prstGeom>
        </p:spPr>
      </p:pic>
    </p:spTree>
    <p:extLst>
      <p:ext uri="{BB962C8B-B14F-4D97-AF65-F5344CB8AC3E}">
        <p14:creationId xmlns:p14="http://schemas.microsoft.com/office/powerpoint/2010/main" val="1270044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B730-FC8B-4D89-B845-B56D6C095C10}"/>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3" name="Content Placeholder 2">
            <a:extLst>
              <a:ext uri="{FF2B5EF4-FFF2-40B4-BE49-F238E27FC236}">
                <a16:creationId xmlns:a16="http://schemas.microsoft.com/office/drawing/2014/main" id="{A567C298-C194-40E1-8987-9EFF24411AEC}"/>
              </a:ext>
            </a:extLst>
          </p:cNvPr>
          <p:cNvSpPr>
            <a:spLocks noGrp="1"/>
          </p:cNvSpPr>
          <p:nvPr>
            <p:ph idx="1"/>
          </p:nvPr>
        </p:nvSpPr>
        <p:spPr>
          <a:xfrm>
            <a:off x="838200" y="1077477"/>
            <a:ext cx="10515600" cy="5157351"/>
          </a:xfrm>
        </p:spPr>
        <p:txBody>
          <a:bodyPr/>
          <a:lstStyle>
            <a:lvl1pPr>
              <a:defRPr sz="2800"/>
            </a:lvl1pPr>
            <a:lvl2pPr>
              <a:defRPr sz="2400"/>
            </a:lvl2pPr>
            <a:lvl3pPr>
              <a:defRPr sz="24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9F331E6-6E78-4F44-9C5C-02C4961451CC}"/>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002B0949-E370-4B6A-853D-3274261EDE9D}"/>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015E38ED-EAAD-41C0-8DCF-25CE6B9E4F4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8" name="Rectangle 7">
            <a:extLst>
              <a:ext uri="{FF2B5EF4-FFF2-40B4-BE49-F238E27FC236}">
                <a16:creationId xmlns:a16="http://schemas.microsoft.com/office/drawing/2014/main" id="{D4AD14C3-2535-4136-AE13-56ECD56C864C}"/>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6973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19E9D1-1E5C-4F50-89EA-38C71C8710C8}"/>
              </a:ext>
            </a:extLst>
          </p:cNvPr>
          <p:cNvSpPr>
            <a:spLocks noGrp="1"/>
          </p:cNvSpPr>
          <p:nvPr>
            <p:ph sz="half" idx="1"/>
          </p:nvPr>
        </p:nvSpPr>
        <p:spPr>
          <a:xfrm>
            <a:off x="838200" y="1122218"/>
            <a:ext cx="5181600" cy="5054745"/>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8CEBCDD-EBC8-417C-97D1-7D985342345D}"/>
              </a:ext>
            </a:extLst>
          </p:cNvPr>
          <p:cNvSpPr>
            <a:spLocks noGrp="1"/>
          </p:cNvSpPr>
          <p:nvPr>
            <p:ph sz="half" idx="2"/>
          </p:nvPr>
        </p:nvSpPr>
        <p:spPr>
          <a:xfrm>
            <a:off x="6172200" y="1122218"/>
            <a:ext cx="5181600" cy="50547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A4C246-89B8-4976-91B8-74D65958E08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150FCD4B-65E8-4D89-851D-492E73B1A7D2}"/>
              </a:ext>
            </a:extLst>
          </p:cNvPr>
          <p:cNvSpPr>
            <a:spLocks noGrp="1"/>
          </p:cNvSpPr>
          <p:nvPr>
            <p:ph type="ftr" sz="quarter" idx="11"/>
          </p:nvPr>
        </p:nvSpPr>
        <p:spPr/>
        <p:txBody>
          <a:bodyPr/>
          <a:lstStyle/>
          <a:p>
            <a:r>
              <a:rPr lang="en-US"/>
              <a:t>Pointers, Arrays &amp; Strings</a:t>
            </a:r>
          </a:p>
        </p:txBody>
      </p:sp>
      <p:sp>
        <p:nvSpPr>
          <p:cNvPr id="7" name="Slide Number Placeholder 6">
            <a:extLst>
              <a:ext uri="{FF2B5EF4-FFF2-40B4-BE49-F238E27FC236}">
                <a16:creationId xmlns:a16="http://schemas.microsoft.com/office/drawing/2014/main" id="{E8F492EC-ADF8-4541-8B0B-642A6F82F57A}"/>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9" name="Title 1">
            <a:extLst>
              <a:ext uri="{FF2B5EF4-FFF2-40B4-BE49-F238E27FC236}">
                <a16:creationId xmlns:a16="http://schemas.microsoft.com/office/drawing/2014/main" id="{481955E3-112B-4CCA-8D86-C768D415EC2A}"/>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11" name="Rectangle 10">
            <a:extLst>
              <a:ext uri="{FF2B5EF4-FFF2-40B4-BE49-F238E27FC236}">
                <a16:creationId xmlns:a16="http://schemas.microsoft.com/office/drawing/2014/main" id="{53373B56-C6D8-4634-92C8-D46B1E36CA40}"/>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59347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89AD2F3-65F8-4FD6-A5DA-316C0AA73179}"/>
              </a:ext>
            </a:extLst>
          </p:cNvPr>
          <p:cNvSpPr>
            <a:spLocks noGrp="1"/>
          </p:cNvSpPr>
          <p:nvPr>
            <p:ph type="body" idx="1"/>
          </p:nvPr>
        </p:nvSpPr>
        <p:spPr>
          <a:xfrm>
            <a:off x="839788" y="109096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195F430-811D-49A7-B89C-412778A16D90}"/>
              </a:ext>
            </a:extLst>
          </p:cNvPr>
          <p:cNvSpPr>
            <a:spLocks noGrp="1"/>
          </p:cNvSpPr>
          <p:nvPr>
            <p:ph sz="half" idx="2"/>
          </p:nvPr>
        </p:nvSpPr>
        <p:spPr>
          <a:xfrm>
            <a:off x="839788" y="1979210"/>
            <a:ext cx="5157787" cy="4210453"/>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C3BF6AC-FC1D-4EC4-BAA2-7E55A66BD809}"/>
              </a:ext>
            </a:extLst>
          </p:cNvPr>
          <p:cNvSpPr>
            <a:spLocks noGrp="1"/>
          </p:cNvSpPr>
          <p:nvPr>
            <p:ph type="body" sz="quarter" idx="3"/>
          </p:nvPr>
        </p:nvSpPr>
        <p:spPr>
          <a:xfrm>
            <a:off x="6172200" y="109096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9B51AAE4-B156-4976-83FF-C91C58752AAB}"/>
              </a:ext>
            </a:extLst>
          </p:cNvPr>
          <p:cNvSpPr>
            <a:spLocks noGrp="1"/>
          </p:cNvSpPr>
          <p:nvPr>
            <p:ph sz="quarter" idx="4"/>
          </p:nvPr>
        </p:nvSpPr>
        <p:spPr>
          <a:xfrm>
            <a:off x="6172200" y="1979210"/>
            <a:ext cx="5183188" cy="42104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555436-4179-4B6E-895F-BD215D237FDE}"/>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CB5753EC-5DCC-4E9F-ADC2-ADE1C84F3FFB}"/>
              </a:ext>
            </a:extLst>
          </p:cNvPr>
          <p:cNvSpPr>
            <a:spLocks noGrp="1"/>
          </p:cNvSpPr>
          <p:nvPr>
            <p:ph type="ftr" sz="quarter" idx="11"/>
          </p:nvPr>
        </p:nvSpPr>
        <p:spPr/>
        <p:txBody>
          <a:bodyPr/>
          <a:lstStyle/>
          <a:p>
            <a:r>
              <a:rPr lang="en-US"/>
              <a:t>Pointers, Arrays &amp; Strings</a:t>
            </a:r>
          </a:p>
        </p:txBody>
      </p:sp>
      <p:sp>
        <p:nvSpPr>
          <p:cNvPr id="9" name="Slide Number Placeholder 8">
            <a:extLst>
              <a:ext uri="{FF2B5EF4-FFF2-40B4-BE49-F238E27FC236}">
                <a16:creationId xmlns:a16="http://schemas.microsoft.com/office/drawing/2014/main" id="{2B8BF5BC-CFE9-42D6-99FC-EF586E6A83AC}"/>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11" name="Title 1">
            <a:extLst>
              <a:ext uri="{FF2B5EF4-FFF2-40B4-BE49-F238E27FC236}">
                <a16:creationId xmlns:a16="http://schemas.microsoft.com/office/drawing/2014/main" id="{2CB643E1-0C99-4681-8DCF-E3F8677831BA}"/>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13" name="Rectangle 12">
            <a:extLst>
              <a:ext uri="{FF2B5EF4-FFF2-40B4-BE49-F238E27FC236}">
                <a16:creationId xmlns:a16="http://schemas.microsoft.com/office/drawing/2014/main" id="{993EF3CA-5F99-49D5-9BAB-A9F49CC06ABE}"/>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41522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268502F2-598F-42D2-9059-A4AB43A2D82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945050BE-0430-464A-9B5D-AA93715654EF}"/>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579CE28D-9115-4BA7-A16D-643B465C9762}"/>
              </a:ext>
            </a:extLst>
          </p:cNvPr>
          <p:cNvSpPr>
            <a:spLocks noGrp="1"/>
          </p:cNvSpPr>
          <p:nvPr>
            <p:ph type="sldNum" sz="quarter" idx="12"/>
          </p:nvPr>
        </p:nvSpPr>
        <p:spPr/>
        <p:txBody>
          <a:bodyPr/>
          <a:lstStyle/>
          <a:p>
            <a:fld id="{80B3F240-1256-4E56-B6D7-F3DD5D13EF0A}" type="slidenum">
              <a:rPr lang="en-US" smtClean="0"/>
              <a:t>‹#›</a:t>
            </a:fld>
            <a:endParaRPr lang="en-US"/>
          </a:p>
        </p:txBody>
      </p:sp>
      <p:sp>
        <p:nvSpPr>
          <p:cNvPr id="7" name="Title 1">
            <a:extLst>
              <a:ext uri="{FF2B5EF4-FFF2-40B4-BE49-F238E27FC236}">
                <a16:creationId xmlns:a16="http://schemas.microsoft.com/office/drawing/2014/main" id="{18039807-1DE0-497E-ACCA-3EACAE2DF8A4}"/>
              </a:ext>
            </a:extLst>
          </p:cNvPr>
          <p:cNvSpPr>
            <a:spLocks noGrp="1"/>
          </p:cNvSpPr>
          <p:nvPr>
            <p:ph type="title"/>
          </p:nvPr>
        </p:nvSpPr>
        <p:spPr>
          <a:xfrm>
            <a:off x="838200" y="107430"/>
            <a:ext cx="10515600" cy="919192"/>
          </a:xfrm>
        </p:spPr>
        <p:txBody>
          <a:bodyPr>
            <a:normAutofit/>
          </a:bodyPr>
          <a:lstStyle>
            <a:lvl1pPr>
              <a:defRPr sz="4000" b="1"/>
            </a:lvl1pPr>
          </a:lstStyle>
          <a:p>
            <a:r>
              <a:rPr lang="en-US" dirty="0"/>
              <a:t>Click to edit Master title style</a:t>
            </a:r>
          </a:p>
        </p:txBody>
      </p:sp>
      <p:sp>
        <p:nvSpPr>
          <p:cNvPr id="9" name="Rectangle 8">
            <a:extLst>
              <a:ext uri="{FF2B5EF4-FFF2-40B4-BE49-F238E27FC236}">
                <a16:creationId xmlns:a16="http://schemas.microsoft.com/office/drawing/2014/main" id="{3DCE4754-431A-42BB-80B8-CEEAC51750DD}"/>
              </a:ext>
            </a:extLst>
          </p:cNvPr>
          <p:cNvSpPr/>
          <p:nvPr userDrawn="1"/>
        </p:nvSpPr>
        <p:spPr>
          <a:xfrm rot="10800000">
            <a:off x="838200" y="848634"/>
            <a:ext cx="9403080" cy="60118"/>
          </a:xfrm>
          <a:prstGeom prst="rect">
            <a:avLst/>
          </a:prstGeom>
          <a:gradFill flip="none" rotWithShape="1">
            <a:gsLst>
              <a:gs pos="0">
                <a:srgbClr val="0C66A4"/>
              </a:gs>
              <a:gs pos="100000">
                <a:srgbClr val="0C66A4"/>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05943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F3CFAF-CA49-4A02-A9B2-3B4165260410}"/>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49211EB3-2C82-40D8-8C4C-22AAA412A931}"/>
              </a:ext>
            </a:extLst>
          </p:cNvPr>
          <p:cNvSpPr>
            <a:spLocks noGrp="1"/>
          </p:cNvSpPr>
          <p:nvPr>
            <p:ph type="ftr" sz="quarter" idx="11"/>
          </p:nvPr>
        </p:nvSpPr>
        <p:spPr/>
        <p:txBody>
          <a:bodyPr/>
          <a:lstStyle/>
          <a:p>
            <a:r>
              <a:rPr lang="en-US"/>
              <a:t>Pointers, Arrays &amp; Strings</a:t>
            </a:r>
          </a:p>
        </p:txBody>
      </p:sp>
      <p:sp>
        <p:nvSpPr>
          <p:cNvPr id="4" name="Slide Number Placeholder 3">
            <a:extLst>
              <a:ext uri="{FF2B5EF4-FFF2-40B4-BE49-F238E27FC236}">
                <a16:creationId xmlns:a16="http://schemas.microsoft.com/office/drawing/2014/main" id="{A25C1405-650E-498D-8DC7-78C6C04E92C8}"/>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379041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6CD9A-758E-4F06-92E9-BF69DBCBC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B948A5-4CAF-4F43-B79A-00ECAB5BE9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4771AC1-7328-4E0C-9635-107879CE4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D884C9A-FBDB-4FA9-A244-059EA966AF9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3D29226-EC11-482A-A4B3-684492A2BEFE}"/>
              </a:ext>
            </a:extLst>
          </p:cNvPr>
          <p:cNvSpPr>
            <a:spLocks noGrp="1"/>
          </p:cNvSpPr>
          <p:nvPr>
            <p:ph type="ftr" sz="quarter" idx="11"/>
          </p:nvPr>
        </p:nvSpPr>
        <p:spPr/>
        <p:txBody>
          <a:bodyPr/>
          <a:lstStyle/>
          <a:p>
            <a:r>
              <a:rPr lang="en-US"/>
              <a:t>Pointers, Arrays &amp; Strings</a:t>
            </a:r>
          </a:p>
        </p:txBody>
      </p:sp>
      <p:sp>
        <p:nvSpPr>
          <p:cNvPr id="7" name="Slide Number Placeholder 6">
            <a:extLst>
              <a:ext uri="{FF2B5EF4-FFF2-40B4-BE49-F238E27FC236}">
                <a16:creationId xmlns:a16="http://schemas.microsoft.com/office/drawing/2014/main" id="{81445BE7-34F7-44AF-9ED3-13EB447C5677}"/>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18247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57E11-F4EA-464C-BB62-2D33F1EFFE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51E78FB-8A3E-4A3A-8408-A36554C737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2A0B00-1943-4A4E-895D-AD65DB41AA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DE13DA4-D3B6-422C-8000-39DE2E23540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F4EE23C9-89FE-4130-8B08-74D149432B99}"/>
              </a:ext>
            </a:extLst>
          </p:cNvPr>
          <p:cNvSpPr>
            <a:spLocks noGrp="1"/>
          </p:cNvSpPr>
          <p:nvPr>
            <p:ph type="ftr" sz="quarter" idx="11"/>
          </p:nvPr>
        </p:nvSpPr>
        <p:spPr/>
        <p:txBody>
          <a:bodyPr/>
          <a:lstStyle/>
          <a:p>
            <a:r>
              <a:rPr lang="en-US"/>
              <a:t>Pointers, Arrays &amp; Strings</a:t>
            </a:r>
          </a:p>
        </p:txBody>
      </p:sp>
      <p:sp>
        <p:nvSpPr>
          <p:cNvPr id="7" name="Slide Number Placeholder 6">
            <a:extLst>
              <a:ext uri="{FF2B5EF4-FFF2-40B4-BE49-F238E27FC236}">
                <a16:creationId xmlns:a16="http://schemas.microsoft.com/office/drawing/2014/main" id="{80D21CA8-4BB9-4C91-82FD-041112A33AEF}"/>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4105086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FA355-A86B-43F8-9C43-A5DBFBE8FEF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6E2F68-F428-457B-9A8E-A56ED8BC7B2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7E20FA-C14E-4384-8718-FA6020DF49A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2CE3239A-D7CB-4CF2-B037-ED819B4E59BA}"/>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6B8304E5-B951-4720-BB63-F0F998B827DE}"/>
              </a:ext>
            </a:extLst>
          </p:cNvPr>
          <p:cNvSpPr>
            <a:spLocks noGrp="1"/>
          </p:cNvSpPr>
          <p:nvPr>
            <p:ph type="sldNum" sz="quarter" idx="12"/>
          </p:nvPr>
        </p:nvSpPr>
        <p:spPr/>
        <p:txBody>
          <a:bodyPr/>
          <a:lstStyle/>
          <a:p>
            <a:fld id="{80B3F240-1256-4E56-B6D7-F3DD5D13EF0A}" type="slidenum">
              <a:rPr lang="en-US" smtClean="0"/>
              <a:t>‹#›</a:t>
            </a:fld>
            <a:endParaRPr lang="en-US"/>
          </a:p>
        </p:txBody>
      </p:sp>
    </p:spTree>
    <p:extLst>
      <p:ext uri="{BB962C8B-B14F-4D97-AF65-F5344CB8AC3E}">
        <p14:creationId xmlns:p14="http://schemas.microsoft.com/office/powerpoint/2010/main" val="3654419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80000">
              <a:schemeClr val="accent1">
                <a:lumMod val="45000"/>
                <a:lumOff val="55000"/>
                <a:alpha val="10000"/>
              </a:schemeClr>
            </a:gs>
            <a:gs pos="90000">
              <a:schemeClr val="accent1">
                <a:lumMod val="45000"/>
                <a:lumOff val="55000"/>
                <a:alpha val="10000"/>
              </a:schemeClr>
            </a:gs>
            <a:gs pos="100000">
              <a:schemeClr val="accent1">
                <a:lumMod val="30000"/>
                <a:lumOff val="70000"/>
                <a:alpha val="10000"/>
              </a:schemeClr>
            </a:gs>
          </a:gsLst>
          <a:lin ang="0" scaled="1"/>
          <a:tileRect/>
        </a:gra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A388C0D-DDF9-4B35-9DC6-1E49E7005C43}"/>
              </a:ext>
            </a:extLst>
          </p:cNvPr>
          <p:cNvSpPr/>
          <p:nvPr userDrawn="1"/>
        </p:nvSpPr>
        <p:spPr>
          <a:xfrm>
            <a:off x="0" y="6456106"/>
            <a:ext cx="12192000" cy="401894"/>
          </a:xfrm>
          <a:prstGeom prst="rect">
            <a:avLst/>
          </a:prstGeom>
          <a:gradFill flip="none" rotWithShape="1">
            <a:gsLst>
              <a:gs pos="0">
                <a:srgbClr val="0C66A4"/>
              </a:gs>
              <a:gs pos="40000">
                <a:srgbClr val="094C7B"/>
              </a:gs>
              <a:gs pos="69000">
                <a:srgbClr val="063352"/>
              </a:gs>
              <a:gs pos="100000">
                <a:srgbClr val="031D2F"/>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AF2C40C1-D2F0-4A10-83E8-D41AECD023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C14ADC2-1A69-40F7-9146-FF8CF49E1FEC}"/>
              </a:ext>
            </a:extLst>
          </p:cNvPr>
          <p:cNvSpPr>
            <a:spLocks noGrp="1"/>
          </p:cNvSpPr>
          <p:nvPr>
            <p:ph type="body" idx="1"/>
          </p:nvPr>
        </p:nvSpPr>
        <p:spPr>
          <a:xfrm>
            <a:off x="838200" y="1825624"/>
            <a:ext cx="10515600" cy="457950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F07CAEB-C688-42B1-A85B-A8AE9C55C4C6}"/>
              </a:ext>
            </a:extLst>
          </p:cNvPr>
          <p:cNvSpPr>
            <a:spLocks noGrp="1"/>
          </p:cNvSpPr>
          <p:nvPr>
            <p:ph type="ftr" sz="quarter" idx="3"/>
          </p:nvPr>
        </p:nvSpPr>
        <p:spPr>
          <a:xfrm>
            <a:off x="4038600" y="6456106"/>
            <a:ext cx="4114800" cy="365125"/>
          </a:xfrm>
          <a:prstGeom prst="rect">
            <a:avLst/>
          </a:prstGeom>
        </p:spPr>
        <p:txBody>
          <a:bodyPr vert="horz" lIns="91440" tIns="45720" rIns="91440" bIns="45720" rtlCol="0" anchor="ctr"/>
          <a:lstStyle>
            <a:lvl1pPr algn="ctr">
              <a:defRPr sz="1400">
                <a:solidFill>
                  <a:schemeClr val="bg1"/>
                </a:solidFill>
                <a:latin typeface="Arial" panose="020B0604020202020204" pitchFamily="34" charset="0"/>
                <a:cs typeface="Arial" panose="020B0604020202020204" pitchFamily="34" charset="0"/>
              </a:defRPr>
            </a:lvl1pPr>
          </a:lstStyle>
          <a:p>
            <a:r>
              <a:rPr lang="en-US" dirty="0"/>
              <a:t>Pointers, Arrays &amp; Strings</a:t>
            </a:r>
          </a:p>
        </p:txBody>
      </p:sp>
      <p:sp>
        <p:nvSpPr>
          <p:cNvPr id="6" name="Slide Number Placeholder 5">
            <a:extLst>
              <a:ext uri="{FF2B5EF4-FFF2-40B4-BE49-F238E27FC236}">
                <a16:creationId xmlns:a16="http://schemas.microsoft.com/office/drawing/2014/main" id="{A593B63C-E5CF-401B-A49C-92D346C01EDB}"/>
              </a:ext>
            </a:extLst>
          </p:cNvPr>
          <p:cNvSpPr>
            <a:spLocks noGrp="1"/>
          </p:cNvSpPr>
          <p:nvPr>
            <p:ph type="sldNum" sz="quarter" idx="4"/>
          </p:nvPr>
        </p:nvSpPr>
        <p:spPr>
          <a:xfrm>
            <a:off x="8601364" y="6465342"/>
            <a:ext cx="2743200" cy="365125"/>
          </a:xfrm>
          <a:prstGeom prst="rect">
            <a:avLst/>
          </a:prstGeom>
        </p:spPr>
        <p:txBody>
          <a:bodyPr vert="horz" lIns="91440" tIns="45720" rIns="91440" bIns="45720" rtlCol="0" anchor="ctr"/>
          <a:lstStyle>
            <a:lvl1pPr algn="r">
              <a:defRPr sz="1400">
                <a:solidFill>
                  <a:schemeClr val="bg1"/>
                </a:solidFill>
                <a:latin typeface="Arial" panose="020B0604020202020204" pitchFamily="34" charset="0"/>
                <a:cs typeface="Arial" panose="020B0604020202020204" pitchFamily="34" charset="0"/>
              </a:defRPr>
            </a:lvl1pPr>
          </a:lstStyle>
          <a:p>
            <a:fld id="{AEA90AB5-22A9-4891-9A56-775D2849FADF}" type="slidenum">
              <a:rPr lang="en-US" smtClean="0"/>
              <a:pPr/>
              <a:t>‹#›</a:t>
            </a:fld>
            <a:endParaRPr lang="en-US" dirty="0"/>
          </a:p>
        </p:txBody>
      </p:sp>
      <p:pic>
        <p:nvPicPr>
          <p:cNvPr id="15" name="Picture 14">
            <a:extLst>
              <a:ext uri="{FF2B5EF4-FFF2-40B4-BE49-F238E27FC236}">
                <a16:creationId xmlns:a16="http://schemas.microsoft.com/office/drawing/2014/main" id="{F78424F3-2B84-43F8-842E-B505AC8AE0CD}"/>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10140258" y="0"/>
            <a:ext cx="2051742" cy="1243012"/>
          </a:xfrm>
          <a:prstGeom prst="rect">
            <a:avLst/>
          </a:prstGeom>
          <a:effectLst>
            <a:reflection endPos="0" dist="50800" dir="5400000" sy="-100000" algn="bl" rotWithShape="0"/>
          </a:effectLst>
        </p:spPr>
      </p:pic>
    </p:spTree>
    <p:extLst>
      <p:ext uri="{BB962C8B-B14F-4D97-AF65-F5344CB8AC3E}">
        <p14:creationId xmlns:p14="http://schemas.microsoft.com/office/powerpoint/2010/main" val="453210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2" r:id="rId12"/>
    <p:sldLayoutId id="2147483663"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0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763E3-F9BB-49D4-BC65-16DF49B9D448}"/>
              </a:ext>
            </a:extLst>
          </p:cNvPr>
          <p:cNvSpPr>
            <a:spLocks noGrp="1"/>
          </p:cNvSpPr>
          <p:nvPr>
            <p:ph type="ctrTitle"/>
          </p:nvPr>
        </p:nvSpPr>
        <p:spPr>
          <a:xfrm>
            <a:off x="1356935" y="3671329"/>
            <a:ext cx="9144000" cy="1729422"/>
          </a:xfrm>
        </p:spPr>
        <p:txBody>
          <a:bodyPr>
            <a:normAutofit fontScale="90000"/>
          </a:bodyPr>
          <a:lstStyle/>
          <a:p>
            <a:pPr>
              <a:lnSpc>
                <a:spcPct val="100000"/>
              </a:lnSpc>
            </a:pPr>
            <a:br>
              <a:rPr lang="en" sz="3100" b="1" dirty="0"/>
            </a:br>
            <a:br>
              <a:rPr lang="en" sz="3100" b="1" dirty="0"/>
            </a:br>
            <a:br>
              <a:rPr lang="en" sz="3100" b="1" dirty="0"/>
            </a:br>
            <a:br>
              <a:rPr lang="en" sz="3100" b="1" dirty="0"/>
            </a:br>
            <a:br>
              <a:rPr lang="en" sz="3100" b="1" dirty="0"/>
            </a:br>
            <a:br>
              <a:rPr lang="en" sz="3100" b="1" dirty="0"/>
            </a:br>
            <a:br>
              <a:rPr lang="en" sz="3100" b="1" dirty="0"/>
            </a:br>
            <a:r>
              <a:rPr lang="en" sz="3100" b="1" dirty="0"/>
              <a:t>C Programming</a:t>
            </a:r>
            <a:br>
              <a:rPr lang="en" sz="3100" b="1" dirty="0"/>
            </a:br>
            <a:r>
              <a:rPr lang="en-US" sz="3100" dirty="0"/>
              <a:t>Pointers, Arrays, and Strings</a:t>
            </a:r>
            <a:br>
              <a:rPr lang="en" sz="3100" b="1" dirty="0"/>
            </a:br>
            <a:r>
              <a:rPr lang="en-US" sz="3100" dirty="0"/>
              <a:t> </a:t>
            </a:r>
            <a:br>
              <a:rPr lang="en-US" dirty="0"/>
            </a:br>
            <a:br>
              <a:rPr lang="fr-FR" dirty="0"/>
            </a:br>
            <a:endParaRPr lang="en-US" dirty="0"/>
          </a:p>
        </p:txBody>
      </p:sp>
      <p:sp>
        <p:nvSpPr>
          <p:cNvPr id="3" name="Subtitle 2">
            <a:extLst>
              <a:ext uri="{FF2B5EF4-FFF2-40B4-BE49-F238E27FC236}">
                <a16:creationId xmlns:a16="http://schemas.microsoft.com/office/drawing/2014/main" id="{3B88A728-BCFE-4BD1-944B-D776F71D348C}"/>
              </a:ext>
            </a:extLst>
          </p:cNvPr>
          <p:cNvSpPr>
            <a:spLocks noGrp="1"/>
          </p:cNvSpPr>
          <p:nvPr>
            <p:ph type="subTitle" idx="1"/>
          </p:nvPr>
        </p:nvSpPr>
        <p:spPr/>
        <p:txBody>
          <a:bodyPr/>
          <a:lstStyle/>
          <a:p>
            <a:r>
              <a:rPr lang="en-US" b="1" dirty="0"/>
              <a:t>Week 1</a:t>
            </a:r>
          </a:p>
        </p:txBody>
      </p:sp>
    </p:spTree>
    <p:extLst>
      <p:ext uri="{BB962C8B-B14F-4D97-AF65-F5344CB8AC3E}">
        <p14:creationId xmlns:p14="http://schemas.microsoft.com/office/powerpoint/2010/main" val="19469029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a:t>
            </a:r>
          </a:p>
        </p:txBody>
      </p:sp>
      <p:sp>
        <p:nvSpPr>
          <p:cNvPr id="1515523" name="Rectangle 3"/>
          <p:cNvSpPr>
            <a:spLocks noGrp="1" noChangeArrowheads="1"/>
          </p:cNvSpPr>
          <p:nvPr>
            <p:ph idx="1"/>
          </p:nvPr>
        </p:nvSpPr>
        <p:spPr/>
        <p:txBody>
          <a:bodyPr/>
          <a:lstStyle/>
          <a:p>
            <a:pPr>
              <a:lnSpc>
                <a:spcPct val="100000"/>
              </a:lnSpc>
            </a:pPr>
            <a:r>
              <a:rPr lang="en-US" dirty="0">
                <a:ea typeface="ＭＳ Ｐゴシック" pitchFamily="-65" charset="-128"/>
                <a:cs typeface="ＭＳ Ｐゴシック" pitchFamily="-65" charset="-128"/>
              </a:rPr>
              <a:t>How to change a variable pointed to?</a:t>
            </a:r>
          </a:p>
          <a:p>
            <a:pPr marL="507835" lvl="1">
              <a:lnSpc>
                <a:spcPct val="100000"/>
              </a:lnSpc>
            </a:pPr>
            <a:r>
              <a:rPr lang="en-US" dirty="0"/>
              <a:t>Use dereference </a:t>
            </a:r>
            <a:r>
              <a:rPr lang="en-US" b="1" dirty="0">
                <a:latin typeface="Courier New" pitchFamily="-65" charset="0"/>
              </a:rPr>
              <a:t>*</a:t>
            </a:r>
            <a:r>
              <a:rPr lang="en-US" dirty="0"/>
              <a:t> operator on left of </a:t>
            </a:r>
            <a:r>
              <a:rPr lang="en-US" b="1" dirty="0">
                <a:latin typeface="Courier New" pitchFamily="-65" charset="0"/>
              </a:rPr>
              <a:t>=</a:t>
            </a:r>
          </a:p>
          <a:p>
            <a:pPr marL="507835" lvl="1"/>
            <a:endParaRPr lang="en-US" dirty="0">
              <a:latin typeface="Courier New" pitchFamily="-65" charset="0"/>
            </a:endParaRPr>
          </a:p>
        </p:txBody>
      </p:sp>
      <p:grpSp>
        <p:nvGrpSpPr>
          <p:cNvPr id="2" name="Group 4"/>
          <p:cNvGrpSpPr>
            <a:grpSpLocks/>
          </p:cNvGrpSpPr>
          <p:nvPr/>
        </p:nvGrpSpPr>
        <p:grpSpPr bwMode="auto">
          <a:xfrm>
            <a:off x="6833565" y="4094428"/>
            <a:ext cx="3123236" cy="828419"/>
            <a:chOff x="2016" y="2064"/>
            <a:chExt cx="1968" cy="522"/>
          </a:xfrm>
        </p:grpSpPr>
        <p:grpSp>
          <p:nvGrpSpPr>
            <p:cNvPr id="42001" name="Group 5"/>
            <p:cNvGrpSpPr>
              <a:grpSpLocks/>
            </p:cNvGrpSpPr>
            <p:nvPr/>
          </p:nvGrpSpPr>
          <p:grpSpPr bwMode="auto">
            <a:xfrm>
              <a:off x="2016" y="2112"/>
              <a:ext cx="1968" cy="474"/>
              <a:chOff x="2016" y="1104"/>
              <a:chExt cx="1968" cy="474"/>
            </a:xfrm>
          </p:grpSpPr>
          <p:grpSp>
            <p:nvGrpSpPr>
              <p:cNvPr id="42003" name="Group 6"/>
              <p:cNvGrpSpPr>
                <a:grpSpLocks/>
              </p:cNvGrpSpPr>
              <p:nvPr/>
            </p:nvGrpSpPr>
            <p:grpSpPr bwMode="auto">
              <a:xfrm>
                <a:off x="2016" y="1104"/>
                <a:ext cx="912" cy="474"/>
                <a:chOff x="96" y="1632"/>
                <a:chExt cx="912" cy="474"/>
              </a:xfrm>
            </p:grpSpPr>
            <p:sp>
              <p:nvSpPr>
                <p:cNvPr id="42008" name="Rectangle 7"/>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42009" name="Text Box 8"/>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p</a:t>
                  </a:r>
                  <a:endParaRPr lang="en-US" sz="2000"/>
                </a:p>
              </p:txBody>
            </p:sp>
            <p:sp>
              <p:nvSpPr>
                <p:cNvPr id="42010" name="Text Box 9"/>
                <p:cNvSpPr txBox="1">
                  <a:spLocks noChangeArrowheads="1"/>
                </p:cNvSpPr>
                <p:nvPr/>
              </p:nvSpPr>
              <p:spPr bwMode="auto">
                <a:xfrm>
                  <a:off x="576" y="1818"/>
                  <a:ext cx="116" cy="252"/>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42004" name="Group 10"/>
              <p:cNvGrpSpPr>
                <a:grpSpLocks/>
              </p:cNvGrpSpPr>
              <p:nvPr/>
            </p:nvGrpSpPr>
            <p:grpSpPr bwMode="auto">
              <a:xfrm>
                <a:off x="3072" y="1104"/>
                <a:ext cx="912" cy="474"/>
                <a:chOff x="96" y="1632"/>
                <a:chExt cx="912" cy="474"/>
              </a:xfrm>
            </p:grpSpPr>
            <p:sp>
              <p:nvSpPr>
                <p:cNvPr id="42005" name="Rectangle 11"/>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42006" name="Text Box 12"/>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x</a:t>
                  </a:r>
                  <a:endParaRPr lang="en-US" sz="2000"/>
                </a:p>
              </p:txBody>
            </p:sp>
            <p:sp>
              <p:nvSpPr>
                <p:cNvPr id="42007" name="Text Box 13"/>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5</a:t>
                  </a:r>
                  <a:endParaRPr lang="en-US" sz="2000"/>
                </a:p>
              </p:txBody>
            </p:sp>
          </p:grpSp>
        </p:grpSp>
        <p:sp>
          <p:nvSpPr>
            <p:cNvPr id="42002" name="Freeform 14"/>
            <p:cNvSpPr>
              <a:spLocks/>
            </p:cNvSpPr>
            <p:nvPr/>
          </p:nvSpPr>
          <p:spPr bwMode="auto">
            <a:xfrm>
              <a:off x="2640" y="2064"/>
              <a:ext cx="720" cy="288"/>
            </a:xfrm>
            <a:custGeom>
              <a:avLst/>
              <a:gdLst>
                <a:gd name="T0" fmla="*/ 0 w 720"/>
                <a:gd name="T1" fmla="*/ 137 h 392"/>
                <a:gd name="T2" fmla="*/ 384 w 720"/>
                <a:gd name="T3" fmla="*/ 3 h 392"/>
                <a:gd name="T4" fmla="*/ 720 w 720"/>
                <a:gd name="T5" fmla="*/ 156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rgbClr val="D8E156"/>
              </a:solidFill>
              <a:round/>
              <a:headEnd/>
              <a:tailEnd type="triangle" w="med" len="med"/>
            </a:ln>
          </p:spPr>
          <p:txBody>
            <a:bodyPr wrap="none" anchor="ctr">
              <a:prstTxWarp prst="textNoShape">
                <a:avLst/>
              </a:prstTxWarp>
            </a:bodyPr>
            <a:lstStyle/>
            <a:p>
              <a:endParaRPr lang="en-US" sz="19194"/>
            </a:p>
          </p:txBody>
        </p:sp>
      </p:grpSp>
      <p:sp>
        <p:nvSpPr>
          <p:cNvPr id="1515535" name="Rectangle 15"/>
          <p:cNvSpPr>
            <a:spLocks noChangeArrowheads="1"/>
          </p:cNvSpPr>
          <p:nvPr/>
        </p:nvSpPr>
        <p:spPr bwMode="auto">
          <a:xfrm>
            <a:off x="4624447" y="4322961"/>
            <a:ext cx="1850186" cy="584647"/>
          </a:xfrm>
          <a:prstGeom prst="rect">
            <a:avLst/>
          </a:prstGeom>
          <a:noFill/>
          <a:ln w="12700">
            <a:noFill/>
            <a:miter lim="800000"/>
            <a:headEnd/>
            <a:tailEnd/>
          </a:ln>
        </p:spPr>
        <p:txBody>
          <a:bodyPr wrap="none">
            <a:prstTxWarp prst="textNoShape">
              <a:avLst/>
            </a:prstTxWarp>
            <a:spAutoFit/>
          </a:bodyPr>
          <a:lstStyle/>
          <a:p>
            <a:r>
              <a:rPr lang="en-US" sz="3199" b="1">
                <a:latin typeface="Courier New" pitchFamily="-65" charset="0"/>
              </a:rPr>
              <a:t>*p = 5</a:t>
            </a:r>
            <a:r>
              <a:rPr lang="en-US" sz="2399">
                <a:latin typeface="Courier New" pitchFamily="-65" charset="0"/>
              </a:rPr>
              <a:t>;</a:t>
            </a:r>
          </a:p>
        </p:txBody>
      </p:sp>
      <p:grpSp>
        <p:nvGrpSpPr>
          <p:cNvPr id="6" name="Group 16"/>
          <p:cNvGrpSpPr>
            <a:grpSpLocks/>
          </p:cNvGrpSpPr>
          <p:nvPr/>
        </p:nvGrpSpPr>
        <p:grpSpPr bwMode="auto">
          <a:xfrm>
            <a:off x="6833565" y="2723252"/>
            <a:ext cx="3123236" cy="828419"/>
            <a:chOff x="2016" y="1200"/>
            <a:chExt cx="1968" cy="522"/>
          </a:xfrm>
        </p:grpSpPr>
        <p:grpSp>
          <p:nvGrpSpPr>
            <p:cNvPr id="41991" name="Group 17"/>
            <p:cNvGrpSpPr>
              <a:grpSpLocks/>
            </p:cNvGrpSpPr>
            <p:nvPr/>
          </p:nvGrpSpPr>
          <p:grpSpPr bwMode="auto">
            <a:xfrm>
              <a:off x="2016" y="1248"/>
              <a:ext cx="1968" cy="474"/>
              <a:chOff x="2016" y="1104"/>
              <a:chExt cx="1968" cy="474"/>
            </a:xfrm>
          </p:grpSpPr>
          <p:grpSp>
            <p:nvGrpSpPr>
              <p:cNvPr id="41993" name="Group 18"/>
              <p:cNvGrpSpPr>
                <a:grpSpLocks/>
              </p:cNvGrpSpPr>
              <p:nvPr/>
            </p:nvGrpSpPr>
            <p:grpSpPr bwMode="auto">
              <a:xfrm>
                <a:off x="2016" y="1104"/>
                <a:ext cx="912" cy="474"/>
                <a:chOff x="96" y="1632"/>
                <a:chExt cx="912" cy="474"/>
              </a:xfrm>
            </p:grpSpPr>
            <p:sp>
              <p:nvSpPr>
                <p:cNvPr id="41998" name="Rectangle 19"/>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41999" name="Text Box 20"/>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p</a:t>
                  </a:r>
                  <a:endParaRPr lang="en-US" sz="2000"/>
                </a:p>
              </p:txBody>
            </p:sp>
            <p:sp>
              <p:nvSpPr>
                <p:cNvPr id="42000" name="Text Box 21"/>
                <p:cNvSpPr txBox="1">
                  <a:spLocks noChangeArrowheads="1"/>
                </p:cNvSpPr>
                <p:nvPr/>
              </p:nvSpPr>
              <p:spPr bwMode="auto">
                <a:xfrm>
                  <a:off x="576" y="1818"/>
                  <a:ext cx="116" cy="252"/>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41994" name="Group 22"/>
              <p:cNvGrpSpPr>
                <a:grpSpLocks/>
              </p:cNvGrpSpPr>
              <p:nvPr/>
            </p:nvGrpSpPr>
            <p:grpSpPr bwMode="auto">
              <a:xfrm>
                <a:off x="3072" y="1104"/>
                <a:ext cx="912" cy="474"/>
                <a:chOff x="96" y="1632"/>
                <a:chExt cx="912" cy="474"/>
              </a:xfrm>
            </p:grpSpPr>
            <p:sp>
              <p:nvSpPr>
                <p:cNvPr id="41995" name="Rectangle 23"/>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41996" name="Text Box 24"/>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x</a:t>
                  </a:r>
                  <a:endParaRPr lang="en-US" sz="2000"/>
                </a:p>
              </p:txBody>
            </p:sp>
            <p:sp>
              <p:nvSpPr>
                <p:cNvPr id="41997" name="Text Box 25"/>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3</a:t>
                  </a:r>
                  <a:endParaRPr lang="en-US" sz="2000"/>
                </a:p>
              </p:txBody>
            </p:sp>
          </p:grpSp>
        </p:grpSp>
        <p:sp>
          <p:nvSpPr>
            <p:cNvPr id="41992" name="Freeform 26"/>
            <p:cNvSpPr>
              <a:spLocks/>
            </p:cNvSpPr>
            <p:nvPr/>
          </p:nvSpPr>
          <p:spPr bwMode="auto">
            <a:xfrm>
              <a:off x="2640" y="1200"/>
              <a:ext cx="720" cy="288"/>
            </a:xfrm>
            <a:custGeom>
              <a:avLst/>
              <a:gdLst>
                <a:gd name="T0" fmla="*/ 0 w 720"/>
                <a:gd name="T1" fmla="*/ 137 h 392"/>
                <a:gd name="T2" fmla="*/ 384 w 720"/>
                <a:gd name="T3" fmla="*/ 3 h 392"/>
                <a:gd name="T4" fmla="*/ 720 w 720"/>
                <a:gd name="T5" fmla="*/ 156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rgbClr val="D8E156"/>
              </a:solidFill>
              <a:round/>
              <a:headEnd/>
              <a:tailEnd type="triangle" w="med" len="med"/>
            </a:ln>
          </p:spPr>
          <p:txBody>
            <a:bodyPr wrap="none" anchor="ctr">
              <a:prstTxWarp prst="textNoShape">
                <a:avLst/>
              </a:prstTxWarp>
            </a:bodyPr>
            <a:lstStyle/>
            <a:p>
              <a:endParaRPr lang="en-US" sz="19194"/>
            </a:p>
          </p:txBody>
        </p:sp>
      </p:grpSp>
      <p:sp>
        <p:nvSpPr>
          <p:cNvPr id="3" name="Footer Placeholder 2">
            <a:extLst>
              <a:ext uri="{FF2B5EF4-FFF2-40B4-BE49-F238E27FC236}">
                <a16:creationId xmlns:a16="http://schemas.microsoft.com/office/drawing/2014/main" id="{5D3FB591-E503-55A8-F308-E8D68B111D2E}"/>
              </a:ext>
            </a:extLst>
          </p:cNvPr>
          <p:cNvSpPr>
            <a:spLocks noGrp="1"/>
          </p:cNvSpPr>
          <p:nvPr>
            <p:ph type="ftr" sz="quarter" idx="11"/>
          </p:nvPr>
        </p:nvSpPr>
        <p:spPr/>
        <p:txBody>
          <a:bodyPr/>
          <a:lstStyle/>
          <a:p>
            <a:r>
              <a:rPr lang="en-US"/>
              <a:t>Pointers, Arrays &amp; Strings</a:t>
            </a:r>
          </a:p>
        </p:txBody>
      </p:sp>
      <p:sp>
        <p:nvSpPr>
          <p:cNvPr id="4" name="Slide Number Placeholder 3">
            <a:extLst>
              <a:ext uri="{FF2B5EF4-FFF2-40B4-BE49-F238E27FC236}">
                <a16:creationId xmlns:a16="http://schemas.microsoft.com/office/drawing/2014/main" id="{4AC2D70B-87B7-DE07-2F2A-1AC2F1F767C5}"/>
              </a:ext>
            </a:extLst>
          </p:cNvPr>
          <p:cNvSpPr>
            <a:spLocks noGrp="1"/>
          </p:cNvSpPr>
          <p:nvPr>
            <p:ph type="sldNum" sz="quarter" idx="12"/>
          </p:nvPr>
        </p:nvSpPr>
        <p:spPr/>
        <p:txBody>
          <a:bodyPr/>
          <a:lstStyle/>
          <a:p>
            <a:fld id="{80B3F240-1256-4E56-B6D7-F3DD5D13EF0A}" type="slidenum">
              <a:rPr lang="en-US" smtClean="0"/>
              <a:t>10</a:t>
            </a:fld>
            <a:endParaRPr lang="en-US"/>
          </a:p>
        </p:txBody>
      </p:sp>
    </p:spTree>
    <p:extLst>
      <p:ext uri="{BB962C8B-B14F-4D97-AF65-F5344CB8AC3E}">
        <p14:creationId xmlns:p14="http://schemas.microsoft.com/office/powerpoint/2010/main" val="890637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55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552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499"/>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515535"/>
                                        </p:tgtEl>
                                        <p:attrNameLst>
                                          <p:attrName>style.visibility</p:attrName>
                                        </p:attrNameLst>
                                      </p:cBhvr>
                                      <p:to>
                                        <p:strVal val="visible"/>
                                      </p:to>
                                    </p:set>
                                    <p:animEffect transition="in" filter="wipe(up)">
                                      <p:cBhvr>
                                        <p:cTn id="17" dur="500"/>
                                        <p:tgtEl>
                                          <p:spTgt spid="1515535"/>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23" grpId="0" build="p" autoUpdateAnimBg="0"/>
      <p:bldP spid="1515535"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and Parameter Passing (1/2)</a:t>
            </a:r>
          </a:p>
        </p:txBody>
      </p:sp>
      <p:sp>
        <p:nvSpPr>
          <p:cNvPr id="1516547" name="Rectangle 3"/>
          <p:cNvSpPr>
            <a:spLocks noGrp="1" noChangeArrowheads="1"/>
          </p:cNvSpPr>
          <p:nvPr>
            <p:ph idx="1"/>
          </p:nvPr>
        </p:nvSpPr>
        <p:spPr>
          <a:xfrm>
            <a:off x="828964" y="986542"/>
            <a:ext cx="10515600" cy="5157351"/>
          </a:xfrm>
        </p:spPr>
        <p:txBody>
          <a:bodyPr>
            <a:normAutofit/>
          </a:bodyPr>
          <a:lstStyle/>
          <a:p>
            <a:pPr>
              <a:lnSpc>
                <a:spcPct val="100000"/>
              </a:lnSpc>
            </a:pPr>
            <a:r>
              <a:rPr lang="en-US" sz="3200" dirty="0">
                <a:ea typeface="ＭＳ Ｐゴシック" pitchFamily="-65" charset="-128"/>
                <a:cs typeface="ＭＳ Ｐゴシック" pitchFamily="-65" charset="-128"/>
              </a:rPr>
              <a:t>Java and C pass parameters “by value”</a:t>
            </a:r>
          </a:p>
          <a:p>
            <a:pPr lvl="1">
              <a:lnSpc>
                <a:spcPct val="100000"/>
              </a:lnSpc>
            </a:pPr>
            <a:r>
              <a:rPr lang="en-US" sz="2700" dirty="0"/>
              <a:t>procedure/function/method gets a copy of the parameter, so changing the copy cannot change the original</a:t>
            </a:r>
          </a:p>
          <a:p>
            <a:pPr marL="507835" lvl="1">
              <a:lnSpc>
                <a:spcPct val="100000"/>
              </a:lnSpc>
              <a:buNone/>
            </a:pPr>
            <a:r>
              <a:rPr lang="en-US" sz="2667" dirty="0">
                <a:latin typeface="Courier New" pitchFamily="-65" charset="0"/>
              </a:rPr>
              <a:t> </a:t>
            </a:r>
            <a:r>
              <a:rPr lang="en-US" sz="2667" b="1" dirty="0">
                <a:latin typeface="Courier New" pitchFamily="-65" charset="0"/>
              </a:rPr>
              <a:t>void </a:t>
            </a:r>
            <a:r>
              <a:rPr lang="en-US" sz="2667" b="1" dirty="0" err="1">
                <a:latin typeface="Courier New" pitchFamily="-65" charset="0"/>
              </a:rPr>
              <a:t>addOne</a:t>
            </a:r>
            <a:r>
              <a:rPr lang="en-US" sz="2667" b="1" dirty="0">
                <a:latin typeface="Courier New" pitchFamily="-65" charset="0"/>
              </a:rPr>
              <a:t> (int x) {</a:t>
            </a:r>
            <a:br>
              <a:rPr lang="en-US" sz="2667" b="1" dirty="0">
                <a:latin typeface="Courier New" pitchFamily="-65" charset="0"/>
              </a:rPr>
            </a:br>
            <a:r>
              <a:rPr lang="en-US" sz="2667" b="1" dirty="0">
                <a:latin typeface="Courier New" pitchFamily="-65" charset="0"/>
              </a:rPr>
              <a:t>	 x = x + 1;</a:t>
            </a:r>
            <a:br>
              <a:rPr lang="en-US" sz="2667" b="1" dirty="0">
                <a:latin typeface="Courier New" pitchFamily="-65" charset="0"/>
              </a:rPr>
            </a:br>
            <a:r>
              <a:rPr lang="en-US" sz="2667" b="1" dirty="0">
                <a:latin typeface="Courier New" pitchFamily="-65" charset="0"/>
              </a:rPr>
              <a:t>}</a:t>
            </a:r>
          </a:p>
          <a:p>
            <a:pPr marL="507835" lvl="1">
              <a:lnSpc>
                <a:spcPct val="100000"/>
              </a:lnSpc>
              <a:buNone/>
            </a:pPr>
            <a:r>
              <a:rPr lang="en-US" sz="2667" b="1" dirty="0">
                <a:latin typeface="Courier New" pitchFamily="-65" charset="0"/>
              </a:rPr>
              <a:t> int y = 3;</a:t>
            </a:r>
          </a:p>
          <a:p>
            <a:pPr marL="507835" lvl="1">
              <a:lnSpc>
                <a:spcPct val="100000"/>
              </a:lnSpc>
              <a:buNone/>
            </a:pPr>
            <a:r>
              <a:rPr lang="en-US" sz="2667" b="1" dirty="0">
                <a:latin typeface="Courier New" pitchFamily="-65" charset="0"/>
              </a:rPr>
              <a:t> </a:t>
            </a:r>
            <a:r>
              <a:rPr lang="en-US" sz="2667" b="1" dirty="0" err="1">
                <a:latin typeface="Courier New" pitchFamily="-65" charset="0"/>
              </a:rPr>
              <a:t>addOne</a:t>
            </a:r>
            <a:r>
              <a:rPr lang="en-US" sz="2667" b="1" dirty="0">
                <a:latin typeface="Courier New" pitchFamily="-65" charset="0"/>
              </a:rPr>
              <a:t>(y);</a:t>
            </a:r>
          </a:p>
          <a:p>
            <a:pPr marL="507835" lvl="1">
              <a:lnSpc>
                <a:spcPct val="100000"/>
              </a:lnSpc>
              <a:buNone/>
            </a:pPr>
            <a:endParaRPr lang="en-US" sz="2667" dirty="0">
              <a:latin typeface="Courier New" pitchFamily="-65" charset="0"/>
            </a:endParaRPr>
          </a:p>
          <a:p>
            <a:pPr marL="507835" lvl="1">
              <a:lnSpc>
                <a:spcPct val="100000"/>
              </a:lnSpc>
              <a:buNone/>
            </a:pPr>
            <a:r>
              <a:rPr lang="en-US" sz="2667" b="1" dirty="0">
                <a:latin typeface="Courier New" pitchFamily="-65" charset="0"/>
              </a:rPr>
              <a:t>y</a:t>
            </a:r>
            <a:r>
              <a:rPr lang="en-US" sz="2667" dirty="0">
                <a:latin typeface="Courier New" pitchFamily="-65" charset="0"/>
              </a:rPr>
              <a:t> </a:t>
            </a:r>
            <a:r>
              <a:rPr lang="en-US" sz="2667" b="1" dirty="0">
                <a:latin typeface="18 VAG Rounded Bold   07390" pitchFamily="2" charset="0"/>
              </a:rPr>
              <a:t>is still </a:t>
            </a:r>
            <a:r>
              <a:rPr lang="en-US" sz="2667" b="1" dirty="0">
                <a:latin typeface="Courier New" panose="02070309020205020404" pitchFamily="49" charset="0"/>
                <a:cs typeface="Courier New" panose="02070309020205020404" pitchFamily="49" charset="0"/>
              </a:rPr>
              <a:t>= 3</a:t>
            </a:r>
          </a:p>
        </p:txBody>
      </p:sp>
      <p:sp>
        <p:nvSpPr>
          <p:cNvPr id="2" name="Footer Placeholder 1">
            <a:extLst>
              <a:ext uri="{FF2B5EF4-FFF2-40B4-BE49-F238E27FC236}">
                <a16:creationId xmlns:a16="http://schemas.microsoft.com/office/drawing/2014/main" id="{81DCDBFE-407A-CAA2-7DE5-FEA9E8A77F87}"/>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B47C65AF-5DD6-BFA8-0A28-52F777C8940D}"/>
              </a:ext>
            </a:extLst>
          </p:cNvPr>
          <p:cNvSpPr>
            <a:spLocks noGrp="1"/>
          </p:cNvSpPr>
          <p:nvPr>
            <p:ph type="sldNum" sz="quarter" idx="12"/>
          </p:nvPr>
        </p:nvSpPr>
        <p:spPr/>
        <p:txBody>
          <a:bodyPr/>
          <a:lstStyle/>
          <a:p>
            <a:fld id="{80B3F240-1256-4E56-B6D7-F3DD5D13EF0A}" type="slidenum">
              <a:rPr lang="en-US" smtClean="0"/>
              <a:t>11</a:t>
            </a:fld>
            <a:endParaRPr lang="en-US"/>
          </a:p>
        </p:txBody>
      </p:sp>
    </p:spTree>
    <p:extLst>
      <p:ext uri="{BB962C8B-B14F-4D97-AF65-F5344CB8AC3E}">
        <p14:creationId xmlns:p14="http://schemas.microsoft.com/office/powerpoint/2010/main" val="1315458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65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65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65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16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build="p" bldLvl="2"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and Parameter Passing (2/2)</a:t>
            </a:r>
          </a:p>
        </p:txBody>
      </p:sp>
      <p:sp>
        <p:nvSpPr>
          <p:cNvPr id="1517571" name="Rectangle 3"/>
          <p:cNvSpPr>
            <a:spLocks noGrp="1" noChangeArrowheads="1"/>
          </p:cNvSpPr>
          <p:nvPr>
            <p:ph idx="1"/>
          </p:nvPr>
        </p:nvSpPr>
        <p:spPr/>
        <p:txBody>
          <a:bodyPr>
            <a:normAutofit/>
          </a:bodyPr>
          <a:lstStyle/>
          <a:p>
            <a:r>
              <a:rPr lang="en-US" sz="3200" dirty="0">
                <a:ea typeface="ＭＳ Ｐゴシック" pitchFamily="-65" charset="-128"/>
                <a:cs typeface="ＭＳ Ｐゴシック" pitchFamily="-65" charset="-128"/>
              </a:rPr>
              <a:t>How to get a function to change a value?</a:t>
            </a:r>
          </a:p>
          <a:p>
            <a:pPr marL="540466" lvl="1" indent="0">
              <a:buNone/>
            </a:pPr>
            <a:br>
              <a:rPr lang="en-US" sz="2700" dirty="0">
                <a:ea typeface="ＭＳ Ｐゴシック" pitchFamily="-65" charset="-128"/>
                <a:cs typeface="ＭＳ Ｐゴシック" pitchFamily="-65" charset="-128"/>
              </a:rPr>
            </a:br>
            <a:br>
              <a:rPr lang="en-US" sz="2700" dirty="0">
                <a:ea typeface="ＭＳ Ｐゴシック" pitchFamily="-65" charset="-128"/>
                <a:cs typeface="ＭＳ Ｐゴシック" pitchFamily="-65" charset="-128"/>
              </a:rPr>
            </a:br>
            <a:endParaRPr lang="en-US" sz="2667" dirty="0">
              <a:latin typeface="Courier New" pitchFamily="-65" charset="0"/>
            </a:endParaRPr>
          </a:p>
          <a:p>
            <a:pPr marL="507835" lvl="1">
              <a:buNone/>
            </a:pPr>
            <a:r>
              <a:rPr lang="en-US" sz="2667" b="1" dirty="0">
                <a:latin typeface="Courier New" pitchFamily="-65" charset="0"/>
              </a:rPr>
              <a:t> void </a:t>
            </a:r>
            <a:r>
              <a:rPr lang="en-US" sz="2667" b="1" dirty="0" err="1">
                <a:latin typeface="Courier New" pitchFamily="-65" charset="0"/>
              </a:rPr>
              <a:t>addOne</a:t>
            </a:r>
            <a:r>
              <a:rPr lang="en-US" sz="2667" b="1" dirty="0">
                <a:latin typeface="Courier New" pitchFamily="-65" charset="0"/>
              </a:rPr>
              <a:t> (int *p) {</a:t>
            </a:r>
            <a:br>
              <a:rPr lang="en-US" sz="2667" b="1" dirty="0">
                <a:latin typeface="Courier New" pitchFamily="-65" charset="0"/>
              </a:rPr>
            </a:br>
            <a:r>
              <a:rPr lang="en-US" sz="2667" b="1" dirty="0">
                <a:latin typeface="Courier New" pitchFamily="-65" charset="0"/>
              </a:rPr>
              <a:t>	*p = *p + 1;</a:t>
            </a:r>
            <a:br>
              <a:rPr lang="en-US" sz="2667" b="1" dirty="0">
                <a:latin typeface="Courier New" pitchFamily="-65" charset="0"/>
              </a:rPr>
            </a:br>
            <a:r>
              <a:rPr lang="en-US" sz="2667" b="1" dirty="0">
                <a:latin typeface="Courier New" pitchFamily="-65" charset="0"/>
              </a:rPr>
              <a:t>}</a:t>
            </a:r>
          </a:p>
          <a:p>
            <a:pPr marL="507835" lvl="1">
              <a:buNone/>
            </a:pPr>
            <a:r>
              <a:rPr lang="en-US" sz="2667" b="1" dirty="0">
                <a:latin typeface="Courier New" pitchFamily="-65" charset="0"/>
              </a:rPr>
              <a:t> int y = 3;</a:t>
            </a:r>
          </a:p>
          <a:p>
            <a:pPr marL="507835" lvl="1">
              <a:buNone/>
            </a:pPr>
            <a:r>
              <a:rPr lang="en-US" sz="2667" b="1" dirty="0">
                <a:latin typeface="Courier New" pitchFamily="-65" charset="0"/>
              </a:rPr>
              <a:t> </a:t>
            </a:r>
            <a:r>
              <a:rPr lang="en-US" sz="2667" b="1" dirty="0" err="1">
                <a:latin typeface="Courier New" pitchFamily="-65" charset="0"/>
              </a:rPr>
              <a:t>addOne</a:t>
            </a:r>
            <a:r>
              <a:rPr lang="en-US" sz="2667" b="1" dirty="0">
                <a:latin typeface="Courier New" pitchFamily="-65" charset="0"/>
              </a:rPr>
              <a:t>(&amp;y);</a:t>
            </a:r>
          </a:p>
          <a:p>
            <a:pPr marL="507835" lvl="1">
              <a:buNone/>
            </a:pPr>
            <a:endParaRPr lang="en-US" sz="2667" dirty="0">
              <a:latin typeface="Courier New" pitchFamily="-65" charset="0"/>
            </a:endParaRPr>
          </a:p>
          <a:p>
            <a:pPr marL="507835" lvl="1">
              <a:buNone/>
            </a:pPr>
            <a:r>
              <a:rPr lang="en-US" sz="2667" b="1" dirty="0">
                <a:latin typeface="Courier New" pitchFamily="-65" charset="0"/>
              </a:rPr>
              <a:t>y</a:t>
            </a:r>
            <a:r>
              <a:rPr lang="en-US" sz="2667" dirty="0">
                <a:latin typeface="Courier New" pitchFamily="-65" charset="0"/>
              </a:rPr>
              <a:t> </a:t>
            </a:r>
            <a:r>
              <a:rPr lang="en-US" sz="2667" b="1" dirty="0">
                <a:latin typeface="18 VAG Rounded Bold   07390" pitchFamily="2" charset="0"/>
              </a:rPr>
              <a:t>is now </a:t>
            </a:r>
            <a:r>
              <a:rPr lang="en-US" sz="2667" b="1" dirty="0">
                <a:latin typeface="Courier New" panose="02070309020205020404" pitchFamily="49" charset="0"/>
                <a:cs typeface="Courier New" panose="02070309020205020404" pitchFamily="49" charset="0"/>
              </a:rPr>
              <a:t>= 4</a:t>
            </a:r>
          </a:p>
        </p:txBody>
      </p:sp>
      <p:sp>
        <p:nvSpPr>
          <p:cNvPr id="2" name="Footer Placeholder 1">
            <a:extLst>
              <a:ext uri="{FF2B5EF4-FFF2-40B4-BE49-F238E27FC236}">
                <a16:creationId xmlns:a16="http://schemas.microsoft.com/office/drawing/2014/main" id="{1E21DC0C-E2F6-8A2E-D1EF-C8671C288EA6}"/>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5F5D4658-6827-198E-9674-1207B8B1363E}"/>
              </a:ext>
            </a:extLst>
          </p:cNvPr>
          <p:cNvSpPr>
            <a:spLocks noGrp="1"/>
          </p:cNvSpPr>
          <p:nvPr>
            <p:ph type="sldNum" sz="quarter" idx="12"/>
          </p:nvPr>
        </p:nvSpPr>
        <p:spPr/>
        <p:txBody>
          <a:bodyPr/>
          <a:lstStyle/>
          <a:p>
            <a:fld id="{80B3F240-1256-4E56-B6D7-F3DD5D13EF0A}" type="slidenum">
              <a:rPr lang="en-US" smtClean="0"/>
              <a:t>12</a:t>
            </a:fld>
            <a:endParaRPr lang="en-US"/>
          </a:p>
        </p:txBody>
      </p:sp>
    </p:spTree>
    <p:extLst>
      <p:ext uri="{BB962C8B-B14F-4D97-AF65-F5344CB8AC3E}">
        <p14:creationId xmlns:p14="http://schemas.microsoft.com/office/powerpoint/2010/main" val="279234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1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7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7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7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7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175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1" grpId="0" uiExpand="1" build="p" bldLvl="2"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8E28A-14DF-B3AD-0E6D-84598388BD3D}"/>
              </a:ext>
            </a:extLst>
          </p:cNvPr>
          <p:cNvSpPr>
            <a:spLocks noGrp="1"/>
          </p:cNvSpPr>
          <p:nvPr>
            <p:ph type="title"/>
          </p:nvPr>
        </p:nvSpPr>
        <p:spPr/>
        <p:txBody>
          <a:bodyPr>
            <a:normAutofit/>
          </a:bodyPr>
          <a:lstStyle/>
          <a:p>
            <a:r>
              <a:rPr lang="en-US" sz="3200" dirty="0"/>
              <a:t>Return more than one value from a function</a:t>
            </a:r>
            <a:endParaRPr lang="x-none" sz="3200" dirty="0"/>
          </a:p>
        </p:txBody>
      </p:sp>
      <p:sp>
        <p:nvSpPr>
          <p:cNvPr id="4" name="Footer Placeholder 3">
            <a:extLst>
              <a:ext uri="{FF2B5EF4-FFF2-40B4-BE49-F238E27FC236}">
                <a16:creationId xmlns:a16="http://schemas.microsoft.com/office/drawing/2014/main" id="{4A43A655-119B-E2E2-7510-4ED10DD24F86}"/>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9A748624-566D-5F7F-E0BE-3C9BF40CA76E}"/>
              </a:ext>
            </a:extLst>
          </p:cNvPr>
          <p:cNvSpPr>
            <a:spLocks noGrp="1"/>
          </p:cNvSpPr>
          <p:nvPr>
            <p:ph type="sldNum" sz="quarter" idx="12"/>
          </p:nvPr>
        </p:nvSpPr>
        <p:spPr/>
        <p:txBody>
          <a:bodyPr/>
          <a:lstStyle/>
          <a:p>
            <a:fld id="{80B3F240-1256-4E56-B6D7-F3DD5D13EF0A}" type="slidenum">
              <a:rPr lang="en-US" smtClean="0"/>
              <a:t>13</a:t>
            </a:fld>
            <a:endParaRPr lang="en-US"/>
          </a:p>
        </p:txBody>
      </p:sp>
      <p:sp>
        <p:nvSpPr>
          <p:cNvPr id="6" name="TextBox 5">
            <a:extLst>
              <a:ext uri="{FF2B5EF4-FFF2-40B4-BE49-F238E27FC236}">
                <a16:creationId xmlns:a16="http://schemas.microsoft.com/office/drawing/2014/main" id="{EE51BD09-72B0-387E-23F9-2BD18B11717F}"/>
              </a:ext>
            </a:extLst>
          </p:cNvPr>
          <p:cNvSpPr txBox="1"/>
          <p:nvPr/>
        </p:nvSpPr>
        <p:spPr>
          <a:xfrm>
            <a:off x="722243" y="2028212"/>
            <a:ext cx="10515600" cy="1815882"/>
          </a:xfrm>
          <a:prstGeom prst="rect">
            <a:avLst/>
          </a:prstGeom>
          <a:noFill/>
        </p:spPr>
        <p:txBody>
          <a:bodyPr wrap="square" rtlCol="0">
            <a:spAutoFit/>
          </a:bodyPr>
          <a:lstStyle/>
          <a:p>
            <a:r>
              <a:rPr lang="en-US" sz="2800" dirty="0">
                <a:solidFill>
                  <a:schemeClr val="accent2">
                    <a:lumMod val="75000"/>
                  </a:schemeClr>
                </a:solidFill>
              </a:rPr>
              <a:t>char * </a:t>
            </a:r>
            <a:r>
              <a:rPr lang="en-US" sz="2800" dirty="0" err="1">
                <a:solidFill>
                  <a:schemeClr val="accent2">
                    <a:lumMod val="75000"/>
                  </a:schemeClr>
                </a:solidFill>
              </a:rPr>
              <a:t>fn</a:t>
            </a:r>
            <a:r>
              <a:rPr lang="en-US" sz="2800" dirty="0">
                <a:solidFill>
                  <a:schemeClr val="accent2">
                    <a:lumMod val="75000"/>
                  </a:schemeClr>
                </a:solidFill>
              </a:rPr>
              <a:t>(){</a:t>
            </a:r>
          </a:p>
          <a:p>
            <a:r>
              <a:rPr lang="en-US" sz="2800" dirty="0">
                <a:solidFill>
                  <a:schemeClr val="accent2">
                    <a:lumMod val="75000"/>
                  </a:schemeClr>
                </a:solidFill>
              </a:rPr>
              <a:t>char c[]={‘a’, ’b’, ’c’}; </a:t>
            </a:r>
          </a:p>
          <a:p>
            <a:r>
              <a:rPr lang="en-US" sz="2800" dirty="0">
                <a:solidFill>
                  <a:schemeClr val="accent2">
                    <a:lumMod val="75000"/>
                  </a:schemeClr>
                </a:solidFill>
              </a:rPr>
              <a:t>return c;</a:t>
            </a:r>
          </a:p>
          <a:p>
            <a:r>
              <a:rPr lang="en-US" sz="2800" dirty="0">
                <a:solidFill>
                  <a:schemeClr val="accent2">
                    <a:lumMod val="75000"/>
                  </a:schemeClr>
                </a:solidFill>
              </a:rPr>
              <a:t>}</a:t>
            </a:r>
            <a:endParaRPr lang="x-none" sz="2800" dirty="0">
              <a:solidFill>
                <a:schemeClr val="accent2">
                  <a:lumMod val="75000"/>
                </a:schemeClr>
              </a:solidFill>
            </a:endParaRPr>
          </a:p>
        </p:txBody>
      </p:sp>
      <p:sp>
        <p:nvSpPr>
          <p:cNvPr id="7" name="TextBox 6">
            <a:extLst>
              <a:ext uri="{FF2B5EF4-FFF2-40B4-BE49-F238E27FC236}">
                <a16:creationId xmlns:a16="http://schemas.microsoft.com/office/drawing/2014/main" id="{D6D1A548-A9A7-48FD-E323-BFEF1F2BDE4C}"/>
              </a:ext>
            </a:extLst>
          </p:cNvPr>
          <p:cNvSpPr txBox="1"/>
          <p:nvPr/>
        </p:nvSpPr>
        <p:spPr>
          <a:xfrm>
            <a:off x="722243" y="1327362"/>
            <a:ext cx="9919252" cy="461665"/>
          </a:xfrm>
          <a:prstGeom prst="rect">
            <a:avLst/>
          </a:prstGeom>
          <a:noFill/>
        </p:spPr>
        <p:txBody>
          <a:bodyPr wrap="square" rtlCol="0">
            <a:spAutoFit/>
          </a:bodyPr>
          <a:lstStyle/>
          <a:p>
            <a:r>
              <a:rPr lang="en-US" sz="2400" dirty="0"/>
              <a:t>Any thing wrong here??</a:t>
            </a:r>
            <a:endParaRPr lang="x-none" sz="2400" dirty="0"/>
          </a:p>
        </p:txBody>
      </p:sp>
    </p:spTree>
    <p:extLst>
      <p:ext uri="{BB962C8B-B14F-4D97-AF65-F5344CB8AC3E}">
        <p14:creationId xmlns:p14="http://schemas.microsoft.com/office/powerpoint/2010/main" val="5312041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6E53D9-9DB5-2888-025F-A6D87020E0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33F663-31CB-1A71-2C7B-9511D67A5853}"/>
              </a:ext>
            </a:extLst>
          </p:cNvPr>
          <p:cNvSpPr>
            <a:spLocks noGrp="1"/>
          </p:cNvSpPr>
          <p:nvPr>
            <p:ph type="title"/>
          </p:nvPr>
        </p:nvSpPr>
        <p:spPr/>
        <p:txBody>
          <a:bodyPr>
            <a:normAutofit/>
          </a:bodyPr>
          <a:lstStyle/>
          <a:p>
            <a:r>
              <a:rPr lang="en-US" sz="3200" dirty="0"/>
              <a:t>Return more than one value from a function</a:t>
            </a:r>
            <a:endParaRPr lang="x-none" sz="3200" dirty="0"/>
          </a:p>
        </p:txBody>
      </p:sp>
      <p:sp>
        <p:nvSpPr>
          <p:cNvPr id="4" name="Footer Placeholder 3">
            <a:extLst>
              <a:ext uri="{FF2B5EF4-FFF2-40B4-BE49-F238E27FC236}">
                <a16:creationId xmlns:a16="http://schemas.microsoft.com/office/drawing/2014/main" id="{B1012515-0D5E-5229-0683-A5AD9697DC86}"/>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C087A623-5610-1A9C-D5FC-92467D5F5C9A}"/>
              </a:ext>
            </a:extLst>
          </p:cNvPr>
          <p:cNvSpPr>
            <a:spLocks noGrp="1"/>
          </p:cNvSpPr>
          <p:nvPr>
            <p:ph type="sldNum" sz="quarter" idx="12"/>
          </p:nvPr>
        </p:nvSpPr>
        <p:spPr/>
        <p:txBody>
          <a:bodyPr/>
          <a:lstStyle/>
          <a:p>
            <a:fld id="{80B3F240-1256-4E56-B6D7-F3DD5D13EF0A}" type="slidenum">
              <a:rPr lang="en-US" smtClean="0"/>
              <a:t>14</a:t>
            </a:fld>
            <a:endParaRPr lang="en-US"/>
          </a:p>
        </p:txBody>
      </p:sp>
      <p:sp>
        <p:nvSpPr>
          <p:cNvPr id="6" name="TextBox 5">
            <a:extLst>
              <a:ext uri="{FF2B5EF4-FFF2-40B4-BE49-F238E27FC236}">
                <a16:creationId xmlns:a16="http://schemas.microsoft.com/office/drawing/2014/main" id="{61598DE8-1C0D-F0DA-DF11-0D820A5E2114}"/>
              </a:ext>
            </a:extLst>
          </p:cNvPr>
          <p:cNvSpPr txBox="1"/>
          <p:nvPr/>
        </p:nvSpPr>
        <p:spPr>
          <a:xfrm>
            <a:off x="722243" y="1930100"/>
            <a:ext cx="10515600" cy="1815882"/>
          </a:xfrm>
          <a:prstGeom prst="rect">
            <a:avLst/>
          </a:prstGeom>
          <a:noFill/>
        </p:spPr>
        <p:txBody>
          <a:bodyPr wrap="square" rtlCol="0">
            <a:spAutoFit/>
          </a:bodyPr>
          <a:lstStyle/>
          <a:p>
            <a:r>
              <a:rPr lang="en-US" sz="2800" dirty="0"/>
              <a:t>char * </a:t>
            </a:r>
            <a:r>
              <a:rPr lang="en-US" sz="2800" dirty="0" err="1"/>
              <a:t>fn</a:t>
            </a:r>
            <a:r>
              <a:rPr lang="en-US" sz="2800" dirty="0"/>
              <a:t>(){</a:t>
            </a:r>
          </a:p>
          <a:p>
            <a:r>
              <a:rPr lang="en-US" sz="2800" dirty="0"/>
              <a:t> static char c[]={‘a’, ’b’, ’c’}; </a:t>
            </a:r>
          </a:p>
          <a:p>
            <a:r>
              <a:rPr lang="en-US" sz="2800" dirty="0"/>
              <a:t>return c;</a:t>
            </a:r>
          </a:p>
          <a:p>
            <a:r>
              <a:rPr lang="en-US" sz="2800" dirty="0"/>
              <a:t>}</a:t>
            </a:r>
            <a:endParaRPr lang="x-none" sz="2800" dirty="0"/>
          </a:p>
        </p:txBody>
      </p:sp>
      <p:sp>
        <p:nvSpPr>
          <p:cNvPr id="7" name="TextBox 6">
            <a:extLst>
              <a:ext uri="{FF2B5EF4-FFF2-40B4-BE49-F238E27FC236}">
                <a16:creationId xmlns:a16="http://schemas.microsoft.com/office/drawing/2014/main" id="{3FFA7733-820C-CFF4-FADE-7307309CBBD6}"/>
              </a:ext>
            </a:extLst>
          </p:cNvPr>
          <p:cNvSpPr txBox="1"/>
          <p:nvPr/>
        </p:nvSpPr>
        <p:spPr>
          <a:xfrm>
            <a:off x="722243" y="1327362"/>
            <a:ext cx="9919252" cy="461665"/>
          </a:xfrm>
          <a:prstGeom prst="rect">
            <a:avLst/>
          </a:prstGeom>
          <a:noFill/>
        </p:spPr>
        <p:txBody>
          <a:bodyPr wrap="square" rtlCol="0">
            <a:spAutoFit/>
          </a:bodyPr>
          <a:lstStyle/>
          <a:p>
            <a:r>
              <a:rPr lang="en-US" sz="2400" dirty="0"/>
              <a:t>Ahh now its correct!</a:t>
            </a:r>
            <a:endParaRPr lang="x-none" sz="2400" dirty="0"/>
          </a:p>
        </p:txBody>
      </p:sp>
    </p:spTree>
    <p:extLst>
      <p:ext uri="{BB962C8B-B14F-4D97-AF65-F5344CB8AC3E}">
        <p14:creationId xmlns:p14="http://schemas.microsoft.com/office/powerpoint/2010/main" val="641772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4FB9F-9747-6B1B-96D1-6922EFE4E886}"/>
              </a:ext>
            </a:extLst>
          </p:cNvPr>
          <p:cNvSpPr>
            <a:spLocks noGrp="1"/>
          </p:cNvSpPr>
          <p:nvPr>
            <p:ph type="title"/>
          </p:nvPr>
        </p:nvSpPr>
        <p:spPr/>
        <p:txBody>
          <a:bodyPr>
            <a:normAutofit fontScale="90000"/>
          </a:bodyPr>
          <a:lstStyle/>
          <a:p>
            <a:r>
              <a:rPr lang="en-US" sz="4000" dirty="0"/>
              <a:t>Return more than one value from a function</a:t>
            </a:r>
            <a:endParaRPr lang="x-none" dirty="0"/>
          </a:p>
        </p:txBody>
      </p:sp>
      <p:sp>
        <p:nvSpPr>
          <p:cNvPr id="4" name="Footer Placeholder 3">
            <a:extLst>
              <a:ext uri="{FF2B5EF4-FFF2-40B4-BE49-F238E27FC236}">
                <a16:creationId xmlns:a16="http://schemas.microsoft.com/office/drawing/2014/main" id="{3D9EB483-BCD0-2F8E-592B-B27E4C8AFEB5}"/>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8CAE0837-D148-9AC1-57F8-EA1D8A7DF5DE}"/>
              </a:ext>
            </a:extLst>
          </p:cNvPr>
          <p:cNvSpPr>
            <a:spLocks noGrp="1"/>
          </p:cNvSpPr>
          <p:nvPr>
            <p:ph type="sldNum" sz="quarter" idx="12"/>
          </p:nvPr>
        </p:nvSpPr>
        <p:spPr/>
        <p:txBody>
          <a:bodyPr/>
          <a:lstStyle/>
          <a:p>
            <a:fld id="{80B3F240-1256-4E56-B6D7-F3DD5D13EF0A}" type="slidenum">
              <a:rPr lang="en-US" smtClean="0"/>
              <a:t>15</a:t>
            </a:fld>
            <a:endParaRPr lang="en-US"/>
          </a:p>
        </p:txBody>
      </p:sp>
      <p:sp>
        <p:nvSpPr>
          <p:cNvPr id="6" name="TextBox 5">
            <a:extLst>
              <a:ext uri="{FF2B5EF4-FFF2-40B4-BE49-F238E27FC236}">
                <a16:creationId xmlns:a16="http://schemas.microsoft.com/office/drawing/2014/main" id="{E8142B98-4982-0C74-CB58-044B69A56138}"/>
              </a:ext>
            </a:extLst>
          </p:cNvPr>
          <p:cNvSpPr txBox="1"/>
          <p:nvPr/>
        </p:nvSpPr>
        <p:spPr>
          <a:xfrm>
            <a:off x="1172817" y="1689652"/>
            <a:ext cx="9949070" cy="4062651"/>
          </a:xfrm>
          <a:prstGeom prst="rect">
            <a:avLst/>
          </a:prstGeom>
          <a:noFill/>
        </p:spPr>
        <p:txBody>
          <a:bodyPr wrap="square" rtlCol="0">
            <a:spAutoFit/>
          </a:bodyPr>
          <a:lstStyle/>
          <a:p>
            <a:r>
              <a:rPr lang="en-US" sz="2000" dirty="0"/>
              <a:t>#include &lt;</a:t>
            </a:r>
            <a:r>
              <a:rPr lang="en-US" sz="2000" dirty="0" err="1"/>
              <a:t>stdio.h</a:t>
            </a:r>
            <a:r>
              <a:rPr lang="en-US" sz="2000" dirty="0"/>
              <a:t>&gt;</a:t>
            </a:r>
          </a:p>
          <a:p>
            <a:r>
              <a:rPr lang="en-US" sz="2000" dirty="0"/>
              <a:t>#include &lt;</a:t>
            </a:r>
            <a:r>
              <a:rPr lang="en-US" sz="2000" dirty="0" err="1"/>
              <a:t>stdlib.h</a:t>
            </a:r>
            <a:r>
              <a:rPr lang="en-US" sz="2000" dirty="0"/>
              <a:t>&gt;</a:t>
            </a:r>
          </a:p>
          <a:p>
            <a:r>
              <a:rPr lang="en-US" sz="2000" dirty="0"/>
              <a:t>const char * </a:t>
            </a:r>
            <a:r>
              <a:rPr lang="en-US" sz="2000" dirty="0" err="1"/>
              <a:t>fn</a:t>
            </a:r>
            <a:r>
              <a:rPr lang="en-US" sz="2000" dirty="0"/>
              <a:t>(){</a:t>
            </a:r>
          </a:p>
          <a:p>
            <a:r>
              <a:rPr lang="en-US" sz="2000" dirty="0"/>
              <a:t> const char* c = (char*) malloc(</a:t>
            </a:r>
            <a:r>
              <a:rPr lang="en-US" sz="2000" dirty="0" err="1"/>
              <a:t>sizeof</a:t>
            </a:r>
            <a:r>
              <a:rPr lang="en-US" sz="2000" dirty="0"/>
              <a:t>(char)*3);</a:t>
            </a:r>
          </a:p>
          <a:p>
            <a:r>
              <a:rPr lang="en-US" sz="2000" dirty="0"/>
              <a:t> c =“</a:t>
            </a:r>
            <a:r>
              <a:rPr lang="en-US" sz="2000" dirty="0" err="1"/>
              <a:t>abc</a:t>
            </a:r>
            <a:r>
              <a:rPr lang="en-US" sz="2000" dirty="0"/>
              <a:t>”;</a:t>
            </a:r>
          </a:p>
          <a:p>
            <a:r>
              <a:rPr lang="en-US" sz="2000" dirty="0"/>
              <a:t>return c;</a:t>
            </a:r>
          </a:p>
          <a:p>
            <a:r>
              <a:rPr lang="en-US" sz="2000" dirty="0"/>
              <a:t>}</a:t>
            </a:r>
          </a:p>
          <a:p>
            <a:r>
              <a:rPr lang="en-US" sz="2000" dirty="0"/>
              <a:t>int main()</a:t>
            </a:r>
          </a:p>
          <a:p>
            <a:r>
              <a:rPr lang="en-US" sz="2000" dirty="0"/>
              <a:t> { </a:t>
            </a:r>
          </a:p>
          <a:p>
            <a:r>
              <a:rPr lang="en-US" sz="2000" dirty="0"/>
              <a:t>  for(int </a:t>
            </a:r>
            <a:r>
              <a:rPr lang="en-US" sz="2000" dirty="0" err="1"/>
              <a:t>i</a:t>
            </a:r>
            <a:r>
              <a:rPr lang="en-US" sz="2000" dirty="0"/>
              <a:t>=0;i&lt;3;i++)</a:t>
            </a:r>
          </a:p>
          <a:p>
            <a:r>
              <a:rPr lang="en-US" sz="2000" dirty="0"/>
              <a:t>  </a:t>
            </a:r>
            <a:r>
              <a:rPr lang="en-US" sz="2000" dirty="0" err="1"/>
              <a:t>printf</a:t>
            </a:r>
            <a:r>
              <a:rPr lang="en-US" sz="2000" dirty="0"/>
              <a:t>("%c",*(</a:t>
            </a:r>
            <a:r>
              <a:rPr lang="en-US" sz="2000" dirty="0" err="1"/>
              <a:t>fn</a:t>
            </a:r>
            <a:r>
              <a:rPr lang="en-US" sz="2000" dirty="0"/>
              <a:t>()+</a:t>
            </a:r>
            <a:r>
              <a:rPr lang="en-US" sz="2000" dirty="0" err="1"/>
              <a:t>i</a:t>
            </a:r>
            <a:r>
              <a:rPr lang="en-US" sz="2000" dirty="0"/>
              <a:t>));</a:t>
            </a:r>
          </a:p>
          <a:p>
            <a:r>
              <a:rPr lang="en-US" sz="2000" dirty="0"/>
              <a:t>  return 0;</a:t>
            </a:r>
          </a:p>
          <a:p>
            <a:r>
              <a:rPr lang="en-US" sz="2000" dirty="0"/>
              <a:t>}</a:t>
            </a:r>
            <a:endParaRPr lang="x-none" sz="2000" dirty="0"/>
          </a:p>
        </p:txBody>
      </p:sp>
    </p:spTree>
    <p:extLst>
      <p:ext uri="{BB962C8B-B14F-4D97-AF65-F5344CB8AC3E}">
        <p14:creationId xmlns:p14="http://schemas.microsoft.com/office/powerpoint/2010/main" val="390192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ECB9D-ADAA-B5C1-9349-D4BC9F8036DC}"/>
              </a:ext>
            </a:extLst>
          </p:cNvPr>
          <p:cNvSpPr>
            <a:spLocks noGrp="1"/>
          </p:cNvSpPr>
          <p:nvPr>
            <p:ph type="title"/>
          </p:nvPr>
        </p:nvSpPr>
        <p:spPr/>
        <p:txBody>
          <a:bodyPr>
            <a:normAutofit/>
          </a:bodyPr>
          <a:lstStyle/>
          <a:p>
            <a:r>
              <a:rPr lang="en-US" sz="3200" dirty="0"/>
              <a:t>Return more than one value from a function</a:t>
            </a:r>
            <a:endParaRPr lang="x-none" sz="3200" dirty="0"/>
          </a:p>
        </p:txBody>
      </p:sp>
      <p:sp>
        <p:nvSpPr>
          <p:cNvPr id="4" name="Footer Placeholder 3">
            <a:extLst>
              <a:ext uri="{FF2B5EF4-FFF2-40B4-BE49-F238E27FC236}">
                <a16:creationId xmlns:a16="http://schemas.microsoft.com/office/drawing/2014/main" id="{594F7662-4967-DD50-25CD-86DB4E956077}"/>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EA89EBD2-577E-F6FB-53A2-B19EF4CDB204}"/>
              </a:ext>
            </a:extLst>
          </p:cNvPr>
          <p:cNvSpPr>
            <a:spLocks noGrp="1"/>
          </p:cNvSpPr>
          <p:nvPr>
            <p:ph type="sldNum" sz="quarter" idx="12"/>
          </p:nvPr>
        </p:nvSpPr>
        <p:spPr/>
        <p:txBody>
          <a:bodyPr/>
          <a:lstStyle/>
          <a:p>
            <a:fld id="{80B3F240-1256-4E56-B6D7-F3DD5D13EF0A}" type="slidenum">
              <a:rPr lang="en-US" smtClean="0"/>
              <a:t>16</a:t>
            </a:fld>
            <a:endParaRPr lang="en-US"/>
          </a:p>
        </p:txBody>
      </p:sp>
      <p:sp>
        <p:nvSpPr>
          <p:cNvPr id="14" name="TextBox 13">
            <a:extLst>
              <a:ext uri="{FF2B5EF4-FFF2-40B4-BE49-F238E27FC236}">
                <a16:creationId xmlns:a16="http://schemas.microsoft.com/office/drawing/2014/main" id="{CD1A7F9E-51FC-CD15-0173-9619DA9ADAEE}"/>
              </a:ext>
            </a:extLst>
          </p:cNvPr>
          <p:cNvSpPr txBox="1"/>
          <p:nvPr/>
        </p:nvSpPr>
        <p:spPr>
          <a:xfrm>
            <a:off x="1043609" y="1351722"/>
            <a:ext cx="9462052" cy="3170099"/>
          </a:xfrm>
          <a:prstGeom prst="rect">
            <a:avLst/>
          </a:prstGeom>
          <a:noFill/>
        </p:spPr>
        <p:txBody>
          <a:bodyPr wrap="square" rtlCol="0">
            <a:spAutoFit/>
          </a:bodyPr>
          <a:lstStyle/>
          <a:p>
            <a:r>
              <a:rPr lang="en-US" sz="2000" dirty="0"/>
              <a:t> int* </a:t>
            </a:r>
            <a:r>
              <a:rPr lang="en-US" sz="2000" dirty="0" err="1"/>
              <a:t>create_array</a:t>
            </a:r>
            <a:r>
              <a:rPr lang="en-US" sz="2000" dirty="0"/>
              <a:t> (int size)</a:t>
            </a:r>
          </a:p>
          <a:p>
            <a:r>
              <a:rPr lang="en-US" sz="2000" dirty="0"/>
              <a:t>{</a:t>
            </a:r>
          </a:p>
          <a:p>
            <a:r>
              <a:rPr lang="en-US" sz="2000" dirty="0"/>
              <a:t>  int* </a:t>
            </a:r>
            <a:r>
              <a:rPr lang="en-US" sz="2000" dirty="0" err="1"/>
              <a:t>arr</a:t>
            </a:r>
            <a:r>
              <a:rPr lang="en-US" sz="2000" dirty="0"/>
              <a:t> = (int*) malloc(</a:t>
            </a:r>
            <a:r>
              <a:rPr lang="en-US" sz="2000" dirty="0" err="1"/>
              <a:t>sizeof</a:t>
            </a:r>
            <a:r>
              <a:rPr lang="en-US" sz="2000" dirty="0"/>
              <a:t>(int)*size);</a:t>
            </a:r>
          </a:p>
          <a:p>
            <a:r>
              <a:rPr lang="en-US" sz="2000" dirty="0"/>
              <a:t>  if(</a:t>
            </a:r>
            <a:r>
              <a:rPr lang="en-US" sz="2000" dirty="0" err="1"/>
              <a:t>arr</a:t>
            </a:r>
            <a:r>
              <a:rPr lang="en-US" sz="2000" dirty="0"/>
              <a:t>==NULL)</a:t>
            </a:r>
          </a:p>
          <a:p>
            <a:r>
              <a:rPr lang="en-US" sz="2000" dirty="0"/>
              <a:t>   </a:t>
            </a:r>
            <a:r>
              <a:rPr lang="en-US" sz="2000" dirty="0" err="1"/>
              <a:t>printf</a:t>
            </a:r>
            <a:r>
              <a:rPr lang="en-US" sz="2000" dirty="0"/>
              <a:t>(“memory allocation failed\n”);</a:t>
            </a:r>
          </a:p>
          <a:p>
            <a:r>
              <a:rPr lang="en-US" sz="2000" dirty="0"/>
              <a:t>   </a:t>
            </a:r>
          </a:p>
          <a:p>
            <a:r>
              <a:rPr lang="en-US" sz="2000" dirty="0"/>
              <a:t>   for(int </a:t>
            </a:r>
            <a:r>
              <a:rPr lang="en-US" sz="2000" dirty="0" err="1"/>
              <a:t>i</a:t>
            </a:r>
            <a:r>
              <a:rPr lang="en-US" sz="2000" dirty="0"/>
              <a:t>=0; </a:t>
            </a:r>
            <a:r>
              <a:rPr lang="en-US" sz="2000" dirty="0" err="1"/>
              <a:t>i</a:t>
            </a:r>
            <a:r>
              <a:rPr lang="en-US" sz="2000" dirty="0"/>
              <a:t> &lt; size; </a:t>
            </a:r>
            <a:r>
              <a:rPr lang="en-US" sz="2000" dirty="0" err="1"/>
              <a:t>i</a:t>
            </a:r>
            <a:r>
              <a:rPr lang="en-US" sz="2000" dirty="0"/>
              <a:t>++)</a:t>
            </a:r>
          </a:p>
          <a:p>
            <a:r>
              <a:rPr lang="en-US" sz="2000" dirty="0"/>
              <a:t>     </a:t>
            </a:r>
            <a:r>
              <a:rPr lang="en-US" sz="2000" dirty="0" err="1"/>
              <a:t>arr</a:t>
            </a:r>
            <a:r>
              <a:rPr lang="en-US" sz="2000" dirty="0"/>
              <a:t>[</a:t>
            </a:r>
            <a:r>
              <a:rPr lang="en-US" sz="2000" dirty="0" err="1"/>
              <a:t>i</a:t>
            </a:r>
            <a:r>
              <a:rPr lang="en-US" sz="2000" dirty="0"/>
              <a:t>]=i+1;</a:t>
            </a:r>
          </a:p>
          <a:p>
            <a:r>
              <a:rPr lang="en-US" sz="2000" dirty="0"/>
              <a:t>      return </a:t>
            </a:r>
            <a:r>
              <a:rPr lang="en-US" sz="2000" dirty="0" err="1"/>
              <a:t>arr</a:t>
            </a:r>
            <a:r>
              <a:rPr lang="en-US" sz="2000" dirty="0"/>
              <a:t>; </a:t>
            </a:r>
          </a:p>
          <a:p>
            <a:r>
              <a:rPr lang="en-US" sz="2000" dirty="0"/>
              <a:t>  }</a:t>
            </a:r>
            <a:endParaRPr lang="x-none" sz="2000" dirty="0"/>
          </a:p>
        </p:txBody>
      </p:sp>
    </p:spTree>
    <p:extLst>
      <p:ext uri="{BB962C8B-B14F-4D97-AF65-F5344CB8AC3E}">
        <p14:creationId xmlns:p14="http://schemas.microsoft.com/office/powerpoint/2010/main" val="2706511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More C Pointer Dangers</a:t>
            </a:r>
          </a:p>
        </p:txBody>
      </p:sp>
      <p:sp>
        <p:nvSpPr>
          <p:cNvPr id="21507" name="Rectangle 3"/>
          <p:cNvSpPr>
            <a:spLocks noGrp="1" noChangeArrowheads="1"/>
          </p:cNvSpPr>
          <p:nvPr>
            <p:ph idx="1"/>
          </p:nvPr>
        </p:nvSpPr>
        <p:spPr/>
        <p:txBody>
          <a:bodyPr/>
          <a:lstStyle/>
          <a:p>
            <a:pPr algn="just"/>
            <a:r>
              <a:rPr lang="en-US" sz="3200" dirty="0">
                <a:ea typeface="ＭＳ Ｐゴシック" pitchFamily="-65" charset="-128"/>
                <a:cs typeface="ＭＳ Ｐゴシック" pitchFamily="-65" charset="-128"/>
              </a:rPr>
              <a:t>Declaring a pointer just allocates space to hold the pointer – it does not allocate something to be pointed to!</a:t>
            </a:r>
          </a:p>
          <a:p>
            <a:pPr algn="just"/>
            <a:r>
              <a:rPr lang="en-US" sz="3200" dirty="0">
                <a:ea typeface="ＭＳ Ｐゴシック" pitchFamily="-65" charset="-128"/>
                <a:cs typeface="ＭＳ Ｐゴシック" pitchFamily="-65" charset="-128"/>
              </a:rPr>
              <a:t>Local variables in C are not initialized, they may contain anything.</a:t>
            </a:r>
          </a:p>
          <a:p>
            <a:pPr algn="just"/>
            <a:r>
              <a:rPr lang="en-US" sz="3200" dirty="0">
                <a:ea typeface="ＭＳ Ｐゴシック" pitchFamily="-65" charset="-128"/>
                <a:cs typeface="ＭＳ Ｐゴシック" pitchFamily="-65" charset="-128"/>
              </a:rPr>
              <a:t>Following is not a good practice</a:t>
            </a:r>
          </a:p>
        </p:txBody>
      </p:sp>
      <p:sp>
        <p:nvSpPr>
          <p:cNvPr id="21508" name="Text Box 4"/>
          <p:cNvSpPr txBox="1">
            <a:spLocks noChangeArrowheads="1"/>
          </p:cNvSpPr>
          <p:nvPr/>
        </p:nvSpPr>
        <p:spPr bwMode="auto">
          <a:xfrm>
            <a:off x="1269427" y="3656152"/>
            <a:ext cx="9812302" cy="2763834"/>
          </a:xfrm>
          <a:prstGeom prst="rect">
            <a:avLst/>
          </a:prstGeom>
          <a:noFill/>
          <a:ln w="12700">
            <a:noFill/>
            <a:miter lim="800000"/>
            <a:headEnd/>
            <a:tailEnd/>
          </a:ln>
        </p:spPr>
        <p:txBody>
          <a:bodyPr wrap="none">
            <a:prstTxWarp prst="textNoShape">
              <a:avLst/>
            </a:prstTxWarp>
            <a:spAutoFit/>
          </a:bodyPr>
          <a:lstStyle/>
          <a:p>
            <a:pPr>
              <a:lnSpc>
                <a:spcPct val="90000"/>
              </a:lnSpc>
            </a:pPr>
            <a:r>
              <a:rPr lang="en-US" sz="3200" b="1" dirty="0">
                <a:solidFill>
                  <a:srgbClr val="FFC117"/>
                </a:solidFill>
                <a:latin typeface="Courier"/>
                <a:cs typeface="Courier"/>
              </a:rPr>
              <a:t>void</a:t>
            </a:r>
            <a:r>
              <a:rPr lang="en-US" sz="3200" dirty="0">
                <a:solidFill>
                  <a:srgbClr val="FFC117"/>
                </a:solidFill>
                <a:latin typeface="Courier"/>
                <a:cs typeface="Courier"/>
              </a:rPr>
              <a:t> </a:t>
            </a:r>
            <a:r>
              <a:rPr lang="en-US" sz="3200" b="1" dirty="0">
                <a:solidFill>
                  <a:srgbClr val="FFC117"/>
                </a:solidFill>
                <a:latin typeface="Courier"/>
                <a:cs typeface="Courier"/>
              </a:rPr>
              <a:t>f()</a:t>
            </a:r>
          </a:p>
          <a:p>
            <a:pPr>
              <a:lnSpc>
                <a:spcPct val="90000"/>
              </a:lnSpc>
            </a:pPr>
            <a:r>
              <a:rPr lang="en-US" sz="3200" b="1" dirty="0">
                <a:solidFill>
                  <a:srgbClr val="FFC117"/>
                </a:solidFill>
                <a:latin typeface="Courier"/>
                <a:cs typeface="Courier"/>
              </a:rPr>
              <a:t>{  int *</a:t>
            </a:r>
            <a:r>
              <a:rPr lang="en-US" sz="3200" b="1" dirty="0" err="1">
                <a:solidFill>
                  <a:srgbClr val="FFC117"/>
                </a:solidFill>
                <a:latin typeface="Courier"/>
                <a:cs typeface="Courier"/>
              </a:rPr>
              <a:t>ptr</a:t>
            </a:r>
            <a:r>
              <a:rPr lang="en-US" sz="3200" b="1" dirty="0">
                <a:solidFill>
                  <a:srgbClr val="FFC117"/>
                </a:solidFill>
                <a:latin typeface="Courier"/>
                <a:cs typeface="Courier"/>
              </a:rPr>
              <a:t>;</a:t>
            </a:r>
          </a:p>
          <a:p>
            <a:pPr>
              <a:lnSpc>
                <a:spcPct val="90000"/>
              </a:lnSpc>
            </a:pPr>
            <a:r>
              <a:rPr lang="en-US" sz="3200" b="1" dirty="0">
                <a:solidFill>
                  <a:srgbClr val="FFC117"/>
                </a:solidFill>
                <a:latin typeface="Courier"/>
                <a:cs typeface="Courier"/>
              </a:rPr>
              <a:t>   *</a:t>
            </a:r>
            <a:r>
              <a:rPr lang="en-US" sz="3200" b="1" dirty="0" err="1">
                <a:solidFill>
                  <a:srgbClr val="FFC117"/>
                </a:solidFill>
                <a:latin typeface="Courier"/>
                <a:cs typeface="Courier"/>
              </a:rPr>
              <a:t>ptr</a:t>
            </a:r>
            <a:r>
              <a:rPr lang="en-US" sz="3200" b="1" dirty="0">
                <a:solidFill>
                  <a:srgbClr val="FFC117"/>
                </a:solidFill>
                <a:latin typeface="Courier"/>
                <a:cs typeface="Courier"/>
              </a:rPr>
              <a:t> = 5; //pointer must be </a:t>
            </a:r>
            <a:r>
              <a:rPr lang="en-US" sz="3200" b="1" dirty="0" err="1">
                <a:solidFill>
                  <a:srgbClr val="FFC117"/>
                </a:solidFill>
                <a:latin typeface="Courier"/>
                <a:cs typeface="Courier"/>
              </a:rPr>
              <a:t>init</a:t>
            </a:r>
            <a:r>
              <a:rPr lang="en-US" sz="3200" b="1" dirty="0">
                <a:solidFill>
                  <a:srgbClr val="FFC117"/>
                </a:solidFill>
                <a:latin typeface="Courier"/>
                <a:cs typeface="Courier"/>
              </a:rPr>
              <a:t> to </a:t>
            </a:r>
          </a:p>
          <a:p>
            <a:pPr>
              <a:lnSpc>
                <a:spcPct val="90000"/>
              </a:lnSpc>
            </a:pPr>
            <a:r>
              <a:rPr lang="en-US" sz="3200" b="1" dirty="0">
                <a:solidFill>
                  <a:srgbClr val="FFC117"/>
                </a:solidFill>
                <a:latin typeface="Courier"/>
                <a:cs typeface="Courier"/>
              </a:rPr>
              <a:t>//a memory location</a:t>
            </a:r>
          </a:p>
          <a:p>
            <a:pPr>
              <a:lnSpc>
                <a:spcPct val="90000"/>
              </a:lnSpc>
            </a:pPr>
            <a:r>
              <a:rPr lang="en-US" sz="3200" b="1" dirty="0">
                <a:solidFill>
                  <a:srgbClr val="FFC117"/>
                </a:solidFill>
                <a:latin typeface="Courier"/>
                <a:cs typeface="Courier"/>
              </a:rPr>
              <a:t>	</a:t>
            </a:r>
            <a:r>
              <a:rPr lang="en-US" sz="3200" b="1" dirty="0" err="1">
                <a:solidFill>
                  <a:srgbClr val="FFC117"/>
                </a:solidFill>
                <a:latin typeface="Courier"/>
                <a:cs typeface="Courier"/>
              </a:rPr>
              <a:t>printf</a:t>
            </a:r>
            <a:r>
              <a:rPr lang="en-US" sz="3200" b="1" dirty="0">
                <a:solidFill>
                  <a:srgbClr val="FFC117"/>
                </a:solidFill>
                <a:latin typeface="Courier"/>
                <a:cs typeface="Courier"/>
              </a:rPr>
              <a:t>(“%d”,*</a:t>
            </a:r>
            <a:r>
              <a:rPr lang="en-US" sz="3200" b="1" dirty="0" err="1">
                <a:solidFill>
                  <a:srgbClr val="FFC117"/>
                </a:solidFill>
                <a:latin typeface="Courier"/>
                <a:cs typeface="Courier"/>
              </a:rPr>
              <a:t>ptr</a:t>
            </a:r>
            <a:r>
              <a:rPr lang="en-US" sz="3200" b="1" dirty="0">
                <a:solidFill>
                  <a:srgbClr val="FFC117"/>
                </a:solidFill>
                <a:latin typeface="Courier"/>
                <a:cs typeface="Courier"/>
              </a:rPr>
              <a:t>);</a:t>
            </a:r>
          </a:p>
          <a:p>
            <a:pPr>
              <a:lnSpc>
                <a:spcPct val="90000"/>
              </a:lnSpc>
            </a:pPr>
            <a:r>
              <a:rPr lang="en-US" sz="3200" b="1" dirty="0">
                <a:solidFill>
                  <a:srgbClr val="FFC117"/>
                </a:solidFill>
                <a:latin typeface="Courier"/>
                <a:cs typeface="Courier"/>
              </a:rPr>
              <a:t>}</a:t>
            </a:r>
          </a:p>
        </p:txBody>
      </p:sp>
      <p:sp>
        <p:nvSpPr>
          <p:cNvPr id="2" name="Footer Placeholder 1">
            <a:extLst>
              <a:ext uri="{FF2B5EF4-FFF2-40B4-BE49-F238E27FC236}">
                <a16:creationId xmlns:a16="http://schemas.microsoft.com/office/drawing/2014/main" id="{4E623754-ED29-019E-8049-06F235CB4A3F}"/>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19ED5435-3418-FB94-7AE4-9AC1BEA123FD}"/>
              </a:ext>
            </a:extLst>
          </p:cNvPr>
          <p:cNvSpPr>
            <a:spLocks noGrp="1"/>
          </p:cNvSpPr>
          <p:nvPr>
            <p:ph type="sldNum" sz="quarter" idx="12"/>
          </p:nvPr>
        </p:nvSpPr>
        <p:spPr/>
        <p:txBody>
          <a:bodyPr/>
          <a:lstStyle/>
          <a:p>
            <a:fld id="{80B3F240-1256-4E56-B6D7-F3DD5D13EF0A}" type="slidenum">
              <a:rPr lang="en-US" smtClean="0"/>
              <a:t>17</a:t>
            </a:fld>
            <a:endParaRPr lang="en-US"/>
          </a:p>
        </p:txBody>
      </p:sp>
    </p:spTree>
    <p:extLst>
      <p:ext uri="{BB962C8B-B14F-4D97-AF65-F5344CB8AC3E}">
        <p14:creationId xmlns:p14="http://schemas.microsoft.com/office/powerpoint/2010/main" val="3744447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4" name="Pointers in C"/>
          <p:cNvSpPr txBox="1">
            <a:spLocks noGrp="1"/>
          </p:cNvSpPr>
          <p:nvPr>
            <p:ph type="title"/>
          </p:nvPr>
        </p:nvSpPr>
        <p:spPr/>
        <p:txBody>
          <a:bodyPr>
            <a:normAutofit fontScale="90000"/>
          </a:bodyPr>
          <a:lstStyle/>
          <a:p>
            <a:r>
              <a:rPr lang="en-US" b="1" dirty="0"/>
              <a:t>Pointers in C … The Good, Bad, and the Ugly</a:t>
            </a:r>
          </a:p>
        </p:txBody>
      </p:sp>
      <p:sp>
        <p:nvSpPr>
          <p:cNvPr id="765" name="Why use pointers?…"/>
          <p:cNvSpPr txBox="1">
            <a:spLocks noGrp="1"/>
          </p:cNvSpPr>
          <p:nvPr>
            <p:ph idx="1"/>
          </p:nvPr>
        </p:nvSpPr>
        <p:spPr>
          <a:xfrm>
            <a:off x="838200" y="895607"/>
            <a:ext cx="10515600" cy="5762842"/>
          </a:xfrm>
        </p:spPr>
        <p:txBody>
          <a:bodyPr/>
          <a:lstStyle/>
          <a:p>
            <a:pPr algn="just">
              <a:lnSpc>
                <a:spcPct val="100000"/>
              </a:lnSpc>
            </a:pPr>
            <a:r>
              <a:rPr lang="en-US" sz="2667" dirty="0"/>
              <a:t>Why use pointers?</a:t>
            </a:r>
          </a:p>
          <a:p>
            <a:pPr lvl="1" algn="just">
              <a:lnSpc>
                <a:spcPct val="100000"/>
              </a:lnSpc>
            </a:pPr>
            <a:r>
              <a:rPr lang="en-US" dirty="0"/>
              <a:t>If we want to pass a large struct or array, it’s easier / faster / etc. to pass a pointer than the whole thing</a:t>
            </a:r>
          </a:p>
          <a:p>
            <a:pPr lvl="2" algn="just">
              <a:lnSpc>
                <a:spcPct val="100000"/>
              </a:lnSpc>
            </a:pPr>
            <a:r>
              <a:rPr lang="en-US" sz="2400" dirty="0"/>
              <a:t>Otherwise, we’d need to copy a huge amount of data</a:t>
            </a:r>
          </a:p>
          <a:p>
            <a:pPr lvl="1" algn="just">
              <a:lnSpc>
                <a:spcPct val="100000"/>
              </a:lnSpc>
            </a:pPr>
            <a:r>
              <a:rPr lang="en-US" dirty="0"/>
              <a:t>In general, pointers allow cleaner, more compact code</a:t>
            </a:r>
          </a:p>
          <a:p>
            <a:pPr algn="just">
              <a:lnSpc>
                <a:spcPct val="100000"/>
              </a:lnSpc>
            </a:pPr>
            <a:r>
              <a:rPr lang="en-US" sz="2667" dirty="0"/>
              <a:t>So, what are the drawbacks?</a:t>
            </a:r>
          </a:p>
          <a:p>
            <a:pPr lvl="1" algn="just">
              <a:lnSpc>
                <a:spcPct val="100000"/>
              </a:lnSpc>
            </a:pPr>
            <a:r>
              <a:rPr lang="en-US" dirty="0"/>
              <a:t>Pointers are probably the single largest source of bugs in C, so be careful anytime you deal with them</a:t>
            </a:r>
          </a:p>
          <a:p>
            <a:pPr lvl="2" algn="just">
              <a:lnSpc>
                <a:spcPct val="100000"/>
              </a:lnSpc>
            </a:pPr>
            <a:r>
              <a:rPr lang="en-US" sz="2400" dirty="0"/>
              <a:t>Most problematic with dynamic memory management—coming up next time</a:t>
            </a:r>
          </a:p>
          <a:p>
            <a:pPr lvl="2" algn="just">
              <a:lnSpc>
                <a:spcPct val="100000"/>
              </a:lnSpc>
            </a:pPr>
            <a:r>
              <a:rPr lang="en-US" sz="2400" dirty="0"/>
              <a:t>Dangling references and memory leaks</a:t>
            </a:r>
          </a:p>
        </p:txBody>
      </p:sp>
      <p:sp>
        <p:nvSpPr>
          <p:cNvPr id="766"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none" lIns="95249" tIns="95249" rIns="95249" bIns="95249" rtlCol="0" anchor="ctr">
            <a:spAutoFit/>
          </a:bodyPr>
          <a:lstStyle>
            <a:defPPr marL="0" marR="0" indent="0" algn="l" defTabSz="45718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55"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Gill Sans"/>
                <a:ea typeface="Gill Sans"/>
                <a:cs typeface="Gill Sans"/>
                <a:sym typeface="Gill Sans"/>
              </a:defRPr>
            </a:lvl1pPr>
            <a:lvl2pPr marL="0" marR="0" indent="11429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594"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891"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189"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486"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783"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080"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37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18</a:t>
            </a:fld>
            <a:endParaRPr/>
          </a:p>
        </p:txBody>
      </p:sp>
      <p:sp>
        <p:nvSpPr>
          <p:cNvPr id="5" name="Rectangle 4">
            <a:extLst>
              <a:ext uri="{FF2B5EF4-FFF2-40B4-BE49-F238E27FC236}">
                <a16:creationId xmlns:a16="http://schemas.microsoft.com/office/drawing/2014/main" id="{E90F7761-D1C0-D943-97E0-951DEF26EDAE}"/>
              </a:ext>
            </a:extLst>
          </p:cNvPr>
          <p:cNvSpPr/>
          <p:nvPr/>
        </p:nvSpPr>
        <p:spPr>
          <a:xfrm>
            <a:off x="11176000" y="5562601"/>
            <a:ext cx="1320800" cy="697539"/>
          </a:xfrm>
          <a:prstGeom prst="rect">
            <a:avLst/>
          </a:prstGeom>
        </p:spPr>
        <p:txBody>
          <a:bodyPr wrap="square" lIns="121897" tIns="60948" rIns="121897" bIns="60948">
            <a:spAutoFit/>
          </a:bodyPr>
          <a:lstStyle/>
          <a:p>
            <a:pPr algn="ctr"/>
            <a:r>
              <a:rPr lang="en-US" sz="3733" dirty="0">
                <a:latin typeface="Wingdings"/>
                <a:ea typeface="Wingdings"/>
                <a:cs typeface="Wingdings"/>
              </a:rPr>
              <a:t></a:t>
            </a:r>
            <a:endParaRPr lang="en-US" sz="3733" dirty="0"/>
          </a:p>
        </p:txBody>
      </p:sp>
      <p:sp>
        <p:nvSpPr>
          <p:cNvPr id="2" name="Footer Placeholder 1">
            <a:extLst>
              <a:ext uri="{FF2B5EF4-FFF2-40B4-BE49-F238E27FC236}">
                <a16:creationId xmlns:a16="http://schemas.microsoft.com/office/drawing/2014/main" id="{BEEBE908-26E9-7576-5065-ED4B0E689C4D}"/>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2942226523"/>
      </p:ext>
    </p:extLst>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765">
                                            <p:txEl>
                                              <p:pRg st="3" end="3"/>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765">
                                            <p:txEl>
                                              <p:pRg st="4" end="4"/>
                                            </p:txEl>
                                          </p:spTgt>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765">
                                            <p:txEl>
                                              <p:pRg st="5" end="5"/>
                                            </p:txEl>
                                          </p:spTgt>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765">
                                            <p:txEl>
                                              <p:pRg st="6" end="6"/>
                                            </p:txEl>
                                          </p:spTgt>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76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5" grpId="0" build="p" bldLvl="5"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b="1" dirty="0"/>
              <a:t>Using Pointers Effectively</a:t>
            </a:r>
          </a:p>
        </p:txBody>
      </p:sp>
      <p:sp>
        <p:nvSpPr>
          <p:cNvPr id="5" name="Footer Placeholder 4">
            <a:extLst>
              <a:ext uri="{FF2B5EF4-FFF2-40B4-BE49-F238E27FC236}">
                <a16:creationId xmlns:a16="http://schemas.microsoft.com/office/drawing/2014/main" id="{9D9B893F-EDF5-A6F5-A9BB-50E6507ABA37}"/>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82FB93E1-8282-51DA-0585-6CFCBBFA9F5C}"/>
              </a:ext>
            </a:extLst>
          </p:cNvPr>
          <p:cNvSpPr>
            <a:spLocks noGrp="1"/>
          </p:cNvSpPr>
          <p:nvPr>
            <p:ph type="sldNum" sz="quarter" idx="12"/>
          </p:nvPr>
        </p:nvSpPr>
        <p:spPr/>
        <p:txBody>
          <a:bodyPr/>
          <a:lstStyle/>
          <a:p>
            <a:fld id="{80B3F240-1256-4E56-B6D7-F3DD5D13EF0A}" type="slidenum">
              <a:rPr lang="en-US" smtClean="0"/>
              <a:t>19</a:t>
            </a:fld>
            <a:endParaRPr lang="en-US"/>
          </a:p>
        </p:txBody>
      </p:sp>
    </p:spTree>
    <p:extLst>
      <p:ext uri="{BB962C8B-B14F-4D97-AF65-F5344CB8AC3E}">
        <p14:creationId xmlns:p14="http://schemas.microsoft.com/office/powerpoint/2010/main" val="31869293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6A4F8-8F51-15DA-6E60-56611AA67A87}"/>
              </a:ext>
            </a:extLst>
          </p:cNvPr>
          <p:cNvSpPr>
            <a:spLocks noGrp="1"/>
          </p:cNvSpPr>
          <p:nvPr>
            <p:ph type="title"/>
          </p:nvPr>
        </p:nvSpPr>
        <p:spPr/>
        <p:txBody>
          <a:bodyPr/>
          <a:lstStyle/>
          <a:p>
            <a:r>
              <a:rPr lang="en-US" dirty="0"/>
              <a:t>Contents</a:t>
            </a:r>
            <a:endParaRPr lang="x-none" dirty="0"/>
          </a:p>
        </p:txBody>
      </p:sp>
      <p:sp>
        <p:nvSpPr>
          <p:cNvPr id="3" name="Content Placeholder 2">
            <a:extLst>
              <a:ext uri="{FF2B5EF4-FFF2-40B4-BE49-F238E27FC236}">
                <a16:creationId xmlns:a16="http://schemas.microsoft.com/office/drawing/2014/main" id="{3DEE2824-96B4-54EF-788F-3016B00CA424}"/>
              </a:ext>
            </a:extLst>
          </p:cNvPr>
          <p:cNvSpPr>
            <a:spLocks noGrp="1"/>
          </p:cNvSpPr>
          <p:nvPr>
            <p:ph idx="1"/>
          </p:nvPr>
        </p:nvSpPr>
        <p:spPr>
          <a:xfrm>
            <a:off x="828964" y="1026622"/>
            <a:ext cx="10515600" cy="5157351"/>
          </a:xfrm>
        </p:spPr>
        <p:txBody>
          <a:bodyPr/>
          <a:lstStyle/>
          <a:p>
            <a:r>
              <a:rPr lang="en-US" dirty="0"/>
              <a:t>C memory map revisit</a:t>
            </a:r>
          </a:p>
          <a:p>
            <a:r>
              <a:rPr lang="en-US" dirty="0"/>
              <a:t>Address vs values</a:t>
            </a:r>
          </a:p>
          <a:p>
            <a:r>
              <a:rPr lang="en-US" dirty="0"/>
              <a:t>Pointers and pointer arithmetic</a:t>
            </a:r>
          </a:p>
          <a:p>
            <a:r>
              <a:rPr lang="en-US" dirty="0"/>
              <a:t>Pointer to pointer</a:t>
            </a:r>
          </a:p>
          <a:p>
            <a:r>
              <a:rPr lang="en-US" dirty="0"/>
              <a:t>Bit manipulation in C</a:t>
            </a:r>
          </a:p>
          <a:p>
            <a:r>
              <a:rPr lang="en-US" dirty="0"/>
              <a:t>Arrays</a:t>
            </a:r>
          </a:p>
          <a:p>
            <a:r>
              <a:rPr lang="en-US"/>
              <a:t>Strings</a:t>
            </a:r>
            <a:endParaRPr lang="en-US" dirty="0"/>
          </a:p>
          <a:p>
            <a:endParaRPr lang="en-US" dirty="0"/>
          </a:p>
          <a:p>
            <a:endParaRPr lang="x-none" dirty="0"/>
          </a:p>
        </p:txBody>
      </p:sp>
      <p:sp>
        <p:nvSpPr>
          <p:cNvPr id="4" name="Footer Placeholder 3">
            <a:extLst>
              <a:ext uri="{FF2B5EF4-FFF2-40B4-BE49-F238E27FC236}">
                <a16:creationId xmlns:a16="http://schemas.microsoft.com/office/drawing/2014/main" id="{8601928A-7B28-7211-C9D0-1D500F3D5DA4}"/>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71684EA0-5A64-9924-CB00-6A5BD582FF05}"/>
              </a:ext>
            </a:extLst>
          </p:cNvPr>
          <p:cNvSpPr>
            <a:spLocks noGrp="1"/>
          </p:cNvSpPr>
          <p:nvPr>
            <p:ph type="sldNum" sz="quarter" idx="12"/>
          </p:nvPr>
        </p:nvSpPr>
        <p:spPr/>
        <p:txBody>
          <a:bodyPr/>
          <a:lstStyle/>
          <a:p>
            <a:fld id="{80B3F240-1256-4E56-B6D7-F3DD5D13EF0A}" type="slidenum">
              <a:rPr lang="en-US" smtClean="0"/>
              <a:t>2</a:t>
            </a:fld>
            <a:endParaRPr lang="en-US"/>
          </a:p>
        </p:txBody>
      </p:sp>
    </p:spTree>
    <p:extLst>
      <p:ext uri="{BB962C8B-B14F-4D97-AF65-F5344CB8AC3E}">
        <p14:creationId xmlns:p14="http://schemas.microsoft.com/office/powerpoint/2010/main" val="17687442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a:t>
            </a:r>
          </a:p>
        </p:txBody>
      </p:sp>
      <p:sp>
        <p:nvSpPr>
          <p:cNvPr id="48131" name="Rectangle 3"/>
          <p:cNvSpPr>
            <a:spLocks noGrp="1" noChangeArrowheads="1"/>
          </p:cNvSpPr>
          <p:nvPr>
            <p:ph idx="1"/>
          </p:nvPr>
        </p:nvSpPr>
        <p:spPr>
          <a:xfrm>
            <a:off x="828964" y="930971"/>
            <a:ext cx="10515600" cy="5534371"/>
          </a:xfrm>
        </p:spPr>
        <p:txBody>
          <a:bodyPr>
            <a:normAutofit lnSpcReduction="10000"/>
          </a:bodyPr>
          <a:lstStyle/>
          <a:p>
            <a:pPr algn="just">
              <a:lnSpc>
                <a:spcPct val="110000"/>
              </a:lnSpc>
            </a:pPr>
            <a:r>
              <a:rPr lang="en-US" sz="2667" dirty="0">
                <a:ea typeface="ＭＳ Ｐゴシック" pitchFamily="-65" charset="-128"/>
              </a:rPr>
              <a:t>Pointers are used to point to any data type (</a:t>
            </a:r>
            <a:r>
              <a:rPr lang="en-US" sz="2667" b="1" dirty="0">
                <a:ea typeface="ＭＳ Ｐゴシック" pitchFamily="-65" charset="-128"/>
              </a:rPr>
              <a:t>int</a:t>
            </a:r>
            <a:r>
              <a:rPr lang="en-US" sz="2667" dirty="0">
                <a:ea typeface="ＭＳ Ｐゴシック" pitchFamily="-65" charset="-128"/>
              </a:rPr>
              <a:t>, </a:t>
            </a:r>
            <a:r>
              <a:rPr lang="en-US" sz="2667" b="1" dirty="0">
                <a:ea typeface="ＭＳ Ｐゴシック" pitchFamily="-65" charset="-128"/>
              </a:rPr>
              <a:t>char</a:t>
            </a:r>
            <a:r>
              <a:rPr lang="en-US" sz="2667" dirty="0">
                <a:ea typeface="ＭＳ Ｐゴシック" pitchFamily="-65" charset="-128"/>
              </a:rPr>
              <a:t>, a </a:t>
            </a:r>
            <a:r>
              <a:rPr lang="en-US" sz="2667" b="1" dirty="0">
                <a:ea typeface="ＭＳ Ｐゴシック" pitchFamily="-65" charset="-128"/>
              </a:rPr>
              <a:t>struct</a:t>
            </a:r>
            <a:r>
              <a:rPr lang="en-US" sz="2667" dirty="0">
                <a:ea typeface="ＭＳ Ｐゴシック" pitchFamily="-65" charset="-128"/>
              </a:rPr>
              <a:t>, etc.).</a:t>
            </a:r>
          </a:p>
          <a:p>
            <a:pPr algn="just">
              <a:lnSpc>
                <a:spcPct val="110000"/>
              </a:lnSpc>
            </a:pPr>
            <a:r>
              <a:rPr lang="en-US" sz="2667" dirty="0">
                <a:ea typeface="ＭＳ Ｐゴシック" pitchFamily="-65" charset="-128"/>
              </a:rPr>
              <a:t>Normally a pointer can only point to one type (</a:t>
            </a:r>
            <a:r>
              <a:rPr lang="en-US" sz="2667" b="1" dirty="0">
                <a:ea typeface="ＭＳ Ｐゴシック" pitchFamily="-65" charset="-128"/>
              </a:rPr>
              <a:t>int</a:t>
            </a:r>
            <a:r>
              <a:rPr lang="en-US" sz="2667" dirty="0">
                <a:ea typeface="ＭＳ Ｐゴシック" pitchFamily="-65" charset="-128"/>
              </a:rPr>
              <a:t>, </a:t>
            </a:r>
            <a:r>
              <a:rPr lang="en-US" sz="2667" b="1" dirty="0">
                <a:ea typeface="ＭＳ Ｐゴシック" pitchFamily="-65" charset="-128"/>
              </a:rPr>
              <a:t>char</a:t>
            </a:r>
            <a:r>
              <a:rPr lang="en-US" sz="2667" dirty="0">
                <a:ea typeface="ＭＳ Ｐゴシック" pitchFamily="-65" charset="-128"/>
              </a:rPr>
              <a:t>, a </a:t>
            </a:r>
            <a:r>
              <a:rPr lang="en-US" sz="2667" b="1" dirty="0">
                <a:ea typeface="ＭＳ Ｐゴシック" pitchFamily="-65" charset="-128"/>
              </a:rPr>
              <a:t>struct</a:t>
            </a:r>
            <a:r>
              <a:rPr lang="en-US" sz="2667" dirty="0">
                <a:ea typeface="ＭＳ Ｐゴシック" pitchFamily="-65" charset="-128"/>
              </a:rPr>
              <a:t>, etc.).</a:t>
            </a:r>
          </a:p>
          <a:p>
            <a:pPr lvl="1" algn="just">
              <a:lnSpc>
                <a:spcPct val="110000"/>
              </a:lnSpc>
            </a:pPr>
            <a:r>
              <a:rPr lang="en-US" b="1" dirty="0"/>
              <a:t>void * </a:t>
            </a:r>
            <a:r>
              <a:rPr lang="en-US" dirty="0"/>
              <a:t>is a type that can point to anything (generic pointer)</a:t>
            </a:r>
          </a:p>
          <a:p>
            <a:pPr lvl="1" algn="just">
              <a:lnSpc>
                <a:spcPct val="110000"/>
              </a:lnSpc>
            </a:pPr>
            <a:r>
              <a:rPr lang="en-US" dirty="0"/>
              <a:t>Use sparingly to help avoid program bugs… and security issues…  and a lot of other bad things!</a:t>
            </a:r>
          </a:p>
          <a:p>
            <a:pPr algn="just">
              <a:lnSpc>
                <a:spcPct val="110000"/>
              </a:lnSpc>
            </a:pPr>
            <a:r>
              <a:rPr lang="en-US" sz="2667" dirty="0"/>
              <a:t>You can even have pointers to functions…</a:t>
            </a:r>
          </a:p>
          <a:p>
            <a:pPr lvl="1" algn="just">
              <a:lnSpc>
                <a:spcPct val="110000"/>
              </a:lnSpc>
            </a:pPr>
            <a:r>
              <a:rPr lang="en-US" sz="2167" b="1" dirty="0"/>
              <a:t>int (*</a:t>
            </a:r>
            <a:r>
              <a:rPr lang="en-US" sz="2167" b="1" dirty="0" err="1"/>
              <a:t>fn</a:t>
            </a:r>
            <a:r>
              <a:rPr lang="en-US" sz="2167" b="1" dirty="0"/>
              <a:t>) (void *, void *) = &amp;foo</a:t>
            </a:r>
          </a:p>
          <a:p>
            <a:pPr lvl="2" algn="just">
              <a:lnSpc>
                <a:spcPct val="110000"/>
              </a:lnSpc>
            </a:pPr>
            <a:r>
              <a:rPr lang="en-US" sz="1867" b="1" dirty="0" err="1">
                <a:ea typeface="Courier New"/>
                <a:sym typeface="Courier New"/>
              </a:rPr>
              <a:t>fn</a:t>
            </a:r>
            <a:r>
              <a:rPr lang="en-US" sz="1867" dirty="0"/>
              <a:t> is a function that accepts two </a:t>
            </a:r>
            <a:r>
              <a:rPr lang="en-US" sz="1867" b="1" dirty="0">
                <a:ea typeface="Courier New"/>
                <a:sym typeface="Courier New"/>
              </a:rPr>
              <a:t>void *</a:t>
            </a:r>
            <a:r>
              <a:rPr lang="en-US" sz="1867" dirty="0"/>
              <a:t> pointers and returns an </a:t>
            </a:r>
            <a:r>
              <a:rPr lang="en-US" sz="1867" b="1" dirty="0">
                <a:ea typeface="Courier New"/>
                <a:sym typeface="Courier New"/>
              </a:rPr>
              <a:t>int</a:t>
            </a:r>
            <a:br>
              <a:rPr lang="en-US" sz="1867" dirty="0"/>
            </a:br>
            <a:r>
              <a:rPr lang="en-US" sz="1867" dirty="0"/>
              <a:t>and is initially pointing to the function </a:t>
            </a:r>
            <a:r>
              <a:rPr lang="en-US" sz="1867" b="1" dirty="0">
                <a:ea typeface="Courier New"/>
                <a:sym typeface="Courier New"/>
              </a:rPr>
              <a:t>foo</a:t>
            </a:r>
            <a:r>
              <a:rPr lang="en-US" sz="1867" dirty="0"/>
              <a:t>.</a:t>
            </a:r>
          </a:p>
          <a:p>
            <a:pPr lvl="1" algn="just">
              <a:lnSpc>
                <a:spcPct val="110000"/>
              </a:lnSpc>
            </a:pPr>
            <a:r>
              <a:rPr lang="en-US" sz="2173" b="1" dirty="0">
                <a:ea typeface="Courier New"/>
                <a:sym typeface="Courier New"/>
              </a:rPr>
              <a:t>(*</a:t>
            </a:r>
            <a:r>
              <a:rPr lang="en-US" sz="2173" b="1" dirty="0" err="1">
                <a:ea typeface="Courier New"/>
                <a:sym typeface="Courier New"/>
              </a:rPr>
              <a:t>fn</a:t>
            </a:r>
            <a:r>
              <a:rPr lang="en-US" sz="2173" b="1" dirty="0">
                <a:ea typeface="Courier New"/>
                <a:sym typeface="Courier New"/>
              </a:rPr>
              <a:t>)(x, y)</a:t>
            </a:r>
            <a:r>
              <a:rPr lang="en-US" sz="2173" dirty="0"/>
              <a:t> will then call the function</a:t>
            </a:r>
          </a:p>
          <a:p>
            <a:pPr lvl="1" algn="just">
              <a:lnSpc>
                <a:spcPct val="110000"/>
              </a:lnSpc>
            </a:pPr>
            <a:r>
              <a:rPr lang="en-US" sz="2173" dirty="0"/>
              <a:t>More on this in later</a:t>
            </a:r>
          </a:p>
          <a:p>
            <a:endParaRPr lang="en-US" sz="2667" dirty="0"/>
          </a:p>
        </p:txBody>
      </p:sp>
      <p:sp>
        <p:nvSpPr>
          <p:cNvPr id="2" name="Footer Placeholder 1">
            <a:extLst>
              <a:ext uri="{FF2B5EF4-FFF2-40B4-BE49-F238E27FC236}">
                <a16:creationId xmlns:a16="http://schemas.microsoft.com/office/drawing/2014/main" id="{C91D523C-AB7C-FA70-0891-B2851230113F}"/>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018137A6-55D2-F92E-F2C9-6C060CF254E5}"/>
              </a:ext>
            </a:extLst>
          </p:cNvPr>
          <p:cNvSpPr>
            <a:spLocks noGrp="1"/>
          </p:cNvSpPr>
          <p:nvPr>
            <p:ph type="sldNum" sz="quarter" idx="12"/>
          </p:nvPr>
        </p:nvSpPr>
        <p:spPr/>
        <p:txBody>
          <a:bodyPr/>
          <a:lstStyle/>
          <a:p>
            <a:fld id="{80B3F240-1256-4E56-B6D7-F3DD5D13EF0A}" type="slidenum">
              <a:rPr lang="en-US" smtClean="0"/>
              <a:t>20</a:t>
            </a:fld>
            <a:endParaRPr lang="en-US"/>
          </a:p>
        </p:txBody>
      </p:sp>
    </p:spTree>
    <p:extLst>
      <p:ext uri="{BB962C8B-B14F-4D97-AF65-F5344CB8AC3E}">
        <p14:creationId xmlns:p14="http://schemas.microsoft.com/office/powerpoint/2010/main" val="2955894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41F4D-90FB-B17E-9522-0E4CCF0E8D14}"/>
              </a:ext>
            </a:extLst>
          </p:cNvPr>
          <p:cNvSpPr>
            <a:spLocks noGrp="1"/>
          </p:cNvSpPr>
          <p:nvPr>
            <p:ph type="title"/>
          </p:nvPr>
        </p:nvSpPr>
        <p:spPr/>
        <p:txBody>
          <a:bodyPr/>
          <a:lstStyle/>
          <a:p>
            <a:r>
              <a:rPr lang="en-US" dirty="0"/>
              <a:t>Function pointers example</a:t>
            </a:r>
          </a:p>
        </p:txBody>
      </p:sp>
      <p:sp>
        <p:nvSpPr>
          <p:cNvPr id="3" name="Content Placeholder 2">
            <a:extLst>
              <a:ext uri="{FF2B5EF4-FFF2-40B4-BE49-F238E27FC236}">
                <a16:creationId xmlns:a16="http://schemas.microsoft.com/office/drawing/2014/main" id="{543768D1-E9FA-D637-FCCF-0FB2784A6A0F}"/>
              </a:ext>
            </a:extLst>
          </p:cNvPr>
          <p:cNvSpPr>
            <a:spLocks noGrp="1"/>
          </p:cNvSpPr>
          <p:nvPr>
            <p:ph idx="1"/>
          </p:nvPr>
        </p:nvSpPr>
        <p:spPr/>
        <p:txBody>
          <a:bodyPr>
            <a:normAutofit fontScale="62500" lnSpcReduction="20000"/>
          </a:bodyPr>
          <a:lstStyle/>
          <a:p>
            <a:pPr marL="0" indent="0">
              <a:buNone/>
            </a:pPr>
            <a:r>
              <a:rPr lang="en-US" sz="2400" dirty="0">
                <a:solidFill>
                  <a:schemeClr val="accent2">
                    <a:lumMod val="50000"/>
                  </a:schemeClr>
                </a:solidFill>
              </a:rPr>
              <a:t>#include &lt;</a:t>
            </a:r>
            <a:r>
              <a:rPr lang="en-US" sz="2400" dirty="0" err="1">
                <a:solidFill>
                  <a:schemeClr val="accent2">
                    <a:lumMod val="50000"/>
                  </a:schemeClr>
                </a:solidFill>
              </a:rPr>
              <a:t>stdio.h</a:t>
            </a:r>
            <a:r>
              <a:rPr lang="en-US" sz="2400" dirty="0">
                <a:solidFill>
                  <a:schemeClr val="accent2">
                    <a:lumMod val="50000"/>
                  </a:schemeClr>
                </a:solidFill>
              </a:rPr>
              <a:t>&gt;</a:t>
            </a:r>
          </a:p>
          <a:p>
            <a:pPr marL="0" indent="0">
              <a:buNone/>
            </a:pPr>
            <a:r>
              <a:rPr lang="en-US" sz="2400" dirty="0">
                <a:solidFill>
                  <a:schemeClr val="accent2">
                    <a:lumMod val="50000"/>
                  </a:schemeClr>
                </a:solidFill>
              </a:rPr>
              <a:t>void print(int a)</a:t>
            </a:r>
          </a:p>
          <a:p>
            <a:pPr marL="0" indent="0">
              <a:buNone/>
            </a:pPr>
            <a:r>
              <a:rPr lang="en-US" sz="2400" dirty="0">
                <a:solidFill>
                  <a:schemeClr val="accent2">
                    <a:lumMod val="50000"/>
                  </a:schemeClr>
                </a:solidFill>
              </a:rPr>
              <a:t>{</a:t>
            </a:r>
          </a:p>
          <a:p>
            <a:pPr marL="0" indent="0">
              <a:buNone/>
            </a:pPr>
            <a:r>
              <a:rPr lang="en-US" sz="2400" dirty="0">
                <a:solidFill>
                  <a:schemeClr val="accent2">
                    <a:lumMod val="50000"/>
                  </a:schemeClr>
                </a:solidFill>
              </a:rPr>
              <a:t> </a:t>
            </a:r>
            <a:r>
              <a:rPr lang="en-US" sz="2400" dirty="0" err="1">
                <a:solidFill>
                  <a:schemeClr val="accent2">
                    <a:lumMod val="50000"/>
                  </a:schemeClr>
                </a:solidFill>
              </a:rPr>
              <a:t>printf</a:t>
            </a:r>
            <a:r>
              <a:rPr lang="en-US" sz="2400" dirty="0">
                <a:solidFill>
                  <a:schemeClr val="accent2">
                    <a:lumMod val="50000"/>
                  </a:schemeClr>
                </a:solidFill>
              </a:rPr>
              <a:t>("\</a:t>
            </a:r>
            <a:r>
              <a:rPr lang="en-US" sz="2400" dirty="0" err="1">
                <a:solidFill>
                  <a:schemeClr val="accent2">
                    <a:lumMod val="50000"/>
                  </a:schemeClr>
                </a:solidFill>
              </a:rPr>
              <a:t>nvalue</a:t>
            </a:r>
            <a:r>
              <a:rPr lang="en-US" sz="2400" dirty="0">
                <a:solidFill>
                  <a:schemeClr val="accent2">
                    <a:lumMod val="50000"/>
                  </a:schemeClr>
                </a:solidFill>
              </a:rPr>
              <a:t> is=%</a:t>
            </a:r>
            <a:r>
              <a:rPr lang="en-US" sz="2400" dirty="0" err="1">
                <a:solidFill>
                  <a:schemeClr val="accent2">
                    <a:lumMod val="50000"/>
                  </a:schemeClr>
                </a:solidFill>
              </a:rPr>
              <a:t>d",a</a:t>
            </a:r>
            <a:r>
              <a:rPr lang="en-US" sz="2400" dirty="0">
                <a:solidFill>
                  <a:schemeClr val="accent2">
                    <a:lumMod val="50000"/>
                  </a:schemeClr>
                </a:solidFill>
              </a:rPr>
              <a:t>);</a:t>
            </a:r>
          </a:p>
          <a:p>
            <a:pPr marL="0" indent="0">
              <a:buNone/>
            </a:pPr>
            <a:r>
              <a:rPr lang="en-US" sz="2400" dirty="0">
                <a:solidFill>
                  <a:schemeClr val="accent2">
                    <a:lumMod val="50000"/>
                  </a:schemeClr>
                </a:solidFill>
              </a:rPr>
              <a:t>}</a:t>
            </a:r>
          </a:p>
          <a:p>
            <a:pPr marL="0" indent="0">
              <a:buNone/>
            </a:pPr>
            <a:r>
              <a:rPr lang="en-US" sz="2400" dirty="0">
                <a:solidFill>
                  <a:schemeClr val="accent2">
                    <a:lumMod val="50000"/>
                  </a:schemeClr>
                </a:solidFill>
              </a:rPr>
              <a:t>typedef void (*p)(int);</a:t>
            </a:r>
          </a:p>
          <a:p>
            <a:pPr marL="0" indent="0">
              <a:buNone/>
            </a:pPr>
            <a:r>
              <a:rPr lang="en-US" sz="2400" dirty="0">
                <a:solidFill>
                  <a:schemeClr val="accent2">
                    <a:lumMod val="50000"/>
                  </a:schemeClr>
                </a:solidFill>
              </a:rPr>
              <a:t>p </a:t>
            </a:r>
            <a:r>
              <a:rPr lang="en-US" sz="2400" dirty="0" err="1">
                <a:solidFill>
                  <a:schemeClr val="accent2">
                    <a:lumMod val="50000"/>
                  </a:schemeClr>
                </a:solidFill>
              </a:rPr>
              <a:t>ptr</a:t>
            </a:r>
            <a:r>
              <a:rPr lang="en-US" sz="2400" dirty="0">
                <a:solidFill>
                  <a:schemeClr val="accent2">
                    <a:lumMod val="50000"/>
                  </a:schemeClr>
                </a:solidFill>
              </a:rPr>
              <a:t> = print;</a:t>
            </a:r>
          </a:p>
          <a:p>
            <a:pPr marL="0" indent="0">
              <a:buNone/>
            </a:pPr>
            <a:r>
              <a:rPr lang="en-US" sz="2400" dirty="0">
                <a:solidFill>
                  <a:schemeClr val="accent2">
                    <a:lumMod val="50000"/>
                  </a:schemeClr>
                </a:solidFill>
              </a:rPr>
              <a:t>void </a:t>
            </a:r>
            <a:r>
              <a:rPr lang="en-US" sz="2400" dirty="0" err="1">
                <a:solidFill>
                  <a:schemeClr val="accent2">
                    <a:lumMod val="50000"/>
                  </a:schemeClr>
                </a:solidFill>
              </a:rPr>
              <a:t>fn</a:t>
            </a:r>
            <a:r>
              <a:rPr lang="en-US" sz="2400" dirty="0">
                <a:solidFill>
                  <a:schemeClr val="accent2">
                    <a:lumMod val="50000"/>
                  </a:schemeClr>
                </a:solidFill>
              </a:rPr>
              <a:t>(void (*fu)(int))</a:t>
            </a:r>
          </a:p>
          <a:p>
            <a:pPr marL="0" indent="0">
              <a:buNone/>
            </a:pPr>
            <a:r>
              <a:rPr lang="en-US" sz="2400" dirty="0">
                <a:solidFill>
                  <a:schemeClr val="accent2">
                    <a:lumMod val="50000"/>
                  </a:schemeClr>
                </a:solidFill>
              </a:rPr>
              <a:t>{</a:t>
            </a:r>
          </a:p>
          <a:p>
            <a:pPr marL="0" indent="0">
              <a:buNone/>
            </a:pPr>
            <a:r>
              <a:rPr lang="en-US" sz="2400" dirty="0">
                <a:solidFill>
                  <a:schemeClr val="accent2">
                    <a:lumMod val="50000"/>
                  </a:schemeClr>
                </a:solidFill>
              </a:rPr>
              <a:t> int a=10;</a:t>
            </a:r>
          </a:p>
          <a:p>
            <a:pPr marL="0" indent="0">
              <a:buNone/>
            </a:pPr>
            <a:r>
              <a:rPr lang="en-US" sz="2400" dirty="0">
                <a:solidFill>
                  <a:schemeClr val="accent2">
                    <a:lumMod val="50000"/>
                  </a:schemeClr>
                </a:solidFill>
              </a:rPr>
              <a:t> fu(a);</a:t>
            </a:r>
          </a:p>
          <a:p>
            <a:pPr marL="0" indent="0">
              <a:buNone/>
            </a:pPr>
            <a:r>
              <a:rPr lang="en-US" sz="2400" dirty="0">
                <a:solidFill>
                  <a:schemeClr val="accent2">
                    <a:lumMod val="50000"/>
                  </a:schemeClr>
                </a:solidFill>
              </a:rPr>
              <a:t>}</a:t>
            </a:r>
          </a:p>
          <a:p>
            <a:pPr marL="0" indent="0">
              <a:buNone/>
            </a:pPr>
            <a:r>
              <a:rPr lang="en-US" sz="2400" dirty="0">
                <a:solidFill>
                  <a:schemeClr val="accent2">
                    <a:lumMod val="50000"/>
                  </a:schemeClr>
                </a:solidFill>
              </a:rPr>
              <a:t>int main() { </a:t>
            </a:r>
          </a:p>
          <a:p>
            <a:pPr marL="0" indent="0">
              <a:buNone/>
            </a:pPr>
            <a:r>
              <a:rPr lang="en-US" sz="2400" dirty="0" err="1">
                <a:solidFill>
                  <a:schemeClr val="accent2">
                    <a:lumMod val="50000"/>
                  </a:schemeClr>
                </a:solidFill>
              </a:rPr>
              <a:t>printf</a:t>
            </a:r>
            <a:r>
              <a:rPr lang="en-US" sz="2400" dirty="0">
                <a:solidFill>
                  <a:schemeClr val="accent2">
                    <a:lumMod val="50000"/>
                  </a:schemeClr>
                </a:solidFill>
              </a:rPr>
              <a:t>("Try programiz.pro");   </a:t>
            </a:r>
          </a:p>
          <a:p>
            <a:pPr marL="0" indent="0">
              <a:buNone/>
            </a:pPr>
            <a:r>
              <a:rPr lang="en-US" sz="2400" dirty="0">
                <a:solidFill>
                  <a:schemeClr val="accent2">
                    <a:lumMod val="50000"/>
                  </a:schemeClr>
                </a:solidFill>
              </a:rPr>
              <a:t> </a:t>
            </a:r>
            <a:r>
              <a:rPr lang="en-US" sz="2400" dirty="0" err="1">
                <a:solidFill>
                  <a:schemeClr val="accent2">
                    <a:lumMod val="50000"/>
                  </a:schemeClr>
                </a:solidFill>
              </a:rPr>
              <a:t>fn</a:t>
            </a:r>
            <a:r>
              <a:rPr lang="en-US" sz="2400" dirty="0">
                <a:solidFill>
                  <a:schemeClr val="accent2">
                    <a:lumMod val="50000"/>
                  </a:schemeClr>
                </a:solidFill>
              </a:rPr>
              <a:t>(</a:t>
            </a:r>
            <a:r>
              <a:rPr lang="en-US" sz="2400" dirty="0" err="1">
                <a:solidFill>
                  <a:schemeClr val="accent2">
                    <a:lumMod val="50000"/>
                  </a:schemeClr>
                </a:solidFill>
              </a:rPr>
              <a:t>ptr</a:t>
            </a:r>
            <a:r>
              <a:rPr lang="en-US" sz="2400" dirty="0">
                <a:solidFill>
                  <a:schemeClr val="accent2">
                    <a:lumMod val="50000"/>
                  </a:schemeClr>
                </a:solidFill>
              </a:rPr>
              <a:t>);    </a:t>
            </a:r>
          </a:p>
          <a:p>
            <a:pPr marL="0" indent="0">
              <a:buNone/>
            </a:pPr>
            <a:r>
              <a:rPr lang="en-US" sz="2400">
                <a:solidFill>
                  <a:schemeClr val="accent2">
                    <a:lumMod val="50000"/>
                  </a:schemeClr>
                </a:solidFill>
              </a:rPr>
              <a:t>return 0;</a:t>
            </a:r>
          </a:p>
          <a:p>
            <a:pPr marL="0" indent="0">
              <a:buNone/>
            </a:pPr>
            <a:r>
              <a:rPr lang="en-US" sz="2400">
                <a:solidFill>
                  <a:schemeClr val="accent2">
                    <a:lumMod val="50000"/>
                  </a:schemeClr>
                </a:solidFill>
              </a:rPr>
              <a:t>}</a:t>
            </a:r>
            <a:endParaRPr lang="en-US" sz="2400" dirty="0">
              <a:solidFill>
                <a:schemeClr val="accent2">
                  <a:lumMod val="50000"/>
                </a:schemeClr>
              </a:solidFill>
            </a:endParaRPr>
          </a:p>
        </p:txBody>
      </p:sp>
      <p:sp>
        <p:nvSpPr>
          <p:cNvPr id="4" name="Footer Placeholder 3">
            <a:extLst>
              <a:ext uri="{FF2B5EF4-FFF2-40B4-BE49-F238E27FC236}">
                <a16:creationId xmlns:a16="http://schemas.microsoft.com/office/drawing/2014/main" id="{9A4D54D8-C113-23D0-78A9-7B33FC9F865B}"/>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20C36BBE-632A-545B-64F8-D52395211ADE}"/>
              </a:ext>
            </a:extLst>
          </p:cNvPr>
          <p:cNvSpPr>
            <a:spLocks noGrp="1"/>
          </p:cNvSpPr>
          <p:nvPr>
            <p:ph type="sldNum" sz="quarter" idx="12"/>
          </p:nvPr>
        </p:nvSpPr>
        <p:spPr/>
        <p:txBody>
          <a:bodyPr/>
          <a:lstStyle/>
          <a:p>
            <a:fld id="{80B3F240-1256-4E56-B6D7-F3DD5D13EF0A}" type="slidenum">
              <a:rPr lang="en-US" smtClean="0"/>
              <a:t>21</a:t>
            </a:fld>
            <a:endParaRPr lang="en-US"/>
          </a:p>
        </p:txBody>
      </p:sp>
    </p:spTree>
    <p:extLst>
      <p:ext uri="{BB962C8B-B14F-4D97-AF65-F5344CB8AC3E}">
        <p14:creationId xmlns:p14="http://schemas.microsoft.com/office/powerpoint/2010/main" val="3834051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9" name="Pointers and Structures"/>
          <p:cNvSpPr txBox="1">
            <a:spLocks noGrp="1"/>
          </p:cNvSpPr>
          <p:nvPr>
            <p:ph type="title"/>
          </p:nvPr>
        </p:nvSpPr>
        <p:spPr>
          <a:prstGeom prst="rect">
            <a:avLst/>
          </a:prstGeom>
        </p:spPr>
        <p:txBody>
          <a:bodyPr/>
          <a:lstStyle/>
          <a:p>
            <a:r>
              <a:rPr b="1" dirty="0"/>
              <a:t>Pointers and Structures</a:t>
            </a:r>
          </a:p>
        </p:txBody>
      </p:sp>
      <p:sp>
        <p:nvSpPr>
          <p:cNvPr id="760" name="typedef struct {…"/>
          <p:cNvSpPr txBox="1">
            <a:spLocks noGrp="1"/>
          </p:cNvSpPr>
          <p:nvPr>
            <p:ph idx="1"/>
          </p:nvPr>
        </p:nvSpPr>
        <p:spPr>
          <a:xfrm>
            <a:off x="878616" y="1026622"/>
            <a:ext cx="10515600" cy="5157351"/>
          </a:xfrm>
          <a:prstGeom prst="rect">
            <a:avLst/>
          </a:prstGeom>
        </p:spPr>
        <p:txBody>
          <a:bodyPr>
            <a:normAutofit/>
          </a:bodyPr>
          <a:lstStyle/>
          <a:p>
            <a:pPr marL="342789" indent="-342789">
              <a:spcBef>
                <a:spcPts val="700"/>
              </a:spcBef>
              <a:buNone/>
              <a:defRPr sz="4800" b="1">
                <a:latin typeface="Courier New"/>
                <a:ea typeface="Courier New"/>
                <a:cs typeface="Courier New"/>
                <a:sym typeface="Courier New"/>
              </a:defRPr>
            </a:pPr>
            <a:r>
              <a:rPr sz="2400" dirty="0"/>
              <a:t>typedef struct {</a:t>
            </a:r>
          </a:p>
          <a:p>
            <a:pPr marL="342789" indent="-342789">
              <a:spcBef>
                <a:spcPts val="700"/>
              </a:spcBef>
              <a:buNone/>
              <a:defRPr sz="4800" b="1">
                <a:latin typeface="Courier New"/>
                <a:ea typeface="Courier New"/>
                <a:cs typeface="Courier New"/>
                <a:sym typeface="Courier New"/>
              </a:defRPr>
            </a:pPr>
            <a:r>
              <a:rPr sz="2400" dirty="0"/>
              <a:t>    int x;</a:t>
            </a:r>
          </a:p>
          <a:p>
            <a:pPr marL="342789" indent="-342789">
              <a:spcBef>
                <a:spcPts val="700"/>
              </a:spcBef>
              <a:buNone/>
              <a:defRPr sz="4800" b="1">
                <a:latin typeface="Courier New"/>
                <a:ea typeface="Courier New"/>
                <a:cs typeface="Courier New"/>
                <a:sym typeface="Courier New"/>
              </a:defRPr>
            </a:pPr>
            <a:r>
              <a:rPr sz="2400" dirty="0"/>
              <a:t>    int y;</a:t>
            </a:r>
          </a:p>
          <a:p>
            <a:pPr marL="342789" indent="-342789">
              <a:spcBef>
                <a:spcPts val="700"/>
              </a:spcBef>
              <a:buNone/>
              <a:defRPr sz="4800" b="1">
                <a:latin typeface="Courier New"/>
                <a:ea typeface="Courier New"/>
                <a:cs typeface="Courier New"/>
                <a:sym typeface="Courier New"/>
              </a:defRPr>
            </a:pPr>
            <a:r>
              <a:rPr sz="2400" dirty="0"/>
              <a:t>} Point;</a:t>
            </a:r>
          </a:p>
          <a:p>
            <a:pPr marL="342789" indent="-342789">
              <a:buNone/>
              <a:defRPr sz="4800" b="1">
                <a:latin typeface="Courier New"/>
                <a:ea typeface="Courier New"/>
                <a:cs typeface="Courier New"/>
                <a:sym typeface="Courier New"/>
              </a:defRPr>
            </a:pPr>
            <a:endParaRPr sz="2400" dirty="0"/>
          </a:p>
          <a:p>
            <a:pPr marL="342789" indent="-342789">
              <a:spcBef>
                <a:spcPts val="700"/>
              </a:spcBef>
              <a:buNone/>
              <a:defRPr sz="4800" b="1">
                <a:latin typeface="Courier New"/>
                <a:ea typeface="Courier New"/>
                <a:cs typeface="Courier New"/>
                <a:sym typeface="Courier New"/>
              </a:defRPr>
            </a:pPr>
            <a:r>
              <a:rPr sz="2400" dirty="0"/>
              <a:t>Point p1;</a:t>
            </a:r>
          </a:p>
          <a:p>
            <a:pPr marL="342789" indent="-342789">
              <a:spcBef>
                <a:spcPts val="700"/>
              </a:spcBef>
              <a:buNone/>
              <a:defRPr sz="4800" b="1">
                <a:latin typeface="Courier New"/>
                <a:ea typeface="Courier New"/>
                <a:cs typeface="Courier New"/>
                <a:sym typeface="Courier New"/>
              </a:defRPr>
            </a:pPr>
            <a:r>
              <a:rPr sz="2400" dirty="0"/>
              <a:t>Point p2;</a:t>
            </a:r>
          </a:p>
          <a:p>
            <a:pPr marL="342789" indent="-342789">
              <a:spcBef>
                <a:spcPts val="700"/>
              </a:spcBef>
              <a:buNone/>
              <a:defRPr sz="4800" b="1">
                <a:latin typeface="Courier New"/>
                <a:ea typeface="Courier New"/>
                <a:cs typeface="Courier New"/>
                <a:sym typeface="Courier New"/>
              </a:defRPr>
            </a:pPr>
            <a:r>
              <a:rPr sz="2400" dirty="0"/>
              <a:t>Point *</a:t>
            </a:r>
            <a:r>
              <a:rPr sz="2400" dirty="0" err="1"/>
              <a:t>paddr</a:t>
            </a:r>
            <a:r>
              <a:rPr lang="en-US" sz="2400" dirty="0"/>
              <a:t> = &amp;p1</a:t>
            </a:r>
            <a:r>
              <a:rPr sz="2400" dirty="0"/>
              <a:t>;</a:t>
            </a:r>
          </a:p>
        </p:txBody>
      </p:sp>
      <p:sp>
        <p:nvSpPr>
          <p:cNvPr id="762"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49" tIns="95249" rIns="95249" bIns="95249">
            <a:spAutoFit/>
          </a:bodyPr>
          <a:lstStyle>
            <a:defPPr marL="0" marR="0" indent="0" algn="l" defTabSz="45718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55"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Gill Sans"/>
                <a:ea typeface="Gill Sans"/>
                <a:cs typeface="Gill Sans"/>
                <a:sym typeface="Gill Sans"/>
              </a:defRPr>
            </a:lvl1pPr>
            <a:lvl2pPr marL="0" marR="0" indent="11429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594"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891"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189"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486"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783"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080"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37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22</a:t>
            </a:fld>
            <a:endParaRPr/>
          </a:p>
        </p:txBody>
      </p:sp>
      <p:sp>
        <p:nvSpPr>
          <p:cNvPr id="761" name="/* dot notation */…"/>
          <p:cNvSpPr txBox="1"/>
          <p:nvPr/>
        </p:nvSpPr>
        <p:spPr>
          <a:xfrm>
            <a:off x="6221660" y="1385775"/>
            <a:ext cx="4519805" cy="42018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tIns="45705" bIns="45705">
            <a:normAutofit fontScale="92500" lnSpcReduction="10000"/>
          </a:bodyPr>
          <a:lstStyle/>
          <a:p>
            <a:pPr marL="342789" indent="-342789" defTabSz="457051">
              <a:spcBef>
                <a:spcPts val="551"/>
              </a:spcBef>
              <a:defRPr sz="4800" b="1">
                <a:latin typeface="Courier New"/>
                <a:ea typeface="Courier New"/>
                <a:cs typeface="Courier New"/>
                <a:sym typeface="Courier New"/>
              </a:defRPr>
            </a:pPr>
            <a:r>
              <a:rPr sz="2399" dirty="0"/>
              <a:t>/* dot notation */</a:t>
            </a:r>
            <a:endParaRPr sz="2799" dirty="0"/>
          </a:p>
          <a:p>
            <a:pPr marL="342789" indent="-342789" defTabSz="457051">
              <a:spcBef>
                <a:spcPts val="551"/>
              </a:spcBef>
              <a:defRPr sz="4800" b="1">
                <a:latin typeface="Courier New"/>
                <a:ea typeface="Courier New"/>
                <a:cs typeface="Courier New"/>
                <a:sym typeface="Courier New"/>
              </a:defRPr>
            </a:pPr>
            <a:r>
              <a:rPr sz="2399" dirty="0"/>
              <a:t>int h = p1.x;</a:t>
            </a:r>
            <a:endParaRPr sz="2799" dirty="0"/>
          </a:p>
          <a:p>
            <a:pPr marL="342789" indent="-342789" defTabSz="457051">
              <a:spcBef>
                <a:spcPts val="551"/>
              </a:spcBef>
              <a:defRPr sz="4800" b="1">
                <a:latin typeface="Courier New"/>
                <a:ea typeface="Courier New"/>
                <a:cs typeface="Courier New"/>
                <a:sym typeface="Courier New"/>
              </a:defRPr>
            </a:pPr>
            <a:r>
              <a:rPr sz="2399" dirty="0"/>
              <a:t>p2.y = p1.y;</a:t>
            </a:r>
            <a:endParaRPr sz="2799" dirty="0"/>
          </a:p>
          <a:p>
            <a:pPr marL="342789" indent="-342789" defTabSz="457051">
              <a:spcBef>
                <a:spcPts val="651"/>
              </a:spcBef>
              <a:defRPr sz="4800" b="1">
                <a:latin typeface="Courier New"/>
                <a:ea typeface="Courier New"/>
                <a:cs typeface="Courier New"/>
                <a:sym typeface="Courier New"/>
              </a:defRPr>
            </a:pPr>
            <a:endParaRPr sz="2799" dirty="0"/>
          </a:p>
          <a:p>
            <a:pPr marL="342789" indent="-342789" defTabSz="457051">
              <a:spcBef>
                <a:spcPts val="551"/>
              </a:spcBef>
              <a:defRPr sz="4800" b="1">
                <a:latin typeface="Courier New"/>
                <a:ea typeface="Courier New"/>
                <a:cs typeface="Courier New"/>
                <a:sym typeface="Courier New"/>
              </a:defRPr>
            </a:pPr>
            <a:r>
              <a:rPr sz="2399" dirty="0"/>
              <a:t>/* arrow notation */</a:t>
            </a:r>
            <a:endParaRPr sz="2799" dirty="0"/>
          </a:p>
          <a:p>
            <a:pPr marL="342789" indent="-342789" defTabSz="457051">
              <a:spcBef>
                <a:spcPts val="551"/>
              </a:spcBef>
              <a:defRPr sz="4800" b="1">
                <a:latin typeface="Courier New"/>
                <a:ea typeface="Courier New"/>
                <a:cs typeface="Courier New"/>
                <a:sym typeface="Courier New"/>
              </a:defRPr>
            </a:pPr>
            <a:r>
              <a:rPr sz="2399" dirty="0"/>
              <a:t>int h = </a:t>
            </a:r>
            <a:r>
              <a:rPr sz="2399" dirty="0" err="1"/>
              <a:t>paddr</a:t>
            </a:r>
            <a:r>
              <a:rPr sz="2399" dirty="0"/>
              <a:t>-&gt;x;</a:t>
            </a:r>
            <a:endParaRPr sz="2799" dirty="0"/>
          </a:p>
          <a:p>
            <a:pPr marL="342789" indent="-342789" defTabSz="457051">
              <a:spcBef>
                <a:spcPts val="551"/>
              </a:spcBef>
              <a:defRPr sz="4800" b="1">
                <a:latin typeface="Courier New"/>
                <a:ea typeface="Courier New"/>
                <a:cs typeface="Courier New"/>
                <a:sym typeface="Courier New"/>
              </a:defRPr>
            </a:pPr>
            <a:r>
              <a:rPr sz="2399" dirty="0"/>
              <a:t>int h = (*</a:t>
            </a:r>
            <a:r>
              <a:rPr sz="2399" dirty="0" err="1"/>
              <a:t>paddr</a:t>
            </a:r>
            <a:r>
              <a:rPr sz="2399" dirty="0"/>
              <a:t>).x;</a:t>
            </a:r>
            <a:endParaRPr sz="2799" dirty="0"/>
          </a:p>
          <a:p>
            <a:pPr marL="342789" indent="-342789" defTabSz="457051">
              <a:spcBef>
                <a:spcPts val="651"/>
              </a:spcBef>
              <a:defRPr sz="4800" b="1">
                <a:latin typeface="Courier New"/>
                <a:ea typeface="Courier New"/>
                <a:cs typeface="Courier New"/>
                <a:sym typeface="Courier New"/>
              </a:defRPr>
            </a:pPr>
            <a:endParaRPr sz="2799" dirty="0"/>
          </a:p>
          <a:p>
            <a:pPr marL="342789" indent="-342789" defTabSz="457051">
              <a:spcBef>
                <a:spcPts val="551"/>
              </a:spcBef>
              <a:defRPr sz="4800" b="1">
                <a:latin typeface="Courier New"/>
                <a:ea typeface="Courier New"/>
                <a:cs typeface="Courier New"/>
                <a:sym typeface="Courier New"/>
              </a:defRPr>
            </a:pPr>
            <a:r>
              <a:rPr sz="2399" dirty="0"/>
              <a:t>/* This works too */</a:t>
            </a:r>
            <a:endParaRPr sz="2799" dirty="0"/>
          </a:p>
          <a:p>
            <a:pPr marL="342789" indent="-342789" defTabSz="457051">
              <a:spcBef>
                <a:spcPts val="551"/>
              </a:spcBef>
              <a:defRPr sz="4800" b="1">
                <a:latin typeface="Courier New"/>
                <a:ea typeface="Courier New"/>
                <a:cs typeface="Courier New"/>
                <a:sym typeface="Courier New"/>
              </a:defRPr>
            </a:pPr>
            <a:r>
              <a:rPr sz="2399" dirty="0"/>
              <a:t>p1 = p2;</a:t>
            </a:r>
          </a:p>
        </p:txBody>
      </p:sp>
      <p:sp>
        <p:nvSpPr>
          <p:cNvPr id="2" name="Footer Placeholder 1">
            <a:extLst>
              <a:ext uri="{FF2B5EF4-FFF2-40B4-BE49-F238E27FC236}">
                <a16:creationId xmlns:a16="http://schemas.microsoft.com/office/drawing/2014/main" id="{F15C9EBE-702B-32BB-BF9F-19197C9DCF22}"/>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31668211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NULL pointers..."/>
          <p:cNvSpPr txBox="1">
            <a:spLocks noGrp="1"/>
          </p:cNvSpPr>
          <p:nvPr>
            <p:ph type="title"/>
          </p:nvPr>
        </p:nvSpPr>
        <p:spPr>
          <a:prstGeom prst="rect">
            <a:avLst/>
          </a:prstGeom>
        </p:spPr>
        <p:txBody>
          <a:bodyPr/>
          <a:lstStyle/>
          <a:p>
            <a:r>
              <a:rPr b="1" dirty="0"/>
              <a:t>NULL pointers...</a:t>
            </a:r>
          </a:p>
        </p:txBody>
      </p:sp>
      <p:sp>
        <p:nvSpPr>
          <p:cNvPr id="120" name="The pointer of all 0s is special…"/>
          <p:cNvSpPr txBox="1">
            <a:spLocks noGrp="1"/>
          </p:cNvSpPr>
          <p:nvPr>
            <p:ph idx="1"/>
          </p:nvPr>
        </p:nvSpPr>
        <p:spPr>
          <a:xfrm>
            <a:off x="878615" y="941075"/>
            <a:ext cx="10515600" cy="5570868"/>
          </a:xfrm>
          <a:prstGeom prst="rect">
            <a:avLst/>
          </a:prstGeom>
        </p:spPr>
        <p:txBody>
          <a:bodyPr/>
          <a:lstStyle/>
          <a:p>
            <a:pPr algn="just">
              <a:lnSpc>
                <a:spcPct val="100000"/>
              </a:lnSpc>
            </a:pPr>
            <a:r>
              <a:rPr sz="2667" dirty="0"/>
              <a:t>The pointer of all 0s is special</a:t>
            </a:r>
          </a:p>
          <a:p>
            <a:pPr lvl="1" algn="just">
              <a:lnSpc>
                <a:spcPct val="100000"/>
              </a:lnSpc>
            </a:pPr>
            <a:r>
              <a:rPr dirty="0"/>
              <a:t>The "NULL" pointer, like in Java, python, etc...</a:t>
            </a:r>
          </a:p>
          <a:p>
            <a:pPr algn="just">
              <a:lnSpc>
                <a:spcPct val="100000"/>
              </a:lnSpc>
            </a:pPr>
            <a:r>
              <a:rPr sz="2667" dirty="0"/>
              <a:t>If you write to or read a null pointer, your program should crash</a:t>
            </a:r>
          </a:p>
          <a:p>
            <a:pPr algn="just">
              <a:lnSpc>
                <a:spcPct val="100000"/>
              </a:lnSpc>
            </a:pPr>
            <a:r>
              <a:rPr sz="2667" dirty="0"/>
              <a:t>Since "0 is false", its very easy to do tests for null:</a:t>
            </a:r>
          </a:p>
          <a:p>
            <a:pPr lvl="1" algn="just">
              <a:lnSpc>
                <a:spcPct val="100000"/>
              </a:lnSpc>
              <a:defRPr b="1">
                <a:latin typeface="Courier New"/>
                <a:ea typeface="Courier New"/>
                <a:cs typeface="Courier New"/>
                <a:sym typeface="Courier New"/>
              </a:defRPr>
            </a:pPr>
            <a:r>
              <a:rPr sz="2167" dirty="0"/>
              <a:t>if(!p) { /* P is a null pointer */ }</a:t>
            </a:r>
          </a:p>
          <a:p>
            <a:pPr lvl="1" algn="just">
              <a:lnSpc>
                <a:spcPct val="100000"/>
              </a:lnSpc>
              <a:defRPr b="1">
                <a:latin typeface="Courier New"/>
                <a:ea typeface="Courier New"/>
                <a:cs typeface="Courier New"/>
                <a:sym typeface="Courier New"/>
              </a:defRPr>
            </a:pPr>
            <a:r>
              <a:rPr sz="2167" dirty="0"/>
              <a:t>if(q) { /* Q is not a null pointer */</a:t>
            </a:r>
            <a:r>
              <a:rPr lang="en-US" sz="2167" dirty="0"/>
              <a:t> </a:t>
            </a:r>
            <a:r>
              <a:rPr sz="2167" dirty="0"/>
              <a:t>}</a:t>
            </a:r>
          </a:p>
        </p:txBody>
      </p:sp>
      <p:sp>
        <p:nvSpPr>
          <p:cNvPr id="121"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49" tIns="95249" rIns="95249" bIns="95249">
            <a:spAutoFit/>
          </a:bodyPr>
          <a:lstStyle>
            <a:defPPr marL="0" marR="0" indent="0" algn="l" defTabSz="121917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defRPr>
            </a:defPPr>
            <a:lvl1pPr marL="0" marR="0" indent="0" algn="ctr" defTabSz="1095347"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0479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2pPr>
            <a:lvl3pPr marL="0" marR="0" indent="609585"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3pPr>
            <a:lvl4pPr marL="0" marR="0" indent="91437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4pPr>
            <a:lvl5pPr marL="0" marR="0" indent="1219170"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5pPr>
            <a:lvl6pPr marL="0" marR="0" indent="152396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6pPr>
            <a:lvl7pPr marL="0" marR="0" indent="1828754"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7pPr>
            <a:lvl8pPr marL="0" marR="0" indent="213354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8pPr>
            <a:lvl9pPr marL="0" marR="0" indent="2438339"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23</a:t>
            </a:fld>
            <a:endParaRPr/>
          </a:p>
        </p:txBody>
      </p:sp>
      <p:sp>
        <p:nvSpPr>
          <p:cNvPr id="2" name="Footer Placeholder 1">
            <a:extLst>
              <a:ext uri="{FF2B5EF4-FFF2-40B4-BE49-F238E27FC236}">
                <a16:creationId xmlns:a16="http://schemas.microsoft.com/office/drawing/2014/main" id="{94288EA4-1592-0C46-9900-651C35ABBC58}"/>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1474904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ointing to Different Size Objects"/>
          <p:cNvSpPr txBox="1">
            <a:spLocks noGrp="1"/>
          </p:cNvSpPr>
          <p:nvPr>
            <p:ph type="title"/>
          </p:nvPr>
        </p:nvSpPr>
        <p:spPr>
          <a:prstGeom prst="rect">
            <a:avLst/>
          </a:prstGeom>
        </p:spPr>
        <p:txBody>
          <a:bodyPr/>
          <a:lstStyle/>
          <a:p>
            <a:r>
              <a:rPr b="1" dirty="0"/>
              <a:t>Pointing to Different Size Objects</a:t>
            </a:r>
          </a:p>
        </p:txBody>
      </p:sp>
      <p:sp>
        <p:nvSpPr>
          <p:cNvPr id="137" name="Modern machines are “byte-addressable”…"/>
          <p:cNvSpPr txBox="1">
            <a:spLocks noGrp="1"/>
          </p:cNvSpPr>
          <p:nvPr>
            <p:ph idx="1"/>
          </p:nvPr>
        </p:nvSpPr>
        <p:spPr>
          <a:xfrm>
            <a:off x="838200" y="900659"/>
            <a:ext cx="10515600" cy="5157351"/>
          </a:xfrm>
          <a:prstGeom prst="rect">
            <a:avLst/>
          </a:prstGeom>
        </p:spPr>
        <p:txBody>
          <a:bodyPr/>
          <a:lstStyle/>
          <a:p>
            <a:pPr marL="223950" indent="-223950" algn="just" defTabSz="234130">
              <a:lnSpc>
                <a:spcPct val="100000"/>
              </a:lnSpc>
              <a:spcBef>
                <a:spcPts val="600"/>
              </a:spcBef>
              <a:defRPr sz="3762"/>
            </a:pPr>
            <a:r>
              <a:rPr sz="2133" dirty="0"/>
              <a:t>Modern machines are “byte-addressable”</a:t>
            </a:r>
          </a:p>
          <a:p>
            <a:pPr marL="334796" lvl="1" indent="-226213" algn="just" defTabSz="234130">
              <a:lnSpc>
                <a:spcPct val="100000"/>
              </a:lnSpc>
              <a:spcBef>
                <a:spcPts val="400"/>
              </a:spcBef>
              <a:defRPr sz="2850"/>
            </a:pPr>
            <a:r>
              <a:rPr sz="1600" dirty="0"/>
              <a:t>Hardware’s memory composed of 8-bit storage cells, each has a unique address</a:t>
            </a:r>
          </a:p>
          <a:p>
            <a:pPr marL="223950" indent="-223950" algn="just" defTabSz="234130">
              <a:lnSpc>
                <a:spcPct val="100000"/>
              </a:lnSpc>
              <a:spcBef>
                <a:spcPts val="600"/>
              </a:spcBef>
              <a:defRPr sz="3762"/>
            </a:pPr>
            <a:r>
              <a:rPr sz="2133" dirty="0"/>
              <a:t>A C pointer is just abstracted memory address</a:t>
            </a:r>
          </a:p>
          <a:p>
            <a:pPr marL="223950" indent="-223950" algn="just" defTabSz="234130">
              <a:lnSpc>
                <a:spcPct val="100000"/>
              </a:lnSpc>
              <a:spcBef>
                <a:spcPts val="600"/>
              </a:spcBef>
              <a:defRPr sz="3762"/>
            </a:pPr>
            <a:r>
              <a:rPr sz="2133" dirty="0"/>
              <a:t>Type declaration tells compiler how many bytes to fetch on each access through </a:t>
            </a:r>
            <a:r>
              <a:rPr lang="en-US" sz="2133" dirty="0" err="1"/>
              <a:t>ptr</a:t>
            </a:r>
            <a:endParaRPr sz="2133" dirty="0"/>
          </a:p>
          <a:p>
            <a:pPr marL="334796" lvl="1" indent="-226213" algn="just" defTabSz="234130">
              <a:lnSpc>
                <a:spcPct val="100000"/>
              </a:lnSpc>
              <a:spcBef>
                <a:spcPts val="400"/>
              </a:spcBef>
              <a:defRPr sz="2850"/>
            </a:pPr>
            <a:r>
              <a:rPr sz="1600" dirty="0"/>
              <a:t>E.g., 32-bit integer stored in 4 consecutive 8-bit bytes</a:t>
            </a:r>
          </a:p>
          <a:p>
            <a:pPr marL="223950" indent="-223950" algn="just" defTabSz="234130">
              <a:lnSpc>
                <a:spcPct val="100000"/>
              </a:lnSpc>
              <a:spcBef>
                <a:spcPts val="600"/>
              </a:spcBef>
              <a:defRPr sz="3762"/>
            </a:pPr>
            <a:r>
              <a:rPr sz="2133" dirty="0"/>
              <a:t>But we actually want “word alignment”</a:t>
            </a:r>
          </a:p>
          <a:p>
            <a:pPr marL="334796" lvl="1" indent="-226213" algn="just" defTabSz="234130">
              <a:lnSpc>
                <a:spcPct val="100000"/>
              </a:lnSpc>
              <a:spcBef>
                <a:spcPts val="400"/>
              </a:spcBef>
              <a:defRPr sz="2850"/>
            </a:pPr>
            <a:r>
              <a:rPr sz="1600" dirty="0"/>
              <a:t>Some processors will not allow you to address 32b values without being on 4</a:t>
            </a:r>
            <a:r>
              <a:rPr lang="en-US" sz="1600" dirty="0"/>
              <a:t>-</a:t>
            </a:r>
            <a:r>
              <a:rPr sz="1600" dirty="0"/>
              <a:t>byte boundaries</a:t>
            </a:r>
          </a:p>
          <a:p>
            <a:pPr marL="334796" lvl="1" indent="-226213" algn="just" defTabSz="234130">
              <a:lnSpc>
                <a:spcPct val="100000"/>
              </a:lnSpc>
              <a:spcBef>
                <a:spcPts val="400"/>
              </a:spcBef>
              <a:defRPr sz="2850"/>
            </a:pPr>
            <a:r>
              <a:rPr sz="1600" dirty="0"/>
              <a:t>Others will just be very slow if you try to access “unaligned” memory.</a:t>
            </a:r>
          </a:p>
        </p:txBody>
      </p:sp>
      <p:sp>
        <p:nvSpPr>
          <p:cNvPr id="138"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none" lIns="95249" tIns="95249" rIns="95249" bIns="95249" rtlCol="0" anchor="ctr">
            <a:spAutoFit/>
          </a:bodyPr>
          <a:lstStyle>
            <a:defPPr marL="0" marR="0" indent="0" algn="l" defTabSz="121917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defRPr>
            </a:defPPr>
            <a:lvl1pPr marL="0" marR="0" indent="0" algn="ctr" defTabSz="1095347"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0479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2pPr>
            <a:lvl3pPr marL="0" marR="0" indent="609585"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3pPr>
            <a:lvl4pPr marL="0" marR="0" indent="91437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4pPr>
            <a:lvl5pPr marL="0" marR="0" indent="1219170"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5pPr>
            <a:lvl6pPr marL="0" marR="0" indent="152396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6pPr>
            <a:lvl7pPr marL="0" marR="0" indent="1828754"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7pPr>
            <a:lvl8pPr marL="0" marR="0" indent="213354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8pPr>
            <a:lvl9pPr marL="0" marR="0" indent="2438339"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24</a:t>
            </a:fld>
            <a:endParaRPr/>
          </a:p>
        </p:txBody>
      </p:sp>
      <p:sp>
        <p:nvSpPr>
          <p:cNvPr id="139" name="Line"/>
          <p:cNvSpPr/>
          <p:nvPr/>
        </p:nvSpPr>
        <p:spPr>
          <a:xfrm flipV="1">
            <a:off x="7702809" y="4140201"/>
            <a:ext cx="304800" cy="685800"/>
          </a:xfrm>
          <a:prstGeom prst="line">
            <a:avLst/>
          </a:prstGeom>
          <a:ln w="12700">
            <a:solidFill>
              <a:schemeClr val="tx1"/>
            </a:solidFill>
            <a:headEnd type="triangle"/>
          </a:ln>
          <a:effectLst>
            <a:outerShdw blurRad="76200" dist="38100" dir="5400000" rotWithShape="0">
              <a:srgbClr val="000000">
                <a:alpha val="38000"/>
              </a:srgbClr>
            </a:outerShdw>
          </a:effectLst>
        </p:spPr>
        <p:txBody>
          <a:bodyPr tIns="45720" bIns="45720"/>
          <a:lstStyle/>
          <a:p>
            <a:pPr defTabSz="457189">
              <a:defRPr sz="3600">
                <a:latin typeface="Helvetica Neue"/>
                <a:ea typeface="Helvetica Neue"/>
                <a:cs typeface="Helvetica Neue"/>
                <a:sym typeface="Helvetica Neue"/>
              </a:defRPr>
            </a:pPr>
            <a:endParaRPr>
              <a:solidFill>
                <a:srgbClr val="FFC000"/>
              </a:solidFill>
            </a:endParaRPr>
          </a:p>
        </p:txBody>
      </p:sp>
      <p:grpSp>
        <p:nvGrpSpPr>
          <p:cNvPr id="142" name="Group"/>
          <p:cNvGrpSpPr/>
          <p:nvPr/>
        </p:nvGrpSpPr>
        <p:grpSpPr>
          <a:xfrm>
            <a:off x="9607809" y="4445001"/>
            <a:ext cx="457201" cy="762001"/>
            <a:chOff x="-1" y="-1"/>
            <a:chExt cx="914401" cy="1524001"/>
          </a:xfrm>
        </p:grpSpPr>
        <p:sp>
          <p:nvSpPr>
            <p:cNvPr id="140"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41" name="42"/>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42</a:t>
              </a:r>
            </a:p>
          </p:txBody>
        </p:sp>
      </p:grpSp>
      <p:grpSp>
        <p:nvGrpSpPr>
          <p:cNvPr id="145" name="Group"/>
          <p:cNvGrpSpPr/>
          <p:nvPr/>
        </p:nvGrpSpPr>
        <p:grpSpPr>
          <a:xfrm>
            <a:off x="9226809" y="4445001"/>
            <a:ext cx="457201" cy="762001"/>
            <a:chOff x="-1" y="-1"/>
            <a:chExt cx="914401" cy="1524001"/>
          </a:xfrm>
        </p:grpSpPr>
        <p:sp>
          <p:nvSpPr>
            <p:cNvPr id="143" name="Square"/>
            <p:cNvSpPr/>
            <p:nvPr/>
          </p:nvSpPr>
          <p:spPr>
            <a:xfrm>
              <a:off x="-1" y="762000"/>
              <a:ext cx="762001" cy="762000"/>
            </a:xfrm>
            <a:prstGeom prst="rect">
              <a:avLst/>
            </a:prstGeom>
            <a:solidFill>
              <a:srgbClr val="E6B9B8"/>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44" name="43"/>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43</a:t>
              </a:r>
            </a:p>
          </p:txBody>
        </p:sp>
      </p:grpSp>
      <p:grpSp>
        <p:nvGrpSpPr>
          <p:cNvPr id="148" name="Group"/>
          <p:cNvGrpSpPr/>
          <p:nvPr/>
        </p:nvGrpSpPr>
        <p:grpSpPr>
          <a:xfrm>
            <a:off x="8845809" y="4445001"/>
            <a:ext cx="457201" cy="762001"/>
            <a:chOff x="-1" y="-1"/>
            <a:chExt cx="914401" cy="1524001"/>
          </a:xfrm>
        </p:grpSpPr>
        <p:sp>
          <p:nvSpPr>
            <p:cNvPr id="146"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47" name="44"/>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44</a:t>
              </a:r>
            </a:p>
          </p:txBody>
        </p:sp>
      </p:grpSp>
      <p:grpSp>
        <p:nvGrpSpPr>
          <p:cNvPr id="151" name="Group"/>
          <p:cNvGrpSpPr/>
          <p:nvPr/>
        </p:nvGrpSpPr>
        <p:grpSpPr>
          <a:xfrm>
            <a:off x="8464809" y="4445001"/>
            <a:ext cx="457201" cy="762001"/>
            <a:chOff x="-1" y="-1"/>
            <a:chExt cx="914401" cy="1524001"/>
          </a:xfrm>
        </p:grpSpPr>
        <p:sp>
          <p:nvSpPr>
            <p:cNvPr id="149"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50" name="45"/>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45</a:t>
              </a:r>
            </a:p>
          </p:txBody>
        </p:sp>
      </p:grpSp>
      <p:grpSp>
        <p:nvGrpSpPr>
          <p:cNvPr id="154" name="Group"/>
          <p:cNvGrpSpPr/>
          <p:nvPr/>
        </p:nvGrpSpPr>
        <p:grpSpPr>
          <a:xfrm>
            <a:off x="8083809" y="4445001"/>
            <a:ext cx="457201" cy="762001"/>
            <a:chOff x="-1" y="-1"/>
            <a:chExt cx="914401" cy="1524001"/>
          </a:xfrm>
        </p:grpSpPr>
        <p:sp>
          <p:nvSpPr>
            <p:cNvPr id="152"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53" name="46"/>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46</a:t>
              </a:r>
            </a:p>
          </p:txBody>
        </p:sp>
      </p:grpSp>
      <p:grpSp>
        <p:nvGrpSpPr>
          <p:cNvPr id="157" name="Group"/>
          <p:cNvGrpSpPr/>
          <p:nvPr/>
        </p:nvGrpSpPr>
        <p:grpSpPr>
          <a:xfrm>
            <a:off x="7702809" y="4445001"/>
            <a:ext cx="457201" cy="762001"/>
            <a:chOff x="-1" y="-1"/>
            <a:chExt cx="914401" cy="1524001"/>
          </a:xfrm>
        </p:grpSpPr>
        <p:sp>
          <p:nvSpPr>
            <p:cNvPr id="155"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56" name="47"/>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47</a:t>
              </a:r>
            </a:p>
          </p:txBody>
        </p:sp>
      </p:grpSp>
      <p:grpSp>
        <p:nvGrpSpPr>
          <p:cNvPr id="160" name="Group"/>
          <p:cNvGrpSpPr/>
          <p:nvPr/>
        </p:nvGrpSpPr>
        <p:grpSpPr>
          <a:xfrm>
            <a:off x="7321809" y="4445001"/>
            <a:ext cx="457201" cy="762001"/>
            <a:chOff x="-1" y="-1"/>
            <a:chExt cx="914401" cy="1524001"/>
          </a:xfrm>
        </p:grpSpPr>
        <p:sp>
          <p:nvSpPr>
            <p:cNvPr id="158" name="Square"/>
            <p:cNvSpPr/>
            <p:nvPr/>
          </p:nvSpPr>
          <p:spPr>
            <a:xfrm>
              <a:off x="-1" y="762000"/>
              <a:ext cx="762001" cy="762000"/>
            </a:xfrm>
            <a:prstGeom prst="rect">
              <a:avLst/>
            </a:prstGeom>
            <a:solidFill>
              <a:srgbClr val="D7E4BD"/>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59" name="48"/>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48</a:t>
              </a:r>
            </a:p>
          </p:txBody>
        </p:sp>
      </p:grpSp>
      <p:grpSp>
        <p:nvGrpSpPr>
          <p:cNvPr id="163" name="Group"/>
          <p:cNvGrpSpPr/>
          <p:nvPr/>
        </p:nvGrpSpPr>
        <p:grpSpPr>
          <a:xfrm>
            <a:off x="6940809" y="4445001"/>
            <a:ext cx="457201" cy="762001"/>
            <a:chOff x="-1" y="-1"/>
            <a:chExt cx="914401" cy="1524001"/>
          </a:xfrm>
        </p:grpSpPr>
        <p:sp>
          <p:nvSpPr>
            <p:cNvPr id="161" name="Square"/>
            <p:cNvSpPr/>
            <p:nvPr/>
          </p:nvSpPr>
          <p:spPr>
            <a:xfrm>
              <a:off x="-1" y="762000"/>
              <a:ext cx="762001" cy="762000"/>
            </a:xfrm>
            <a:prstGeom prst="rect">
              <a:avLst/>
            </a:prstGeom>
            <a:solidFill>
              <a:srgbClr val="D7E4BD"/>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62" name="49"/>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49</a:t>
              </a:r>
            </a:p>
          </p:txBody>
        </p:sp>
      </p:grpSp>
      <p:grpSp>
        <p:nvGrpSpPr>
          <p:cNvPr id="166" name="Group"/>
          <p:cNvGrpSpPr/>
          <p:nvPr/>
        </p:nvGrpSpPr>
        <p:grpSpPr>
          <a:xfrm>
            <a:off x="6559809" y="4445001"/>
            <a:ext cx="457201" cy="762001"/>
            <a:chOff x="-1" y="-1"/>
            <a:chExt cx="914401" cy="1524001"/>
          </a:xfrm>
        </p:grpSpPr>
        <p:sp>
          <p:nvSpPr>
            <p:cNvPr id="164" name="Square"/>
            <p:cNvSpPr/>
            <p:nvPr/>
          </p:nvSpPr>
          <p:spPr>
            <a:xfrm>
              <a:off x="-1" y="762000"/>
              <a:ext cx="762001" cy="762000"/>
            </a:xfrm>
            <a:prstGeom prst="rect">
              <a:avLst/>
            </a:prstGeom>
            <a:solidFill>
              <a:srgbClr val="D7E4BD"/>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65" name="50"/>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50</a:t>
              </a:r>
            </a:p>
          </p:txBody>
        </p:sp>
      </p:grpSp>
      <p:grpSp>
        <p:nvGrpSpPr>
          <p:cNvPr id="169" name="Group"/>
          <p:cNvGrpSpPr/>
          <p:nvPr/>
        </p:nvGrpSpPr>
        <p:grpSpPr>
          <a:xfrm>
            <a:off x="6178809" y="4445001"/>
            <a:ext cx="457201" cy="762001"/>
            <a:chOff x="-1" y="-1"/>
            <a:chExt cx="914401" cy="1524001"/>
          </a:xfrm>
        </p:grpSpPr>
        <p:sp>
          <p:nvSpPr>
            <p:cNvPr id="167" name="Square"/>
            <p:cNvSpPr/>
            <p:nvPr/>
          </p:nvSpPr>
          <p:spPr>
            <a:xfrm>
              <a:off x="-1" y="762000"/>
              <a:ext cx="762001" cy="762000"/>
            </a:xfrm>
            <a:prstGeom prst="rect">
              <a:avLst/>
            </a:prstGeom>
            <a:solidFill>
              <a:srgbClr val="D7E4BD"/>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68" name="51"/>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51</a:t>
              </a:r>
            </a:p>
          </p:txBody>
        </p:sp>
      </p:grpSp>
      <p:grpSp>
        <p:nvGrpSpPr>
          <p:cNvPr id="172" name="Group"/>
          <p:cNvGrpSpPr/>
          <p:nvPr/>
        </p:nvGrpSpPr>
        <p:grpSpPr>
          <a:xfrm>
            <a:off x="5797809" y="4445001"/>
            <a:ext cx="457201" cy="762001"/>
            <a:chOff x="-1" y="-1"/>
            <a:chExt cx="914401" cy="1524001"/>
          </a:xfrm>
        </p:grpSpPr>
        <p:sp>
          <p:nvSpPr>
            <p:cNvPr id="170"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71" name="52"/>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52</a:t>
              </a:r>
            </a:p>
          </p:txBody>
        </p:sp>
      </p:grpSp>
      <p:grpSp>
        <p:nvGrpSpPr>
          <p:cNvPr id="175" name="Group"/>
          <p:cNvGrpSpPr/>
          <p:nvPr/>
        </p:nvGrpSpPr>
        <p:grpSpPr>
          <a:xfrm>
            <a:off x="5416809" y="4445001"/>
            <a:ext cx="457201" cy="762001"/>
            <a:chOff x="-1" y="-1"/>
            <a:chExt cx="914401" cy="1524001"/>
          </a:xfrm>
        </p:grpSpPr>
        <p:sp>
          <p:nvSpPr>
            <p:cNvPr id="173"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74" name="53"/>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53</a:t>
              </a:r>
            </a:p>
          </p:txBody>
        </p:sp>
      </p:grpSp>
      <p:grpSp>
        <p:nvGrpSpPr>
          <p:cNvPr id="178" name="Group"/>
          <p:cNvGrpSpPr/>
          <p:nvPr/>
        </p:nvGrpSpPr>
        <p:grpSpPr>
          <a:xfrm>
            <a:off x="5035809" y="4445001"/>
            <a:ext cx="457201" cy="762001"/>
            <a:chOff x="-1" y="-1"/>
            <a:chExt cx="914401" cy="1524001"/>
          </a:xfrm>
        </p:grpSpPr>
        <p:sp>
          <p:nvSpPr>
            <p:cNvPr id="176"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77" name="54"/>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54</a:t>
              </a:r>
            </a:p>
          </p:txBody>
        </p:sp>
      </p:grpSp>
      <p:grpSp>
        <p:nvGrpSpPr>
          <p:cNvPr id="181" name="Group"/>
          <p:cNvGrpSpPr/>
          <p:nvPr/>
        </p:nvGrpSpPr>
        <p:grpSpPr>
          <a:xfrm>
            <a:off x="4654809" y="4445001"/>
            <a:ext cx="457201" cy="762001"/>
            <a:chOff x="-1" y="-1"/>
            <a:chExt cx="914401" cy="1524001"/>
          </a:xfrm>
        </p:grpSpPr>
        <p:sp>
          <p:nvSpPr>
            <p:cNvPr id="179"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80" name="55"/>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55</a:t>
              </a:r>
            </a:p>
          </p:txBody>
        </p:sp>
      </p:grpSp>
      <p:grpSp>
        <p:nvGrpSpPr>
          <p:cNvPr id="184" name="Group"/>
          <p:cNvGrpSpPr/>
          <p:nvPr/>
        </p:nvGrpSpPr>
        <p:grpSpPr>
          <a:xfrm>
            <a:off x="4273809" y="4445001"/>
            <a:ext cx="457201" cy="762001"/>
            <a:chOff x="-1" y="-1"/>
            <a:chExt cx="914401" cy="1524001"/>
          </a:xfrm>
        </p:grpSpPr>
        <p:sp>
          <p:nvSpPr>
            <p:cNvPr id="182" name="Square"/>
            <p:cNvSpPr/>
            <p:nvPr/>
          </p:nvSpPr>
          <p:spPr>
            <a:xfrm>
              <a:off x="-1" y="762000"/>
              <a:ext cx="762001" cy="762000"/>
            </a:xfrm>
            <a:prstGeom prst="rect">
              <a:avLst/>
            </a:prstGeom>
            <a:solidFill>
              <a:srgbClr val="8EB4E3"/>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83" name="56"/>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56</a:t>
              </a:r>
            </a:p>
          </p:txBody>
        </p:sp>
      </p:grpSp>
      <p:grpSp>
        <p:nvGrpSpPr>
          <p:cNvPr id="187" name="Group"/>
          <p:cNvGrpSpPr/>
          <p:nvPr/>
        </p:nvGrpSpPr>
        <p:grpSpPr>
          <a:xfrm>
            <a:off x="3892809" y="4445001"/>
            <a:ext cx="457201" cy="762001"/>
            <a:chOff x="-1" y="-1"/>
            <a:chExt cx="914401" cy="1524001"/>
          </a:xfrm>
        </p:grpSpPr>
        <p:sp>
          <p:nvSpPr>
            <p:cNvPr id="185" name="Square"/>
            <p:cNvSpPr/>
            <p:nvPr/>
          </p:nvSpPr>
          <p:spPr>
            <a:xfrm>
              <a:off x="-1" y="762000"/>
              <a:ext cx="762001" cy="762000"/>
            </a:xfrm>
            <a:prstGeom prst="rect">
              <a:avLst/>
            </a:prstGeom>
            <a:solidFill>
              <a:srgbClr val="8EB4E3"/>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86" name="57"/>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57</a:t>
              </a:r>
            </a:p>
          </p:txBody>
        </p:sp>
      </p:grpSp>
      <p:grpSp>
        <p:nvGrpSpPr>
          <p:cNvPr id="190" name="Group"/>
          <p:cNvGrpSpPr/>
          <p:nvPr/>
        </p:nvGrpSpPr>
        <p:grpSpPr>
          <a:xfrm>
            <a:off x="3511809" y="4445001"/>
            <a:ext cx="457201" cy="762001"/>
            <a:chOff x="-1" y="-1"/>
            <a:chExt cx="914401" cy="1524001"/>
          </a:xfrm>
        </p:grpSpPr>
        <p:sp>
          <p:nvSpPr>
            <p:cNvPr id="188"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89" name="58"/>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a:solidFill>
                    <a:srgbClr val="FFC000"/>
                  </a:solidFill>
                </a:rPr>
                <a:t>58</a:t>
              </a:r>
            </a:p>
          </p:txBody>
        </p:sp>
      </p:grpSp>
      <p:grpSp>
        <p:nvGrpSpPr>
          <p:cNvPr id="193" name="Group"/>
          <p:cNvGrpSpPr/>
          <p:nvPr/>
        </p:nvGrpSpPr>
        <p:grpSpPr>
          <a:xfrm>
            <a:off x="3130809" y="4445001"/>
            <a:ext cx="457201" cy="762001"/>
            <a:chOff x="-1" y="-1"/>
            <a:chExt cx="914401" cy="1524001"/>
          </a:xfrm>
        </p:grpSpPr>
        <p:sp>
          <p:nvSpPr>
            <p:cNvPr id="191" name="Square"/>
            <p:cNvSpPr/>
            <p:nvPr/>
          </p:nvSpPr>
          <p:spPr>
            <a:xfrm>
              <a:off x="-1" y="762000"/>
              <a:ext cx="762001" cy="762000"/>
            </a:xfrm>
            <a:prstGeom prst="rect">
              <a:avLst/>
            </a:prstGeom>
            <a:solidFill>
              <a:srgbClr val="FFFFFF"/>
            </a:solidFill>
            <a:ln w="12700" cap="flat">
              <a:solidFill>
                <a:srgbClr val="000000"/>
              </a:solidFill>
              <a:prstDash val="solid"/>
              <a:round/>
            </a:ln>
            <a:effectLst>
              <a:outerShdw blurRad="76200" dist="38100" dir="5400000" rotWithShape="0">
                <a:srgbClr val="000000">
                  <a:alpha val="35000"/>
                </a:srgbClr>
              </a:outerShdw>
            </a:effectLst>
          </p:spPr>
          <p:txBody>
            <a:bodyPr wrap="square" lIns="45720" tIns="45720" rIns="45720" bIns="45720" numCol="1" anchor="ctr">
              <a:noAutofit/>
            </a:bodyPr>
            <a:lstStyle/>
            <a:p>
              <a:pPr defTabSz="457189">
                <a:defRPr sz="4800" i="1">
                  <a:latin typeface="Helvetica Neue"/>
                  <a:ea typeface="Helvetica Neue"/>
                  <a:cs typeface="Helvetica Neue"/>
                  <a:sym typeface="Helvetica Neue"/>
                </a:defRPr>
              </a:pPr>
              <a:endParaRPr sz="2400">
                <a:solidFill>
                  <a:srgbClr val="FFC000"/>
                </a:solidFill>
              </a:endParaRPr>
            </a:p>
          </p:txBody>
        </p:sp>
        <p:sp>
          <p:nvSpPr>
            <p:cNvPr id="192" name="59"/>
            <p:cNvSpPr txBox="1"/>
            <p:nvPr/>
          </p:nvSpPr>
          <p:spPr>
            <a:xfrm>
              <a:off x="-1" y="-1"/>
              <a:ext cx="914401" cy="73866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20" tIns="45720" rIns="45720" bIns="45720" numCol="1" anchor="t">
              <a:spAutoFit/>
            </a:bodyPr>
            <a:lstStyle>
              <a:lvl1pPr algn="r" defTabSz="914400">
                <a:defRPr sz="3600" i="1">
                  <a:latin typeface="Helvetica Neue"/>
                  <a:ea typeface="Helvetica Neue"/>
                  <a:cs typeface="Helvetica Neue"/>
                  <a:sym typeface="Helvetica Neue"/>
                </a:defRPr>
              </a:lvl1pPr>
            </a:lstStyle>
            <a:p>
              <a:r>
                <a:rPr sz="1800" dirty="0">
                  <a:solidFill>
                    <a:srgbClr val="FFC000"/>
                  </a:solidFill>
                </a:rPr>
                <a:t>59</a:t>
              </a:r>
            </a:p>
          </p:txBody>
        </p:sp>
      </p:grpSp>
      <p:sp>
        <p:nvSpPr>
          <p:cNvPr id="194" name="int *x"/>
          <p:cNvSpPr txBox="1"/>
          <p:nvPr/>
        </p:nvSpPr>
        <p:spPr>
          <a:xfrm>
            <a:off x="7855210" y="3835402"/>
            <a:ext cx="1011815"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45720" bIns="45720">
            <a:spAutoFit/>
          </a:bodyPr>
          <a:lstStyle>
            <a:lvl1pPr algn="l" defTabSz="914400">
              <a:defRPr sz="3600" b="1">
                <a:latin typeface="Courier"/>
                <a:ea typeface="Courier"/>
                <a:cs typeface="Courier"/>
                <a:sym typeface="Courier"/>
              </a:defRPr>
            </a:lvl1pPr>
          </a:lstStyle>
          <a:p>
            <a:r>
              <a:rPr sz="1800">
                <a:solidFill>
                  <a:srgbClr val="D8E156"/>
                </a:solidFill>
              </a:rPr>
              <a:t>int *x</a:t>
            </a:r>
          </a:p>
        </p:txBody>
      </p:sp>
      <p:sp>
        <p:nvSpPr>
          <p:cNvPr id="195" name="Line"/>
          <p:cNvSpPr/>
          <p:nvPr/>
        </p:nvSpPr>
        <p:spPr>
          <a:xfrm rot="16200000">
            <a:off x="6788409" y="4749801"/>
            <a:ext cx="304800" cy="1524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39"/>
                  <a:pt x="10800" y="21240"/>
                </a:cubicBezTo>
                <a:lnTo>
                  <a:pt x="10800" y="11160"/>
                </a:lnTo>
                <a:cubicBezTo>
                  <a:pt x="10800" y="10961"/>
                  <a:pt x="5965" y="10800"/>
                  <a:pt x="0" y="10800"/>
                </a:cubicBezTo>
                <a:cubicBezTo>
                  <a:pt x="5965" y="10800"/>
                  <a:pt x="10800" y="10639"/>
                  <a:pt x="10800" y="10440"/>
                </a:cubicBezTo>
                <a:lnTo>
                  <a:pt x="10800" y="360"/>
                </a:lnTo>
                <a:cubicBezTo>
                  <a:pt x="10800" y="161"/>
                  <a:pt x="15635" y="0"/>
                  <a:pt x="21600" y="0"/>
                </a:cubicBezTo>
              </a:path>
            </a:pathLst>
          </a:custGeom>
          <a:ln w="12700">
            <a:solidFill>
              <a:schemeClr val="tx1"/>
            </a:solidFill>
          </a:ln>
          <a:effectLst>
            <a:outerShdw blurRad="76200" dist="38100" dir="5400000" rotWithShape="0">
              <a:srgbClr val="000000">
                <a:alpha val="38000"/>
              </a:srgbClr>
            </a:outerShdw>
          </a:effectLst>
        </p:spPr>
        <p:txBody>
          <a:bodyPr tIns="45720" bIns="45720" anchor="ctr"/>
          <a:lstStyle/>
          <a:p>
            <a:pPr defTabSz="457189">
              <a:defRPr sz="3600">
                <a:latin typeface="Helvetica Neue"/>
                <a:ea typeface="Helvetica Neue"/>
                <a:cs typeface="Helvetica Neue"/>
                <a:sym typeface="Helvetica Neue"/>
              </a:defRPr>
            </a:pPr>
            <a:endParaRPr/>
          </a:p>
        </p:txBody>
      </p:sp>
      <p:sp>
        <p:nvSpPr>
          <p:cNvPr id="196" name="32-bit integer stored in four bytes"/>
          <p:cNvSpPr txBox="1"/>
          <p:nvPr/>
        </p:nvSpPr>
        <p:spPr>
          <a:xfrm>
            <a:off x="6026409" y="5664201"/>
            <a:ext cx="22606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20" bIns="45720">
            <a:spAutoFit/>
          </a:bodyPr>
          <a:lstStyle>
            <a:lvl1pPr algn="l" defTabSz="914400">
              <a:defRPr sz="3600">
                <a:latin typeface="Helvetica Neue"/>
                <a:ea typeface="Helvetica Neue"/>
                <a:cs typeface="Helvetica Neue"/>
                <a:sym typeface="Helvetica Neue"/>
              </a:defRPr>
            </a:lvl1pPr>
          </a:lstStyle>
          <a:p>
            <a:r>
              <a:rPr sz="1800" dirty="0">
                <a:latin typeface="18 VAG Rounded Light   02390" pitchFamily="2" charset="0"/>
              </a:rPr>
              <a:t>32-bit integer stored in four bytes</a:t>
            </a:r>
          </a:p>
        </p:txBody>
      </p:sp>
      <p:sp>
        <p:nvSpPr>
          <p:cNvPr id="197" name="Line"/>
          <p:cNvSpPr/>
          <p:nvPr/>
        </p:nvSpPr>
        <p:spPr>
          <a:xfrm flipV="1">
            <a:off x="4654809" y="4140201"/>
            <a:ext cx="304800" cy="685800"/>
          </a:xfrm>
          <a:prstGeom prst="line">
            <a:avLst/>
          </a:prstGeom>
          <a:ln w="12700">
            <a:solidFill>
              <a:schemeClr val="tx1"/>
            </a:solidFill>
            <a:headEnd type="triangle"/>
          </a:ln>
          <a:effectLst>
            <a:outerShdw blurRad="76200" dist="38100" dir="5400000" rotWithShape="0">
              <a:srgbClr val="000000">
                <a:alpha val="38000"/>
              </a:srgbClr>
            </a:outerShdw>
          </a:effectLst>
        </p:spPr>
        <p:txBody>
          <a:bodyPr tIns="45720" bIns="45720"/>
          <a:lstStyle/>
          <a:p>
            <a:pPr defTabSz="457189">
              <a:defRPr sz="3600">
                <a:latin typeface="Helvetica Neue"/>
                <a:ea typeface="Helvetica Neue"/>
                <a:cs typeface="Helvetica Neue"/>
                <a:sym typeface="Helvetica Neue"/>
              </a:defRPr>
            </a:pPr>
            <a:endParaRPr>
              <a:solidFill>
                <a:srgbClr val="FFC000"/>
              </a:solidFill>
            </a:endParaRPr>
          </a:p>
        </p:txBody>
      </p:sp>
      <p:sp>
        <p:nvSpPr>
          <p:cNvPr id="198" name="short *y"/>
          <p:cNvSpPr txBox="1"/>
          <p:nvPr/>
        </p:nvSpPr>
        <p:spPr>
          <a:xfrm>
            <a:off x="4731010" y="3835402"/>
            <a:ext cx="128753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45720" bIns="45720">
            <a:spAutoFit/>
          </a:bodyPr>
          <a:lstStyle>
            <a:lvl1pPr algn="l" defTabSz="914400">
              <a:defRPr sz="3600" b="1">
                <a:latin typeface="Courier"/>
                <a:ea typeface="Courier"/>
                <a:cs typeface="Courier"/>
                <a:sym typeface="Courier"/>
              </a:defRPr>
            </a:lvl1pPr>
          </a:lstStyle>
          <a:p>
            <a:r>
              <a:rPr sz="1800" dirty="0">
                <a:solidFill>
                  <a:srgbClr val="D8E156"/>
                </a:solidFill>
              </a:rPr>
              <a:t>short *y</a:t>
            </a:r>
          </a:p>
        </p:txBody>
      </p:sp>
      <p:sp>
        <p:nvSpPr>
          <p:cNvPr id="199" name="Line"/>
          <p:cNvSpPr/>
          <p:nvPr/>
        </p:nvSpPr>
        <p:spPr>
          <a:xfrm rot="16200000">
            <a:off x="4121409" y="5054601"/>
            <a:ext cx="304800" cy="76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278"/>
                  <a:pt x="10800" y="20880"/>
                </a:cubicBezTo>
                <a:lnTo>
                  <a:pt x="10800" y="11520"/>
                </a:lnTo>
                <a:cubicBezTo>
                  <a:pt x="10800" y="11122"/>
                  <a:pt x="5965" y="10800"/>
                  <a:pt x="0" y="10800"/>
                </a:cubicBezTo>
                <a:cubicBezTo>
                  <a:pt x="5965" y="10800"/>
                  <a:pt x="10800" y="10478"/>
                  <a:pt x="10800" y="10080"/>
                </a:cubicBezTo>
                <a:lnTo>
                  <a:pt x="10800" y="720"/>
                </a:lnTo>
                <a:cubicBezTo>
                  <a:pt x="10800" y="322"/>
                  <a:pt x="15635" y="0"/>
                  <a:pt x="21600" y="0"/>
                </a:cubicBezTo>
              </a:path>
            </a:pathLst>
          </a:custGeom>
          <a:ln w="12700">
            <a:solidFill>
              <a:schemeClr val="tx1"/>
            </a:solidFill>
          </a:ln>
          <a:effectLst>
            <a:outerShdw blurRad="76200" dist="38100" dir="5400000" rotWithShape="0">
              <a:srgbClr val="000000">
                <a:alpha val="38000"/>
              </a:srgbClr>
            </a:outerShdw>
          </a:effectLst>
        </p:spPr>
        <p:txBody>
          <a:bodyPr tIns="45720" bIns="45720" anchor="ctr"/>
          <a:lstStyle/>
          <a:p>
            <a:pPr defTabSz="457189">
              <a:defRPr sz="3600">
                <a:latin typeface="Helvetica Neue"/>
                <a:ea typeface="Helvetica Neue"/>
                <a:cs typeface="Helvetica Neue"/>
                <a:sym typeface="Helvetica Neue"/>
              </a:defRPr>
            </a:pPr>
            <a:endParaRPr/>
          </a:p>
        </p:txBody>
      </p:sp>
      <p:sp>
        <p:nvSpPr>
          <p:cNvPr id="200" name="16-bit short stored in two bytes"/>
          <p:cNvSpPr txBox="1"/>
          <p:nvPr/>
        </p:nvSpPr>
        <p:spPr>
          <a:xfrm>
            <a:off x="3130809" y="5664201"/>
            <a:ext cx="2413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20" bIns="45720">
            <a:spAutoFit/>
          </a:bodyPr>
          <a:lstStyle>
            <a:lvl1pPr defTabSz="914400">
              <a:defRPr sz="3600">
                <a:latin typeface="Helvetica Neue"/>
                <a:ea typeface="Helvetica Neue"/>
                <a:cs typeface="Helvetica Neue"/>
                <a:sym typeface="Helvetica Neue"/>
              </a:defRPr>
            </a:lvl1pPr>
          </a:lstStyle>
          <a:p>
            <a:r>
              <a:rPr sz="1800" dirty="0">
                <a:latin typeface="18 VAG Rounded Light   02390" pitchFamily="2" charset="0"/>
              </a:rPr>
              <a:t>16-bit short stored in two bytes</a:t>
            </a:r>
          </a:p>
        </p:txBody>
      </p:sp>
      <p:sp>
        <p:nvSpPr>
          <p:cNvPr id="201" name="Line"/>
          <p:cNvSpPr/>
          <p:nvPr/>
        </p:nvSpPr>
        <p:spPr>
          <a:xfrm flipV="1">
            <a:off x="9607809" y="4140201"/>
            <a:ext cx="304800" cy="685800"/>
          </a:xfrm>
          <a:prstGeom prst="line">
            <a:avLst/>
          </a:prstGeom>
          <a:ln w="12700">
            <a:solidFill>
              <a:schemeClr val="tx1"/>
            </a:solidFill>
            <a:headEnd type="triangle"/>
          </a:ln>
          <a:effectLst>
            <a:outerShdw blurRad="76200" dist="38100" dir="5400000" rotWithShape="0">
              <a:srgbClr val="000000">
                <a:alpha val="38000"/>
              </a:srgbClr>
            </a:outerShdw>
          </a:effectLst>
        </p:spPr>
        <p:txBody>
          <a:bodyPr tIns="45720" bIns="45720"/>
          <a:lstStyle/>
          <a:p>
            <a:pPr defTabSz="457189">
              <a:defRPr sz="3600">
                <a:latin typeface="Helvetica Neue"/>
                <a:ea typeface="Helvetica Neue"/>
                <a:cs typeface="Helvetica Neue"/>
                <a:sym typeface="Helvetica Neue"/>
              </a:defRPr>
            </a:pPr>
            <a:endParaRPr>
              <a:solidFill>
                <a:srgbClr val="FFC000"/>
              </a:solidFill>
            </a:endParaRPr>
          </a:p>
        </p:txBody>
      </p:sp>
      <p:sp>
        <p:nvSpPr>
          <p:cNvPr id="202" name="char *z"/>
          <p:cNvSpPr txBox="1"/>
          <p:nvPr/>
        </p:nvSpPr>
        <p:spPr>
          <a:xfrm>
            <a:off x="9760209" y="3835401"/>
            <a:ext cx="1149674"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45720" bIns="45720">
            <a:spAutoFit/>
          </a:bodyPr>
          <a:lstStyle>
            <a:lvl1pPr algn="l" defTabSz="914400">
              <a:defRPr sz="3600" b="1">
                <a:latin typeface="Courier"/>
                <a:ea typeface="Courier"/>
                <a:cs typeface="Courier"/>
                <a:sym typeface="Courier"/>
              </a:defRPr>
            </a:lvl1pPr>
          </a:lstStyle>
          <a:p>
            <a:r>
              <a:rPr sz="1800">
                <a:solidFill>
                  <a:srgbClr val="D8E156"/>
                </a:solidFill>
              </a:rPr>
              <a:t>char *z</a:t>
            </a:r>
          </a:p>
        </p:txBody>
      </p:sp>
      <p:sp>
        <p:nvSpPr>
          <p:cNvPr id="203" name="Line"/>
          <p:cNvSpPr/>
          <p:nvPr/>
        </p:nvSpPr>
        <p:spPr>
          <a:xfrm rot="16200000">
            <a:off x="9264909" y="5245101"/>
            <a:ext cx="304800" cy="381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955"/>
                  <a:pt x="10800" y="20160"/>
                </a:cubicBezTo>
                <a:lnTo>
                  <a:pt x="10800" y="12240"/>
                </a:lnTo>
                <a:cubicBezTo>
                  <a:pt x="10800" y="11445"/>
                  <a:pt x="5965" y="10800"/>
                  <a:pt x="0" y="10800"/>
                </a:cubicBezTo>
                <a:cubicBezTo>
                  <a:pt x="5965" y="10800"/>
                  <a:pt x="10800" y="10155"/>
                  <a:pt x="10800" y="9360"/>
                </a:cubicBezTo>
                <a:lnTo>
                  <a:pt x="10800" y="1440"/>
                </a:lnTo>
                <a:cubicBezTo>
                  <a:pt x="10800" y="645"/>
                  <a:pt x="15635" y="0"/>
                  <a:pt x="21600" y="0"/>
                </a:cubicBezTo>
              </a:path>
            </a:pathLst>
          </a:custGeom>
          <a:ln w="12700">
            <a:solidFill>
              <a:schemeClr val="tx1"/>
            </a:solidFill>
          </a:ln>
          <a:effectLst>
            <a:outerShdw blurRad="76200" dist="38100" dir="5400000" rotWithShape="0">
              <a:srgbClr val="000000">
                <a:alpha val="38000"/>
              </a:srgbClr>
            </a:outerShdw>
          </a:effectLst>
        </p:spPr>
        <p:txBody>
          <a:bodyPr tIns="45720" bIns="45720" anchor="ctr"/>
          <a:lstStyle/>
          <a:p>
            <a:pPr defTabSz="457189">
              <a:defRPr sz="3600">
                <a:latin typeface="Helvetica Neue"/>
                <a:ea typeface="Helvetica Neue"/>
                <a:cs typeface="Helvetica Neue"/>
                <a:sym typeface="Helvetica Neue"/>
              </a:defRPr>
            </a:pPr>
            <a:endParaRPr/>
          </a:p>
        </p:txBody>
      </p:sp>
      <p:sp>
        <p:nvSpPr>
          <p:cNvPr id="204" name="8-bit character stored in one byte"/>
          <p:cNvSpPr txBox="1"/>
          <p:nvPr/>
        </p:nvSpPr>
        <p:spPr>
          <a:xfrm>
            <a:off x="8464809" y="5588001"/>
            <a:ext cx="2159000"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tIns="45720" bIns="45720">
            <a:spAutoFit/>
          </a:bodyPr>
          <a:lstStyle>
            <a:lvl1pPr defTabSz="914400">
              <a:defRPr sz="3600">
                <a:latin typeface="Helvetica Neue"/>
                <a:ea typeface="Helvetica Neue"/>
                <a:cs typeface="Helvetica Neue"/>
                <a:sym typeface="Helvetica Neue"/>
              </a:defRPr>
            </a:lvl1pPr>
          </a:lstStyle>
          <a:p>
            <a:r>
              <a:rPr sz="1800" dirty="0">
                <a:latin typeface="18 VAG Rounded Light   02390" pitchFamily="2" charset="0"/>
              </a:rPr>
              <a:t>8-bit character stored in one byte</a:t>
            </a:r>
          </a:p>
        </p:txBody>
      </p:sp>
      <p:sp>
        <p:nvSpPr>
          <p:cNvPr id="205" name="Byte address"/>
          <p:cNvSpPr txBox="1"/>
          <p:nvPr/>
        </p:nvSpPr>
        <p:spPr>
          <a:xfrm>
            <a:off x="10095445" y="4445002"/>
            <a:ext cx="1531188"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tIns="45720" bIns="45720">
            <a:spAutoFit/>
          </a:bodyPr>
          <a:lstStyle>
            <a:lvl1pPr algn="l" defTabSz="914400">
              <a:defRPr sz="3600" i="1">
                <a:latin typeface="Helvetica Neue"/>
                <a:ea typeface="Helvetica Neue"/>
                <a:cs typeface="Helvetica Neue"/>
                <a:sym typeface="Helvetica Neue"/>
              </a:defRPr>
            </a:lvl1pPr>
          </a:lstStyle>
          <a:p>
            <a:r>
              <a:rPr sz="1800">
                <a:solidFill>
                  <a:srgbClr val="FFC000"/>
                </a:solidFill>
              </a:rPr>
              <a:t>Byte address</a:t>
            </a:r>
          </a:p>
        </p:txBody>
      </p:sp>
      <p:sp>
        <p:nvSpPr>
          <p:cNvPr id="72" name="Rectangle 71">
            <a:extLst>
              <a:ext uri="{FF2B5EF4-FFF2-40B4-BE49-F238E27FC236}">
                <a16:creationId xmlns:a16="http://schemas.microsoft.com/office/drawing/2014/main" id="{88AFAB1D-EF00-FC4B-81FF-AA1CF5CF28C1}"/>
              </a:ext>
            </a:extLst>
          </p:cNvPr>
          <p:cNvSpPr/>
          <p:nvPr/>
        </p:nvSpPr>
        <p:spPr>
          <a:xfrm>
            <a:off x="11176000" y="5562601"/>
            <a:ext cx="1320800" cy="697539"/>
          </a:xfrm>
          <a:prstGeom prst="rect">
            <a:avLst/>
          </a:prstGeom>
        </p:spPr>
        <p:txBody>
          <a:bodyPr wrap="square" lIns="121897" tIns="60948" rIns="121897" bIns="60948">
            <a:spAutoFit/>
          </a:bodyPr>
          <a:lstStyle/>
          <a:p>
            <a:pPr algn="ctr"/>
            <a:r>
              <a:rPr lang="en-US" sz="3733" dirty="0">
                <a:latin typeface="Wingdings"/>
                <a:ea typeface="Wingdings"/>
                <a:cs typeface="Wingdings"/>
              </a:rPr>
              <a:t></a:t>
            </a:r>
            <a:endParaRPr lang="en-US" sz="3733" dirty="0"/>
          </a:p>
        </p:txBody>
      </p:sp>
      <p:sp>
        <p:nvSpPr>
          <p:cNvPr id="2" name="Footer Placeholder 1">
            <a:extLst>
              <a:ext uri="{FF2B5EF4-FFF2-40B4-BE49-F238E27FC236}">
                <a16:creationId xmlns:a16="http://schemas.microsoft.com/office/drawing/2014/main" id="{BA3018B3-6AFC-BC88-ABEE-ECAFD07EEF56}"/>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17918012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9458-8A66-2857-BF23-4D188B6DA74E}"/>
              </a:ext>
            </a:extLst>
          </p:cNvPr>
          <p:cNvSpPr>
            <a:spLocks noGrp="1"/>
          </p:cNvSpPr>
          <p:nvPr>
            <p:ph type="title"/>
          </p:nvPr>
        </p:nvSpPr>
        <p:spPr/>
        <p:txBody>
          <a:bodyPr/>
          <a:lstStyle/>
          <a:p>
            <a:r>
              <a:rPr lang="en-US" dirty="0"/>
              <a:t>Casting</a:t>
            </a:r>
            <a:r>
              <a:rPr lang="en-US" spc="208" dirty="0"/>
              <a:t> </a:t>
            </a:r>
            <a:r>
              <a:rPr lang="en-US" spc="-20" dirty="0"/>
              <a:t>pointers</a:t>
            </a:r>
            <a:endParaRPr lang="x-none" dirty="0"/>
          </a:p>
        </p:txBody>
      </p:sp>
      <p:sp>
        <p:nvSpPr>
          <p:cNvPr id="3" name="Content Placeholder 2">
            <a:extLst>
              <a:ext uri="{FF2B5EF4-FFF2-40B4-BE49-F238E27FC236}">
                <a16:creationId xmlns:a16="http://schemas.microsoft.com/office/drawing/2014/main" id="{49C319D1-521A-B9C5-FA6A-9A10D3B21A10}"/>
              </a:ext>
            </a:extLst>
          </p:cNvPr>
          <p:cNvSpPr>
            <a:spLocks noGrp="1"/>
          </p:cNvSpPr>
          <p:nvPr>
            <p:ph idx="1"/>
          </p:nvPr>
        </p:nvSpPr>
        <p:spPr/>
        <p:txBody>
          <a:bodyPr>
            <a:normAutofit/>
          </a:bodyPr>
          <a:lstStyle/>
          <a:p>
            <a:pPr marL="334729" marR="531036" indent="-260485">
              <a:lnSpc>
                <a:spcPct val="102600"/>
              </a:lnSpc>
              <a:spcBef>
                <a:spcPts val="0"/>
              </a:spcBef>
              <a:buSzPct val="90909"/>
              <a:buFont typeface="Meiryo UI"/>
              <a:buChar char="•"/>
              <a:tabLst>
                <a:tab pos="337246" algn="l"/>
              </a:tabLst>
            </a:pPr>
            <a:r>
              <a:rPr lang="en-US" sz="3200" dirty="0">
                <a:latin typeface="Arial"/>
                <a:cs typeface="Arial"/>
              </a:rPr>
              <a:t>Can explicitly cast any pointer type to any other pointer 	type</a:t>
            </a:r>
          </a:p>
          <a:p>
            <a:pPr marL="111162" indent="0">
              <a:spcBef>
                <a:spcPts val="0"/>
              </a:spcBef>
              <a:buNone/>
            </a:pPr>
            <a:r>
              <a:rPr lang="en-US" sz="2400" dirty="0">
                <a:latin typeface="Arial"/>
                <a:cs typeface="Arial"/>
              </a:rPr>
              <a:t>	</a:t>
            </a:r>
            <a:r>
              <a:rPr lang="en-US" sz="2400" dirty="0" err="1">
                <a:latin typeface="Arial"/>
                <a:cs typeface="Arial"/>
              </a:rPr>
              <a:t>ppi</a:t>
            </a:r>
            <a:r>
              <a:rPr lang="en-US" sz="2400" dirty="0">
                <a:latin typeface="Arial"/>
                <a:cs typeface="Arial"/>
              </a:rPr>
              <a:t> = (</a:t>
            </a:r>
            <a:r>
              <a:rPr lang="en-US" sz="2400" b="1" dirty="0">
                <a:solidFill>
                  <a:srgbClr val="0000FF"/>
                </a:solidFill>
                <a:latin typeface="Arial"/>
                <a:cs typeface="Arial"/>
              </a:rPr>
              <a:t>double </a:t>
            </a:r>
            <a:r>
              <a:rPr lang="en-US" sz="2400" i="1" dirty="0">
                <a:latin typeface="Meiryo UI"/>
                <a:cs typeface="Meiryo UI"/>
              </a:rPr>
              <a:t>∗</a:t>
            </a:r>
            <a:r>
              <a:rPr lang="en-US" sz="2400" dirty="0">
                <a:latin typeface="Arial"/>
                <a:cs typeface="Arial"/>
              </a:rPr>
              <a:t>)</a:t>
            </a:r>
            <a:r>
              <a:rPr lang="en-US" sz="2400" dirty="0" err="1">
                <a:latin typeface="Arial"/>
                <a:cs typeface="Arial"/>
              </a:rPr>
              <a:t>pn</a:t>
            </a:r>
            <a:r>
              <a:rPr lang="en-US" sz="2400" dirty="0">
                <a:latin typeface="Arial"/>
                <a:cs typeface="Arial"/>
              </a:rPr>
              <a:t>; </a:t>
            </a:r>
            <a:r>
              <a:rPr lang="en-US" sz="2400" dirty="0">
                <a:solidFill>
                  <a:srgbClr val="B50A0A"/>
                </a:solidFill>
                <a:latin typeface="Arial"/>
                <a:cs typeface="Arial"/>
              </a:rPr>
              <a:t>/</a:t>
            </a:r>
            <a:r>
              <a:rPr lang="en-US" sz="2400" i="1" dirty="0">
                <a:solidFill>
                  <a:srgbClr val="B50A0A"/>
                </a:solidFill>
                <a:latin typeface="Meiryo UI"/>
                <a:cs typeface="Meiryo UI"/>
              </a:rPr>
              <a:t>∗ </a:t>
            </a:r>
            <a:r>
              <a:rPr lang="en-US" sz="2400" dirty="0" err="1">
                <a:solidFill>
                  <a:srgbClr val="B50A0A"/>
                </a:solidFill>
                <a:latin typeface="Arial"/>
                <a:cs typeface="Arial"/>
              </a:rPr>
              <a:t>pn</a:t>
            </a:r>
            <a:r>
              <a:rPr lang="en-US" sz="2400" dirty="0">
                <a:solidFill>
                  <a:srgbClr val="B50A0A"/>
                </a:solidFill>
                <a:latin typeface="Arial"/>
                <a:cs typeface="Arial"/>
              </a:rPr>
              <a:t> originally of type ( int </a:t>
            </a:r>
            <a:r>
              <a:rPr lang="en-US" sz="2400" i="1" dirty="0">
                <a:solidFill>
                  <a:srgbClr val="B50A0A"/>
                </a:solidFill>
                <a:latin typeface="Meiryo UI"/>
                <a:cs typeface="Meiryo UI"/>
              </a:rPr>
              <a:t>∗</a:t>
            </a:r>
            <a:r>
              <a:rPr lang="en-US" sz="2400" dirty="0">
                <a:solidFill>
                  <a:srgbClr val="B50A0A"/>
                </a:solidFill>
                <a:latin typeface="Arial"/>
                <a:cs typeface="Arial"/>
              </a:rPr>
              <a:t>) </a:t>
            </a:r>
            <a:r>
              <a:rPr lang="en-US" sz="2400" i="1" dirty="0">
                <a:solidFill>
                  <a:srgbClr val="B50A0A"/>
                </a:solidFill>
                <a:latin typeface="Meiryo UI"/>
                <a:cs typeface="Meiryo UI"/>
              </a:rPr>
              <a:t>∗</a:t>
            </a:r>
            <a:r>
              <a:rPr lang="en-US" sz="2400" dirty="0">
                <a:solidFill>
                  <a:srgbClr val="B50A0A"/>
                </a:solidFill>
                <a:latin typeface="Arial"/>
                <a:cs typeface="Arial"/>
              </a:rPr>
              <a:t>/</a:t>
            </a:r>
            <a:endParaRPr lang="en-US" sz="2400" dirty="0">
              <a:latin typeface="Arial"/>
              <a:cs typeface="Arial"/>
            </a:endParaRPr>
          </a:p>
          <a:p>
            <a:pPr marL="334729" marR="716018" indent="-260485">
              <a:lnSpc>
                <a:spcPct val="102600"/>
              </a:lnSpc>
              <a:spcBef>
                <a:spcPts val="0"/>
              </a:spcBef>
              <a:buSzPct val="90909"/>
              <a:buFont typeface="Meiryo UI"/>
              <a:buChar char="•"/>
              <a:tabLst>
                <a:tab pos="337246" algn="l"/>
              </a:tabLst>
            </a:pPr>
            <a:endParaRPr lang="en-US" sz="3200" dirty="0">
              <a:latin typeface="Arial"/>
              <a:cs typeface="Arial"/>
            </a:endParaRPr>
          </a:p>
          <a:p>
            <a:pPr marL="334729" marR="716018" indent="-260485">
              <a:lnSpc>
                <a:spcPct val="102600"/>
              </a:lnSpc>
              <a:spcBef>
                <a:spcPts val="0"/>
              </a:spcBef>
              <a:buSzPct val="90909"/>
              <a:buFont typeface="Meiryo UI"/>
              <a:buChar char="•"/>
              <a:tabLst>
                <a:tab pos="337246" algn="l"/>
              </a:tabLst>
            </a:pPr>
            <a:r>
              <a:rPr lang="en-US" sz="3200" dirty="0">
                <a:latin typeface="Arial"/>
                <a:cs typeface="Arial"/>
              </a:rPr>
              <a:t>Implicit cast to/from </a:t>
            </a:r>
            <a:r>
              <a:rPr lang="en-US" sz="3200" dirty="0">
                <a:latin typeface="Courier New"/>
                <a:cs typeface="Courier New"/>
              </a:rPr>
              <a:t>void </a:t>
            </a:r>
            <a:r>
              <a:rPr lang="en-US" sz="4400" baseline="-10101" dirty="0">
                <a:latin typeface="Courier New"/>
                <a:cs typeface="Courier New"/>
              </a:rPr>
              <a:t>* </a:t>
            </a:r>
            <a:r>
              <a:rPr lang="en-US" sz="3200" dirty="0">
                <a:latin typeface="Arial"/>
                <a:cs typeface="Arial"/>
              </a:rPr>
              <a:t>also possible</a:t>
            </a:r>
          </a:p>
          <a:p>
            <a:pPr marL="334729" marR="716018" indent="-260485">
              <a:lnSpc>
                <a:spcPct val="102600"/>
              </a:lnSpc>
              <a:spcBef>
                <a:spcPts val="0"/>
              </a:spcBef>
              <a:buSzPct val="90909"/>
              <a:buFont typeface="Meiryo UI"/>
              <a:buChar char="•"/>
              <a:tabLst>
                <a:tab pos="337246" algn="l"/>
              </a:tabLst>
            </a:pPr>
            <a:r>
              <a:rPr lang="en-US" sz="3200" dirty="0">
                <a:latin typeface="Arial"/>
                <a:cs typeface="Arial"/>
              </a:rPr>
              <a:t>Dereferenced pointer has new type, regardless of real type of data</a:t>
            </a:r>
          </a:p>
          <a:p>
            <a:pPr marL="334729" marR="1828425" indent="-260485">
              <a:lnSpc>
                <a:spcPct val="105000"/>
              </a:lnSpc>
              <a:spcBef>
                <a:spcPts val="0"/>
              </a:spcBef>
              <a:buSzPct val="90909"/>
              <a:buFont typeface="Meiryo UI"/>
              <a:buChar char="•"/>
              <a:tabLst>
                <a:tab pos="337246" algn="l"/>
              </a:tabLst>
            </a:pPr>
            <a:r>
              <a:rPr lang="en-US" sz="3200" dirty="0">
                <a:latin typeface="Arial"/>
                <a:cs typeface="Arial"/>
              </a:rPr>
              <a:t>Possible to cause segmentation faults, other 	difﬁcult-to-identify errors</a:t>
            </a:r>
          </a:p>
          <a:p>
            <a:pPr marL="882122" lvl="1" indent="-249159">
              <a:spcBef>
                <a:spcPts val="0"/>
              </a:spcBef>
              <a:buSzPct val="90000"/>
              <a:buFont typeface="Meiryo UI"/>
              <a:buChar char="•"/>
              <a:tabLst>
                <a:tab pos="882122" algn="l"/>
              </a:tabLst>
            </a:pPr>
            <a:r>
              <a:rPr lang="en-US" sz="2800" dirty="0">
                <a:latin typeface="Arial"/>
                <a:cs typeface="Arial"/>
              </a:rPr>
              <a:t>What happens if we dereference </a:t>
            </a:r>
            <a:r>
              <a:rPr lang="en-US" sz="2800" dirty="0" err="1">
                <a:latin typeface="Courier New"/>
                <a:cs typeface="Courier New"/>
              </a:rPr>
              <a:t>ppi</a:t>
            </a:r>
            <a:r>
              <a:rPr lang="en-US" sz="2800" dirty="0">
                <a:latin typeface="Courier New"/>
                <a:cs typeface="Courier New"/>
              </a:rPr>
              <a:t> </a:t>
            </a:r>
            <a:r>
              <a:rPr lang="en-US" sz="2800" dirty="0">
                <a:latin typeface="Arial"/>
                <a:cs typeface="Arial"/>
              </a:rPr>
              <a:t>now?</a:t>
            </a:r>
          </a:p>
        </p:txBody>
      </p:sp>
      <p:sp>
        <p:nvSpPr>
          <p:cNvPr id="4" name="Footer Placeholder 3">
            <a:extLst>
              <a:ext uri="{FF2B5EF4-FFF2-40B4-BE49-F238E27FC236}">
                <a16:creationId xmlns:a16="http://schemas.microsoft.com/office/drawing/2014/main" id="{11ED7274-DE70-ACA1-C7E9-EFBB855DF612}"/>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4E044E98-674C-22CA-1595-8F2A54A7617C}"/>
              </a:ext>
            </a:extLst>
          </p:cNvPr>
          <p:cNvSpPr>
            <a:spLocks noGrp="1"/>
          </p:cNvSpPr>
          <p:nvPr>
            <p:ph type="sldNum" sz="quarter" idx="12"/>
          </p:nvPr>
        </p:nvSpPr>
        <p:spPr/>
        <p:txBody>
          <a:bodyPr/>
          <a:lstStyle/>
          <a:p>
            <a:fld id="{80B3F240-1256-4E56-B6D7-F3DD5D13EF0A}" type="slidenum">
              <a:rPr lang="en-US" smtClean="0"/>
              <a:t>25</a:t>
            </a:fld>
            <a:endParaRPr lang="en-US"/>
          </a:p>
        </p:txBody>
      </p:sp>
    </p:spTree>
    <p:extLst>
      <p:ext uri="{BB962C8B-B14F-4D97-AF65-F5344CB8AC3E}">
        <p14:creationId xmlns:p14="http://schemas.microsoft.com/office/powerpoint/2010/main" val="19650538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BF1871-59BE-074B-9AE9-05354B450F85}"/>
              </a:ext>
            </a:extLst>
          </p:cNvPr>
          <p:cNvSpPr>
            <a:spLocks noGrp="1"/>
          </p:cNvSpPr>
          <p:nvPr>
            <p:ph type="title"/>
          </p:nvPr>
        </p:nvSpPr>
        <p:spPr/>
        <p:txBody>
          <a:bodyPr/>
          <a:lstStyle/>
          <a:p>
            <a:r>
              <a:rPr lang="en-US" b="1" dirty="0"/>
              <a:t>Pointer Arithmetic</a:t>
            </a:r>
          </a:p>
        </p:txBody>
      </p:sp>
      <p:sp>
        <p:nvSpPr>
          <p:cNvPr id="2" name="Content Placeholder 1">
            <a:extLst>
              <a:ext uri="{FF2B5EF4-FFF2-40B4-BE49-F238E27FC236}">
                <a16:creationId xmlns:a16="http://schemas.microsoft.com/office/drawing/2014/main" id="{79DA45BD-DA24-7E40-969A-EC905123B025}"/>
              </a:ext>
            </a:extLst>
          </p:cNvPr>
          <p:cNvSpPr>
            <a:spLocks noGrp="1"/>
          </p:cNvSpPr>
          <p:nvPr>
            <p:ph idx="1"/>
          </p:nvPr>
        </p:nvSpPr>
        <p:spPr>
          <a:xfrm>
            <a:off x="838200" y="915815"/>
            <a:ext cx="10515600" cy="5157351"/>
          </a:xfrm>
        </p:spPr>
        <p:txBody>
          <a:bodyPr/>
          <a:lstStyle/>
          <a:p>
            <a:pPr algn="just"/>
            <a:r>
              <a:rPr lang="en-US" dirty="0"/>
              <a:t>pointer + n</a:t>
            </a:r>
          </a:p>
          <a:p>
            <a:pPr lvl="1" algn="just"/>
            <a:r>
              <a:rPr lang="en-US" dirty="0"/>
              <a:t>Adds </a:t>
            </a:r>
            <a:r>
              <a:rPr lang="en-US" b="1" dirty="0">
                <a:solidFill>
                  <a:srgbClr val="FFC115"/>
                </a:solidFill>
                <a:ea typeface="Courier New"/>
                <a:sym typeface="Courier New"/>
              </a:rPr>
              <a:t>n*</a:t>
            </a:r>
            <a:r>
              <a:rPr lang="en-US" b="1" dirty="0" err="1">
                <a:solidFill>
                  <a:srgbClr val="FFC115"/>
                </a:solidFill>
                <a:ea typeface="Courier New"/>
                <a:sym typeface="Courier New"/>
              </a:rPr>
              <a:t>sizeof</a:t>
            </a:r>
            <a:r>
              <a:rPr lang="en-US" b="1" dirty="0">
                <a:solidFill>
                  <a:srgbClr val="FFC115"/>
                </a:solidFill>
                <a:ea typeface="Courier New"/>
                <a:sym typeface="Courier New"/>
              </a:rPr>
              <a:t>(</a:t>
            </a:r>
            <a:r>
              <a:rPr lang="en-US" dirty="0">
                <a:solidFill>
                  <a:srgbClr val="FFC115"/>
                </a:solidFill>
              </a:rPr>
              <a:t>“whatever pointer is pointing to”</a:t>
            </a:r>
            <a:r>
              <a:rPr lang="en-US" b="1" dirty="0">
                <a:solidFill>
                  <a:srgbClr val="FFC115"/>
                </a:solidFill>
                <a:ea typeface="Courier New"/>
                <a:sym typeface="Courier New"/>
              </a:rPr>
              <a:t>)</a:t>
            </a:r>
            <a:r>
              <a:rPr lang="en-US" dirty="0"/>
              <a:t> to the memory address		</a:t>
            </a:r>
          </a:p>
          <a:p>
            <a:pPr algn="just"/>
            <a:r>
              <a:rPr lang="en-US" dirty="0"/>
              <a:t>pointer – n</a:t>
            </a:r>
          </a:p>
          <a:p>
            <a:pPr lvl="1" algn="just"/>
            <a:r>
              <a:rPr lang="en-US" dirty="0"/>
              <a:t>Subtracts </a:t>
            </a:r>
            <a:r>
              <a:rPr lang="en-US" b="1" dirty="0">
                <a:solidFill>
                  <a:srgbClr val="FFC115"/>
                </a:solidFill>
                <a:ea typeface="Courier New"/>
                <a:sym typeface="Courier New"/>
              </a:rPr>
              <a:t>n*</a:t>
            </a:r>
            <a:r>
              <a:rPr lang="en-US" b="1" dirty="0" err="1">
                <a:solidFill>
                  <a:srgbClr val="FFC115"/>
                </a:solidFill>
                <a:ea typeface="Courier New"/>
                <a:sym typeface="Courier New"/>
              </a:rPr>
              <a:t>sizeof</a:t>
            </a:r>
            <a:r>
              <a:rPr lang="en-US" b="1" dirty="0">
                <a:solidFill>
                  <a:srgbClr val="FFC115"/>
                </a:solidFill>
                <a:ea typeface="Courier New"/>
                <a:sym typeface="Courier New"/>
              </a:rPr>
              <a:t>(</a:t>
            </a:r>
            <a:r>
              <a:rPr lang="en-US" dirty="0">
                <a:solidFill>
                  <a:srgbClr val="FFC115"/>
                </a:solidFill>
              </a:rPr>
              <a:t>“whatever pointer is pointing to”</a:t>
            </a:r>
            <a:r>
              <a:rPr lang="en-US" b="1" dirty="0">
                <a:solidFill>
                  <a:srgbClr val="FFC115"/>
                </a:solidFill>
                <a:ea typeface="Courier New"/>
                <a:sym typeface="Courier New"/>
              </a:rPr>
              <a:t>)</a:t>
            </a:r>
            <a:r>
              <a:rPr lang="en-US" dirty="0"/>
              <a:t> from the memory address	</a:t>
            </a:r>
          </a:p>
          <a:p>
            <a:pPr algn="just"/>
            <a:r>
              <a:rPr lang="en-US" dirty="0"/>
              <a:t> int </a:t>
            </a:r>
            <a:r>
              <a:rPr lang="en-US" dirty="0" err="1"/>
              <a:t>val</a:t>
            </a:r>
            <a:r>
              <a:rPr lang="en-US" dirty="0"/>
              <a:t>=10;</a:t>
            </a:r>
          </a:p>
          <a:p>
            <a:pPr algn="just"/>
            <a:r>
              <a:rPr lang="en-US" dirty="0">
                <a:solidFill>
                  <a:schemeClr val="accent4">
                    <a:lumMod val="75000"/>
                  </a:schemeClr>
                </a:solidFill>
              </a:rPr>
              <a:t>const</a:t>
            </a:r>
            <a:r>
              <a:rPr lang="en-US" dirty="0"/>
              <a:t> int* </a:t>
            </a:r>
            <a:r>
              <a:rPr lang="en-US" dirty="0">
                <a:solidFill>
                  <a:schemeClr val="accent1">
                    <a:lumMod val="75000"/>
                  </a:schemeClr>
                </a:solidFill>
              </a:rPr>
              <a:t>const</a:t>
            </a:r>
            <a:r>
              <a:rPr lang="en-US" dirty="0"/>
              <a:t> </a:t>
            </a:r>
            <a:r>
              <a:rPr lang="en-US" dirty="0" err="1"/>
              <a:t>ptr</a:t>
            </a:r>
            <a:r>
              <a:rPr lang="en-US" dirty="0"/>
              <a:t> =&amp;</a:t>
            </a:r>
            <a:r>
              <a:rPr lang="en-US" dirty="0" err="1"/>
              <a:t>val</a:t>
            </a:r>
            <a:r>
              <a:rPr lang="en-US" dirty="0"/>
              <a:t>;	</a:t>
            </a:r>
          </a:p>
          <a:p>
            <a:pPr algn="just"/>
            <a:r>
              <a:rPr lang="en-US" dirty="0">
                <a:solidFill>
                  <a:schemeClr val="accent4">
                    <a:lumMod val="75000"/>
                  </a:schemeClr>
                </a:solidFill>
              </a:rPr>
              <a:t>const</a:t>
            </a:r>
            <a:r>
              <a:rPr lang="en-US" dirty="0"/>
              <a:t> = means this pointer is pointing to a constant variable</a:t>
            </a:r>
          </a:p>
          <a:p>
            <a:pPr algn="just"/>
            <a:r>
              <a:rPr lang="en-US" dirty="0">
                <a:solidFill>
                  <a:schemeClr val="accent1">
                    <a:lumMod val="75000"/>
                  </a:schemeClr>
                </a:solidFill>
              </a:rPr>
              <a:t>const</a:t>
            </a:r>
            <a:r>
              <a:rPr lang="en-US" dirty="0"/>
              <a:t> = means this is a constant pointer and can’t point anything else</a:t>
            </a:r>
          </a:p>
          <a:p>
            <a:endParaRPr lang="en-US" dirty="0"/>
          </a:p>
        </p:txBody>
      </p:sp>
      <p:sp>
        <p:nvSpPr>
          <p:cNvPr id="4" name="Footer Placeholder 3">
            <a:extLst>
              <a:ext uri="{FF2B5EF4-FFF2-40B4-BE49-F238E27FC236}">
                <a16:creationId xmlns:a16="http://schemas.microsoft.com/office/drawing/2014/main" id="{63AE90EC-924D-57AB-7ADA-55EF92A54D8C}"/>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5E796C42-5F7E-F22E-DC2B-8A6D2DE3CC1D}"/>
              </a:ext>
            </a:extLst>
          </p:cNvPr>
          <p:cNvSpPr>
            <a:spLocks noGrp="1"/>
          </p:cNvSpPr>
          <p:nvPr>
            <p:ph type="sldNum" sz="quarter" idx="12"/>
          </p:nvPr>
        </p:nvSpPr>
        <p:spPr/>
        <p:txBody>
          <a:bodyPr/>
          <a:lstStyle/>
          <a:p>
            <a:fld id="{80B3F240-1256-4E56-B6D7-F3DD5D13EF0A}" type="slidenum">
              <a:rPr lang="en-US" smtClean="0"/>
              <a:t>26</a:t>
            </a:fld>
            <a:endParaRPr lang="en-US"/>
          </a:p>
        </p:txBody>
      </p:sp>
    </p:spTree>
    <p:extLst>
      <p:ext uri="{BB962C8B-B14F-4D97-AF65-F5344CB8AC3E}">
        <p14:creationId xmlns:p14="http://schemas.microsoft.com/office/powerpoint/2010/main" val="2116897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A88F-4E38-DADA-1D0C-AC0C63E1636C}"/>
              </a:ext>
            </a:extLst>
          </p:cNvPr>
          <p:cNvSpPr>
            <a:spLocks noGrp="1"/>
          </p:cNvSpPr>
          <p:nvPr>
            <p:ph type="title"/>
          </p:nvPr>
        </p:nvSpPr>
        <p:spPr/>
        <p:txBody>
          <a:bodyPr/>
          <a:lstStyle/>
          <a:p>
            <a:r>
              <a:rPr lang="en-US" dirty="0"/>
              <a:t>Pointers increment</a:t>
            </a:r>
            <a:endParaRPr lang="x-none" dirty="0"/>
          </a:p>
        </p:txBody>
      </p:sp>
      <p:sp>
        <p:nvSpPr>
          <p:cNvPr id="3" name="Content Placeholder 2">
            <a:extLst>
              <a:ext uri="{FF2B5EF4-FFF2-40B4-BE49-F238E27FC236}">
                <a16:creationId xmlns:a16="http://schemas.microsoft.com/office/drawing/2014/main" id="{6F762116-DE8C-D403-6EAE-25D9CDB94CF3}"/>
              </a:ext>
            </a:extLst>
          </p:cNvPr>
          <p:cNvSpPr>
            <a:spLocks noGrp="1"/>
          </p:cNvSpPr>
          <p:nvPr>
            <p:ph idx="1"/>
          </p:nvPr>
        </p:nvSpPr>
        <p:spPr/>
        <p:txBody>
          <a:bodyPr>
            <a:normAutofit/>
          </a:bodyPr>
          <a:lstStyle/>
          <a:p>
            <a:r>
              <a:rPr lang="en-US" sz="2000" dirty="0"/>
              <a:t>X=(*</a:t>
            </a:r>
            <a:r>
              <a:rPr lang="en-US" sz="2000" dirty="0" err="1"/>
              <a:t>ptr</a:t>
            </a:r>
            <a:r>
              <a:rPr lang="en-US" sz="2000" dirty="0"/>
              <a:t>)++ : dereference and will assign value and value at memory  location will be incremented</a:t>
            </a:r>
          </a:p>
          <a:p>
            <a:r>
              <a:rPr lang="en-US" sz="2000" dirty="0"/>
              <a:t>X=*</a:t>
            </a:r>
            <a:r>
              <a:rPr lang="en-US" sz="2000" dirty="0" err="1"/>
              <a:t>ptr</a:t>
            </a:r>
            <a:r>
              <a:rPr lang="en-US" sz="2000" dirty="0"/>
              <a:t>++ : dereference and assign value and pointer will be incremented to next location in memory</a:t>
            </a:r>
          </a:p>
          <a:p>
            <a:r>
              <a:rPr lang="en-US" sz="2000" dirty="0"/>
              <a:t>X=++(*</a:t>
            </a:r>
            <a:r>
              <a:rPr lang="en-US" sz="2000" dirty="0" err="1"/>
              <a:t>ptr</a:t>
            </a:r>
            <a:r>
              <a:rPr lang="en-US" sz="2000" dirty="0"/>
              <a:t>) : dereference and increment value and assign value and value at memory location will get incremented</a:t>
            </a:r>
          </a:p>
          <a:p>
            <a:r>
              <a:rPr lang="en-US" sz="2000" dirty="0"/>
              <a:t>X=*(++</a:t>
            </a:r>
            <a:r>
              <a:rPr lang="en-US" sz="2000" dirty="0" err="1"/>
              <a:t>ptr</a:t>
            </a:r>
            <a:r>
              <a:rPr lang="en-US" sz="2000" dirty="0"/>
              <a:t>) : pointer will increment to next location and will dereference and will get assigned</a:t>
            </a:r>
          </a:p>
          <a:p>
            <a:endParaRPr lang="x-none" sz="2000" dirty="0"/>
          </a:p>
        </p:txBody>
      </p:sp>
      <p:sp>
        <p:nvSpPr>
          <p:cNvPr id="4" name="Footer Placeholder 3">
            <a:extLst>
              <a:ext uri="{FF2B5EF4-FFF2-40B4-BE49-F238E27FC236}">
                <a16:creationId xmlns:a16="http://schemas.microsoft.com/office/drawing/2014/main" id="{1F53A0E2-DDB1-EECC-E09A-1C1E79DBD59A}"/>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16745194-0653-392D-98B4-8BEC47BDFE17}"/>
              </a:ext>
            </a:extLst>
          </p:cNvPr>
          <p:cNvSpPr>
            <a:spLocks noGrp="1"/>
          </p:cNvSpPr>
          <p:nvPr>
            <p:ph type="sldNum" sz="quarter" idx="12"/>
          </p:nvPr>
        </p:nvSpPr>
        <p:spPr/>
        <p:txBody>
          <a:bodyPr/>
          <a:lstStyle/>
          <a:p>
            <a:fld id="{80B3F240-1256-4E56-B6D7-F3DD5D13EF0A}" type="slidenum">
              <a:rPr lang="en-US" smtClean="0"/>
              <a:t>27</a:t>
            </a:fld>
            <a:endParaRPr lang="en-US"/>
          </a:p>
        </p:txBody>
      </p:sp>
    </p:spTree>
    <p:extLst>
      <p:ext uri="{BB962C8B-B14F-4D97-AF65-F5344CB8AC3E}">
        <p14:creationId xmlns:p14="http://schemas.microsoft.com/office/powerpoint/2010/main" val="15349203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chor="ctr"/>
          <a:lstStyle/>
          <a:p>
            <a:pPr marL="0" indent="0" algn="ctr">
              <a:buNone/>
            </a:pPr>
            <a:r>
              <a:rPr lang="en-US" sz="4000" b="1" dirty="0"/>
              <a:t>Bit Manipulation in C</a:t>
            </a:r>
          </a:p>
        </p:txBody>
      </p:sp>
      <p:sp>
        <p:nvSpPr>
          <p:cNvPr id="5" name="Footer Placeholder 4">
            <a:extLst>
              <a:ext uri="{FF2B5EF4-FFF2-40B4-BE49-F238E27FC236}">
                <a16:creationId xmlns:a16="http://schemas.microsoft.com/office/drawing/2014/main" id="{EABA91E3-75A2-0B3F-1C8E-881E3A71356A}"/>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035B6C2D-90A4-3D97-0BA4-123A89597E27}"/>
              </a:ext>
            </a:extLst>
          </p:cNvPr>
          <p:cNvSpPr>
            <a:spLocks noGrp="1"/>
          </p:cNvSpPr>
          <p:nvPr>
            <p:ph type="sldNum" sz="quarter" idx="12"/>
          </p:nvPr>
        </p:nvSpPr>
        <p:spPr/>
        <p:txBody>
          <a:bodyPr/>
          <a:lstStyle/>
          <a:p>
            <a:fld id="{80B3F240-1256-4E56-B6D7-F3DD5D13EF0A}" type="slidenum">
              <a:rPr lang="en-US" smtClean="0"/>
              <a:t>28</a:t>
            </a:fld>
            <a:endParaRPr lang="en-US"/>
          </a:p>
        </p:txBody>
      </p:sp>
    </p:spTree>
    <p:extLst>
      <p:ext uri="{BB962C8B-B14F-4D97-AF65-F5344CB8AC3E}">
        <p14:creationId xmlns:p14="http://schemas.microsoft.com/office/powerpoint/2010/main" val="91599166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B6A71-07F2-CD67-7DE2-E025EC958088}"/>
              </a:ext>
            </a:extLst>
          </p:cNvPr>
          <p:cNvSpPr>
            <a:spLocks noGrp="1"/>
          </p:cNvSpPr>
          <p:nvPr>
            <p:ph type="title"/>
          </p:nvPr>
        </p:nvSpPr>
        <p:spPr/>
        <p:txBody>
          <a:bodyPr/>
          <a:lstStyle/>
          <a:p>
            <a:r>
              <a:rPr lang="en-US" dirty="0"/>
              <a:t>Bit manipulation</a:t>
            </a:r>
            <a:endParaRPr lang="x-none" dirty="0"/>
          </a:p>
        </p:txBody>
      </p:sp>
      <p:sp>
        <p:nvSpPr>
          <p:cNvPr id="3" name="Content Placeholder 2">
            <a:extLst>
              <a:ext uri="{FF2B5EF4-FFF2-40B4-BE49-F238E27FC236}">
                <a16:creationId xmlns:a16="http://schemas.microsoft.com/office/drawing/2014/main" id="{CB88543F-6950-12F0-47AF-1EA8231CFDC1}"/>
              </a:ext>
            </a:extLst>
          </p:cNvPr>
          <p:cNvSpPr>
            <a:spLocks noGrp="1"/>
          </p:cNvSpPr>
          <p:nvPr>
            <p:ph idx="1"/>
          </p:nvPr>
        </p:nvSpPr>
        <p:spPr/>
        <p:txBody>
          <a:bodyPr>
            <a:normAutofit/>
          </a:bodyPr>
          <a:lstStyle/>
          <a:p>
            <a:r>
              <a:rPr lang="en-US" sz="2400" dirty="0"/>
              <a:t>Set a bit in int at a particular location</a:t>
            </a:r>
          </a:p>
          <a:p>
            <a:pPr lvl="1"/>
            <a:r>
              <a:rPr lang="en-US" sz="2000" dirty="0"/>
              <a:t> int </a:t>
            </a:r>
            <a:r>
              <a:rPr lang="en-US" sz="2000" dirty="0" err="1"/>
              <a:t>i</a:t>
            </a:r>
            <a:r>
              <a:rPr lang="en-US" sz="2000" dirty="0"/>
              <a:t>=10;</a:t>
            </a:r>
          </a:p>
          <a:p>
            <a:pPr lvl="1"/>
            <a:r>
              <a:rPr lang="en-US" sz="2000" dirty="0"/>
              <a:t> </a:t>
            </a:r>
            <a:r>
              <a:rPr lang="en-US" sz="2000" dirty="0" err="1"/>
              <a:t>i</a:t>
            </a:r>
            <a:r>
              <a:rPr lang="en-US" sz="2000" dirty="0"/>
              <a:t> |=(1&lt;&lt;bit position);</a:t>
            </a:r>
          </a:p>
          <a:p>
            <a:r>
              <a:rPr lang="en-US" sz="2400" dirty="0"/>
              <a:t>Clear a bit in int at a particular location</a:t>
            </a:r>
          </a:p>
          <a:p>
            <a:pPr lvl="1"/>
            <a:r>
              <a:rPr lang="en-US" sz="2000" dirty="0"/>
              <a:t> int </a:t>
            </a:r>
            <a:r>
              <a:rPr lang="en-US" sz="2000" dirty="0" err="1"/>
              <a:t>i</a:t>
            </a:r>
            <a:r>
              <a:rPr lang="en-US" sz="2000" dirty="0"/>
              <a:t>=10;</a:t>
            </a:r>
          </a:p>
          <a:p>
            <a:pPr lvl="1"/>
            <a:r>
              <a:rPr lang="en-US" sz="2000" dirty="0"/>
              <a:t> int temp=FFFF_FFFF ^ (1&lt;&lt;bit position)</a:t>
            </a:r>
          </a:p>
          <a:p>
            <a:pPr lvl="1"/>
            <a:r>
              <a:rPr lang="en-US" sz="2000" dirty="0"/>
              <a:t> </a:t>
            </a:r>
            <a:r>
              <a:rPr lang="en-US" sz="2000" dirty="0" err="1"/>
              <a:t>i</a:t>
            </a:r>
            <a:r>
              <a:rPr lang="en-US" sz="2000" dirty="0"/>
              <a:t> &amp;= temp;</a:t>
            </a:r>
          </a:p>
          <a:p>
            <a:r>
              <a:rPr lang="en-US" sz="2400" dirty="0"/>
              <a:t>Count number of 1’s in an int</a:t>
            </a:r>
          </a:p>
          <a:p>
            <a:pPr lvl="1"/>
            <a:r>
              <a:rPr lang="en-US" sz="2000" dirty="0"/>
              <a:t>int num=10;</a:t>
            </a:r>
          </a:p>
          <a:p>
            <a:pPr lvl="1"/>
            <a:r>
              <a:rPr lang="en-US" sz="2000" dirty="0"/>
              <a:t> for(int count=0; num; count++)</a:t>
            </a:r>
          </a:p>
          <a:p>
            <a:pPr marL="914400" lvl="2" indent="0">
              <a:buNone/>
            </a:pPr>
            <a:r>
              <a:rPr lang="en-US" sz="2000" dirty="0"/>
              <a:t>{</a:t>
            </a:r>
          </a:p>
          <a:p>
            <a:pPr marL="914400" lvl="2" indent="0">
              <a:buNone/>
            </a:pPr>
            <a:r>
              <a:rPr lang="en-US" sz="2000" dirty="0"/>
              <a:t>   num &amp; = (num-1);</a:t>
            </a:r>
          </a:p>
          <a:p>
            <a:pPr marL="914400" lvl="2" indent="0">
              <a:buNone/>
            </a:pPr>
            <a:r>
              <a:rPr lang="en-US" sz="2000" dirty="0"/>
              <a:t>}</a:t>
            </a:r>
            <a:endParaRPr lang="x-none" sz="2000" dirty="0"/>
          </a:p>
        </p:txBody>
      </p:sp>
      <p:sp>
        <p:nvSpPr>
          <p:cNvPr id="4" name="Footer Placeholder 3">
            <a:extLst>
              <a:ext uri="{FF2B5EF4-FFF2-40B4-BE49-F238E27FC236}">
                <a16:creationId xmlns:a16="http://schemas.microsoft.com/office/drawing/2014/main" id="{06FEA4AC-7747-67A9-7E21-8A24A489B1C2}"/>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11FBFDC1-0D62-CBE8-B3CF-819BA2FA7CE7}"/>
              </a:ext>
            </a:extLst>
          </p:cNvPr>
          <p:cNvSpPr>
            <a:spLocks noGrp="1"/>
          </p:cNvSpPr>
          <p:nvPr>
            <p:ph type="sldNum" sz="quarter" idx="12"/>
          </p:nvPr>
        </p:nvSpPr>
        <p:spPr/>
        <p:txBody>
          <a:bodyPr/>
          <a:lstStyle/>
          <a:p>
            <a:fld id="{80B3F240-1256-4E56-B6D7-F3DD5D13EF0A}" type="slidenum">
              <a:rPr lang="en-US" smtClean="0"/>
              <a:t>29</a:t>
            </a:fld>
            <a:endParaRPr lang="en-US"/>
          </a:p>
        </p:txBody>
      </p:sp>
    </p:spTree>
    <p:extLst>
      <p:ext uri="{BB962C8B-B14F-4D97-AF65-F5344CB8AC3E}">
        <p14:creationId xmlns:p14="http://schemas.microsoft.com/office/powerpoint/2010/main" val="847024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B70A-D8DB-4DD8-51C8-7F2F2825B82E}"/>
              </a:ext>
            </a:extLst>
          </p:cNvPr>
          <p:cNvSpPr>
            <a:spLocks noGrp="1"/>
          </p:cNvSpPr>
          <p:nvPr>
            <p:ph type="title"/>
          </p:nvPr>
        </p:nvSpPr>
        <p:spPr/>
        <p:txBody>
          <a:bodyPr/>
          <a:lstStyle/>
          <a:p>
            <a:r>
              <a:rPr lang="en-US" dirty="0"/>
              <a:t>C memory map revisit</a:t>
            </a:r>
            <a:endParaRPr lang="x-none" dirty="0"/>
          </a:p>
        </p:txBody>
      </p:sp>
      <p:sp>
        <p:nvSpPr>
          <p:cNvPr id="3" name="Content Placeholder 2">
            <a:extLst>
              <a:ext uri="{FF2B5EF4-FFF2-40B4-BE49-F238E27FC236}">
                <a16:creationId xmlns:a16="http://schemas.microsoft.com/office/drawing/2014/main" id="{4EBFF325-72A8-A944-95F9-FCD78220CB52}"/>
              </a:ext>
            </a:extLst>
          </p:cNvPr>
          <p:cNvSpPr>
            <a:spLocks noGrp="1"/>
          </p:cNvSpPr>
          <p:nvPr>
            <p:ph idx="1"/>
          </p:nvPr>
        </p:nvSpPr>
        <p:spPr/>
        <p:txBody>
          <a:bodyPr/>
          <a:lstStyle/>
          <a:p>
            <a:r>
              <a:rPr lang="en-US" dirty="0"/>
              <a:t>Uninitialized DATA segment (.</a:t>
            </a:r>
            <a:r>
              <a:rPr lang="en-US" dirty="0" err="1"/>
              <a:t>bss</a:t>
            </a:r>
            <a:r>
              <a:rPr lang="en-US" dirty="0"/>
              <a:t>)</a:t>
            </a:r>
          </a:p>
          <a:p>
            <a:pPr lvl="1"/>
            <a:r>
              <a:rPr lang="en-US" dirty="0"/>
              <a:t>Uninitialized global variables </a:t>
            </a:r>
            <a:r>
              <a:rPr lang="en-US" i="1" dirty="0"/>
              <a:t>(including pointer variables)</a:t>
            </a:r>
            <a:endParaRPr lang="en-US" dirty="0"/>
          </a:p>
          <a:p>
            <a:pPr lvl="1"/>
            <a:r>
              <a:rPr lang="en-US" dirty="0"/>
              <a:t>Uninitialized constant global variables</a:t>
            </a:r>
          </a:p>
          <a:p>
            <a:pPr lvl="1"/>
            <a:r>
              <a:rPr lang="en-US" dirty="0"/>
              <a:t>Uninitialized local static variables</a:t>
            </a:r>
          </a:p>
          <a:p>
            <a:r>
              <a:rPr lang="en-US" dirty="0"/>
              <a:t>Initialized DATA segment</a:t>
            </a:r>
          </a:p>
          <a:p>
            <a:pPr lvl="1"/>
            <a:r>
              <a:rPr lang="en-US" dirty="0"/>
              <a:t>Initialized global variables </a:t>
            </a:r>
            <a:r>
              <a:rPr lang="en-US" i="1" dirty="0"/>
              <a:t>(including pointer variables)</a:t>
            </a:r>
            <a:endParaRPr lang="en-US" dirty="0"/>
          </a:p>
          <a:p>
            <a:pPr lvl="1"/>
            <a:r>
              <a:rPr lang="en-US" dirty="0"/>
              <a:t>Initialized constant global variables.</a:t>
            </a:r>
          </a:p>
          <a:p>
            <a:pPr lvl="1"/>
            <a:r>
              <a:rPr lang="en-US" dirty="0"/>
              <a:t>Initialized local static variables.</a:t>
            </a:r>
          </a:p>
          <a:p>
            <a:pPr lvl="1"/>
            <a:r>
              <a:rPr lang="en-US" dirty="0"/>
              <a:t>Initialized Read-Only area (constant variables)</a:t>
            </a:r>
          </a:p>
          <a:p>
            <a:pPr lvl="1"/>
            <a:r>
              <a:rPr lang="en-US" dirty="0"/>
              <a:t>Initialized Read-Write area (modifiable variables)</a:t>
            </a:r>
          </a:p>
          <a:p>
            <a:pPr lvl="1"/>
            <a:r>
              <a:rPr lang="en-US" dirty="0"/>
              <a:t>Size of DATA segment is fixed at compile time</a:t>
            </a:r>
            <a:endParaRPr lang="x-none" dirty="0"/>
          </a:p>
        </p:txBody>
      </p:sp>
      <p:sp>
        <p:nvSpPr>
          <p:cNvPr id="4" name="Footer Placeholder 3">
            <a:extLst>
              <a:ext uri="{FF2B5EF4-FFF2-40B4-BE49-F238E27FC236}">
                <a16:creationId xmlns:a16="http://schemas.microsoft.com/office/drawing/2014/main" id="{BCC1FFD4-E4E0-79DE-B3A1-6BFCA1123349}"/>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CFCCBEFB-4643-321F-3CE3-D36D254F97D6}"/>
              </a:ext>
            </a:extLst>
          </p:cNvPr>
          <p:cNvSpPr>
            <a:spLocks noGrp="1"/>
          </p:cNvSpPr>
          <p:nvPr>
            <p:ph type="sldNum" sz="quarter" idx="12"/>
          </p:nvPr>
        </p:nvSpPr>
        <p:spPr/>
        <p:txBody>
          <a:bodyPr/>
          <a:lstStyle/>
          <a:p>
            <a:fld id="{80B3F240-1256-4E56-B6D7-F3DD5D13EF0A}" type="slidenum">
              <a:rPr lang="en-US" smtClean="0"/>
              <a:t>3</a:t>
            </a:fld>
            <a:endParaRPr lang="en-US"/>
          </a:p>
        </p:txBody>
      </p:sp>
    </p:spTree>
    <p:extLst>
      <p:ext uri="{BB962C8B-B14F-4D97-AF65-F5344CB8AC3E}">
        <p14:creationId xmlns:p14="http://schemas.microsoft.com/office/powerpoint/2010/main" val="1578101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88CC74-67C0-3F0F-FA1A-94171116DAB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144CFE-E908-5701-F1CB-041DA19311F7}"/>
              </a:ext>
            </a:extLst>
          </p:cNvPr>
          <p:cNvSpPr>
            <a:spLocks noGrp="1"/>
          </p:cNvSpPr>
          <p:nvPr>
            <p:ph idx="1"/>
          </p:nvPr>
        </p:nvSpPr>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b="1" dirty="0"/>
              <a:t>Arrays</a:t>
            </a:r>
          </a:p>
        </p:txBody>
      </p:sp>
      <p:sp>
        <p:nvSpPr>
          <p:cNvPr id="5" name="Footer Placeholder 4">
            <a:extLst>
              <a:ext uri="{FF2B5EF4-FFF2-40B4-BE49-F238E27FC236}">
                <a16:creationId xmlns:a16="http://schemas.microsoft.com/office/drawing/2014/main" id="{142CDE74-7BDF-4B16-6AAC-A2F62651A41D}"/>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1530E834-AFA3-9053-0185-1FD375308059}"/>
              </a:ext>
            </a:extLst>
          </p:cNvPr>
          <p:cNvSpPr>
            <a:spLocks noGrp="1"/>
          </p:cNvSpPr>
          <p:nvPr>
            <p:ph type="sldNum" sz="quarter" idx="12"/>
          </p:nvPr>
        </p:nvSpPr>
        <p:spPr/>
        <p:txBody>
          <a:bodyPr/>
          <a:lstStyle/>
          <a:p>
            <a:fld id="{80B3F240-1256-4E56-B6D7-F3DD5D13EF0A}" type="slidenum">
              <a:rPr lang="en-US" smtClean="0"/>
              <a:t>30</a:t>
            </a:fld>
            <a:endParaRPr lang="en-US"/>
          </a:p>
        </p:txBody>
      </p:sp>
    </p:spTree>
    <p:extLst>
      <p:ext uri="{BB962C8B-B14F-4D97-AF65-F5344CB8AC3E}">
        <p14:creationId xmlns:p14="http://schemas.microsoft.com/office/powerpoint/2010/main" val="2478038156"/>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026"/>
          <p:cNvSpPr>
            <a:spLocks noGrp="1" noChangeArrowheads="1"/>
          </p:cNvSpPr>
          <p:nvPr>
            <p:ph type="title"/>
          </p:nvPr>
        </p:nvSpPr>
        <p:spPr/>
        <p:txBody>
          <a:bodyPr/>
          <a:lstStyle/>
          <a:p>
            <a:r>
              <a:rPr lang="en-US" b="1" dirty="0"/>
              <a:t>Arrays (1/5)</a:t>
            </a:r>
          </a:p>
        </p:txBody>
      </p:sp>
      <p:sp>
        <p:nvSpPr>
          <p:cNvPr id="23555" name="Rectangle 1027"/>
          <p:cNvSpPr>
            <a:spLocks noGrp="1" noChangeArrowheads="1"/>
          </p:cNvSpPr>
          <p:nvPr>
            <p:ph idx="1"/>
          </p:nvPr>
        </p:nvSpPr>
        <p:spPr>
          <a:xfrm>
            <a:off x="838200" y="936023"/>
            <a:ext cx="10515600" cy="5157351"/>
          </a:xfrm>
        </p:spPr>
        <p:txBody>
          <a:bodyPr/>
          <a:lstStyle/>
          <a:p>
            <a:pPr>
              <a:lnSpc>
                <a:spcPct val="100000"/>
              </a:lnSpc>
            </a:pPr>
            <a:r>
              <a:rPr lang="en-US" sz="2667" dirty="0"/>
              <a:t>Declaration:</a:t>
            </a:r>
          </a:p>
          <a:p>
            <a:pPr lvl="1">
              <a:lnSpc>
                <a:spcPct val="100000"/>
              </a:lnSpc>
            </a:pPr>
            <a:r>
              <a:rPr lang="en-US" b="1" dirty="0">
                <a:solidFill>
                  <a:srgbClr val="FFC000"/>
                </a:solidFill>
              </a:rPr>
              <a:t>int </a:t>
            </a:r>
            <a:r>
              <a:rPr lang="en-US" b="1" dirty="0" err="1">
                <a:solidFill>
                  <a:srgbClr val="FFC000"/>
                </a:solidFill>
              </a:rPr>
              <a:t>ar</a:t>
            </a:r>
            <a:r>
              <a:rPr lang="en-US" b="1" dirty="0">
                <a:solidFill>
                  <a:srgbClr val="FFC000"/>
                </a:solidFill>
              </a:rPr>
              <a:t>[2];</a:t>
            </a:r>
          </a:p>
          <a:p>
            <a:pPr lvl="1">
              <a:lnSpc>
                <a:spcPct val="100000"/>
              </a:lnSpc>
            </a:pPr>
            <a:r>
              <a:rPr lang="en-US" dirty="0"/>
              <a:t>…declares a 2-element integer array</a:t>
            </a:r>
          </a:p>
          <a:p>
            <a:pPr lvl="1">
              <a:lnSpc>
                <a:spcPct val="100000"/>
              </a:lnSpc>
            </a:pPr>
            <a:r>
              <a:rPr lang="en-US" dirty="0"/>
              <a:t>An array is really just a block of memory</a:t>
            </a:r>
          </a:p>
          <a:p>
            <a:pPr>
              <a:lnSpc>
                <a:spcPct val="100000"/>
              </a:lnSpc>
            </a:pPr>
            <a:r>
              <a:rPr lang="en-US" sz="2667" dirty="0"/>
              <a:t>Declaration and initialization</a:t>
            </a:r>
          </a:p>
          <a:p>
            <a:pPr lvl="1">
              <a:lnSpc>
                <a:spcPct val="100000"/>
              </a:lnSpc>
            </a:pPr>
            <a:r>
              <a:rPr lang="en-US" sz="2167" b="1" dirty="0">
                <a:solidFill>
                  <a:srgbClr val="FFC000"/>
                </a:solidFill>
              </a:rPr>
              <a:t>int </a:t>
            </a:r>
            <a:r>
              <a:rPr lang="en-US" sz="2167" b="1" dirty="0" err="1">
                <a:solidFill>
                  <a:srgbClr val="FFC000"/>
                </a:solidFill>
              </a:rPr>
              <a:t>ar</a:t>
            </a:r>
            <a:r>
              <a:rPr lang="en-US" sz="2167" b="1" dirty="0">
                <a:solidFill>
                  <a:srgbClr val="FFC000"/>
                </a:solidFill>
              </a:rPr>
              <a:t>[] = {795, 635};</a:t>
            </a:r>
          </a:p>
          <a:p>
            <a:pPr lvl="1">
              <a:lnSpc>
                <a:spcPct val="100000"/>
              </a:lnSpc>
            </a:pPr>
            <a:r>
              <a:rPr lang="en-US" dirty="0"/>
              <a:t>declares and fills a 2-elt integer array</a:t>
            </a:r>
          </a:p>
          <a:p>
            <a:pPr>
              <a:lnSpc>
                <a:spcPct val="100000"/>
              </a:lnSpc>
            </a:pPr>
            <a:r>
              <a:rPr lang="en-US" sz="2667" dirty="0"/>
              <a:t>Accessing elements:</a:t>
            </a:r>
          </a:p>
          <a:p>
            <a:pPr lvl="1">
              <a:lnSpc>
                <a:spcPct val="100000"/>
              </a:lnSpc>
            </a:pPr>
            <a:r>
              <a:rPr lang="en-US" b="1" dirty="0" err="1">
                <a:solidFill>
                  <a:srgbClr val="FFC000"/>
                </a:solidFill>
              </a:rPr>
              <a:t>ar</a:t>
            </a:r>
            <a:r>
              <a:rPr lang="en-US" b="1" dirty="0">
                <a:solidFill>
                  <a:srgbClr val="FFC000"/>
                </a:solidFill>
              </a:rPr>
              <a:t>[num]</a:t>
            </a:r>
          </a:p>
          <a:p>
            <a:pPr lvl="1">
              <a:lnSpc>
                <a:spcPct val="100000"/>
              </a:lnSpc>
            </a:pPr>
            <a:r>
              <a:rPr lang="en-US" dirty="0"/>
              <a:t>returns the </a:t>
            </a:r>
            <a:r>
              <a:rPr lang="en-US" dirty="0" err="1"/>
              <a:t>num</a:t>
            </a:r>
            <a:r>
              <a:rPr lang="en-US" baseline="30000" dirty="0" err="1"/>
              <a:t>th</a:t>
            </a:r>
            <a:r>
              <a:rPr lang="en-US" dirty="0"/>
              <a:t> element.</a:t>
            </a:r>
          </a:p>
        </p:txBody>
      </p:sp>
      <p:sp>
        <p:nvSpPr>
          <p:cNvPr id="2" name="Footer Placeholder 1">
            <a:extLst>
              <a:ext uri="{FF2B5EF4-FFF2-40B4-BE49-F238E27FC236}">
                <a16:creationId xmlns:a16="http://schemas.microsoft.com/office/drawing/2014/main" id="{AE56D9CD-7EB0-34B3-1487-546F7CA6FA1C}"/>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571716D6-D1B0-4B16-9CBE-D5F64EDF235C}"/>
              </a:ext>
            </a:extLst>
          </p:cNvPr>
          <p:cNvSpPr>
            <a:spLocks noGrp="1"/>
          </p:cNvSpPr>
          <p:nvPr>
            <p:ph type="sldNum" sz="quarter" idx="12"/>
          </p:nvPr>
        </p:nvSpPr>
        <p:spPr/>
        <p:txBody>
          <a:bodyPr/>
          <a:lstStyle/>
          <a:p>
            <a:fld id="{80B3F240-1256-4E56-B6D7-F3DD5D13EF0A}" type="slidenum">
              <a:rPr lang="en-US" smtClean="0"/>
              <a:t>31</a:t>
            </a:fld>
            <a:endParaRPr lang="en-US"/>
          </a:p>
        </p:txBody>
      </p:sp>
    </p:spTree>
    <p:extLst>
      <p:ext uri="{BB962C8B-B14F-4D97-AF65-F5344CB8AC3E}">
        <p14:creationId xmlns:p14="http://schemas.microsoft.com/office/powerpoint/2010/main" val="25122273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b="1" dirty="0"/>
              <a:t>Arrays (2/5)</a:t>
            </a:r>
          </a:p>
        </p:txBody>
      </p:sp>
      <p:sp>
        <p:nvSpPr>
          <p:cNvPr id="25603" name="Rectangle 3"/>
          <p:cNvSpPr>
            <a:spLocks noGrp="1" noChangeArrowheads="1"/>
          </p:cNvSpPr>
          <p:nvPr>
            <p:ph idx="1"/>
          </p:nvPr>
        </p:nvSpPr>
        <p:spPr>
          <a:xfrm>
            <a:off x="838200" y="905711"/>
            <a:ext cx="10515600" cy="5157351"/>
          </a:xfrm>
        </p:spPr>
        <p:txBody>
          <a:bodyPr/>
          <a:lstStyle/>
          <a:p>
            <a:pPr algn="just">
              <a:lnSpc>
                <a:spcPct val="100000"/>
              </a:lnSpc>
            </a:pPr>
            <a:r>
              <a:rPr lang="en-US" dirty="0"/>
              <a:t>Arrays are (almost) identical to pointers</a:t>
            </a:r>
          </a:p>
          <a:p>
            <a:pPr lvl="1" algn="just">
              <a:lnSpc>
                <a:spcPct val="100000"/>
              </a:lnSpc>
            </a:pPr>
            <a:r>
              <a:rPr lang="en-US" b="1" dirty="0">
                <a:solidFill>
                  <a:srgbClr val="FFC000"/>
                </a:solidFill>
                <a:latin typeface="Courier New" panose="02070309020205020404" pitchFamily="49" charset="0"/>
                <a:cs typeface="Courier New" panose="02070309020205020404" pitchFamily="49" charset="0"/>
              </a:rPr>
              <a:t>char *string</a:t>
            </a:r>
            <a:r>
              <a:rPr lang="en-US" dirty="0"/>
              <a:t> and </a:t>
            </a:r>
            <a:r>
              <a:rPr lang="en-US" b="1" dirty="0">
                <a:solidFill>
                  <a:srgbClr val="FFC000"/>
                </a:solidFill>
                <a:latin typeface="Courier New" panose="02070309020205020404" pitchFamily="49" charset="0"/>
                <a:cs typeface="Courier New" panose="02070309020205020404" pitchFamily="49" charset="0"/>
              </a:rPr>
              <a:t>char string[]</a:t>
            </a:r>
            <a:r>
              <a:rPr lang="en-US" dirty="0"/>
              <a:t> are nearly identical declarations</a:t>
            </a:r>
          </a:p>
          <a:p>
            <a:pPr lvl="1" algn="just">
              <a:lnSpc>
                <a:spcPct val="100000"/>
              </a:lnSpc>
            </a:pPr>
            <a:r>
              <a:rPr lang="en-US" dirty="0"/>
              <a:t>They differ in very subtle ways: incrementing, declaration of filled arrays</a:t>
            </a:r>
          </a:p>
          <a:p>
            <a:pPr algn="just">
              <a:lnSpc>
                <a:spcPct val="100000"/>
              </a:lnSpc>
            </a:pPr>
            <a:r>
              <a:rPr lang="en-US" b="1" dirty="0"/>
              <a:t>Key Concept</a:t>
            </a:r>
            <a:r>
              <a:rPr lang="en-US" dirty="0"/>
              <a:t>: An array variable is a “pointer” to the first element.</a:t>
            </a:r>
          </a:p>
        </p:txBody>
      </p:sp>
      <p:sp>
        <p:nvSpPr>
          <p:cNvPr id="2" name="Footer Placeholder 1">
            <a:extLst>
              <a:ext uri="{FF2B5EF4-FFF2-40B4-BE49-F238E27FC236}">
                <a16:creationId xmlns:a16="http://schemas.microsoft.com/office/drawing/2014/main" id="{2C99D317-8B23-E23F-A584-F01AEB9D01B7}"/>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86E29D5F-AE15-4083-D947-44486AB5A8D5}"/>
              </a:ext>
            </a:extLst>
          </p:cNvPr>
          <p:cNvSpPr>
            <a:spLocks noGrp="1"/>
          </p:cNvSpPr>
          <p:nvPr>
            <p:ph type="sldNum" sz="quarter" idx="12"/>
          </p:nvPr>
        </p:nvSpPr>
        <p:spPr/>
        <p:txBody>
          <a:bodyPr/>
          <a:lstStyle/>
          <a:p>
            <a:fld id="{80B3F240-1256-4E56-B6D7-F3DD5D13EF0A}" type="slidenum">
              <a:rPr lang="en-US" smtClean="0"/>
              <a:t>32</a:t>
            </a:fld>
            <a:endParaRPr lang="en-US"/>
          </a:p>
        </p:txBody>
      </p:sp>
    </p:spTree>
    <p:extLst>
      <p:ext uri="{BB962C8B-B14F-4D97-AF65-F5344CB8AC3E}">
        <p14:creationId xmlns:p14="http://schemas.microsoft.com/office/powerpoint/2010/main" val="13660836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b="1" dirty="0"/>
              <a:t>Arrays (3/5)</a:t>
            </a:r>
          </a:p>
        </p:txBody>
      </p:sp>
      <p:sp>
        <p:nvSpPr>
          <p:cNvPr id="27651" name="Rectangle 3"/>
          <p:cNvSpPr>
            <a:spLocks noGrp="1" noChangeArrowheads="1"/>
          </p:cNvSpPr>
          <p:nvPr>
            <p:ph idx="1"/>
          </p:nvPr>
        </p:nvSpPr>
        <p:spPr>
          <a:xfrm>
            <a:off x="838200" y="850324"/>
            <a:ext cx="10515600" cy="5605782"/>
          </a:xfrm>
        </p:spPr>
        <p:txBody>
          <a:bodyPr>
            <a:normAutofit lnSpcReduction="10000"/>
          </a:bodyPr>
          <a:lstStyle/>
          <a:p>
            <a:pPr algn="just">
              <a:lnSpc>
                <a:spcPct val="100000"/>
              </a:lnSpc>
            </a:pPr>
            <a:r>
              <a:rPr lang="en-US" sz="2667" dirty="0"/>
              <a:t>Consequences:</a:t>
            </a:r>
          </a:p>
          <a:p>
            <a:pPr lvl="1" algn="just">
              <a:lnSpc>
                <a:spcPct val="100000"/>
              </a:lnSpc>
            </a:pPr>
            <a:r>
              <a:rPr lang="en-US" b="1" dirty="0" err="1">
                <a:solidFill>
                  <a:srgbClr val="FFC117"/>
                </a:solidFill>
                <a:latin typeface="Courier New" panose="02070309020205020404" pitchFamily="49" charset="0"/>
                <a:cs typeface="Courier New" panose="02070309020205020404" pitchFamily="49" charset="0"/>
              </a:rPr>
              <a:t>ar</a:t>
            </a:r>
            <a:r>
              <a:rPr lang="en-US" dirty="0"/>
              <a:t> is an array variable but looks like a pointer in many respects (though not all)</a:t>
            </a:r>
          </a:p>
          <a:p>
            <a:pPr lvl="1" algn="just">
              <a:lnSpc>
                <a:spcPct val="100000"/>
              </a:lnSpc>
            </a:pPr>
            <a:r>
              <a:rPr lang="en-US" b="1" dirty="0" err="1">
                <a:solidFill>
                  <a:srgbClr val="FFC117"/>
                </a:solidFill>
                <a:latin typeface="Courier New" panose="02070309020205020404" pitchFamily="49" charset="0"/>
                <a:cs typeface="Courier New" panose="02070309020205020404" pitchFamily="49" charset="0"/>
              </a:rPr>
              <a:t>ar</a:t>
            </a:r>
            <a:r>
              <a:rPr lang="en-US" b="1" dirty="0">
                <a:solidFill>
                  <a:srgbClr val="FFC117"/>
                </a:solidFill>
                <a:latin typeface="Courier New" panose="02070309020205020404" pitchFamily="49" charset="0"/>
                <a:cs typeface="Courier New" panose="02070309020205020404" pitchFamily="49" charset="0"/>
              </a:rPr>
              <a:t>[0]</a:t>
            </a:r>
            <a:r>
              <a:rPr lang="en-US" dirty="0"/>
              <a:t> is the same as </a:t>
            </a:r>
            <a:r>
              <a:rPr lang="en-US" b="1" dirty="0">
                <a:solidFill>
                  <a:srgbClr val="FFC117"/>
                </a:solidFill>
                <a:latin typeface="Courier New" panose="02070309020205020404" pitchFamily="49" charset="0"/>
                <a:cs typeface="Courier New" panose="02070309020205020404" pitchFamily="49" charset="0"/>
              </a:rPr>
              <a:t>*</a:t>
            </a:r>
            <a:r>
              <a:rPr lang="en-US" b="1" dirty="0" err="1">
                <a:solidFill>
                  <a:srgbClr val="FFC117"/>
                </a:solidFill>
                <a:latin typeface="Courier New" panose="02070309020205020404" pitchFamily="49" charset="0"/>
                <a:cs typeface="Courier New" panose="02070309020205020404" pitchFamily="49" charset="0"/>
              </a:rPr>
              <a:t>ar</a:t>
            </a:r>
            <a:endParaRPr lang="en-US" b="1" dirty="0">
              <a:solidFill>
                <a:srgbClr val="FFC117"/>
              </a:solidFill>
              <a:latin typeface="Courier New" panose="02070309020205020404" pitchFamily="49" charset="0"/>
              <a:cs typeface="Courier New" panose="02070309020205020404" pitchFamily="49" charset="0"/>
            </a:endParaRPr>
          </a:p>
          <a:p>
            <a:pPr lvl="1" algn="just">
              <a:lnSpc>
                <a:spcPct val="100000"/>
              </a:lnSpc>
            </a:pPr>
            <a:r>
              <a:rPr lang="en-US" b="1" dirty="0" err="1">
                <a:solidFill>
                  <a:srgbClr val="FFC117"/>
                </a:solidFill>
                <a:latin typeface="Courier New" panose="02070309020205020404" pitchFamily="49" charset="0"/>
                <a:cs typeface="Courier New" panose="02070309020205020404" pitchFamily="49" charset="0"/>
              </a:rPr>
              <a:t>ar</a:t>
            </a:r>
            <a:r>
              <a:rPr lang="en-US" b="1" dirty="0">
                <a:solidFill>
                  <a:srgbClr val="FFC117"/>
                </a:solidFill>
                <a:latin typeface="Courier New" panose="02070309020205020404" pitchFamily="49" charset="0"/>
                <a:cs typeface="Courier New" panose="02070309020205020404" pitchFamily="49" charset="0"/>
              </a:rPr>
              <a:t>[2]</a:t>
            </a:r>
            <a:r>
              <a:rPr lang="en-US" dirty="0"/>
              <a:t> is the same as </a:t>
            </a:r>
            <a:r>
              <a:rPr lang="en-US" b="1" dirty="0">
                <a:solidFill>
                  <a:srgbClr val="FFC117"/>
                </a:solidFill>
                <a:latin typeface="Courier New" panose="02070309020205020404" pitchFamily="49" charset="0"/>
                <a:cs typeface="Courier New" panose="02070309020205020404" pitchFamily="49" charset="0"/>
              </a:rPr>
              <a:t>*(ar+2)</a:t>
            </a:r>
          </a:p>
          <a:p>
            <a:pPr lvl="1" algn="just">
              <a:lnSpc>
                <a:spcPct val="100000"/>
              </a:lnSpc>
            </a:pPr>
            <a:r>
              <a:rPr lang="en-US" b="1" dirty="0">
                <a:solidFill>
                  <a:srgbClr val="FF0000"/>
                </a:solidFill>
                <a:latin typeface="Courier New" panose="02070309020205020404" pitchFamily="49" charset="0"/>
                <a:cs typeface="Courier New" panose="02070309020205020404" pitchFamily="49" charset="0"/>
              </a:rPr>
              <a:t>Is this allowed ??</a:t>
            </a:r>
          </a:p>
          <a:p>
            <a:pPr lvl="2" algn="just">
              <a:lnSpc>
                <a:spcPct val="100000"/>
              </a:lnSpc>
            </a:pP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ar</a:t>
            </a:r>
            <a:r>
              <a:rPr lang="en-US" b="1" dirty="0">
                <a:solidFill>
                  <a:srgbClr val="FF0000"/>
                </a:solidFill>
                <a:latin typeface="Courier New" panose="02070309020205020404" pitchFamily="49" charset="0"/>
                <a:cs typeface="Courier New" panose="02070309020205020404" pitchFamily="49" charset="0"/>
              </a:rPr>
              <a:t>=(ar+2);</a:t>
            </a:r>
          </a:p>
          <a:p>
            <a:pPr lvl="1" algn="just">
              <a:lnSpc>
                <a:spcPct val="100000"/>
              </a:lnSpc>
            </a:pPr>
            <a:r>
              <a:rPr lang="en-US" dirty="0"/>
              <a:t>We can use pointer arithmetic to access arrays more conveniently.</a:t>
            </a:r>
          </a:p>
          <a:p>
            <a:pPr algn="just">
              <a:lnSpc>
                <a:spcPct val="100000"/>
              </a:lnSpc>
            </a:pPr>
            <a:r>
              <a:rPr lang="en-US" sz="2667" dirty="0"/>
              <a:t>Declared arrays are only allocated while the scope is valid</a:t>
            </a:r>
          </a:p>
          <a:p>
            <a:pPr marL="844715" lvl="2" indent="0">
              <a:lnSpc>
                <a:spcPct val="100000"/>
              </a:lnSpc>
              <a:buNone/>
            </a:pPr>
            <a:r>
              <a:rPr lang="en-US" sz="2149" b="1" dirty="0">
                <a:solidFill>
                  <a:srgbClr val="FFC117"/>
                </a:solidFill>
                <a:latin typeface="Courier New" panose="02070309020205020404" pitchFamily="49" charset="0"/>
                <a:cs typeface="Courier New" panose="02070309020205020404" pitchFamily="49" charset="0"/>
              </a:rPr>
              <a:t>Char *foo() {</a:t>
            </a:r>
            <a:br>
              <a:rPr lang="en-US" sz="2149" b="1" dirty="0">
                <a:solidFill>
                  <a:srgbClr val="FFC117"/>
                </a:solidFill>
                <a:latin typeface="Courier New" panose="02070309020205020404" pitchFamily="49" charset="0"/>
                <a:cs typeface="Courier New" panose="02070309020205020404" pitchFamily="49" charset="0"/>
              </a:rPr>
            </a:br>
            <a:r>
              <a:rPr lang="en-US" sz="2149" b="1" dirty="0">
                <a:solidFill>
                  <a:srgbClr val="FFC117"/>
                </a:solidFill>
                <a:latin typeface="Courier New" panose="02070309020205020404" pitchFamily="49" charset="0"/>
                <a:cs typeface="Courier New" panose="02070309020205020404" pitchFamily="49" charset="0"/>
              </a:rPr>
              <a:t>   char string[32]; ...;</a:t>
            </a:r>
            <a:br>
              <a:rPr lang="en-US" sz="2149" b="1" dirty="0">
                <a:solidFill>
                  <a:srgbClr val="FFC117"/>
                </a:solidFill>
                <a:latin typeface="Courier New" panose="02070309020205020404" pitchFamily="49" charset="0"/>
                <a:cs typeface="Courier New" panose="02070309020205020404" pitchFamily="49" charset="0"/>
              </a:rPr>
            </a:br>
            <a:r>
              <a:rPr lang="en-US" sz="2149" b="1" dirty="0">
                <a:solidFill>
                  <a:srgbClr val="FFC117"/>
                </a:solidFill>
                <a:latin typeface="Courier New" panose="02070309020205020404" pitchFamily="49" charset="0"/>
                <a:cs typeface="Courier New" panose="02070309020205020404" pitchFamily="49" charset="0"/>
              </a:rPr>
              <a:t>   return string;</a:t>
            </a:r>
            <a:br>
              <a:rPr lang="en-US" sz="2149" b="1" dirty="0">
                <a:solidFill>
                  <a:srgbClr val="FFC117"/>
                </a:solidFill>
                <a:latin typeface="Courier New" panose="02070309020205020404" pitchFamily="49" charset="0"/>
                <a:cs typeface="Courier New" panose="02070309020205020404" pitchFamily="49" charset="0"/>
              </a:rPr>
            </a:br>
            <a:r>
              <a:rPr lang="en-US" sz="2149" b="1" dirty="0">
                <a:solidFill>
                  <a:srgbClr val="FFC117"/>
                </a:solidFill>
                <a:latin typeface="Courier New" panose="02070309020205020404" pitchFamily="49" charset="0"/>
                <a:cs typeface="Courier New" panose="02070309020205020404" pitchFamily="49" charset="0"/>
              </a:rPr>
              <a:t>}</a:t>
            </a:r>
            <a:r>
              <a:rPr lang="en-US" sz="2149" dirty="0"/>
              <a:t> </a:t>
            </a:r>
          </a:p>
          <a:p>
            <a:pPr marL="844715" lvl="2" indent="0">
              <a:lnSpc>
                <a:spcPct val="100000"/>
              </a:lnSpc>
              <a:buNone/>
            </a:pPr>
            <a:r>
              <a:rPr lang="en-US" sz="2149" dirty="0"/>
              <a:t>is incorrect</a:t>
            </a:r>
          </a:p>
          <a:p>
            <a:pPr marL="844715" lvl="2" indent="0">
              <a:lnSpc>
                <a:spcPct val="100000"/>
              </a:lnSpc>
              <a:buNone/>
            </a:pPr>
            <a:r>
              <a:rPr lang="en-US" sz="2149" b="1" dirty="0">
                <a:solidFill>
                  <a:schemeClr val="accent4">
                    <a:lumMod val="50000"/>
                  </a:schemeClr>
                </a:solidFill>
              </a:rPr>
              <a:t>Any solution you can recall to the above code ??</a:t>
            </a:r>
          </a:p>
        </p:txBody>
      </p:sp>
      <p:sp>
        <p:nvSpPr>
          <p:cNvPr id="2" name="Footer Placeholder 1">
            <a:extLst>
              <a:ext uri="{FF2B5EF4-FFF2-40B4-BE49-F238E27FC236}">
                <a16:creationId xmlns:a16="http://schemas.microsoft.com/office/drawing/2014/main" id="{FB6BE55D-A03A-F1CB-CD5B-9C926D82FF0F}"/>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5C315D2D-E6A7-369E-E507-F4D47553FBC1}"/>
              </a:ext>
            </a:extLst>
          </p:cNvPr>
          <p:cNvSpPr>
            <a:spLocks noGrp="1"/>
          </p:cNvSpPr>
          <p:nvPr>
            <p:ph type="sldNum" sz="quarter" idx="12"/>
          </p:nvPr>
        </p:nvSpPr>
        <p:spPr/>
        <p:txBody>
          <a:bodyPr/>
          <a:lstStyle/>
          <a:p>
            <a:fld id="{80B3F240-1256-4E56-B6D7-F3DD5D13EF0A}" type="slidenum">
              <a:rPr lang="en-US" smtClean="0"/>
              <a:t>33</a:t>
            </a:fld>
            <a:endParaRPr lang="en-US"/>
          </a:p>
        </p:txBody>
      </p:sp>
    </p:spTree>
    <p:extLst>
      <p:ext uri="{BB962C8B-B14F-4D97-AF65-F5344CB8AC3E}">
        <p14:creationId xmlns:p14="http://schemas.microsoft.com/office/powerpoint/2010/main" val="2785224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026"/>
          <p:cNvSpPr>
            <a:spLocks noGrp="1" noChangeArrowheads="1"/>
          </p:cNvSpPr>
          <p:nvPr>
            <p:ph type="title"/>
          </p:nvPr>
        </p:nvSpPr>
        <p:spPr/>
        <p:txBody>
          <a:bodyPr/>
          <a:lstStyle/>
          <a:p>
            <a:r>
              <a:rPr lang="en-US" b="1" dirty="0">
                <a:ea typeface="ＭＳ Ｐゴシック" pitchFamily="-65" charset="-128"/>
                <a:cs typeface="ＭＳ Ｐゴシック" pitchFamily="-65" charset="-128"/>
              </a:rPr>
              <a:t>Arrays (5/5)</a:t>
            </a:r>
          </a:p>
        </p:txBody>
      </p:sp>
      <p:sp>
        <p:nvSpPr>
          <p:cNvPr id="31747" name="Rectangle 1027"/>
          <p:cNvSpPr>
            <a:spLocks noGrp="1" noChangeArrowheads="1"/>
          </p:cNvSpPr>
          <p:nvPr>
            <p:ph idx="1"/>
          </p:nvPr>
        </p:nvSpPr>
        <p:spPr>
          <a:xfrm>
            <a:off x="838200" y="946127"/>
            <a:ext cx="10515600" cy="5464777"/>
          </a:xfrm>
        </p:spPr>
        <p:txBody>
          <a:bodyPr/>
          <a:lstStyle/>
          <a:p>
            <a:pPr algn="just">
              <a:lnSpc>
                <a:spcPct val="100000"/>
              </a:lnSpc>
            </a:pPr>
            <a:r>
              <a:rPr lang="en-US" sz="3200" dirty="0">
                <a:ea typeface="ＭＳ Ｐゴシック" pitchFamily="-65" charset="-128"/>
                <a:cs typeface="ＭＳ Ｐゴシック" pitchFamily="-65" charset="-128"/>
              </a:rPr>
              <a:t>Pitfall: An array in C does </a:t>
            </a:r>
            <a:r>
              <a:rPr lang="en-US" sz="3200" u="sng" dirty="0">
                <a:ea typeface="ＭＳ Ｐゴシック" pitchFamily="-65" charset="-128"/>
                <a:cs typeface="ＭＳ Ｐゴシック" pitchFamily="-65" charset="-128"/>
              </a:rPr>
              <a:t>not</a:t>
            </a:r>
            <a:r>
              <a:rPr lang="en-US" sz="3200" dirty="0">
                <a:ea typeface="ＭＳ Ｐゴシック" pitchFamily="-65" charset="-128"/>
                <a:cs typeface="ＭＳ Ｐゴシック" pitchFamily="-65" charset="-128"/>
              </a:rPr>
              <a:t> know its own length, &amp; bounds not checked!</a:t>
            </a:r>
          </a:p>
          <a:p>
            <a:pPr lvl="1" algn="just">
              <a:lnSpc>
                <a:spcPct val="100000"/>
              </a:lnSpc>
            </a:pPr>
            <a:r>
              <a:rPr lang="en-US" sz="2667" dirty="0"/>
              <a:t>Consequence: We can accidentally access off the end of an array.</a:t>
            </a:r>
          </a:p>
          <a:p>
            <a:pPr lvl="1" algn="just">
              <a:lnSpc>
                <a:spcPct val="100000"/>
              </a:lnSpc>
            </a:pPr>
            <a:r>
              <a:rPr lang="en-US" sz="2667" dirty="0"/>
              <a:t>Consequence: We must pass the array </a:t>
            </a:r>
            <a:r>
              <a:rPr lang="en-US" sz="2667" u="sng" dirty="0"/>
              <a:t>and its size</a:t>
            </a:r>
            <a:r>
              <a:rPr lang="en-US" sz="2667" dirty="0"/>
              <a:t> to a procedure which is going to traverse it.</a:t>
            </a:r>
          </a:p>
          <a:p>
            <a:pPr algn="just">
              <a:lnSpc>
                <a:spcPct val="100000"/>
              </a:lnSpc>
            </a:pPr>
            <a:r>
              <a:rPr lang="en-US" sz="3200" b="1" dirty="0">
                <a:ea typeface="ＭＳ Ｐゴシック" pitchFamily="-65" charset="-128"/>
                <a:cs typeface="ＭＳ Ｐゴシック" pitchFamily="-65" charset="-128"/>
              </a:rPr>
              <a:t>Segmentation faults </a:t>
            </a:r>
            <a:r>
              <a:rPr lang="en-US" sz="3200" dirty="0">
                <a:ea typeface="ＭＳ Ｐゴシック" pitchFamily="-65" charset="-128"/>
                <a:cs typeface="ＭＳ Ｐゴシック" pitchFamily="-65" charset="-128"/>
              </a:rPr>
              <a:t>and </a:t>
            </a:r>
            <a:r>
              <a:rPr lang="en-US" sz="3200" b="1" dirty="0">
                <a:ea typeface="ＭＳ Ｐゴシック" pitchFamily="-65" charset="-128"/>
                <a:cs typeface="ＭＳ Ｐゴシック" pitchFamily="-65" charset="-128"/>
              </a:rPr>
              <a:t>bus errors</a:t>
            </a:r>
            <a:r>
              <a:rPr lang="en-US" sz="3200" dirty="0">
                <a:ea typeface="ＭＳ Ｐゴシック" pitchFamily="-65" charset="-128"/>
                <a:cs typeface="ＭＳ Ｐゴシック" pitchFamily="-65" charset="-128"/>
              </a:rPr>
              <a:t>:</a:t>
            </a:r>
          </a:p>
          <a:p>
            <a:pPr lvl="1" algn="just">
              <a:lnSpc>
                <a:spcPct val="100000"/>
              </a:lnSpc>
            </a:pPr>
            <a:r>
              <a:rPr lang="en-US" sz="2667" dirty="0"/>
              <a:t>These are VERY difficult to find; be careful!</a:t>
            </a:r>
          </a:p>
          <a:p>
            <a:pPr lvl="1" algn="just">
              <a:lnSpc>
                <a:spcPct val="100000"/>
              </a:lnSpc>
            </a:pPr>
            <a:r>
              <a:rPr lang="en-US" sz="2667" dirty="0"/>
              <a:t>You’ll learn how to debug these in lab…</a:t>
            </a:r>
          </a:p>
        </p:txBody>
      </p:sp>
      <p:sp>
        <p:nvSpPr>
          <p:cNvPr id="2" name="Footer Placeholder 1">
            <a:extLst>
              <a:ext uri="{FF2B5EF4-FFF2-40B4-BE49-F238E27FC236}">
                <a16:creationId xmlns:a16="http://schemas.microsoft.com/office/drawing/2014/main" id="{DDCF0F73-A7FE-2B01-4A9B-3584B4160655}"/>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615ABAF3-3E01-8C5C-63B4-00BEFF679C27}"/>
              </a:ext>
            </a:extLst>
          </p:cNvPr>
          <p:cNvSpPr>
            <a:spLocks noGrp="1"/>
          </p:cNvSpPr>
          <p:nvPr>
            <p:ph type="sldNum" sz="quarter" idx="12"/>
          </p:nvPr>
        </p:nvSpPr>
        <p:spPr/>
        <p:txBody>
          <a:bodyPr/>
          <a:lstStyle/>
          <a:p>
            <a:fld id="{80B3F240-1256-4E56-B6D7-F3DD5D13EF0A}" type="slidenum">
              <a:rPr lang="en-US" smtClean="0"/>
              <a:t>34</a:t>
            </a:fld>
            <a:endParaRPr lang="en-US"/>
          </a:p>
        </p:txBody>
      </p:sp>
    </p:spTree>
    <p:extLst>
      <p:ext uri="{BB962C8B-B14F-4D97-AF65-F5344CB8AC3E}">
        <p14:creationId xmlns:p14="http://schemas.microsoft.com/office/powerpoint/2010/main" val="19003160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(1/4) </a:t>
            </a:r>
            <a:r>
              <a:rPr lang="en-US" b="1" dirty="0">
                <a:solidFill>
                  <a:srgbClr val="D0940C"/>
                </a:solidFill>
                <a:ea typeface="ＭＳ Ｐゴシック" pitchFamily="-65" charset="-128"/>
                <a:cs typeface="ＭＳ Ｐゴシック" pitchFamily="-65" charset="-128"/>
              </a:rPr>
              <a:t>…review…</a:t>
            </a:r>
          </a:p>
        </p:txBody>
      </p:sp>
      <p:sp>
        <p:nvSpPr>
          <p:cNvPr id="1516547" name="Rectangle 3"/>
          <p:cNvSpPr>
            <a:spLocks noGrp="1" noChangeArrowheads="1"/>
          </p:cNvSpPr>
          <p:nvPr>
            <p:ph idx="1"/>
          </p:nvPr>
        </p:nvSpPr>
        <p:spPr>
          <a:xfrm>
            <a:off x="838200" y="936023"/>
            <a:ext cx="10515600" cy="5388998"/>
          </a:xfrm>
        </p:spPr>
        <p:txBody>
          <a:bodyPr>
            <a:normAutofit/>
          </a:bodyPr>
          <a:lstStyle/>
          <a:p>
            <a:pPr algn="just">
              <a:lnSpc>
                <a:spcPct val="100000"/>
              </a:lnSpc>
            </a:pPr>
            <a:r>
              <a:rPr lang="en-US" sz="3200" dirty="0">
                <a:ea typeface="ＭＳ Ｐゴシック" pitchFamily="-65" charset="-128"/>
                <a:cs typeface="ＭＳ Ｐゴシック" pitchFamily="-65" charset="-128"/>
              </a:rPr>
              <a:t>Java and C pass parameters “by value”</a:t>
            </a:r>
          </a:p>
          <a:p>
            <a:pPr lvl="1" algn="just">
              <a:lnSpc>
                <a:spcPct val="100000"/>
              </a:lnSpc>
            </a:pPr>
            <a:r>
              <a:rPr lang="en-US" sz="2700" dirty="0"/>
              <a:t>procedure/function/method gets a copy of the parameter, so changing the copy cannot change the original</a:t>
            </a:r>
          </a:p>
          <a:p>
            <a:pPr marL="507835" lvl="1">
              <a:lnSpc>
                <a:spcPct val="100000"/>
              </a:lnSpc>
              <a:buNone/>
            </a:pPr>
            <a:r>
              <a:rPr lang="en-US" sz="2667" dirty="0">
                <a:latin typeface="Courier New" pitchFamily="-65" charset="0"/>
              </a:rPr>
              <a:t> </a:t>
            </a:r>
            <a:r>
              <a:rPr lang="en-US" sz="2667" b="1" dirty="0">
                <a:latin typeface="Courier New" pitchFamily="-65" charset="0"/>
              </a:rPr>
              <a:t>void </a:t>
            </a:r>
            <a:r>
              <a:rPr lang="en-US" sz="2667" b="1" dirty="0" err="1">
                <a:latin typeface="Courier New" pitchFamily="-65" charset="0"/>
              </a:rPr>
              <a:t>addOne</a:t>
            </a:r>
            <a:r>
              <a:rPr lang="en-US" sz="2667" b="1" dirty="0">
                <a:latin typeface="Courier New" pitchFamily="-65" charset="0"/>
              </a:rPr>
              <a:t> (int x) {</a:t>
            </a:r>
            <a:br>
              <a:rPr lang="en-US" sz="2667" b="1" dirty="0">
                <a:latin typeface="Courier New" pitchFamily="-65" charset="0"/>
              </a:rPr>
            </a:br>
            <a:r>
              <a:rPr lang="en-US" sz="2667" b="1" dirty="0">
                <a:latin typeface="Courier New" pitchFamily="-65" charset="0"/>
              </a:rPr>
              <a:t>	 x = x + 1;</a:t>
            </a:r>
            <a:br>
              <a:rPr lang="en-US" sz="2667" b="1" dirty="0">
                <a:latin typeface="Courier New" pitchFamily="-65" charset="0"/>
              </a:rPr>
            </a:br>
            <a:r>
              <a:rPr lang="en-US" sz="2667" b="1" dirty="0">
                <a:latin typeface="Courier New" pitchFamily="-65" charset="0"/>
              </a:rPr>
              <a:t>}</a:t>
            </a:r>
          </a:p>
          <a:p>
            <a:pPr marL="507835" lvl="1">
              <a:lnSpc>
                <a:spcPct val="100000"/>
              </a:lnSpc>
              <a:buNone/>
            </a:pPr>
            <a:r>
              <a:rPr lang="en-US" sz="2667" b="1" dirty="0">
                <a:latin typeface="Courier New" pitchFamily="-65" charset="0"/>
              </a:rPr>
              <a:t> int y = 3;</a:t>
            </a:r>
          </a:p>
          <a:p>
            <a:pPr marL="507835" lvl="1">
              <a:lnSpc>
                <a:spcPct val="100000"/>
              </a:lnSpc>
              <a:buNone/>
            </a:pPr>
            <a:r>
              <a:rPr lang="en-US" sz="2667" b="1" dirty="0">
                <a:latin typeface="Courier New" pitchFamily="-65" charset="0"/>
              </a:rPr>
              <a:t> </a:t>
            </a:r>
            <a:r>
              <a:rPr lang="en-US" sz="2667" b="1" dirty="0" err="1">
                <a:latin typeface="Courier New" pitchFamily="-65" charset="0"/>
              </a:rPr>
              <a:t>addOne</a:t>
            </a:r>
            <a:r>
              <a:rPr lang="en-US" sz="2667" b="1" dirty="0">
                <a:latin typeface="Courier New" pitchFamily="-65" charset="0"/>
              </a:rPr>
              <a:t>(y);</a:t>
            </a:r>
          </a:p>
          <a:p>
            <a:pPr marL="507835" lvl="1">
              <a:lnSpc>
                <a:spcPct val="100000"/>
              </a:lnSpc>
              <a:buNone/>
            </a:pPr>
            <a:endParaRPr lang="en-US" sz="2667" dirty="0">
              <a:latin typeface="Courier New" pitchFamily="-65" charset="0"/>
            </a:endParaRPr>
          </a:p>
          <a:p>
            <a:pPr marL="507835" lvl="1">
              <a:lnSpc>
                <a:spcPct val="100000"/>
              </a:lnSpc>
              <a:buNone/>
            </a:pPr>
            <a:r>
              <a:rPr lang="en-US" sz="2667" b="1" dirty="0">
                <a:latin typeface="Courier New" pitchFamily="-65" charset="0"/>
              </a:rPr>
              <a:t>y</a:t>
            </a:r>
            <a:r>
              <a:rPr lang="en-US" sz="2667" dirty="0">
                <a:latin typeface="Courier New" pitchFamily="-65" charset="0"/>
              </a:rPr>
              <a:t> </a:t>
            </a:r>
            <a:r>
              <a:rPr lang="en-US" sz="2667" b="1" dirty="0">
                <a:latin typeface="18 VAG Rounded Bold   07390" pitchFamily="2" charset="0"/>
              </a:rPr>
              <a:t>is still </a:t>
            </a:r>
            <a:r>
              <a:rPr lang="en-US" sz="2667" b="1" dirty="0">
                <a:latin typeface="Courier New" panose="02070309020205020404" pitchFamily="49" charset="0"/>
                <a:cs typeface="Courier New" panose="02070309020205020404" pitchFamily="49" charset="0"/>
              </a:rPr>
              <a:t>= 3</a:t>
            </a:r>
          </a:p>
        </p:txBody>
      </p:sp>
      <p:sp>
        <p:nvSpPr>
          <p:cNvPr id="2" name="Footer Placeholder 1">
            <a:extLst>
              <a:ext uri="{FF2B5EF4-FFF2-40B4-BE49-F238E27FC236}">
                <a16:creationId xmlns:a16="http://schemas.microsoft.com/office/drawing/2014/main" id="{B5E38762-0AFF-9DD0-68B8-ACC7C3100B3A}"/>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77269D32-02CD-F069-BB91-FD056407EFEF}"/>
              </a:ext>
            </a:extLst>
          </p:cNvPr>
          <p:cNvSpPr>
            <a:spLocks noGrp="1"/>
          </p:cNvSpPr>
          <p:nvPr>
            <p:ph type="sldNum" sz="quarter" idx="12"/>
          </p:nvPr>
        </p:nvSpPr>
        <p:spPr/>
        <p:txBody>
          <a:bodyPr/>
          <a:lstStyle/>
          <a:p>
            <a:fld id="{80B3F240-1256-4E56-B6D7-F3DD5D13EF0A}" type="slidenum">
              <a:rPr lang="en-US" smtClean="0"/>
              <a:t>35</a:t>
            </a:fld>
            <a:endParaRPr lang="en-US"/>
          </a:p>
        </p:txBody>
      </p:sp>
    </p:spTree>
    <p:extLst>
      <p:ext uri="{BB962C8B-B14F-4D97-AF65-F5344CB8AC3E}">
        <p14:creationId xmlns:p14="http://schemas.microsoft.com/office/powerpoint/2010/main" val="333947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16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6547">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654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51654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516547">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5165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547" grpId="0" build="p" bldLvl="2"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(2/4) </a:t>
            </a:r>
            <a:r>
              <a:rPr lang="en-US" b="1" dirty="0">
                <a:solidFill>
                  <a:srgbClr val="D0940C"/>
                </a:solidFill>
                <a:ea typeface="ＭＳ Ｐゴシック" pitchFamily="-65" charset="-128"/>
                <a:cs typeface="ＭＳ Ｐゴシック" pitchFamily="-65" charset="-128"/>
              </a:rPr>
              <a:t>…review…</a:t>
            </a:r>
          </a:p>
        </p:txBody>
      </p:sp>
      <p:sp>
        <p:nvSpPr>
          <p:cNvPr id="1517571" name="Rectangle 3"/>
          <p:cNvSpPr>
            <a:spLocks noGrp="1" noChangeArrowheads="1"/>
          </p:cNvSpPr>
          <p:nvPr>
            <p:ph idx="1"/>
          </p:nvPr>
        </p:nvSpPr>
        <p:spPr>
          <a:xfrm>
            <a:off x="838200" y="925919"/>
            <a:ext cx="10515600" cy="5419310"/>
          </a:xfrm>
        </p:spPr>
        <p:txBody>
          <a:bodyPr>
            <a:normAutofit/>
          </a:bodyPr>
          <a:lstStyle/>
          <a:p>
            <a:pPr>
              <a:lnSpc>
                <a:spcPct val="100000"/>
              </a:lnSpc>
            </a:pPr>
            <a:r>
              <a:rPr lang="en-US" sz="3200" dirty="0">
                <a:ea typeface="ＭＳ Ｐゴシック" pitchFamily="-65" charset="-128"/>
              </a:rPr>
              <a:t>How to get a function to change a value?</a:t>
            </a:r>
          </a:p>
          <a:p>
            <a:pPr marL="540466" lvl="1" indent="0">
              <a:lnSpc>
                <a:spcPct val="100000"/>
              </a:lnSpc>
              <a:buNone/>
            </a:pPr>
            <a:br>
              <a:rPr lang="en-US" sz="2700" dirty="0">
                <a:ea typeface="ＭＳ Ｐゴシック" pitchFamily="-65" charset="-128"/>
              </a:rPr>
            </a:br>
            <a:br>
              <a:rPr lang="en-US" sz="2700" dirty="0">
                <a:ea typeface="ＭＳ Ｐゴシック" pitchFamily="-65" charset="-128"/>
              </a:rPr>
            </a:br>
            <a:endParaRPr lang="en-US" sz="2667" dirty="0"/>
          </a:p>
          <a:p>
            <a:pPr marL="507835" lvl="1">
              <a:lnSpc>
                <a:spcPct val="100000"/>
              </a:lnSpc>
              <a:buNone/>
            </a:pPr>
            <a:r>
              <a:rPr lang="en-US" sz="2667" b="1" dirty="0"/>
              <a:t> void </a:t>
            </a:r>
            <a:r>
              <a:rPr lang="en-US" sz="2667" b="1" dirty="0" err="1"/>
              <a:t>addOne</a:t>
            </a:r>
            <a:r>
              <a:rPr lang="en-US" sz="2667" b="1" dirty="0"/>
              <a:t> (int *p) {</a:t>
            </a:r>
            <a:br>
              <a:rPr lang="en-US" sz="2667" b="1" dirty="0"/>
            </a:br>
            <a:r>
              <a:rPr lang="en-US" sz="2667" b="1" dirty="0"/>
              <a:t>	*p = *p + 1;</a:t>
            </a:r>
            <a:br>
              <a:rPr lang="en-US" sz="2667" b="1" dirty="0"/>
            </a:br>
            <a:r>
              <a:rPr lang="en-US" sz="2667" b="1" dirty="0"/>
              <a:t>}</a:t>
            </a:r>
          </a:p>
          <a:p>
            <a:pPr marL="507835" lvl="1">
              <a:lnSpc>
                <a:spcPct val="100000"/>
              </a:lnSpc>
              <a:buNone/>
            </a:pPr>
            <a:r>
              <a:rPr lang="en-US" sz="2667" b="1" dirty="0"/>
              <a:t> int y = 3;</a:t>
            </a:r>
          </a:p>
          <a:p>
            <a:pPr marL="507835" lvl="1">
              <a:lnSpc>
                <a:spcPct val="100000"/>
              </a:lnSpc>
              <a:buNone/>
            </a:pPr>
            <a:r>
              <a:rPr lang="en-US" sz="2667" b="1" dirty="0"/>
              <a:t> </a:t>
            </a:r>
            <a:r>
              <a:rPr lang="en-US" sz="2667" b="1" dirty="0" err="1"/>
              <a:t>addOne</a:t>
            </a:r>
            <a:r>
              <a:rPr lang="en-US" sz="2667" b="1" dirty="0"/>
              <a:t>(&amp;y);</a:t>
            </a:r>
          </a:p>
          <a:p>
            <a:pPr marL="507835" lvl="1">
              <a:lnSpc>
                <a:spcPct val="100000"/>
              </a:lnSpc>
              <a:buNone/>
            </a:pPr>
            <a:endParaRPr lang="en-US" sz="2667" dirty="0"/>
          </a:p>
          <a:p>
            <a:pPr marL="507835" lvl="1">
              <a:lnSpc>
                <a:spcPct val="100000"/>
              </a:lnSpc>
              <a:buNone/>
            </a:pPr>
            <a:r>
              <a:rPr lang="en-US" sz="2667" b="1" dirty="0"/>
              <a:t>y</a:t>
            </a:r>
            <a:r>
              <a:rPr lang="en-US" sz="2667" dirty="0"/>
              <a:t> </a:t>
            </a:r>
            <a:r>
              <a:rPr lang="en-US" sz="2667" b="1" dirty="0"/>
              <a:t>is now = 4</a:t>
            </a:r>
          </a:p>
        </p:txBody>
      </p:sp>
      <p:sp>
        <p:nvSpPr>
          <p:cNvPr id="2" name="Footer Placeholder 1">
            <a:extLst>
              <a:ext uri="{FF2B5EF4-FFF2-40B4-BE49-F238E27FC236}">
                <a16:creationId xmlns:a16="http://schemas.microsoft.com/office/drawing/2014/main" id="{BC4052D1-45B9-4FBD-15D9-149ED9662959}"/>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9099CCC7-00CE-3066-23E8-F54CC649ADCA}"/>
              </a:ext>
            </a:extLst>
          </p:cNvPr>
          <p:cNvSpPr>
            <a:spLocks noGrp="1"/>
          </p:cNvSpPr>
          <p:nvPr>
            <p:ph type="sldNum" sz="quarter" idx="12"/>
          </p:nvPr>
        </p:nvSpPr>
        <p:spPr/>
        <p:txBody>
          <a:bodyPr/>
          <a:lstStyle/>
          <a:p>
            <a:fld id="{80B3F240-1256-4E56-B6D7-F3DD5D13EF0A}" type="slidenum">
              <a:rPr lang="en-US" smtClean="0"/>
              <a:t>36</a:t>
            </a:fld>
            <a:endParaRPr lang="en-US"/>
          </a:p>
        </p:txBody>
      </p:sp>
    </p:spTree>
    <p:extLst>
      <p:ext uri="{BB962C8B-B14F-4D97-AF65-F5344CB8AC3E}">
        <p14:creationId xmlns:p14="http://schemas.microsoft.com/office/powerpoint/2010/main" val="2589412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1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7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7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7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757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1757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1" grpId="0" uiExpand="1" build="p" bldLvl="2"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(3/4)</a:t>
            </a:r>
            <a:endParaRPr lang="en-US" b="1" dirty="0">
              <a:solidFill>
                <a:srgbClr val="D0940C"/>
              </a:solidFill>
              <a:ea typeface="ＭＳ Ｐゴシック" pitchFamily="-65" charset="-128"/>
              <a:cs typeface="ＭＳ Ｐゴシック" pitchFamily="-65" charset="-128"/>
            </a:endParaRPr>
          </a:p>
        </p:txBody>
      </p:sp>
      <p:sp>
        <p:nvSpPr>
          <p:cNvPr id="1517571" name="Rectangle 3"/>
          <p:cNvSpPr>
            <a:spLocks noGrp="1" noChangeArrowheads="1"/>
          </p:cNvSpPr>
          <p:nvPr>
            <p:ph idx="1"/>
          </p:nvPr>
        </p:nvSpPr>
        <p:spPr/>
        <p:txBody>
          <a:bodyPr>
            <a:normAutofit/>
          </a:bodyPr>
          <a:lstStyle/>
          <a:p>
            <a:r>
              <a:rPr lang="en-US" sz="3200" dirty="0">
                <a:ea typeface="ＭＳ Ｐゴシック" pitchFamily="-65" charset="-128"/>
                <a:cs typeface="ＭＳ Ｐゴシック" pitchFamily="-65" charset="-128"/>
              </a:rPr>
              <a:t>But what if you want to change a pointer?</a:t>
            </a:r>
          </a:p>
          <a:p>
            <a:pPr lvl="1"/>
            <a:r>
              <a:rPr lang="en-US" sz="2700" dirty="0">
                <a:ea typeface="ＭＳ Ｐゴシック" pitchFamily="-65" charset="-128"/>
                <a:cs typeface="ＭＳ Ｐゴシック" pitchFamily="-65" charset="-128"/>
              </a:rPr>
              <a:t>What gets printed?</a:t>
            </a:r>
            <a:br>
              <a:rPr lang="en-US" sz="2700" dirty="0">
                <a:ea typeface="ＭＳ Ｐゴシック" pitchFamily="-65" charset="-128"/>
                <a:cs typeface="ＭＳ Ｐゴシック" pitchFamily="-65" charset="-128"/>
              </a:rPr>
            </a:br>
            <a:br>
              <a:rPr lang="en-US" sz="2700" dirty="0">
                <a:ea typeface="ＭＳ Ｐゴシック" pitchFamily="-65" charset="-128"/>
                <a:cs typeface="ＭＳ Ｐゴシック" pitchFamily="-65" charset="-128"/>
              </a:rPr>
            </a:br>
            <a:endParaRPr lang="en-US" sz="2667" dirty="0">
              <a:latin typeface="Courier New" pitchFamily="-65" charset="0"/>
            </a:endParaRPr>
          </a:p>
          <a:p>
            <a:pPr marL="81258" indent="0">
              <a:buNone/>
            </a:pPr>
            <a:r>
              <a:rPr lang="en-US" sz="2400" b="1" dirty="0">
                <a:latin typeface="Courier"/>
                <a:cs typeface="Courier"/>
              </a:rPr>
              <a:t>void </a:t>
            </a:r>
            <a:r>
              <a:rPr lang="en-US" sz="2400" b="1" dirty="0" err="1">
                <a:latin typeface="Courier"/>
                <a:cs typeface="Courier"/>
              </a:rPr>
              <a:t>IncrementPtr</a:t>
            </a:r>
            <a:r>
              <a:rPr lang="en-US" sz="2400" b="1" dirty="0">
                <a:latin typeface="Courier"/>
                <a:cs typeface="Courier"/>
              </a:rPr>
              <a:t>(int  *p)</a:t>
            </a:r>
          </a:p>
          <a:p>
            <a:pPr marL="81258" indent="0">
              <a:buNone/>
            </a:pPr>
            <a:r>
              <a:rPr lang="en-US" sz="2400" b="1" dirty="0">
                <a:latin typeface="Courier"/>
                <a:cs typeface="Courier"/>
              </a:rPr>
              <a:t>{    p =  p + 1;   }</a:t>
            </a:r>
          </a:p>
          <a:p>
            <a:pPr marL="81258" indent="0">
              <a:buNone/>
            </a:pPr>
            <a:endParaRPr lang="en-US" sz="2400" b="1" dirty="0">
              <a:latin typeface="Courier"/>
              <a:cs typeface="Courier"/>
            </a:endParaRPr>
          </a:p>
          <a:p>
            <a:pPr marL="81258" indent="0">
              <a:buNone/>
            </a:pPr>
            <a:r>
              <a:rPr lang="en-US" sz="2400" b="1" dirty="0">
                <a:latin typeface="Courier"/>
                <a:cs typeface="Courier"/>
              </a:rPr>
              <a:t>int A[3] = {50, 60, 70};</a:t>
            </a:r>
          </a:p>
          <a:p>
            <a:pPr marL="81258" indent="0">
              <a:buNone/>
            </a:pPr>
            <a:r>
              <a:rPr lang="en-US" sz="2400" b="1" dirty="0">
                <a:latin typeface="Courier"/>
                <a:cs typeface="Courier"/>
              </a:rPr>
              <a:t>int *q = A;</a:t>
            </a:r>
          </a:p>
          <a:p>
            <a:pPr marL="81258" indent="0">
              <a:buNone/>
            </a:pPr>
            <a:r>
              <a:rPr lang="en-US" sz="2400" b="1" dirty="0" err="1">
                <a:latin typeface="Courier"/>
                <a:cs typeface="Courier"/>
              </a:rPr>
              <a:t>IncrementPtr</a:t>
            </a:r>
            <a:r>
              <a:rPr lang="en-US" sz="2400" b="1" dirty="0">
                <a:latin typeface="Courier"/>
                <a:cs typeface="Courier"/>
              </a:rPr>
              <a:t>( q); //pass by value here!</a:t>
            </a:r>
          </a:p>
          <a:p>
            <a:pPr marL="81258" indent="0">
              <a:buNone/>
            </a:pPr>
            <a:r>
              <a:rPr lang="en-US" sz="2400" b="1" dirty="0" err="1">
                <a:latin typeface="Courier"/>
                <a:cs typeface="Courier"/>
              </a:rPr>
              <a:t>printf</a:t>
            </a:r>
            <a:r>
              <a:rPr lang="en-US" sz="2400" b="1" dirty="0">
                <a:latin typeface="Courier"/>
                <a:cs typeface="Courier"/>
              </a:rPr>
              <a:t>(“*q = %d\n”, *q);</a:t>
            </a:r>
          </a:p>
        </p:txBody>
      </p:sp>
      <p:sp>
        <p:nvSpPr>
          <p:cNvPr id="4" name="Text Box 5">
            <a:extLst>
              <a:ext uri="{FF2B5EF4-FFF2-40B4-BE49-F238E27FC236}">
                <a16:creationId xmlns:a16="http://schemas.microsoft.com/office/drawing/2014/main" id="{F865B0BD-D98A-8F44-A26F-A8095B20900E}"/>
              </a:ext>
            </a:extLst>
          </p:cNvPr>
          <p:cNvSpPr txBox="1">
            <a:spLocks noChangeArrowheads="1"/>
          </p:cNvSpPr>
          <p:nvPr/>
        </p:nvSpPr>
        <p:spPr bwMode="auto">
          <a:xfrm>
            <a:off x="7201812" y="2424837"/>
            <a:ext cx="1475084" cy="461665"/>
          </a:xfrm>
          <a:prstGeom prst="rect">
            <a:avLst/>
          </a:prstGeom>
          <a:noFill/>
          <a:ln w="12700">
            <a:noFill/>
            <a:miter lim="800000"/>
            <a:headEnd/>
            <a:tailEnd/>
          </a:ln>
        </p:spPr>
        <p:txBody>
          <a:bodyPr wrap="none">
            <a:prstTxWarp prst="textNoShape">
              <a:avLst/>
            </a:prstTxWarp>
            <a:spAutoFit/>
          </a:bodyPr>
          <a:lstStyle/>
          <a:p>
            <a:r>
              <a:rPr lang="en-US" sz="2400" b="1" dirty="0">
                <a:latin typeface="Courier"/>
                <a:cs typeface="Courier"/>
              </a:rPr>
              <a:t>*q = 50</a:t>
            </a:r>
          </a:p>
        </p:txBody>
      </p:sp>
      <p:sp>
        <p:nvSpPr>
          <p:cNvPr id="5" name="Rectangle 6">
            <a:extLst>
              <a:ext uri="{FF2B5EF4-FFF2-40B4-BE49-F238E27FC236}">
                <a16:creationId xmlns:a16="http://schemas.microsoft.com/office/drawing/2014/main" id="{05D8CD5F-F534-1F4F-9719-B7C5BB383AC4}"/>
              </a:ext>
            </a:extLst>
          </p:cNvPr>
          <p:cNvSpPr>
            <a:spLocks noChangeArrowheads="1"/>
          </p:cNvSpPr>
          <p:nvPr/>
        </p:nvSpPr>
        <p:spPr bwMode="auto">
          <a:xfrm>
            <a:off x="6363612" y="3872636"/>
            <a:ext cx="2971800" cy="914400"/>
          </a:xfrm>
          <a:prstGeom prst="rect">
            <a:avLst/>
          </a:prstGeom>
          <a:noFill/>
          <a:ln w="38100">
            <a:solidFill>
              <a:schemeClr val="tx1"/>
            </a:solidFill>
            <a:miter lim="800000"/>
            <a:headEnd/>
            <a:tailEnd/>
          </a:ln>
        </p:spPr>
        <p:txBody>
          <a:bodyPr wrap="none" anchor="ctr">
            <a:prstTxWarp prst="textNoShape">
              <a:avLst/>
            </a:prstTxWarp>
          </a:bodyPr>
          <a:lstStyle/>
          <a:p>
            <a:endParaRPr lang="en-US" sz="22874">
              <a:latin typeface="Courier"/>
              <a:cs typeface="Courier"/>
            </a:endParaRPr>
          </a:p>
        </p:txBody>
      </p:sp>
      <p:sp>
        <p:nvSpPr>
          <p:cNvPr id="6" name="Line 7">
            <a:extLst>
              <a:ext uri="{FF2B5EF4-FFF2-40B4-BE49-F238E27FC236}">
                <a16:creationId xmlns:a16="http://schemas.microsoft.com/office/drawing/2014/main" id="{D48F340C-1B0B-324E-A1BF-AB9B47DC42C5}"/>
              </a:ext>
            </a:extLst>
          </p:cNvPr>
          <p:cNvSpPr>
            <a:spLocks noChangeShapeType="1"/>
          </p:cNvSpPr>
          <p:nvPr/>
        </p:nvSpPr>
        <p:spPr bwMode="auto">
          <a:xfrm flipV="1">
            <a:off x="7354212" y="3872636"/>
            <a:ext cx="0" cy="914400"/>
          </a:xfrm>
          <a:prstGeom prst="line">
            <a:avLst/>
          </a:prstGeom>
          <a:noFill/>
          <a:ln w="38100">
            <a:solidFill>
              <a:schemeClr val="tx1"/>
            </a:solidFill>
            <a:round/>
            <a:headEnd/>
            <a:tailEnd/>
          </a:ln>
        </p:spPr>
        <p:txBody>
          <a:bodyPr wrap="none" anchor="ctr">
            <a:prstTxWarp prst="textNoShape">
              <a:avLst/>
            </a:prstTxWarp>
          </a:bodyPr>
          <a:lstStyle/>
          <a:p>
            <a:endParaRPr lang="en-US" sz="22874">
              <a:latin typeface="Courier"/>
              <a:cs typeface="Courier"/>
            </a:endParaRPr>
          </a:p>
        </p:txBody>
      </p:sp>
      <p:sp>
        <p:nvSpPr>
          <p:cNvPr id="7" name="Line 8">
            <a:extLst>
              <a:ext uri="{FF2B5EF4-FFF2-40B4-BE49-F238E27FC236}">
                <a16:creationId xmlns:a16="http://schemas.microsoft.com/office/drawing/2014/main" id="{06A8EDFC-AC49-8147-BD62-AB0A84560373}"/>
              </a:ext>
            </a:extLst>
          </p:cNvPr>
          <p:cNvSpPr>
            <a:spLocks noChangeShapeType="1"/>
          </p:cNvSpPr>
          <p:nvPr/>
        </p:nvSpPr>
        <p:spPr bwMode="auto">
          <a:xfrm flipV="1">
            <a:off x="8344812" y="3872636"/>
            <a:ext cx="0" cy="914400"/>
          </a:xfrm>
          <a:prstGeom prst="line">
            <a:avLst/>
          </a:prstGeom>
          <a:noFill/>
          <a:ln w="38100">
            <a:solidFill>
              <a:schemeClr val="tx1"/>
            </a:solidFill>
            <a:round/>
            <a:headEnd/>
            <a:tailEnd/>
          </a:ln>
        </p:spPr>
        <p:txBody>
          <a:bodyPr wrap="none" anchor="ctr">
            <a:prstTxWarp prst="textNoShape">
              <a:avLst/>
            </a:prstTxWarp>
          </a:bodyPr>
          <a:lstStyle/>
          <a:p>
            <a:endParaRPr lang="en-US" sz="22874">
              <a:latin typeface="Courier"/>
              <a:cs typeface="Courier"/>
            </a:endParaRPr>
          </a:p>
        </p:txBody>
      </p:sp>
      <p:sp>
        <p:nvSpPr>
          <p:cNvPr id="8" name="Rectangle 9">
            <a:extLst>
              <a:ext uri="{FF2B5EF4-FFF2-40B4-BE49-F238E27FC236}">
                <a16:creationId xmlns:a16="http://schemas.microsoft.com/office/drawing/2014/main" id="{82F0E1A1-6D16-F146-A5C4-E4844781966E}"/>
              </a:ext>
            </a:extLst>
          </p:cNvPr>
          <p:cNvSpPr>
            <a:spLocks noChangeArrowheads="1"/>
          </p:cNvSpPr>
          <p:nvPr/>
        </p:nvSpPr>
        <p:spPr bwMode="auto">
          <a:xfrm>
            <a:off x="6530346" y="4142511"/>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50</a:t>
            </a:r>
          </a:p>
        </p:txBody>
      </p:sp>
      <p:sp>
        <p:nvSpPr>
          <p:cNvPr id="9" name="Rectangle 10">
            <a:extLst>
              <a:ext uri="{FF2B5EF4-FFF2-40B4-BE49-F238E27FC236}">
                <a16:creationId xmlns:a16="http://schemas.microsoft.com/office/drawing/2014/main" id="{9973171B-0F0E-8942-9454-7609C5969BBB}"/>
              </a:ext>
            </a:extLst>
          </p:cNvPr>
          <p:cNvSpPr>
            <a:spLocks noChangeArrowheads="1"/>
          </p:cNvSpPr>
          <p:nvPr/>
        </p:nvSpPr>
        <p:spPr bwMode="auto">
          <a:xfrm>
            <a:off x="7520946" y="4142511"/>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60</a:t>
            </a:r>
          </a:p>
        </p:txBody>
      </p:sp>
      <p:sp>
        <p:nvSpPr>
          <p:cNvPr id="10" name="Rectangle 11">
            <a:extLst>
              <a:ext uri="{FF2B5EF4-FFF2-40B4-BE49-F238E27FC236}">
                <a16:creationId xmlns:a16="http://schemas.microsoft.com/office/drawing/2014/main" id="{2B551048-49F5-4848-92E4-343F46F397B8}"/>
              </a:ext>
            </a:extLst>
          </p:cNvPr>
          <p:cNvSpPr>
            <a:spLocks noChangeArrowheads="1"/>
          </p:cNvSpPr>
          <p:nvPr/>
        </p:nvSpPr>
        <p:spPr bwMode="auto">
          <a:xfrm>
            <a:off x="8511546" y="4142511"/>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70</a:t>
            </a:r>
          </a:p>
        </p:txBody>
      </p:sp>
      <p:sp>
        <p:nvSpPr>
          <p:cNvPr id="11" name="Rectangle 12">
            <a:extLst>
              <a:ext uri="{FF2B5EF4-FFF2-40B4-BE49-F238E27FC236}">
                <a16:creationId xmlns:a16="http://schemas.microsoft.com/office/drawing/2014/main" id="{0C8206D0-833F-8D47-AA61-4BF67AF3809A}"/>
              </a:ext>
            </a:extLst>
          </p:cNvPr>
          <p:cNvSpPr>
            <a:spLocks noChangeArrowheads="1"/>
          </p:cNvSpPr>
          <p:nvPr/>
        </p:nvSpPr>
        <p:spPr bwMode="auto">
          <a:xfrm>
            <a:off x="6482967" y="2862985"/>
            <a:ext cx="399468"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A</a:t>
            </a:r>
          </a:p>
        </p:txBody>
      </p:sp>
      <p:sp>
        <p:nvSpPr>
          <p:cNvPr id="12" name="Rectangle 13">
            <a:extLst>
              <a:ext uri="{FF2B5EF4-FFF2-40B4-BE49-F238E27FC236}">
                <a16:creationId xmlns:a16="http://schemas.microsoft.com/office/drawing/2014/main" id="{EA799209-ECAB-3D44-AB20-BFA3304502DB}"/>
              </a:ext>
            </a:extLst>
          </p:cNvPr>
          <p:cNvSpPr>
            <a:spLocks noChangeArrowheads="1"/>
          </p:cNvSpPr>
          <p:nvPr/>
        </p:nvSpPr>
        <p:spPr bwMode="auto">
          <a:xfrm>
            <a:off x="6832218" y="2770911"/>
            <a:ext cx="399468"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q</a:t>
            </a:r>
          </a:p>
        </p:txBody>
      </p:sp>
      <p:sp>
        <p:nvSpPr>
          <p:cNvPr id="13" name="Line 14">
            <a:extLst>
              <a:ext uri="{FF2B5EF4-FFF2-40B4-BE49-F238E27FC236}">
                <a16:creationId xmlns:a16="http://schemas.microsoft.com/office/drawing/2014/main" id="{3C0AC97A-5CC8-044B-A450-23A1FA5BEFC1}"/>
              </a:ext>
            </a:extLst>
          </p:cNvPr>
          <p:cNvSpPr>
            <a:spLocks noChangeShapeType="1"/>
          </p:cNvSpPr>
          <p:nvPr/>
        </p:nvSpPr>
        <p:spPr bwMode="auto">
          <a:xfrm>
            <a:off x="6668412" y="3263036"/>
            <a:ext cx="0" cy="457200"/>
          </a:xfrm>
          <a:prstGeom prst="line">
            <a:avLst/>
          </a:prstGeom>
          <a:noFill/>
          <a:ln w="38100">
            <a:solidFill>
              <a:schemeClr val="tx1"/>
            </a:solidFill>
            <a:round/>
            <a:headEnd/>
            <a:tailEnd type="stealth" w="med" len="med"/>
          </a:ln>
        </p:spPr>
        <p:txBody>
          <a:bodyPr wrap="none" anchor="ctr">
            <a:prstTxWarp prst="textNoShape">
              <a:avLst/>
            </a:prstTxWarp>
          </a:bodyPr>
          <a:lstStyle/>
          <a:p>
            <a:endParaRPr lang="en-US" sz="22874">
              <a:latin typeface="Courier"/>
              <a:cs typeface="Courier"/>
            </a:endParaRPr>
          </a:p>
        </p:txBody>
      </p:sp>
      <p:sp>
        <p:nvSpPr>
          <p:cNvPr id="14" name="Line 15">
            <a:extLst>
              <a:ext uri="{FF2B5EF4-FFF2-40B4-BE49-F238E27FC236}">
                <a16:creationId xmlns:a16="http://schemas.microsoft.com/office/drawing/2014/main" id="{E25DBE41-4072-C84E-A8FE-2E551B6529C0}"/>
              </a:ext>
            </a:extLst>
          </p:cNvPr>
          <p:cNvSpPr>
            <a:spLocks noChangeShapeType="1"/>
          </p:cNvSpPr>
          <p:nvPr/>
        </p:nvSpPr>
        <p:spPr bwMode="auto">
          <a:xfrm>
            <a:off x="7049412" y="3263036"/>
            <a:ext cx="0" cy="457200"/>
          </a:xfrm>
          <a:prstGeom prst="line">
            <a:avLst/>
          </a:prstGeom>
          <a:noFill/>
          <a:ln w="38100">
            <a:solidFill>
              <a:schemeClr val="tx1"/>
            </a:solidFill>
            <a:round/>
            <a:headEnd/>
            <a:tailEnd type="stealth" w="med" len="med"/>
          </a:ln>
        </p:spPr>
        <p:txBody>
          <a:bodyPr wrap="none" anchor="ctr">
            <a:prstTxWarp prst="textNoShape">
              <a:avLst/>
            </a:prstTxWarp>
          </a:bodyPr>
          <a:lstStyle/>
          <a:p>
            <a:endParaRPr lang="en-US" sz="22874">
              <a:latin typeface="Courier"/>
              <a:cs typeface="Courier"/>
            </a:endParaRPr>
          </a:p>
        </p:txBody>
      </p:sp>
      <p:sp>
        <p:nvSpPr>
          <p:cNvPr id="2" name="Footer Placeholder 1">
            <a:extLst>
              <a:ext uri="{FF2B5EF4-FFF2-40B4-BE49-F238E27FC236}">
                <a16:creationId xmlns:a16="http://schemas.microsoft.com/office/drawing/2014/main" id="{B333E574-F946-CD95-1C52-0B1FCB36EB86}"/>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3FDE9EA4-D62F-A73F-9B79-E663CD108CB0}"/>
              </a:ext>
            </a:extLst>
          </p:cNvPr>
          <p:cNvSpPr>
            <a:spLocks noGrp="1"/>
          </p:cNvSpPr>
          <p:nvPr>
            <p:ph type="sldNum" sz="quarter" idx="12"/>
          </p:nvPr>
        </p:nvSpPr>
        <p:spPr/>
        <p:txBody>
          <a:bodyPr/>
          <a:lstStyle/>
          <a:p>
            <a:fld id="{80B3F240-1256-4E56-B6D7-F3DD5D13EF0A}" type="slidenum">
              <a:rPr lang="en-US" smtClean="0"/>
              <a:t>37</a:t>
            </a:fld>
            <a:endParaRPr lang="en-US"/>
          </a:p>
        </p:txBody>
      </p:sp>
    </p:spTree>
    <p:extLst>
      <p:ext uri="{BB962C8B-B14F-4D97-AF65-F5344CB8AC3E}">
        <p14:creationId xmlns:p14="http://schemas.microsoft.com/office/powerpoint/2010/main" val="3544536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499"/>
                                          </p:stCondLst>
                                        </p:cTn>
                                        <p:tgtEl>
                                          <p:spTgt spid="151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7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7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1757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17571">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1757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17571">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517571">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1" grpId="0" uiExpand="1" build="p" bldLvl="2" autoUpdateAnimBg="0"/>
      <p:bldP spid="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 (4/4)</a:t>
            </a:r>
            <a:endParaRPr lang="en-US" b="1" dirty="0">
              <a:solidFill>
                <a:srgbClr val="D0940C"/>
              </a:solidFill>
              <a:ea typeface="ＭＳ Ｐゴシック" pitchFamily="-65" charset="-128"/>
              <a:cs typeface="ＭＳ Ｐゴシック" pitchFamily="-65" charset="-128"/>
            </a:endParaRPr>
          </a:p>
        </p:txBody>
      </p:sp>
      <p:sp>
        <p:nvSpPr>
          <p:cNvPr id="1517571" name="Rectangle 3"/>
          <p:cNvSpPr>
            <a:spLocks noGrp="1" noChangeArrowheads="1"/>
          </p:cNvSpPr>
          <p:nvPr>
            <p:ph idx="1"/>
          </p:nvPr>
        </p:nvSpPr>
        <p:spPr/>
        <p:txBody>
          <a:bodyPr>
            <a:normAutofit/>
          </a:bodyPr>
          <a:lstStyle/>
          <a:p>
            <a:r>
              <a:rPr lang="en-US" sz="3200" dirty="0">
                <a:ea typeface="ＭＳ Ｐゴシック" pitchFamily="-65" charset="-128"/>
              </a:rPr>
              <a:t>Idea! Pass </a:t>
            </a:r>
            <a:r>
              <a:rPr lang="en-US" sz="3200" b="1" dirty="0">
                <a:ea typeface="ＭＳ Ｐゴシック" pitchFamily="-65" charset="-128"/>
              </a:rPr>
              <a:t>a pointer to a pointer</a:t>
            </a:r>
            <a:r>
              <a:rPr lang="en-US" sz="3200" dirty="0">
                <a:ea typeface="ＭＳ Ｐゴシック" pitchFamily="-65" charset="-128"/>
              </a:rPr>
              <a:t>!</a:t>
            </a:r>
          </a:p>
          <a:p>
            <a:pPr lvl="1"/>
            <a:r>
              <a:rPr lang="en-US" sz="2700" dirty="0">
                <a:ea typeface="ＭＳ Ｐゴシック" pitchFamily="-65" charset="-128"/>
              </a:rPr>
              <a:t>Declared as </a:t>
            </a:r>
            <a:r>
              <a:rPr lang="en-US" sz="2700" b="1" dirty="0">
                <a:solidFill>
                  <a:srgbClr val="D0940C"/>
                </a:solidFill>
                <a:ea typeface="ＭＳ Ｐゴシック" pitchFamily="-65" charset="-128"/>
              </a:rPr>
              <a:t>**h</a:t>
            </a:r>
          </a:p>
          <a:p>
            <a:pPr lvl="1"/>
            <a:r>
              <a:rPr lang="en-US" sz="2700" dirty="0">
                <a:ea typeface="ＭＳ Ｐゴシック" pitchFamily="-65" charset="-128"/>
              </a:rPr>
              <a:t>Now what gets printed?</a:t>
            </a:r>
            <a:br>
              <a:rPr lang="en-US" sz="2700" dirty="0">
                <a:ea typeface="ＭＳ Ｐゴシック" pitchFamily="-65" charset="-128"/>
              </a:rPr>
            </a:br>
            <a:endParaRPr lang="en-US" sz="2667" dirty="0"/>
          </a:p>
          <a:p>
            <a:pPr marL="81258" indent="0">
              <a:buNone/>
            </a:pPr>
            <a:r>
              <a:rPr lang="en-US" sz="2400" b="1" dirty="0"/>
              <a:t>void </a:t>
            </a:r>
            <a:r>
              <a:rPr lang="en-US" sz="2400" b="1" dirty="0" err="1"/>
              <a:t>IncrementPtr</a:t>
            </a:r>
            <a:r>
              <a:rPr lang="en-US" sz="2400" b="1" dirty="0"/>
              <a:t>(int **h)</a:t>
            </a:r>
          </a:p>
          <a:p>
            <a:pPr marL="81258" indent="0">
              <a:buNone/>
            </a:pPr>
            <a:r>
              <a:rPr lang="en-US" sz="2400" b="1" dirty="0"/>
              <a:t>{   *h = *h + 1;   }</a:t>
            </a:r>
          </a:p>
          <a:p>
            <a:pPr marL="81258" indent="0">
              <a:buNone/>
            </a:pPr>
            <a:endParaRPr lang="en-US" sz="2400" b="1" dirty="0"/>
          </a:p>
          <a:p>
            <a:pPr marL="81258" indent="0">
              <a:buNone/>
            </a:pPr>
            <a:r>
              <a:rPr lang="en-US" sz="2400" b="1" dirty="0"/>
              <a:t>int A[3] = {50, 60, 70};</a:t>
            </a:r>
          </a:p>
          <a:p>
            <a:pPr marL="81258" indent="0">
              <a:buNone/>
            </a:pPr>
            <a:r>
              <a:rPr lang="en-US" sz="2400" b="1" dirty="0"/>
              <a:t>int *q = A;</a:t>
            </a:r>
          </a:p>
          <a:p>
            <a:pPr marL="81258" indent="0">
              <a:buNone/>
            </a:pPr>
            <a:r>
              <a:rPr lang="en-US" sz="2400" b="1" dirty="0" err="1"/>
              <a:t>IncrementPtr</a:t>
            </a:r>
            <a:r>
              <a:rPr lang="en-US" sz="2400" b="1" dirty="0"/>
              <a:t>(&amp;q); //pass by ref here!</a:t>
            </a:r>
          </a:p>
          <a:p>
            <a:pPr marL="81258" indent="0">
              <a:buNone/>
            </a:pPr>
            <a:r>
              <a:rPr lang="en-US" sz="2400" b="1" dirty="0" err="1"/>
              <a:t>printf</a:t>
            </a:r>
            <a:r>
              <a:rPr lang="en-US" sz="2400" b="1" dirty="0"/>
              <a:t>(“*q = %d\n”, *q);</a:t>
            </a:r>
          </a:p>
        </p:txBody>
      </p:sp>
      <p:sp>
        <p:nvSpPr>
          <p:cNvPr id="15" name="Text Box 5">
            <a:extLst>
              <a:ext uri="{FF2B5EF4-FFF2-40B4-BE49-F238E27FC236}">
                <a16:creationId xmlns:a16="http://schemas.microsoft.com/office/drawing/2014/main" id="{9DF09EED-9B02-E140-A574-C3758B22428B}"/>
              </a:ext>
            </a:extLst>
          </p:cNvPr>
          <p:cNvSpPr txBox="1">
            <a:spLocks noChangeArrowheads="1"/>
          </p:cNvSpPr>
          <p:nvPr/>
        </p:nvSpPr>
        <p:spPr bwMode="auto">
          <a:xfrm>
            <a:off x="8172576" y="3125183"/>
            <a:ext cx="1475084" cy="461665"/>
          </a:xfrm>
          <a:prstGeom prst="rect">
            <a:avLst/>
          </a:prstGeom>
          <a:noFill/>
          <a:ln w="12700">
            <a:noFill/>
            <a:miter lim="800000"/>
            <a:headEnd/>
            <a:tailEnd/>
          </a:ln>
        </p:spPr>
        <p:txBody>
          <a:bodyPr wrap="none">
            <a:prstTxWarp prst="textNoShape">
              <a:avLst/>
            </a:prstTxWarp>
            <a:spAutoFit/>
          </a:bodyPr>
          <a:lstStyle/>
          <a:p>
            <a:r>
              <a:rPr lang="en-US" sz="2400" b="1" dirty="0">
                <a:latin typeface="Courier"/>
                <a:cs typeface="Courier"/>
              </a:rPr>
              <a:t>*q = </a:t>
            </a:r>
            <a:r>
              <a:rPr lang="en-US" sz="2400" b="1" dirty="0">
                <a:solidFill>
                  <a:srgbClr val="65D9EF"/>
                </a:solidFill>
                <a:latin typeface="Courier"/>
                <a:cs typeface="Courier"/>
              </a:rPr>
              <a:t>60</a:t>
            </a:r>
          </a:p>
        </p:txBody>
      </p:sp>
      <p:sp>
        <p:nvSpPr>
          <p:cNvPr id="16" name="Rectangle 6">
            <a:extLst>
              <a:ext uri="{FF2B5EF4-FFF2-40B4-BE49-F238E27FC236}">
                <a16:creationId xmlns:a16="http://schemas.microsoft.com/office/drawing/2014/main" id="{2F1DF3E7-1DE3-BE4C-BBC9-B76B68B1E32B}"/>
              </a:ext>
            </a:extLst>
          </p:cNvPr>
          <p:cNvSpPr>
            <a:spLocks noChangeArrowheads="1"/>
          </p:cNvSpPr>
          <p:nvPr/>
        </p:nvSpPr>
        <p:spPr bwMode="auto">
          <a:xfrm>
            <a:off x="7334376" y="4572982"/>
            <a:ext cx="2971800" cy="914400"/>
          </a:xfrm>
          <a:prstGeom prst="rect">
            <a:avLst/>
          </a:prstGeom>
          <a:noFill/>
          <a:ln w="38100">
            <a:solidFill>
              <a:schemeClr val="tx1"/>
            </a:solidFill>
            <a:miter lim="800000"/>
            <a:headEnd/>
            <a:tailEnd/>
          </a:ln>
        </p:spPr>
        <p:txBody>
          <a:bodyPr wrap="none" anchor="ctr">
            <a:prstTxWarp prst="textNoShape">
              <a:avLst/>
            </a:prstTxWarp>
          </a:bodyPr>
          <a:lstStyle/>
          <a:p>
            <a:endParaRPr lang="en-US" sz="22874">
              <a:latin typeface="Courier"/>
              <a:cs typeface="Courier"/>
            </a:endParaRPr>
          </a:p>
        </p:txBody>
      </p:sp>
      <p:sp>
        <p:nvSpPr>
          <p:cNvPr id="17" name="Line 7">
            <a:extLst>
              <a:ext uri="{FF2B5EF4-FFF2-40B4-BE49-F238E27FC236}">
                <a16:creationId xmlns:a16="http://schemas.microsoft.com/office/drawing/2014/main" id="{F8D196AB-0321-CE4C-BACF-EA9A8FCAC096}"/>
              </a:ext>
            </a:extLst>
          </p:cNvPr>
          <p:cNvSpPr>
            <a:spLocks noChangeShapeType="1"/>
          </p:cNvSpPr>
          <p:nvPr/>
        </p:nvSpPr>
        <p:spPr bwMode="auto">
          <a:xfrm flipV="1">
            <a:off x="8324976" y="4572982"/>
            <a:ext cx="0" cy="914400"/>
          </a:xfrm>
          <a:prstGeom prst="line">
            <a:avLst/>
          </a:prstGeom>
          <a:noFill/>
          <a:ln w="38100">
            <a:solidFill>
              <a:schemeClr val="tx1"/>
            </a:solidFill>
            <a:round/>
            <a:headEnd/>
            <a:tailEnd/>
          </a:ln>
        </p:spPr>
        <p:txBody>
          <a:bodyPr wrap="none" anchor="ctr">
            <a:prstTxWarp prst="textNoShape">
              <a:avLst/>
            </a:prstTxWarp>
          </a:bodyPr>
          <a:lstStyle/>
          <a:p>
            <a:endParaRPr lang="en-US" sz="22874">
              <a:latin typeface="Courier"/>
              <a:cs typeface="Courier"/>
            </a:endParaRPr>
          </a:p>
        </p:txBody>
      </p:sp>
      <p:sp>
        <p:nvSpPr>
          <p:cNvPr id="18" name="Line 8">
            <a:extLst>
              <a:ext uri="{FF2B5EF4-FFF2-40B4-BE49-F238E27FC236}">
                <a16:creationId xmlns:a16="http://schemas.microsoft.com/office/drawing/2014/main" id="{F8AED6A7-6091-F546-98BE-BF3F3B872658}"/>
              </a:ext>
            </a:extLst>
          </p:cNvPr>
          <p:cNvSpPr>
            <a:spLocks noChangeShapeType="1"/>
          </p:cNvSpPr>
          <p:nvPr/>
        </p:nvSpPr>
        <p:spPr bwMode="auto">
          <a:xfrm flipV="1">
            <a:off x="9315576" y="4572982"/>
            <a:ext cx="0" cy="914400"/>
          </a:xfrm>
          <a:prstGeom prst="line">
            <a:avLst/>
          </a:prstGeom>
          <a:noFill/>
          <a:ln w="38100">
            <a:solidFill>
              <a:schemeClr val="tx1"/>
            </a:solidFill>
            <a:round/>
            <a:headEnd/>
            <a:tailEnd/>
          </a:ln>
        </p:spPr>
        <p:txBody>
          <a:bodyPr wrap="none" anchor="ctr">
            <a:prstTxWarp prst="textNoShape">
              <a:avLst/>
            </a:prstTxWarp>
          </a:bodyPr>
          <a:lstStyle/>
          <a:p>
            <a:endParaRPr lang="en-US" sz="22874">
              <a:latin typeface="Courier"/>
              <a:cs typeface="Courier"/>
            </a:endParaRPr>
          </a:p>
        </p:txBody>
      </p:sp>
      <p:sp>
        <p:nvSpPr>
          <p:cNvPr id="19" name="Rectangle 9">
            <a:extLst>
              <a:ext uri="{FF2B5EF4-FFF2-40B4-BE49-F238E27FC236}">
                <a16:creationId xmlns:a16="http://schemas.microsoft.com/office/drawing/2014/main" id="{65914034-106D-C543-8126-D502624A9C4C}"/>
              </a:ext>
            </a:extLst>
          </p:cNvPr>
          <p:cNvSpPr>
            <a:spLocks noChangeArrowheads="1"/>
          </p:cNvSpPr>
          <p:nvPr/>
        </p:nvSpPr>
        <p:spPr bwMode="auto">
          <a:xfrm>
            <a:off x="7501110" y="4842857"/>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50</a:t>
            </a:r>
          </a:p>
        </p:txBody>
      </p:sp>
      <p:sp>
        <p:nvSpPr>
          <p:cNvPr id="20" name="Rectangle 10">
            <a:extLst>
              <a:ext uri="{FF2B5EF4-FFF2-40B4-BE49-F238E27FC236}">
                <a16:creationId xmlns:a16="http://schemas.microsoft.com/office/drawing/2014/main" id="{3D48373A-BD91-8F40-A030-B56F76060D65}"/>
              </a:ext>
            </a:extLst>
          </p:cNvPr>
          <p:cNvSpPr>
            <a:spLocks noChangeArrowheads="1"/>
          </p:cNvSpPr>
          <p:nvPr/>
        </p:nvSpPr>
        <p:spPr bwMode="auto">
          <a:xfrm>
            <a:off x="8491710" y="4842857"/>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60</a:t>
            </a:r>
          </a:p>
        </p:txBody>
      </p:sp>
      <p:sp>
        <p:nvSpPr>
          <p:cNvPr id="21" name="Rectangle 11">
            <a:extLst>
              <a:ext uri="{FF2B5EF4-FFF2-40B4-BE49-F238E27FC236}">
                <a16:creationId xmlns:a16="http://schemas.microsoft.com/office/drawing/2014/main" id="{ABF8A0EA-053F-E842-B294-82FD89FE0FA8}"/>
              </a:ext>
            </a:extLst>
          </p:cNvPr>
          <p:cNvSpPr>
            <a:spLocks noChangeArrowheads="1"/>
          </p:cNvSpPr>
          <p:nvPr/>
        </p:nvSpPr>
        <p:spPr bwMode="auto">
          <a:xfrm>
            <a:off x="9482310" y="4842857"/>
            <a:ext cx="614271"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70</a:t>
            </a:r>
          </a:p>
        </p:txBody>
      </p:sp>
      <p:sp>
        <p:nvSpPr>
          <p:cNvPr id="22" name="Rectangle 12">
            <a:extLst>
              <a:ext uri="{FF2B5EF4-FFF2-40B4-BE49-F238E27FC236}">
                <a16:creationId xmlns:a16="http://schemas.microsoft.com/office/drawing/2014/main" id="{3843A6E3-51D3-5649-B3BC-DC284F63C092}"/>
              </a:ext>
            </a:extLst>
          </p:cNvPr>
          <p:cNvSpPr>
            <a:spLocks noChangeArrowheads="1"/>
          </p:cNvSpPr>
          <p:nvPr/>
        </p:nvSpPr>
        <p:spPr bwMode="auto">
          <a:xfrm>
            <a:off x="7453731" y="3563331"/>
            <a:ext cx="399468" cy="52322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A</a:t>
            </a:r>
          </a:p>
        </p:txBody>
      </p:sp>
      <p:sp>
        <p:nvSpPr>
          <p:cNvPr id="23" name="Line 13">
            <a:extLst>
              <a:ext uri="{FF2B5EF4-FFF2-40B4-BE49-F238E27FC236}">
                <a16:creationId xmlns:a16="http://schemas.microsoft.com/office/drawing/2014/main" id="{05833661-FBD7-704A-950D-0FFD07B905D2}"/>
              </a:ext>
            </a:extLst>
          </p:cNvPr>
          <p:cNvSpPr>
            <a:spLocks noChangeShapeType="1"/>
          </p:cNvSpPr>
          <p:nvPr/>
        </p:nvSpPr>
        <p:spPr bwMode="auto">
          <a:xfrm>
            <a:off x="7639176" y="3963382"/>
            <a:ext cx="0" cy="457200"/>
          </a:xfrm>
          <a:prstGeom prst="line">
            <a:avLst/>
          </a:prstGeom>
          <a:noFill/>
          <a:ln w="38100">
            <a:solidFill>
              <a:schemeClr val="tx1"/>
            </a:solidFill>
            <a:round/>
            <a:headEnd/>
            <a:tailEnd type="stealth" w="med" len="med"/>
          </a:ln>
        </p:spPr>
        <p:txBody>
          <a:bodyPr wrap="none" anchor="ctr">
            <a:prstTxWarp prst="textNoShape">
              <a:avLst/>
            </a:prstTxWarp>
          </a:bodyPr>
          <a:lstStyle/>
          <a:p>
            <a:endParaRPr lang="en-US" sz="22874">
              <a:latin typeface="Courier"/>
              <a:cs typeface="Courier"/>
            </a:endParaRPr>
          </a:p>
        </p:txBody>
      </p:sp>
      <p:grpSp>
        <p:nvGrpSpPr>
          <p:cNvPr id="24" name="Group 14">
            <a:extLst>
              <a:ext uri="{FF2B5EF4-FFF2-40B4-BE49-F238E27FC236}">
                <a16:creationId xmlns:a16="http://schemas.microsoft.com/office/drawing/2014/main" id="{CB291402-CCA7-4949-A6A0-8277264B9A86}"/>
              </a:ext>
            </a:extLst>
          </p:cNvPr>
          <p:cNvGrpSpPr>
            <a:grpSpLocks/>
          </p:cNvGrpSpPr>
          <p:nvPr/>
        </p:nvGrpSpPr>
        <p:grpSpPr bwMode="auto">
          <a:xfrm>
            <a:off x="7802696" y="3471258"/>
            <a:ext cx="400050" cy="949325"/>
            <a:chOff x="3943" y="2282"/>
            <a:chExt cx="252" cy="598"/>
          </a:xfrm>
        </p:grpSpPr>
        <p:sp>
          <p:nvSpPr>
            <p:cNvPr id="25" name="Rectangle 15">
              <a:extLst>
                <a:ext uri="{FF2B5EF4-FFF2-40B4-BE49-F238E27FC236}">
                  <a16:creationId xmlns:a16="http://schemas.microsoft.com/office/drawing/2014/main" id="{F215C3A2-4E0E-5A49-BEA9-5D1BEE20626F}"/>
                </a:ext>
              </a:extLst>
            </p:cNvPr>
            <p:cNvSpPr>
              <a:spLocks noChangeArrowheads="1"/>
            </p:cNvSpPr>
            <p:nvPr/>
          </p:nvSpPr>
          <p:spPr bwMode="auto">
            <a:xfrm>
              <a:off x="3943" y="2282"/>
              <a:ext cx="252" cy="33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q</a:t>
              </a:r>
            </a:p>
          </p:txBody>
        </p:sp>
        <p:sp>
          <p:nvSpPr>
            <p:cNvPr id="26" name="Line 16">
              <a:extLst>
                <a:ext uri="{FF2B5EF4-FFF2-40B4-BE49-F238E27FC236}">
                  <a16:creationId xmlns:a16="http://schemas.microsoft.com/office/drawing/2014/main" id="{54178D06-C5E2-DE40-861C-F8B27C435FF1}"/>
                </a:ext>
              </a:extLst>
            </p:cNvPr>
            <p:cNvSpPr>
              <a:spLocks noChangeShapeType="1"/>
            </p:cNvSpPr>
            <p:nvPr/>
          </p:nvSpPr>
          <p:spPr bwMode="auto">
            <a:xfrm>
              <a:off x="4080" y="2592"/>
              <a:ext cx="0" cy="288"/>
            </a:xfrm>
            <a:prstGeom prst="line">
              <a:avLst/>
            </a:prstGeom>
            <a:noFill/>
            <a:ln w="38100">
              <a:solidFill>
                <a:schemeClr val="tx1"/>
              </a:solidFill>
              <a:round/>
              <a:headEnd/>
              <a:tailEnd type="stealth" w="med" len="med"/>
            </a:ln>
          </p:spPr>
          <p:txBody>
            <a:bodyPr wrap="none" anchor="ctr">
              <a:prstTxWarp prst="textNoShape">
                <a:avLst/>
              </a:prstTxWarp>
            </a:bodyPr>
            <a:lstStyle/>
            <a:p>
              <a:endParaRPr lang="en-US" sz="22874">
                <a:latin typeface="Courier"/>
                <a:cs typeface="Courier"/>
              </a:endParaRPr>
            </a:p>
          </p:txBody>
        </p:sp>
      </p:grpSp>
      <p:grpSp>
        <p:nvGrpSpPr>
          <p:cNvPr id="27" name="Group 17">
            <a:extLst>
              <a:ext uri="{FF2B5EF4-FFF2-40B4-BE49-F238E27FC236}">
                <a16:creationId xmlns:a16="http://schemas.microsoft.com/office/drawing/2014/main" id="{8C1E5253-9AB8-8040-9471-C1429DC94699}"/>
              </a:ext>
            </a:extLst>
          </p:cNvPr>
          <p:cNvGrpSpPr>
            <a:grpSpLocks/>
          </p:cNvGrpSpPr>
          <p:nvPr/>
        </p:nvGrpSpPr>
        <p:grpSpPr bwMode="auto">
          <a:xfrm>
            <a:off x="8551996" y="3463321"/>
            <a:ext cx="400050" cy="949325"/>
            <a:chOff x="3943" y="2282"/>
            <a:chExt cx="252" cy="598"/>
          </a:xfrm>
        </p:grpSpPr>
        <p:sp>
          <p:nvSpPr>
            <p:cNvPr id="28" name="Rectangle 18">
              <a:extLst>
                <a:ext uri="{FF2B5EF4-FFF2-40B4-BE49-F238E27FC236}">
                  <a16:creationId xmlns:a16="http://schemas.microsoft.com/office/drawing/2014/main" id="{F4B45368-A2CC-6947-BD16-B4113067649B}"/>
                </a:ext>
              </a:extLst>
            </p:cNvPr>
            <p:cNvSpPr>
              <a:spLocks noChangeArrowheads="1"/>
            </p:cNvSpPr>
            <p:nvPr/>
          </p:nvSpPr>
          <p:spPr bwMode="auto">
            <a:xfrm>
              <a:off x="3943" y="2282"/>
              <a:ext cx="252" cy="330"/>
            </a:xfrm>
            <a:prstGeom prst="rect">
              <a:avLst/>
            </a:prstGeom>
            <a:noFill/>
            <a:ln w="12700">
              <a:noFill/>
              <a:miter lim="800000"/>
              <a:headEnd/>
              <a:tailEnd/>
            </a:ln>
          </p:spPr>
          <p:txBody>
            <a:bodyPr wrap="none">
              <a:prstTxWarp prst="textNoShape">
                <a:avLst/>
              </a:prstTxWarp>
              <a:spAutoFit/>
            </a:bodyPr>
            <a:lstStyle/>
            <a:p>
              <a:pPr algn="ctr"/>
              <a:r>
                <a:rPr lang="en-US" sz="2800" b="1">
                  <a:latin typeface="Courier"/>
                  <a:cs typeface="Courier"/>
                </a:rPr>
                <a:t>q</a:t>
              </a:r>
            </a:p>
          </p:txBody>
        </p:sp>
        <p:sp>
          <p:nvSpPr>
            <p:cNvPr id="29" name="Line 19">
              <a:extLst>
                <a:ext uri="{FF2B5EF4-FFF2-40B4-BE49-F238E27FC236}">
                  <a16:creationId xmlns:a16="http://schemas.microsoft.com/office/drawing/2014/main" id="{72A6A65C-B24B-FD4B-848A-EEBF357FBF46}"/>
                </a:ext>
              </a:extLst>
            </p:cNvPr>
            <p:cNvSpPr>
              <a:spLocks noChangeShapeType="1"/>
            </p:cNvSpPr>
            <p:nvPr/>
          </p:nvSpPr>
          <p:spPr bwMode="auto">
            <a:xfrm>
              <a:off x="4080" y="2592"/>
              <a:ext cx="0" cy="288"/>
            </a:xfrm>
            <a:prstGeom prst="line">
              <a:avLst/>
            </a:prstGeom>
            <a:noFill/>
            <a:ln w="38100">
              <a:solidFill>
                <a:schemeClr val="tx1"/>
              </a:solidFill>
              <a:round/>
              <a:headEnd/>
              <a:tailEnd type="stealth" w="med" len="med"/>
            </a:ln>
          </p:spPr>
          <p:txBody>
            <a:bodyPr wrap="none" anchor="ctr">
              <a:prstTxWarp prst="textNoShape">
                <a:avLst/>
              </a:prstTxWarp>
            </a:bodyPr>
            <a:lstStyle/>
            <a:p>
              <a:endParaRPr lang="en-US" sz="22874">
                <a:latin typeface="Courier"/>
                <a:cs typeface="Courier"/>
              </a:endParaRPr>
            </a:p>
          </p:txBody>
        </p:sp>
      </p:grpSp>
      <p:sp>
        <p:nvSpPr>
          <p:cNvPr id="30" name="Rectangle 29">
            <a:extLst>
              <a:ext uri="{FF2B5EF4-FFF2-40B4-BE49-F238E27FC236}">
                <a16:creationId xmlns:a16="http://schemas.microsoft.com/office/drawing/2014/main" id="{F1E51882-9B57-A247-978E-6109155420D3}"/>
              </a:ext>
            </a:extLst>
          </p:cNvPr>
          <p:cNvSpPr/>
          <p:nvPr/>
        </p:nvSpPr>
        <p:spPr>
          <a:xfrm>
            <a:off x="9525172" y="5487382"/>
            <a:ext cx="1320800" cy="697539"/>
          </a:xfrm>
          <a:prstGeom prst="rect">
            <a:avLst/>
          </a:prstGeom>
        </p:spPr>
        <p:txBody>
          <a:bodyPr wrap="square" lIns="121897" tIns="60948" rIns="121897" bIns="60948">
            <a:spAutoFit/>
          </a:bodyPr>
          <a:lstStyle/>
          <a:p>
            <a:pPr algn="ctr"/>
            <a:r>
              <a:rPr lang="en-US" sz="3733" dirty="0">
                <a:latin typeface="Wingdings"/>
                <a:ea typeface="Wingdings"/>
                <a:cs typeface="Wingdings"/>
              </a:rPr>
              <a:t></a:t>
            </a:r>
            <a:endParaRPr lang="en-US" sz="3733" dirty="0"/>
          </a:p>
        </p:txBody>
      </p:sp>
      <p:sp>
        <p:nvSpPr>
          <p:cNvPr id="2" name="Footer Placeholder 1">
            <a:extLst>
              <a:ext uri="{FF2B5EF4-FFF2-40B4-BE49-F238E27FC236}">
                <a16:creationId xmlns:a16="http://schemas.microsoft.com/office/drawing/2014/main" id="{DC4173E9-6C8F-6F84-6F19-5B553A42EEE4}"/>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84D6E4F5-6A9C-0E3D-D901-9BE210AB2DB3}"/>
              </a:ext>
            </a:extLst>
          </p:cNvPr>
          <p:cNvSpPr>
            <a:spLocks noGrp="1"/>
          </p:cNvSpPr>
          <p:nvPr>
            <p:ph type="sldNum" sz="quarter" idx="12"/>
          </p:nvPr>
        </p:nvSpPr>
        <p:spPr/>
        <p:txBody>
          <a:bodyPr/>
          <a:lstStyle/>
          <a:p>
            <a:fld id="{80B3F240-1256-4E56-B6D7-F3DD5D13EF0A}" type="slidenum">
              <a:rPr lang="en-US" smtClean="0"/>
              <a:t>38</a:t>
            </a:fld>
            <a:endParaRPr lang="en-US"/>
          </a:p>
        </p:txBody>
      </p:sp>
    </p:spTree>
    <p:extLst>
      <p:ext uri="{BB962C8B-B14F-4D97-AF65-F5344CB8AC3E}">
        <p14:creationId xmlns:p14="http://schemas.microsoft.com/office/powerpoint/2010/main" val="321926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75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1757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175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499"/>
                                          </p:stCondLst>
                                        </p:cTn>
                                        <p:tgtEl>
                                          <p:spTgt spid="24"/>
                                        </p:tgtEl>
                                        <p:attrNameLst>
                                          <p:attrName>style.visibility</p:attrName>
                                        </p:attrNameLst>
                                      </p:cBhvr>
                                      <p:to>
                                        <p:strVal val="hidden"/>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7"/>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7571" grpId="0" uiExpand="1" build="p" bldLvl="2" autoUpdateAnimBg="0"/>
      <p:bldP spid="15" grpId="0"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01C96-0289-C249-82C5-EDD0B84E3BA9}"/>
              </a:ext>
            </a:extLst>
          </p:cNvPr>
          <p:cNvSpPr>
            <a:spLocks noGrp="1"/>
          </p:cNvSpPr>
          <p:nvPr>
            <p:ph type="title"/>
          </p:nvPr>
        </p:nvSpPr>
        <p:spPr/>
        <p:txBody>
          <a:bodyPr/>
          <a:lstStyle/>
          <a:p>
            <a:r>
              <a:rPr lang="en-US" dirty="0"/>
              <a:t>Pointer </a:t>
            </a:r>
            <a:r>
              <a:rPr lang="en-US"/>
              <a:t>to pointer (2D ARRAY)</a:t>
            </a:r>
            <a:endParaRPr lang="en-US" dirty="0"/>
          </a:p>
        </p:txBody>
      </p:sp>
      <p:sp>
        <p:nvSpPr>
          <p:cNvPr id="4" name="Footer Placeholder 3">
            <a:extLst>
              <a:ext uri="{FF2B5EF4-FFF2-40B4-BE49-F238E27FC236}">
                <a16:creationId xmlns:a16="http://schemas.microsoft.com/office/drawing/2014/main" id="{689E377B-FA86-A46E-121B-D2EF75E05D72}"/>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DCFE173A-5059-E22C-3690-4F650B1A6CB9}"/>
              </a:ext>
            </a:extLst>
          </p:cNvPr>
          <p:cNvSpPr>
            <a:spLocks noGrp="1"/>
          </p:cNvSpPr>
          <p:nvPr>
            <p:ph type="sldNum" sz="quarter" idx="12"/>
          </p:nvPr>
        </p:nvSpPr>
        <p:spPr/>
        <p:txBody>
          <a:bodyPr/>
          <a:lstStyle/>
          <a:p>
            <a:fld id="{80B3F240-1256-4E56-B6D7-F3DD5D13EF0A}" type="slidenum">
              <a:rPr lang="en-US" smtClean="0"/>
              <a:t>39</a:t>
            </a:fld>
            <a:endParaRPr lang="en-US"/>
          </a:p>
        </p:txBody>
      </p:sp>
      <p:sp>
        <p:nvSpPr>
          <p:cNvPr id="6" name="TextBox 5">
            <a:extLst>
              <a:ext uri="{FF2B5EF4-FFF2-40B4-BE49-F238E27FC236}">
                <a16:creationId xmlns:a16="http://schemas.microsoft.com/office/drawing/2014/main" id="{72B4721F-8BAE-62E3-9074-990D6E3D7697}"/>
              </a:ext>
            </a:extLst>
          </p:cNvPr>
          <p:cNvSpPr txBox="1"/>
          <p:nvPr/>
        </p:nvSpPr>
        <p:spPr>
          <a:xfrm>
            <a:off x="646044" y="1047786"/>
            <a:ext cx="10515600" cy="4154984"/>
          </a:xfrm>
          <a:prstGeom prst="rect">
            <a:avLst/>
          </a:prstGeom>
          <a:noFill/>
        </p:spPr>
        <p:txBody>
          <a:bodyPr wrap="square" rtlCol="0">
            <a:spAutoFit/>
          </a:bodyPr>
          <a:lstStyle/>
          <a:p>
            <a:r>
              <a:rPr lang="en-US" sz="2400" dirty="0"/>
              <a:t>#include &lt;</a:t>
            </a:r>
            <a:r>
              <a:rPr lang="en-US" sz="2400" dirty="0" err="1"/>
              <a:t>stdio.h</a:t>
            </a:r>
            <a:r>
              <a:rPr lang="en-US" sz="2400" dirty="0"/>
              <a:t>&gt;</a:t>
            </a:r>
          </a:p>
          <a:p>
            <a:r>
              <a:rPr lang="en-US" sz="2400" dirty="0"/>
              <a:t>#include&lt;stdlib.h&gt;</a:t>
            </a:r>
          </a:p>
          <a:p>
            <a:r>
              <a:rPr lang="en-US" sz="2400" dirty="0"/>
              <a:t>int** </a:t>
            </a:r>
            <a:r>
              <a:rPr lang="en-US" sz="2400" dirty="0" err="1"/>
              <a:t>fn</a:t>
            </a:r>
            <a:r>
              <a:rPr lang="en-US" sz="2400" dirty="0"/>
              <a:t>(){</a:t>
            </a:r>
          </a:p>
          <a:p>
            <a:r>
              <a:rPr lang="en-US" sz="2400" dirty="0"/>
              <a:t>   int** mem = (int**) malloc(</a:t>
            </a:r>
            <a:r>
              <a:rPr lang="en-US" sz="2400" dirty="0" err="1"/>
              <a:t>sizeof</a:t>
            </a:r>
            <a:r>
              <a:rPr lang="en-US" sz="2400" dirty="0"/>
              <a:t>(int)*3); </a:t>
            </a:r>
          </a:p>
          <a:p>
            <a:r>
              <a:rPr lang="en-US" sz="2400" dirty="0"/>
              <a:t>  for(int </a:t>
            </a:r>
            <a:r>
              <a:rPr lang="en-US" sz="2400" dirty="0" err="1"/>
              <a:t>i</a:t>
            </a:r>
            <a:r>
              <a:rPr lang="en-US" sz="2400" dirty="0"/>
              <a:t>=0;i&lt;3;i++)   {</a:t>
            </a:r>
          </a:p>
          <a:p>
            <a:r>
              <a:rPr lang="en-US" sz="2400" dirty="0"/>
              <a:t>      mem[</a:t>
            </a:r>
            <a:r>
              <a:rPr lang="en-US" sz="2400" dirty="0" err="1"/>
              <a:t>i</a:t>
            </a:r>
            <a:r>
              <a:rPr lang="en-US" sz="2400" dirty="0"/>
              <a:t>] = (int*)malloc(</a:t>
            </a:r>
            <a:r>
              <a:rPr lang="en-US" sz="2400" dirty="0" err="1"/>
              <a:t>sizeof</a:t>
            </a:r>
            <a:r>
              <a:rPr lang="en-US" sz="2400" dirty="0"/>
              <a:t>(int)*3); </a:t>
            </a:r>
          </a:p>
          <a:p>
            <a:r>
              <a:rPr lang="en-US" sz="2400" dirty="0"/>
              <a:t>      for(int j=0;j&lt;3;j++)      </a:t>
            </a:r>
          </a:p>
          <a:p>
            <a:r>
              <a:rPr lang="en-US" sz="2400" dirty="0"/>
              <a:t>       mem[</a:t>
            </a:r>
            <a:r>
              <a:rPr lang="en-US" sz="2400" dirty="0" err="1"/>
              <a:t>i</a:t>
            </a:r>
            <a:r>
              <a:rPr lang="en-US" sz="2400" dirty="0"/>
              <a:t>][j]=</a:t>
            </a:r>
            <a:r>
              <a:rPr lang="en-US" sz="2400" dirty="0" err="1"/>
              <a:t>i+j</a:t>
            </a:r>
            <a:r>
              <a:rPr lang="en-US" sz="2400" dirty="0"/>
              <a:t>;</a:t>
            </a:r>
          </a:p>
          <a:p>
            <a:r>
              <a:rPr lang="en-US" sz="2400" dirty="0"/>
              <a:t>   }          </a:t>
            </a:r>
          </a:p>
          <a:p>
            <a:r>
              <a:rPr lang="en-US" sz="2400" dirty="0"/>
              <a:t>return mem;</a:t>
            </a:r>
          </a:p>
          <a:p>
            <a:r>
              <a:rPr lang="en-US" sz="2400" dirty="0"/>
              <a:t>}</a:t>
            </a:r>
          </a:p>
        </p:txBody>
      </p:sp>
      <p:sp>
        <p:nvSpPr>
          <p:cNvPr id="7" name="TextBox 6">
            <a:extLst>
              <a:ext uri="{FF2B5EF4-FFF2-40B4-BE49-F238E27FC236}">
                <a16:creationId xmlns:a16="http://schemas.microsoft.com/office/drawing/2014/main" id="{FA6CB021-E26A-3598-CCF6-06A23377107F}"/>
              </a:ext>
            </a:extLst>
          </p:cNvPr>
          <p:cNvSpPr txBox="1"/>
          <p:nvPr/>
        </p:nvSpPr>
        <p:spPr>
          <a:xfrm>
            <a:off x="6096000" y="1232452"/>
            <a:ext cx="4250635" cy="3785652"/>
          </a:xfrm>
          <a:prstGeom prst="rect">
            <a:avLst/>
          </a:prstGeom>
          <a:noFill/>
        </p:spPr>
        <p:txBody>
          <a:bodyPr wrap="square" rtlCol="0">
            <a:spAutoFit/>
          </a:bodyPr>
          <a:lstStyle/>
          <a:p>
            <a:r>
              <a:rPr lang="en-US" sz="2400" dirty="0"/>
              <a:t>int main() { </a:t>
            </a:r>
          </a:p>
          <a:p>
            <a:r>
              <a:rPr lang="en-US" sz="2400" dirty="0"/>
              <a:t>   int ** </a:t>
            </a:r>
            <a:r>
              <a:rPr lang="en-US" sz="2400" dirty="0" err="1"/>
              <a:t>arr</a:t>
            </a:r>
            <a:r>
              <a:rPr lang="en-US" sz="2400" dirty="0"/>
              <a:t>= </a:t>
            </a:r>
            <a:r>
              <a:rPr lang="en-US" sz="2400" dirty="0" err="1"/>
              <a:t>fn</a:t>
            </a:r>
            <a:r>
              <a:rPr lang="en-US" sz="2400" dirty="0"/>
              <a:t>();</a:t>
            </a:r>
          </a:p>
          <a:p>
            <a:r>
              <a:rPr lang="en-US" sz="2400" dirty="0"/>
              <a:t>for(int k=0;k&lt;3;k++)</a:t>
            </a:r>
          </a:p>
          <a:p>
            <a:r>
              <a:rPr lang="en-US" sz="2400" dirty="0"/>
              <a:t>{   </a:t>
            </a:r>
          </a:p>
          <a:p>
            <a:r>
              <a:rPr lang="en-US" sz="2400" dirty="0"/>
              <a:t>    for(int l=0;l&lt;3;l++)</a:t>
            </a:r>
          </a:p>
          <a:p>
            <a:r>
              <a:rPr lang="en-US" sz="2400" dirty="0"/>
              <a:t>    </a:t>
            </a:r>
            <a:r>
              <a:rPr lang="en-US" sz="2400" dirty="0" err="1"/>
              <a:t>printf</a:t>
            </a:r>
            <a:r>
              <a:rPr lang="en-US" sz="2400" dirty="0"/>
              <a:t>("\</a:t>
            </a:r>
            <a:r>
              <a:rPr lang="en-US" sz="2400" dirty="0" err="1"/>
              <a:t>n%d</a:t>
            </a:r>
            <a:r>
              <a:rPr lang="en-US" sz="2400" dirty="0"/>
              <a:t>\n",*(*(</a:t>
            </a:r>
            <a:r>
              <a:rPr lang="en-US" sz="2400" dirty="0" err="1"/>
              <a:t>arr+k</a:t>
            </a:r>
            <a:r>
              <a:rPr lang="en-US" sz="2400" dirty="0"/>
              <a:t>)+l));</a:t>
            </a:r>
          </a:p>
          <a:p>
            <a:r>
              <a:rPr lang="en-US" sz="2400" dirty="0"/>
              <a:t>} </a:t>
            </a:r>
          </a:p>
          <a:p>
            <a:r>
              <a:rPr lang="en-US" sz="2400" dirty="0"/>
              <a:t>   return 0;</a:t>
            </a:r>
          </a:p>
          <a:p>
            <a:r>
              <a:rPr lang="en-US" sz="2400" dirty="0"/>
              <a:t>}</a:t>
            </a:r>
          </a:p>
          <a:p>
            <a:endParaRPr lang="en-US" sz="2400" dirty="0"/>
          </a:p>
        </p:txBody>
      </p:sp>
    </p:spTree>
    <p:extLst>
      <p:ext uri="{BB962C8B-B14F-4D97-AF65-F5344CB8AC3E}">
        <p14:creationId xmlns:p14="http://schemas.microsoft.com/office/powerpoint/2010/main" val="1524982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1B6A6-19FE-5D8D-8BFB-C09D1F7212D2}"/>
              </a:ext>
            </a:extLst>
          </p:cNvPr>
          <p:cNvSpPr>
            <a:spLocks noGrp="1"/>
          </p:cNvSpPr>
          <p:nvPr>
            <p:ph type="title"/>
          </p:nvPr>
        </p:nvSpPr>
        <p:spPr/>
        <p:txBody>
          <a:bodyPr/>
          <a:lstStyle/>
          <a:p>
            <a:r>
              <a:rPr lang="en-US" dirty="0"/>
              <a:t>C memory map revisit</a:t>
            </a:r>
            <a:endParaRPr lang="x-none" dirty="0"/>
          </a:p>
        </p:txBody>
      </p:sp>
      <p:sp>
        <p:nvSpPr>
          <p:cNvPr id="3" name="Content Placeholder 2">
            <a:extLst>
              <a:ext uri="{FF2B5EF4-FFF2-40B4-BE49-F238E27FC236}">
                <a16:creationId xmlns:a16="http://schemas.microsoft.com/office/drawing/2014/main" id="{1B4AE729-0A21-D5E8-DC6B-AB45AE3EC075}"/>
              </a:ext>
            </a:extLst>
          </p:cNvPr>
          <p:cNvSpPr>
            <a:spLocks noGrp="1"/>
          </p:cNvSpPr>
          <p:nvPr>
            <p:ph idx="1"/>
          </p:nvPr>
        </p:nvSpPr>
        <p:spPr/>
        <p:txBody>
          <a:bodyPr/>
          <a:lstStyle/>
          <a:p>
            <a:r>
              <a:rPr lang="en-US" dirty="0"/>
              <a:t>Stack variables</a:t>
            </a:r>
          </a:p>
          <a:p>
            <a:r>
              <a:rPr lang="en-US" dirty="0"/>
              <a:t>Stack segment is used to store variables which are created inside functions (</a:t>
            </a:r>
            <a:r>
              <a:rPr lang="en-US" i="1" dirty="0"/>
              <a:t>function could be main function or user-defined function</a:t>
            </a:r>
            <a:r>
              <a:rPr lang="en-US" dirty="0"/>
              <a:t>), variable like</a:t>
            </a:r>
          </a:p>
          <a:p>
            <a:pPr lvl="1"/>
            <a:r>
              <a:rPr lang="en-US" dirty="0"/>
              <a:t>Local variables of the function </a:t>
            </a:r>
            <a:r>
              <a:rPr lang="en-US" i="1" dirty="0"/>
              <a:t>(including pointer variables)</a:t>
            </a:r>
            <a:endParaRPr lang="en-US" dirty="0"/>
          </a:p>
          <a:p>
            <a:pPr lvl="1"/>
            <a:r>
              <a:rPr lang="en-US" dirty="0"/>
              <a:t>Arguments passed to function</a:t>
            </a:r>
          </a:p>
          <a:p>
            <a:pPr lvl="1"/>
            <a:r>
              <a:rPr lang="en-US" dirty="0"/>
              <a:t>Return address</a:t>
            </a:r>
          </a:p>
          <a:p>
            <a:r>
              <a:rPr lang="en-US" dirty="0"/>
              <a:t>Memory fragmentation</a:t>
            </a:r>
          </a:p>
          <a:p>
            <a:pPr lvl="1"/>
            <a:r>
              <a:rPr lang="en-US" dirty="0"/>
              <a:t>If no contiguous memory block is available</a:t>
            </a:r>
          </a:p>
          <a:p>
            <a:pPr lvl="1"/>
            <a:r>
              <a:rPr lang="en-US" dirty="0"/>
              <a:t>Reason</a:t>
            </a:r>
          </a:p>
          <a:p>
            <a:pPr lvl="2"/>
            <a:r>
              <a:rPr lang="en-US" dirty="0"/>
              <a:t>Dynamic allocation and deallocation of memory blocks</a:t>
            </a:r>
          </a:p>
          <a:p>
            <a:endParaRPr lang="x-none" dirty="0"/>
          </a:p>
        </p:txBody>
      </p:sp>
      <p:sp>
        <p:nvSpPr>
          <p:cNvPr id="4" name="Footer Placeholder 3">
            <a:extLst>
              <a:ext uri="{FF2B5EF4-FFF2-40B4-BE49-F238E27FC236}">
                <a16:creationId xmlns:a16="http://schemas.microsoft.com/office/drawing/2014/main" id="{DD589643-635E-34A2-C8FC-75C085AD8630}"/>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C3C4F0AD-19C3-0CC8-15E0-5C1C352CC697}"/>
              </a:ext>
            </a:extLst>
          </p:cNvPr>
          <p:cNvSpPr>
            <a:spLocks noGrp="1"/>
          </p:cNvSpPr>
          <p:nvPr>
            <p:ph type="sldNum" sz="quarter" idx="12"/>
          </p:nvPr>
        </p:nvSpPr>
        <p:spPr/>
        <p:txBody>
          <a:bodyPr/>
          <a:lstStyle/>
          <a:p>
            <a:fld id="{80B3F240-1256-4E56-B6D7-F3DD5D13EF0A}" type="slidenum">
              <a:rPr lang="en-US" smtClean="0"/>
              <a:t>4</a:t>
            </a:fld>
            <a:endParaRPr lang="en-US"/>
          </a:p>
        </p:txBody>
      </p:sp>
    </p:spTree>
    <p:extLst>
      <p:ext uri="{BB962C8B-B14F-4D97-AF65-F5344CB8AC3E}">
        <p14:creationId xmlns:p14="http://schemas.microsoft.com/office/powerpoint/2010/main" val="22714061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ABA91E3-75A2-0B3F-1C8E-881E3A71356A}"/>
              </a:ext>
            </a:extLst>
          </p:cNvPr>
          <p:cNvSpPr>
            <a:spLocks noGrp="1"/>
          </p:cNvSpPr>
          <p:nvPr>
            <p:ph type="ftr" sz="quarter" idx="11"/>
          </p:nvPr>
        </p:nvSpPr>
        <p:spPr/>
        <p:txBody>
          <a:bodyPr/>
          <a:lstStyle/>
          <a:p>
            <a:r>
              <a:rPr lang="en-US"/>
              <a:t>Pointers, Arrays &amp; Strings</a:t>
            </a:r>
          </a:p>
        </p:txBody>
      </p:sp>
      <p:sp>
        <p:nvSpPr>
          <p:cNvPr id="6" name="Slide Number Placeholder 5">
            <a:extLst>
              <a:ext uri="{FF2B5EF4-FFF2-40B4-BE49-F238E27FC236}">
                <a16:creationId xmlns:a16="http://schemas.microsoft.com/office/drawing/2014/main" id="{035B6C2D-90A4-3D97-0BA4-123A89597E27}"/>
              </a:ext>
            </a:extLst>
          </p:cNvPr>
          <p:cNvSpPr>
            <a:spLocks noGrp="1"/>
          </p:cNvSpPr>
          <p:nvPr>
            <p:ph type="sldNum" sz="quarter" idx="12"/>
          </p:nvPr>
        </p:nvSpPr>
        <p:spPr/>
        <p:txBody>
          <a:bodyPr/>
          <a:lstStyle/>
          <a:p>
            <a:fld id="{80B3F240-1256-4E56-B6D7-F3DD5D13EF0A}" type="slidenum">
              <a:rPr lang="en-US" smtClean="0"/>
              <a:t>40</a:t>
            </a:fld>
            <a:endParaRPr lang="en-US"/>
          </a:p>
        </p:txBody>
      </p:sp>
      <p:sp>
        <p:nvSpPr>
          <p:cNvPr id="3" name="Content Placeholder 2"/>
          <p:cNvSpPr>
            <a:spLocks noGrp="1"/>
          </p:cNvSpPr>
          <p:nvPr>
            <p:ph idx="4294967295"/>
          </p:nvPr>
        </p:nvSpPr>
        <p:spPr>
          <a:xfrm>
            <a:off x="838200" y="850900"/>
            <a:ext cx="10515600" cy="5156200"/>
          </a:xfrm>
        </p:spPr>
        <p:txBody>
          <a:bodyPr/>
          <a:lstStyle/>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sz="4000" b="1" dirty="0"/>
              <a:t>Strings</a:t>
            </a:r>
          </a:p>
        </p:txBody>
      </p:sp>
    </p:spTree>
    <p:extLst>
      <p:ext uri="{BB962C8B-B14F-4D97-AF65-F5344CB8AC3E}">
        <p14:creationId xmlns:p14="http://schemas.microsoft.com/office/powerpoint/2010/main" val="129454920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7"/>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Strings</a:t>
            </a:r>
            <a:endParaRPr/>
          </a:p>
        </p:txBody>
      </p:sp>
      <p:sp>
        <p:nvSpPr>
          <p:cNvPr id="125" name="Google Shape;125;p27"/>
          <p:cNvSpPr txBox="1">
            <a:spLocks noGrp="1"/>
          </p:cNvSpPr>
          <p:nvPr>
            <p:ph idx="1"/>
          </p:nvPr>
        </p:nvSpPr>
        <p:spPr>
          <a:xfrm>
            <a:off x="828964" y="966334"/>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62500" lnSpcReduction="20000"/>
          </a:bodyPr>
          <a:lstStyle/>
          <a:p>
            <a:pPr algn="just">
              <a:lnSpc>
                <a:spcPct val="110000"/>
              </a:lnSpc>
              <a:buClr>
                <a:srgbClr val="000000"/>
              </a:buClr>
            </a:pPr>
            <a:r>
              <a:rPr lang="en" dirty="0">
                <a:solidFill>
                  <a:srgbClr val="000000"/>
                </a:solidFill>
              </a:rPr>
              <a:t>Strings in C are defined as arrays of characters</a:t>
            </a:r>
            <a:endParaRPr dirty="0">
              <a:solidFill>
                <a:srgbClr val="000000"/>
              </a:solidFill>
            </a:endParaRPr>
          </a:p>
          <a:p>
            <a:pPr lvl="1" algn="just">
              <a:lnSpc>
                <a:spcPct val="110000"/>
              </a:lnSpc>
              <a:buClr>
                <a:srgbClr val="000000"/>
              </a:buClr>
            </a:pPr>
            <a:r>
              <a:rPr lang="en" dirty="0">
                <a:solidFill>
                  <a:srgbClr val="000000"/>
                </a:solidFill>
              </a:rPr>
              <a:t>Note that there isn’t a primitive type called “string” in C. Instead, C strings are given the type “char[]” or “char*”</a:t>
            </a:r>
          </a:p>
          <a:p>
            <a:pPr lvl="1" algn="just">
              <a:lnSpc>
                <a:spcPct val="110000"/>
              </a:lnSpc>
              <a:buClr>
                <a:srgbClr val="000000"/>
              </a:buClr>
            </a:pPr>
            <a:r>
              <a:rPr lang="en-US" dirty="0">
                <a:solidFill>
                  <a:srgbClr val="000000"/>
                </a:solidFill>
              </a:rPr>
              <a:t>In C++ we have std::string str</a:t>
            </a:r>
            <a:endParaRPr dirty="0">
              <a:solidFill>
                <a:srgbClr val="000000"/>
              </a:solidFill>
            </a:endParaRPr>
          </a:p>
          <a:p>
            <a:pPr algn="just">
              <a:lnSpc>
                <a:spcPct val="110000"/>
              </a:lnSpc>
              <a:buClr>
                <a:srgbClr val="000000"/>
              </a:buClr>
            </a:pPr>
            <a:r>
              <a:rPr lang="en" dirty="0">
                <a:solidFill>
                  <a:srgbClr val="000000"/>
                </a:solidFill>
              </a:rPr>
              <a:t>Recall: C arrays differ from arrays in other languages in a key way: the array itself does not explicitly keep track of its length.</a:t>
            </a:r>
            <a:endParaRPr dirty="0">
              <a:solidFill>
                <a:srgbClr val="000000"/>
              </a:solidFill>
            </a:endParaRPr>
          </a:p>
          <a:p>
            <a:pPr lvl="1" algn="just">
              <a:lnSpc>
                <a:spcPct val="110000"/>
              </a:lnSpc>
              <a:buClr>
                <a:srgbClr val="000000"/>
              </a:buClr>
            </a:pPr>
            <a:r>
              <a:rPr lang="en" dirty="0">
                <a:solidFill>
                  <a:srgbClr val="000000"/>
                </a:solidFill>
              </a:rPr>
              <a:t>To the computer, an array of length 50 looks indistinguishable from an array of length 5, unless you adopt some other convention.</a:t>
            </a:r>
          </a:p>
          <a:p>
            <a:pPr lvl="1" algn="just">
              <a:lnSpc>
                <a:spcPct val="110000"/>
              </a:lnSpc>
              <a:buClr>
                <a:srgbClr val="000000"/>
              </a:buClr>
            </a:pPr>
            <a:r>
              <a:rPr lang="en-US" dirty="0">
                <a:solidFill>
                  <a:srgbClr val="000000"/>
                </a:solidFill>
              </a:rPr>
              <a:t>Pass size of array to a function</a:t>
            </a:r>
          </a:p>
          <a:p>
            <a:pPr lvl="2" algn="just">
              <a:lnSpc>
                <a:spcPct val="110000"/>
              </a:lnSpc>
              <a:buClr>
                <a:srgbClr val="000000"/>
              </a:buClr>
            </a:pPr>
            <a:r>
              <a:rPr lang="en-US" dirty="0">
                <a:solidFill>
                  <a:srgbClr val="000000"/>
                </a:solidFill>
              </a:rPr>
              <a:t>Number of elements in an array = size of array / size of one element of array</a:t>
            </a:r>
          </a:p>
          <a:p>
            <a:pPr lvl="3" algn="just">
              <a:lnSpc>
                <a:spcPct val="110000"/>
              </a:lnSpc>
              <a:buClr>
                <a:srgbClr val="000000"/>
              </a:buClr>
            </a:pPr>
            <a:r>
              <a:rPr lang="en-US" dirty="0">
                <a:solidFill>
                  <a:srgbClr val="000000"/>
                </a:solidFill>
              </a:rPr>
              <a:t>Number of elements in an array = </a:t>
            </a:r>
            <a:r>
              <a:rPr lang="en-US" dirty="0" err="1">
                <a:solidFill>
                  <a:srgbClr val="000000"/>
                </a:solidFill>
              </a:rPr>
              <a:t>sizeof</a:t>
            </a:r>
            <a:r>
              <a:rPr lang="en-US" dirty="0">
                <a:solidFill>
                  <a:srgbClr val="000000"/>
                </a:solidFill>
              </a:rPr>
              <a:t> (</a:t>
            </a:r>
            <a:r>
              <a:rPr lang="en-US" dirty="0" err="1">
                <a:solidFill>
                  <a:srgbClr val="000000"/>
                </a:solidFill>
              </a:rPr>
              <a:t>arr</a:t>
            </a:r>
            <a:r>
              <a:rPr lang="en-US" dirty="0">
                <a:solidFill>
                  <a:srgbClr val="000000"/>
                </a:solidFill>
              </a:rPr>
              <a:t>)  / </a:t>
            </a:r>
            <a:r>
              <a:rPr lang="en-US" dirty="0" err="1">
                <a:solidFill>
                  <a:srgbClr val="000000"/>
                </a:solidFill>
              </a:rPr>
              <a:t>sizeof</a:t>
            </a:r>
            <a:r>
              <a:rPr lang="en-US" dirty="0">
                <a:solidFill>
                  <a:srgbClr val="000000"/>
                </a:solidFill>
              </a:rPr>
              <a:t> (a[0]);</a:t>
            </a:r>
            <a:endParaRPr dirty="0">
              <a:solidFill>
                <a:srgbClr val="000000"/>
              </a:solidFill>
            </a:endParaRPr>
          </a:p>
          <a:p>
            <a:pPr algn="just">
              <a:lnSpc>
                <a:spcPct val="110000"/>
              </a:lnSpc>
              <a:buClr>
                <a:srgbClr val="000000"/>
              </a:buClr>
            </a:pPr>
            <a:r>
              <a:rPr lang="en" dirty="0">
                <a:solidFill>
                  <a:srgbClr val="000000"/>
                </a:solidFill>
              </a:rPr>
              <a:t>Most arrays end up storing their length in a variable or parameter. For strings, though, we follow a different convention:</a:t>
            </a:r>
            <a:endParaRPr dirty="0">
              <a:solidFill>
                <a:srgbClr val="000000"/>
              </a:solidFill>
            </a:endParaRPr>
          </a:p>
          <a:p>
            <a:pPr algn="just">
              <a:lnSpc>
                <a:spcPct val="110000"/>
              </a:lnSpc>
              <a:buClr>
                <a:srgbClr val="000000"/>
              </a:buClr>
            </a:pPr>
            <a:r>
              <a:rPr lang="en" dirty="0">
                <a:solidFill>
                  <a:srgbClr val="000000"/>
                </a:solidFill>
              </a:rPr>
              <a:t>The </a:t>
            </a:r>
            <a:r>
              <a:rPr lang="en" dirty="0"/>
              <a:t>character </a:t>
            </a:r>
            <a:r>
              <a:rPr lang="en" dirty="0">
                <a:solidFill>
                  <a:srgbClr val="000000"/>
                </a:solidFill>
              </a:rPr>
              <a:t>NULL (ASCII value 0, also sometimes written as ‘\0’) is never considered a valid character in a string. Its meaning is instead “null terminator”. In C, a string is defined to end at the first null terminator.</a:t>
            </a:r>
            <a:endParaRPr dirty="0">
              <a:solidFill>
                <a:srgbClr val="000000"/>
              </a:solidFill>
            </a:endParaRPr>
          </a:p>
        </p:txBody>
      </p:sp>
      <p:sp>
        <p:nvSpPr>
          <p:cNvPr id="2" name="Footer Placeholder 1">
            <a:extLst>
              <a:ext uri="{FF2B5EF4-FFF2-40B4-BE49-F238E27FC236}">
                <a16:creationId xmlns:a16="http://schemas.microsoft.com/office/drawing/2014/main" id="{CD066BBC-5CB3-9B18-E881-47D567AAC3AA}"/>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6B68DA01-2C56-7977-72D0-019FB8D9EA9E}"/>
              </a:ext>
            </a:extLst>
          </p:cNvPr>
          <p:cNvSpPr>
            <a:spLocks noGrp="1"/>
          </p:cNvSpPr>
          <p:nvPr>
            <p:ph type="sldNum" sz="quarter" idx="12"/>
          </p:nvPr>
        </p:nvSpPr>
        <p:spPr/>
        <p:txBody>
          <a:bodyPr/>
          <a:lstStyle/>
          <a:p>
            <a:fld id="{80B3F240-1256-4E56-B6D7-F3DD5D13EF0A}" type="slidenum">
              <a:rPr lang="en-US" smtClean="0"/>
              <a:t>41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5">
                                            <p:txEl>
                                              <p:pRg st="0" end="0"/>
                                            </p:txEl>
                                          </p:spTgt>
                                        </p:tgtEl>
                                        <p:attrNameLst>
                                          <p:attrName>style.visibility</p:attrName>
                                        </p:attrNameLst>
                                      </p:cBhvr>
                                      <p:to>
                                        <p:strVal val="visible"/>
                                      </p:to>
                                    </p:set>
                                    <p:animEffect transition="in" filter="fade">
                                      <p:cBhvr>
                                        <p:cTn id="7" dur="1000"/>
                                        <p:tgtEl>
                                          <p:spTgt spid="12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5">
                                            <p:txEl>
                                              <p:pRg st="1" end="1"/>
                                            </p:txEl>
                                          </p:spTgt>
                                        </p:tgtEl>
                                        <p:attrNameLst>
                                          <p:attrName>style.visibility</p:attrName>
                                        </p:attrNameLst>
                                      </p:cBhvr>
                                      <p:to>
                                        <p:strVal val="visible"/>
                                      </p:to>
                                    </p:set>
                                    <p:animEffect transition="in" filter="fade">
                                      <p:cBhvr>
                                        <p:cTn id="12" dur="1000"/>
                                        <p:tgtEl>
                                          <p:spTgt spid="12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5">
                                            <p:txEl>
                                              <p:pRg st="2" end="2"/>
                                            </p:txEl>
                                          </p:spTgt>
                                        </p:tgtEl>
                                        <p:attrNameLst>
                                          <p:attrName>style.visibility</p:attrName>
                                        </p:attrNameLst>
                                      </p:cBhvr>
                                      <p:to>
                                        <p:strVal val="visible"/>
                                      </p:to>
                                    </p:set>
                                    <p:animEffect transition="in" filter="fade">
                                      <p:cBhvr>
                                        <p:cTn id="17" dur="1000"/>
                                        <p:tgtEl>
                                          <p:spTgt spid="12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5">
                                            <p:txEl>
                                              <p:pRg st="3" end="3"/>
                                            </p:txEl>
                                          </p:spTgt>
                                        </p:tgtEl>
                                        <p:attrNameLst>
                                          <p:attrName>style.visibility</p:attrName>
                                        </p:attrNameLst>
                                      </p:cBhvr>
                                      <p:to>
                                        <p:strVal val="visible"/>
                                      </p:to>
                                    </p:set>
                                    <p:animEffect transition="in" filter="fade">
                                      <p:cBhvr>
                                        <p:cTn id="22" dur="1000"/>
                                        <p:tgtEl>
                                          <p:spTgt spid="12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5">
                                            <p:txEl>
                                              <p:pRg st="4" end="4"/>
                                            </p:txEl>
                                          </p:spTgt>
                                        </p:tgtEl>
                                        <p:attrNameLst>
                                          <p:attrName>style.visibility</p:attrName>
                                        </p:attrNameLst>
                                      </p:cBhvr>
                                      <p:to>
                                        <p:strVal val="visible"/>
                                      </p:to>
                                    </p:set>
                                    <p:animEffect transition="in" filter="fade">
                                      <p:cBhvr>
                                        <p:cTn id="27" dur="1000"/>
                                        <p:tgtEl>
                                          <p:spTgt spid="12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25">
                                            <p:txEl>
                                              <p:pRg st="5" end="5"/>
                                            </p:txEl>
                                          </p:spTgt>
                                        </p:tgtEl>
                                        <p:attrNameLst>
                                          <p:attrName>style.visibility</p:attrName>
                                        </p:attrNameLst>
                                      </p:cBhvr>
                                      <p:to>
                                        <p:strVal val="visible"/>
                                      </p:to>
                                    </p:set>
                                    <p:animEffect transition="in" filter="fade">
                                      <p:cBhvr>
                                        <p:cTn id="32" dur="1000"/>
                                        <p:tgtEl>
                                          <p:spTgt spid="12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5">
                                            <p:txEl>
                                              <p:pRg st="6" end="6"/>
                                            </p:txEl>
                                          </p:spTgt>
                                        </p:tgtEl>
                                        <p:attrNameLst>
                                          <p:attrName>style.visibility</p:attrName>
                                        </p:attrNameLst>
                                      </p:cBhvr>
                                      <p:to>
                                        <p:strVal val="visible"/>
                                      </p:to>
                                    </p:set>
                                    <p:animEffect transition="in" filter="fade">
                                      <p:cBhvr>
                                        <p:cTn id="37" dur="1000"/>
                                        <p:tgtEl>
                                          <p:spTgt spid="12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25">
                                            <p:txEl>
                                              <p:pRg st="7" end="7"/>
                                            </p:txEl>
                                          </p:spTgt>
                                        </p:tgtEl>
                                        <p:attrNameLst>
                                          <p:attrName>style.visibility</p:attrName>
                                        </p:attrNameLst>
                                      </p:cBhvr>
                                      <p:to>
                                        <p:strVal val="visible"/>
                                      </p:to>
                                    </p:set>
                                    <p:animEffect transition="in" filter="fade">
                                      <p:cBhvr>
                                        <p:cTn id="42" dur="1000"/>
                                        <p:tgtEl>
                                          <p:spTgt spid="12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25">
                                            <p:txEl>
                                              <p:pRg st="8" end="8"/>
                                            </p:txEl>
                                          </p:spTgt>
                                        </p:tgtEl>
                                        <p:attrNameLst>
                                          <p:attrName>style.visibility</p:attrName>
                                        </p:attrNameLst>
                                      </p:cBhvr>
                                      <p:to>
                                        <p:strVal val="visible"/>
                                      </p:to>
                                    </p:set>
                                    <p:animEffect transition="in" filter="fade">
                                      <p:cBhvr>
                                        <p:cTn id="47" dur="1000"/>
                                        <p:tgtEl>
                                          <p:spTgt spid="125">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25">
                                            <p:txEl>
                                              <p:pRg st="9" end="9"/>
                                            </p:txEl>
                                          </p:spTgt>
                                        </p:tgtEl>
                                        <p:attrNameLst>
                                          <p:attrName>style.visibility</p:attrName>
                                        </p:attrNameLst>
                                      </p:cBhvr>
                                      <p:to>
                                        <p:strVal val="visible"/>
                                      </p:to>
                                    </p:set>
                                    <p:animEffect transition="in" filter="fade">
                                      <p:cBhvr>
                                        <p:cTn id="52" dur="1000"/>
                                        <p:tgtEl>
                                          <p:spTgt spid="12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A0CFB-08B5-3945-2D19-CAACCB3AE045}"/>
              </a:ext>
            </a:extLst>
          </p:cNvPr>
          <p:cNvSpPr>
            <a:spLocks noGrp="1"/>
          </p:cNvSpPr>
          <p:nvPr>
            <p:ph type="title"/>
          </p:nvPr>
        </p:nvSpPr>
        <p:spPr/>
        <p:txBody>
          <a:bodyPr/>
          <a:lstStyle/>
          <a:p>
            <a:r>
              <a:rPr lang="en-US" dirty="0"/>
              <a:t>Strings</a:t>
            </a:r>
            <a:r>
              <a:rPr lang="en-US" spc="129" dirty="0"/>
              <a:t> </a:t>
            </a:r>
            <a:r>
              <a:rPr lang="en-US" dirty="0"/>
              <a:t>as</a:t>
            </a:r>
            <a:r>
              <a:rPr lang="en-US" spc="139" dirty="0"/>
              <a:t> </a:t>
            </a:r>
            <a:r>
              <a:rPr lang="en-US" spc="-20" dirty="0"/>
              <a:t>arrays</a:t>
            </a:r>
            <a:endParaRPr lang="x-none" dirty="0"/>
          </a:p>
        </p:txBody>
      </p:sp>
      <p:sp>
        <p:nvSpPr>
          <p:cNvPr id="3" name="Content Placeholder 2">
            <a:extLst>
              <a:ext uri="{FF2B5EF4-FFF2-40B4-BE49-F238E27FC236}">
                <a16:creationId xmlns:a16="http://schemas.microsoft.com/office/drawing/2014/main" id="{AC19BC2B-8E0C-E29A-1FE0-23508781E680}"/>
              </a:ext>
            </a:extLst>
          </p:cNvPr>
          <p:cNvSpPr>
            <a:spLocks noGrp="1"/>
          </p:cNvSpPr>
          <p:nvPr>
            <p:ph idx="1"/>
          </p:nvPr>
        </p:nvSpPr>
        <p:spPr/>
        <p:txBody>
          <a:bodyPr/>
          <a:lstStyle/>
          <a:p>
            <a:pPr marL="284394" marR="10067" indent="-260485">
              <a:lnSpc>
                <a:spcPct val="102600"/>
              </a:lnSpc>
              <a:spcBef>
                <a:spcPts val="109"/>
              </a:spcBef>
              <a:buSzPct val="90909"/>
              <a:buFont typeface="Meiryo UI"/>
              <a:buChar char="•"/>
              <a:tabLst>
                <a:tab pos="286911" algn="l"/>
              </a:tabLst>
            </a:pPr>
            <a:r>
              <a:rPr lang="en-US" sz="2800" dirty="0">
                <a:latin typeface="Arial"/>
                <a:cs typeface="Arial"/>
              </a:rPr>
              <a:t>Strings</a:t>
            </a:r>
            <a:r>
              <a:rPr lang="en-US" sz="2800" spc="-69" dirty="0">
                <a:latin typeface="Arial"/>
                <a:cs typeface="Arial"/>
              </a:rPr>
              <a:t> </a:t>
            </a:r>
            <a:r>
              <a:rPr lang="en-US" sz="2800" dirty="0">
                <a:latin typeface="Arial"/>
                <a:cs typeface="Arial"/>
              </a:rPr>
              <a:t>stored</a:t>
            </a:r>
            <a:r>
              <a:rPr lang="en-US" sz="2800" spc="-69" dirty="0">
                <a:latin typeface="Arial"/>
                <a:cs typeface="Arial"/>
              </a:rPr>
              <a:t> </a:t>
            </a:r>
            <a:r>
              <a:rPr lang="en-US" sz="2800" dirty="0">
                <a:latin typeface="Arial"/>
                <a:cs typeface="Arial"/>
              </a:rPr>
              <a:t>as</a:t>
            </a:r>
            <a:r>
              <a:rPr lang="en-US" sz="2800" spc="-69" dirty="0">
                <a:latin typeface="Arial"/>
                <a:cs typeface="Arial"/>
              </a:rPr>
              <a:t> </a:t>
            </a:r>
            <a:r>
              <a:rPr lang="en-US" sz="2800" spc="-20" dirty="0">
                <a:latin typeface="Arial"/>
                <a:cs typeface="Arial"/>
              </a:rPr>
              <a:t>null-</a:t>
            </a:r>
            <a:r>
              <a:rPr lang="en-US" sz="2800" dirty="0">
                <a:latin typeface="Arial"/>
                <a:cs typeface="Arial"/>
              </a:rPr>
              <a:t>terminated</a:t>
            </a:r>
            <a:r>
              <a:rPr lang="en-US" sz="2800" spc="-69" dirty="0">
                <a:latin typeface="Arial"/>
                <a:cs typeface="Arial"/>
              </a:rPr>
              <a:t> </a:t>
            </a:r>
            <a:r>
              <a:rPr lang="en-US" sz="2800" dirty="0">
                <a:latin typeface="Arial"/>
                <a:cs typeface="Arial"/>
              </a:rPr>
              <a:t>character</a:t>
            </a:r>
            <a:r>
              <a:rPr lang="en-US" sz="2800" spc="-69" dirty="0">
                <a:latin typeface="Arial"/>
                <a:cs typeface="Arial"/>
              </a:rPr>
              <a:t> </a:t>
            </a:r>
            <a:r>
              <a:rPr lang="en-US" sz="2800" spc="-20" dirty="0">
                <a:latin typeface="Arial"/>
                <a:cs typeface="Arial"/>
              </a:rPr>
              <a:t>arrays</a:t>
            </a:r>
            <a:r>
              <a:rPr lang="en-US" sz="2800" spc="-69" dirty="0">
                <a:latin typeface="Arial"/>
                <a:cs typeface="Arial"/>
              </a:rPr>
              <a:t> </a:t>
            </a:r>
            <a:r>
              <a:rPr lang="en-US" sz="2800" spc="-20" dirty="0">
                <a:latin typeface="Arial"/>
                <a:cs typeface="Arial"/>
              </a:rPr>
              <a:t>(last 	</a:t>
            </a:r>
            <a:r>
              <a:rPr lang="en-US" sz="2800" dirty="0">
                <a:latin typeface="Arial"/>
                <a:cs typeface="Arial"/>
              </a:rPr>
              <a:t>character</a:t>
            </a:r>
            <a:r>
              <a:rPr lang="en-US" sz="2800" spc="-89" dirty="0">
                <a:latin typeface="Arial"/>
                <a:cs typeface="Arial"/>
              </a:rPr>
              <a:t> </a:t>
            </a:r>
            <a:r>
              <a:rPr lang="en-US" sz="2800" dirty="0">
                <a:latin typeface="Arial"/>
                <a:cs typeface="Arial"/>
              </a:rPr>
              <a:t>==</a:t>
            </a:r>
            <a:r>
              <a:rPr lang="en-US" sz="2800" spc="-79" dirty="0">
                <a:latin typeface="Arial"/>
                <a:cs typeface="Arial"/>
              </a:rPr>
              <a:t> ‘ \</a:t>
            </a:r>
            <a:r>
              <a:rPr lang="en-US" sz="2800" spc="-20" dirty="0">
                <a:latin typeface="Courier New"/>
                <a:cs typeface="Courier New"/>
              </a:rPr>
              <a:t>0’</a:t>
            </a:r>
            <a:r>
              <a:rPr lang="en-US" sz="2800" spc="-20" dirty="0">
                <a:latin typeface="Arial"/>
                <a:cs typeface="Arial"/>
              </a:rPr>
              <a:t>)</a:t>
            </a:r>
            <a:endParaRPr lang="en-US" sz="2800" dirty="0">
              <a:latin typeface="Arial"/>
              <a:cs typeface="Arial"/>
            </a:endParaRPr>
          </a:p>
          <a:p>
            <a:pPr marL="285652" indent="-260485">
              <a:spcBef>
                <a:spcPts val="664"/>
              </a:spcBef>
              <a:buSzPct val="90909"/>
              <a:buFont typeface="Meiryo UI"/>
              <a:buChar char="•"/>
              <a:tabLst>
                <a:tab pos="285652" algn="l"/>
              </a:tabLst>
            </a:pPr>
            <a:endParaRPr lang="en-US" sz="2800" spc="-20" dirty="0">
              <a:latin typeface="Arial"/>
              <a:cs typeface="Arial"/>
            </a:endParaRPr>
          </a:p>
          <a:p>
            <a:pPr marL="285652" indent="-260485">
              <a:spcBef>
                <a:spcPts val="664"/>
              </a:spcBef>
              <a:buSzPct val="90909"/>
              <a:buFont typeface="Meiryo UI"/>
              <a:buChar char="•"/>
              <a:tabLst>
                <a:tab pos="285652" algn="l"/>
              </a:tabLst>
            </a:pPr>
            <a:r>
              <a:rPr lang="en-US" sz="2800" spc="-20" dirty="0">
                <a:latin typeface="Arial"/>
                <a:cs typeface="Arial"/>
              </a:rPr>
              <a:t>Suppose</a:t>
            </a:r>
            <a:r>
              <a:rPr lang="en-US" sz="2800" spc="-30" dirty="0">
                <a:latin typeface="Arial"/>
                <a:cs typeface="Arial"/>
              </a:rPr>
              <a:t> </a:t>
            </a:r>
            <a:r>
              <a:rPr lang="en-US" sz="2000" b="1" dirty="0">
                <a:solidFill>
                  <a:srgbClr val="0000FF"/>
                </a:solidFill>
                <a:latin typeface="Arial"/>
                <a:cs typeface="Arial"/>
              </a:rPr>
              <a:t>char</a:t>
            </a:r>
            <a:r>
              <a:rPr lang="en-US" sz="2000" b="1" spc="79" dirty="0">
                <a:solidFill>
                  <a:srgbClr val="0000FF"/>
                </a:solidFill>
                <a:latin typeface="Arial"/>
                <a:cs typeface="Arial"/>
              </a:rPr>
              <a:t> </a:t>
            </a:r>
            <a:r>
              <a:rPr lang="en-US" sz="2000" dirty="0">
                <a:latin typeface="Arial"/>
                <a:cs typeface="Arial"/>
              </a:rPr>
              <a:t>str</a:t>
            </a:r>
            <a:r>
              <a:rPr lang="en-US" sz="2000" spc="-109" dirty="0">
                <a:latin typeface="Arial"/>
                <a:cs typeface="Arial"/>
              </a:rPr>
              <a:t> </a:t>
            </a:r>
            <a:r>
              <a:rPr lang="en-US" sz="2000" dirty="0">
                <a:latin typeface="Arial"/>
                <a:cs typeface="Arial"/>
              </a:rPr>
              <a:t>[]</a:t>
            </a:r>
            <a:r>
              <a:rPr lang="en-US" sz="2000" spc="585" dirty="0">
                <a:latin typeface="Arial"/>
                <a:cs typeface="Arial"/>
              </a:rPr>
              <a:t> </a:t>
            </a:r>
            <a:r>
              <a:rPr lang="en-US" sz="2000" dirty="0">
                <a:latin typeface="Arial"/>
                <a:cs typeface="Arial"/>
              </a:rPr>
              <a:t>=</a:t>
            </a:r>
            <a:r>
              <a:rPr lang="en-US" sz="2000" spc="50" dirty="0">
                <a:latin typeface="Arial"/>
                <a:cs typeface="Arial"/>
              </a:rPr>
              <a:t> </a:t>
            </a:r>
            <a:r>
              <a:rPr lang="en-US" sz="2000" dirty="0">
                <a:latin typeface="Courier New"/>
                <a:cs typeface="Courier New"/>
              </a:rPr>
              <a:t>"This</a:t>
            </a:r>
            <a:r>
              <a:rPr lang="en-US" sz="2000" spc="-30" dirty="0">
                <a:latin typeface="Courier New"/>
                <a:cs typeface="Courier New"/>
              </a:rPr>
              <a:t> </a:t>
            </a:r>
            <a:r>
              <a:rPr lang="en-US" sz="2000" dirty="0">
                <a:latin typeface="Courier New"/>
                <a:cs typeface="Courier New"/>
              </a:rPr>
              <a:t>is</a:t>
            </a:r>
            <a:r>
              <a:rPr lang="en-US" sz="2000" spc="-30" dirty="0">
                <a:latin typeface="Courier New"/>
                <a:cs typeface="Courier New"/>
              </a:rPr>
              <a:t> </a:t>
            </a:r>
            <a:r>
              <a:rPr lang="en-US" sz="2000" dirty="0">
                <a:latin typeface="Courier New"/>
                <a:cs typeface="Courier New"/>
              </a:rPr>
              <a:t>a</a:t>
            </a:r>
            <a:r>
              <a:rPr lang="en-US" sz="2000" spc="-30" dirty="0">
                <a:latin typeface="Courier New"/>
                <a:cs typeface="Courier New"/>
              </a:rPr>
              <a:t> </a:t>
            </a:r>
            <a:r>
              <a:rPr lang="en-US" sz="2000" dirty="0">
                <a:latin typeface="Courier New"/>
                <a:cs typeface="Courier New"/>
              </a:rPr>
              <a:t>string."</a:t>
            </a:r>
            <a:r>
              <a:rPr lang="en-US" sz="2000" dirty="0">
                <a:latin typeface="Arial"/>
                <a:cs typeface="Arial"/>
              </a:rPr>
              <a:t>;</a:t>
            </a:r>
            <a:r>
              <a:rPr lang="en-US" sz="2000" spc="89" dirty="0">
                <a:latin typeface="Arial"/>
                <a:cs typeface="Arial"/>
              </a:rPr>
              <a:t> </a:t>
            </a:r>
            <a:r>
              <a:rPr lang="en-US" sz="2800" spc="-50" dirty="0">
                <a:latin typeface="Arial"/>
                <a:cs typeface="Arial"/>
              </a:rPr>
              <a:t>and</a:t>
            </a:r>
            <a:endParaRPr lang="en-US" sz="2800" dirty="0">
              <a:latin typeface="Arial"/>
              <a:cs typeface="Arial"/>
            </a:endParaRPr>
          </a:p>
          <a:p>
            <a:pPr marL="58311" indent="0">
              <a:spcBef>
                <a:spcPts val="466"/>
              </a:spcBef>
              <a:buNone/>
            </a:pPr>
            <a:endParaRPr lang="en-US" sz="2000" b="1" dirty="0">
              <a:solidFill>
                <a:srgbClr val="0000FF"/>
              </a:solidFill>
              <a:latin typeface="Arial"/>
              <a:cs typeface="Arial"/>
            </a:endParaRPr>
          </a:p>
          <a:p>
            <a:pPr marL="58311" indent="0">
              <a:spcBef>
                <a:spcPts val="466"/>
              </a:spcBef>
              <a:buNone/>
            </a:pPr>
            <a:r>
              <a:rPr lang="en-US" sz="2000" b="1" dirty="0">
                <a:solidFill>
                  <a:srgbClr val="0000FF"/>
                </a:solidFill>
                <a:latin typeface="Arial"/>
                <a:cs typeface="Arial"/>
              </a:rPr>
              <a:t>	char</a:t>
            </a:r>
            <a:r>
              <a:rPr lang="en-US" sz="2000" b="1" spc="-30" dirty="0">
                <a:solidFill>
                  <a:srgbClr val="0000FF"/>
                </a:solidFill>
                <a:latin typeface="Arial"/>
                <a:cs typeface="Arial"/>
              </a:rPr>
              <a:t> </a:t>
            </a:r>
            <a:r>
              <a:rPr lang="en-US" sz="2000" i="1" spc="-226" dirty="0">
                <a:latin typeface="Meiryo UI"/>
                <a:cs typeface="Meiryo UI"/>
              </a:rPr>
              <a:t>∗</a:t>
            </a:r>
            <a:r>
              <a:rPr lang="en-US" sz="2000" i="1" spc="-119" dirty="0">
                <a:latin typeface="Meiryo UI"/>
                <a:cs typeface="Meiryo UI"/>
              </a:rPr>
              <a:t> </a:t>
            </a:r>
            <a:r>
              <a:rPr lang="en-US" sz="2000" dirty="0">
                <a:latin typeface="Arial"/>
                <a:cs typeface="Arial"/>
              </a:rPr>
              <a:t>pc</a:t>
            </a:r>
            <a:r>
              <a:rPr lang="en-US" sz="2000" spc="-20" dirty="0">
                <a:latin typeface="Arial"/>
                <a:cs typeface="Arial"/>
              </a:rPr>
              <a:t> </a:t>
            </a:r>
            <a:r>
              <a:rPr lang="en-US" sz="2000" dirty="0">
                <a:latin typeface="Arial"/>
                <a:cs typeface="Arial"/>
              </a:rPr>
              <a:t>=</a:t>
            </a:r>
            <a:r>
              <a:rPr lang="en-US" sz="2000" spc="258" dirty="0">
                <a:latin typeface="Arial"/>
                <a:cs typeface="Arial"/>
              </a:rPr>
              <a:t> </a:t>
            </a:r>
            <a:r>
              <a:rPr lang="en-US" sz="2000" spc="-20" dirty="0">
                <a:latin typeface="Arial"/>
                <a:cs typeface="Arial"/>
              </a:rPr>
              <a:t>str</a:t>
            </a:r>
            <a:r>
              <a:rPr lang="en-US" sz="2000" spc="-139" dirty="0">
                <a:latin typeface="Arial"/>
                <a:cs typeface="Arial"/>
              </a:rPr>
              <a:t> </a:t>
            </a:r>
            <a:r>
              <a:rPr lang="en-US" sz="2000" spc="-99" dirty="0">
                <a:latin typeface="Arial"/>
                <a:cs typeface="Arial"/>
              </a:rPr>
              <a:t>;</a:t>
            </a:r>
            <a:endParaRPr lang="en-US" sz="2000" dirty="0">
              <a:latin typeface="Arial"/>
              <a:cs typeface="Arial"/>
            </a:endParaRPr>
          </a:p>
          <a:p>
            <a:pPr marL="285652" indent="-260485">
              <a:spcBef>
                <a:spcPts val="743"/>
              </a:spcBef>
              <a:buSzPct val="90909"/>
              <a:buFont typeface="Meiryo UI"/>
              <a:buChar char="•"/>
              <a:tabLst>
                <a:tab pos="285652" algn="l"/>
              </a:tabLst>
            </a:pPr>
            <a:endParaRPr lang="en-US" sz="2800" dirty="0">
              <a:latin typeface="Arial"/>
              <a:cs typeface="Arial"/>
            </a:endParaRPr>
          </a:p>
          <a:p>
            <a:pPr marL="285652" indent="-260485">
              <a:spcBef>
                <a:spcPts val="743"/>
              </a:spcBef>
              <a:buSzPct val="90909"/>
              <a:buFont typeface="Meiryo UI"/>
              <a:buChar char="•"/>
              <a:tabLst>
                <a:tab pos="285652" algn="l"/>
              </a:tabLst>
            </a:pPr>
            <a:r>
              <a:rPr lang="en-US" sz="2800" dirty="0">
                <a:latin typeface="Arial"/>
                <a:cs typeface="Arial"/>
              </a:rPr>
              <a:t>Manipulate</a:t>
            </a:r>
            <a:r>
              <a:rPr lang="en-US" sz="2800" spc="-69" dirty="0">
                <a:latin typeface="Arial"/>
                <a:cs typeface="Arial"/>
              </a:rPr>
              <a:t> </a:t>
            </a:r>
            <a:r>
              <a:rPr lang="en-US" sz="2800" dirty="0">
                <a:latin typeface="Arial"/>
                <a:cs typeface="Arial"/>
              </a:rPr>
              <a:t>string</a:t>
            </a:r>
            <a:r>
              <a:rPr lang="en-US" sz="2800" spc="-69" dirty="0">
                <a:latin typeface="Arial"/>
                <a:cs typeface="Arial"/>
              </a:rPr>
              <a:t> </a:t>
            </a:r>
            <a:r>
              <a:rPr lang="en-US" sz="2800" dirty="0">
                <a:latin typeface="Arial"/>
                <a:cs typeface="Arial"/>
              </a:rPr>
              <a:t>as</a:t>
            </a:r>
            <a:r>
              <a:rPr lang="en-US" sz="2800" spc="-59" dirty="0">
                <a:latin typeface="Arial"/>
                <a:cs typeface="Arial"/>
              </a:rPr>
              <a:t> </a:t>
            </a:r>
            <a:r>
              <a:rPr lang="en-US" sz="2800" dirty="0">
                <a:latin typeface="Arial"/>
                <a:cs typeface="Arial"/>
              </a:rPr>
              <a:t>you</a:t>
            </a:r>
            <a:r>
              <a:rPr lang="en-US" sz="2800" spc="-69" dirty="0">
                <a:latin typeface="Arial"/>
                <a:cs typeface="Arial"/>
              </a:rPr>
              <a:t> </a:t>
            </a:r>
            <a:r>
              <a:rPr lang="en-US" sz="2800" spc="-20" dirty="0">
                <a:latin typeface="Arial"/>
                <a:cs typeface="Arial"/>
              </a:rPr>
              <a:t>would</a:t>
            </a:r>
            <a:r>
              <a:rPr lang="en-US" sz="2800" spc="-69" dirty="0">
                <a:latin typeface="Arial"/>
                <a:cs typeface="Arial"/>
              </a:rPr>
              <a:t> </a:t>
            </a:r>
            <a:r>
              <a:rPr lang="en-US" sz="2800" dirty="0">
                <a:latin typeface="Arial"/>
                <a:cs typeface="Arial"/>
              </a:rPr>
              <a:t>an</a:t>
            </a:r>
            <a:r>
              <a:rPr lang="en-US" sz="2800" spc="-59" dirty="0">
                <a:latin typeface="Arial"/>
                <a:cs typeface="Arial"/>
              </a:rPr>
              <a:t> </a:t>
            </a:r>
            <a:r>
              <a:rPr lang="en-US" sz="2800" spc="-40" dirty="0">
                <a:latin typeface="Arial"/>
                <a:cs typeface="Arial"/>
              </a:rPr>
              <a:t>array</a:t>
            </a:r>
            <a:endParaRPr lang="en-US" sz="2800" dirty="0">
              <a:latin typeface="Arial"/>
              <a:cs typeface="Arial"/>
            </a:endParaRPr>
          </a:p>
          <a:p>
            <a:pPr marL="64602" indent="0">
              <a:spcBef>
                <a:spcPts val="464"/>
              </a:spcBef>
              <a:buNone/>
            </a:pPr>
            <a:endParaRPr lang="en-US" sz="2000" i="1" spc="-20" dirty="0">
              <a:latin typeface="Meiryo UI"/>
              <a:cs typeface="Meiryo UI"/>
            </a:endParaRPr>
          </a:p>
          <a:p>
            <a:pPr marL="64602" indent="0">
              <a:spcBef>
                <a:spcPts val="464"/>
              </a:spcBef>
              <a:buNone/>
            </a:pPr>
            <a:r>
              <a:rPr lang="en-US" sz="2000" i="1" spc="-20" dirty="0">
                <a:latin typeface="Meiryo UI"/>
                <a:cs typeface="Meiryo UI"/>
              </a:rPr>
              <a:t>	∗</a:t>
            </a:r>
            <a:r>
              <a:rPr lang="en-US" sz="2000" spc="-20" dirty="0">
                <a:latin typeface="Arial"/>
                <a:cs typeface="Arial"/>
              </a:rPr>
              <a:t>(pc+10)</a:t>
            </a:r>
            <a:r>
              <a:rPr lang="en-US" sz="2000" spc="-59" dirty="0">
                <a:latin typeface="Arial"/>
                <a:cs typeface="Arial"/>
              </a:rPr>
              <a:t> </a:t>
            </a:r>
            <a:r>
              <a:rPr lang="en-US" sz="2000" dirty="0">
                <a:latin typeface="Arial"/>
                <a:cs typeface="Arial"/>
              </a:rPr>
              <a:t>=</a:t>
            </a:r>
            <a:r>
              <a:rPr lang="en-US" sz="2000" spc="-50" dirty="0">
                <a:latin typeface="Arial"/>
                <a:cs typeface="Arial"/>
              </a:rPr>
              <a:t> </a:t>
            </a:r>
            <a:r>
              <a:rPr lang="en-US" sz="2000" spc="-40" dirty="0">
                <a:latin typeface="Courier New"/>
                <a:cs typeface="Courier New"/>
              </a:rPr>
              <a:t>’S’</a:t>
            </a:r>
            <a:r>
              <a:rPr lang="en-US" sz="2000" spc="-40" dirty="0">
                <a:latin typeface="Arial"/>
                <a:cs typeface="Arial"/>
              </a:rPr>
              <a:t>;</a:t>
            </a:r>
            <a:endParaRPr lang="en-US" sz="2000" dirty="0">
              <a:latin typeface="Arial"/>
              <a:cs typeface="Arial"/>
            </a:endParaRPr>
          </a:p>
          <a:p>
            <a:pPr marL="58311" indent="0">
              <a:spcBef>
                <a:spcPts val="535"/>
              </a:spcBef>
              <a:buNone/>
            </a:pPr>
            <a:r>
              <a:rPr lang="en-US" sz="2000" spc="-20" dirty="0">
                <a:latin typeface="Arial"/>
                <a:cs typeface="Arial"/>
              </a:rPr>
              <a:t>	puts(</a:t>
            </a:r>
            <a:r>
              <a:rPr lang="en-US" sz="2000" spc="-268" dirty="0">
                <a:latin typeface="Arial"/>
                <a:cs typeface="Arial"/>
              </a:rPr>
              <a:t> </a:t>
            </a:r>
            <a:r>
              <a:rPr lang="en-US" sz="2000" dirty="0">
                <a:latin typeface="Arial"/>
                <a:cs typeface="Arial"/>
              </a:rPr>
              <a:t>str</a:t>
            </a:r>
            <a:r>
              <a:rPr lang="en-US" sz="2000" spc="-50" dirty="0">
                <a:latin typeface="Arial"/>
                <a:cs typeface="Arial"/>
              </a:rPr>
              <a:t> </a:t>
            </a:r>
            <a:r>
              <a:rPr lang="en-US" sz="2000" dirty="0">
                <a:latin typeface="Arial"/>
                <a:cs typeface="Arial"/>
              </a:rPr>
              <a:t>);</a:t>
            </a:r>
            <a:r>
              <a:rPr lang="en-US" sz="2000" spc="634" dirty="0">
                <a:latin typeface="Arial"/>
                <a:cs typeface="Arial"/>
              </a:rPr>
              <a:t> </a:t>
            </a:r>
            <a:r>
              <a:rPr lang="en-US" sz="2000" dirty="0">
                <a:solidFill>
                  <a:srgbClr val="B50A0A"/>
                </a:solidFill>
                <a:latin typeface="Arial"/>
                <a:cs typeface="Arial"/>
              </a:rPr>
              <a:t>/</a:t>
            </a:r>
            <a:r>
              <a:rPr lang="en-US" sz="2000" i="1" dirty="0">
                <a:solidFill>
                  <a:srgbClr val="B50A0A"/>
                </a:solidFill>
                <a:latin typeface="Meiryo UI"/>
                <a:cs typeface="Meiryo UI"/>
              </a:rPr>
              <a:t>∗</a:t>
            </a:r>
            <a:r>
              <a:rPr lang="en-US" sz="2000" i="1" spc="466" dirty="0">
                <a:solidFill>
                  <a:srgbClr val="B50A0A"/>
                </a:solidFill>
                <a:latin typeface="Meiryo UI"/>
                <a:cs typeface="Meiryo UI"/>
              </a:rPr>
              <a:t> </a:t>
            </a:r>
            <a:r>
              <a:rPr lang="en-US" sz="2000" dirty="0">
                <a:solidFill>
                  <a:srgbClr val="B50A0A"/>
                </a:solidFill>
                <a:latin typeface="Arial"/>
                <a:cs typeface="Arial"/>
              </a:rPr>
              <a:t>prints</a:t>
            </a:r>
            <a:r>
              <a:rPr lang="en-US" sz="2000" spc="575" dirty="0">
                <a:solidFill>
                  <a:srgbClr val="B50A0A"/>
                </a:solidFill>
                <a:latin typeface="Arial"/>
                <a:cs typeface="Arial"/>
              </a:rPr>
              <a:t> </a:t>
            </a:r>
            <a:r>
              <a:rPr lang="en-US" sz="2000" dirty="0">
                <a:solidFill>
                  <a:srgbClr val="B50A0A"/>
                </a:solidFill>
                <a:latin typeface="Arial"/>
                <a:cs typeface="Arial"/>
              </a:rPr>
              <a:t>"This</a:t>
            </a:r>
            <a:r>
              <a:rPr lang="en-US" sz="2000" spc="287" dirty="0">
                <a:solidFill>
                  <a:srgbClr val="B50A0A"/>
                </a:solidFill>
                <a:latin typeface="Arial"/>
                <a:cs typeface="Arial"/>
              </a:rPr>
              <a:t> </a:t>
            </a:r>
            <a:r>
              <a:rPr lang="en-US" sz="2000" dirty="0">
                <a:solidFill>
                  <a:srgbClr val="B50A0A"/>
                </a:solidFill>
                <a:latin typeface="Arial"/>
                <a:cs typeface="Arial"/>
              </a:rPr>
              <a:t>is</a:t>
            </a:r>
            <a:r>
              <a:rPr lang="en-US" sz="2000" spc="436" dirty="0">
                <a:solidFill>
                  <a:srgbClr val="B50A0A"/>
                </a:solidFill>
                <a:latin typeface="Arial"/>
                <a:cs typeface="Arial"/>
              </a:rPr>
              <a:t> </a:t>
            </a:r>
            <a:r>
              <a:rPr lang="en-US" sz="2000" dirty="0">
                <a:solidFill>
                  <a:srgbClr val="B50A0A"/>
                </a:solidFill>
                <a:latin typeface="Arial"/>
                <a:cs typeface="Arial"/>
              </a:rPr>
              <a:t>a</a:t>
            </a:r>
            <a:r>
              <a:rPr lang="en-US" sz="2000" spc="168" dirty="0">
                <a:solidFill>
                  <a:srgbClr val="B50A0A"/>
                </a:solidFill>
                <a:latin typeface="Arial"/>
                <a:cs typeface="Arial"/>
              </a:rPr>
              <a:t> </a:t>
            </a:r>
            <a:r>
              <a:rPr lang="en-US" sz="2000" spc="-20" dirty="0">
                <a:solidFill>
                  <a:srgbClr val="B50A0A"/>
                </a:solidFill>
                <a:latin typeface="Arial"/>
                <a:cs typeface="Arial"/>
              </a:rPr>
              <a:t>String</a:t>
            </a:r>
            <a:r>
              <a:rPr lang="en-US" sz="2000" spc="-198" dirty="0">
                <a:solidFill>
                  <a:srgbClr val="B50A0A"/>
                </a:solidFill>
                <a:latin typeface="Arial"/>
                <a:cs typeface="Arial"/>
              </a:rPr>
              <a:t> </a:t>
            </a:r>
            <a:r>
              <a:rPr lang="en-US" sz="2000" dirty="0">
                <a:solidFill>
                  <a:srgbClr val="B50A0A"/>
                </a:solidFill>
                <a:latin typeface="Arial"/>
                <a:cs typeface="Arial"/>
              </a:rPr>
              <a:t>."</a:t>
            </a:r>
            <a:r>
              <a:rPr lang="en-US" sz="2000" spc="614" dirty="0">
                <a:solidFill>
                  <a:srgbClr val="B50A0A"/>
                </a:solidFill>
                <a:latin typeface="Arial"/>
                <a:cs typeface="Arial"/>
              </a:rPr>
              <a:t> </a:t>
            </a:r>
            <a:r>
              <a:rPr lang="en-US" sz="2000" i="1" spc="-50" dirty="0">
                <a:solidFill>
                  <a:srgbClr val="B50A0A"/>
                </a:solidFill>
                <a:latin typeface="Meiryo UI"/>
                <a:cs typeface="Meiryo UI"/>
              </a:rPr>
              <a:t>∗</a:t>
            </a:r>
            <a:r>
              <a:rPr lang="en-US" sz="2000" spc="-50" dirty="0">
                <a:solidFill>
                  <a:srgbClr val="B50A0A"/>
                </a:solidFill>
                <a:latin typeface="Arial"/>
                <a:cs typeface="Arial"/>
              </a:rPr>
              <a:t>/</a:t>
            </a:r>
            <a:endParaRPr lang="en-US" sz="2000" dirty="0">
              <a:latin typeface="Arial"/>
              <a:cs typeface="Arial"/>
            </a:endParaRPr>
          </a:p>
          <a:p>
            <a:endParaRPr lang="x-none" dirty="0"/>
          </a:p>
        </p:txBody>
      </p:sp>
      <p:sp>
        <p:nvSpPr>
          <p:cNvPr id="4" name="Footer Placeholder 3">
            <a:extLst>
              <a:ext uri="{FF2B5EF4-FFF2-40B4-BE49-F238E27FC236}">
                <a16:creationId xmlns:a16="http://schemas.microsoft.com/office/drawing/2014/main" id="{400ABA31-38A3-0B30-04B6-2329193A6997}"/>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78FA16D5-1840-794D-0348-EA8EBA5ABDA2}"/>
              </a:ext>
            </a:extLst>
          </p:cNvPr>
          <p:cNvSpPr>
            <a:spLocks noGrp="1"/>
          </p:cNvSpPr>
          <p:nvPr>
            <p:ph type="sldNum" sz="quarter" idx="12"/>
          </p:nvPr>
        </p:nvSpPr>
        <p:spPr/>
        <p:txBody>
          <a:bodyPr/>
          <a:lstStyle/>
          <a:p>
            <a:fld id="{80B3F240-1256-4E56-B6D7-F3DD5D13EF0A}" type="slidenum">
              <a:rPr lang="en-US" smtClean="0"/>
              <a:t>42</a:t>
            </a:fld>
            <a:endParaRPr lang="en-US"/>
          </a:p>
        </p:txBody>
      </p:sp>
    </p:spTree>
    <p:extLst>
      <p:ext uri="{BB962C8B-B14F-4D97-AF65-F5344CB8AC3E}">
        <p14:creationId xmlns:p14="http://schemas.microsoft.com/office/powerpoint/2010/main" val="13055983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AAF4-32F8-DCB8-853B-3C23532D3521}"/>
              </a:ext>
            </a:extLst>
          </p:cNvPr>
          <p:cNvSpPr>
            <a:spLocks noGrp="1"/>
          </p:cNvSpPr>
          <p:nvPr>
            <p:ph type="title"/>
          </p:nvPr>
        </p:nvSpPr>
        <p:spPr/>
        <p:txBody>
          <a:bodyPr/>
          <a:lstStyle/>
          <a:p>
            <a:r>
              <a:rPr lang="en-US" dirty="0"/>
              <a:t>String</a:t>
            </a:r>
            <a:r>
              <a:rPr lang="en-US" spc="198" dirty="0"/>
              <a:t> </a:t>
            </a:r>
            <a:r>
              <a:rPr lang="en-US" dirty="0"/>
              <a:t>utility</a:t>
            </a:r>
            <a:r>
              <a:rPr lang="en-US" spc="198" dirty="0"/>
              <a:t> </a:t>
            </a:r>
            <a:r>
              <a:rPr lang="en-US" spc="-20" dirty="0"/>
              <a:t>functions (1/2)</a:t>
            </a:r>
            <a:endParaRPr lang="x-none" dirty="0"/>
          </a:p>
        </p:txBody>
      </p:sp>
      <p:sp>
        <p:nvSpPr>
          <p:cNvPr id="4" name="Footer Placeholder 3">
            <a:extLst>
              <a:ext uri="{FF2B5EF4-FFF2-40B4-BE49-F238E27FC236}">
                <a16:creationId xmlns:a16="http://schemas.microsoft.com/office/drawing/2014/main" id="{13FCF096-E4B0-E891-12E5-2107A49C8CA2}"/>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E709271C-3046-C43E-4E4E-1747A9AF8C89}"/>
              </a:ext>
            </a:extLst>
          </p:cNvPr>
          <p:cNvSpPr>
            <a:spLocks noGrp="1"/>
          </p:cNvSpPr>
          <p:nvPr>
            <p:ph type="sldNum" sz="quarter" idx="12"/>
          </p:nvPr>
        </p:nvSpPr>
        <p:spPr/>
        <p:txBody>
          <a:bodyPr/>
          <a:lstStyle/>
          <a:p>
            <a:fld id="{80B3F240-1256-4E56-B6D7-F3DD5D13EF0A}" type="slidenum">
              <a:rPr lang="en-US" smtClean="0"/>
              <a:t>43</a:t>
            </a:fld>
            <a:endParaRPr lang="en-US"/>
          </a:p>
        </p:txBody>
      </p:sp>
      <p:sp>
        <p:nvSpPr>
          <p:cNvPr id="8" name="object 3">
            <a:extLst>
              <a:ext uri="{FF2B5EF4-FFF2-40B4-BE49-F238E27FC236}">
                <a16:creationId xmlns:a16="http://schemas.microsoft.com/office/drawing/2014/main" id="{6F3E25F9-94EA-328F-A70D-E3266E91B83C}"/>
              </a:ext>
            </a:extLst>
          </p:cNvPr>
          <p:cNvSpPr txBox="1"/>
          <p:nvPr/>
        </p:nvSpPr>
        <p:spPr>
          <a:xfrm>
            <a:off x="838200" y="1177678"/>
            <a:ext cx="10515600" cy="4891467"/>
          </a:xfrm>
          <a:prstGeom prst="rect">
            <a:avLst/>
          </a:prstGeom>
        </p:spPr>
        <p:txBody>
          <a:bodyPr vert="horz" wrap="square" lIns="0" tIns="109474" rIns="0" bIns="0" rtlCol="0">
            <a:spAutoFit/>
          </a:bodyPr>
          <a:lstStyle/>
          <a:p>
            <a:pPr marL="285652" indent="-260485">
              <a:spcBef>
                <a:spcPts val="860"/>
              </a:spcBef>
              <a:buSzPct val="90909"/>
              <a:buFont typeface="Meiryo UI"/>
              <a:buChar char="•"/>
              <a:tabLst>
                <a:tab pos="285652" algn="l"/>
              </a:tabLst>
            </a:pPr>
            <a:r>
              <a:rPr sz="2180" dirty="0">
                <a:latin typeface="Arial"/>
                <a:cs typeface="Arial"/>
              </a:rPr>
              <a:t>String</a:t>
            </a:r>
            <a:r>
              <a:rPr sz="2180" spc="-79" dirty="0">
                <a:latin typeface="Arial"/>
                <a:cs typeface="Arial"/>
              </a:rPr>
              <a:t> </a:t>
            </a:r>
            <a:r>
              <a:rPr sz="2180" dirty="0">
                <a:latin typeface="Arial"/>
                <a:cs typeface="Arial"/>
              </a:rPr>
              <a:t>functions</a:t>
            </a:r>
            <a:r>
              <a:rPr sz="2180" spc="-79" dirty="0">
                <a:latin typeface="Arial"/>
                <a:cs typeface="Arial"/>
              </a:rPr>
              <a:t> </a:t>
            </a:r>
            <a:r>
              <a:rPr sz="2180" dirty="0">
                <a:latin typeface="Arial"/>
                <a:cs typeface="Arial"/>
              </a:rPr>
              <a:t>in</a:t>
            </a:r>
            <a:r>
              <a:rPr sz="2180" spc="-79" dirty="0">
                <a:latin typeface="Arial"/>
                <a:cs typeface="Arial"/>
              </a:rPr>
              <a:t> </a:t>
            </a:r>
            <a:r>
              <a:rPr sz="2180" dirty="0">
                <a:latin typeface="Arial"/>
                <a:cs typeface="Arial"/>
              </a:rPr>
              <a:t>standard</a:t>
            </a:r>
            <a:r>
              <a:rPr sz="2180" spc="-69" dirty="0">
                <a:latin typeface="Arial"/>
                <a:cs typeface="Arial"/>
              </a:rPr>
              <a:t> </a:t>
            </a:r>
            <a:r>
              <a:rPr sz="2180" dirty="0">
                <a:latin typeface="Arial"/>
                <a:cs typeface="Arial"/>
              </a:rPr>
              <a:t>header</a:t>
            </a:r>
            <a:r>
              <a:rPr sz="2180" spc="-79" dirty="0">
                <a:latin typeface="Arial"/>
                <a:cs typeface="Arial"/>
              </a:rPr>
              <a:t> </a:t>
            </a:r>
            <a:r>
              <a:rPr sz="2180" spc="-20" dirty="0" err="1">
                <a:latin typeface="Courier New"/>
                <a:cs typeface="Courier New"/>
              </a:rPr>
              <a:t>string.h</a:t>
            </a:r>
            <a:endParaRPr lang="en-US" sz="2180" spc="-20" dirty="0">
              <a:latin typeface="Courier New"/>
              <a:cs typeface="Courier New"/>
            </a:endParaRPr>
          </a:p>
          <a:p>
            <a:pPr marL="285652" indent="-260485">
              <a:spcBef>
                <a:spcPts val="662"/>
              </a:spcBef>
              <a:buSzPct val="90909"/>
              <a:buFont typeface="Meiryo UI"/>
              <a:buChar char="•"/>
              <a:tabLst>
                <a:tab pos="285652" algn="l"/>
              </a:tabLst>
            </a:pPr>
            <a:endParaRPr lang="en-US" sz="1400" spc="-20" dirty="0">
              <a:latin typeface="Arial"/>
              <a:cs typeface="Arial"/>
            </a:endParaRPr>
          </a:p>
          <a:p>
            <a:pPr marL="285652" indent="-260485">
              <a:spcBef>
                <a:spcPts val="662"/>
              </a:spcBef>
              <a:buSzPct val="90909"/>
              <a:buFont typeface="Meiryo UI"/>
              <a:buChar char="•"/>
              <a:tabLst>
                <a:tab pos="285652" algn="l"/>
              </a:tabLst>
            </a:pPr>
            <a:r>
              <a:rPr sz="2180" spc="-20" dirty="0">
                <a:latin typeface="Arial"/>
                <a:cs typeface="Arial"/>
              </a:rPr>
              <a:t>Copy</a:t>
            </a:r>
            <a:r>
              <a:rPr sz="2180" spc="-79" dirty="0">
                <a:latin typeface="Arial"/>
                <a:cs typeface="Arial"/>
              </a:rPr>
              <a:t> </a:t>
            </a:r>
            <a:r>
              <a:rPr sz="2180" dirty="0">
                <a:latin typeface="Arial"/>
                <a:cs typeface="Arial"/>
              </a:rPr>
              <a:t>functions:</a:t>
            </a:r>
            <a:r>
              <a:rPr sz="2180" spc="59" dirty="0">
                <a:latin typeface="Arial"/>
                <a:cs typeface="Arial"/>
              </a:rPr>
              <a:t> </a:t>
            </a:r>
            <a:r>
              <a:rPr sz="2180" spc="-20" dirty="0">
                <a:latin typeface="Courier New"/>
                <a:cs typeface="Courier New"/>
              </a:rPr>
              <a:t>strcpy()</a:t>
            </a:r>
            <a:r>
              <a:rPr sz="2180" spc="-20" dirty="0">
                <a:latin typeface="Arial"/>
                <a:cs typeface="Arial"/>
              </a:rPr>
              <a:t>,</a:t>
            </a:r>
            <a:r>
              <a:rPr sz="2180" spc="-79" dirty="0">
                <a:latin typeface="Arial"/>
                <a:cs typeface="Arial"/>
              </a:rPr>
              <a:t> </a:t>
            </a:r>
            <a:r>
              <a:rPr sz="2180" spc="-20" dirty="0">
                <a:latin typeface="Courier New"/>
                <a:cs typeface="Courier New"/>
              </a:rPr>
              <a:t>strncpy()</a:t>
            </a:r>
            <a:endParaRPr sz="2180" dirty="0">
              <a:latin typeface="Courier New"/>
              <a:cs typeface="Courier New"/>
            </a:endParaRPr>
          </a:p>
          <a:p>
            <a:pPr marL="744111" lvl="1">
              <a:spcBef>
                <a:spcPts val="69"/>
              </a:spcBef>
            </a:pPr>
            <a:r>
              <a:rPr sz="1784" b="1" dirty="0">
                <a:solidFill>
                  <a:srgbClr val="0000FF"/>
                </a:solidFill>
                <a:latin typeface="Arial"/>
                <a:cs typeface="Arial"/>
              </a:rPr>
              <a:t>char</a:t>
            </a:r>
            <a:r>
              <a:rPr sz="1784" b="1" spc="-10" dirty="0">
                <a:solidFill>
                  <a:srgbClr val="0000FF"/>
                </a:solidFill>
                <a:latin typeface="Arial"/>
                <a:cs typeface="Arial"/>
              </a:rPr>
              <a:t> </a:t>
            </a:r>
            <a:r>
              <a:rPr sz="1784" i="1" spc="-226" dirty="0">
                <a:latin typeface="Meiryo UI"/>
                <a:cs typeface="Meiryo UI"/>
              </a:rPr>
              <a:t>∗</a:t>
            </a:r>
            <a:r>
              <a:rPr sz="1784" i="1" spc="-69" dirty="0">
                <a:latin typeface="Meiryo UI"/>
                <a:cs typeface="Meiryo UI"/>
              </a:rPr>
              <a:t> </a:t>
            </a:r>
            <a:r>
              <a:rPr sz="1784" dirty="0">
                <a:latin typeface="Arial"/>
                <a:cs typeface="Arial"/>
              </a:rPr>
              <a:t>strcpy(</a:t>
            </a:r>
            <a:r>
              <a:rPr sz="1784" spc="-159" dirty="0">
                <a:latin typeface="Arial"/>
                <a:cs typeface="Arial"/>
              </a:rPr>
              <a:t> </a:t>
            </a:r>
            <a:r>
              <a:rPr sz="1784" dirty="0">
                <a:latin typeface="Arial"/>
                <a:cs typeface="Arial"/>
              </a:rPr>
              <a:t>strto</a:t>
            </a:r>
            <a:r>
              <a:rPr sz="1784" spc="-109" dirty="0">
                <a:latin typeface="Arial"/>
                <a:cs typeface="Arial"/>
              </a:rPr>
              <a:t> </a:t>
            </a:r>
            <a:r>
              <a:rPr sz="1784" spc="-20" dirty="0">
                <a:latin typeface="Arial"/>
                <a:cs typeface="Arial"/>
              </a:rPr>
              <a:t>,</a:t>
            </a:r>
            <a:r>
              <a:rPr sz="1784" spc="-317" dirty="0">
                <a:latin typeface="Arial"/>
                <a:cs typeface="Arial"/>
              </a:rPr>
              <a:t> </a:t>
            </a:r>
            <a:r>
              <a:rPr sz="1784" spc="-20" dirty="0">
                <a:latin typeface="Arial"/>
                <a:cs typeface="Arial"/>
              </a:rPr>
              <a:t>strfrom</a:t>
            </a:r>
            <a:r>
              <a:rPr sz="1784" spc="-198" dirty="0">
                <a:latin typeface="Arial"/>
                <a:cs typeface="Arial"/>
              </a:rPr>
              <a:t> </a:t>
            </a:r>
            <a:r>
              <a:rPr sz="1784" dirty="0">
                <a:latin typeface="Arial"/>
                <a:cs typeface="Arial"/>
              </a:rPr>
              <a:t>);</a:t>
            </a:r>
            <a:r>
              <a:rPr sz="1784" spc="367" dirty="0">
                <a:latin typeface="Arial"/>
                <a:cs typeface="Arial"/>
              </a:rPr>
              <a:t> </a:t>
            </a:r>
            <a:r>
              <a:rPr sz="2180" dirty="0">
                <a:latin typeface="Arial"/>
                <a:cs typeface="Arial"/>
              </a:rPr>
              <a:t>–</a:t>
            </a:r>
            <a:r>
              <a:rPr sz="2180" spc="-10" dirty="0">
                <a:latin typeface="Arial"/>
                <a:cs typeface="Arial"/>
              </a:rPr>
              <a:t> </a:t>
            </a:r>
            <a:r>
              <a:rPr sz="2180" dirty="0">
                <a:latin typeface="Arial"/>
                <a:cs typeface="Arial"/>
              </a:rPr>
              <a:t>copy </a:t>
            </a:r>
            <a:r>
              <a:rPr sz="2180" i="1" spc="-40" dirty="0">
                <a:latin typeface="Courier New"/>
                <a:cs typeface="Courier New"/>
              </a:rPr>
              <a:t>strfrom</a:t>
            </a:r>
            <a:r>
              <a:rPr sz="2180" i="1" spc="-713" dirty="0">
                <a:latin typeface="Courier New"/>
                <a:cs typeface="Courier New"/>
              </a:rPr>
              <a:t> </a:t>
            </a:r>
            <a:r>
              <a:rPr sz="2180" dirty="0">
                <a:latin typeface="Arial"/>
                <a:cs typeface="Arial"/>
              </a:rPr>
              <a:t>to </a:t>
            </a:r>
            <a:r>
              <a:rPr sz="2180" i="1" spc="-20" dirty="0">
                <a:latin typeface="Courier New"/>
                <a:cs typeface="Courier New"/>
              </a:rPr>
              <a:t>strto</a:t>
            </a:r>
            <a:endParaRPr sz="2180" dirty="0">
              <a:latin typeface="Courier New"/>
              <a:cs typeface="Courier New"/>
            </a:endParaRPr>
          </a:p>
          <a:p>
            <a:pPr marL="744111" lvl="1">
              <a:spcBef>
                <a:spcPts val="69"/>
              </a:spcBef>
            </a:pPr>
            <a:r>
              <a:rPr sz="1784" b="1" dirty="0">
                <a:solidFill>
                  <a:srgbClr val="0000FF"/>
                </a:solidFill>
                <a:latin typeface="Arial"/>
                <a:cs typeface="Arial"/>
              </a:rPr>
              <a:t>char </a:t>
            </a:r>
            <a:r>
              <a:rPr sz="1784" i="1" spc="-226" dirty="0">
                <a:latin typeface="Meiryo UI"/>
                <a:cs typeface="Meiryo UI"/>
              </a:rPr>
              <a:t>∗</a:t>
            </a:r>
            <a:r>
              <a:rPr sz="1784" i="1" spc="-109" dirty="0">
                <a:latin typeface="Meiryo UI"/>
                <a:cs typeface="Meiryo UI"/>
              </a:rPr>
              <a:t> </a:t>
            </a:r>
            <a:r>
              <a:rPr sz="1784" spc="-20" dirty="0">
                <a:latin typeface="Arial"/>
                <a:cs typeface="Arial"/>
              </a:rPr>
              <a:t>strncpy(</a:t>
            </a:r>
            <a:r>
              <a:rPr sz="1784" spc="-226" dirty="0">
                <a:latin typeface="Arial"/>
                <a:cs typeface="Arial"/>
              </a:rPr>
              <a:t> </a:t>
            </a:r>
            <a:r>
              <a:rPr sz="1784" dirty="0">
                <a:latin typeface="Arial"/>
                <a:cs typeface="Arial"/>
              </a:rPr>
              <a:t>strto</a:t>
            </a:r>
            <a:r>
              <a:rPr sz="1784" spc="-99" dirty="0">
                <a:latin typeface="Arial"/>
                <a:cs typeface="Arial"/>
              </a:rPr>
              <a:t> </a:t>
            </a:r>
            <a:r>
              <a:rPr sz="1784" spc="-20" dirty="0">
                <a:latin typeface="Arial"/>
                <a:cs typeface="Arial"/>
              </a:rPr>
              <a:t>,</a:t>
            </a:r>
            <a:r>
              <a:rPr sz="1784" spc="-307" dirty="0">
                <a:latin typeface="Arial"/>
                <a:cs typeface="Arial"/>
              </a:rPr>
              <a:t> </a:t>
            </a:r>
            <a:r>
              <a:rPr sz="1784" dirty="0">
                <a:latin typeface="Arial"/>
                <a:cs typeface="Arial"/>
              </a:rPr>
              <a:t>strfrom,</a:t>
            </a:r>
            <a:r>
              <a:rPr sz="1784" spc="-337" dirty="0">
                <a:latin typeface="Arial"/>
                <a:cs typeface="Arial"/>
              </a:rPr>
              <a:t> </a:t>
            </a:r>
            <a:r>
              <a:rPr sz="1784" dirty="0">
                <a:latin typeface="Arial"/>
                <a:cs typeface="Arial"/>
              </a:rPr>
              <a:t>n);</a:t>
            </a:r>
            <a:r>
              <a:rPr sz="1784" spc="277" dirty="0">
                <a:latin typeface="Arial"/>
                <a:cs typeface="Arial"/>
              </a:rPr>
              <a:t> </a:t>
            </a:r>
            <a:r>
              <a:rPr sz="2180" dirty="0">
                <a:latin typeface="Arial"/>
                <a:cs typeface="Arial"/>
              </a:rPr>
              <a:t>– copy</a:t>
            </a:r>
            <a:r>
              <a:rPr sz="2180" spc="10" dirty="0">
                <a:latin typeface="Arial"/>
                <a:cs typeface="Arial"/>
              </a:rPr>
              <a:t> </a:t>
            </a:r>
            <a:r>
              <a:rPr sz="2180" i="1" spc="-40" dirty="0">
                <a:latin typeface="Courier New"/>
                <a:cs typeface="Courier New"/>
              </a:rPr>
              <a:t>n</a:t>
            </a:r>
            <a:r>
              <a:rPr sz="2180" i="1" spc="-704" dirty="0">
                <a:latin typeface="Courier New"/>
                <a:cs typeface="Courier New"/>
              </a:rPr>
              <a:t> </a:t>
            </a:r>
            <a:r>
              <a:rPr sz="2180" dirty="0">
                <a:latin typeface="Arial"/>
                <a:cs typeface="Arial"/>
              </a:rPr>
              <a:t>chars</a:t>
            </a:r>
            <a:r>
              <a:rPr sz="2180" spc="10" dirty="0">
                <a:latin typeface="Arial"/>
                <a:cs typeface="Arial"/>
              </a:rPr>
              <a:t> </a:t>
            </a:r>
            <a:r>
              <a:rPr sz="2180" dirty="0">
                <a:latin typeface="Arial"/>
                <a:cs typeface="Arial"/>
              </a:rPr>
              <a:t>from </a:t>
            </a:r>
            <a:r>
              <a:rPr sz="2180" i="1" spc="-20" dirty="0" err="1">
                <a:latin typeface="Courier New"/>
                <a:cs typeface="Courier New"/>
              </a:rPr>
              <a:t>strfrom</a:t>
            </a:r>
            <a:r>
              <a:rPr lang="en-US" sz="2180" i="1" spc="-20" dirty="0">
                <a:latin typeface="Courier New"/>
                <a:cs typeface="Courier New"/>
              </a:rPr>
              <a:t> </a:t>
            </a:r>
            <a:r>
              <a:rPr sz="2180" dirty="0">
                <a:latin typeface="Arial"/>
                <a:cs typeface="Arial"/>
              </a:rPr>
              <a:t>to</a:t>
            </a:r>
            <a:r>
              <a:rPr sz="2180" spc="-30" dirty="0">
                <a:latin typeface="Arial"/>
                <a:cs typeface="Arial"/>
              </a:rPr>
              <a:t> </a:t>
            </a:r>
            <a:r>
              <a:rPr sz="2180" i="1" spc="-20" dirty="0" err="1">
                <a:latin typeface="Courier New"/>
                <a:cs typeface="Courier New"/>
              </a:rPr>
              <a:t>strto</a:t>
            </a:r>
            <a:endParaRPr lang="en-US" sz="2180" i="1" spc="-20" dirty="0">
              <a:latin typeface="Courier New"/>
              <a:cs typeface="Courier New"/>
            </a:endParaRPr>
          </a:p>
          <a:p>
            <a:pPr marL="286911">
              <a:spcBef>
                <a:spcPts val="69"/>
              </a:spcBef>
            </a:pPr>
            <a:endParaRPr sz="1400" dirty="0">
              <a:latin typeface="Courier New"/>
              <a:cs typeface="Courier New"/>
            </a:endParaRPr>
          </a:p>
          <a:p>
            <a:pPr marL="285652" indent="-260485">
              <a:spcBef>
                <a:spcPts val="654"/>
              </a:spcBef>
              <a:buSzPct val="90909"/>
              <a:buFont typeface="Meiryo UI"/>
              <a:buChar char="•"/>
              <a:tabLst>
                <a:tab pos="285652" algn="l"/>
              </a:tabLst>
            </a:pPr>
            <a:r>
              <a:rPr sz="2180" dirty="0">
                <a:latin typeface="Arial"/>
                <a:cs typeface="Arial"/>
              </a:rPr>
              <a:t>Comparison</a:t>
            </a:r>
            <a:r>
              <a:rPr sz="2180" spc="-89" dirty="0">
                <a:latin typeface="Arial"/>
                <a:cs typeface="Arial"/>
              </a:rPr>
              <a:t> </a:t>
            </a:r>
            <a:r>
              <a:rPr sz="2180" dirty="0">
                <a:latin typeface="Arial"/>
                <a:cs typeface="Arial"/>
              </a:rPr>
              <a:t>functions:</a:t>
            </a:r>
            <a:r>
              <a:rPr sz="2180" spc="30" dirty="0">
                <a:latin typeface="Arial"/>
                <a:cs typeface="Arial"/>
              </a:rPr>
              <a:t> </a:t>
            </a:r>
            <a:r>
              <a:rPr sz="2180" spc="-20" dirty="0">
                <a:latin typeface="Courier New"/>
                <a:cs typeface="Courier New"/>
              </a:rPr>
              <a:t>strcmp()</a:t>
            </a:r>
            <a:r>
              <a:rPr sz="2180" spc="-20" dirty="0">
                <a:latin typeface="Arial"/>
                <a:cs typeface="Arial"/>
              </a:rPr>
              <a:t>,</a:t>
            </a:r>
            <a:r>
              <a:rPr sz="2180" spc="-79" dirty="0">
                <a:latin typeface="Arial"/>
                <a:cs typeface="Arial"/>
              </a:rPr>
              <a:t> </a:t>
            </a:r>
            <a:r>
              <a:rPr sz="2180" spc="-20" dirty="0">
                <a:latin typeface="Courier New"/>
                <a:cs typeface="Courier New"/>
              </a:rPr>
              <a:t>strncmp()</a:t>
            </a:r>
            <a:endParaRPr sz="2180" dirty="0">
              <a:latin typeface="Courier New"/>
              <a:cs typeface="Courier New"/>
            </a:endParaRPr>
          </a:p>
          <a:p>
            <a:pPr marL="744111" marR="536070" lvl="1" indent="13842">
              <a:lnSpc>
                <a:spcPct val="102600"/>
              </a:lnSpc>
            </a:pPr>
            <a:r>
              <a:rPr sz="1784" b="1" dirty="0">
                <a:solidFill>
                  <a:srgbClr val="0000FF"/>
                </a:solidFill>
                <a:latin typeface="Arial"/>
                <a:cs typeface="Arial"/>
              </a:rPr>
              <a:t>int</a:t>
            </a:r>
            <a:r>
              <a:rPr sz="1784" b="1" spc="307" dirty="0">
                <a:solidFill>
                  <a:srgbClr val="0000FF"/>
                </a:solidFill>
                <a:latin typeface="Arial"/>
                <a:cs typeface="Arial"/>
              </a:rPr>
              <a:t> </a:t>
            </a:r>
            <a:r>
              <a:rPr sz="1784" dirty="0">
                <a:latin typeface="Arial"/>
                <a:cs typeface="Arial"/>
              </a:rPr>
              <a:t>strcmp(str1,</a:t>
            </a:r>
            <a:r>
              <a:rPr sz="1784" spc="-277" dirty="0">
                <a:latin typeface="Arial"/>
                <a:cs typeface="Arial"/>
              </a:rPr>
              <a:t> </a:t>
            </a:r>
            <a:r>
              <a:rPr sz="1784" spc="-20" dirty="0">
                <a:latin typeface="Arial"/>
                <a:cs typeface="Arial"/>
              </a:rPr>
              <a:t>str2</a:t>
            </a:r>
            <a:r>
              <a:rPr sz="1784" spc="-129" dirty="0">
                <a:latin typeface="Arial"/>
                <a:cs typeface="Arial"/>
              </a:rPr>
              <a:t> </a:t>
            </a:r>
            <a:r>
              <a:rPr sz="1784" dirty="0">
                <a:latin typeface="Arial"/>
                <a:cs typeface="Arial"/>
              </a:rPr>
              <a:t>);</a:t>
            </a:r>
            <a:r>
              <a:rPr sz="1784" spc="317" dirty="0">
                <a:latin typeface="Arial"/>
                <a:cs typeface="Arial"/>
              </a:rPr>
              <a:t> </a:t>
            </a:r>
            <a:r>
              <a:rPr sz="2180" dirty="0">
                <a:latin typeface="Arial"/>
                <a:cs typeface="Arial"/>
              </a:rPr>
              <a:t>–</a:t>
            </a:r>
            <a:r>
              <a:rPr sz="2180" spc="-30" dirty="0">
                <a:latin typeface="Arial"/>
                <a:cs typeface="Arial"/>
              </a:rPr>
              <a:t> </a:t>
            </a:r>
            <a:r>
              <a:rPr sz="2180" dirty="0">
                <a:latin typeface="Arial"/>
                <a:cs typeface="Arial"/>
              </a:rPr>
              <a:t>compare</a:t>
            </a:r>
            <a:r>
              <a:rPr sz="2180" spc="-40" dirty="0">
                <a:latin typeface="Arial"/>
                <a:cs typeface="Arial"/>
              </a:rPr>
              <a:t> </a:t>
            </a:r>
            <a:r>
              <a:rPr sz="2180" i="1" dirty="0">
                <a:latin typeface="Courier New"/>
                <a:cs typeface="Courier New"/>
              </a:rPr>
              <a:t>str1</a:t>
            </a:r>
            <a:r>
              <a:rPr sz="2180" dirty="0">
                <a:latin typeface="Arial"/>
                <a:cs typeface="Arial"/>
              </a:rPr>
              <a:t>,</a:t>
            </a:r>
            <a:r>
              <a:rPr sz="2180" spc="-40" dirty="0">
                <a:latin typeface="Arial"/>
                <a:cs typeface="Arial"/>
              </a:rPr>
              <a:t> </a:t>
            </a:r>
            <a:r>
              <a:rPr sz="2180" i="1" dirty="0">
                <a:latin typeface="Courier New"/>
                <a:cs typeface="Courier New"/>
              </a:rPr>
              <a:t>str2</a:t>
            </a:r>
            <a:r>
              <a:rPr sz="2180" dirty="0">
                <a:latin typeface="Arial"/>
                <a:cs typeface="Arial"/>
              </a:rPr>
              <a:t>;</a:t>
            </a:r>
            <a:r>
              <a:rPr sz="2180" spc="-40" dirty="0">
                <a:latin typeface="Arial"/>
                <a:cs typeface="Arial"/>
              </a:rPr>
              <a:t> </a:t>
            </a:r>
            <a:r>
              <a:rPr sz="2180" dirty="0">
                <a:latin typeface="Arial"/>
                <a:cs typeface="Arial"/>
              </a:rPr>
              <a:t>return</a:t>
            </a:r>
            <a:r>
              <a:rPr sz="2180" spc="-40" dirty="0">
                <a:latin typeface="Arial"/>
                <a:cs typeface="Arial"/>
              </a:rPr>
              <a:t> </a:t>
            </a:r>
            <a:r>
              <a:rPr sz="2180" spc="-268" dirty="0">
                <a:latin typeface="Georgia"/>
                <a:cs typeface="Georgia"/>
              </a:rPr>
              <a:t>0</a:t>
            </a:r>
            <a:r>
              <a:rPr sz="2180" spc="69" dirty="0">
                <a:latin typeface="Georgia"/>
                <a:cs typeface="Georgia"/>
              </a:rPr>
              <a:t> </a:t>
            </a:r>
            <a:r>
              <a:rPr sz="2180" spc="-50" dirty="0">
                <a:latin typeface="Arial"/>
                <a:cs typeface="Arial"/>
              </a:rPr>
              <a:t>if </a:t>
            </a:r>
            <a:r>
              <a:rPr sz="2180" dirty="0">
                <a:latin typeface="Arial"/>
                <a:cs typeface="Arial"/>
              </a:rPr>
              <a:t>equal,</a:t>
            </a:r>
            <a:r>
              <a:rPr sz="2180" spc="-40" dirty="0">
                <a:latin typeface="Arial"/>
                <a:cs typeface="Arial"/>
              </a:rPr>
              <a:t> </a:t>
            </a:r>
            <a:r>
              <a:rPr sz="2180" spc="-20" dirty="0">
                <a:latin typeface="Arial"/>
                <a:cs typeface="Arial"/>
              </a:rPr>
              <a:t>positive</a:t>
            </a:r>
            <a:r>
              <a:rPr sz="2180" spc="-30" dirty="0">
                <a:latin typeface="Arial"/>
                <a:cs typeface="Arial"/>
              </a:rPr>
              <a:t> </a:t>
            </a:r>
            <a:r>
              <a:rPr sz="2180" dirty="0">
                <a:latin typeface="Arial"/>
                <a:cs typeface="Arial"/>
              </a:rPr>
              <a:t>if</a:t>
            </a:r>
            <a:r>
              <a:rPr lang="en-US" sz="2180" dirty="0">
                <a:latin typeface="Arial"/>
                <a:cs typeface="Arial"/>
              </a:rPr>
              <a:t> </a:t>
            </a:r>
            <a:r>
              <a:rPr sz="2180" i="1" spc="-20" dirty="0">
                <a:latin typeface="Courier New"/>
                <a:cs typeface="Courier New"/>
              </a:rPr>
              <a:t>str1</a:t>
            </a:r>
            <a:r>
              <a:rPr sz="2180" spc="-20" dirty="0">
                <a:latin typeface="Arial"/>
                <a:cs typeface="Arial"/>
              </a:rPr>
              <a:t>&gt;</a:t>
            </a:r>
            <a:r>
              <a:rPr sz="2180" i="1" spc="-20" dirty="0">
                <a:latin typeface="Courier New"/>
                <a:cs typeface="Courier New"/>
              </a:rPr>
              <a:t>str2</a:t>
            </a:r>
            <a:r>
              <a:rPr sz="2180" spc="-20" dirty="0">
                <a:latin typeface="Arial"/>
                <a:cs typeface="Arial"/>
              </a:rPr>
              <a:t>,</a:t>
            </a:r>
            <a:r>
              <a:rPr sz="2180" spc="-30" dirty="0">
                <a:latin typeface="Arial"/>
                <a:cs typeface="Arial"/>
              </a:rPr>
              <a:t> </a:t>
            </a:r>
            <a:r>
              <a:rPr sz="2180" spc="-20" dirty="0">
                <a:latin typeface="Arial"/>
                <a:cs typeface="Arial"/>
              </a:rPr>
              <a:t>negative</a:t>
            </a:r>
            <a:r>
              <a:rPr sz="2180" spc="-30" dirty="0">
                <a:latin typeface="Arial"/>
                <a:cs typeface="Arial"/>
              </a:rPr>
              <a:t> </a:t>
            </a:r>
            <a:r>
              <a:rPr sz="2180" dirty="0">
                <a:latin typeface="Arial"/>
                <a:cs typeface="Arial"/>
              </a:rPr>
              <a:t>if</a:t>
            </a:r>
            <a:r>
              <a:rPr sz="2180" spc="-30" dirty="0">
                <a:latin typeface="Arial"/>
                <a:cs typeface="Arial"/>
              </a:rPr>
              <a:t> </a:t>
            </a:r>
            <a:r>
              <a:rPr sz="2180" i="1" spc="-20" dirty="0">
                <a:latin typeface="Courier New"/>
                <a:cs typeface="Courier New"/>
              </a:rPr>
              <a:t>str1</a:t>
            </a:r>
            <a:r>
              <a:rPr sz="2180" spc="-20" dirty="0">
                <a:latin typeface="Arial"/>
                <a:cs typeface="Arial"/>
              </a:rPr>
              <a:t>&lt;</a:t>
            </a:r>
            <a:r>
              <a:rPr sz="2180" i="1" spc="-20" dirty="0">
                <a:latin typeface="Courier New"/>
                <a:cs typeface="Courier New"/>
              </a:rPr>
              <a:t>str2</a:t>
            </a:r>
            <a:endParaRPr sz="2180" dirty="0">
              <a:latin typeface="Courier New"/>
              <a:cs typeface="Courier New"/>
            </a:endParaRPr>
          </a:p>
          <a:p>
            <a:pPr marL="759211" lvl="1">
              <a:spcBef>
                <a:spcPts val="69"/>
              </a:spcBef>
            </a:pPr>
            <a:r>
              <a:rPr sz="1784" b="1" dirty="0">
                <a:solidFill>
                  <a:srgbClr val="0000FF"/>
                </a:solidFill>
                <a:latin typeface="Arial"/>
                <a:cs typeface="Arial"/>
              </a:rPr>
              <a:t>int</a:t>
            </a:r>
            <a:r>
              <a:rPr sz="1784" b="1" spc="416" dirty="0">
                <a:solidFill>
                  <a:srgbClr val="0000FF"/>
                </a:solidFill>
                <a:latin typeface="Arial"/>
                <a:cs typeface="Arial"/>
              </a:rPr>
              <a:t> </a:t>
            </a:r>
            <a:r>
              <a:rPr sz="1784" dirty="0">
                <a:latin typeface="Arial"/>
                <a:cs typeface="Arial"/>
              </a:rPr>
              <a:t>strncmp(str1,str2</a:t>
            </a:r>
            <a:r>
              <a:rPr sz="1784" spc="-238" dirty="0">
                <a:latin typeface="Arial"/>
                <a:cs typeface="Arial"/>
              </a:rPr>
              <a:t> </a:t>
            </a:r>
            <a:r>
              <a:rPr sz="1784" spc="-20" dirty="0">
                <a:latin typeface="Arial"/>
                <a:cs typeface="Arial"/>
              </a:rPr>
              <a:t>,</a:t>
            </a:r>
            <a:r>
              <a:rPr sz="1784" spc="-347" dirty="0">
                <a:latin typeface="Arial"/>
                <a:cs typeface="Arial"/>
              </a:rPr>
              <a:t> </a:t>
            </a:r>
            <a:r>
              <a:rPr sz="1784" dirty="0">
                <a:latin typeface="Arial"/>
                <a:cs typeface="Arial"/>
              </a:rPr>
              <a:t>n);</a:t>
            </a:r>
            <a:r>
              <a:rPr sz="1784" spc="268" dirty="0">
                <a:latin typeface="Arial"/>
                <a:cs typeface="Arial"/>
              </a:rPr>
              <a:t> </a:t>
            </a:r>
            <a:r>
              <a:rPr sz="2180" dirty="0">
                <a:latin typeface="Arial"/>
                <a:cs typeface="Arial"/>
              </a:rPr>
              <a:t>–</a:t>
            </a:r>
            <a:r>
              <a:rPr sz="2180" spc="-10" dirty="0">
                <a:latin typeface="Arial"/>
                <a:cs typeface="Arial"/>
              </a:rPr>
              <a:t> </a:t>
            </a:r>
            <a:r>
              <a:rPr sz="2180" dirty="0">
                <a:latin typeface="Arial"/>
                <a:cs typeface="Arial"/>
              </a:rPr>
              <a:t>compare</a:t>
            </a:r>
            <a:r>
              <a:rPr sz="2180" spc="-10" dirty="0">
                <a:latin typeface="Arial"/>
                <a:cs typeface="Arial"/>
              </a:rPr>
              <a:t> </a:t>
            </a:r>
            <a:r>
              <a:rPr sz="2180" dirty="0">
                <a:latin typeface="Arial"/>
                <a:cs typeface="Arial"/>
              </a:rPr>
              <a:t>ﬁrst</a:t>
            </a:r>
            <a:r>
              <a:rPr sz="2180" spc="-10" dirty="0">
                <a:latin typeface="Arial"/>
                <a:cs typeface="Arial"/>
              </a:rPr>
              <a:t> </a:t>
            </a:r>
            <a:r>
              <a:rPr sz="2180" i="1" spc="-40" dirty="0">
                <a:latin typeface="Courier New"/>
                <a:cs typeface="Courier New"/>
              </a:rPr>
              <a:t>n</a:t>
            </a:r>
            <a:r>
              <a:rPr sz="2180" i="1" spc="-713" dirty="0">
                <a:latin typeface="Courier New"/>
                <a:cs typeface="Courier New"/>
              </a:rPr>
              <a:t> </a:t>
            </a:r>
            <a:r>
              <a:rPr sz="2180" dirty="0">
                <a:latin typeface="Arial"/>
                <a:cs typeface="Arial"/>
              </a:rPr>
              <a:t>chars</a:t>
            </a:r>
            <a:r>
              <a:rPr sz="2180" spc="-10" dirty="0">
                <a:latin typeface="Arial"/>
                <a:cs typeface="Arial"/>
              </a:rPr>
              <a:t> </a:t>
            </a:r>
            <a:r>
              <a:rPr sz="2180" dirty="0">
                <a:latin typeface="Arial"/>
                <a:cs typeface="Arial"/>
              </a:rPr>
              <a:t>of</a:t>
            </a:r>
            <a:r>
              <a:rPr sz="2180" spc="-10" dirty="0">
                <a:latin typeface="Arial"/>
                <a:cs typeface="Arial"/>
              </a:rPr>
              <a:t> </a:t>
            </a:r>
            <a:r>
              <a:rPr sz="2180" i="1" spc="-40" dirty="0">
                <a:latin typeface="Courier New"/>
                <a:cs typeface="Courier New"/>
              </a:rPr>
              <a:t>str1</a:t>
            </a:r>
            <a:r>
              <a:rPr sz="2180" i="1" spc="-713" dirty="0">
                <a:latin typeface="Courier New"/>
                <a:cs typeface="Courier New"/>
              </a:rPr>
              <a:t> </a:t>
            </a:r>
            <a:r>
              <a:rPr sz="2180" spc="-50" dirty="0">
                <a:latin typeface="Arial"/>
                <a:cs typeface="Arial"/>
              </a:rPr>
              <a:t>and</a:t>
            </a:r>
            <a:r>
              <a:rPr lang="en-US" sz="2180" spc="-50" dirty="0">
                <a:latin typeface="Arial"/>
                <a:cs typeface="Arial"/>
              </a:rPr>
              <a:t> </a:t>
            </a:r>
            <a:r>
              <a:rPr sz="2180" i="1" spc="-40" dirty="0">
                <a:latin typeface="Courier New"/>
                <a:cs typeface="Courier New"/>
              </a:rPr>
              <a:t>str2</a:t>
            </a:r>
            <a:endParaRPr lang="en-US" sz="2180" i="1" spc="-40" dirty="0">
              <a:latin typeface="Courier New"/>
              <a:cs typeface="Courier New"/>
            </a:endParaRPr>
          </a:p>
          <a:p>
            <a:pPr marL="302011">
              <a:spcBef>
                <a:spcPts val="69"/>
              </a:spcBef>
            </a:pPr>
            <a:endParaRPr sz="1200" dirty="0">
              <a:latin typeface="Courier New"/>
              <a:cs typeface="Courier New"/>
            </a:endParaRPr>
          </a:p>
          <a:p>
            <a:pPr marL="285652" indent="-260485">
              <a:spcBef>
                <a:spcPts val="664"/>
              </a:spcBef>
              <a:buSzPct val="90909"/>
              <a:buFont typeface="Meiryo UI"/>
              <a:buChar char="•"/>
              <a:tabLst>
                <a:tab pos="285652" algn="l"/>
              </a:tabLst>
            </a:pPr>
            <a:r>
              <a:rPr sz="2180" dirty="0">
                <a:latin typeface="Arial"/>
                <a:cs typeface="Arial"/>
              </a:rPr>
              <a:t>String</a:t>
            </a:r>
            <a:r>
              <a:rPr sz="2180" spc="-69" dirty="0">
                <a:latin typeface="Arial"/>
                <a:cs typeface="Arial"/>
              </a:rPr>
              <a:t> </a:t>
            </a:r>
            <a:r>
              <a:rPr sz="2180" dirty="0">
                <a:latin typeface="Arial"/>
                <a:cs typeface="Arial"/>
              </a:rPr>
              <a:t>length:</a:t>
            </a:r>
            <a:r>
              <a:rPr sz="2180" spc="59" dirty="0">
                <a:latin typeface="Arial"/>
                <a:cs typeface="Arial"/>
              </a:rPr>
              <a:t> </a:t>
            </a:r>
            <a:r>
              <a:rPr sz="2180" spc="-20" dirty="0" err="1">
                <a:latin typeface="Courier New"/>
                <a:cs typeface="Courier New"/>
              </a:rPr>
              <a:t>strlen</a:t>
            </a:r>
            <a:r>
              <a:rPr sz="2180" spc="-20" dirty="0">
                <a:latin typeface="Courier New"/>
                <a:cs typeface="Courier New"/>
              </a:rPr>
              <a:t>()</a:t>
            </a:r>
            <a:endParaRPr lang="en-US" sz="2180" spc="-20" dirty="0">
              <a:latin typeface="Courier New"/>
              <a:cs typeface="Courier New"/>
            </a:endParaRPr>
          </a:p>
          <a:p>
            <a:pPr marL="482367" lvl="1">
              <a:spcBef>
                <a:spcPts val="664"/>
              </a:spcBef>
              <a:buSzPct val="90909"/>
              <a:tabLst>
                <a:tab pos="285652" algn="l"/>
              </a:tabLst>
            </a:pPr>
            <a:r>
              <a:rPr lang="en-US" sz="2000" b="1" dirty="0">
                <a:solidFill>
                  <a:srgbClr val="0000FF"/>
                </a:solidFill>
                <a:latin typeface="Arial"/>
                <a:cs typeface="Arial"/>
              </a:rPr>
              <a:t>	int</a:t>
            </a:r>
            <a:r>
              <a:rPr lang="en-US" sz="2000" b="1" spc="595" dirty="0">
                <a:solidFill>
                  <a:srgbClr val="0000FF"/>
                </a:solidFill>
                <a:latin typeface="Arial"/>
                <a:cs typeface="Arial"/>
              </a:rPr>
              <a:t> </a:t>
            </a:r>
            <a:r>
              <a:rPr lang="en-US" sz="2000" spc="-20" dirty="0" err="1">
                <a:latin typeface="Arial"/>
                <a:cs typeface="Arial"/>
              </a:rPr>
              <a:t>strlen</a:t>
            </a:r>
            <a:r>
              <a:rPr lang="en-US" sz="2000" spc="-188" dirty="0">
                <a:latin typeface="Arial"/>
                <a:cs typeface="Arial"/>
              </a:rPr>
              <a:t> </a:t>
            </a:r>
            <a:r>
              <a:rPr lang="en-US" sz="2000" spc="-20" dirty="0">
                <a:latin typeface="Arial"/>
                <a:cs typeface="Arial"/>
              </a:rPr>
              <a:t>(</a:t>
            </a:r>
            <a:r>
              <a:rPr lang="en-US" sz="2000" spc="-188" dirty="0">
                <a:latin typeface="Arial"/>
                <a:cs typeface="Arial"/>
              </a:rPr>
              <a:t> </a:t>
            </a:r>
            <a:r>
              <a:rPr lang="en-US" sz="2000" dirty="0">
                <a:latin typeface="Arial"/>
                <a:cs typeface="Arial"/>
              </a:rPr>
              <a:t>str</a:t>
            </a:r>
            <a:r>
              <a:rPr lang="en-US" sz="2000" spc="-30" dirty="0">
                <a:latin typeface="Arial"/>
                <a:cs typeface="Arial"/>
              </a:rPr>
              <a:t> </a:t>
            </a:r>
            <a:r>
              <a:rPr lang="en-US" sz="2000" dirty="0">
                <a:latin typeface="Arial"/>
                <a:cs typeface="Arial"/>
              </a:rPr>
              <a:t>);</a:t>
            </a:r>
            <a:r>
              <a:rPr lang="en-US" sz="2000" spc="347" dirty="0">
                <a:latin typeface="Arial"/>
                <a:cs typeface="Arial"/>
              </a:rPr>
              <a:t> </a:t>
            </a:r>
            <a:r>
              <a:rPr lang="en-US" sz="2000" dirty="0">
                <a:latin typeface="Arial"/>
                <a:cs typeface="Arial"/>
              </a:rPr>
              <a:t>–</a:t>
            </a:r>
            <a:r>
              <a:rPr lang="en-US" sz="2000" spc="-20" dirty="0">
                <a:latin typeface="Arial"/>
                <a:cs typeface="Arial"/>
              </a:rPr>
              <a:t> </a:t>
            </a:r>
            <a:r>
              <a:rPr lang="en-US" sz="2000" dirty="0">
                <a:latin typeface="Arial"/>
                <a:cs typeface="Arial"/>
              </a:rPr>
              <a:t>get</a:t>
            </a:r>
            <a:r>
              <a:rPr lang="en-US" sz="2000" spc="-20" dirty="0">
                <a:latin typeface="Arial"/>
                <a:cs typeface="Arial"/>
              </a:rPr>
              <a:t> </a:t>
            </a:r>
            <a:r>
              <a:rPr lang="en-US" sz="2000" dirty="0">
                <a:latin typeface="Arial"/>
                <a:cs typeface="Arial"/>
              </a:rPr>
              <a:t>length</a:t>
            </a:r>
            <a:r>
              <a:rPr lang="en-US" sz="2000" spc="-10" dirty="0">
                <a:latin typeface="Arial"/>
                <a:cs typeface="Arial"/>
              </a:rPr>
              <a:t> </a:t>
            </a:r>
            <a:r>
              <a:rPr lang="en-US" sz="2000" dirty="0">
                <a:latin typeface="Arial"/>
                <a:cs typeface="Arial"/>
              </a:rPr>
              <a:t>of</a:t>
            </a:r>
            <a:r>
              <a:rPr lang="en-US" sz="2000" spc="-20" dirty="0">
                <a:latin typeface="Arial"/>
                <a:cs typeface="Arial"/>
              </a:rPr>
              <a:t> </a:t>
            </a:r>
            <a:r>
              <a:rPr lang="en-US" sz="2000" i="1" spc="-50" dirty="0">
                <a:latin typeface="Courier New"/>
                <a:cs typeface="Courier New"/>
              </a:rPr>
              <a:t>str</a:t>
            </a:r>
            <a:endParaRPr lang="en-US" sz="2000" spc="-20" dirty="0">
              <a:latin typeface="Courier New"/>
              <a:cs typeface="Courier New"/>
            </a:endParaRPr>
          </a:p>
          <a:p>
            <a:pPr marL="285652" indent="-260485">
              <a:spcBef>
                <a:spcPts val="664"/>
              </a:spcBef>
              <a:buSzPct val="90909"/>
              <a:buFont typeface="Meiryo UI"/>
              <a:buChar char="•"/>
              <a:tabLst>
                <a:tab pos="285652" algn="l"/>
              </a:tabLst>
            </a:pPr>
            <a:endParaRPr lang="en-US" sz="1400" dirty="0">
              <a:latin typeface="Arial"/>
              <a:cs typeface="Arial"/>
            </a:endParaRPr>
          </a:p>
        </p:txBody>
      </p:sp>
    </p:spTree>
    <p:extLst>
      <p:ext uri="{BB962C8B-B14F-4D97-AF65-F5344CB8AC3E}">
        <p14:creationId xmlns:p14="http://schemas.microsoft.com/office/powerpoint/2010/main" val="1890341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DAAF4-32F8-DCB8-853B-3C23532D3521}"/>
              </a:ext>
            </a:extLst>
          </p:cNvPr>
          <p:cNvSpPr>
            <a:spLocks noGrp="1"/>
          </p:cNvSpPr>
          <p:nvPr>
            <p:ph type="title"/>
          </p:nvPr>
        </p:nvSpPr>
        <p:spPr/>
        <p:txBody>
          <a:bodyPr/>
          <a:lstStyle/>
          <a:p>
            <a:r>
              <a:rPr lang="en-US" dirty="0"/>
              <a:t>String</a:t>
            </a:r>
            <a:r>
              <a:rPr lang="en-US" spc="198" dirty="0"/>
              <a:t> </a:t>
            </a:r>
            <a:r>
              <a:rPr lang="en-US" dirty="0"/>
              <a:t>utility</a:t>
            </a:r>
            <a:r>
              <a:rPr lang="en-US" spc="198" dirty="0"/>
              <a:t> </a:t>
            </a:r>
            <a:r>
              <a:rPr lang="en-US" spc="-20" dirty="0"/>
              <a:t>functions (2/2)</a:t>
            </a:r>
            <a:endParaRPr lang="x-none" dirty="0"/>
          </a:p>
        </p:txBody>
      </p:sp>
      <p:sp>
        <p:nvSpPr>
          <p:cNvPr id="4" name="Footer Placeholder 3">
            <a:extLst>
              <a:ext uri="{FF2B5EF4-FFF2-40B4-BE49-F238E27FC236}">
                <a16:creationId xmlns:a16="http://schemas.microsoft.com/office/drawing/2014/main" id="{13FCF096-E4B0-E891-12E5-2107A49C8CA2}"/>
              </a:ext>
            </a:extLst>
          </p:cNvPr>
          <p:cNvSpPr>
            <a:spLocks noGrp="1"/>
          </p:cNvSpPr>
          <p:nvPr>
            <p:ph type="ftr" sz="quarter" idx="11"/>
          </p:nvPr>
        </p:nvSpPr>
        <p:spPr/>
        <p:txBody>
          <a:bodyPr/>
          <a:lstStyle/>
          <a:p>
            <a:r>
              <a:rPr lang="en-US"/>
              <a:t>Pointers, Arrays &amp; Strings</a:t>
            </a:r>
          </a:p>
        </p:txBody>
      </p:sp>
      <p:sp>
        <p:nvSpPr>
          <p:cNvPr id="5" name="Slide Number Placeholder 4">
            <a:extLst>
              <a:ext uri="{FF2B5EF4-FFF2-40B4-BE49-F238E27FC236}">
                <a16:creationId xmlns:a16="http://schemas.microsoft.com/office/drawing/2014/main" id="{E709271C-3046-C43E-4E4E-1747A9AF8C89}"/>
              </a:ext>
            </a:extLst>
          </p:cNvPr>
          <p:cNvSpPr>
            <a:spLocks noGrp="1"/>
          </p:cNvSpPr>
          <p:nvPr>
            <p:ph type="sldNum" sz="quarter" idx="12"/>
          </p:nvPr>
        </p:nvSpPr>
        <p:spPr/>
        <p:txBody>
          <a:bodyPr/>
          <a:lstStyle/>
          <a:p>
            <a:fld id="{80B3F240-1256-4E56-B6D7-F3DD5D13EF0A}" type="slidenum">
              <a:rPr lang="en-US" smtClean="0"/>
              <a:t>44</a:t>
            </a:fld>
            <a:endParaRPr lang="en-US"/>
          </a:p>
        </p:txBody>
      </p:sp>
      <p:sp>
        <p:nvSpPr>
          <p:cNvPr id="3" name="object 3">
            <a:extLst>
              <a:ext uri="{FF2B5EF4-FFF2-40B4-BE49-F238E27FC236}">
                <a16:creationId xmlns:a16="http://schemas.microsoft.com/office/drawing/2014/main" id="{6EE40BD4-23E2-943B-C772-5C0F82DA24B9}"/>
              </a:ext>
            </a:extLst>
          </p:cNvPr>
          <p:cNvSpPr txBox="1"/>
          <p:nvPr/>
        </p:nvSpPr>
        <p:spPr>
          <a:xfrm>
            <a:off x="838200" y="1294434"/>
            <a:ext cx="9437176" cy="4983075"/>
          </a:xfrm>
          <a:prstGeom prst="rect">
            <a:avLst/>
          </a:prstGeom>
        </p:spPr>
        <p:txBody>
          <a:bodyPr vert="horz" wrap="square" lIns="0" tIns="22650" rIns="0" bIns="0" rtlCol="0">
            <a:spAutoFit/>
          </a:bodyPr>
          <a:lstStyle/>
          <a:p>
            <a:pPr marL="285652" indent="-260485">
              <a:spcBef>
                <a:spcPts val="178"/>
              </a:spcBef>
              <a:buSzPct val="90909"/>
              <a:buFont typeface="Meiryo UI"/>
              <a:buChar char="•"/>
              <a:tabLst>
                <a:tab pos="285652" algn="l"/>
              </a:tabLst>
            </a:pPr>
            <a:r>
              <a:rPr sz="2180" spc="-20" dirty="0">
                <a:latin typeface="Arial"/>
                <a:cs typeface="Arial"/>
              </a:rPr>
              <a:t>Concatenation </a:t>
            </a:r>
            <a:r>
              <a:rPr sz="2180" dirty="0">
                <a:latin typeface="Arial"/>
                <a:cs typeface="Arial"/>
              </a:rPr>
              <a:t>functions:</a:t>
            </a:r>
            <a:r>
              <a:rPr sz="2180" spc="129" dirty="0">
                <a:latin typeface="Arial"/>
                <a:cs typeface="Arial"/>
              </a:rPr>
              <a:t> </a:t>
            </a:r>
            <a:r>
              <a:rPr sz="2180" spc="-20" dirty="0">
                <a:latin typeface="Courier New"/>
                <a:cs typeface="Courier New"/>
              </a:rPr>
              <a:t>strcat()</a:t>
            </a:r>
            <a:r>
              <a:rPr sz="2180" spc="-20" dirty="0">
                <a:latin typeface="Arial"/>
                <a:cs typeface="Arial"/>
              </a:rPr>
              <a:t>,</a:t>
            </a:r>
            <a:r>
              <a:rPr sz="2180" spc="-10" dirty="0">
                <a:latin typeface="Arial"/>
                <a:cs typeface="Arial"/>
              </a:rPr>
              <a:t> </a:t>
            </a:r>
            <a:r>
              <a:rPr sz="2180" spc="-20" dirty="0">
                <a:latin typeface="Courier New"/>
                <a:cs typeface="Courier New"/>
              </a:rPr>
              <a:t>strncat()</a:t>
            </a:r>
            <a:endParaRPr sz="2180" dirty="0">
              <a:latin typeface="Courier New"/>
              <a:cs typeface="Courier New"/>
            </a:endParaRPr>
          </a:p>
          <a:p>
            <a:pPr marL="286911" marR="10067">
              <a:lnSpc>
                <a:spcPct val="102600"/>
              </a:lnSpc>
            </a:pPr>
            <a:r>
              <a:rPr sz="1784" b="1" dirty="0">
                <a:solidFill>
                  <a:srgbClr val="0000FF"/>
                </a:solidFill>
                <a:latin typeface="Arial"/>
                <a:cs typeface="Arial"/>
              </a:rPr>
              <a:t>char</a:t>
            </a:r>
            <a:r>
              <a:rPr sz="1784" b="1" spc="-40" dirty="0">
                <a:solidFill>
                  <a:srgbClr val="0000FF"/>
                </a:solidFill>
                <a:latin typeface="Arial"/>
                <a:cs typeface="Arial"/>
              </a:rPr>
              <a:t> </a:t>
            </a:r>
            <a:r>
              <a:rPr sz="1784" i="1" dirty="0">
                <a:latin typeface="Meiryo UI"/>
                <a:cs typeface="Meiryo UI"/>
              </a:rPr>
              <a:t>∗</a:t>
            </a:r>
            <a:r>
              <a:rPr sz="1784" i="1" spc="79" dirty="0">
                <a:latin typeface="Meiryo UI"/>
                <a:cs typeface="Meiryo UI"/>
              </a:rPr>
              <a:t> </a:t>
            </a:r>
            <a:r>
              <a:rPr sz="1784" spc="-20" dirty="0">
                <a:latin typeface="Arial"/>
                <a:cs typeface="Arial"/>
              </a:rPr>
              <a:t>strcat</a:t>
            </a:r>
            <a:r>
              <a:rPr sz="1784" spc="-188" dirty="0">
                <a:latin typeface="Arial"/>
                <a:cs typeface="Arial"/>
              </a:rPr>
              <a:t> </a:t>
            </a:r>
            <a:r>
              <a:rPr sz="1784" spc="-20" dirty="0">
                <a:latin typeface="Arial"/>
                <a:cs typeface="Arial"/>
              </a:rPr>
              <a:t>(</a:t>
            </a:r>
            <a:r>
              <a:rPr sz="1784" spc="-159" dirty="0">
                <a:latin typeface="Arial"/>
                <a:cs typeface="Arial"/>
              </a:rPr>
              <a:t> </a:t>
            </a:r>
            <a:r>
              <a:rPr sz="1784" dirty="0">
                <a:latin typeface="Arial"/>
                <a:cs typeface="Arial"/>
              </a:rPr>
              <a:t>strto</a:t>
            </a:r>
            <a:r>
              <a:rPr sz="1784" spc="-119" dirty="0">
                <a:latin typeface="Arial"/>
                <a:cs typeface="Arial"/>
              </a:rPr>
              <a:t> </a:t>
            </a:r>
            <a:r>
              <a:rPr sz="1784" spc="-20" dirty="0">
                <a:latin typeface="Arial"/>
                <a:cs typeface="Arial"/>
              </a:rPr>
              <a:t>,</a:t>
            </a:r>
            <a:r>
              <a:rPr sz="1784" spc="-317" dirty="0">
                <a:latin typeface="Arial"/>
                <a:cs typeface="Arial"/>
              </a:rPr>
              <a:t> </a:t>
            </a:r>
            <a:r>
              <a:rPr sz="1784" spc="-20" dirty="0">
                <a:latin typeface="Arial"/>
                <a:cs typeface="Arial"/>
              </a:rPr>
              <a:t>strfrom</a:t>
            </a:r>
            <a:r>
              <a:rPr sz="1784" spc="-208" dirty="0">
                <a:latin typeface="Arial"/>
                <a:cs typeface="Arial"/>
              </a:rPr>
              <a:t> </a:t>
            </a:r>
            <a:r>
              <a:rPr sz="1784" dirty="0">
                <a:latin typeface="Arial"/>
                <a:cs typeface="Arial"/>
              </a:rPr>
              <a:t>);</a:t>
            </a:r>
            <a:r>
              <a:rPr sz="1784" spc="347" dirty="0">
                <a:latin typeface="Arial"/>
                <a:cs typeface="Arial"/>
              </a:rPr>
              <a:t> </a:t>
            </a:r>
            <a:r>
              <a:rPr sz="2180" dirty="0">
                <a:latin typeface="Arial"/>
                <a:cs typeface="Arial"/>
              </a:rPr>
              <a:t>–</a:t>
            </a:r>
            <a:r>
              <a:rPr sz="2180" spc="-10" dirty="0">
                <a:latin typeface="Arial"/>
                <a:cs typeface="Arial"/>
              </a:rPr>
              <a:t> </a:t>
            </a:r>
            <a:r>
              <a:rPr sz="2180" dirty="0">
                <a:latin typeface="Arial"/>
                <a:cs typeface="Arial"/>
              </a:rPr>
              <a:t>add</a:t>
            </a:r>
            <a:r>
              <a:rPr sz="2180" spc="-20" dirty="0">
                <a:latin typeface="Arial"/>
                <a:cs typeface="Arial"/>
              </a:rPr>
              <a:t> </a:t>
            </a:r>
            <a:r>
              <a:rPr sz="2180" i="1" spc="-40" dirty="0">
                <a:latin typeface="Courier New"/>
                <a:cs typeface="Courier New"/>
              </a:rPr>
              <a:t>strfrom</a:t>
            </a:r>
            <a:r>
              <a:rPr sz="2180" i="1" spc="-713" dirty="0">
                <a:latin typeface="Courier New"/>
                <a:cs typeface="Courier New"/>
              </a:rPr>
              <a:t> </a:t>
            </a:r>
            <a:r>
              <a:rPr sz="2180" dirty="0">
                <a:latin typeface="Arial"/>
                <a:cs typeface="Arial"/>
              </a:rPr>
              <a:t>to</a:t>
            </a:r>
            <a:r>
              <a:rPr sz="2180" spc="-20" dirty="0">
                <a:latin typeface="Arial"/>
                <a:cs typeface="Arial"/>
              </a:rPr>
              <a:t> </a:t>
            </a:r>
            <a:r>
              <a:rPr sz="2180" dirty="0">
                <a:latin typeface="Arial"/>
                <a:cs typeface="Arial"/>
              </a:rPr>
              <a:t>end</a:t>
            </a:r>
            <a:r>
              <a:rPr sz="2180" spc="-10" dirty="0">
                <a:latin typeface="Arial"/>
                <a:cs typeface="Arial"/>
              </a:rPr>
              <a:t> </a:t>
            </a:r>
            <a:r>
              <a:rPr sz="2180" dirty="0">
                <a:latin typeface="Arial"/>
                <a:cs typeface="Arial"/>
              </a:rPr>
              <a:t>of</a:t>
            </a:r>
            <a:r>
              <a:rPr sz="2180" spc="-20" dirty="0">
                <a:latin typeface="Arial"/>
                <a:cs typeface="Arial"/>
              </a:rPr>
              <a:t> </a:t>
            </a:r>
            <a:r>
              <a:rPr sz="2180" i="1" spc="-20" dirty="0" err="1">
                <a:latin typeface="Courier New"/>
                <a:cs typeface="Courier New"/>
              </a:rPr>
              <a:t>strto</a:t>
            </a:r>
            <a:r>
              <a:rPr sz="2180" i="1" spc="-20" dirty="0">
                <a:latin typeface="Courier New"/>
                <a:cs typeface="Courier New"/>
              </a:rPr>
              <a:t> </a:t>
            </a:r>
            <a:endParaRPr lang="en-US" sz="2180" i="1" spc="-20" dirty="0">
              <a:latin typeface="Courier New"/>
              <a:cs typeface="Courier New"/>
            </a:endParaRPr>
          </a:p>
          <a:p>
            <a:pPr marL="286911" marR="10067">
              <a:lnSpc>
                <a:spcPct val="102600"/>
              </a:lnSpc>
            </a:pPr>
            <a:r>
              <a:rPr sz="1784" b="1" dirty="0">
                <a:solidFill>
                  <a:srgbClr val="0000FF"/>
                </a:solidFill>
                <a:latin typeface="Arial"/>
                <a:cs typeface="Arial"/>
              </a:rPr>
              <a:t>char</a:t>
            </a:r>
            <a:r>
              <a:rPr sz="1784" b="1" spc="20" dirty="0">
                <a:solidFill>
                  <a:srgbClr val="0000FF"/>
                </a:solidFill>
                <a:latin typeface="Arial"/>
                <a:cs typeface="Arial"/>
              </a:rPr>
              <a:t> </a:t>
            </a:r>
            <a:r>
              <a:rPr sz="1784" i="1" spc="-226" dirty="0">
                <a:latin typeface="Meiryo UI"/>
                <a:cs typeface="Meiryo UI"/>
              </a:rPr>
              <a:t>∗</a:t>
            </a:r>
            <a:r>
              <a:rPr sz="1784" i="1" spc="10" dirty="0">
                <a:latin typeface="Meiryo UI"/>
                <a:cs typeface="Meiryo UI"/>
              </a:rPr>
              <a:t> </a:t>
            </a:r>
            <a:r>
              <a:rPr sz="1784" dirty="0">
                <a:latin typeface="Arial"/>
                <a:cs typeface="Arial"/>
              </a:rPr>
              <a:t>strncat(</a:t>
            </a:r>
            <a:r>
              <a:rPr sz="1784" spc="-139" dirty="0">
                <a:latin typeface="Arial"/>
                <a:cs typeface="Arial"/>
              </a:rPr>
              <a:t> </a:t>
            </a:r>
            <a:r>
              <a:rPr sz="1784" dirty="0">
                <a:latin typeface="Arial"/>
                <a:cs typeface="Arial"/>
              </a:rPr>
              <a:t>strto</a:t>
            </a:r>
            <a:r>
              <a:rPr sz="1784" spc="-79" dirty="0">
                <a:latin typeface="Arial"/>
                <a:cs typeface="Arial"/>
              </a:rPr>
              <a:t> </a:t>
            </a:r>
            <a:r>
              <a:rPr sz="1784" spc="-20" dirty="0">
                <a:latin typeface="Arial"/>
                <a:cs typeface="Arial"/>
              </a:rPr>
              <a:t>,</a:t>
            </a:r>
            <a:r>
              <a:rPr sz="1784" spc="-307" dirty="0">
                <a:latin typeface="Arial"/>
                <a:cs typeface="Arial"/>
              </a:rPr>
              <a:t> </a:t>
            </a:r>
            <a:r>
              <a:rPr sz="1784" dirty="0">
                <a:latin typeface="Arial"/>
                <a:cs typeface="Arial"/>
              </a:rPr>
              <a:t>strfrom,</a:t>
            </a:r>
            <a:r>
              <a:rPr sz="1784" spc="-337" dirty="0">
                <a:latin typeface="Arial"/>
                <a:cs typeface="Arial"/>
              </a:rPr>
              <a:t> </a:t>
            </a:r>
            <a:r>
              <a:rPr sz="1784" dirty="0">
                <a:latin typeface="Arial"/>
                <a:cs typeface="Arial"/>
              </a:rPr>
              <a:t>n);</a:t>
            </a:r>
            <a:r>
              <a:rPr sz="1784" spc="297" dirty="0">
                <a:latin typeface="Arial"/>
                <a:cs typeface="Arial"/>
              </a:rPr>
              <a:t> </a:t>
            </a:r>
            <a:r>
              <a:rPr sz="2180" dirty="0">
                <a:latin typeface="Arial"/>
                <a:cs typeface="Arial"/>
              </a:rPr>
              <a:t>–</a:t>
            </a:r>
            <a:r>
              <a:rPr sz="2180" spc="20" dirty="0">
                <a:latin typeface="Arial"/>
                <a:cs typeface="Arial"/>
              </a:rPr>
              <a:t> </a:t>
            </a:r>
            <a:r>
              <a:rPr sz="2180" dirty="0">
                <a:latin typeface="Arial"/>
                <a:cs typeface="Arial"/>
              </a:rPr>
              <a:t>add</a:t>
            </a:r>
            <a:r>
              <a:rPr sz="2180" spc="20" dirty="0">
                <a:latin typeface="Arial"/>
                <a:cs typeface="Arial"/>
              </a:rPr>
              <a:t> </a:t>
            </a:r>
            <a:r>
              <a:rPr sz="2180" i="1" spc="-40" dirty="0">
                <a:latin typeface="Courier New"/>
                <a:cs typeface="Courier New"/>
              </a:rPr>
              <a:t>n</a:t>
            </a:r>
            <a:r>
              <a:rPr sz="2180" i="1" spc="-694" dirty="0">
                <a:latin typeface="Courier New"/>
                <a:cs typeface="Courier New"/>
              </a:rPr>
              <a:t> </a:t>
            </a:r>
            <a:r>
              <a:rPr sz="2180" dirty="0">
                <a:latin typeface="Arial"/>
                <a:cs typeface="Arial"/>
              </a:rPr>
              <a:t>chars</a:t>
            </a:r>
            <a:r>
              <a:rPr sz="2180" spc="20" dirty="0">
                <a:latin typeface="Arial"/>
                <a:cs typeface="Arial"/>
              </a:rPr>
              <a:t> </a:t>
            </a:r>
            <a:r>
              <a:rPr sz="2180" dirty="0">
                <a:latin typeface="Arial"/>
                <a:cs typeface="Arial"/>
              </a:rPr>
              <a:t>from</a:t>
            </a:r>
            <a:r>
              <a:rPr sz="2180" spc="20" dirty="0">
                <a:latin typeface="Arial"/>
                <a:cs typeface="Arial"/>
              </a:rPr>
              <a:t> </a:t>
            </a:r>
            <a:r>
              <a:rPr sz="2180" i="1" spc="-40" dirty="0">
                <a:latin typeface="Courier New"/>
                <a:cs typeface="Courier New"/>
              </a:rPr>
              <a:t>strfrom</a:t>
            </a:r>
            <a:r>
              <a:rPr sz="2180" i="1" spc="-694" dirty="0">
                <a:latin typeface="Courier New"/>
                <a:cs typeface="Courier New"/>
              </a:rPr>
              <a:t> </a:t>
            </a:r>
            <a:r>
              <a:rPr sz="2180" spc="-50" dirty="0">
                <a:latin typeface="Arial"/>
                <a:cs typeface="Arial"/>
              </a:rPr>
              <a:t>to </a:t>
            </a:r>
            <a:r>
              <a:rPr sz="2180" dirty="0">
                <a:latin typeface="Arial"/>
                <a:cs typeface="Arial"/>
              </a:rPr>
              <a:t>end</a:t>
            </a:r>
            <a:r>
              <a:rPr sz="2180" spc="-40" dirty="0">
                <a:latin typeface="Arial"/>
                <a:cs typeface="Arial"/>
              </a:rPr>
              <a:t> </a:t>
            </a:r>
            <a:r>
              <a:rPr sz="2180" dirty="0">
                <a:latin typeface="Arial"/>
                <a:cs typeface="Arial"/>
              </a:rPr>
              <a:t>of</a:t>
            </a:r>
            <a:r>
              <a:rPr sz="2180" spc="-40" dirty="0">
                <a:latin typeface="Arial"/>
                <a:cs typeface="Arial"/>
              </a:rPr>
              <a:t> </a:t>
            </a:r>
            <a:r>
              <a:rPr sz="2180" i="1" spc="-20" dirty="0">
                <a:latin typeface="Courier New"/>
                <a:cs typeface="Courier New"/>
              </a:rPr>
              <a:t>strto</a:t>
            </a:r>
            <a:endParaRPr sz="2180" dirty="0">
              <a:latin typeface="Courier New"/>
              <a:cs typeface="Courier New"/>
            </a:endParaRPr>
          </a:p>
          <a:p>
            <a:pPr marL="285652" indent="-260485">
              <a:spcBef>
                <a:spcPts val="664"/>
              </a:spcBef>
              <a:buSzPct val="90909"/>
              <a:buFont typeface="Meiryo UI"/>
              <a:buChar char="•"/>
              <a:tabLst>
                <a:tab pos="285652" algn="l"/>
              </a:tabLst>
            </a:pPr>
            <a:endParaRPr lang="en-US" sz="2180" dirty="0">
              <a:latin typeface="Arial"/>
              <a:cs typeface="Arial"/>
            </a:endParaRPr>
          </a:p>
          <a:p>
            <a:pPr marL="285652" indent="-260485">
              <a:spcBef>
                <a:spcPts val="664"/>
              </a:spcBef>
              <a:buSzPct val="90909"/>
              <a:buFont typeface="Meiryo UI"/>
              <a:buChar char="•"/>
              <a:tabLst>
                <a:tab pos="285652" algn="l"/>
              </a:tabLst>
            </a:pPr>
            <a:r>
              <a:rPr sz="2180" dirty="0">
                <a:latin typeface="Arial"/>
                <a:cs typeface="Arial"/>
              </a:rPr>
              <a:t>Search</a:t>
            </a:r>
            <a:r>
              <a:rPr sz="2180" spc="-69" dirty="0">
                <a:latin typeface="Arial"/>
                <a:cs typeface="Arial"/>
              </a:rPr>
              <a:t> </a:t>
            </a:r>
            <a:r>
              <a:rPr sz="2180" dirty="0">
                <a:latin typeface="Arial"/>
                <a:cs typeface="Arial"/>
              </a:rPr>
              <a:t>functions:</a:t>
            </a:r>
            <a:r>
              <a:rPr sz="2180" spc="50" dirty="0">
                <a:latin typeface="Arial"/>
                <a:cs typeface="Arial"/>
              </a:rPr>
              <a:t> </a:t>
            </a:r>
            <a:r>
              <a:rPr sz="2180" spc="-20" dirty="0">
                <a:latin typeface="Courier New"/>
                <a:cs typeface="Courier New"/>
              </a:rPr>
              <a:t>strchr()</a:t>
            </a:r>
            <a:r>
              <a:rPr sz="2180" spc="-20" dirty="0">
                <a:latin typeface="Arial"/>
                <a:cs typeface="Arial"/>
              </a:rPr>
              <a:t>,</a:t>
            </a:r>
            <a:r>
              <a:rPr sz="2180" spc="-59" dirty="0">
                <a:latin typeface="Arial"/>
                <a:cs typeface="Arial"/>
              </a:rPr>
              <a:t> </a:t>
            </a:r>
            <a:r>
              <a:rPr sz="2180" spc="-20" dirty="0">
                <a:latin typeface="Courier New"/>
                <a:cs typeface="Courier New"/>
              </a:rPr>
              <a:t>strrchr()</a:t>
            </a:r>
            <a:endParaRPr sz="2180" dirty="0">
              <a:latin typeface="Courier New"/>
              <a:cs typeface="Courier New"/>
            </a:endParaRPr>
          </a:p>
          <a:p>
            <a:pPr marL="286911" marR="475665">
              <a:lnSpc>
                <a:spcPct val="102600"/>
              </a:lnSpc>
            </a:pPr>
            <a:r>
              <a:rPr sz="1784" b="1" dirty="0">
                <a:solidFill>
                  <a:srgbClr val="0000FF"/>
                </a:solidFill>
                <a:latin typeface="Arial"/>
                <a:cs typeface="Arial"/>
              </a:rPr>
              <a:t>char</a:t>
            </a:r>
            <a:r>
              <a:rPr sz="1784" b="1" spc="-79" dirty="0">
                <a:solidFill>
                  <a:srgbClr val="0000FF"/>
                </a:solidFill>
                <a:latin typeface="Arial"/>
                <a:cs typeface="Arial"/>
              </a:rPr>
              <a:t> </a:t>
            </a:r>
            <a:r>
              <a:rPr sz="1784" i="1" spc="-218" dirty="0">
                <a:latin typeface="Meiryo UI"/>
                <a:cs typeface="Meiryo UI"/>
              </a:rPr>
              <a:t>∗</a:t>
            </a:r>
            <a:r>
              <a:rPr sz="1784" i="1" spc="40" dirty="0">
                <a:latin typeface="Meiryo UI"/>
                <a:cs typeface="Meiryo UI"/>
              </a:rPr>
              <a:t> </a:t>
            </a:r>
            <a:r>
              <a:rPr sz="1784" spc="-20" dirty="0">
                <a:latin typeface="Arial"/>
                <a:cs typeface="Arial"/>
              </a:rPr>
              <a:t>strchr</a:t>
            </a:r>
            <a:r>
              <a:rPr sz="1784" spc="-238" dirty="0">
                <a:latin typeface="Arial"/>
                <a:cs typeface="Arial"/>
              </a:rPr>
              <a:t> </a:t>
            </a:r>
            <a:r>
              <a:rPr sz="1784" spc="-20" dirty="0">
                <a:latin typeface="Arial"/>
                <a:cs typeface="Arial"/>
              </a:rPr>
              <a:t>(</a:t>
            </a:r>
            <a:r>
              <a:rPr sz="1784" spc="-188" dirty="0">
                <a:latin typeface="Arial"/>
                <a:cs typeface="Arial"/>
              </a:rPr>
              <a:t> </a:t>
            </a:r>
            <a:r>
              <a:rPr sz="1784" spc="-20" dirty="0">
                <a:latin typeface="Arial"/>
                <a:cs typeface="Arial"/>
              </a:rPr>
              <a:t>str</a:t>
            </a:r>
            <a:r>
              <a:rPr sz="1784" spc="-139" dirty="0">
                <a:latin typeface="Arial"/>
                <a:cs typeface="Arial"/>
              </a:rPr>
              <a:t> </a:t>
            </a:r>
            <a:r>
              <a:rPr sz="1784" spc="-20" dirty="0">
                <a:latin typeface="Arial"/>
                <a:cs typeface="Arial"/>
              </a:rPr>
              <a:t>,</a:t>
            </a:r>
            <a:r>
              <a:rPr sz="1784" spc="-347" dirty="0">
                <a:latin typeface="Arial"/>
                <a:cs typeface="Arial"/>
              </a:rPr>
              <a:t> </a:t>
            </a:r>
            <a:r>
              <a:rPr sz="1784" spc="-20" dirty="0">
                <a:latin typeface="Arial"/>
                <a:cs typeface="Arial"/>
              </a:rPr>
              <a:t>c</a:t>
            </a:r>
            <a:r>
              <a:rPr sz="1784" spc="-287" dirty="0">
                <a:latin typeface="Arial"/>
                <a:cs typeface="Arial"/>
              </a:rPr>
              <a:t> </a:t>
            </a:r>
            <a:r>
              <a:rPr sz="1784" dirty="0">
                <a:latin typeface="Arial"/>
                <a:cs typeface="Arial"/>
              </a:rPr>
              <a:t>);</a:t>
            </a:r>
            <a:r>
              <a:rPr sz="1784" spc="287" dirty="0">
                <a:latin typeface="Arial"/>
                <a:cs typeface="Arial"/>
              </a:rPr>
              <a:t> </a:t>
            </a:r>
            <a:r>
              <a:rPr sz="2180" dirty="0">
                <a:latin typeface="Arial"/>
                <a:cs typeface="Arial"/>
              </a:rPr>
              <a:t>–</a:t>
            </a:r>
            <a:r>
              <a:rPr sz="2180" spc="-20" dirty="0">
                <a:latin typeface="Arial"/>
                <a:cs typeface="Arial"/>
              </a:rPr>
              <a:t> </a:t>
            </a:r>
            <a:r>
              <a:rPr sz="2180" dirty="0">
                <a:latin typeface="Arial"/>
                <a:cs typeface="Arial"/>
              </a:rPr>
              <a:t>ﬁnd</a:t>
            </a:r>
            <a:r>
              <a:rPr sz="2180" spc="-20" dirty="0">
                <a:latin typeface="Arial"/>
                <a:cs typeface="Arial"/>
              </a:rPr>
              <a:t> </a:t>
            </a:r>
            <a:r>
              <a:rPr sz="2180" dirty="0">
                <a:latin typeface="Arial"/>
                <a:cs typeface="Arial"/>
              </a:rPr>
              <a:t>char</a:t>
            </a:r>
            <a:r>
              <a:rPr sz="2180" spc="-20" dirty="0">
                <a:latin typeface="Arial"/>
                <a:cs typeface="Arial"/>
              </a:rPr>
              <a:t> </a:t>
            </a:r>
            <a:r>
              <a:rPr sz="2180" i="1" spc="-40" dirty="0">
                <a:latin typeface="Courier New"/>
                <a:cs typeface="Courier New"/>
              </a:rPr>
              <a:t>c</a:t>
            </a:r>
            <a:r>
              <a:rPr sz="2180" i="1" spc="-713" dirty="0">
                <a:latin typeface="Courier New"/>
                <a:cs typeface="Courier New"/>
              </a:rPr>
              <a:t> </a:t>
            </a:r>
            <a:r>
              <a:rPr sz="2180" dirty="0">
                <a:latin typeface="Arial"/>
                <a:cs typeface="Arial"/>
              </a:rPr>
              <a:t>in</a:t>
            </a:r>
            <a:r>
              <a:rPr sz="2180" spc="-20" dirty="0">
                <a:latin typeface="Arial"/>
                <a:cs typeface="Arial"/>
              </a:rPr>
              <a:t> </a:t>
            </a:r>
            <a:r>
              <a:rPr sz="2180" i="1" dirty="0">
                <a:latin typeface="Courier New"/>
                <a:cs typeface="Courier New"/>
              </a:rPr>
              <a:t>str</a:t>
            </a:r>
            <a:r>
              <a:rPr sz="2180" dirty="0">
                <a:latin typeface="Arial"/>
                <a:cs typeface="Arial"/>
              </a:rPr>
              <a:t>,</a:t>
            </a:r>
            <a:r>
              <a:rPr sz="2180" spc="-30" dirty="0">
                <a:latin typeface="Arial"/>
                <a:cs typeface="Arial"/>
              </a:rPr>
              <a:t> </a:t>
            </a:r>
            <a:r>
              <a:rPr sz="2180" dirty="0">
                <a:latin typeface="Arial"/>
                <a:cs typeface="Arial"/>
              </a:rPr>
              <a:t>return</a:t>
            </a:r>
            <a:r>
              <a:rPr sz="2180" spc="-20" dirty="0">
                <a:latin typeface="Arial"/>
                <a:cs typeface="Arial"/>
              </a:rPr>
              <a:t> </a:t>
            </a:r>
            <a:r>
              <a:rPr sz="2180" dirty="0">
                <a:latin typeface="Arial"/>
                <a:cs typeface="Arial"/>
              </a:rPr>
              <a:t>pointer</a:t>
            </a:r>
            <a:r>
              <a:rPr sz="2180" spc="-20" dirty="0">
                <a:latin typeface="Arial"/>
                <a:cs typeface="Arial"/>
              </a:rPr>
              <a:t> </a:t>
            </a:r>
            <a:r>
              <a:rPr sz="2180" spc="-50" dirty="0">
                <a:latin typeface="Arial"/>
                <a:cs typeface="Arial"/>
              </a:rPr>
              <a:t>to </a:t>
            </a:r>
            <a:r>
              <a:rPr sz="2180" dirty="0">
                <a:latin typeface="Arial"/>
                <a:cs typeface="Arial"/>
              </a:rPr>
              <a:t>ﬁrst</a:t>
            </a:r>
            <a:r>
              <a:rPr sz="2180" spc="-40" dirty="0">
                <a:latin typeface="Arial"/>
                <a:cs typeface="Arial"/>
              </a:rPr>
              <a:t> </a:t>
            </a:r>
            <a:r>
              <a:rPr sz="2180" spc="-20" dirty="0">
                <a:latin typeface="Arial"/>
                <a:cs typeface="Arial"/>
              </a:rPr>
              <a:t>occurrence,</a:t>
            </a:r>
            <a:r>
              <a:rPr sz="2180" spc="-30" dirty="0">
                <a:latin typeface="Arial"/>
                <a:cs typeface="Arial"/>
              </a:rPr>
              <a:t> </a:t>
            </a:r>
            <a:r>
              <a:rPr sz="2180" dirty="0">
                <a:latin typeface="Arial"/>
                <a:cs typeface="Arial"/>
              </a:rPr>
              <a:t>or</a:t>
            </a:r>
            <a:r>
              <a:rPr sz="2180" spc="-30" dirty="0">
                <a:latin typeface="Arial"/>
                <a:cs typeface="Arial"/>
              </a:rPr>
              <a:t> </a:t>
            </a:r>
            <a:r>
              <a:rPr sz="2180" dirty="0">
                <a:latin typeface="Arial"/>
                <a:cs typeface="Arial"/>
              </a:rPr>
              <a:t>NULL</a:t>
            </a:r>
            <a:r>
              <a:rPr sz="2180" spc="-30" dirty="0">
                <a:latin typeface="Arial"/>
                <a:cs typeface="Arial"/>
              </a:rPr>
              <a:t> </a:t>
            </a:r>
            <a:r>
              <a:rPr sz="2180" dirty="0">
                <a:latin typeface="Arial"/>
                <a:cs typeface="Arial"/>
              </a:rPr>
              <a:t>if</a:t>
            </a:r>
            <a:r>
              <a:rPr sz="2180" spc="-30" dirty="0">
                <a:latin typeface="Arial"/>
                <a:cs typeface="Arial"/>
              </a:rPr>
              <a:t> </a:t>
            </a:r>
            <a:r>
              <a:rPr sz="2180" dirty="0">
                <a:latin typeface="Arial"/>
                <a:cs typeface="Arial"/>
              </a:rPr>
              <a:t>not</a:t>
            </a:r>
            <a:r>
              <a:rPr sz="2180" spc="-40" dirty="0">
                <a:latin typeface="Arial"/>
                <a:cs typeface="Arial"/>
              </a:rPr>
              <a:t> </a:t>
            </a:r>
            <a:r>
              <a:rPr sz="2180" spc="-20" dirty="0">
                <a:latin typeface="Arial"/>
                <a:cs typeface="Arial"/>
              </a:rPr>
              <a:t>found</a:t>
            </a:r>
            <a:endParaRPr sz="2180" dirty="0">
              <a:latin typeface="Arial"/>
              <a:cs typeface="Arial"/>
            </a:endParaRPr>
          </a:p>
          <a:p>
            <a:pPr marL="286911" marR="373739">
              <a:lnSpc>
                <a:spcPct val="102600"/>
              </a:lnSpc>
            </a:pPr>
            <a:r>
              <a:rPr sz="1784" b="1" dirty="0">
                <a:solidFill>
                  <a:srgbClr val="0000FF"/>
                </a:solidFill>
                <a:latin typeface="Arial"/>
                <a:cs typeface="Arial"/>
              </a:rPr>
              <a:t>char</a:t>
            </a:r>
            <a:r>
              <a:rPr sz="1784" b="1" spc="-129" dirty="0">
                <a:solidFill>
                  <a:srgbClr val="0000FF"/>
                </a:solidFill>
                <a:latin typeface="Arial"/>
                <a:cs typeface="Arial"/>
              </a:rPr>
              <a:t> </a:t>
            </a:r>
            <a:r>
              <a:rPr sz="1784" i="1" dirty="0">
                <a:latin typeface="Meiryo UI"/>
                <a:cs typeface="Meiryo UI"/>
              </a:rPr>
              <a:t>∗</a:t>
            </a:r>
            <a:r>
              <a:rPr sz="1784" i="1" spc="119" dirty="0">
                <a:latin typeface="Meiryo UI"/>
                <a:cs typeface="Meiryo UI"/>
              </a:rPr>
              <a:t> </a:t>
            </a:r>
            <a:r>
              <a:rPr sz="1784" spc="-20" dirty="0">
                <a:latin typeface="Arial"/>
                <a:cs typeface="Arial"/>
              </a:rPr>
              <a:t>strrchr</a:t>
            </a:r>
            <a:r>
              <a:rPr sz="1784" spc="-139" dirty="0">
                <a:latin typeface="Arial"/>
                <a:cs typeface="Arial"/>
              </a:rPr>
              <a:t> </a:t>
            </a:r>
            <a:r>
              <a:rPr sz="1784" spc="-20" dirty="0">
                <a:latin typeface="Arial"/>
                <a:cs typeface="Arial"/>
              </a:rPr>
              <a:t>(</a:t>
            </a:r>
            <a:r>
              <a:rPr sz="1784" spc="-188" dirty="0">
                <a:latin typeface="Arial"/>
                <a:cs typeface="Arial"/>
              </a:rPr>
              <a:t> </a:t>
            </a:r>
            <a:r>
              <a:rPr sz="1784" spc="-20" dirty="0">
                <a:latin typeface="Arial"/>
                <a:cs typeface="Arial"/>
              </a:rPr>
              <a:t>str</a:t>
            </a:r>
            <a:r>
              <a:rPr sz="1784" spc="-139" dirty="0">
                <a:latin typeface="Arial"/>
                <a:cs typeface="Arial"/>
              </a:rPr>
              <a:t> </a:t>
            </a:r>
            <a:r>
              <a:rPr sz="1784" spc="-20" dirty="0">
                <a:latin typeface="Arial"/>
                <a:cs typeface="Arial"/>
              </a:rPr>
              <a:t>,</a:t>
            </a:r>
            <a:r>
              <a:rPr sz="1784" spc="-347" dirty="0">
                <a:latin typeface="Arial"/>
                <a:cs typeface="Arial"/>
              </a:rPr>
              <a:t> </a:t>
            </a:r>
            <a:r>
              <a:rPr sz="1784" spc="-20" dirty="0">
                <a:latin typeface="Arial"/>
                <a:cs typeface="Arial"/>
              </a:rPr>
              <a:t>c</a:t>
            </a:r>
            <a:r>
              <a:rPr sz="1784" spc="-287" dirty="0">
                <a:latin typeface="Arial"/>
                <a:cs typeface="Arial"/>
              </a:rPr>
              <a:t> </a:t>
            </a:r>
            <a:r>
              <a:rPr sz="1784" dirty="0">
                <a:latin typeface="Arial"/>
                <a:cs typeface="Arial"/>
              </a:rPr>
              <a:t>);</a:t>
            </a:r>
            <a:r>
              <a:rPr sz="1784" spc="277" dirty="0">
                <a:latin typeface="Arial"/>
                <a:cs typeface="Arial"/>
              </a:rPr>
              <a:t> </a:t>
            </a:r>
            <a:r>
              <a:rPr sz="2180" dirty="0">
                <a:latin typeface="Arial"/>
                <a:cs typeface="Arial"/>
              </a:rPr>
              <a:t>–</a:t>
            </a:r>
            <a:r>
              <a:rPr sz="2180" spc="-40" dirty="0">
                <a:latin typeface="Arial"/>
                <a:cs typeface="Arial"/>
              </a:rPr>
              <a:t> </a:t>
            </a:r>
            <a:r>
              <a:rPr sz="2180" dirty="0">
                <a:latin typeface="Arial"/>
                <a:cs typeface="Arial"/>
              </a:rPr>
              <a:t>ﬁnd</a:t>
            </a:r>
            <a:r>
              <a:rPr sz="2180" spc="-30" dirty="0">
                <a:latin typeface="Arial"/>
                <a:cs typeface="Arial"/>
              </a:rPr>
              <a:t> </a:t>
            </a:r>
            <a:r>
              <a:rPr sz="2180" dirty="0">
                <a:latin typeface="Arial"/>
                <a:cs typeface="Arial"/>
              </a:rPr>
              <a:t>char</a:t>
            </a:r>
            <a:r>
              <a:rPr sz="2180" spc="-40" dirty="0">
                <a:latin typeface="Arial"/>
                <a:cs typeface="Arial"/>
              </a:rPr>
              <a:t> </a:t>
            </a:r>
            <a:r>
              <a:rPr sz="2180" i="1" spc="-40" dirty="0">
                <a:latin typeface="Courier New"/>
                <a:cs typeface="Courier New"/>
              </a:rPr>
              <a:t>c</a:t>
            </a:r>
            <a:r>
              <a:rPr sz="2180" i="1" spc="-713" dirty="0">
                <a:latin typeface="Courier New"/>
                <a:cs typeface="Courier New"/>
              </a:rPr>
              <a:t> </a:t>
            </a:r>
            <a:r>
              <a:rPr sz="2180" dirty="0">
                <a:latin typeface="Arial"/>
                <a:cs typeface="Arial"/>
              </a:rPr>
              <a:t>in</a:t>
            </a:r>
            <a:r>
              <a:rPr sz="2180" spc="-40" dirty="0">
                <a:latin typeface="Arial"/>
                <a:cs typeface="Arial"/>
              </a:rPr>
              <a:t> </a:t>
            </a:r>
            <a:r>
              <a:rPr sz="2180" i="1" dirty="0">
                <a:latin typeface="Courier New"/>
                <a:cs typeface="Courier New"/>
              </a:rPr>
              <a:t>str</a:t>
            </a:r>
            <a:r>
              <a:rPr sz="2180" dirty="0">
                <a:latin typeface="Arial"/>
                <a:cs typeface="Arial"/>
              </a:rPr>
              <a:t>,</a:t>
            </a:r>
            <a:r>
              <a:rPr sz="2180" spc="-30" dirty="0">
                <a:latin typeface="Arial"/>
                <a:cs typeface="Arial"/>
              </a:rPr>
              <a:t> </a:t>
            </a:r>
            <a:r>
              <a:rPr sz="2180" dirty="0">
                <a:latin typeface="Arial"/>
                <a:cs typeface="Arial"/>
              </a:rPr>
              <a:t>return</a:t>
            </a:r>
            <a:r>
              <a:rPr sz="2180" spc="-40" dirty="0">
                <a:latin typeface="Arial"/>
                <a:cs typeface="Arial"/>
              </a:rPr>
              <a:t> </a:t>
            </a:r>
            <a:r>
              <a:rPr sz="2180" dirty="0">
                <a:latin typeface="Arial"/>
                <a:cs typeface="Arial"/>
              </a:rPr>
              <a:t>pointer</a:t>
            </a:r>
            <a:r>
              <a:rPr sz="2180" spc="-40" dirty="0">
                <a:latin typeface="Arial"/>
                <a:cs typeface="Arial"/>
              </a:rPr>
              <a:t> </a:t>
            </a:r>
            <a:r>
              <a:rPr sz="2180" spc="-50" dirty="0">
                <a:latin typeface="Arial"/>
                <a:cs typeface="Arial"/>
              </a:rPr>
              <a:t>to </a:t>
            </a:r>
            <a:r>
              <a:rPr sz="2180" dirty="0">
                <a:latin typeface="Arial"/>
                <a:cs typeface="Arial"/>
              </a:rPr>
              <a:t>last</a:t>
            </a:r>
            <a:r>
              <a:rPr sz="2180" spc="-40" dirty="0">
                <a:latin typeface="Arial"/>
                <a:cs typeface="Arial"/>
              </a:rPr>
              <a:t> </a:t>
            </a:r>
            <a:r>
              <a:rPr sz="2180" spc="-20" dirty="0">
                <a:latin typeface="Arial"/>
                <a:cs typeface="Arial"/>
              </a:rPr>
              <a:t>occurrence,</a:t>
            </a:r>
            <a:r>
              <a:rPr sz="2180" spc="-30" dirty="0">
                <a:latin typeface="Arial"/>
                <a:cs typeface="Arial"/>
              </a:rPr>
              <a:t> </a:t>
            </a:r>
            <a:r>
              <a:rPr sz="2180" dirty="0">
                <a:latin typeface="Arial"/>
                <a:cs typeface="Arial"/>
              </a:rPr>
              <a:t>or</a:t>
            </a:r>
            <a:r>
              <a:rPr sz="2180" spc="-30" dirty="0">
                <a:latin typeface="Arial"/>
                <a:cs typeface="Arial"/>
              </a:rPr>
              <a:t> </a:t>
            </a:r>
            <a:r>
              <a:rPr sz="2180" dirty="0">
                <a:latin typeface="Arial"/>
                <a:cs typeface="Arial"/>
              </a:rPr>
              <a:t>NULL</a:t>
            </a:r>
            <a:r>
              <a:rPr sz="2180" spc="-30" dirty="0">
                <a:latin typeface="Arial"/>
                <a:cs typeface="Arial"/>
              </a:rPr>
              <a:t> </a:t>
            </a:r>
            <a:r>
              <a:rPr sz="2180" dirty="0">
                <a:latin typeface="Arial"/>
                <a:cs typeface="Arial"/>
              </a:rPr>
              <a:t>if</a:t>
            </a:r>
            <a:r>
              <a:rPr sz="2180" spc="-30" dirty="0">
                <a:latin typeface="Arial"/>
                <a:cs typeface="Arial"/>
              </a:rPr>
              <a:t> </a:t>
            </a:r>
            <a:r>
              <a:rPr sz="2180" dirty="0">
                <a:latin typeface="Arial"/>
                <a:cs typeface="Arial"/>
              </a:rPr>
              <a:t>not</a:t>
            </a:r>
            <a:r>
              <a:rPr sz="2180" spc="-40" dirty="0">
                <a:latin typeface="Arial"/>
                <a:cs typeface="Arial"/>
              </a:rPr>
              <a:t> </a:t>
            </a:r>
            <a:r>
              <a:rPr sz="2180" spc="-20" dirty="0">
                <a:latin typeface="Arial"/>
                <a:cs typeface="Arial"/>
              </a:rPr>
              <a:t>found</a:t>
            </a:r>
            <a:endParaRPr sz="2180" dirty="0">
              <a:latin typeface="Arial"/>
              <a:cs typeface="Arial"/>
            </a:endParaRPr>
          </a:p>
          <a:p>
            <a:pPr marL="285652" indent="-260485">
              <a:spcBef>
                <a:spcPts val="664"/>
              </a:spcBef>
              <a:buSzPct val="90909"/>
              <a:buFont typeface="Meiryo UI"/>
              <a:buChar char="•"/>
              <a:tabLst>
                <a:tab pos="285652" algn="l"/>
              </a:tabLst>
            </a:pPr>
            <a:endParaRPr lang="en-US" sz="2180" dirty="0">
              <a:latin typeface="Arial"/>
              <a:cs typeface="Arial"/>
            </a:endParaRPr>
          </a:p>
          <a:p>
            <a:pPr marL="285652" indent="-260485">
              <a:spcBef>
                <a:spcPts val="664"/>
              </a:spcBef>
              <a:buSzPct val="90909"/>
              <a:buFont typeface="Meiryo UI"/>
              <a:buChar char="•"/>
              <a:tabLst>
                <a:tab pos="285652" algn="l"/>
              </a:tabLst>
            </a:pPr>
            <a:r>
              <a:rPr sz="2180" dirty="0">
                <a:latin typeface="Arial"/>
                <a:cs typeface="Arial"/>
              </a:rPr>
              <a:t>Many</a:t>
            </a:r>
            <a:r>
              <a:rPr sz="2180" spc="-99" dirty="0">
                <a:latin typeface="Arial"/>
                <a:cs typeface="Arial"/>
              </a:rPr>
              <a:t> </a:t>
            </a:r>
            <a:r>
              <a:rPr sz="2180" dirty="0">
                <a:latin typeface="Arial"/>
                <a:cs typeface="Arial"/>
              </a:rPr>
              <a:t>other</a:t>
            </a:r>
            <a:r>
              <a:rPr sz="2180" spc="-50" dirty="0">
                <a:latin typeface="Arial"/>
                <a:cs typeface="Arial"/>
              </a:rPr>
              <a:t> </a:t>
            </a:r>
            <a:r>
              <a:rPr sz="2180" dirty="0">
                <a:latin typeface="Arial"/>
                <a:cs typeface="Arial"/>
              </a:rPr>
              <a:t>utility</a:t>
            </a:r>
            <a:r>
              <a:rPr sz="2180" spc="-50" dirty="0">
                <a:latin typeface="Arial"/>
                <a:cs typeface="Arial"/>
              </a:rPr>
              <a:t> </a:t>
            </a:r>
            <a:r>
              <a:rPr sz="2180" dirty="0">
                <a:latin typeface="Arial"/>
                <a:cs typeface="Arial"/>
              </a:rPr>
              <a:t>functions</a:t>
            </a:r>
            <a:r>
              <a:rPr sz="2180" spc="-50" dirty="0">
                <a:latin typeface="Arial"/>
                <a:cs typeface="Arial"/>
              </a:rPr>
              <a:t> </a:t>
            </a:r>
            <a:r>
              <a:rPr sz="2180" spc="-40" dirty="0">
                <a:latin typeface="Arial"/>
                <a:cs typeface="Arial"/>
              </a:rPr>
              <a:t>exist.</a:t>
            </a:r>
            <a:r>
              <a:rPr sz="2180" spc="-248" dirty="0">
                <a:latin typeface="Arial"/>
                <a:cs typeface="Arial"/>
              </a:rPr>
              <a:t> </a:t>
            </a:r>
            <a:r>
              <a:rPr sz="2180" dirty="0">
                <a:latin typeface="Arial"/>
                <a:cs typeface="Arial"/>
              </a:rPr>
              <a:t>.</a:t>
            </a:r>
            <a:r>
              <a:rPr sz="2180" spc="-248" dirty="0">
                <a:latin typeface="Arial"/>
                <a:cs typeface="Arial"/>
              </a:rPr>
              <a:t> </a:t>
            </a:r>
            <a:r>
              <a:rPr sz="2180" spc="-99" dirty="0">
                <a:latin typeface="Arial"/>
                <a:cs typeface="Arial"/>
              </a:rPr>
              <a:t>.</a:t>
            </a:r>
            <a:endParaRPr lang="en-US" sz="2180" spc="-99" dirty="0">
              <a:latin typeface="Arial"/>
              <a:cs typeface="Arial"/>
            </a:endParaRPr>
          </a:p>
          <a:p>
            <a:pPr marL="285652" indent="-260485">
              <a:spcBef>
                <a:spcPts val="664"/>
              </a:spcBef>
              <a:buSzPct val="90909"/>
              <a:buFont typeface="Meiryo UI"/>
              <a:buChar char="•"/>
              <a:tabLst>
                <a:tab pos="285652" algn="l"/>
              </a:tabLst>
            </a:pPr>
            <a:endParaRPr lang="en-US" sz="2180" spc="-99" dirty="0">
              <a:latin typeface="Arial"/>
              <a:cs typeface="Arial"/>
            </a:endParaRPr>
          </a:p>
          <a:p>
            <a:pPr marL="285652" indent="-260485">
              <a:spcBef>
                <a:spcPts val="664"/>
              </a:spcBef>
              <a:buSzPct val="90909"/>
              <a:buFont typeface="Meiryo UI"/>
              <a:buChar char="•"/>
              <a:tabLst>
                <a:tab pos="285652" algn="l"/>
              </a:tabLst>
            </a:pPr>
            <a:r>
              <a:rPr lang="en-US" sz="2180" dirty="0">
                <a:solidFill>
                  <a:srgbClr val="FF0000"/>
                </a:solidFill>
                <a:latin typeface="Arial"/>
                <a:cs typeface="Arial"/>
              </a:rPr>
              <a:t>How to implement these functions without string library?</a:t>
            </a:r>
            <a:r>
              <a:rPr lang="en-US" sz="1784" b="1" dirty="0">
                <a:solidFill>
                  <a:srgbClr val="FF0000"/>
                </a:solidFill>
                <a:latin typeface="Arial"/>
                <a:cs typeface="Arial"/>
              </a:rPr>
              <a:t>	</a:t>
            </a:r>
            <a:endParaRPr lang="en-US" sz="2180" dirty="0">
              <a:solidFill>
                <a:srgbClr val="FF0000"/>
              </a:solidFill>
              <a:latin typeface="Courier New"/>
              <a:cs typeface="Courier New"/>
            </a:endParaRPr>
          </a:p>
        </p:txBody>
      </p:sp>
    </p:spTree>
    <p:extLst>
      <p:ext uri="{BB962C8B-B14F-4D97-AF65-F5344CB8AC3E}">
        <p14:creationId xmlns:p14="http://schemas.microsoft.com/office/powerpoint/2010/main" val="380586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8"/>
          <p:cNvSpPr txBox="1">
            <a:spLocks noGrp="1"/>
          </p:cNvSpPr>
          <p:nvPr>
            <p:ph type="title"/>
          </p:nvPr>
        </p:nvSpPr>
        <p:spPr>
          <a:prstGeom prst="rect">
            <a:avLst/>
          </a:prstGeom>
        </p:spPr>
        <p:txBody>
          <a:bodyPr spcFirstLastPara="1" vert="horz" wrap="square" lIns="121900" tIns="121900" rIns="121900" bIns="121900" rtlCol="0" anchor="t" anchorCtr="0">
            <a:normAutofit/>
          </a:bodyPr>
          <a:lstStyle/>
          <a:p>
            <a:r>
              <a:rPr lang="en"/>
              <a:t>Strings</a:t>
            </a:r>
            <a:endParaRPr/>
          </a:p>
        </p:txBody>
      </p:sp>
      <p:sp>
        <p:nvSpPr>
          <p:cNvPr id="131" name="Google Shape;131;p28"/>
          <p:cNvSpPr txBox="1">
            <a:spLocks noGrp="1"/>
          </p:cNvSpPr>
          <p:nvPr>
            <p:ph idx="1"/>
          </p:nvPr>
        </p:nvSpPr>
        <p:spPr>
          <a:xfrm>
            <a:off x="828964" y="916559"/>
            <a:ext cx="10515600" cy="5157351"/>
          </a:xfrm>
          <a:prstGeom prst="rect">
            <a:avLst/>
          </a:prstGeom>
          <a:ln w="9525" cap="flat" cmpd="sng">
            <a:noFill/>
            <a:prstDash val="solid"/>
            <a:round/>
            <a:headEnd type="none" w="sm" len="sm"/>
            <a:tailEnd type="none" w="sm" len="sm"/>
          </a:ln>
        </p:spPr>
        <p:txBody>
          <a:bodyPr spcFirstLastPara="1" vert="horz" wrap="square" lIns="121900" tIns="121900" rIns="121900" bIns="121900" rtlCol="0" anchor="t" anchorCtr="0">
            <a:normAutofit fontScale="77500" lnSpcReduction="20000"/>
          </a:bodyPr>
          <a:lstStyle/>
          <a:p>
            <a:pPr indent="-445758" algn="just">
              <a:lnSpc>
                <a:spcPct val="110000"/>
              </a:lnSpc>
              <a:buClr>
                <a:srgbClr val="999999"/>
              </a:buClr>
              <a:buSzPct val="100000"/>
            </a:pPr>
            <a:r>
              <a:rPr lang="en" dirty="0">
                <a:solidFill>
                  <a:srgbClr val="999999"/>
                </a:solidFill>
              </a:rPr>
              <a:t>The character NULL (ASCII value 0, also sometimes written as ‘\0’) is never considered a valid character in a string. Its meaning is instead “null terminator”. In C, a string is defined to end at the first null terminator.</a:t>
            </a:r>
            <a:endParaRPr dirty="0">
              <a:solidFill>
                <a:srgbClr val="999999"/>
              </a:solidFill>
            </a:endParaRPr>
          </a:p>
          <a:p>
            <a:pPr indent="-445758" algn="just">
              <a:lnSpc>
                <a:spcPct val="110000"/>
              </a:lnSpc>
              <a:buClr>
                <a:srgbClr val="000000"/>
              </a:buClr>
              <a:buSzPct val="100000"/>
            </a:pPr>
            <a:r>
              <a:rPr lang="en" dirty="0">
                <a:solidFill>
                  <a:srgbClr val="000000"/>
                </a:solidFill>
              </a:rPr>
              <a:t>Example: The string “Hi” is stored in memory as an array of characters. This array would look like: </a:t>
            </a:r>
            <a:r>
              <a:rPr lang="en" dirty="0">
                <a:solidFill>
                  <a:srgbClr val="000000"/>
                </a:solidFill>
                <a:ea typeface="Roboto Mono"/>
                <a:sym typeface="Roboto Mono"/>
              </a:rPr>
              <a:t>{‘H’, ‘i’, ‘\0’}</a:t>
            </a:r>
            <a:r>
              <a:rPr lang="en" dirty="0">
                <a:solidFill>
                  <a:srgbClr val="000000"/>
                </a:solidFill>
              </a:rPr>
              <a:t>, or in number form, </a:t>
            </a:r>
            <a:r>
              <a:rPr lang="en" dirty="0">
                <a:solidFill>
                  <a:srgbClr val="000000"/>
                </a:solidFill>
                <a:ea typeface="Roboto Mono"/>
                <a:sym typeface="Roboto Mono"/>
              </a:rPr>
              <a:t>{72, 105, 0}</a:t>
            </a:r>
            <a:endParaRPr dirty="0">
              <a:solidFill>
                <a:srgbClr val="000000"/>
              </a:solidFill>
            </a:endParaRPr>
          </a:p>
          <a:p>
            <a:pPr indent="-445758" algn="just">
              <a:lnSpc>
                <a:spcPct val="110000"/>
              </a:lnSpc>
              <a:buClr>
                <a:srgbClr val="000000"/>
              </a:buClr>
              <a:buSzPct val="100000"/>
            </a:pPr>
            <a:r>
              <a:rPr lang="en" dirty="0">
                <a:solidFill>
                  <a:srgbClr val="000000"/>
                </a:solidFill>
              </a:rPr>
              <a:t>As a result, strings need one more byte of memory than their length to be stored.</a:t>
            </a:r>
            <a:endParaRPr dirty="0">
              <a:solidFill>
                <a:srgbClr val="000000"/>
              </a:solidFill>
            </a:endParaRPr>
          </a:p>
          <a:p>
            <a:pPr indent="-445758" algn="just">
              <a:lnSpc>
                <a:spcPct val="110000"/>
              </a:lnSpc>
              <a:buClr>
                <a:srgbClr val="000000"/>
              </a:buClr>
              <a:buSzPct val="100000"/>
            </a:pPr>
            <a:r>
              <a:rPr lang="en" dirty="0">
                <a:solidFill>
                  <a:srgbClr val="000000"/>
                </a:solidFill>
              </a:rPr>
              <a:t>Any string literals you use in your code will include a null terminator. However, if you create your own strings, you must remember to add a null terminator yourself. </a:t>
            </a:r>
            <a:r>
              <a:rPr lang="en" b="1" dirty="0">
                <a:solidFill>
                  <a:srgbClr val="000000"/>
                </a:solidFill>
              </a:rPr>
              <a:t>If the null terminator is missing, C will continue to read memory as if it was part of the string until it comes across a byte that happens to have value 0.</a:t>
            </a:r>
            <a:endParaRPr dirty="0">
              <a:solidFill>
                <a:srgbClr val="000000"/>
              </a:solidFill>
            </a:endParaRPr>
          </a:p>
          <a:p>
            <a:pPr indent="-445758" algn="just">
              <a:lnSpc>
                <a:spcPct val="110000"/>
              </a:lnSpc>
              <a:buClr>
                <a:srgbClr val="000000"/>
              </a:buClr>
              <a:buSzPct val="100000"/>
            </a:pPr>
            <a:r>
              <a:rPr lang="en" dirty="0">
                <a:solidFill>
                  <a:srgbClr val="000000"/>
                </a:solidFill>
              </a:rPr>
              <a:t>This is a very common source of bugs.</a:t>
            </a:r>
            <a:endParaRPr dirty="0">
              <a:solidFill>
                <a:srgbClr val="000000"/>
              </a:solidFill>
            </a:endParaRPr>
          </a:p>
        </p:txBody>
      </p:sp>
      <p:sp>
        <p:nvSpPr>
          <p:cNvPr id="2" name="Footer Placeholder 1">
            <a:extLst>
              <a:ext uri="{FF2B5EF4-FFF2-40B4-BE49-F238E27FC236}">
                <a16:creationId xmlns:a16="http://schemas.microsoft.com/office/drawing/2014/main" id="{85203C55-42E8-D11A-3F0F-9C6AA9133CB1}"/>
              </a:ext>
            </a:extLst>
          </p:cNvPr>
          <p:cNvSpPr>
            <a:spLocks noGrp="1"/>
          </p:cNvSpPr>
          <p:nvPr>
            <p:ph type="ftr" sz="quarter" idx="11"/>
          </p:nvPr>
        </p:nvSpPr>
        <p:spPr/>
        <p:txBody>
          <a:bodyPr/>
          <a:lstStyle/>
          <a:p>
            <a:r>
              <a:rPr lang="en-US"/>
              <a:t>Memory Management</a:t>
            </a:r>
          </a:p>
        </p:txBody>
      </p:sp>
      <p:sp>
        <p:nvSpPr>
          <p:cNvPr id="3" name="Slide Number Placeholder 2">
            <a:extLst>
              <a:ext uri="{FF2B5EF4-FFF2-40B4-BE49-F238E27FC236}">
                <a16:creationId xmlns:a16="http://schemas.microsoft.com/office/drawing/2014/main" id="{C4392633-6B65-298D-B6E8-D414B9308112}"/>
              </a:ext>
            </a:extLst>
          </p:cNvPr>
          <p:cNvSpPr>
            <a:spLocks noGrp="1"/>
          </p:cNvSpPr>
          <p:nvPr>
            <p:ph type="sldNum" sz="quarter" idx="12"/>
          </p:nvPr>
        </p:nvSpPr>
        <p:spPr/>
        <p:txBody>
          <a:bodyPr/>
          <a:lstStyle/>
          <a:p>
            <a:fld id="{80B3F240-1256-4E56-B6D7-F3DD5D13EF0A}" type="slidenum">
              <a:rPr lang="en-US" smtClean="0"/>
              <a:t>45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1">
                                            <p:txEl>
                                              <p:pRg st="0" end="0"/>
                                            </p:txEl>
                                          </p:spTgt>
                                        </p:tgtEl>
                                        <p:attrNameLst>
                                          <p:attrName>style.visibility</p:attrName>
                                        </p:attrNameLst>
                                      </p:cBhvr>
                                      <p:to>
                                        <p:strVal val="visible"/>
                                      </p:to>
                                    </p:set>
                                    <p:animEffect transition="in" filter="fade">
                                      <p:cBhvr>
                                        <p:cTn id="7" dur="1000"/>
                                        <p:tgtEl>
                                          <p:spTgt spid="1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1">
                                            <p:txEl>
                                              <p:pRg st="1" end="1"/>
                                            </p:txEl>
                                          </p:spTgt>
                                        </p:tgtEl>
                                        <p:attrNameLst>
                                          <p:attrName>style.visibility</p:attrName>
                                        </p:attrNameLst>
                                      </p:cBhvr>
                                      <p:to>
                                        <p:strVal val="visible"/>
                                      </p:to>
                                    </p:set>
                                    <p:animEffect transition="in" filter="fade">
                                      <p:cBhvr>
                                        <p:cTn id="12" dur="1000"/>
                                        <p:tgtEl>
                                          <p:spTgt spid="1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1">
                                            <p:txEl>
                                              <p:pRg st="2" end="2"/>
                                            </p:txEl>
                                          </p:spTgt>
                                        </p:tgtEl>
                                        <p:attrNameLst>
                                          <p:attrName>style.visibility</p:attrName>
                                        </p:attrNameLst>
                                      </p:cBhvr>
                                      <p:to>
                                        <p:strVal val="visible"/>
                                      </p:to>
                                    </p:set>
                                    <p:animEffect transition="in" filter="fade">
                                      <p:cBhvr>
                                        <p:cTn id="17" dur="1000"/>
                                        <p:tgtEl>
                                          <p:spTgt spid="13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1">
                                            <p:txEl>
                                              <p:pRg st="3" end="3"/>
                                            </p:txEl>
                                          </p:spTgt>
                                        </p:tgtEl>
                                        <p:attrNameLst>
                                          <p:attrName>style.visibility</p:attrName>
                                        </p:attrNameLst>
                                      </p:cBhvr>
                                      <p:to>
                                        <p:strVal val="visible"/>
                                      </p:to>
                                    </p:set>
                                    <p:animEffect transition="in" filter="fade">
                                      <p:cBhvr>
                                        <p:cTn id="22" dur="1000"/>
                                        <p:tgtEl>
                                          <p:spTgt spid="13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31">
                                            <p:txEl>
                                              <p:pRg st="4" end="4"/>
                                            </p:txEl>
                                          </p:spTgt>
                                        </p:tgtEl>
                                        <p:attrNameLst>
                                          <p:attrName>style.visibility</p:attrName>
                                        </p:attrNameLst>
                                      </p:cBhvr>
                                      <p:to>
                                        <p:strVal val="visible"/>
                                      </p:to>
                                    </p:set>
                                    <p:animEffect transition="in" filter="fade">
                                      <p:cBhvr>
                                        <p:cTn id="27" dur="1000"/>
                                        <p:tgtEl>
                                          <p:spTgt spid="1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 name="And In Conclusion, …"/>
          <p:cNvSpPr txBox="1">
            <a:spLocks noGrp="1"/>
          </p:cNvSpPr>
          <p:nvPr>
            <p:ph type="title"/>
          </p:nvPr>
        </p:nvSpPr>
        <p:spPr/>
        <p:txBody>
          <a:bodyPr/>
          <a:lstStyle/>
          <a:p>
            <a:r>
              <a:rPr lang="en-US" b="1" dirty="0"/>
              <a:t>And In Conclusion, …</a:t>
            </a:r>
          </a:p>
        </p:txBody>
      </p:sp>
      <p:sp>
        <p:nvSpPr>
          <p:cNvPr id="580" name="C has three main memory segments in which to allocate data:…"/>
          <p:cNvSpPr txBox="1">
            <a:spLocks noGrp="1"/>
          </p:cNvSpPr>
          <p:nvPr>
            <p:ph idx="1"/>
          </p:nvPr>
        </p:nvSpPr>
        <p:spPr>
          <a:xfrm>
            <a:off x="828964" y="908067"/>
            <a:ext cx="10515600" cy="5699862"/>
          </a:xfrm>
        </p:spPr>
        <p:txBody>
          <a:bodyPr/>
          <a:lstStyle/>
          <a:p>
            <a:pPr algn="just">
              <a:lnSpc>
                <a:spcPct val="100000"/>
              </a:lnSpc>
            </a:pPr>
            <a:r>
              <a:rPr lang="en-US" dirty="0"/>
              <a:t>All data is in memory.  Each memory location has an address to use to refer to it and a value stored in it.</a:t>
            </a:r>
          </a:p>
          <a:p>
            <a:pPr algn="just">
              <a:lnSpc>
                <a:spcPct val="100000"/>
              </a:lnSpc>
            </a:pPr>
            <a:r>
              <a:rPr lang="en-US" dirty="0"/>
              <a:t>A pointer is a C version of the address.</a:t>
            </a:r>
          </a:p>
          <a:p>
            <a:pPr lvl="1" algn="just">
              <a:lnSpc>
                <a:spcPct val="100000"/>
              </a:lnSpc>
            </a:pPr>
            <a:r>
              <a:rPr lang="en-US" dirty="0"/>
              <a:t>*   “follows” a pointer to its value</a:t>
            </a:r>
          </a:p>
          <a:p>
            <a:pPr lvl="1" algn="just">
              <a:lnSpc>
                <a:spcPct val="100000"/>
              </a:lnSpc>
            </a:pPr>
            <a:r>
              <a:rPr lang="en-US" dirty="0"/>
              <a:t>&amp;   gets the address of a value</a:t>
            </a:r>
          </a:p>
          <a:p>
            <a:pPr lvl="1" algn="just">
              <a:lnSpc>
                <a:spcPct val="100000"/>
              </a:lnSpc>
            </a:pPr>
            <a:r>
              <a:rPr lang="en-US" dirty="0"/>
              <a:t>Use handles to change pointers</a:t>
            </a:r>
          </a:p>
          <a:p>
            <a:pPr algn="just">
              <a:lnSpc>
                <a:spcPct val="100000"/>
              </a:lnSpc>
            </a:pPr>
            <a:r>
              <a:rPr lang="en-US" dirty="0"/>
              <a:t>Arrays don’t know their own size and bounds are not checked, careful!</a:t>
            </a:r>
          </a:p>
          <a:p>
            <a:endParaRPr lang="en-US" dirty="0"/>
          </a:p>
          <a:p>
            <a:endParaRPr lang="en-US" dirty="0"/>
          </a:p>
        </p:txBody>
      </p:sp>
      <p:sp>
        <p:nvSpPr>
          <p:cNvPr id="581"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5249" tIns="95249" rIns="95249" bIns="95249">
            <a:spAutoFit/>
          </a:bodyPr>
          <a:lstStyle>
            <a:defPPr marL="0" marR="0" indent="0" algn="l" defTabSz="1219170" rtl="0" fontAlgn="auto" latinLnBrk="1" hangingPunct="0">
              <a:lnSpc>
                <a:spcPct val="100000"/>
              </a:lnSpc>
              <a:spcBef>
                <a:spcPts val="0"/>
              </a:spcBef>
              <a:spcAft>
                <a:spcPts val="0"/>
              </a:spcAft>
              <a:buClrTx/>
              <a:buSzTx/>
              <a:buFontTx/>
              <a:buNone/>
              <a:tabLst/>
              <a:defRPr kumimoji="0" sz="2400" b="0" i="0" u="none" strike="noStrike" cap="none" spc="0" normalizeH="0" baseline="0">
                <a:ln>
                  <a:noFill/>
                </a:ln>
                <a:solidFill>
                  <a:srgbClr val="000000"/>
                </a:solidFill>
                <a:effectLst/>
                <a:uFillTx/>
              </a:defRPr>
            </a:defPPr>
            <a:lvl1pPr marL="0" marR="0" indent="0" algn="ctr" defTabSz="1095347"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000000"/>
                </a:solidFill>
                <a:effectLst/>
                <a:uFillTx/>
                <a:latin typeface="Gill Sans"/>
                <a:ea typeface="Gill Sans"/>
                <a:cs typeface="Gill Sans"/>
                <a:sym typeface="Gill Sans"/>
              </a:defRPr>
            </a:lvl1pPr>
            <a:lvl2pPr marL="0" marR="0" indent="30479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2pPr>
            <a:lvl3pPr marL="0" marR="0" indent="609585"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3pPr>
            <a:lvl4pPr marL="0" marR="0" indent="91437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4pPr>
            <a:lvl5pPr marL="0" marR="0" indent="1219170"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5pPr>
            <a:lvl6pPr marL="0" marR="0" indent="1523962"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6pPr>
            <a:lvl7pPr marL="0" marR="0" indent="1828754"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7pPr>
            <a:lvl8pPr marL="0" marR="0" indent="2133547"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8pPr>
            <a:lvl9pPr marL="0" marR="0" indent="2438339" algn="ctr" defTabSz="1095347" rtl="0" fontAlgn="auto" latinLnBrk="0" hangingPunct="0">
              <a:lnSpc>
                <a:spcPct val="100000"/>
              </a:lnSpc>
              <a:spcBef>
                <a:spcPts val="0"/>
              </a:spcBef>
              <a:spcAft>
                <a:spcPts val="0"/>
              </a:spcAft>
              <a:buClrTx/>
              <a:buSzTx/>
              <a:buFontTx/>
              <a:buNone/>
              <a:tabLst/>
              <a:defRPr kumimoji="0" sz="6667"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46</a:t>
            </a:fld>
            <a:endParaRPr/>
          </a:p>
        </p:txBody>
      </p:sp>
      <p:sp>
        <p:nvSpPr>
          <p:cNvPr id="7" name="Rectangle 6">
            <a:extLst>
              <a:ext uri="{FF2B5EF4-FFF2-40B4-BE49-F238E27FC236}">
                <a16:creationId xmlns:a16="http://schemas.microsoft.com/office/drawing/2014/main" id="{8A95CD65-C28B-CD47-9236-716F16C9340B}"/>
              </a:ext>
            </a:extLst>
          </p:cNvPr>
          <p:cNvSpPr/>
          <p:nvPr/>
        </p:nvSpPr>
        <p:spPr>
          <a:xfrm>
            <a:off x="11176000" y="5562601"/>
            <a:ext cx="1320800" cy="697539"/>
          </a:xfrm>
          <a:prstGeom prst="rect">
            <a:avLst/>
          </a:prstGeom>
        </p:spPr>
        <p:txBody>
          <a:bodyPr wrap="square" lIns="121897" tIns="60948" rIns="121897" bIns="60948">
            <a:spAutoFit/>
          </a:bodyPr>
          <a:lstStyle/>
          <a:p>
            <a:pPr algn="ctr"/>
            <a:r>
              <a:rPr lang="en-US" sz="3733" dirty="0">
                <a:latin typeface="Wingdings"/>
                <a:ea typeface="Wingdings"/>
                <a:cs typeface="Wingdings"/>
              </a:rPr>
              <a:t></a:t>
            </a:r>
            <a:endParaRPr lang="en-US" sz="3733" dirty="0"/>
          </a:p>
        </p:txBody>
      </p:sp>
      <p:sp>
        <p:nvSpPr>
          <p:cNvPr id="2" name="Footer Placeholder 1">
            <a:extLst>
              <a:ext uri="{FF2B5EF4-FFF2-40B4-BE49-F238E27FC236}">
                <a16:creationId xmlns:a16="http://schemas.microsoft.com/office/drawing/2014/main" id="{C02D0896-F119-6AE4-8DD6-268ABD15F531}"/>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1098487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2719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35149B-C9CA-D110-CB3F-9924BD07F9A3}"/>
              </a:ext>
            </a:extLst>
          </p:cNvPr>
          <p:cNvSpPr>
            <a:spLocks noGrp="1"/>
          </p:cNvSpPr>
          <p:nvPr>
            <p:ph sz="half" idx="1"/>
          </p:nvPr>
        </p:nvSpPr>
        <p:spPr>
          <a:xfrm>
            <a:off x="838200" y="1122218"/>
            <a:ext cx="5181600" cy="5054745"/>
          </a:xfrm>
        </p:spPr>
        <p:txBody>
          <a:bodyPr>
            <a:normAutofit/>
          </a:bodyPr>
          <a:lstStyle/>
          <a:p>
            <a:r>
              <a:rPr lang="en-US" sz="1800" dirty="0"/>
              <a:t>Dynamic link</a:t>
            </a:r>
          </a:p>
          <a:p>
            <a:pPr lvl="1"/>
            <a:r>
              <a:rPr lang="en-US" sz="1800" dirty="0"/>
              <a:t>Because the stack may contain more than just frames (e.g., function return values or registers saved across calls), it is common to save the caller’s frame pointer as part of the callee’s control information</a:t>
            </a:r>
          </a:p>
          <a:p>
            <a:pPr lvl="1"/>
            <a:r>
              <a:rPr lang="en-US" sz="1800" dirty="0"/>
              <a:t>Each frame points to its caller’s frame on the stack. This pointer is called a dynamic link because it links a frame to its dynamic (run-time) predecessor</a:t>
            </a:r>
          </a:p>
          <a:p>
            <a:r>
              <a:rPr lang="en-US" sz="1800" dirty="0"/>
              <a:t>Static link</a:t>
            </a:r>
          </a:p>
          <a:p>
            <a:pPr lvl="1"/>
            <a:r>
              <a:rPr lang="en-US" sz="1800" dirty="0"/>
              <a:t>The static link points to the frame of the procedure that statically encloses the current procedure. If a procedure is not nested within any other procedure, its static link is null</a:t>
            </a:r>
          </a:p>
          <a:p>
            <a:pPr lvl="1"/>
            <a:endParaRPr lang="x-none" sz="1800" dirty="0"/>
          </a:p>
        </p:txBody>
      </p:sp>
      <p:pic>
        <p:nvPicPr>
          <p:cNvPr id="8" name="Picture 7" descr="A diagram of a link&#10;&#10;AI-generated content may be incorrect.">
            <a:extLst>
              <a:ext uri="{FF2B5EF4-FFF2-40B4-BE49-F238E27FC236}">
                <a16:creationId xmlns:a16="http://schemas.microsoft.com/office/drawing/2014/main" id="{4D148A7F-DCA7-BD2D-D62A-901945E65D7A}"/>
              </a:ext>
            </a:extLst>
          </p:cNvPr>
          <p:cNvPicPr>
            <a:picLocks noChangeAspect="1"/>
          </p:cNvPicPr>
          <p:nvPr/>
        </p:nvPicPr>
        <p:blipFill>
          <a:blip r:embed="rId2"/>
          <a:srcRect l="1095" r="39706"/>
          <a:stretch/>
        </p:blipFill>
        <p:spPr>
          <a:xfrm>
            <a:off x="6172200" y="1122218"/>
            <a:ext cx="5181600" cy="5054745"/>
          </a:xfrm>
          <a:prstGeom prst="rect">
            <a:avLst/>
          </a:prstGeom>
          <a:noFill/>
        </p:spPr>
      </p:pic>
      <p:sp>
        <p:nvSpPr>
          <p:cNvPr id="4" name="Footer Placeholder 3">
            <a:extLst>
              <a:ext uri="{FF2B5EF4-FFF2-40B4-BE49-F238E27FC236}">
                <a16:creationId xmlns:a16="http://schemas.microsoft.com/office/drawing/2014/main" id="{FBB30C27-22E4-75B6-8D2B-281EB2896924}"/>
              </a:ext>
            </a:extLst>
          </p:cNvPr>
          <p:cNvSpPr>
            <a:spLocks noGrp="1"/>
          </p:cNvSpPr>
          <p:nvPr>
            <p:ph type="ftr" sz="quarter" idx="11"/>
          </p:nvPr>
        </p:nvSpPr>
        <p:spPr>
          <a:xfrm>
            <a:off x="4038600" y="6456106"/>
            <a:ext cx="4114800" cy="365125"/>
          </a:xfrm>
        </p:spPr>
        <p:txBody>
          <a:bodyPr anchor="ctr">
            <a:normAutofit/>
          </a:bodyPr>
          <a:lstStyle/>
          <a:p>
            <a:pPr>
              <a:spcAft>
                <a:spcPts val="600"/>
              </a:spcAft>
            </a:pPr>
            <a:r>
              <a:rPr lang="en-US"/>
              <a:t>Pointers, Arrays &amp; Strings</a:t>
            </a:r>
          </a:p>
        </p:txBody>
      </p:sp>
      <p:sp>
        <p:nvSpPr>
          <p:cNvPr id="5" name="Slide Number Placeholder 4">
            <a:extLst>
              <a:ext uri="{FF2B5EF4-FFF2-40B4-BE49-F238E27FC236}">
                <a16:creationId xmlns:a16="http://schemas.microsoft.com/office/drawing/2014/main" id="{E5596FE8-CADC-F9DD-39EC-1BFD431E5B6B}"/>
              </a:ext>
            </a:extLst>
          </p:cNvPr>
          <p:cNvSpPr>
            <a:spLocks noGrp="1"/>
          </p:cNvSpPr>
          <p:nvPr>
            <p:ph type="sldNum" sz="quarter" idx="12"/>
          </p:nvPr>
        </p:nvSpPr>
        <p:spPr>
          <a:xfrm>
            <a:off x="8601364" y="6465342"/>
            <a:ext cx="2743200" cy="365125"/>
          </a:xfrm>
        </p:spPr>
        <p:txBody>
          <a:bodyPr anchor="ctr">
            <a:normAutofit/>
          </a:bodyPr>
          <a:lstStyle/>
          <a:p>
            <a:pPr>
              <a:spcAft>
                <a:spcPts val="600"/>
              </a:spcAft>
            </a:pPr>
            <a:fld id="{80B3F240-1256-4E56-B6D7-F3DD5D13EF0A}" type="slidenum">
              <a:rPr lang="en-US" smtClean="0"/>
              <a:pPr>
                <a:spcAft>
                  <a:spcPts val="600"/>
                </a:spcAft>
              </a:pPr>
              <a:t>5</a:t>
            </a:fld>
            <a:endParaRPr lang="en-US"/>
          </a:p>
        </p:txBody>
      </p:sp>
      <p:sp>
        <p:nvSpPr>
          <p:cNvPr id="2" name="Title 1">
            <a:extLst>
              <a:ext uri="{FF2B5EF4-FFF2-40B4-BE49-F238E27FC236}">
                <a16:creationId xmlns:a16="http://schemas.microsoft.com/office/drawing/2014/main" id="{E8831CCE-EB38-12FA-949A-DC542FB3FD4A}"/>
              </a:ext>
            </a:extLst>
          </p:cNvPr>
          <p:cNvSpPr>
            <a:spLocks noGrp="1"/>
          </p:cNvSpPr>
          <p:nvPr>
            <p:ph type="title"/>
          </p:nvPr>
        </p:nvSpPr>
        <p:spPr>
          <a:xfrm>
            <a:off x="838200" y="107430"/>
            <a:ext cx="10515600" cy="919192"/>
          </a:xfrm>
        </p:spPr>
        <p:txBody>
          <a:bodyPr anchor="ctr">
            <a:normAutofit/>
          </a:bodyPr>
          <a:lstStyle/>
          <a:p>
            <a:r>
              <a:rPr lang="en-US" dirty="0"/>
              <a:t>C memory map revisit</a:t>
            </a:r>
            <a:endParaRPr lang="x-none" dirty="0"/>
          </a:p>
        </p:txBody>
      </p:sp>
    </p:spTree>
    <p:extLst>
      <p:ext uri="{BB962C8B-B14F-4D97-AF65-F5344CB8AC3E}">
        <p14:creationId xmlns:p14="http://schemas.microsoft.com/office/powerpoint/2010/main" val="6242696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Address vs. Value</a:t>
            </a:r>
          </a:p>
        </p:txBody>
      </p:sp>
      <p:sp>
        <p:nvSpPr>
          <p:cNvPr id="35843" name="Rectangle 3"/>
          <p:cNvSpPr>
            <a:spLocks noGrp="1" noChangeArrowheads="1"/>
          </p:cNvSpPr>
          <p:nvPr>
            <p:ph idx="1"/>
          </p:nvPr>
        </p:nvSpPr>
        <p:spPr/>
        <p:txBody>
          <a:bodyPr/>
          <a:lstStyle/>
          <a:p>
            <a:pPr algn="just">
              <a:lnSpc>
                <a:spcPct val="100000"/>
              </a:lnSpc>
            </a:pPr>
            <a:r>
              <a:rPr lang="en-US" sz="2667" dirty="0">
                <a:ea typeface="ＭＳ Ｐゴシック" pitchFamily="-65" charset="-128"/>
                <a:cs typeface="ＭＳ Ｐゴシック" pitchFamily="-65" charset="-128"/>
              </a:rPr>
              <a:t>Consider memory to be a single huge array:</a:t>
            </a:r>
          </a:p>
          <a:p>
            <a:pPr lvl="1" algn="just">
              <a:lnSpc>
                <a:spcPct val="100000"/>
              </a:lnSpc>
            </a:pPr>
            <a:r>
              <a:rPr lang="en-US" dirty="0"/>
              <a:t>Each cell of the array has an address associated with it.</a:t>
            </a:r>
          </a:p>
          <a:p>
            <a:pPr lvl="1" algn="just">
              <a:lnSpc>
                <a:spcPct val="100000"/>
              </a:lnSpc>
            </a:pPr>
            <a:r>
              <a:rPr lang="en-US" dirty="0"/>
              <a:t>Each cell also stores some value.</a:t>
            </a:r>
          </a:p>
          <a:p>
            <a:pPr lvl="1" algn="just">
              <a:lnSpc>
                <a:spcPct val="100000"/>
              </a:lnSpc>
            </a:pPr>
            <a:r>
              <a:rPr lang="en-US" dirty="0"/>
              <a:t>Do you think they use signed or unsigned numbers? Negative address?!</a:t>
            </a:r>
          </a:p>
          <a:p>
            <a:pPr algn="just">
              <a:lnSpc>
                <a:spcPct val="100000"/>
              </a:lnSpc>
            </a:pPr>
            <a:r>
              <a:rPr lang="en-US" sz="2667" dirty="0">
                <a:ea typeface="ＭＳ Ｐゴシック" pitchFamily="-65" charset="-128"/>
                <a:cs typeface="ＭＳ Ｐゴシック" pitchFamily="-65" charset="-128"/>
              </a:rPr>
              <a:t>Don’t confuse the </a:t>
            </a:r>
            <a:r>
              <a:rPr lang="en-US" sz="2667" dirty="0">
                <a:solidFill>
                  <a:srgbClr val="65D9EF"/>
                </a:solidFill>
                <a:ea typeface="ＭＳ Ｐゴシック" pitchFamily="-65" charset="-128"/>
                <a:cs typeface="ＭＳ Ｐゴシック" pitchFamily="-65" charset="-128"/>
              </a:rPr>
              <a:t>address</a:t>
            </a:r>
            <a:r>
              <a:rPr lang="en-US" sz="2667" dirty="0">
                <a:ea typeface="ＭＳ Ｐゴシック" pitchFamily="-65" charset="-128"/>
                <a:cs typeface="ＭＳ Ｐゴシック" pitchFamily="-65" charset="-128"/>
              </a:rPr>
              <a:t> referring to a memory location with the </a:t>
            </a:r>
            <a:r>
              <a:rPr lang="en-US" sz="2667" b="1" dirty="0">
                <a:ea typeface="ＭＳ Ｐゴシック" pitchFamily="-65" charset="-128"/>
                <a:cs typeface="ＭＳ Ｐゴシック" pitchFamily="-65" charset="-128"/>
              </a:rPr>
              <a:t>value</a:t>
            </a:r>
            <a:r>
              <a:rPr lang="en-US" sz="2667" dirty="0">
                <a:ea typeface="ＭＳ Ｐゴシック" pitchFamily="-65" charset="-128"/>
                <a:cs typeface="ＭＳ Ｐゴシック" pitchFamily="-65" charset="-128"/>
              </a:rPr>
              <a:t> stored in that location.</a:t>
            </a:r>
          </a:p>
          <a:p>
            <a:pPr algn="just">
              <a:lnSpc>
                <a:spcPct val="100000"/>
              </a:lnSpc>
            </a:pPr>
            <a:r>
              <a:rPr lang="en-US" sz="2667" dirty="0"/>
              <a:t>For now, the abstraction lets us think we have access to ∞ memory, numbered from 0…</a:t>
            </a:r>
          </a:p>
          <a:p>
            <a:pPr marL="81258" indent="0">
              <a:buNone/>
            </a:pPr>
            <a:endParaRPr lang="en-US" sz="2667" dirty="0">
              <a:ea typeface="ＭＳ Ｐゴシック" pitchFamily="-65" charset="-128"/>
              <a:cs typeface="ＭＳ Ｐゴシック" pitchFamily="-65" charset="-128"/>
            </a:endParaRPr>
          </a:p>
        </p:txBody>
      </p:sp>
      <p:grpSp>
        <p:nvGrpSpPr>
          <p:cNvPr id="35844" name="Group 4"/>
          <p:cNvGrpSpPr>
            <a:grpSpLocks/>
          </p:cNvGrpSpPr>
          <p:nvPr/>
        </p:nvGrpSpPr>
        <p:grpSpPr bwMode="auto">
          <a:xfrm>
            <a:off x="2676785" y="5146872"/>
            <a:ext cx="6838429" cy="644326"/>
            <a:chOff x="288" y="3216"/>
            <a:chExt cx="4309" cy="406"/>
          </a:xfrm>
        </p:grpSpPr>
        <p:sp>
          <p:nvSpPr>
            <p:cNvPr id="35846" name="Rectangle 5"/>
            <p:cNvSpPr>
              <a:spLocks noChangeArrowheads="1"/>
            </p:cNvSpPr>
            <p:nvPr/>
          </p:nvSpPr>
          <p:spPr bwMode="auto">
            <a:xfrm>
              <a:off x="6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47" name="Rectangle 6"/>
            <p:cNvSpPr>
              <a:spLocks noChangeArrowheads="1"/>
            </p:cNvSpPr>
            <p:nvPr/>
          </p:nvSpPr>
          <p:spPr bwMode="auto">
            <a:xfrm>
              <a:off x="9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48" name="Rectangle 7"/>
            <p:cNvSpPr>
              <a:spLocks noChangeArrowheads="1"/>
            </p:cNvSpPr>
            <p:nvPr/>
          </p:nvSpPr>
          <p:spPr bwMode="auto">
            <a:xfrm>
              <a:off x="11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49" name="Rectangle 8"/>
            <p:cNvSpPr>
              <a:spLocks noChangeArrowheads="1"/>
            </p:cNvSpPr>
            <p:nvPr/>
          </p:nvSpPr>
          <p:spPr bwMode="auto">
            <a:xfrm>
              <a:off x="16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0" name="Rectangle 9"/>
            <p:cNvSpPr>
              <a:spLocks noChangeArrowheads="1"/>
            </p:cNvSpPr>
            <p:nvPr/>
          </p:nvSpPr>
          <p:spPr bwMode="auto">
            <a:xfrm>
              <a:off x="13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1" name="Rectangle 10"/>
            <p:cNvSpPr>
              <a:spLocks noChangeArrowheads="1"/>
            </p:cNvSpPr>
            <p:nvPr/>
          </p:nvSpPr>
          <p:spPr bwMode="auto">
            <a:xfrm>
              <a:off x="18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2" name="Rectangle 11"/>
            <p:cNvSpPr>
              <a:spLocks noChangeArrowheads="1"/>
            </p:cNvSpPr>
            <p:nvPr/>
          </p:nvSpPr>
          <p:spPr bwMode="auto">
            <a:xfrm>
              <a:off x="21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3" name="Rectangle 12"/>
            <p:cNvSpPr>
              <a:spLocks noChangeArrowheads="1"/>
            </p:cNvSpPr>
            <p:nvPr/>
          </p:nvSpPr>
          <p:spPr bwMode="auto">
            <a:xfrm>
              <a:off x="23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4" name="Rectangle 13"/>
            <p:cNvSpPr>
              <a:spLocks noChangeArrowheads="1"/>
            </p:cNvSpPr>
            <p:nvPr/>
          </p:nvSpPr>
          <p:spPr bwMode="auto">
            <a:xfrm>
              <a:off x="25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5" name="Rectangle 14"/>
            <p:cNvSpPr>
              <a:spLocks noChangeArrowheads="1"/>
            </p:cNvSpPr>
            <p:nvPr/>
          </p:nvSpPr>
          <p:spPr bwMode="auto">
            <a:xfrm>
              <a:off x="28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6" name="Rectangle 15"/>
            <p:cNvSpPr>
              <a:spLocks noChangeArrowheads="1"/>
            </p:cNvSpPr>
            <p:nvPr/>
          </p:nvSpPr>
          <p:spPr bwMode="auto">
            <a:xfrm>
              <a:off x="30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7" name="Rectangle 16"/>
            <p:cNvSpPr>
              <a:spLocks noChangeArrowheads="1"/>
            </p:cNvSpPr>
            <p:nvPr/>
          </p:nvSpPr>
          <p:spPr bwMode="auto">
            <a:xfrm>
              <a:off x="33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8" name="Rectangle 17"/>
            <p:cNvSpPr>
              <a:spLocks noChangeArrowheads="1"/>
            </p:cNvSpPr>
            <p:nvPr/>
          </p:nvSpPr>
          <p:spPr bwMode="auto">
            <a:xfrm>
              <a:off x="35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59" name="Rectangle 18"/>
            <p:cNvSpPr>
              <a:spLocks noChangeArrowheads="1"/>
            </p:cNvSpPr>
            <p:nvPr/>
          </p:nvSpPr>
          <p:spPr bwMode="auto">
            <a:xfrm>
              <a:off x="37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60" name="Rectangle 19"/>
            <p:cNvSpPr>
              <a:spLocks noChangeArrowheads="1"/>
            </p:cNvSpPr>
            <p:nvPr/>
          </p:nvSpPr>
          <p:spPr bwMode="auto">
            <a:xfrm>
              <a:off x="40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5861" name="Text Box 20"/>
            <p:cNvSpPr txBox="1">
              <a:spLocks noChangeArrowheads="1"/>
            </p:cNvSpPr>
            <p:nvPr/>
          </p:nvSpPr>
          <p:spPr bwMode="auto">
            <a:xfrm>
              <a:off x="1362" y="3389"/>
              <a:ext cx="264" cy="233"/>
            </a:xfrm>
            <a:prstGeom prst="rect">
              <a:avLst/>
            </a:prstGeom>
            <a:noFill/>
            <a:ln w="12700">
              <a:noFill/>
              <a:miter lim="800000"/>
              <a:headEnd/>
              <a:tailEnd/>
            </a:ln>
          </p:spPr>
          <p:txBody>
            <a:bodyPr wrap="none">
              <a:prstTxWarp prst="textNoShape">
                <a:avLst/>
              </a:prstTxWarp>
              <a:spAutoFit/>
            </a:bodyPr>
            <a:lstStyle/>
            <a:p>
              <a:r>
                <a:rPr lang="en-US" dirty="0"/>
                <a:t>23</a:t>
              </a:r>
              <a:endParaRPr lang="en-US" sz="2000" dirty="0"/>
            </a:p>
          </p:txBody>
        </p:sp>
        <p:sp>
          <p:nvSpPr>
            <p:cNvPr id="35862" name="Text Box 21"/>
            <p:cNvSpPr txBox="1">
              <a:spLocks noChangeArrowheads="1"/>
            </p:cNvSpPr>
            <p:nvPr/>
          </p:nvSpPr>
          <p:spPr bwMode="auto">
            <a:xfrm>
              <a:off x="2802" y="3383"/>
              <a:ext cx="264" cy="233"/>
            </a:xfrm>
            <a:prstGeom prst="rect">
              <a:avLst/>
            </a:prstGeom>
            <a:noFill/>
            <a:ln w="12700">
              <a:noFill/>
              <a:miter lim="800000"/>
              <a:headEnd/>
              <a:tailEnd/>
            </a:ln>
          </p:spPr>
          <p:txBody>
            <a:bodyPr wrap="none">
              <a:prstTxWarp prst="textNoShape">
                <a:avLst/>
              </a:prstTxWarp>
              <a:spAutoFit/>
            </a:bodyPr>
            <a:lstStyle/>
            <a:p>
              <a:r>
                <a:rPr lang="en-US" dirty="0"/>
                <a:t>42</a:t>
              </a:r>
              <a:endParaRPr lang="en-US" sz="2000" dirty="0"/>
            </a:p>
          </p:txBody>
        </p:sp>
        <p:sp>
          <p:nvSpPr>
            <p:cNvPr id="35863" name="Text Box 22"/>
            <p:cNvSpPr txBox="1">
              <a:spLocks noChangeArrowheads="1"/>
            </p:cNvSpPr>
            <p:nvPr/>
          </p:nvSpPr>
          <p:spPr bwMode="auto">
            <a:xfrm>
              <a:off x="4272" y="3273"/>
              <a:ext cx="325" cy="330"/>
            </a:xfrm>
            <a:prstGeom prst="rect">
              <a:avLst/>
            </a:prstGeom>
            <a:noFill/>
            <a:ln w="12700">
              <a:noFill/>
              <a:miter lim="800000"/>
              <a:headEnd/>
              <a:tailEnd/>
            </a:ln>
          </p:spPr>
          <p:txBody>
            <a:bodyPr wrap="none">
              <a:prstTxWarp prst="textNoShape">
                <a:avLst/>
              </a:prstTxWarp>
              <a:spAutoFit/>
            </a:bodyPr>
            <a:lstStyle/>
            <a:p>
              <a:r>
                <a:rPr lang="en-US" sz="2000"/>
                <a:t> </a:t>
              </a:r>
              <a:r>
                <a:rPr lang="en-US" sz="2799"/>
                <a:t>...</a:t>
              </a:r>
              <a:endParaRPr lang="en-US" sz="2000"/>
            </a:p>
          </p:txBody>
        </p:sp>
        <p:sp>
          <p:nvSpPr>
            <p:cNvPr id="35864" name="Text Box 23"/>
            <p:cNvSpPr txBox="1">
              <a:spLocks noChangeArrowheads="1"/>
            </p:cNvSpPr>
            <p:nvPr/>
          </p:nvSpPr>
          <p:spPr bwMode="auto">
            <a:xfrm>
              <a:off x="288" y="3273"/>
              <a:ext cx="325" cy="330"/>
            </a:xfrm>
            <a:prstGeom prst="rect">
              <a:avLst/>
            </a:prstGeom>
            <a:noFill/>
            <a:ln w="12700">
              <a:noFill/>
              <a:miter lim="800000"/>
              <a:headEnd/>
              <a:tailEnd/>
            </a:ln>
          </p:spPr>
          <p:txBody>
            <a:bodyPr wrap="none">
              <a:prstTxWarp prst="textNoShape">
                <a:avLst/>
              </a:prstTxWarp>
              <a:spAutoFit/>
            </a:bodyPr>
            <a:lstStyle/>
            <a:p>
              <a:r>
                <a:rPr lang="en-US" sz="2000"/>
                <a:t> </a:t>
              </a:r>
              <a:r>
                <a:rPr lang="en-US" sz="2799"/>
                <a:t>...</a:t>
              </a:r>
              <a:endParaRPr lang="en-US" sz="2000"/>
            </a:p>
          </p:txBody>
        </p:sp>
        <p:sp>
          <p:nvSpPr>
            <p:cNvPr id="35865" name="Text Box 24"/>
            <p:cNvSpPr txBox="1">
              <a:spLocks noChangeArrowheads="1"/>
            </p:cNvSpPr>
            <p:nvPr/>
          </p:nvSpPr>
          <p:spPr bwMode="auto">
            <a:xfrm>
              <a:off x="600" y="3216"/>
              <a:ext cx="1345" cy="213"/>
            </a:xfrm>
            <a:prstGeom prst="rect">
              <a:avLst/>
            </a:prstGeom>
            <a:noFill/>
            <a:ln w="12700">
              <a:noFill/>
              <a:miter lim="800000"/>
              <a:headEnd/>
              <a:tailEnd/>
            </a:ln>
          </p:spPr>
          <p:txBody>
            <a:bodyPr wrap="none">
              <a:prstTxWarp prst="textNoShape">
                <a:avLst/>
              </a:prstTxWarp>
              <a:spAutoFit/>
            </a:bodyPr>
            <a:lstStyle/>
            <a:p>
              <a:r>
                <a:rPr lang="en-US" sz="1600" dirty="0">
                  <a:solidFill>
                    <a:srgbClr val="65D9EF"/>
                  </a:solidFill>
                </a:rPr>
                <a:t>101 102 103 104 105 ...</a:t>
              </a:r>
              <a:endParaRPr lang="en-US" sz="2000" dirty="0">
                <a:solidFill>
                  <a:srgbClr val="65D9EF"/>
                </a:solidFill>
              </a:endParaRPr>
            </a:p>
          </p:txBody>
        </p:sp>
      </p:grpSp>
      <p:sp>
        <p:nvSpPr>
          <p:cNvPr id="35845" name="Rectangle 25"/>
          <p:cNvSpPr>
            <a:spLocks noChangeArrowheads="1"/>
          </p:cNvSpPr>
          <p:nvPr/>
        </p:nvSpPr>
        <p:spPr bwMode="auto">
          <a:xfrm>
            <a:off x="2210999" y="839000"/>
            <a:ext cx="7846179" cy="2504452"/>
          </a:xfrm>
          <a:prstGeom prst="rect">
            <a:avLst/>
          </a:prstGeom>
          <a:noFill/>
          <a:ln w="12700">
            <a:noFill/>
            <a:miter lim="800000"/>
            <a:headEnd/>
            <a:tailEnd/>
          </a:ln>
        </p:spPr>
        <p:txBody>
          <a:bodyPr lIns="63480" tIns="25392" rIns="63480" bIns="25392">
            <a:prstTxWarp prst="textNoShape">
              <a:avLst/>
            </a:prstTxWarp>
            <a:spAutoFit/>
          </a:bodyPr>
          <a:lstStyle/>
          <a:p>
            <a:pPr marL="203134" indent="-203134">
              <a:lnSpc>
                <a:spcPct val="75000"/>
              </a:lnSpc>
              <a:spcBef>
                <a:spcPct val="65000"/>
              </a:spcBef>
              <a:buSzPct val="100000"/>
              <a:buFont typeface="Times" pitchFamily="-65" charset="0"/>
              <a:buChar char="•"/>
            </a:pPr>
            <a:endParaRPr lang="en-US" sz="3199" b="1"/>
          </a:p>
          <a:p>
            <a:pPr marL="203134" indent="-203134">
              <a:lnSpc>
                <a:spcPct val="75000"/>
              </a:lnSpc>
              <a:spcBef>
                <a:spcPct val="65000"/>
              </a:spcBef>
              <a:buSzPct val="100000"/>
              <a:buFont typeface="Times" pitchFamily="-65" charset="0"/>
              <a:buChar char="•"/>
            </a:pPr>
            <a:endParaRPr lang="en-US" sz="3199" b="1"/>
          </a:p>
          <a:p>
            <a:pPr marL="203134" indent="-203134">
              <a:lnSpc>
                <a:spcPct val="75000"/>
              </a:lnSpc>
              <a:spcBef>
                <a:spcPct val="65000"/>
              </a:spcBef>
              <a:buSzPct val="100000"/>
              <a:buFont typeface="Times" pitchFamily="-65" charset="0"/>
              <a:buChar char="•"/>
            </a:pPr>
            <a:endParaRPr lang="en-US" sz="3199" b="1"/>
          </a:p>
          <a:p>
            <a:pPr marL="203134" indent="-203134">
              <a:lnSpc>
                <a:spcPct val="75000"/>
              </a:lnSpc>
              <a:spcBef>
                <a:spcPct val="65000"/>
              </a:spcBef>
              <a:buSzPct val="100000"/>
              <a:buFont typeface="Times" pitchFamily="-65" charset="0"/>
              <a:buChar char="•"/>
            </a:pPr>
            <a:endParaRPr lang="en-US" sz="3199" b="1"/>
          </a:p>
        </p:txBody>
      </p:sp>
      <p:sp>
        <p:nvSpPr>
          <p:cNvPr id="2" name="Footer Placeholder 1">
            <a:extLst>
              <a:ext uri="{FF2B5EF4-FFF2-40B4-BE49-F238E27FC236}">
                <a16:creationId xmlns:a16="http://schemas.microsoft.com/office/drawing/2014/main" id="{DE14CEAD-8745-5A0B-48EE-EA22B57FEBFE}"/>
              </a:ext>
            </a:extLst>
          </p:cNvPr>
          <p:cNvSpPr>
            <a:spLocks noGrp="1"/>
          </p:cNvSpPr>
          <p:nvPr>
            <p:ph type="ftr" sz="quarter" idx="11"/>
          </p:nvPr>
        </p:nvSpPr>
        <p:spPr/>
        <p:txBody>
          <a:bodyPr/>
          <a:lstStyle/>
          <a:p>
            <a:r>
              <a:rPr lang="en-US"/>
              <a:t>Pointers, Arrays &amp; Strings</a:t>
            </a:r>
          </a:p>
        </p:txBody>
      </p:sp>
      <p:sp>
        <p:nvSpPr>
          <p:cNvPr id="3" name="Slide Number Placeholder 2">
            <a:extLst>
              <a:ext uri="{FF2B5EF4-FFF2-40B4-BE49-F238E27FC236}">
                <a16:creationId xmlns:a16="http://schemas.microsoft.com/office/drawing/2014/main" id="{FA9F963F-F9D3-72CD-1E8E-4DC7EC200EFF}"/>
              </a:ext>
            </a:extLst>
          </p:cNvPr>
          <p:cNvSpPr>
            <a:spLocks noGrp="1"/>
          </p:cNvSpPr>
          <p:nvPr>
            <p:ph type="sldNum" sz="quarter" idx="12"/>
          </p:nvPr>
        </p:nvSpPr>
        <p:spPr/>
        <p:txBody>
          <a:bodyPr/>
          <a:lstStyle/>
          <a:p>
            <a:fld id="{80B3F240-1256-4E56-B6D7-F3DD5D13EF0A}" type="slidenum">
              <a:rPr lang="en-US" smtClean="0"/>
              <a:t>6</a:t>
            </a:fld>
            <a:endParaRPr lang="en-US"/>
          </a:p>
        </p:txBody>
      </p:sp>
    </p:spTree>
    <p:extLst>
      <p:ext uri="{BB962C8B-B14F-4D97-AF65-F5344CB8AC3E}">
        <p14:creationId xmlns:p14="http://schemas.microsoft.com/office/powerpoint/2010/main" val="2655351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b="1" dirty="0"/>
              <a:t>Pointers</a:t>
            </a:r>
          </a:p>
        </p:txBody>
      </p:sp>
      <p:sp>
        <p:nvSpPr>
          <p:cNvPr id="37891" name="Rectangle 3"/>
          <p:cNvSpPr>
            <a:spLocks noGrp="1" noChangeArrowheads="1"/>
          </p:cNvSpPr>
          <p:nvPr>
            <p:ph idx="1"/>
          </p:nvPr>
        </p:nvSpPr>
        <p:spPr/>
        <p:txBody>
          <a:bodyPr/>
          <a:lstStyle/>
          <a:p>
            <a:r>
              <a:rPr lang="en-US" b="1" dirty="0"/>
              <a:t>An address refers to a particular memory location.  In other words, it points to a memory location.</a:t>
            </a:r>
          </a:p>
          <a:p>
            <a:r>
              <a:rPr lang="en-US" b="1" dirty="0"/>
              <a:t>Pointer: A variable that contains the address of a variable.</a:t>
            </a:r>
          </a:p>
        </p:txBody>
      </p:sp>
      <p:grpSp>
        <p:nvGrpSpPr>
          <p:cNvPr id="2" name="Group 4"/>
          <p:cNvGrpSpPr>
            <a:grpSpLocks/>
          </p:cNvGrpSpPr>
          <p:nvPr/>
        </p:nvGrpSpPr>
        <p:grpSpPr bwMode="auto">
          <a:xfrm>
            <a:off x="2013108" y="3563928"/>
            <a:ext cx="7600193" cy="2064702"/>
            <a:chOff x="432" y="2599"/>
            <a:chExt cx="4789" cy="1301"/>
          </a:xfrm>
        </p:grpSpPr>
        <p:grpSp>
          <p:nvGrpSpPr>
            <p:cNvPr id="37896" name="Group 5"/>
            <p:cNvGrpSpPr>
              <a:grpSpLocks/>
            </p:cNvGrpSpPr>
            <p:nvPr/>
          </p:nvGrpSpPr>
          <p:grpSpPr bwMode="auto">
            <a:xfrm>
              <a:off x="912" y="3024"/>
              <a:ext cx="4309" cy="400"/>
              <a:chOff x="288" y="3216"/>
              <a:chExt cx="4309" cy="400"/>
            </a:xfrm>
          </p:grpSpPr>
          <p:sp>
            <p:nvSpPr>
              <p:cNvPr id="37903" name="Rectangle 6"/>
              <p:cNvSpPr>
                <a:spLocks noChangeArrowheads="1"/>
              </p:cNvSpPr>
              <p:nvPr/>
            </p:nvSpPr>
            <p:spPr bwMode="auto">
              <a:xfrm>
                <a:off x="6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4" name="Rectangle 7"/>
              <p:cNvSpPr>
                <a:spLocks noChangeArrowheads="1"/>
              </p:cNvSpPr>
              <p:nvPr/>
            </p:nvSpPr>
            <p:spPr bwMode="auto">
              <a:xfrm>
                <a:off x="9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5" name="Rectangle 8"/>
              <p:cNvSpPr>
                <a:spLocks noChangeArrowheads="1"/>
              </p:cNvSpPr>
              <p:nvPr/>
            </p:nvSpPr>
            <p:spPr bwMode="auto">
              <a:xfrm>
                <a:off x="11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6" name="Rectangle 9"/>
              <p:cNvSpPr>
                <a:spLocks noChangeArrowheads="1"/>
              </p:cNvSpPr>
              <p:nvPr/>
            </p:nvSpPr>
            <p:spPr bwMode="auto">
              <a:xfrm>
                <a:off x="16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7" name="Rectangle 10"/>
              <p:cNvSpPr>
                <a:spLocks noChangeArrowheads="1"/>
              </p:cNvSpPr>
              <p:nvPr/>
            </p:nvSpPr>
            <p:spPr bwMode="auto">
              <a:xfrm>
                <a:off x="13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8" name="Rectangle 11"/>
              <p:cNvSpPr>
                <a:spLocks noChangeArrowheads="1"/>
              </p:cNvSpPr>
              <p:nvPr/>
            </p:nvSpPr>
            <p:spPr bwMode="auto">
              <a:xfrm>
                <a:off x="18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09" name="Rectangle 12"/>
              <p:cNvSpPr>
                <a:spLocks noChangeArrowheads="1"/>
              </p:cNvSpPr>
              <p:nvPr/>
            </p:nvSpPr>
            <p:spPr bwMode="auto">
              <a:xfrm>
                <a:off x="21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0" name="Rectangle 13"/>
              <p:cNvSpPr>
                <a:spLocks noChangeArrowheads="1"/>
              </p:cNvSpPr>
              <p:nvPr/>
            </p:nvSpPr>
            <p:spPr bwMode="auto">
              <a:xfrm>
                <a:off x="23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1" name="Rectangle 14"/>
              <p:cNvSpPr>
                <a:spLocks noChangeArrowheads="1"/>
              </p:cNvSpPr>
              <p:nvPr/>
            </p:nvSpPr>
            <p:spPr bwMode="auto">
              <a:xfrm>
                <a:off x="25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2" name="Rectangle 15"/>
              <p:cNvSpPr>
                <a:spLocks noChangeArrowheads="1"/>
              </p:cNvSpPr>
              <p:nvPr/>
            </p:nvSpPr>
            <p:spPr bwMode="auto">
              <a:xfrm>
                <a:off x="28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3" name="Rectangle 16"/>
              <p:cNvSpPr>
                <a:spLocks noChangeArrowheads="1"/>
              </p:cNvSpPr>
              <p:nvPr/>
            </p:nvSpPr>
            <p:spPr bwMode="auto">
              <a:xfrm>
                <a:off x="307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4" name="Rectangle 17"/>
              <p:cNvSpPr>
                <a:spLocks noChangeArrowheads="1"/>
              </p:cNvSpPr>
              <p:nvPr/>
            </p:nvSpPr>
            <p:spPr bwMode="auto">
              <a:xfrm>
                <a:off x="331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5" name="Rectangle 18"/>
              <p:cNvSpPr>
                <a:spLocks noChangeArrowheads="1"/>
              </p:cNvSpPr>
              <p:nvPr/>
            </p:nvSpPr>
            <p:spPr bwMode="auto">
              <a:xfrm>
                <a:off x="355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6" name="Rectangle 19"/>
              <p:cNvSpPr>
                <a:spLocks noChangeArrowheads="1"/>
              </p:cNvSpPr>
              <p:nvPr/>
            </p:nvSpPr>
            <p:spPr bwMode="auto">
              <a:xfrm>
                <a:off x="379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7" name="Rectangle 20"/>
              <p:cNvSpPr>
                <a:spLocks noChangeArrowheads="1"/>
              </p:cNvSpPr>
              <p:nvPr/>
            </p:nvSpPr>
            <p:spPr bwMode="auto">
              <a:xfrm>
                <a:off x="4032" y="3408"/>
                <a:ext cx="240" cy="192"/>
              </a:xfrm>
              <a:prstGeom prst="rect">
                <a:avLst/>
              </a:prstGeom>
              <a:noFill/>
              <a:ln w="12700">
                <a:solidFill>
                  <a:schemeClr val="tx1"/>
                </a:solidFill>
                <a:miter lim="800000"/>
                <a:headEnd/>
                <a:tailEnd/>
              </a:ln>
            </p:spPr>
            <p:txBody>
              <a:bodyPr wrap="none" anchor="ctr">
                <a:prstTxWarp prst="textNoShape">
                  <a:avLst/>
                </a:prstTxWarp>
              </a:bodyPr>
              <a:lstStyle/>
              <a:p>
                <a:endParaRPr lang="en-US" sz="19194"/>
              </a:p>
            </p:txBody>
          </p:sp>
          <p:sp>
            <p:nvSpPr>
              <p:cNvPr id="37918" name="Text Box 21"/>
              <p:cNvSpPr txBox="1">
                <a:spLocks noChangeArrowheads="1"/>
              </p:cNvSpPr>
              <p:nvPr/>
            </p:nvSpPr>
            <p:spPr bwMode="auto">
              <a:xfrm>
                <a:off x="1382" y="3383"/>
                <a:ext cx="264" cy="233"/>
              </a:xfrm>
              <a:prstGeom prst="rect">
                <a:avLst/>
              </a:prstGeom>
              <a:noFill/>
              <a:ln w="12700">
                <a:noFill/>
                <a:miter lim="800000"/>
                <a:headEnd/>
                <a:tailEnd/>
              </a:ln>
            </p:spPr>
            <p:txBody>
              <a:bodyPr wrap="none">
                <a:prstTxWarp prst="textNoShape">
                  <a:avLst/>
                </a:prstTxWarp>
                <a:spAutoFit/>
              </a:bodyPr>
              <a:lstStyle/>
              <a:p>
                <a:r>
                  <a:rPr lang="en-US"/>
                  <a:t>23</a:t>
                </a:r>
                <a:endParaRPr lang="en-US" sz="2000"/>
              </a:p>
            </p:txBody>
          </p:sp>
          <p:sp>
            <p:nvSpPr>
              <p:cNvPr id="37919" name="Text Box 22"/>
              <p:cNvSpPr txBox="1">
                <a:spLocks noChangeArrowheads="1"/>
              </p:cNvSpPr>
              <p:nvPr/>
            </p:nvSpPr>
            <p:spPr bwMode="auto">
              <a:xfrm>
                <a:off x="2822" y="3383"/>
                <a:ext cx="264" cy="233"/>
              </a:xfrm>
              <a:prstGeom prst="rect">
                <a:avLst/>
              </a:prstGeom>
              <a:noFill/>
              <a:ln w="12700">
                <a:noFill/>
                <a:miter lim="800000"/>
                <a:headEnd/>
                <a:tailEnd/>
              </a:ln>
            </p:spPr>
            <p:txBody>
              <a:bodyPr wrap="none">
                <a:prstTxWarp prst="textNoShape">
                  <a:avLst/>
                </a:prstTxWarp>
                <a:spAutoFit/>
              </a:bodyPr>
              <a:lstStyle/>
              <a:p>
                <a:r>
                  <a:rPr lang="en-US"/>
                  <a:t>42</a:t>
                </a:r>
                <a:endParaRPr lang="en-US" sz="2000"/>
              </a:p>
            </p:txBody>
          </p:sp>
          <p:sp>
            <p:nvSpPr>
              <p:cNvPr id="37920" name="Text Box 23"/>
              <p:cNvSpPr txBox="1">
                <a:spLocks noChangeArrowheads="1"/>
              </p:cNvSpPr>
              <p:nvPr/>
            </p:nvSpPr>
            <p:spPr bwMode="auto">
              <a:xfrm>
                <a:off x="4272" y="3273"/>
                <a:ext cx="325" cy="330"/>
              </a:xfrm>
              <a:prstGeom prst="rect">
                <a:avLst/>
              </a:prstGeom>
              <a:noFill/>
              <a:ln w="12700">
                <a:noFill/>
                <a:miter lim="800000"/>
                <a:headEnd/>
                <a:tailEnd/>
              </a:ln>
            </p:spPr>
            <p:txBody>
              <a:bodyPr wrap="none">
                <a:prstTxWarp prst="textNoShape">
                  <a:avLst/>
                </a:prstTxWarp>
                <a:spAutoFit/>
              </a:bodyPr>
              <a:lstStyle/>
              <a:p>
                <a:r>
                  <a:rPr lang="en-US" sz="2000"/>
                  <a:t> </a:t>
                </a:r>
                <a:r>
                  <a:rPr lang="en-US" sz="2799"/>
                  <a:t>...</a:t>
                </a:r>
                <a:endParaRPr lang="en-US" sz="2000"/>
              </a:p>
            </p:txBody>
          </p:sp>
          <p:sp>
            <p:nvSpPr>
              <p:cNvPr id="37921" name="Text Box 24"/>
              <p:cNvSpPr txBox="1">
                <a:spLocks noChangeArrowheads="1"/>
              </p:cNvSpPr>
              <p:nvPr/>
            </p:nvSpPr>
            <p:spPr bwMode="auto">
              <a:xfrm>
                <a:off x="288" y="3273"/>
                <a:ext cx="325" cy="330"/>
              </a:xfrm>
              <a:prstGeom prst="rect">
                <a:avLst/>
              </a:prstGeom>
              <a:noFill/>
              <a:ln w="12700">
                <a:noFill/>
                <a:miter lim="800000"/>
                <a:headEnd/>
                <a:tailEnd/>
              </a:ln>
            </p:spPr>
            <p:txBody>
              <a:bodyPr wrap="none">
                <a:prstTxWarp prst="textNoShape">
                  <a:avLst/>
                </a:prstTxWarp>
                <a:spAutoFit/>
              </a:bodyPr>
              <a:lstStyle/>
              <a:p>
                <a:r>
                  <a:rPr lang="en-US" sz="2000"/>
                  <a:t> </a:t>
                </a:r>
                <a:r>
                  <a:rPr lang="en-US" sz="2799"/>
                  <a:t>...</a:t>
                </a:r>
                <a:endParaRPr lang="en-US" sz="2000"/>
              </a:p>
            </p:txBody>
          </p:sp>
          <p:sp>
            <p:nvSpPr>
              <p:cNvPr id="37922" name="Text Box 25"/>
              <p:cNvSpPr txBox="1">
                <a:spLocks noChangeArrowheads="1"/>
              </p:cNvSpPr>
              <p:nvPr/>
            </p:nvSpPr>
            <p:spPr bwMode="auto">
              <a:xfrm>
                <a:off x="600" y="3216"/>
                <a:ext cx="1345" cy="213"/>
              </a:xfrm>
              <a:prstGeom prst="rect">
                <a:avLst/>
              </a:prstGeom>
              <a:noFill/>
              <a:ln w="12700">
                <a:noFill/>
                <a:miter lim="800000"/>
                <a:headEnd/>
                <a:tailEnd/>
              </a:ln>
            </p:spPr>
            <p:txBody>
              <a:bodyPr wrap="none">
                <a:prstTxWarp prst="textNoShape">
                  <a:avLst/>
                </a:prstTxWarp>
                <a:spAutoFit/>
              </a:bodyPr>
              <a:lstStyle/>
              <a:p>
                <a:r>
                  <a:rPr lang="en-US" sz="1600"/>
                  <a:t>101 102 103 104 105 ...</a:t>
                </a:r>
                <a:endParaRPr lang="en-US" sz="2000"/>
              </a:p>
            </p:txBody>
          </p:sp>
        </p:grpSp>
        <p:sp>
          <p:nvSpPr>
            <p:cNvPr id="37897" name="Text Box 26"/>
            <p:cNvSpPr txBox="1">
              <a:spLocks noChangeArrowheads="1"/>
            </p:cNvSpPr>
            <p:nvPr/>
          </p:nvSpPr>
          <p:spPr bwMode="auto">
            <a:xfrm>
              <a:off x="2044" y="3360"/>
              <a:ext cx="200" cy="291"/>
            </a:xfrm>
            <a:prstGeom prst="rect">
              <a:avLst/>
            </a:prstGeom>
            <a:noFill/>
            <a:ln w="12700">
              <a:noFill/>
              <a:miter lim="800000"/>
              <a:headEnd/>
              <a:tailEnd/>
            </a:ln>
          </p:spPr>
          <p:txBody>
            <a:bodyPr wrap="none">
              <a:prstTxWarp prst="textNoShape">
                <a:avLst/>
              </a:prstTxWarp>
              <a:spAutoFit/>
            </a:bodyPr>
            <a:lstStyle/>
            <a:p>
              <a:r>
                <a:rPr lang="en-US" sz="2399"/>
                <a:t>x</a:t>
              </a:r>
              <a:endParaRPr lang="en-US" sz="2000"/>
            </a:p>
          </p:txBody>
        </p:sp>
        <p:sp>
          <p:nvSpPr>
            <p:cNvPr id="37898" name="Text Box 27"/>
            <p:cNvSpPr txBox="1">
              <a:spLocks noChangeArrowheads="1"/>
            </p:cNvSpPr>
            <p:nvPr/>
          </p:nvSpPr>
          <p:spPr bwMode="auto">
            <a:xfrm>
              <a:off x="3500" y="3367"/>
              <a:ext cx="189" cy="252"/>
            </a:xfrm>
            <a:prstGeom prst="rect">
              <a:avLst/>
            </a:prstGeom>
            <a:noFill/>
            <a:ln w="12700">
              <a:noFill/>
              <a:miter lim="800000"/>
              <a:headEnd/>
              <a:tailEnd/>
            </a:ln>
          </p:spPr>
          <p:txBody>
            <a:bodyPr wrap="none">
              <a:prstTxWarp prst="textNoShape">
                <a:avLst/>
              </a:prstTxWarp>
              <a:spAutoFit/>
            </a:bodyPr>
            <a:lstStyle/>
            <a:p>
              <a:r>
                <a:rPr lang="en-US" sz="2000"/>
                <a:t>y</a:t>
              </a:r>
            </a:p>
          </p:txBody>
        </p:sp>
        <p:cxnSp>
          <p:nvCxnSpPr>
            <p:cNvPr id="37899" name="AutoShape 28"/>
            <p:cNvCxnSpPr>
              <a:cxnSpLocks noChangeShapeType="1"/>
              <a:endCxn id="37922" idx="1"/>
            </p:cNvCxnSpPr>
            <p:nvPr/>
          </p:nvCxnSpPr>
          <p:spPr bwMode="auto">
            <a:xfrm>
              <a:off x="864" y="2880"/>
              <a:ext cx="360" cy="251"/>
            </a:xfrm>
            <a:prstGeom prst="curvedConnector3">
              <a:avLst>
                <a:gd name="adj1" fmla="val 50000"/>
              </a:avLst>
            </a:prstGeom>
            <a:noFill/>
            <a:ln w="12700">
              <a:solidFill>
                <a:schemeClr val="tx1"/>
              </a:solidFill>
              <a:round/>
              <a:headEnd/>
              <a:tailEnd type="triangle" w="med" len="med"/>
            </a:ln>
          </p:spPr>
        </p:cxnSp>
        <p:cxnSp>
          <p:nvCxnSpPr>
            <p:cNvPr id="37900" name="AutoShape 29"/>
            <p:cNvCxnSpPr>
              <a:cxnSpLocks noChangeShapeType="1"/>
            </p:cNvCxnSpPr>
            <p:nvPr/>
          </p:nvCxnSpPr>
          <p:spPr bwMode="auto">
            <a:xfrm flipV="1">
              <a:off x="960" y="3552"/>
              <a:ext cx="912" cy="240"/>
            </a:xfrm>
            <a:prstGeom prst="curvedConnector3">
              <a:avLst>
                <a:gd name="adj1" fmla="val 50000"/>
              </a:avLst>
            </a:prstGeom>
            <a:noFill/>
            <a:ln w="12700">
              <a:solidFill>
                <a:schemeClr val="tx1"/>
              </a:solidFill>
              <a:round/>
              <a:headEnd/>
              <a:tailEnd type="triangle" w="med" len="med"/>
            </a:ln>
          </p:spPr>
        </p:cxnSp>
        <p:sp>
          <p:nvSpPr>
            <p:cNvPr id="37901" name="Text Box 30"/>
            <p:cNvSpPr txBox="1">
              <a:spLocks noChangeArrowheads="1"/>
            </p:cNvSpPr>
            <p:nvPr/>
          </p:nvSpPr>
          <p:spPr bwMode="auto">
            <a:xfrm>
              <a:off x="614" y="2599"/>
              <a:ext cx="1319" cy="252"/>
            </a:xfrm>
            <a:prstGeom prst="rect">
              <a:avLst/>
            </a:prstGeom>
            <a:noFill/>
            <a:ln w="12700">
              <a:noFill/>
              <a:miter lim="800000"/>
              <a:headEnd/>
              <a:tailEnd/>
            </a:ln>
          </p:spPr>
          <p:txBody>
            <a:bodyPr wrap="none">
              <a:prstTxWarp prst="textNoShape">
                <a:avLst/>
              </a:prstTxWarp>
              <a:spAutoFit/>
            </a:bodyPr>
            <a:lstStyle/>
            <a:p>
              <a:r>
                <a:rPr lang="en-US" sz="2000"/>
                <a:t>Location (address)</a:t>
              </a:r>
            </a:p>
          </p:txBody>
        </p:sp>
        <p:sp>
          <p:nvSpPr>
            <p:cNvPr id="37902" name="Text Box 31"/>
            <p:cNvSpPr txBox="1">
              <a:spLocks noChangeArrowheads="1"/>
            </p:cNvSpPr>
            <p:nvPr/>
          </p:nvSpPr>
          <p:spPr bwMode="auto">
            <a:xfrm>
              <a:off x="432" y="3648"/>
              <a:ext cx="489" cy="252"/>
            </a:xfrm>
            <a:prstGeom prst="rect">
              <a:avLst/>
            </a:prstGeom>
            <a:noFill/>
            <a:ln w="12700">
              <a:noFill/>
              <a:miter lim="800000"/>
              <a:headEnd/>
              <a:tailEnd/>
            </a:ln>
          </p:spPr>
          <p:txBody>
            <a:bodyPr wrap="none">
              <a:prstTxWarp prst="textNoShape">
                <a:avLst/>
              </a:prstTxWarp>
              <a:spAutoFit/>
            </a:bodyPr>
            <a:lstStyle/>
            <a:p>
              <a:r>
                <a:rPr lang="en-US" sz="2000"/>
                <a:t>name</a:t>
              </a:r>
            </a:p>
          </p:txBody>
        </p:sp>
      </p:grpSp>
      <p:sp>
        <p:nvSpPr>
          <p:cNvPr id="1512480" name="Text Box 32"/>
          <p:cNvSpPr txBox="1">
            <a:spLocks noChangeArrowheads="1"/>
          </p:cNvSpPr>
          <p:nvPr/>
        </p:nvSpPr>
        <p:spPr bwMode="auto">
          <a:xfrm>
            <a:off x="8334859" y="4790053"/>
            <a:ext cx="319318" cy="400110"/>
          </a:xfrm>
          <a:prstGeom prst="rect">
            <a:avLst/>
          </a:prstGeom>
          <a:noFill/>
          <a:ln w="12700">
            <a:noFill/>
            <a:miter lim="800000"/>
            <a:headEnd/>
            <a:tailEnd/>
          </a:ln>
        </p:spPr>
        <p:txBody>
          <a:bodyPr wrap="none">
            <a:prstTxWarp prst="textNoShape">
              <a:avLst/>
            </a:prstTxWarp>
            <a:spAutoFit/>
          </a:bodyPr>
          <a:lstStyle/>
          <a:p>
            <a:r>
              <a:rPr lang="en-US" sz="2000" dirty="0"/>
              <a:t>p</a:t>
            </a:r>
          </a:p>
        </p:txBody>
      </p:sp>
      <p:sp>
        <p:nvSpPr>
          <p:cNvPr id="1512481" name="Text Box 33"/>
          <p:cNvSpPr txBox="1">
            <a:spLocks noChangeArrowheads="1"/>
          </p:cNvSpPr>
          <p:nvPr/>
        </p:nvSpPr>
        <p:spPr bwMode="auto">
          <a:xfrm>
            <a:off x="8183980" y="4473068"/>
            <a:ext cx="535724" cy="369332"/>
          </a:xfrm>
          <a:prstGeom prst="rect">
            <a:avLst/>
          </a:prstGeom>
          <a:noFill/>
          <a:ln w="12700">
            <a:noFill/>
            <a:miter lim="800000"/>
            <a:headEnd/>
            <a:tailEnd/>
          </a:ln>
        </p:spPr>
        <p:txBody>
          <a:bodyPr wrap="none">
            <a:prstTxWarp prst="textNoShape">
              <a:avLst/>
            </a:prstTxWarp>
            <a:spAutoFit/>
          </a:bodyPr>
          <a:lstStyle/>
          <a:p>
            <a:r>
              <a:rPr lang="en-US" dirty="0"/>
              <a:t>104</a:t>
            </a:r>
            <a:endParaRPr lang="en-US" sz="2000" dirty="0"/>
          </a:p>
        </p:txBody>
      </p:sp>
      <p:cxnSp>
        <p:nvCxnSpPr>
          <p:cNvPr id="1512482" name="AutoShape 34"/>
          <p:cNvCxnSpPr>
            <a:cxnSpLocks noChangeShapeType="1"/>
          </p:cNvCxnSpPr>
          <p:nvPr/>
        </p:nvCxnSpPr>
        <p:spPr bwMode="auto">
          <a:xfrm rot="5400000" flipH="1">
            <a:off x="6447348" y="2502061"/>
            <a:ext cx="265032" cy="3699321"/>
          </a:xfrm>
          <a:prstGeom prst="curvedConnector3">
            <a:avLst>
              <a:gd name="adj1" fmla="val 342514"/>
            </a:avLst>
          </a:prstGeom>
          <a:noFill/>
          <a:ln w="12700">
            <a:solidFill>
              <a:schemeClr val="tx1"/>
            </a:solidFill>
            <a:round/>
            <a:headEnd/>
            <a:tailEnd type="triangle" w="med" len="med"/>
          </a:ln>
        </p:spPr>
      </p:cxnSp>
      <p:sp>
        <p:nvSpPr>
          <p:cNvPr id="3" name="Footer Placeholder 2">
            <a:extLst>
              <a:ext uri="{FF2B5EF4-FFF2-40B4-BE49-F238E27FC236}">
                <a16:creationId xmlns:a16="http://schemas.microsoft.com/office/drawing/2014/main" id="{73D572BD-8EE5-F8F7-A04B-5396F5E7A2B9}"/>
              </a:ext>
            </a:extLst>
          </p:cNvPr>
          <p:cNvSpPr>
            <a:spLocks noGrp="1"/>
          </p:cNvSpPr>
          <p:nvPr>
            <p:ph type="ftr" sz="quarter" idx="11"/>
          </p:nvPr>
        </p:nvSpPr>
        <p:spPr/>
        <p:txBody>
          <a:bodyPr/>
          <a:lstStyle/>
          <a:p>
            <a:r>
              <a:rPr lang="en-US"/>
              <a:t>Pointers, Arrays &amp; Strings</a:t>
            </a:r>
          </a:p>
        </p:txBody>
      </p:sp>
      <p:sp>
        <p:nvSpPr>
          <p:cNvPr id="4" name="Slide Number Placeholder 3">
            <a:extLst>
              <a:ext uri="{FF2B5EF4-FFF2-40B4-BE49-F238E27FC236}">
                <a16:creationId xmlns:a16="http://schemas.microsoft.com/office/drawing/2014/main" id="{7D3E36D5-6FAD-3344-EE64-6ED838255802}"/>
              </a:ext>
            </a:extLst>
          </p:cNvPr>
          <p:cNvSpPr>
            <a:spLocks noGrp="1"/>
          </p:cNvSpPr>
          <p:nvPr>
            <p:ph type="sldNum" sz="quarter" idx="12"/>
          </p:nvPr>
        </p:nvSpPr>
        <p:spPr/>
        <p:txBody>
          <a:bodyPr/>
          <a:lstStyle/>
          <a:p>
            <a:fld id="{80B3F240-1256-4E56-B6D7-F3DD5D13EF0A}" type="slidenum">
              <a:rPr lang="en-US" smtClean="0"/>
              <a:t>7</a:t>
            </a:fld>
            <a:endParaRPr lang="en-US"/>
          </a:p>
        </p:txBody>
      </p:sp>
    </p:spTree>
    <p:extLst>
      <p:ext uri="{BB962C8B-B14F-4D97-AF65-F5344CB8AC3E}">
        <p14:creationId xmlns:p14="http://schemas.microsoft.com/office/powerpoint/2010/main" val="3376568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6" fill="hold" grpId="0" nodeType="clickEffect">
                                  <p:stCondLst>
                                    <p:cond delay="0"/>
                                  </p:stCondLst>
                                  <p:childTnLst>
                                    <p:set>
                                      <p:cBhvr>
                                        <p:cTn id="11" dur="1" fill="hold">
                                          <p:stCondLst>
                                            <p:cond delay="0"/>
                                          </p:stCondLst>
                                        </p:cTn>
                                        <p:tgtEl>
                                          <p:spTgt spid="1512480"/>
                                        </p:tgtEl>
                                        <p:attrNameLst>
                                          <p:attrName>style.visibility</p:attrName>
                                        </p:attrNameLst>
                                      </p:cBhvr>
                                      <p:to>
                                        <p:strVal val="visible"/>
                                      </p:to>
                                    </p:set>
                                    <p:animEffect transition="in" filter="barn(inHorizontal)">
                                      <p:cBhvr>
                                        <p:cTn id="12" dur="500"/>
                                        <p:tgtEl>
                                          <p:spTgt spid="15124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512482"/>
                                        </p:tgtEl>
                                        <p:attrNameLst>
                                          <p:attrName>style.visibility</p:attrName>
                                        </p:attrNameLst>
                                      </p:cBhvr>
                                      <p:to>
                                        <p:strVal val="visible"/>
                                      </p:to>
                                    </p:set>
                                    <p:animEffect transition="in" filter="wipe(right)">
                                      <p:cBhvr>
                                        <p:cTn id="17" dur="500"/>
                                        <p:tgtEl>
                                          <p:spTgt spid="15124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12481"/>
                                        </p:tgtEl>
                                        <p:attrNameLst>
                                          <p:attrName>style.visibility</p:attrName>
                                        </p:attrNameLst>
                                      </p:cBhvr>
                                      <p:to>
                                        <p:strVal val="visible"/>
                                      </p:to>
                                    </p:set>
                                    <p:animEffect transition="in" filter="dissolve">
                                      <p:cBhvr>
                                        <p:cTn id="22" dur="500"/>
                                        <p:tgtEl>
                                          <p:spTgt spid="15124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2480" grpId="0" autoUpdateAnimBg="0"/>
      <p:bldP spid="151248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 name="Pointer Syntax"/>
          <p:cNvSpPr txBox="1">
            <a:spLocks noGrp="1"/>
          </p:cNvSpPr>
          <p:nvPr>
            <p:ph type="title"/>
          </p:nvPr>
        </p:nvSpPr>
        <p:spPr/>
        <p:txBody>
          <a:bodyPr/>
          <a:lstStyle/>
          <a:p>
            <a:r>
              <a:rPr lang="en-US" b="1" dirty="0"/>
              <a:t>Pointer Syntax</a:t>
            </a:r>
          </a:p>
        </p:txBody>
      </p:sp>
      <p:sp>
        <p:nvSpPr>
          <p:cNvPr id="677" name="int *p;…"/>
          <p:cNvSpPr txBox="1">
            <a:spLocks noGrp="1"/>
          </p:cNvSpPr>
          <p:nvPr>
            <p:ph idx="1"/>
          </p:nvPr>
        </p:nvSpPr>
        <p:spPr/>
        <p:txBody>
          <a:bodyPr>
            <a:normAutofit fontScale="92500" lnSpcReduction="10000"/>
          </a:bodyPr>
          <a:lstStyle/>
          <a:p>
            <a:pPr>
              <a:lnSpc>
                <a:spcPct val="110000"/>
              </a:lnSpc>
            </a:pPr>
            <a:r>
              <a:rPr lang="en-US" sz="3200" b="1" dirty="0">
                <a:latin typeface="Courier New" panose="02070309020205020404" pitchFamily="49" charset="0"/>
                <a:cs typeface="Courier New" panose="02070309020205020404" pitchFamily="49" charset="0"/>
              </a:rPr>
              <a:t>int *p;</a:t>
            </a:r>
          </a:p>
          <a:p>
            <a:pPr lvl="1">
              <a:lnSpc>
                <a:spcPct val="110000"/>
              </a:lnSpc>
            </a:pPr>
            <a:r>
              <a:rPr lang="en-US" sz="2667" dirty="0"/>
              <a:t>Tells compiler that variable </a:t>
            </a:r>
            <a:r>
              <a:rPr lang="en-US" sz="2667" b="1" dirty="0">
                <a:latin typeface="Courier New" panose="02070309020205020404" pitchFamily="49" charset="0"/>
                <a:cs typeface="Courier New" panose="02070309020205020404" pitchFamily="49" charset="0"/>
              </a:rPr>
              <a:t>p</a:t>
            </a:r>
            <a:r>
              <a:rPr lang="en-US" sz="2667" dirty="0"/>
              <a:t> is address of an </a:t>
            </a:r>
            <a:r>
              <a:rPr lang="en-US" sz="2667" b="1" dirty="0">
                <a:latin typeface="Courier New" panose="02070309020205020404" pitchFamily="49" charset="0"/>
                <a:cs typeface="Courier New" panose="02070309020205020404" pitchFamily="49" charset="0"/>
                <a:sym typeface="Courier"/>
              </a:rPr>
              <a:t>int</a:t>
            </a:r>
          </a:p>
          <a:p>
            <a:pPr>
              <a:lnSpc>
                <a:spcPct val="110000"/>
              </a:lnSpc>
            </a:pPr>
            <a:endParaRPr lang="en-US" sz="3200" b="1" dirty="0">
              <a:latin typeface="Courier New" panose="02070309020205020404" pitchFamily="49" charset="0"/>
              <a:cs typeface="Courier New" panose="02070309020205020404" pitchFamily="49" charset="0"/>
            </a:endParaRPr>
          </a:p>
          <a:p>
            <a:pPr>
              <a:lnSpc>
                <a:spcPct val="110000"/>
              </a:lnSpc>
            </a:pPr>
            <a:r>
              <a:rPr lang="en-US" sz="3200" b="1" dirty="0">
                <a:latin typeface="Courier New" panose="02070309020205020404" pitchFamily="49" charset="0"/>
                <a:cs typeface="Courier New" panose="02070309020205020404" pitchFamily="49" charset="0"/>
              </a:rPr>
              <a:t>p = &amp;y;</a:t>
            </a:r>
          </a:p>
          <a:p>
            <a:pPr lvl="1">
              <a:lnSpc>
                <a:spcPct val="110000"/>
              </a:lnSpc>
            </a:pPr>
            <a:r>
              <a:rPr lang="en-US" sz="2667" dirty="0"/>
              <a:t>Tells compiler to assign address of </a:t>
            </a:r>
            <a:r>
              <a:rPr lang="en-US" sz="2667" b="1" dirty="0">
                <a:latin typeface="Courier New" panose="02070309020205020404" pitchFamily="49" charset="0"/>
                <a:cs typeface="Courier New" panose="02070309020205020404" pitchFamily="49" charset="0"/>
                <a:sym typeface="Courier"/>
              </a:rPr>
              <a:t>y</a:t>
            </a:r>
            <a:r>
              <a:rPr lang="en-US" sz="2667" dirty="0"/>
              <a:t> to </a:t>
            </a:r>
            <a:r>
              <a:rPr lang="en-US" sz="2667" b="1" dirty="0">
                <a:latin typeface="Courier New" panose="02070309020205020404" pitchFamily="49" charset="0"/>
                <a:cs typeface="Courier New" panose="02070309020205020404" pitchFamily="49" charset="0"/>
                <a:sym typeface="Courier"/>
              </a:rPr>
              <a:t>p</a:t>
            </a:r>
          </a:p>
          <a:p>
            <a:pPr lvl="1">
              <a:lnSpc>
                <a:spcPct val="110000"/>
              </a:lnSpc>
            </a:pPr>
            <a:r>
              <a:rPr lang="en-US" sz="2667" b="1" dirty="0">
                <a:latin typeface="Courier New" panose="02070309020205020404" pitchFamily="49" charset="0"/>
                <a:cs typeface="Courier New" panose="02070309020205020404" pitchFamily="49" charset="0"/>
              </a:rPr>
              <a:t> &amp;</a:t>
            </a:r>
            <a:r>
              <a:rPr lang="en-US" sz="2667" dirty="0">
                <a:sym typeface="Helvetica Neue"/>
              </a:rPr>
              <a:t> called the “address operator” in this context</a:t>
            </a:r>
          </a:p>
          <a:p>
            <a:pPr>
              <a:lnSpc>
                <a:spcPct val="110000"/>
              </a:lnSpc>
            </a:pPr>
            <a:endParaRPr lang="en-US" sz="3200" b="1" dirty="0">
              <a:latin typeface="Courier New" panose="02070309020205020404" pitchFamily="49" charset="0"/>
              <a:cs typeface="Courier New" panose="02070309020205020404" pitchFamily="49" charset="0"/>
            </a:endParaRPr>
          </a:p>
          <a:p>
            <a:pPr>
              <a:lnSpc>
                <a:spcPct val="110000"/>
              </a:lnSpc>
            </a:pPr>
            <a:r>
              <a:rPr lang="en-US" sz="3200" b="1" dirty="0">
                <a:latin typeface="Courier New" panose="02070309020205020404" pitchFamily="49" charset="0"/>
                <a:cs typeface="Courier New" panose="02070309020205020404" pitchFamily="49" charset="0"/>
              </a:rPr>
              <a:t>z = *p;</a:t>
            </a:r>
          </a:p>
          <a:p>
            <a:pPr lvl="1">
              <a:lnSpc>
                <a:spcPct val="110000"/>
              </a:lnSpc>
            </a:pPr>
            <a:r>
              <a:rPr lang="en-US" sz="2667" dirty="0"/>
              <a:t>Tells compiler to assign value at address in </a:t>
            </a:r>
            <a:r>
              <a:rPr lang="en-US" sz="2667" b="1" dirty="0">
                <a:latin typeface="Courier New" panose="02070309020205020404" pitchFamily="49" charset="0"/>
                <a:cs typeface="Courier New" panose="02070309020205020404" pitchFamily="49" charset="0"/>
                <a:sym typeface="Courier"/>
              </a:rPr>
              <a:t>p</a:t>
            </a:r>
            <a:r>
              <a:rPr lang="en-US" sz="2667" dirty="0"/>
              <a:t> to </a:t>
            </a:r>
            <a:r>
              <a:rPr lang="en-US" sz="2667" b="1" dirty="0">
                <a:latin typeface="Courier New" panose="02070309020205020404" pitchFamily="49" charset="0"/>
                <a:cs typeface="Courier New" panose="02070309020205020404" pitchFamily="49" charset="0"/>
                <a:sym typeface="Courier"/>
              </a:rPr>
              <a:t>z</a:t>
            </a:r>
          </a:p>
          <a:p>
            <a:pPr lvl="1">
              <a:lnSpc>
                <a:spcPct val="110000"/>
              </a:lnSpc>
            </a:pPr>
            <a:r>
              <a:rPr lang="en-US" sz="2667" b="1" dirty="0">
                <a:latin typeface="Courier New" panose="02070309020205020404" pitchFamily="49" charset="0"/>
                <a:cs typeface="Courier New" panose="02070309020205020404" pitchFamily="49" charset="0"/>
              </a:rPr>
              <a:t> *</a:t>
            </a:r>
            <a:r>
              <a:rPr lang="en-US" sz="2667" dirty="0">
                <a:sym typeface="Helvetica Neue"/>
              </a:rPr>
              <a:t> called the “dereference operator” in this context</a:t>
            </a:r>
          </a:p>
        </p:txBody>
      </p:sp>
      <p:sp>
        <p:nvSpPr>
          <p:cNvPr id="678" name="Slide Number"/>
          <p:cNvSpPr txBox="1">
            <a:spLocks noGrp="1"/>
          </p:cNvSpPr>
          <p:nvPr>
            <p:ph type="sldNum" sz="quarter" idx="12"/>
          </p:nvPr>
        </p:nvSpPr>
        <p:spPr>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vert="horz" wrap="none" lIns="95249" tIns="95249" rIns="95249" bIns="95249" rtlCol="0" anchor="ctr">
            <a:spAutoFit/>
          </a:bodyPr>
          <a:lstStyle>
            <a:defPPr marL="0" marR="0" indent="0" algn="l" defTabSz="45718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0755"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Gill Sans"/>
                <a:ea typeface="Gill Sans"/>
                <a:cs typeface="Gill Sans"/>
                <a:sym typeface="Gill Sans"/>
              </a:defRPr>
            </a:lvl1pPr>
            <a:lvl2pPr marL="0" marR="0" indent="11429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2pPr>
            <a:lvl3pPr marL="0" marR="0" indent="228594"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3pPr>
            <a:lvl4pPr marL="0" marR="0" indent="342891"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4pPr>
            <a:lvl5pPr marL="0" marR="0" indent="457189"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5pPr>
            <a:lvl6pPr marL="0" marR="0" indent="571486"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6pPr>
            <a:lvl7pPr marL="0" marR="0" indent="685783"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7pPr>
            <a:lvl8pPr marL="0" marR="0" indent="800080"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8pPr>
            <a:lvl9pPr marL="0" marR="0" indent="914377" algn="ctr" defTabSz="410755" rtl="0" fontAlgn="auto" latinLnBrk="0" hangingPunct="0">
              <a:lnSpc>
                <a:spcPct val="100000"/>
              </a:lnSpc>
              <a:spcBef>
                <a:spcPts val="0"/>
              </a:spcBef>
              <a:spcAft>
                <a:spcPts val="0"/>
              </a:spcAft>
              <a:buClrTx/>
              <a:buSzTx/>
              <a:buFontTx/>
              <a:buNone/>
              <a:tabLst/>
              <a:defRPr kumimoji="0" sz="2500" b="0" i="0" u="none" strike="noStrike" cap="none" spc="0" normalizeH="0" baseline="0">
                <a:ln>
                  <a:noFill/>
                </a:ln>
                <a:solidFill>
                  <a:srgbClr val="000000"/>
                </a:solidFill>
                <a:effectLst/>
                <a:uFillTx/>
                <a:latin typeface="+mn-lt"/>
                <a:ea typeface="+mn-ea"/>
                <a:cs typeface="+mn-cs"/>
                <a:sym typeface="Helvetica Light"/>
              </a:defRPr>
            </a:lvl9pPr>
          </a:lstStyle>
          <a:p>
            <a:fld id="{86CB4B4D-7CA3-9044-876B-883B54F8677D}" type="slidenum">
              <a:rPr lang="en-US" smtClean="0"/>
              <a:pPr/>
              <a:t>8</a:t>
            </a:fld>
            <a:endParaRPr/>
          </a:p>
        </p:txBody>
      </p:sp>
      <p:sp>
        <p:nvSpPr>
          <p:cNvPr id="2" name="Footer Placeholder 1">
            <a:extLst>
              <a:ext uri="{FF2B5EF4-FFF2-40B4-BE49-F238E27FC236}">
                <a16:creationId xmlns:a16="http://schemas.microsoft.com/office/drawing/2014/main" id="{C9E7ED20-86D6-BA0C-944E-2F573514AABD}"/>
              </a:ext>
            </a:extLst>
          </p:cNvPr>
          <p:cNvSpPr>
            <a:spLocks noGrp="1"/>
          </p:cNvSpPr>
          <p:nvPr>
            <p:ph type="ftr" sz="quarter" idx="11"/>
          </p:nvPr>
        </p:nvSpPr>
        <p:spPr/>
        <p:txBody>
          <a:bodyPr/>
          <a:lstStyle/>
          <a:p>
            <a:r>
              <a:rPr lang="en-US"/>
              <a:t>Pointers, Arrays &amp; Strings</a:t>
            </a:r>
          </a:p>
        </p:txBody>
      </p:sp>
    </p:spTree>
    <p:extLst>
      <p:ext uri="{BB962C8B-B14F-4D97-AF65-F5344CB8AC3E}">
        <p14:creationId xmlns:p14="http://schemas.microsoft.com/office/powerpoint/2010/main" val="29313167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b="1" dirty="0">
                <a:ea typeface="ＭＳ Ｐゴシック" pitchFamily="-65" charset="-128"/>
                <a:cs typeface="ＭＳ Ｐゴシック" pitchFamily="-65" charset="-128"/>
              </a:rPr>
              <a:t>Pointers</a:t>
            </a:r>
          </a:p>
        </p:txBody>
      </p:sp>
      <p:sp>
        <p:nvSpPr>
          <p:cNvPr id="1514499" name="Rectangle 3"/>
          <p:cNvSpPr>
            <a:spLocks noGrp="1" noChangeArrowheads="1"/>
          </p:cNvSpPr>
          <p:nvPr>
            <p:ph idx="1"/>
          </p:nvPr>
        </p:nvSpPr>
        <p:spPr/>
        <p:txBody>
          <a:bodyPr/>
          <a:lstStyle/>
          <a:p>
            <a:r>
              <a:rPr lang="en-US" sz="2400" dirty="0">
                <a:ea typeface="ＭＳ Ｐゴシック" pitchFamily="-65" charset="-128"/>
                <a:cs typeface="ＭＳ Ｐゴシック" pitchFamily="-65" charset="-128"/>
              </a:rPr>
              <a:t>How to create a pointer:</a:t>
            </a:r>
          </a:p>
          <a:p>
            <a:pPr marL="507835" lvl="1">
              <a:buNone/>
            </a:pPr>
            <a:r>
              <a:rPr lang="en-US" sz="2133" dirty="0">
                <a:latin typeface="Courier New" pitchFamily="-65" charset="0"/>
              </a:rPr>
              <a:t>	&amp;</a:t>
            </a:r>
            <a:r>
              <a:rPr lang="en-US" sz="2133" dirty="0"/>
              <a:t> operator: get address of a variable</a:t>
            </a:r>
          </a:p>
          <a:p>
            <a:pPr>
              <a:buFont typeface="Times" pitchFamily="-65" charset="0"/>
              <a:buNone/>
            </a:pPr>
            <a:r>
              <a:rPr lang="en-US" sz="3200" b="1" dirty="0">
                <a:latin typeface="Courier New" pitchFamily="-65" charset="0"/>
                <a:ea typeface="ＭＳ Ｐゴシック" pitchFamily="-65" charset="-128"/>
                <a:cs typeface="ＭＳ Ｐゴシック" pitchFamily="-65" charset="-128"/>
              </a:rPr>
              <a:t>int *p, x; </a:t>
            </a:r>
            <a:endParaRPr lang="en-US" sz="3200" b="1" dirty="0">
              <a:ea typeface="ＭＳ Ｐゴシック" pitchFamily="-65" charset="-128"/>
              <a:cs typeface="ＭＳ Ｐゴシック" pitchFamily="-65" charset="-128"/>
            </a:endParaRPr>
          </a:p>
        </p:txBody>
      </p:sp>
      <p:grpSp>
        <p:nvGrpSpPr>
          <p:cNvPr id="2" name="Group 4"/>
          <p:cNvGrpSpPr>
            <a:grpSpLocks/>
          </p:cNvGrpSpPr>
          <p:nvPr/>
        </p:nvGrpSpPr>
        <p:grpSpPr bwMode="auto">
          <a:xfrm>
            <a:off x="6020765" y="1803400"/>
            <a:ext cx="3123236" cy="752243"/>
            <a:chOff x="2016" y="1104"/>
            <a:chExt cx="1968" cy="474"/>
          </a:xfrm>
        </p:grpSpPr>
        <p:grpSp>
          <p:nvGrpSpPr>
            <p:cNvPr id="39966" name="Group 5"/>
            <p:cNvGrpSpPr>
              <a:grpSpLocks/>
            </p:cNvGrpSpPr>
            <p:nvPr/>
          </p:nvGrpSpPr>
          <p:grpSpPr bwMode="auto">
            <a:xfrm>
              <a:off x="2016" y="1104"/>
              <a:ext cx="912" cy="474"/>
              <a:chOff x="96" y="1632"/>
              <a:chExt cx="912" cy="474"/>
            </a:xfrm>
          </p:grpSpPr>
          <p:sp>
            <p:nvSpPr>
              <p:cNvPr id="39971" name="Rectangle 6"/>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72" name="Text Box 7"/>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p</a:t>
                </a:r>
                <a:endParaRPr lang="en-US" sz="2000"/>
              </a:p>
            </p:txBody>
          </p:sp>
          <p:sp>
            <p:nvSpPr>
              <p:cNvPr id="39973" name="Text Box 8"/>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a:t>
                </a:r>
                <a:endParaRPr lang="en-US" sz="2000"/>
              </a:p>
            </p:txBody>
          </p:sp>
        </p:grpSp>
        <p:grpSp>
          <p:nvGrpSpPr>
            <p:cNvPr id="39967" name="Group 9"/>
            <p:cNvGrpSpPr>
              <a:grpSpLocks/>
            </p:cNvGrpSpPr>
            <p:nvPr/>
          </p:nvGrpSpPr>
          <p:grpSpPr bwMode="auto">
            <a:xfrm>
              <a:off x="3072" y="1104"/>
              <a:ext cx="912" cy="474"/>
              <a:chOff x="96" y="1632"/>
              <a:chExt cx="912" cy="474"/>
            </a:xfrm>
          </p:grpSpPr>
          <p:sp>
            <p:nvSpPr>
              <p:cNvPr id="39968" name="Rectangle 10"/>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69" name="Text Box 11"/>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x</a:t>
                </a:r>
                <a:endParaRPr lang="en-US" sz="2000"/>
              </a:p>
            </p:txBody>
          </p:sp>
          <p:sp>
            <p:nvSpPr>
              <p:cNvPr id="39970" name="Text Box 12"/>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dirty="0">
                    <a:latin typeface="Courier New" pitchFamily="-65" charset="0"/>
                  </a:rPr>
                  <a:t>?</a:t>
                </a:r>
                <a:endParaRPr lang="en-US" sz="2000" dirty="0"/>
              </a:p>
            </p:txBody>
          </p:sp>
        </p:grpSp>
      </p:grpSp>
      <p:grpSp>
        <p:nvGrpSpPr>
          <p:cNvPr id="5" name="Group 13"/>
          <p:cNvGrpSpPr>
            <a:grpSpLocks/>
          </p:cNvGrpSpPr>
          <p:nvPr/>
        </p:nvGrpSpPr>
        <p:grpSpPr bwMode="auto">
          <a:xfrm>
            <a:off x="3278411" y="2717518"/>
            <a:ext cx="5865589" cy="752243"/>
            <a:chOff x="288" y="1680"/>
            <a:chExt cx="3696" cy="474"/>
          </a:xfrm>
        </p:grpSpPr>
        <p:sp>
          <p:nvSpPr>
            <p:cNvPr id="39956" name="Rectangle 14"/>
            <p:cNvSpPr>
              <a:spLocks noChangeArrowheads="1"/>
            </p:cNvSpPr>
            <p:nvPr/>
          </p:nvSpPr>
          <p:spPr bwMode="auto">
            <a:xfrm>
              <a:off x="288" y="1728"/>
              <a:ext cx="1200" cy="284"/>
            </a:xfrm>
            <a:prstGeom prst="rect">
              <a:avLst/>
            </a:prstGeom>
            <a:noFill/>
            <a:ln w="12700">
              <a:noFill/>
              <a:miter lim="800000"/>
              <a:headEnd/>
              <a:tailEnd/>
            </a:ln>
          </p:spPr>
          <p:txBody>
            <a:bodyPr lIns="63480" tIns="25392" rIns="63480" bIns="25392">
              <a:prstTxWarp prst="textNoShape">
                <a:avLst/>
              </a:prstTxWarp>
              <a:spAutoFit/>
            </a:bodyPr>
            <a:lstStyle/>
            <a:p>
              <a:pPr marL="203134" indent="-203134">
                <a:lnSpc>
                  <a:spcPct val="75000"/>
                </a:lnSpc>
                <a:spcBef>
                  <a:spcPct val="65000"/>
                </a:spcBef>
                <a:buSzPct val="100000"/>
              </a:pPr>
              <a:r>
                <a:rPr lang="en-US" sz="3199" b="1" dirty="0">
                  <a:latin typeface="Courier New" pitchFamily="-65" charset="0"/>
                </a:rPr>
                <a:t>x = 3; </a:t>
              </a:r>
              <a:endParaRPr lang="en-US" sz="3199" b="1" dirty="0"/>
            </a:p>
          </p:txBody>
        </p:sp>
        <p:grpSp>
          <p:nvGrpSpPr>
            <p:cNvPr id="39957" name="Group 15"/>
            <p:cNvGrpSpPr>
              <a:grpSpLocks/>
            </p:cNvGrpSpPr>
            <p:nvPr/>
          </p:nvGrpSpPr>
          <p:grpSpPr bwMode="auto">
            <a:xfrm>
              <a:off x="2016" y="1680"/>
              <a:ext cx="1968" cy="474"/>
              <a:chOff x="2016" y="1584"/>
              <a:chExt cx="1968" cy="474"/>
            </a:xfrm>
          </p:grpSpPr>
          <p:grpSp>
            <p:nvGrpSpPr>
              <p:cNvPr id="39958" name="Group 16"/>
              <p:cNvGrpSpPr>
                <a:grpSpLocks/>
              </p:cNvGrpSpPr>
              <p:nvPr/>
            </p:nvGrpSpPr>
            <p:grpSpPr bwMode="auto">
              <a:xfrm>
                <a:off x="2016" y="1584"/>
                <a:ext cx="912" cy="474"/>
                <a:chOff x="96" y="1632"/>
                <a:chExt cx="912" cy="474"/>
              </a:xfrm>
            </p:grpSpPr>
            <p:sp>
              <p:nvSpPr>
                <p:cNvPr id="39963" name="Rectangle 17"/>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64" name="Text Box 18"/>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p</a:t>
                  </a:r>
                  <a:endParaRPr lang="en-US" sz="2000"/>
                </a:p>
              </p:txBody>
            </p:sp>
            <p:sp>
              <p:nvSpPr>
                <p:cNvPr id="39965" name="Text Box 19"/>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a:t>
                  </a:r>
                  <a:endParaRPr lang="en-US" sz="2000"/>
                </a:p>
              </p:txBody>
            </p:sp>
          </p:grpSp>
          <p:grpSp>
            <p:nvGrpSpPr>
              <p:cNvPr id="39959" name="Group 20"/>
              <p:cNvGrpSpPr>
                <a:grpSpLocks/>
              </p:cNvGrpSpPr>
              <p:nvPr/>
            </p:nvGrpSpPr>
            <p:grpSpPr bwMode="auto">
              <a:xfrm>
                <a:off x="3072" y="1584"/>
                <a:ext cx="912" cy="474"/>
                <a:chOff x="96" y="1632"/>
                <a:chExt cx="912" cy="474"/>
              </a:xfrm>
            </p:grpSpPr>
            <p:sp>
              <p:nvSpPr>
                <p:cNvPr id="39960" name="Rectangle 21"/>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61" name="Text Box 22"/>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x</a:t>
                  </a:r>
                  <a:endParaRPr lang="en-US" sz="2000"/>
                </a:p>
              </p:txBody>
            </p:sp>
            <p:sp>
              <p:nvSpPr>
                <p:cNvPr id="39962" name="Text Box 23"/>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3</a:t>
                  </a:r>
                  <a:endParaRPr lang="en-US" sz="2000"/>
                </a:p>
              </p:txBody>
            </p:sp>
          </p:grpSp>
        </p:grpSp>
      </p:grpSp>
      <p:grpSp>
        <p:nvGrpSpPr>
          <p:cNvPr id="9" name="Group 24"/>
          <p:cNvGrpSpPr>
            <a:grpSpLocks/>
          </p:cNvGrpSpPr>
          <p:nvPr/>
        </p:nvGrpSpPr>
        <p:grpSpPr bwMode="auto">
          <a:xfrm>
            <a:off x="3287933" y="3555459"/>
            <a:ext cx="5856067" cy="828419"/>
            <a:chOff x="246" y="2208"/>
            <a:chExt cx="3690" cy="522"/>
          </a:xfrm>
        </p:grpSpPr>
        <p:sp>
          <p:nvSpPr>
            <p:cNvPr id="39945" name="Rectangle 25"/>
            <p:cNvSpPr>
              <a:spLocks noChangeArrowheads="1"/>
            </p:cNvSpPr>
            <p:nvPr/>
          </p:nvSpPr>
          <p:spPr bwMode="auto">
            <a:xfrm>
              <a:off x="246" y="2304"/>
              <a:ext cx="1200" cy="284"/>
            </a:xfrm>
            <a:prstGeom prst="rect">
              <a:avLst/>
            </a:prstGeom>
            <a:noFill/>
            <a:ln w="12700">
              <a:noFill/>
              <a:miter lim="800000"/>
              <a:headEnd/>
              <a:tailEnd/>
            </a:ln>
          </p:spPr>
          <p:txBody>
            <a:bodyPr lIns="63480" tIns="25392" rIns="63480" bIns="25392">
              <a:prstTxWarp prst="textNoShape">
                <a:avLst/>
              </a:prstTxWarp>
              <a:spAutoFit/>
            </a:bodyPr>
            <a:lstStyle/>
            <a:p>
              <a:pPr marL="203134" indent="-203134">
                <a:lnSpc>
                  <a:spcPct val="75000"/>
                </a:lnSpc>
                <a:spcBef>
                  <a:spcPct val="65000"/>
                </a:spcBef>
                <a:buSzPct val="100000"/>
              </a:pPr>
              <a:r>
                <a:rPr lang="en-US" sz="3199" b="1" dirty="0">
                  <a:latin typeface="Courier New" pitchFamily="-65" charset="0"/>
                </a:rPr>
                <a:t>p =&amp;x; </a:t>
              </a:r>
              <a:endParaRPr lang="en-US" sz="3199" b="1" dirty="0"/>
            </a:p>
          </p:txBody>
        </p:sp>
        <p:grpSp>
          <p:nvGrpSpPr>
            <p:cNvPr id="39946" name="Group 26"/>
            <p:cNvGrpSpPr>
              <a:grpSpLocks/>
            </p:cNvGrpSpPr>
            <p:nvPr/>
          </p:nvGrpSpPr>
          <p:grpSpPr bwMode="auto">
            <a:xfrm>
              <a:off x="1968" y="2256"/>
              <a:ext cx="1968" cy="474"/>
              <a:chOff x="2016" y="1584"/>
              <a:chExt cx="1968" cy="474"/>
            </a:xfrm>
          </p:grpSpPr>
          <p:grpSp>
            <p:nvGrpSpPr>
              <p:cNvPr id="39948" name="Group 27"/>
              <p:cNvGrpSpPr>
                <a:grpSpLocks/>
              </p:cNvGrpSpPr>
              <p:nvPr/>
            </p:nvGrpSpPr>
            <p:grpSpPr bwMode="auto">
              <a:xfrm>
                <a:off x="2016" y="1584"/>
                <a:ext cx="912" cy="474"/>
                <a:chOff x="96" y="1632"/>
                <a:chExt cx="912" cy="474"/>
              </a:xfrm>
            </p:grpSpPr>
            <p:sp>
              <p:nvSpPr>
                <p:cNvPr id="39953" name="Rectangle 28"/>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54" name="Text Box 29"/>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dirty="0">
                      <a:latin typeface="Courier New" pitchFamily="-65" charset="0"/>
                    </a:rPr>
                    <a:t>p</a:t>
                  </a:r>
                  <a:endParaRPr lang="en-US" sz="2000" dirty="0"/>
                </a:p>
              </p:txBody>
            </p:sp>
            <p:sp>
              <p:nvSpPr>
                <p:cNvPr id="39955" name="Text Box 30"/>
                <p:cNvSpPr txBox="1">
                  <a:spLocks noChangeArrowheads="1"/>
                </p:cNvSpPr>
                <p:nvPr/>
              </p:nvSpPr>
              <p:spPr bwMode="auto">
                <a:xfrm>
                  <a:off x="576" y="1818"/>
                  <a:ext cx="116" cy="252"/>
                </a:xfrm>
                <a:prstGeom prst="rect">
                  <a:avLst/>
                </a:prstGeom>
                <a:noFill/>
                <a:ln w="12700">
                  <a:noFill/>
                  <a:miter lim="800000"/>
                  <a:headEnd/>
                  <a:tailEnd/>
                </a:ln>
              </p:spPr>
              <p:txBody>
                <a:bodyPr wrap="none">
                  <a:prstTxWarp prst="textNoShape">
                    <a:avLst/>
                  </a:prstTxWarp>
                  <a:spAutoFit/>
                </a:bodyPr>
                <a:lstStyle/>
                <a:p>
                  <a:endParaRPr lang="en-US" sz="2000"/>
                </a:p>
              </p:txBody>
            </p:sp>
          </p:grpSp>
          <p:grpSp>
            <p:nvGrpSpPr>
              <p:cNvPr id="39949" name="Group 31"/>
              <p:cNvGrpSpPr>
                <a:grpSpLocks/>
              </p:cNvGrpSpPr>
              <p:nvPr/>
            </p:nvGrpSpPr>
            <p:grpSpPr bwMode="auto">
              <a:xfrm>
                <a:off x="3072" y="1584"/>
                <a:ext cx="912" cy="474"/>
                <a:chOff x="96" y="1632"/>
                <a:chExt cx="912" cy="474"/>
              </a:xfrm>
            </p:grpSpPr>
            <p:sp>
              <p:nvSpPr>
                <p:cNvPr id="39950" name="Rectangle 32"/>
                <p:cNvSpPr>
                  <a:spLocks noChangeArrowheads="1"/>
                </p:cNvSpPr>
                <p:nvPr/>
              </p:nvSpPr>
              <p:spPr bwMode="auto">
                <a:xfrm>
                  <a:off x="384" y="1632"/>
                  <a:ext cx="624" cy="432"/>
                </a:xfrm>
                <a:prstGeom prst="rect">
                  <a:avLst/>
                </a:prstGeom>
                <a:noFill/>
                <a:ln w="38100">
                  <a:solidFill>
                    <a:schemeClr val="tx1"/>
                  </a:solidFill>
                  <a:miter lim="800000"/>
                  <a:headEnd/>
                  <a:tailEnd/>
                </a:ln>
              </p:spPr>
              <p:txBody>
                <a:bodyPr wrap="none" anchor="ctr">
                  <a:prstTxWarp prst="textNoShape">
                    <a:avLst/>
                  </a:prstTxWarp>
                </a:bodyPr>
                <a:lstStyle/>
                <a:p>
                  <a:endParaRPr lang="en-US" sz="19194"/>
                </a:p>
              </p:txBody>
            </p:sp>
            <p:sp>
              <p:nvSpPr>
                <p:cNvPr id="39951" name="Text Box 33"/>
                <p:cNvSpPr txBox="1">
                  <a:spLocks noChangeArrowheads="1"/>
                </p:cNvSpPr>
                <p:nvPr/>
              </p:nvSpPr>
              <p:spPr bwMode="auto">
                <a:xfrm>
                  <a:off x="9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x</a:t>
                  </a:r>
                  <a:endParaRPr lang="en-US" sz="2000"/>
                </a:p>
              </p:txBody>
            </p:sp>
            <p:sp>
              <p:nvSpPr>
                <p:cNvPr id="39952" name="Text Box 34"/>
                <p:cNvSpPr txBox="1">
                  <a:spLocks noChangeArrowheads="1"/>
                </p:cNvSpPr>
                <p:nvPr/>
              </p:nvSpPr>
              <p:spPr bwMode="auto">
                <a:xfrm>
                  <a:off x="576" y="1776"/>
                  <a:ext cx="252" cy="330"/>
                </a:xfrm>
                <a:prstGeom prst="rect">
                  <a:avLst/>
                </a:prstGeom>
                <a:noFill/>
                <a:ln w="12700">
                  <a:noFill/>
                  <a:miter lim="800000"/>
                  <a:headEnd/>
                  <a:tailEnd/>
                </a:ln>
              </p:spPr>
              <p:txBody>
                <a:bodyPr wrap="none">
                  <a:prstTxWarp prst="textNoShape">
                    <a:avLst/>
                  </a:prstTxWarp>
                  <a:spAutoFit/>
                </a:bodyPr>
                <a:lstStyle/>
                <a:p>
                  <a:r>
                    <a:rPr lang="en-US" sz="2799" b="1">
                      <a:latin typeface="Courier New" pitchFamily="-65" charset="0"/>
                    </a:rPr>
                    <a:t>3</a:t>
                  </a:r>
                  <a:endParaRPr lang="en-US" sz="2000"/>
                </a:p>
              </p:txBody>
            </p:sp>
          </p:grpSp>
        </p:grpSp>
        <p:sp>
          <p:nvSpPr>
            <p:cNvPr id="39947" name="Freeform 35"/>
            <p:cNvSpPr>
              <a:spLocks/>
            </p:cNvSpPr>
            <p:nvPr/>
          </p:nvSpPr>
          <p:spPr bwMode="auto">
            <a:xfrm>
              <a:off x="2544" y="2208"/>
              <a:ext cx="720" cy="288"/>
            </a:xfrm>
            <a:custGeom>
              <a:avLst/>
              <a:gdLst>
                <a:gd name="T0" fmla="*/ 0 w 720"/>
                <a:gd name="T1" fmla="*/ 137 h 392"/>
                <a:gd name="T2" fmla="*/ 384 w 720"/>
                <a:gd name="T3" fmla="*/ 3 h 392"/>
                <a:gd name="T4" fmla="*/ 720 w 720"/>
                <a:gd name="T5" fmla="*/ 156 h 392"/>
                <a:gd name="T6" fmla="*/ 0 60000 65536"/>
                <a:gd name="T7" fmla="*/ 0 60000 65536"/>
                <a:gd name="T8" fmla="*/ 0 60000 65536"/>
                <a:gd name="T9" fmla="*/ 0 w 720"/>
                <a:gd name="T10" fmla="*/ 0 h 392"/>
                <a:gd name="T11" fmla="*/ 720 w 720"/>
                <a:gd name="T12" fmla="*/ 392 h 392"/>
              </a:gdLst>
              <a:ahLst/>
              <a:cxnLst>
                <a:cxn ang="T6">
                  <a:pos x="T0" y="T1"/>
                </a:cxn>
                <a:cxn ang="T7">
                  <a:pos x="T2" y="T3"/>
                </a:cxn>
                <a:cxn ang="T8">
                  <a:pos x="T4" y="T5"/>
                </a:cxn>
              </a:cxnLst>
              <a:rect l="T9" t="T10" r="T11" b="T12"/>
              <a:pathLst>
                <a:path w="720" h="392">
                  <a:moveTo>
                    <a:pt x="0" y="344"/>
                  </a:moveTo>
                  <a:cubicBezTo>
                    <a:pt x="132" y="172"/>
                    <a:pt x="264" y="0"/>
                    <a:pt x="384" y="8"/>
                  </a:cubicBezTo>
                  <a:cubicBezTo>
                    <a:pt x="504" y="16"/>
                    <a:pt x="612" y="204"/>
                    <a:pt x="720" y="392"/>
                  </a:cubicBezTo>
                </a:path>
              </a:pathLst>
            </a:custGeom>
            <a:noFill/>
            <a:ln w="57150">
              <a:solidFill>
                <a:srgbClr val="D8E156"/>
              </a:solidFill>
              <a:round/>
              <a:headEnd/>
              <a:tailEnd type="triangle" w="med" len="med"/>
            </a:ln>
          </p:spPr>
          <p:txBody>
            <a:bodyPr wrap="none" anchor="ctr">
              <a:prstTxWarp prst="textNoShape">
                <a:avLst/>
              </a:prstTxWarp>
            </a:bodyPr>
            <a:lstStyle/>
            <a:p>
              <a:endParaRPr lang="en-US" sz="19194"/>
            </a:p>
          </p:txBody>
        </p:sp>
      </p:grpSp>
      <p:sp>
        <p:nvSpPr>
          <p:cNvPr id="1514532" name="Rectangle 36"/>
          <p:cNvSpPr>
            <a:spLocks noChangeArrowheads="1"/>
          </p:cNvSpPr>
          <p:nvPr/>
        </p:nvSpPr>
        <p:spPr bwMode="auto">
          <a:xfrm>
            <a:off x="3149601" y="4763659"/>
            <a:ext cx="8912649" cy="1510141"/>
          </a:xfrm>
          <a:prstGeom prst="rect">
            <a:avLst/>
          </a:prstGeom>
          <a:noFill/>
          <a:ln w="12700">
            <a:noFill/>
            <a:miter lim="800000"/>
            <a:headEnd/>
            <a:tailEnd/>
          </a:ln>
        </p:spPr>
        <p:txBody>
          <a:bodyPr lIns="63480" tIns="25392" rIns="63480" bIns="25392">
            <a:prstTxWarp prst="textNoShape">
              <a:avLst/>
            </a:prstTxWarp>
            <a:spAutoFit/>
          </a:bodyPr>
          <a:lstStyle/>
          <a:p>
            <a:pPr marL="380990" indent="-380990">
              <a:lnSpc>
                <a:spcPct val="75000"/>
              </a:lnSpc>
              <a:spcBef>
                <a:spcPct val="65000"/>
              </a:spcBef>
              <a:buSzPct val="100000"/>
              <a:buFont typeface="Wingdings" pitchFamily="2" charset="2"/>
              <a:buChar char="§"/>
            </a:pPr>
            <a:r>
              <a:rPr lang="en-US" sz="2400" b="1" dirty="0">
                <a:latin typeface="18 VAG Rounded Bold   07390" pitchFamily="2" charset="0"/>
              </a:rPr>
              <a:t>How get a value pointed to?</a:t>
            </a:r>
          </a:p>
          <a:p>
            <a:pPr marL="507835" lvl="1" indent="-190438">
              <a:lnSpc>
                <a:spcPct val="85000"/>
              </a:lnSpc>
              <a:spcBef>
                <a:spcPct val="40000"/>
              </a:spcBef>
              <a:buSzPct val="100000"/>
            </a:pPr>
            <a:r>
              <a:rPr lang="en-US" sz="2400" b="1" dirty="0">
                <a:latin typeface="18 VAG Rounded Bold   07390" pitchFamily="2" charset="0"/>
                <a:ea typeface="ＭＳ Ｐゴシック" pitchFamily="-65" charset="-128"/>
                <a:cs typeface="ＭＳ Ｐゴシック" pitchFamily="-65" charset="-128"/>
              </a:rPr>
              <a:t> </a:t>
            </a:r>
            <a:r>
              <a:rPr lang="en-US" sz="2400" dirty="0">
                <a:latin typeface="18 VAG Rounded Thin   55390" pitchFamily="2" charset="0"/>
                <a:ea typeface="ＭＳ Ｐゴシック" pitchFamily="-65" charset="-128"/>
                <a:cs typeface="ＭＳ Ｐゴシック" pitchFamily="-65" charset="-128"/>
              </a:rPr>
              <a:t>* “dereference operator”: get value pointed to</a:t>
            </a:r>
          </a:p>
          <a:p>
            <a:pPr marL="203134" indent="-203134">
              <a:lnSpc>
                <a:spcPct val="75000"/>
              </a:lnSpc>
              <a:spcBef>
                <a:spcPct val="65000"/>
              </a:spcBef>
              <a:buSzPct val="100000"/>
            </a:pPr>
            <a:r>
              <a:rPr lang="en-US" sz="3200" b="1" dirty="0" err="1">
                <a:latin typeface="Courier New" pitchFamily="-65" charset="0"/>
              </a:rPr>
              <a:t>printf</a:t>
            </a:r>
            <a:r>
              <a:rPr lang="en-US" sz="3200" b="1" dirty="0">
                <a:latin typeface="Courier New" pitchFamily="-65" charset="0"/>
              </a:rPr>
              <a:t>(“p points to %d\n”,*p); </a:t>
            </a:r>
            <a:endParaRPr lang="en-US" sz="3200" b="1" dirty="0"/>
          </a:p>
        </p:txBody>
      </p:sp>
      <p:sp>
        <p:nvSpPr>
          <p:cNvPr id="1514533" name="Text Box 37"/>
          <p:cNvSpPr txBox="1">
            <a:spLocks noChangeArrowheads="1"/>
          </p:cNvSpPr>
          <p:nvPr/>
        </p:nvSpPr>
        <p:spPr bwMode="auto">
          <a:xfrm>
            <a:off x="9514735" y="1086061"/>
            <a:ext cx="2100928" cy="3477875"/>
          </a:xfrm>
          <a:prstGeom prst="rect">
            <a:avLst/>
          </a:prstGeom>
          <a:noFill/>
          <a:ln w="12700">
            <a:noFill/>
            <a:miter lim="800000"/>
            <a:headEnd/>
            <a:tailEnd/>
          </a:ln>
        </p:spPr>
        <p:txBody>
          <a:bodyPr wrap="square">
            <a:prstTxWarp prst="textNoShape">
              <a:avLst/>
            </a:prstTxWarp>
            <a:spAutoFit/>
          </a:bodyPr>
          <a:lstStyle/>
          <a:p>
            <a:r>
              <a:rPr lang="en-US" sz="2000" dirty="0">
                <a:solidFill>
                  <a:srgbClr val="FFC117"/>
                </a:solidFill>
              </a:rPr>
              <a:t>Note the “*” gets used 2 different ways in this example.  In the  declaration to indicate that </a:t>
            </a:r>
            <a:r>
              <a:rPr lang="en-US" sz="2000" b="1" dirty="0">
                <a:solidFill>
                  <a:srgbClr val="FFC117"/>
                </a:solidFill>
                <a:latin typeface="Courier New" pitchFamily="-65" charset="0"/>
              </a:rPr>
              <a:t>p</a:t>
            </a:r>
            <a:r>
              <a:rPr lang="en-US" sz="2000" dirty="0">
                <a:solidFill>
                  <a:srgbClr val="FFC117"/>
                </a:solidFill>
              </a:rPr>
              <a:t> is going to be a pointer,  and in the </a:t>
            </a:r>
            <a:r>
              <a:rPr lang="en-US" sz="2000" b="1" dirty="0" err="1">
                <a:solidFill>
                  <a:srgbClr val="FFC117"/>
                </a:solidFill>
                <a:latin typeface="Courier New" pitchFamily="-65" charset="0"/>
              </a:rPr>
              <a:t>printf</a:t>
            </a:r>
            <a:r>
              <a:rPr lang="en-US" sz="2000" dirty="0">
                <a:solidFill>
                  <a:srgbClr val="FFC117"/>
                </a:solidFill>
              </a:rPr>
              <a:t> to get the value pointed to by </a:t>
            </a:r>
            <a:r>
              <a:rPr lang="en-US" sz="2000" b="1" dirty="0">
                <a:solidFill>
                  <a:srgbClr val="FFC117"/>
                </a:solidFill>
                <a:latin typeface="Courier New" pitchFamily="-65" charset="0"/>
              </a:rPr>
              <a:t>p</a:t>
            </a:r>
            <a:r>
              <a:rPr lang="en-US" sz="2000" dirty="0">
                <a:solidFill>
                  <a:srgbClr val="FFC117"/>
                </a:solidFill>
              </a:rPr>
              <a:t>.</a:t>
            </a:r>
          </a:p>
        </p:txBody>
      </p:sp>
      <p:sp>
        <p:nvSpPr>
          <p:cNvPr id="3" name="Footer Placeholder 2">
            <a:extLst>
              <a:ext uri="{FF2B5EF4-FFF2-40B4-BE49-F238E27FC236}">
                <a16:creationId xmlns:a16="http://schemas.microsoft.com/office/drawing/2014/main" id="{B71FC84F-67A0-06E6-0A91-57C91C69CEFE}"/>
              </a:ext>
            </a:extLst>
          </p:cNvPr>
          <p:cNvSpPr>
            <a:spLocks noGrp="1"/>
          </p:cNvSpPr>
          <p:nvPr>
            <p:ph type="ftr" sz="quarter" idx="11"/>
          </p:nvPr>
        </p:nvSpPr>
        <p:spPr/>
        <p:txBody>
          <a:bodyPr/>
          <a:lstStyle/>
          <a:p>
            <a:r>
              <a:rPr lang="en-US"/>
              <a:t>Pointers, Arrays &amp; Strings</a:t>
            </a:r>
          </a:p>
        </p:txBody>
      </p:sp>
      <p:sp>
        <p:nvSpPr>
          <p:cNvPr id="4" name="Slide Number Placeholder 3">
            <a:extLst>
              <a:ext uri="{FF2B5EF4-FFF2-40B4-BE49-F238E27FC236}">
                <a16:creationId xmlns:a16="http://schemas.microsoft.com/office/drawing/2014/main" id="{082CF978-F683-D686-EC8F-C3B44A71DE58}"/>
              </a:ext>
            </a:extLst>
          </p:cNvPr>
          <p:cNvSpPr>
            <a:spLocks noGrp="1"/>
          </p:cNvSpPr>
          <p:nvPr>
            <p:ph type="sldNum" sz="quarter" idx="12"/>
          </p:nvPr>
        </p:nvSpPr>
        <p:spPr/>
        <p:txBody>
          <a:bodyPr/>
          <a:lstStyle/>
          <a:p>
            <a:fld id="{80B3F240-1256-4E56-B6D7-F3DD5D13EF0A}" type="slidenum">
              <a:rPr lang="en-US" smtClean="0"/>
              <a:t>9</a:t>
            </a:fld>
            <a:endParaRPr lang="en-US"/>
          </a:p>
        </p:txBody>
      </p:sp>
    </p:spTree>
    <p:extLst>
      <p:ext uri="{BB962C8B-B14F-4D97-AF65-F5344CB8AC3E}">
        <p14:creationId xmlns:p14="http://schemas.microsoft.com/office/powerpoint/2010/main" val="2697047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144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51449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514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499"/>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14532">
                                            <p:txEl>
                                              <p:pRg st="0" end="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1514532">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514532">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514533"/>
                                        </p:tgtEl>
                                        <p:attrNameLst>
                                          <p:attrName>style.visibility</p:attrName>
                                        </p:attrNameLst>
                                      </p:cBhvr>
                                      <p:to>
                                        <p:strVal val="visible"/>
                                      </p:to>
                                    </p:set>
                                    <p:animEffect transition="in" filter="dissolve">
                                      <p:cBhvr>
                                        <p:cTn id="41" dur="500"/>
                                        <p:tgtEl>
                                          <p:spTgt spid="15145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4499" grpId="0" build="p" autoUpdateAnimBg="0"/>
      <p:bldP spid="1514532" grpId="0" build="p" autoUpdateAnimBg="0"/>
      <p:bldP spid="1514533"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5E2F504EC83354CBC51D18C337E26FD" ma:contentTypeVersion="11" ma:contentTypeDescription="Create a new document." ma:contentTypeScope="" ma:versionID="96f494dad9043457e86f1fefeeecd868">
  <xsd:schema xmlns:xsd="http://www.w3.org/2001/XMLSchema" xmlns:xs="http://www.w3.org/2001/XMLSchema" xmlns:p="http://schemas.microsoft.com/office/2006/metadata/properties" xmlns:ns2="ad5eea99-3e84-4b7b-80a3-8f4326be7129" xmlns:ns3="a3b9f400-4f8b-4b6d-a3b9-5b21744c786d" targetNamespace="http://schemas.microsoft.com/office/2006/metadata/properties" ma:root="true" ma:fieldsID="67b1bc3d725e1d472f90c7a6bbc67ca9" ns2:_="" ns3:_="">
    <xsd:import namespace="ad5eea99-3e84-4b7b-80a3-8f4326be7129"/>
    <xsd:import namespace="a3b9f400-4f8b-4b6d-a3b9-5b21744c786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5eea99-3e84-4b7b-80a3-8f4326be712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71b6d75b-5da6-464d-aa40-f1273986be9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3b9f400-4f8b-4b6d-a3b9-5b21744c786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f0f938bd-4c03-404f-8513-1b4508198240}" ma:internalName="TaxCatchAll" ma:showField="CatchAllData" ma:web="a3b9f400-4f8b-4b6d-a3b9-5b21744c78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a3b9f400-4f8b-4b6d-a3b9-5b21744c786d" xsi:nil="true"/>
    <lcf76f155ced4ddcb4097134ff3c332f xmlns="ad5eea99-3e84-4b7b-80a3-8f4326be7129">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61241A-2F49-44CE-B6F3-E08FF4B24D5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5eea99-3e84-4b7b-80a3-8f4326be7129"/>
    <ds:schemaRef ds:uri="a3b9f400-4f8b-4b6d-a3b9-5b21744c78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9E5C6D-C414-4D14-A37A-A60DED7CF2D5}">
  <ds:schemaRefs>
    <ds:schemaRef ds:uri="http://schemas.microsoft.com/office/2006/metadata/properties"/>
    <ds:schemaRef ds:uri="http://schemas.microsoft.com/office/infopath/2007/PartnerControls"/>
    <ds:schemaRef ds:uri="a3b9f400-4f8b-4b6d-a3b9-5b21744c786d"/>
    <ds:schemaRef ds:uri="ad5eea99-3e84-4b7b-80a3-8f4326be7129"/>
  </ds:schemaRefs>
</ds:datastoreItem>
</file>

<file path=customXml/itemProps3.xml><?xml version="1.0" encoding="utf-8"?>
<ds:datastoreItem xmlns:ds="http://schemas.openxmlformats.org/officeDocument/2006/customXml" ds:itemID="{AC92A04B-213C-436E-BD13-D40AD45E3B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2587</TotalTime>
  <Words>3876</Words>
  <Application>Microsoft Office PowerPoint</Application>
  <PresentationFormat>Widescreen</PresentationFormat>
  <Paragraphs>582</Paragraphs>
  <Slides>47</Slides>
  <Notes>29</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47</vt:i4>
      </vt:variant>
    </vt:vector>
  </HeadingPairs>
  <TitlesOfParts>
    <vt:vector size="64" baseType="lpstr">
      <vt:lpstr>Meiryo UI</vt:lpstr>
      <vt:lpstr>ＭＳ Ｐゴシック</vt:lpstr>
      <vt:lpstr>18 VAG Rounded Black   09390</vt:lpstr>
      <vt:lpstr>18 VAG Rounded Bold   07390</vt:lpstr>
      <vt:lpstr>18 VAG Rounded Light   02390</vt:lpstr>
      <vt:lpstr>18 VAG Rounded Thin   55390</vt:lpstr>
      <vt:lpstr>Arial</vt:lpstr>
      <vt:lpstr>Calibri</vt:lpstr>
      <vt:lpstr>Courier</vt:lpstr>
      <vt:lpstr>Courier New</vt:lpstr>
      <vt:lpstr>Georgia</vt:lpstr>
      <vt:lpstr>Helvetica Neue</vt:lpstr>
      <vt:lpstr>Roboto Mono</vt:lpstr>
      <vt:lpstr>Source Sans Pro</vt:lpstr>
      <vt:lpstr>Times</vt:lpstr>
      <vt:lpstr>Wingdings</vt:lpstr>
      <vt:lpstr>Office Theme</vt:lpstr>
      <vt:lpstr>       C Programming Pointers, Arrays, and Strings    </vt:lpstr>
      <vt:lpstr>Contents</vt:lpstr>
      <vt:lpstr>C memory map revisit</vt:lpstr>
      <vt:lpstr>C memory map revisit</vt:lpstr>
      <vt:lpstr>C memory map revisit</vt:lpstr>
      <vt:lpstr>Address vs. Value</vt:lpstr>
      <vt:lpstr>Pointers</vt:lpstr>
      <vt:lpstr>Pointer Syntax</vt:lpstr>
      <vt:lpstr>Pointers</vt:lpstr>
      <vt:lpstr>Pointers</vt:lpstr>
      <vt:lpstr>Pointers and Parameter Passing (1/2)</vt:lpstr>
      <vt:lpstr>Pointers and Parameter Passing (2/2)</vt:lpstr>
      <vt:lpstr>Return more than one value from a function</vt:lpstr>
      <vt:lpstr>Return more than one value from a function</vt:lpstr>
      <vt:lpstr>Return more than one value from a function</vt:lpstr>
      <vt:lpstr>Return more than one value from a function</vt:lpstr>
      <vt:lpstr>More C Pointer Dangers</vt:lpstr>
      <vt:lpstr>Pointers in C … The Good, Bad, and the Ugly</vt:lpstr>
      <vt:lpstr>PowerPoint Presentation</vt:lpstr>
      <vt:lpstr>Pointers</vt:lpstr>
      <vt:lpstr>Function pointers example</vt:lpstr>
      <vt:lpstr>Pointers and Structures</vt:lpstr>
      <vt:lpstr>NULL pointers...</vt:lpstr>
      <vt:lpstr>Pointing to Different Size Objects</vt:lpstr>
      <vt:lpstr>Casting pointers</vt:lpstr>
      <vt:lpstr>Pointer Arithmetic</vt:lpstr>
      <vt:lpstr>Pointers increment</vt:lpstr>
      <vt:lpstr>PowerPoint Presentation</vt:lpstr>
      <vt:lpstr>Bit manipulation</vt:lpstr>
      <vt:lpstr>PowerPoint Presentation</vt:lpstr>
      <vt:lpstr>Arrays (1/5)</vt:lpstr>
      <vt:lpstr>Arrays (2/5)</vt:lpstr>
      <vt:lpstr>Arrays (3/5)</vt:lpstr>
      <vt:lpstr>Arrays (5/5)</vt:lpstr>
      <vt:lpstr>Pointers (1/4) …review…</vt:lpstr>
      <vt:lpstr>Pointers (2/4) …review…</vt:lpstr>
      <vt:lpstr>Pointers (3/4)</vt:lpstr>
      <vt:lpstr>Pointers (4/4)</vt:lpstr>
      <vt:lpstr>Pointer to pointer (2D ARRAY)</vt:lpstr>
      <vt:lpstr>PowerPoint Presentation</vt:lpstr>
      <vt:lpstr>Strings</vt:lpstr>
      <vt:lpstr>Strings as arrays</vt:lpstr>
      <vt:lpstr>String utility functions (1/2)</vt:lpstr>
      <vt:lpstr>String utility functions (2/2)</vt:lpstr>
      <vt:lpstr>Strings</vt:lpstr>
      <vt:lpstr>And In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HARIS FAROOQ</dc:creator>
  <cp:lastModifiedBy>Sharjeel Khilji</cp:lastModifiedBy>
  <cp:revision>112</cp:revision>
  <dcterms:created xsi:type="dcterms:W3CDTF">2023-12-27T10:55:43Z</dcterms:created>
  <dcterms:modified xsi:type="dcterms:W3CDTF">2025-07-08T12:31:38Z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0x01010025E2F504EC83354CBC51D18C337E26FD</vt:lpwstr>
  </property>
</Properties>
</file>