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61" r:id="rId5"/>
    <p:sldId id="257" r:id="rId6"/>
    <p:sldId id="278" r:id="rId7"/>
    <p:sldId id="308" r:id="rId8"/>
    <p:sldId id="309" r:id="rId9"/>
    <p:sldId id="310" r:id="rId10"/>
    <p:sldId id="262" r:id="rId11"/>
    <p:sldId id="263" r:id="rId12"/>
    <p:sldId id="264" r:id="rId13"/>
    <p:sldId id="266" r:id="rId14"/>
    <p:sldId id="267" r:id="rId15"/>
    <p:sldId id="268" r:id="rId16"/>
    <p:sldId id="270" r:id="rId17"/>
    <p:sldId id="311" r:id="rId18"/>
    <p:sldId id="312" r:id="rId19"/>
    <p:sldId id="324" r:id="rId20"/>
    <p:sldId id="313" r:id="rId21"/>
    <p:sldId id="323" r:id="rId22"/>
    <p:sldId id="314" r:id="rId23"/>
    <p:sldId id="325" r:id="rId24"/>
    <p:sldId id="315" r:id="rId25"/>
    <p:sldId id="326" r:id="rId26"/>
    <p:sldId id="317" r:id="rId27"/>
    <p:sldId id="269" r:id="rId28"/>
    <p:sldId id="272" r:id="rId29"/>
    <p:sldId id="322" r:id="rId30"/>
    <p:sldId id="318" r:id="rId31"/>
    <p:sldId id="271" r:id="rId32"/>
    <p:sldId id="319" r:id="rId33"/>
    <p:sldId id="320" r:id="rId34"/>
    <p:sldId id="321" r:id="rId35"/>
    <p:sldId id="274" r:id="rId36"/>
    <p:sldId id="300" r:id="rId37"/>
    <p:sldId id="302" r:id="rId38"/>
    <p:sldId id="303" r:id="rId39"/>
    <p:sldId id="287" r:id="rId40"/>
    <p:sldId id="288" r:id="rId41"/>
    <p:sldId id="289" r:id="rId42"/>
    <p:sldId id="292" r:id="rId43"/>
    <p:sldId id="293" r:id="rId44"/>
    <p:sldId id="294" r:id="rId45"/>
    <p:sldId id="295" r:id="rId46"/>
    <p:sldId id="296" r:id="rId47"/>
    <p:sldId id="297" r:id="rId48"/>
    <p:sldId id="298" r:id="rId49"/>
    <p:sldId id="27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8E9"/>
    <a:srgbClr val="E6E6E6"/>
    <a:srgbClr val="0C66A4"/>
    <a:srgbClr val="0C65A3"/>
    <a:srgbClr val="0C65A2"/>
    <a:srgbClr val="E0E3E6"/>
    <a:srgbClr val="E0E2E6"/>
    <a:srgbClr val="0028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CE849-0229-4ACC-85EB-313EB5F97A9F}" v="66" dt="2025-02-27T11:53:00.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jeel Khilji" userId="d7c9e5d0-931d-429e-91f4-ab214ce9376a" providerId="ADAL" clId="{1A0CE849-0229-4ACC-85EB-313EB5F97A9F}"/>
    <pc:docChg chg="undo custSel addSld delSld modSld sldOrd">
      <pc:chgData name="Sharjeel Khilji" userId="d7c9e5d0-931d-429e-91f4-ab214ce9376a" providerId="ADAL" clId="{1A0CE849-0229-4ACC-85EB-313EB5F97A9F}" dt="2025-02-27T11:53:00.336" v="1057"/>
      <pc:docMkLst>
        <pc:docMk/>
      </pc:docMkLst>
      <pc:sldChg chg="modSp del">
        <pc:chgData name="Sharjeel Khilji" userId="d7c9e5d0-931d-429e-91f4-ab214ce9376a" providerId="ADAL" clId="{1A0CE849-0229-4ACC-85EB-313EB5F97A9F}" dt="2025-02-20T05:53:17.595" v="1" actId="47"/>
        <pc:sldMkLst>
          <pc:docMk/>
          <pc:sldMk cId="0" sldId="265"/>
        </pc:sldMkLst>
      </pc:sldChg>
      <pc:sldChg chg="modSp mod">
        <pc:chgData name="Sharjeel Khilji" userId="d7c9e5d0-931d-429e-91f4-ab214ce9376a" providerId="ADAL" clId="{1A0CE849-0229-4ACC-85EB-313EB5F97A9F}" dt="2025-02-20T05:59:55.777" v="216" actId="20577"/>
        <pc:sldMkLst>
          <pc:docMk/>
          <pc:sldMk cId="0" sldId="266"/>
        </pc:sldMkLst>
        <pc:spChg chg="mod">
          <ac:chgData name="Sharjeel Khilji" userId="d7c9e5d0-931d-429e-91f4-ab214ce9376a" providerId="ADAL" clId="{1A0CE849-0229-4ACC-85EB-313EB5F97A9F}" dt="2025-02-20T05:59:55.777" v="216" actId="20577"/>
          <ac:spMkLst>
            <pc:docMk/>
            <pc:sldMk cId="0" sldId="266"/>
            <ac:spMk id="309" creationId="{00000000-0000-0000-0000-000000000000}"/>
          </ac:spMkLst>
        </pc:spChg>
      </pc:sldChg>
      <pc:sldChg chg="addSp delSp modSp mod">
        <pc:chgData name="Sharjeel Khilji" userId="d7c9e5d0-931d-429e-91f4-ab214ce9376a" providerId="ADAL" clId="{1A0CE849-0229-4ACC-85EB-313EB5F97A9F}" dt="2025-02-20T07:38:24.159" v="708" actId="15"/>
        <pc:sldMkLst>
          <pc:docMk/>
          <pc:sldMk cId="0" sldId="271"/>
        </pc:sldMkLst>
        <pc:spChg chg="add mod">
          <ac:chgData name="Sharjeel Khilji" userId="d7c9e5d0-931d-429e-91f4-ab214ce9376a" providerId="ADAL" clId="{1A0CE849-0229-4ACC-85EB-313EB5F97A9F}" dt="2025-02-20T07:38:24.159" v="708" actId="15"/>
          <ac:spMkLst>
            <pc:docMk/>
            <pc:sldMk cId="0" sldId="271"/>
            <ac:spMk id="4" creationId="{00000000-0000-0000-0000-000000000000}"/>
          </ac:spMkLst>
        </pc:spChg>
      </pc:sldChg>
      <pc:sldChg chg="modSp modAnim">
        <pc:chgData name="Sharjeel Khilji" userId="d7c9e5d0-931d-429e-91f4-ab214ce9376a" providerId="ADAL" clId="{1A0CE849-0229-4ACC-85EB-313EB5F97A9F}" dt="2025-02-27T11:26:39.720" v="1006" actId="20577"/>
        <pc:sldMkLst>
          <pc:docMk/>
          <pc:sldMk cId="0" sldId="272"/>
        </pc:sldMkLst>
        <pc:spChg chg="mod">
          <ac:chgData name="Sharjeel Khilji" userId="d7c9e5d0-931d-429e-91f4-ab214ce9376a" providerId="ADAL" clId="{1A0CE849-0229-4ACC-85EB-313EB5F97A9F}" dt="2025-02-27T11:26:39.720" v="1006" actId="20577"/>
          <ac:spMkLst>
            <pc:docMk/>
            <pc:sldMk cId="0" sldId="272"/>
            <ac:spMk id="422" creationId="{00000000-0000-0000-0000-000000000000}"/>
          </ac:spMkLst>
        </pc:spChg>
      </pc:sldChg>
      <pc:sldChg chg="del">
        <pc:chgData name="Sharjeel Khilji" userId="d7c9e5d0-931d-429e-91f4-ab214ce9376a" providerId="ADAL" clId="{1A0CE849-0229-4ACC-85EB-313EB5F97A9F}" dt="2025-02-20T07:20:40.847" v="694" actId="47"/>
        <pc:sldMkLst>
          <pc:docMk/>
          <pc:sldMk cId="0" sldId="273"/>
        </pc:sldMkLst>
      </pc:sldChg>
      <pc:sldChg chg="modSp mod">
        <pc:chgData name="Sharjeel Khilji" userId="d7c9e5d0-931d-429e-91f4-ab214ce9376a" providerId="ADAL" clId="{1A0CE849-0229-4ACC-85EB-313EB5F97A9F}" dt="2025-02-20T07:56:29.281" v="787" actId="20577"/>
        <pc:sldMkLst>
          <pc:docMk/>
          <pc:sldMk cId="0" sldId="274"/>
        </pc:sldMkLst>
        <pc:spChg chg="mod">
          <ac:chgData name="Sharjeel Khilji" userId="d7c9e5d0-931d-429e-91f4-ab214ce9376a" providerId="ADAL" clId="{1A0CE849-0229-4ACC-85EB-313EB5F97A9F}" dt="2025-02-20T07:56:29.281" v="787" actId="20577"/>
          <ac:spMkLst>
            <pc:docMk/>
            <pc:sldMk cId="0" sldId="274"/>
            <ac:spMk id="434" creationId="{00000000-0000-0000-0000-000000000000}"/>
          </ac:spMkLst>
        </pc:spChg>
      </pc:sldChg>
      <pc:sldChg chg="modSp">
        <pc:chgData name="Sharjeel Khilji" userId="d7c9e5d0-931d-429e-91f4-ab214ce9376a" providerId="ADAL" clId="{1A0CE849-0229-4ACC-85EB-313EB5F97A9F}" dt="2025-02-20T09:03:23.147" v="979" actId="20577"/>
        <pc:sldMkLst>
          <pc:docMk/>
          <pc:sldMk cId="0" sldId="288"/>
        </pc:sldMkLst>
        <pc:spChg chg="mod">
          <ac:chgData name="Sharjeel Khilji" userId="d7c9e5d0-931d-429e-91f4-ab214ce9376a" providerId="ADAL" clId="{1A0CE849-0229-4ACC-85EB-313EB5F97A9F}" dt="2025-02-20T09:03:23.147" v="979" actId="20577"/>
          <ac:spMkLst>
            <pc:docMk/>
            <pc:sldMk cId="0" sldId="288"/>
            <ac:spMk id="515" creationId="{00000000-0000-0000-0000-000000000000}"/>
          </ac:spMkLst>
        </pc:spChg>
      </pc:sldChg>
      <pc:sldChg chg="modSp">
        <pc:chgData name="Sharjeel Khilji" userId="d7c9e5d0-931d-429e-91f4-ab214ce9376a" providerId="ADAL" clId="{1A0CE849-0229-4ACC-85EB-313EB5F97A9F}" dt="2025-02-20T09:18:03.640" v="983" actId="20577"/>
        <pc:sldMkLst>
          <pc:docMk/>
          <pc:sldMk cId="0" sldId="289"/>
        </pc:sldMkLst>
        <pc:spChg chg="mod">
          <ac:chgData name="Sharjeel Khilji" userId="d7c9e5d0-931d-429e-91f4-ab214ce9376a" providerId="ADAL" clId="{1A0CE849-0229-4ACC-85EB-313EB5F97A9F}" dt="2025-02-20T09:18:03.640" v="983" actId="20577"/>
          <ac:spMkLst>
            <pc:docMk/>
            <pc:sldMk cId="0" sldId="289"/>
            <ac:spMk id="522" creationId="{00000000-0000-0000-0000-000000000000}"/>
          </ac:spMkLst>
        </pc:spChg>
      </pc:sldChg>
      <pc:sldChg chg="del">
        <pc:chgData name="Sharjeel Khilji" userId="d7c9e5d0-931d-429e-91f4-ab214ce9376a" providerId="ADAL" clId="{1A0CE849-0229-4ACC-85EB-313EB5F97A9F}" dt="2025-02-20T09:31:20.569" v="984" actId="47"/>
        <pc:sldMkLst>
          <pc:docMk/>
          <pc:sldMk cId="0" sldId="290"/>
        </pc:sldMkLst>
      </pc:sldChg>
      <pc:sldChg chg="del">
        <pc:chgData name="Sharjeel Khilji" userId="d7c9e5d0-931d-429e-91f4-ab214ce9376a" providerId="ADAL" clId="{1A0CE849-0229-4ACC-85EB-313EB5F97A9F}" dt="2025-02-20T09:31:20.569" v="984" actId="47"/>
        <pc:sldMkLst>
          <pc:docMk/>
          <pc:sldMk cId="0" sldId="291"/>
        </pc:sldMkLst>
      </pc:sldChg>
      <pc:sldChg chg="modSp mod modAnim">
        <pc:chgData name="Sharjeel Khilji" userId="d7c9e5d0-931d-429e-91f4-ab214ce9376a" providerId="ADAL" clId="{1A0CE849-0229-4ACC-85EB-313EB5F97A9F}" dt="2025-02-20T09:43:58.845" v="986" actId="27636"/>
        <pc:sldMkLst>
          <pc:docMk/>
          <pc:sldMk cId="0" sldId="298"/>
        </pc:sldMkLst>
        <pc:spChg chg="mod">
          <ac:chgData name="Sharjeel Khilji" userId="d7c9e5d0-931d-429e-91f4-ab214ce9376a" providerId="ADAL" clId="{1A0CE849-0229-4ACC-85EB-313EB5F97A9F}" dt="2025-02-20T09:43:58.845" v="986" actId="27636"/>
          <ac:spMkLst>
            <pc:docMk/>
            <pc:sldMk cId="0" sldId="298"/>
            <ac:spMk id="581" creationId="{00000000-0000-0000-0000-000000000000}"/>
          </ac:spMkLst>
        </pc:spChg>
      </pc:sldChg>
      <pc:sldChg chg="del">
        <pc:chgData name="Sharjeel Khilji" userId="d7c9e5d0-931d-429e-91f4-ab214ce9376a" providerId="ADAL" clId="{1A0CE849-0229-4ACC-85EB-313EB5F97A9F}" dt="2025-02-20T07:56:32.360" v="788" actId="47"/>
        <pc:sldMkLst>
          <pc:docMk/>
          <pc:sldMk cId="258991539" sldId="299"/>
        </pc:sldMkLst>
      </pc:sldChg>
      <pc:sldChg chg="del">
        <pc:chgData name="Sharjeel Khilji" userId="d7c9e5d0-931d-429e-91f4-ab214ce9376a" providerId="ADAL" clId="{1A0CE849-0229-4ACC-85EB-313EB5F97A9F}" dt="2025-02-20T07:58:23.600" v="789" actId="47"/>
        <pc:sldMkLst>
          <pc:docMk/>
          <pc:sldMk cId="2705175894" sldId="301"/>
        </pc:sldMkLst>
      </pc:sldChg>
      <pc:sldChg chg="modSp mod">
        <pc:chgData name="Sharjeel Khilji" userId="d7c9e5d0-931d-429e-91f4-ab214ce9376a" providerId="ADAL" clId="{1A0CE849-0229-4ACC-85EB-313EB5F97A9F}" dt="2025-02-20T07:59:40.218" v="867" actId="20577"/>
        <pc:sldMkLst>
          <pc:docMk/>
          <pc:sldMk cId="1269058224" sldId="302"/>
        </pc:sldMkLst>
        <pc:spChg chg="mod">
          <ac:chgData name="Sharjeel Khilji" userId="d7c9e5d0-931d-429e-91f4-ab214ce9376a" providerId="ADAL" clId="{1A0CE849-0229-4ACC-85EB-313EB5F97A9F}" dt="2025-02-20T07:59:40.218" v="867" actId="20577"/>
          <ac:spMkLst>
            <pc:docMk/>
            <pc:sldMk cId="1269058224" sldId="302"/>
            <ac:spMk id="3" creationId="{1A669BD1-DEDE-596A-711C-37009338F8AC}"/>
          </ac:spMkLst>
        </pc:spChg>
      </pc:sldChg>
      <pc:sldChg chg="modSp mod">
        <pc:chgData name="Sharjeel Khilji" userId="d7c9e5d0-931d-429e-91f4-ab214ce9376a" providerId="ADAL" clId="{1A0CE849-0229-4ACC-85EB-313EB5F97A9F}" dt="2025-02-20T08:01:27.350" v="972" actId="20577"/>
        <pc:sldMkLst>
          <pc:docMk/>
          <pc:sldMk cId="1968035726" sldId="303"/>
        </pc:sldMkLst>
        <pc:spChg chg="mod">
          <ac:chgData name="Sharjeel Khilji" userId="d7c9e5d0-931d-429e-91f4-ab214ce9376a" providerId="ADAL" clId="{1A0CE849-0229-4ACC-85EB-313EB5F97A9F}" dt="2025-02-20T08:01:27.350" v="972" actId="20577"/>
          <ac:spMkLst>
            <pc:docMk/>
            <pc:sldMk cId="1968035726" sldId="303"/>
            <ac:spMk id="3" creationId="{8A55C665-33EF-A9C9-7595-9F56D63DD39A}"/>
          </ac:spMkLst>
        </pc:spChg>
      </pc:sldChg>
      <pc:sldChg chg="del">
        <pc:chgData name="Sharjeel Khilji" userId="d7c9e5d0-931d-429e-91f4-ab214ce9376a" providerId="ADAL" clId="{1A0CE849-0229-4ACC-85EB-313EB5F97A9F}" dt="2025-02-20T07:59:51.355" v="868" actId="47"/>
        <pc:sldMkLst>
          <pc:docMk/>
          <pc:sldMk cId="819670246" sldId="304"/>
        </pc:sldMkLst>
      </pc:sldChg>
      <pc:sldChg chg="del">
        <pc:chgData name="Sharjeel Khilji" userId="d7c9e5d0-931d-429e-91f4-ab214ce9376a" providerId="ADAL" clId="{1A0CE849-0229-4ACC-85EB-313EB5F97A9F}" dt="2025-02-20T08:00:09.536" v="869" actId="47"/>
        <pc:sldMkLst>
          <pc:docMk/>
          <pc:sldMk cId="3106545124" sldId="305"/>
        </pc:sldMkLst>
      </pc:sldChg>
      <pc:sldChg chg="modSp del mod">
        <pc:chgData name="Sharjeel Khilji" userId="d7c9e5d0-931d-429e-91f4-ab214ce9376a" providerId="ADAL" clId="{1A0CE849-0229-4ACC-85EB-313EB5F97A9F}" dt="2025-02-20T09:02:01.323" v="975" actId="47"/>
        <pc:sldMkLst>
          <pc:docMk/>
          <pc:sldMk cId="0" sldId="306"/>
        </pc:sldMkLst>
      </pc:sldChg>
      <pc:sldChg chg="addSp modSp mod">
        <pc:chgData name="Sharjeel Khilji" userId="d7c9e5d0-931d-429e-91f4-ab214ce9376a" providerId="ADAL" clId="{1A0CE849-0229-4ACC-85EB-313EB5F97A9F}" dt="2025-02-20T06:06:50.313" v="268" actId="14100"/>
        <pc:sldMkLst>
          <pc:docMk/>
          <pc:sldMk cId="0" sldId="312"/>
        </pc:sldMkLst>
        <pc:spChg chg="mod">
          <ac:chgData name="Sharjeel Khilji" userId="d7c9e5d0-931d-429e-91f4-ab214ce9376a" providerId="ADAL" clId="{1A0CE849-0229-4ACC-85EB-313EB5F97A9F}" dt="2025-02-20T06:05:59.174" v="247" actId="1076"/>
          <ac:spMkLst>
            <pc:docMk/>
            <pc:sldMk cId="0" sldId="312"/>
            <ac:spMk id="7" creationId="{00000000-0000-0000-0000-000000000000}"/>
          </ac:spMkLst>
        </pc:spChg>
        <pc:spChg chg="add mod">
          <ac:chgData name="Sharjeel Khilji" userId="d7c9e5d0-931d-429e-91f4-ab214ce9376a" providerId="ADAL" clId="{1A0CE849-0229-4ACC-85EB-313EB5F97A9F}" dt="2025-02-20T06:06:46.209" v="267" actId="207"/>
          <ac:spMkLst>
            <pc:docMk/>
            <pc:sldMk cId="0" sldId="312"/>
            <ac:spMk id="12" creationId="{E9EBFE63-5C61-ED26-DF1C-8BE8B8F5AACA}"/>
          </ac:spMkLst>
        </pc:spChg>
        <pc:cxnChg chg="add mod">
          <ac:chgData name="Sharjeel Khilji" userId="d7c9e5d0-931d-429e-91f4-ab214ce9376a" providerId="ADAL" clId="{1A0CE849-0229-4ACC-85EB-313EB5F97A9F}" dt="2025-02-20T06:06:50.313" v="268" actId="14100"/>
          <ac:cxnSpMkLst>
            <pc:docMk/>
            <pc:sldMk cId="0" sldId="312"/>
            <ac:cxnSpMk id="11" creationId="{D3674AC8-5052-5C4F-63A5-1A50EE6763C0}"/>
          </ac:cxnSpMkLst>
        </pc:cxnChg>
      </pc:sldChg>
      <pc:sldChg chg="modSp mod">
        <pc:chgData name="Sharjeel Khilji" userId="d7c9e5d0-931d-429e-91f4-ab214ce9376a" providerId="ADAL" clId="{1A0CE849-0229-4ACC-85EB-313EB5F97A9F}" dt="2025-02-20T06:25:44.229" v="273" actId="1076"/>
        <pc:sldMkLst>
          <pc:docMk/>
          <pc:sldMk cId="0" sldId="315"/>
        </pc:sldMkLst>
        <pc:spChg chg="mod">
          <ac:chgData name="Sharjeel Khilji" userId="d7c9e5d0-931d-429e-91f4-ab214ce9376a" providerId="ADAL" clId="{1A0CE849-0229-4ACC-85EB-313EB5F97A9F}" dt="2025-02-20T06:25:44.229" v="273" actId="1076"/>
          <ac:spMkLst>
            <pc:docMk/>
            <pc:sldMk cId="0" sldId="315"/>
            <ac:spMk id="3" creationId="{00000000-0000-0000-0000-000000000000}"/>
          </ac:spMkLst>
        </pc:spChg>
      </pc:sldChg>
      <pc:sldChg chg="modSp mod">
        <pc:chgData name="Sharjeel Khilji" userId="d7c9e5d0-931d-429e-91f4-ab214ce9376a" providerId="ADAL" clId="{1A0CE849-0229-4ACC-85EB-313EB5F97A9F}" dt="2025-02-20T07:52:37.681" v="720" actId="20577"/>
        <pc:sldMkLst>
          <pc:docMk/>
          <pc:sldMk cId="0" sldId="319"/>
        </pc:sldMkLst>
        <pc:spChg chg="mod">
          <ac:chgData name="Sharjeel Khilji" userId="d7c9e5d0-931d-429e-91f4-ab214ce9376a" providerId="ADAL" clId="{1A0CE849-0229-4ACC-85EB-313EB5F97A9F}" dt="2025-02-20T07:52:37.681" v="720" actId="20577"/>
          <ac:spMkLst>
            <pc:docMk/>
            <pc:sldMk cId="0" sldId="319"/>
            <ac:spMk id="9" creationId="{00000000-0000-0000-0000-000000000000}"/>
          </ac:spMkLst>
        </pc:spChg>
      </pc:sldChg>
      <pc:sldChg chg="modSp mod">
        <pc:chgData name="Sharjeel Khilji" userId="d7c9e5d0-931d-429e-91f4-ab214ce9376a" providerId="ADAL" clId="{1A0CE849-0229-4ACC-85EB-313EB5F97A9F}" dt="2025-02-20T07:56:02.741" v="778" actId="1076"/>
        <pc:sldMkLst>
          <pc:docMk/>
          <pc:sldMk cId="0" sldId="321"/>
        </pc:sldMkLst>
        <pc:spChg chg="mod">
          <ac:chgData name="Sharjeel Khilji" userId="d7c9e5d0-931d-429e-91f4-ab214ce9376a" providerId="ADAL" clId="{1A0CE849-0229-4ACC-85EB-313EB5F97A9F}" dt="2025-02-20T07:56:02.741" v="778" actId="1076"/>
          <ac:spMkLst>
            <pc:docMk/>
            <pc:sldMk cId="0" sldId="321"/>
            <ac:spMk id="4" creationId="{00000000-0000-0000-0000-000000000000}"/>
          </ac:spMkLst>
        </pc:spChg>
      </pc:sldChg>
      <pc:sldChg chg="addSp delSp modSp new mod">
        <pc:chgData name="Sharjeel Khilji" userId="d7c9e5d0-931d-429e-91f4-ab214ce9376a" providerId="ADAL" clId="{1A0CE849-0229-4ACC-85EB-313EB5F97A9F}" dt="2025-02-20T07:30:42.125" v="701" actId="21"/>
        <pc:sldMkLst>
          <pc:docMk/>
          <pc:sldMk cId="530453220" sldId="322"/>
        </pc:sldMkLst>
        <pc:spChg chg="mod">
          <ac:chgData name="Sharjeel Khilji" userId="d7c9e5d0-931d-429e-91f4-ab214ce9376a" providerId="ADAL" clId="{1A0CE849-0229-4ACC-85EB-313EB5F97A9F}" dt="2025-02-20T07:10:58.352" v="321" actId="20577"/>
          <ac:spMkLst>
            <pc:docMk/>
            <pc:sldMk cId="530453220" sldId="322"/>
            <ac:spMk id="2" creationId="{25F82453-7372-72C6-B761-91607FEFFDAB}"/>
          </ac:spMkLst>
        </pc:spChg>
        <pc:spChg chg="mod">
          <ac:chgData name="Sharjeel Khilji" userId="d7c9e5d0-931d-429e-91f4-ab214ce9376a" providerId="ADAL" clId="{1A0CE849-0229-4ACC-85EB-313EB5F97A9F}" dt="2025-02-20T07:30:21.151" v="699" actId="404"/>
          <ac:spMkLst>
            <pc:docMk/>
            <pc:sldMk cId="530453220" sldId="322"/>
            <ac:spMk id="3" creationId="{E552ED35-560F-A787-0DF4-C0D403A4ACBD}"/>
          </ac:spMkLst>
        </pc:spChg>
      </pc:sldChg>
      <pc:sldChg chg="addSp delSp modSp new mod">
        <pc:chgData name="Sharjeel Khilji" userId="d7c9e5d0-931d-429e-91f4-ab214ce9376a" providerId="ADAL" clId="{1A0CE849-0229-4ACC-85EB-313EB5F97A9F}" dt="2025-02-27T11:36:19.460" v="1031" actId="14100"/>
        <pc:sldMkLst>
          <pc:docMk/>
          <pc:sldMk cId="715530442" sldId="323"/>
        </pc:sldMkLst>
        <pc:spChg chg="mod">
          <ac:chgData name="Sharjeel Khilji" userId="d7c9e5d0-931d-429e-91f4-ab214ce9376a" providerId="ADAL" clId="{1A0CE849-0229-4ACC-85EB-313EB5F97A9F}" dt="2025-02-27T11:34:48.360" v="1021" actId="20577"/>
          <ac:spMkLst>
            <pc:docMk/>
            <pc:sldMk cId="715530442" sldId="323"/>
            <ac:spMk id="2" creationId="{C6A9C246-AEBE-3503-2731-EB2AE3DC6231}"/>
          </ac:spMkLst>
        </pc:spChg>
        <pc:spChg chg="del">
          <ac:chgData name="Sharjeel Khilji" userId="d7c9e5d0-931d-429e-91f4-ab214ce9376a" providerId="ADAL" clId="{1A0CE849-0229-4ACC-85EB-313EB5F97A9F}" dt="2025-02-27T11:34:14.755" v="1018" actId="22"/>
          <ac:spMkLst>
            <pc:docMk/>
            <pc:sldMk cId="715530442" sldId="323"/>
            <ac:spMk id="3" creationId="{835F35BF-4959-A8BD-BACD-EE867BC50844}"/>
          </ac:spMkLst>
        </pc:spChg>
        <pc:picChg chg="add mod ord">
          <ac:chgData name="Sharjeel Khilji" userId="d7c9e5d0-931d-429e-91f4-ab214ce9376a" providerId="ADAL" clId="{1A0CE849-0229-4ACC-85EB-313EB5F97A9F}" dt="2025-02-27T11:36:19.460" v="1031" actId="14100"/>
          <ac:picMkLst>
            <pc:docMk/>
            <pc:sldMk cId="715530442" sldId="323"/>
            <ac:picMk id="7" creationId="{3863A1FE-67BD-A563-15F8-57FF33E2DEB1}"/>
          </ac:picMkLst>
        </pc:picChg>
      </pc:sldChg>
      <pc:sldChg chg="addSp delSp modSp new mod">
        <pc:chgData name="Sharjeel Khilji" userId="d7c9e5d0-931d-429e-91f4-ab214ce9376a" providerId="ADAL" clId="{1A0CE849-0229-4ACC-85EB-313EB5F97A9F}" dt="2025-02-27T11:53:00.336" v="1057"/>
        <pc:sldMkLst>
          <pc:docMk/>
          <pc:sldMk cId="1775444054" sldId="324"/>
        </pc:sldMkLst>
        <pc:spChg chg="del">
          <ac:chgData name="Sharjeel Khilji" userId="d7c9e5d0-931d-429e-91f4-ab214ce9376a" providerId="ADAL" clId="{1A0CE849-0229-4ACC-85EB-313EB5F97A9F}" dt="2025-02-27T11:36:10.277" v="1028" actId="26606"/>
          <ac:spMkLst>
            <pc:docMk/>
            <pc:sldMk cId="1775444054" sldId="324"/>
            <ac:spMk id="2" creationId="{5D3FF803-1C01-ACB7-4A71-FF3954DD1E45}"/>
          </ac:spMkLst>
        </pc:spChg>
        <pc:spChg chg="add del">
          <ac:chgData name="Sharjeel Khilji" userId="d7c9e5d0-931d-429e-91f4-ab214ce9376a" providerId="ADAL" clId="{1A0CE849-0229-4ACC-85EB-313EB5F97A9F}" dt="2025-02-27T11:36:01.893" v="1027" actId="22"/>
          <ac:spMkLst>
            <pc:docMk/>
            <pc:sldMk cId="1775444054" sldId="324"/>
            <ac:spMk id="3" creationId="{A66A154C-C098-3BE1-5C9A-B272F50AE1F8}"/>
          </ac:spMkLst>
        </pc:spChg>
        <pc:spChg chg="mod">
          <ac:chgData name="Sharjeel Khilji" userId="d7c9e5d0-931d-429e-91f4-ab214ce9376a" providerId="ADAL" clId="{1A0CE849-0229-4ACC-85EB-313EB5F97A9F}" dt="2025-02-27T11:36:10.277" v="1028" actId="26606"/>
          <ac:spMkLst>
            <pc:docMk/>
            <pc:sldMk cId="1775444054" sldId="324"/>
            <ac:spMk id="4" creationId="{063530BD-F4C9-8D71-8374-0FD8494409BA}"/>
          </ac:spMkLst>
        </pc:spChg>
        <pc:spChg chg="mod">
          <ac:chgData name="Sharjeel Khilji" userId="d7c9e5d0-931d-429e-91f4-ab214ce9376a" providerId="ADAL" clId="{1A0CE849-0229-4ACC-85EB-313EB5F97A9F}" dt="2025-02-27T11:36:10.277" v="1028" actId="26606"/>
          <ac:spMkLst>
            <pc:docMk/>
            <pc:sldMk cId="1775444054" sldId="324"/>
            <ac:spMk id="5" creationId="{B45F9439-10EA-954C-36B9-A13077362FD9}"/>
          </ac:spMkLst>
        </pc:spChg>
        <pc:spChg chg="add mod">
          <ac:chgData name="Sharjeel Khilji" userId="d7c9e5d0-931d-429e-91f4-ab214ce9376a" providerId="ADAL" clId="{1A0CE849-0229-4ACC-85EB-313EB5F97A9F}" dt="2025-02-27T11:53:00.336" v="1057"/>
          <ac:spMkLst>
            <pc:docMk/>
            <pc:sldMk cId="1775444054" sldId="324"/>
            <ac:spMk id="14" creationId="{E2526771-2841-ABB6-36EF-A4903C3BC306}"/>
          </ac:spMkLst>
        </pc:spChg>
        <pc:picChg chg="add del mod ord">
          <ac:chgData name="Sharjeel Khilji" userId="d7c9e5d0-931d-429e-91f4-ab214ce9376a" providerId="ADAL" clId="{1A0CE849-0229-4ACC-85EB-313EB5F97A9F}" dt="2025-02-27T11:35:39.890" v="1026" actId="22"/>
          <ac:picMkLst>
            <pc:docMk/>
            <pc:sldMk cId="1775444054" sldId="324"/>
            <ac:picMk id="7" creationId="{4CDC03C1-F5B2-D230-E77A-A6D912AC911A}"/>
          </ac:picMkLst>
        </pc:picChg>
        <pc:picChg chg="add mod ord">
          <ac:chgData name="Sharjeel Khilji" userId="d7c9e5d0-931d-429e-91f4-ab214ce9376a" providerId="ADAL" clId="{1A0CE849-0229-4ACC-85EB-313EB5F97A9F}" dt="2025-02-27T11:36:12.549" v="1030" actId="962"/>
          <ac:picMkLst>
            <pc:docMk/>
            <pc:sldMk cId="1775444054" sldId="324"/>
            <ac:picMk id="9" creationId="{38AF3456-86A6-334E-3D29-1775218B370C}"/>
          </ac:picMkLst>
        </pc:picChg>
      </pc:sldChg>
      <pc:sldChg chg="addSp delSp modSp new mod ord">
        <pc:chgData name="Sharjeel Khilji" userId="d7c9e5d0-931d-429e-91f4-ab214ce9376a" providerId="ADAL" clId="{1A0CE849-0229-4ACC-85EB-313EB5F97A9F}" dt="2025-02-27T11:52:44.700" v="1056" actId="20577"/>
        <pc:sldMkLst>
          <pc:docMk/>
          <pc:sldMk cId="3719779681" sldId="325"/>
        </pc:sldMkLst>
        <pc:spChg chg="mod">
          <ac:chgData name="Sharjeel Khilji" userId="d7c9e5d0-931d-429e-91f4-ab214ce9376a" providerId="ADAL" clId="{1A0CE849-0229-4ACC-85EB-313EB5F97A9F}" dt="2025-02-27T11:52:44.700" v="1056" actId="20577"/>
          <ac:spMkLst>
            <pc:docMk/>
            <pc:sldMk cId="3719779681" sldId="325"/>
            <ac:spMk id="2" creationId="{3C2152D5-84CE-EEC5-4BB0-82704F7613EC}"/>
          </ac:spMkLst>
        </pc:spChg>
        <pc:spChg chg="del">
          <ac:chgData name="Sharjeel Khilji" userId="d7c9e5d0-931d-429e-91f4-ab214ce9376a" providerId="ADAL" clId="{1A0CE849-0229-4ACC-85EB-313EB5F97A9F}" dt="2025-02-27T11:38:09.757" v="1034" actId="22"/>
          <ac:spMkLst>
            <pc:docMk/>
            <pc:sldMk cId="3719779681" sldId="325"/>
            <ac:spMk id="3" creationId="{D116CA95-0678-528A-07D9-2AC1F4FAE6D7}"/>
          </ac:spMkLst>
        </pc:spChg>
        <pc:spChg chg="mod">
          <ac:chgData name="Sharjeel Khilji" userId="d7c9e5d0-931d-429e-91f4-ab214ce9376a" providerId="ADAL" clId="{1A0CE849-0229-4ACC-85EB-313EB5F97A9F}" dt="2025-02-27T11:38:12.787" v="1037" actId="26606"/>
          <ac:spMkLst>
            <pc:docMk/>
            <pc:sldMk cId="3719779681" sldId="325"/>
            <ac:spMk id="4" creationId="{3C2B30BC-17CA-8ADB-5940-5E64BC493C71}"/>
          </ac:spMkLst>
        </pc:spChg>
        <pc:spChg chg="mod">
          <ac:chgData name="Sharjeel Khilji" userId="d7c9e5d0-931d-429e-91f4-ab214ce9376a" providerId="ADAL" clId="{1A0CE849-0229-4ACC-85EB-313EB5F97A9F}" dt="2025-02-27T11:38:12.787" v="1037" actId="26606"/>
          <ac:spMkLst>
            <pc:docMk/>
            <pc:sldMk cId="3719779681" sldId="325"/>
            <ac:spMk id="5" creationId="{BFED7BE4-130E-911B-B0B9-776325054AB0}"/>
          </ac:spMkLst>
        </pc:spChg>
        <pc:picChg chg="add mod ord">
          <ac:chgData name="Sharjeel Khilji" userId="d7c9e5d0-931d-429e-91f4-ab214ce9376a" providerId="ADAL" clId="{1A0CE849-0229-4ACC-85EB-313EB5F97A9F}" dt="2025-02-27T11:38:16.565" v="1038" actId="27614"/>
          <ac:picMkLst>
            <pc:docMk/>
            <pc:sldMk cId="3719779681" sldId="325"/>
            <ac:picMk id="7" creationId="{1E5F6204-06BB-E91A-A862-495D414C0F02}"/>
          </ac:picMkLst>
        </pc:picChg>
      </pc:sldChg>
      <pc:sldChg chg="addSp delSp modSp new mod">
        <pc:chgData name="Sharjeel Khilji" userId="d7c9e5d0-931d-429e-91f4-ab214ce9376a" providerId="ADAL" clId="{1A0CE849-0229-4ACC-85EB-313EB5F97A9F}" dt="2025-02-27T11:52:13.163" v="1048" actId="962"/>
        <pc:sldMkLst>
          <pc:docMk/>
          <pc:sldMk cId="3659189710" sldId="326"/>
        </pc:sldMkLst>
        <pc:spChg chg="mod">
          <ac:chgData name="Sharjeel Khilji" userId="d7c9e5d0-931d-429e-91f4-ab214ce9376a" providerId="ADAL" clId="{1A0CE849-0229-4ACC-85EB-313EB5F97A9F}" dt="2025-02-27T11:52:09.665" v="1046" actId="26606"/>
          <ac:spMkLst>
            <pc:docMk/>
            <pc:sldMk cId="3659189710" sldId="326"/>
            <ac:spMk id="2" creationId="{09D86951-F112-19AF-4DDC-D4B1781C4B73}"/>
          </ac:spMkLst>
        </pc:spChg>
        <pc:spChg chg="del">
          <ac:chgData name="Sharjeel Khilji" userId="d7c9e5d0-931d-429e-91f4-ab214ce9376a" providerId="ADAL" clId="{1A0CE849-0229-4ACC-85EB-313EB5F97A9F}" dt="2025-02-27T11:52:04.960" v="1044" actId="22"/>
          <ac:spMkLst>
            <pc:docMk/>
            <pc:sldMk cId="3659189710" sldId="326"/>
            <ac:spMk id="3" creationId="{971A1C86-6F9C-D197-2673-A8D14B972998}"/>
          </ac:spMkLst>
        </pc:spChg>
        <pc:spChg chg="mod">
          <ac:chgData name="Sharjeel Khilji" userId="d7c9e5d0-931d-429e-91f4-ab214ce9376a" providerId="ADAL" clId="{1A0CE849-0229-4ACC-85EB-313EB5F97A9F}" dt="2025-02-27T11:52:09.665" v="1046" actId="26606"/>
          <ac:spMkLst>
            <pc:docMk/>
            <pc:sldMk cId="3659189710" sldId="326"/>
            <ac:spMk id="4" creationId="{6659DBD4-CD0B-6F8E-AEEF-8E6BED6BAF6F}"/>
          </ac:spMkLst>
        </pc:spChg>
        <pc:spChg chg="mod">
          <ac:chgData name="Sharjeel Khilji" userId="d7c9e5d0-931d-429e-91f4-ab214ce9376a" providerId="ADAL" clId="{1A0CE849-0229-4ACC-85EB-313EB5F97A9F}" dt="2025-02-27T11:52:09.665" v="1046" actId="26606"/>
          <ac:spMkLst>
            <pc:docMk/>
            <pc:sldMk cId="3659189710" sldId="326"/>
            <ac:spMk id="5" creationId="{B6CCB905-2FF6-E892-0355-38CC99828750}"/>
          </ac:spMkLst>
        </pc:spChg>
        <pc:picChg chg="add mod ord">
          <ac:chgData name="Sharjeel Khilji" userId="d7c9e5d0-931d-429e-91f4-ab214ce9376a" providerId="ADAL" clId="{1A0CE849-0229-4ACC-85EB-313EB5F97A9F}" dt="2025-02-27T11:52:13.163" v="1048" actId="962"/>
          <ac:picMkLst>
            <pc:docMk/>
            <pc:sldMk cId="3659189710" sldId="326"/>
            <ac:picMk id="7" creationId="{A5EF59D2-BFFE-F13E-D433-4D4CE376753A}"/>
          </ac:picMkLst>
        </pc:picChg>
      </pc:sldChg>
    </pc:docChg>
  </pc:docChgLst>
  <pc:docChgLst>
    <pc:chgData name="Sharjeel Khilji" userId="d7c9e5d0-931d-429e-91f4-ab214ce9376a" providerId="ADAL" clId="{6488EB65-5854-461F-9FA7-81046C3BB465}"/>
    <pc:docChg chg="modSld">
      <pc:chgData name="Sharjeel Khilji" userId="d7c9e5d0-931d-429e-91f4-ab214ce9376a" providerId="ADAL" clId="{6488EB65-5854-461F-9FA7-81046C3BB465}" dt="2025-02-26T19:08:57.210" v="21" actId="15"/>
      <pc:docMkLst>
        <pc:docMk/>
      </pc:docMkLst>
      <pc:sldChg chg="modSp mod">
        <pc:chgData name="Sharjeel Khilji" userId="d7c9e5d0-931d-429e-91f4-ab214ce9376a" providerId="ADAL" clId="{6488EB65-5854-461F-9FA7-81046C3BB465}" dt="2025-02-26T18:56:59.432" v="8" actId="20577"/>
        <pc:sldMkLst>
          <pc:docMk/>
          <pc:sldMk cId="0" sldId="278"/>
        </pc:sldMkLst>
        <pc:spChg chg="mod">
          <ac:chgData name="Sharjeel Khilji" userId="d7c9e5d0-931d-429e-91f4-ab214ce9376a" providerId="ADAL" clId="{6488EB65-5854-461F-9FA7-81046C3BB465}" dt="2025-02-26T18:56:59.432" v="8" actId="20577"/>
          <ac:spMkLst>
            <pc:docMk/>
            <pc:sldMk cId="0" sldId="278"/>
            <ac:spMk id="137" creationId="{00000000-0000-0000-0000-000000000000}"/>
          </ac:spMkLst>
        </pc:spChg>
      </pc:sldChg>
      <pc:sldChg chg="modSp mod">
        <pc:chgData name="Sharjeel Khilji" userId="d7c9e5d0-931d-429e-91f4-ab214ce9376a" providerId="ADAL" clId="{6488EB65-5854-461F-9FA7-81046C3BB465}" dt="2025-02-26T19:08:57.210" v="21" actId="15"/>
        <pc:sldMkLst>
          <pc:docMk/>
          <pc:sldMk cId="34760352" sldId="308"/>
        </pc:sldMkLst>
        <pc:spChg chg="mod">
          <ac:chgData name="Sharjeel Khilji" userId="d7c9e5d0-931d-429e-91f4-ab214ce9376a" providerId="ADAL" clId="{6488EB65-5854-461F-9FA7-81046C3BB465}" dt="2025-02-26T19:08:57.210" v="21" actId="15"/>
          <ac:spMkLst>
            <pc:docMk/>
            <pc:sldMk cId="34760352" sldId="308"/>
            <ac:spMk id="16" creationId="{3BEB6746-8977-1472-E0DA-ADDF0C9E47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82149-80DC-4DF4-9E44-1295C98E4741}"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4ADD8-AF7E-4737-921E-44C33A21BABD}" type="slidenum">
              <a:rPr lang="en-US" smtClean="0"/>
              <a:t>‹#›</a:t>
            </a:fld>
            <a:endParaRPr lang="en-US"/>
          </a:p>
        </p:txBody>
      </p:sp>
    </p:spTree>
    <p:extLst>
      <p:ext uri="{BB962C8B-B14F-4D97-AF65-F5344CB8AC3E}">
        <p14:creationId xmlns:p14="http://schemas.microsoft.com/office/powerpoint/2010/main" val="125651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47d54a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547d54a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414432" algn="just">
              <a:lnSpc>
                <a:spcPct val="120000"/>
              </a:lnSpc>
              <a:buClr>
                <a:srgbClr val="000000"/>
              </a:buClr>
              <a:buSzPct val="100000"/>
            </a:pPr>
            <a:r>
              <a:rPr lang="en-US">
                <a:solidFill>
                  <a:srgbClr val="000000"/>
                </a:solidFill>
              </a:rPr>
              <a:t>Requests n consecutive bytes from the memory manager. The memory manager finds a block of open space and reserves that space for your personal use. This is known as a </a:t>
            </a:r>
            <a:r>
              <a:rPr lang="en-US" i="1">
                <a:solidFill>
                  <a:srgbClr val="000000"/>
                </a:solidFill>
              </a:rPr>
              <a:t>Memory </a:t>
            </a:r>
            <a:r>
              <a:rPr lang="en-US" i="1" err="1">
                <a:solidFill>
                  <a:srgbClr val="000000"/>
                </a:solidFill>
              </a:rPr>
              <a:t>ALLOCation</a:t>
            </a:r>
            <a:r>
              <a:rPr lang="en-US" i="1">
                <a:solidFill>
                  <a:srgbClr val="000000"/>
                </a:solidFill>
              </a:rPr>
              <a:t>.</a:t>
            </a:r>
            <a:endParaRPr lang="en-US">
              <a:solidFill>
                <a:srgbClr val="000000"/>
              </a:solidFill>
            </a:endParaRPr>
          </a:p>
          <a:p>
            <a:pPr lvl="1" indent="-414432" algn="just">
              <a:lnSpc>
                <a:spcPct val="120000"/>
              </a:lnSpc>
              <a:buClr>
                <a:srgbClr val="000000"/>
              </a:buClr>
              <a:buSzPct val="100000"/>
            </a:pPr>
            <a:r>
              <a:rPr lang="en-US">
                <a:solidFill>
                  <a:srgbClr val="000000"/>
                </a:solidFill>
              </a:rPr>
              <a:t>Does NOT clean out any data that used to be there (garbage data)</a:t>
            </a:r>
          </a:p>
          <a:p>
            <a:pPr lvl="1" indent="-414432" algn="just">
              <a:lnSpc>
                <a:spcPct val="120000"/>
              </a:lnSpc>
              <a:buClr>
                <a:srgbClr val="000000"/>
              </a:buClr>
              <a:buSzPct val="100000"/>
            </a:pPr>
            <a:r>
              <a:rPr lang="en-US">
                <a:solidFill>
                  <a:srgbClr val="000000"/>
                </a:solidFill>
              </a:rPr>
              <a:t>If the memory manager can't find enough memory, returns a NULL pointer</a:t>
            </a:r>
          </a:p>
          <a:p>
            <a:endParaRPr lang="en-PK"/>
          </a:p>
        </p:txBody>
      </p:sp>
      <p:sp>
        <p:nvSpPr>
          <p:cNvPr id="4" name="Slide Number Placeholder 3"/>
          <p:cNvSpPr>
            <a:spLocks noGrp="1"/>
          </p:cNvSpPr>
          <p:nvPr>
            <p:ph type="sldNum" sz="quarter" idx="5"/>
          </p:nvPr>
        </p:nvSpPr>
        <p:spPr/>
        <p:txBody>
          <a:bodyPr/>
          <a:lstStyle/>
          <a:p>
            <a:fld id="{A334ADD8-AF7E-4737-921E-44C33A21BABD}" type="slidenum">
              <a:rPr lang="en-US" smtClean="0"/>
              <a:t>15</a:t>
            </a:fld>
            <a:endParaRPr lang="en-US"/>
          </a:p>
        </p:txBody>
      </p:sp>
    </p:spTree>
    <p:extLst>
      <p:ext uri="{BB962C8B-B14F-4D97-AF65-F5344CB8AC3E}">
        <p14:creationId xmlns:p14="http://schemas.microsoft.com/office/powerpoint/2010/main" val="19104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lnSpc>
                <a:spcPct val="120000"/>
              </a:lnSpc>
              <a:buClr>
                <a:srgbClr val="000000"/>
              </a:buClr>
            </a:pPr>
            <a:r>
              <a:rPr lang="en-US">
                <a:solidFill>
                  <a:srgbClr val="000000"/>
                </a:solidFill>
              </a:rPr>
              <a:t>Allocates (</a:t>
            </a:r>
            <a:r>
              <a:rPr lang="en-US" err="1">
                <a:solidFill>
                  <a:srgbClr val="000000"/>
                </a:solidFill>
              </a:rPr>
              <a:t>nitems</a:t>
            </a:r>
            <a:r>
              <a:rPr lang="en-US">
                <a:solidFill>
                  <a:srgbClr val="000000"/>
                </a:solidFill>
              </a:rPr>
              <a:t> * size) bytes of data, and guarantees that the returned block is cleared (Clear </a:t>
            </a:r>
            <a:r>
              <a:rPr lang="en-US" err="1">
                <a:solidFill>
                  <a:srgbClr val="000000"/>
                </a:solidFill>
              </a:rPr>
              <a:t>ALLOCation</a:t>
            </a:r>
            <a:r>
              <a:rPr lang="en-US">
                <a:solidFill>
                  <a:srgbClr val="000000"/>
                </a:solidFill>
              </a:rPr>
              <a:t>)</a:t>
            </a:r>
          </a:p>
          <a:p>
            <a:pPr lvl="1" algn="just">
              <a:lnSpc>
                <a:spcPct val="120000"/>
              </a:lnSpc>
              <a:buClr>
                <a:srgbClr val="000000"/>
              </a:buClr>
            </a:pPr>
            <a:r>
              <a:rPr lang="en-US">
                <a:solidFill>
                  <a:srgbClr val="000000"/>
                </a:solidFill>
              </a:rPr>
              <a:t>Two main ways the memory manager does this:</a:t>
            </a:r>
          </a:p>
          <a:p>
            <a:pPr lvl="2" algn="just">
              <a:lnSpc>
                <a:spcPct val="120000"/>
              </a:lnSpc>
              <a:buClr>
                <a:srgbClr val="000000"/>
              </a:buClr>
            </a:pPr>
            <a:r>
              <a:rPr lang="en-US">
                <a:solidFill>
                  <a:srgbClr val="000000"/>
                </a:solidFill>
              </a:rPr>
              <a:t>Find a block that's already empty</a:t>
            </a:r>
          </a:p>
          <a:p>
            <a:pPr lvl="2" algn="just">
              <a:lnSpc>
                <a:spcPct val="120000"/>
              </a:lnSpc>
              <a:buClr>
                <a:srgbClr val="000000"/>
              </a:buClr>
            </a:pPr>
            <a:r>
              <a:rPr lang="en-US">
                <a:solidFill>
                  <a:srgbClr val="000000"/>
                </a:solidFill>
              </a:rPr>
              <a:t>Run malloc, then clear the block by zeroing out its contents</a:t>
            </a:r>
          </a:p>
          <a:p>
            <a:endParaRPr lang="en-PK"/>
          </a:p>
        </p:txBody>
      </p:sp>
      <p:sp>
        <p:nvSpPr>
          <p:cNvPr id="4" name="Slide Number Placeholder 3"/>
          <p:cNvSpPr>
            <a:spLocks noGrp="1"/>
          </p:cNvSpPr>
          <p:nvPr>
            <p:ph type="sldNum" sz="quarter" idx="5"/>
          </p:nvPr>
        </p:nvSpPr>
        <p:spPr/>
        <p:txBody>
          <a:bodyPr/>
          <a:lstStyle/>
          <a:p>
            <a:fld id="{A334ADD8-AF7E-4737-921E-44C33A21BABD}" type="slidenum">
              <a:rPr lang="en-US" smtClean="0"/>
              <a:t>17</a:t>
            </a:fld>
            <a:endParaRPr lang="en-US"/>
          </a:p>
        </p:txBody>
      </p:sp>
    </p:spTree>
    <p:extLst>
      <p:ext uri="{BB962C8B-B14F-4D97-AF65-F5344CB8AC3E}">
        <p14:creationId xmlns:p14="http://schemas.microsoft.com/office/powerpoint/2010/main" val="399663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414432" algn="just">
              <a:lnSpc>
                <a:spcPct val="120000"/>
              </a:lnSpc>
              <a:buClr>
                <a:srgbClr val="000000"/>
              </a:buClr>
              <a:buSzPct val="100000"/>
            </a:pPr>
            <a:r>
              <a:rPr lang="en-US">
                <a:solidFill>
                  <a:srgbClr val="000000"/>
                </a:solidFill>
              </a:rPr>
              <a:t>Gives the block pointed to by </a:t>
            </a:r>
            <a:r>
              <a:rPr lang="en-US" err="1">
                <a:solidFill>
                  <a:srgbClr val="000000"/>
                </a:solidFill>
              </a:rPr>
              <a:t>ptr</a:t>
            </a:r>
            <a:r>
              <a:rPr lang="en-US">
                <a:solidFill>
                  <a:srgbClr val="000000"/>
                </a:solidFill>
              </a:rPr>
              <a:t> back to the memory manager</a:t>
            </a:r>
          </a:p>
          <a:p>
            <a:pPr lvl="1" indent="-414432" algn="just">
              <a:lnSpc>
                <a:spcPct val="120000"/>
              </a:lnSpc>
              <a:buClr>
                <a:srgbClr val="000000"/>
              </a:buClr>
              <a:buSzPct val="100000"/>
            </a:pPr>
            <a:r>
              <a:rPr lang="en-US" err="1">
                <a:solidFill>
                  <a:srgbClr val="000000"/>
                </a:solidFill>
              </a:rPr>
              <a:t>ptr</a:t>
            </a:r>
            <a:r>
              <a:rPr lang="en-US">
                <a:solidFill>
                  <a:srgbClr val="000000"/>
                </a:solidFill>
              </a:rPr>
              <a:t> MUST be a pointer that was returned by the memory manager earlier that hasn't been freed; if you free a pointer to the stack, a pointer in the middle of an allocated block, or a pointer that was already freed, your code crashes</a:t>
            </a:r>
          </a:p>
          <a:p>
            <a:pPr lvl="1" indent="-414432" algn="just">
              <a:lnSpc>
                <a:spcPct val="120000"/>
              </a:lnSpc>
              <a:buClr>
                <a:srgbClr val="000000"/>
              </a:buClr>
              <a:buSzPct val="100000"/>
            </a:pPr>
            <a:r>
              <a:rPr lang="en-US">
                <a:solidFill>
                  <a:srgbClr val="000000"/>
                </a:solidFill>
              </a:rPr>
              <a:t>Does NOT clean out any data you put in the allocated block</a:t>
            </a:r>
          </a:p>
          <a:p>
            <a:endParaRPr lang="en-PK"/>
          </a:p>
        </p:txBody>
      </p:sp>
      <p:sp>
        <p:nvSpPr>
          <p:cNvPr id="4" name="Slide Number Placeholder 3"/>
          <p:cNvSpPr>
            <a:spLocks noGrp="1"/>
          </p:cNvSpPr>
          <p:nvPr>
            <p:ph type="sldNum" sz="quarter" idx="5"/>
          </p:nvPr>
        </p:nvSpPr>
        <p:spPr/>
        <p:txBody>
          <a:bodyPr/>
          <a:lstStyle/>
          <a:p>
            <a:fld id="{A334ADD8-AF7E-4737-921E-44C33A21BABD}" type="slidenum">
              <a:rPr lang="en-US" smtClean="0"/>
              <a:t>19</a:t>
            </a:fld>
            <a:endParaRPr lang="en-US"/>
          </a:p>
        </p:txBody>
      </p:sp>
    </p:spTree>
    <p:extLst>
      <p:ext uri="{BB962C8B-B14F-4D97-AF65-F5344CB8AC3E}">
        <p14:creationId xmlns:p14="http://schemas.microsoft.com/office/powerpoint/2010/main" val="594260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lnSpc>
                <a:spcPct val="120000"/>
              </a:lnSpc>
            </a:pPr>
            <a:r>
              <a:rPr lang="en-US"/>
              <a:t>"Resizes" the block pointed to by </a:t>
            </a:r>
            <a:r>
              <a:rPr lang="en-US" err="1"/>
              <a:t>ptr</a:t>
            </a:r>
            <a:r>
              <a:rPr lang="en-US"/>
              <a:t>, so that it now contains n bytes.</a:t>
            </a:r>
          </a:p>
          <a:p>
            <a:pPr lvl="1" algn="just">
              <a:lnSpc>
                <a:spcPct val="120000"/>
              </a:lnSpc>
            </a:pPr>
            <a:r>
              <a:rPr lang="en-US" err="1"/>
              <a:t>ptr</a:t>
            </a:r>
            <a:r>
              <a:rPr lang="en-US"/>
              <a:t> must be a pointer that was returned by the memory manager</a:t>
            </a:r>
          </a:p>
          <a:p>
            <a:pPr lvl="1" algn="just">
              <a:lnSpc>
                <a:spcPct val="120000"/>
              </a:lnSpc>
            </a:pPr>
            <a:r>
              <a:rPr lang="en-US"/>
              <a:t>Most of the time, it just resizes the box and returns the same pointer back. However, if it can't do so (ex. if the data immediately after the </a:t>
            </a:r>
            <a:r>
              <a:rPr lang="en-US" err="1"/>
              <a:t>malloc'ed</a:t>
            </a:r>
            <a:r>
              <a:rPr lang="en-US"/>
              <a:t> block is already allocated), the memory manager can choose to move the block to a new place in memory, freeing the old pointer.</a:t>
            </a:r>
          </a:p>
          <a:p>
            <a:pPr lvl="1" algn="just">
              <a:lnSpc>
                <a:spcPct val="120000"/>
              </a:lnSpc>
            </a:pPr>
            <a:r>
              <a:rPr lang="en-US"/>
              <a:t>Otherwise, acts as malloc; newly allocated memory contains garbage, and </a:t>
            </a:r>
            <a:r>
              <a:rPr lang="en-US" err="1"/>
              <a:t>realloc</a:t>
            </a:r>
            <a:r>
              <a:rPr lang="en-US"/>
              <a:t> returns NULL if it can't find a new block.</a:t>
            </a:r>
          </a:p>
          <a:p>
            <a:endParaRPr lang="en-PK"/>
          </a:p>
        </p:txBody>
      </p:sp>
      <p:sp>
        <p:nvSpPr>
          <p:cNvPr id="4" name="Slide Number Placeholder 3"/>
          <p:cNvSpPr>
            <a:spLocks noGrp="1"/>
          </p:cNvSpPr>
          <p:nvPr>
            <p:ph type="sldNum" sz="quarter" idx="5"/>
          </p:nvPr>
        </p:nvSpPr>
        <p:spPr/>
        <p:txBody>
          <a:bodyPr/>
          <a:lstStyle/>
          <a:p>
            <a:fld id="{A334ADD8-AF7E-4737-921E-44C33A21BABD}" type="slidenum">
              <a:rPr lang="en-US" smtClean="0"/>
              <a:t>21</a:t>
            </a:fld>
            <a:endParaRPr lang="en-US"/>
          </a:p>
        </p:txBody>
      </p:sp>
    </p:spTree>
    <p:extLst>
      <p:ext uri="{BB962C8B-B14F-4D97-AF65-F5344CB8AC3E}">
        <p14:creationId xmlns:p14="http://schemas.microsoft.com/office/powerpoint/2010/main" val="237582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00dada1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00dada130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example was run on the whiteboard during lecture, showing how memory behaves in response to this. The last line errors.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fdefe94a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fdefe94a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fdefe94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fdefe94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fdefe94a5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fdefe94a5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fdefe94a5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fdefe94a5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fdefe94a5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fdefe94a5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defe94a5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defe94a5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fdefe94a5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fdefe94a5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fdefe94a5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fdefe94a5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fdefe94a5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fdefe94a5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fdefe94a5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fdefe94a5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fdefe94a5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fdefe94a5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fdefe94a5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fdefe94a5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fdefe94a53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fdefe94a53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classes, like CS162, uses bottom-up diagrams which is effectively the same as top-down structurally, but the top of the diagram is </a:t>
            </a:r>
            <a:r>
              <a:rPr lang="en">
                <a:latin typeface="Consolas"/>
                <a:ea typeface="Consolas"/>
                <a:cs typeface="Consolas"/>
                <a:sym typeface="Consolas"/>
              </a:rPr>
              <a:t>0x000...00</a:t>
            </a:r>
            <a:r>
              <a:rPr lang="en"/>
              <a:t> and the bottom is </a:t>
            </a:r>
            <a:r>
              <a:rPr lang="en">
                <a:latin typeface="Consolas"/>
                <a:ea typeface="Consolas"/>
                <a:cs typeface="Consolas"/>
                <a:sym typeface="Consolas"/>
              </a:rPr>
              <a:t>0xFFF...FF</a:t>
            </a:r>
            <a:r>
              <a:rPr lang="en"/>
              <a:t> (the rest of memory looks like code → static → heap → stack). In that case, the stack grows "up" and the heap grows "down" visually speaking, but value-wise, you still would subtract values to get more recent stack addresses.</a:t>
            </a:r>
            <a:endParaRPr/>
          </a:p>
          <a:p>
            <a:pPr marL="0" lvl="0" indent="0" algn="l" rtl="0">
              <a:spcBef>
                <a:spcPts val="0"/>
              </a:spcBef>
              <a:spcAft>
                <a:spcPts val="0"/>
              </a:spcAft>
              <a:buNone/>
            </a:pPr>
            <a:endParaRPr/>
          </a:p>
          <a:p>
            <a:pPr marL="0" lvl="0" indent="0" algn="l" rtl="0">
              <a:spcBef>
                <a:spcPts val="0"/>
              </a:spcBef>
              <a:spcAft>
                <a:spcPts val="0"/>
              </a:spcAft>
              <a:buNone/>
            </a:pPr>
            <a:r>
              <a:rPr lang="en"/>
              <a:t>As a note, RWX memory is much rarer nowadays because having write-execute permissions opens up a whole can-o' worms for hackers/malicious users as they could write something malicious to memory and then subsequently execute it (bad).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defe94a5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fdefe94a5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defe94a53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fdefe94a5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fdefe94a53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fdefe94a5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fdefe94a5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fdefe94a5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fdefe94a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fdefe94a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00dada130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00dada130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D980-B9A5-4C48-ADC0-DFC2D2D01E96}"/>
              </a:ext>
            </a:extLst>
          </p:cNvPr>
          <p:cNvSpPr>
            <a:spLocks noGrp="1"/>
          </p:cNvSpPr>
          <p:nvPr>
            <p:ph type="ctrTitle"/>
          </p:nvPr>
        </p:nvSpPr>
        <p:spPr>
          <a:xfrm>
            <a:off x="1524000" y="2168048"/>
            <a:ext cx="9144000" cy="1729422"/>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1F3AA35C-26A3-4B94-8E65-8D11C1ECF491}"/>
              </a:ext>
            </a:extLst>
          </p:cNvPr>
          <p:cNvSpPr>
            <a:spLocks noGrp="1"/>
          </p:cNvSpPr>
          <p:nvPr>
            <p:ph type="subTitle" idx="1"/>
          </p:nvPr>
        </p:nvSpPr>
        <p:spPr>
          <a:xfrm>
            <a:off x="1524000" y="3965171"/>
            <a:ext cx="9144000" cy="2464204"/>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0192DDA7-A0A4-80A1-0623-18A2AB3287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3819"/>
          <a:stretch/>
        </p:blipFill>
        <p:spPr>
          <a:xfrm>
            <a:off x="2257425" y="-1895475"/>
            <a:ext cx="6858000" cy="4538663"/>
          </a:xfrm>
          <a:prstGeom prst="rect">
            <a:avLst/>
          </a:prstGeom>
        </p:spPr>
      </p:pic>
    </p:spTree>
    <p:extLst>
      <p:ext uri="{BB962C8B-B14F-4D97-AF65-F5344CB8AC3E}">
        <p14:creationId xmlns:p14="http://schemas.microsoft.com/office/powerpoint/2010/main" val="428842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08DA8-FCCC-4FCF-B0FD-BD49A9243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39AC1-3FDC-4605-A52C-993B753196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C6945-B3F0-4EAE-98CE-0A5E0C38FC5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0DEDB80-4E0B-4F38-BB77-7CA5BBC42E55}"/>
              </a:ext>
            </a:extLst>
          </p:cNvPr>
          <p:cNvSpPr>
            <a:spLocks noGrp="1"/>
          </p:cNvSpPr>
          <p:nvPr>
            <p:ph type="ftr" sz="quarter" idx="11"/>
          </p:nvPr>
        </p:nvSpPr>
        <p:spPr/>
        <p:txBody>
          <a:bodyPr/>
          <a:lstStyle/>
          <a:p>
            <a:r>
              <a:rPr lang="en-US"/>
              <a:t>Memory Management</a:t>
            </a:r>
          </a:p>
        </p:txBody>
      </p:sp>
      <p:sp>
        <p:nvSpPr>
          <p:cNvPr id="6" name="Slide Number Placeholder 5">
            <a:extLst>
              <a:ext uri="{FF2B5EF4-FFF2-40B4-BE49-F238E27FC236}">
                <a16:creationId xmlns:a16="http://schemas.microsoft.com/office/drawing/2014/main" id="{4FFD7CDD-A620-460F-B864-56A6A4FA88D3}"/>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828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B4DBB7-DFCC-4C90-858B-648A7D81F35A}"/>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8">
            <a:extLst>
              <a:ext uri="{FF2B5EF4-FFF2-40B4-BE49-F238E27FC236}">
                <a16:creationId xmlns:a16="http://schemas.microsoft.com/office/drawing/2014/main" id="{D2FE40F2-BB69-455E-A6DD-06B7A0A482B1}"/>
              </a:ext>
            </a:extLst>
          </p:cNvPr>
          <p:cNvSpPr/>
          <p:nvPr userDrawn="1"/>
        </p:nvSpPr>
        <p:spPr>
          <a:xfrm rot="10800000" flipH="1">
            <a:off x="0" y="-12022"/>
            <a:ext cx="9966960" cy="6882045"/>
          </a:xfrm>
          <a:custGeom>
            <a:avLst/>
            <a:gdLst>
              <a:gd name="connsiteX0" fmla="*/ 3037572 w 8426319"/>
              <a:gd name="connsiteY0" fmla="*/ 6858002 h 6858002"/>
              <a:gd name="connsiteX1" fmla="*/ 8426319 w 8426319"/>
              <a:gd name="connsiteY1" fmla="*/ 6858002 h 6858002"/>
              <a:gd name="connsiteX2" fmla="*/ 3909330 w 8426319"/>
              <a:gd name="connsiteY2" fmla="*/ 0 h 6858002"/>
              <a:gd name="connsiteX3" fmla="*/ 3037572 w 8426319"/>
              <a:gd name="connsiteY3" fmla="*/ 0 h 6858002"/>
              <a:gd name="connsiteX4" fmla="*/ 0 w 8426319"/>
              <a:gd name="connsiteY4" fmla="*/ 0 h 6858002"/>
              <a:gd name="connsiteX5" fmla="*/ 0 w 8426319"/>
              <a:gd name="connsiteY5" fmla="*/ 6858000 h 6858002"/>
              <a:gd name="connsiteX6" fmla="*/ 3037572 w 8426319"/>
              <a:gd name="connsiteY6" fmla="*/ 68580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19" h="6858002">
                <a:moveTo>
                  <a:pt x="3037572" y="6858002"/>
                </a:moveTo>
                <a:lnTo>
                  <a:pt x="8426319" y="6858002"/>
                </a:lnTo>
                <a:lnTo>
                  <a:pt x="3909330" y="0"/>
                </a:lnTo>
                <a:lnTo>
                  <a:pt x="3037572" y="0"/>
                </a:lnTo>
                <a:lnTo>
                  <a:pt x="0" y="0"/>
                </a:lnTo>
                <a:lnTo>
                  <a:pt x="0" y="6858000"/>
                </a:lnTo>
                <a:lnTo>
                  <a:pt x="3037572" y="6858000"/>
                </a:lnTo>
                <a:close/>
              </a:path>
            </a:pathLst>
          </a:custGeom>
          <a:solidFill>
            <a:schemeClr val="bg1"/>
          </a:solidFill>
          <a:ln>
            <a:noFill/>
          </a:ln>
          <a:effectLst>
            <a:outerShdw blurRad="63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a:buClr>
                <a:srgbClr val="000000"/>
              </a:buClr>
            </a:pPr>
            <a:endParaRPr lang="en-US" sz="1867" kern="0">
              <a:solidFill>
                <a:srgbClr val="D1F8F8"/>
              </a:solidFill>
              <a:latin typeface="Source Sans Pro" panose="020B0503030403020204" pitchFamily="34" charset="0"/>
              <a:sym typeface="Arial"/>
            </a:endParaRPr>
          </a:p>
        </p:txBody>
      </p:sp>
      <p:pic>
        <p:nvPicPr>
          <p:cNvPr id="7" name="Picture 6">
            <a:extLst>
              <a:ext uri="{FF2B5EF4-FFF2-40B4-BE49-F238E27FC236}">
                <a16:creationId xmlns:a16="http://schemas.microsoft.com/office/drawing/2014/main" id="{837A55A4-5FB0-456D-B79A-6157E69AE7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0240" y="2956470"/>
            <a:ext cx="3774324" cy="945060"/>
          </a:xfrm>
          <a:prstGeom prst="rect">
            <a:avLst/>
          </a:prstGeom>
        </p:spPr>
      </p:pic>
      <p:sp>
        <p:nvSpPr>
          <p:cNvPr id="8" name="TextBox 7">
            <a:extLst>
              <a:ext uri="{FF2B5EF4-FFF2-40B4-BE49-F238E27FC236}">
                <a16:creationId xmlns:a16="http://schemas.microsoft.com/office/drawing/2014/main" id="{D1A18D85-ACBC-4112-8221-C86D2B67E6A6}"/>
              </a:ext>
            </a:extLst>
          </p:cNvPr>
          <p:cNvSpPr txBox="1"/>
          <p:nvPr userDrawn="1"/>
        </p:nvSpPr>
        <p:spPr>
          <a:xfrm>
            <a:off x="1097280" y="2036618"/>
            <a:ext cx="4763193" cy="1107996"/>
          </a:xfrm>
          <a:prstGeom prst="rect">
            <a:avLst/>
          </a:prstGeom>
          <a:noFill/>
        </p:spPr>
        <p:txBody>
          <a:bodyPr wrap="square" rtlCol="0">
            <a:spAutoFit/>
          </a:bodyPr>
          <a:lstStyle/>
          <a:p>
            <a:r>
              <a:rPr lang="en-US" sz="6600" b="1">
                <a:solidFill>
                  <a:srgbClr val="0A48E9"/>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26185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6375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 Optional">
  <p:cSld name="Title and body - Optional">
    <p:bg>
      <p:bgPr>
        <a:solidFill>
          <a:srgbClr val="D9EAD3"/>
        </a:solid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136933" y="3611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 name="Google Shape;48;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9" name="Google Shape;49;p11"/>
          <p:cNvSpPr txBox="1">
            <a:spLocks noGrp="1"/>
          </p:cNvSpPr>
          <p:nvPr>
            <p:ph type="body" idx="1"/>
          </p:nvPr>
        </p:nvSpPr>
        <p:spPr>
          <a:xfrm>
            <a:off x="264667" y="1662433"/>
            <a:ext cx="11360800" cy="50208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28120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B730-FC8B-4D89-B845-B56D6C095C10}"/>
              </a:ext>
            </a:extLst>
          </p:cNvPr>
          <p:cNvSpPr>
            <a:spLocks noGrp="1"/>
          </p:cNvSpPr>
          <p:nvPr>
            <p:ph type="title"/>
          </p:nvPr>
        </p:nvSpPr>
        <p:spPr>
          <a:xfrm>
            <a:off x="838200" y="107430"/>
            <a:ext cx="10515600" cy="919192"/>
          </a:xfrm>
        </p:spPr>
        <p:txBody>
          <a:bodyPr>
            <a:normAutofit/>
          </a:bodyPr>
          <a:lstStyle>
            <a:lvl1pPr>
              <a:defRPr sz="4000" b="1"/>
            </a:lvl1pPr>
          </a:lstStyle>
          <a:p>
            <a:r>
              <a:rPr lang="en-US"/>
              <a:t>Click to edit Master title style</a:t>
            </a:r>
          </a:p>
        </p:txBody>
      </p:sp>
      <p:sp>
        <p:nvSpPr>
          <p:cNvPr id="3" name="Content Placeholder 2">
            <a:extLst>
              <a:ext uri="{FF2B5EF4-FFF2-40B4-BE49-F238E27FC236}">
                <a16:creationId xmlns:a16="http://schemas.microsoft.com/office/drawing/2014/main" id="{A567C298-C194-40E1-8987-9EFF24411AEC}"/>
              </a:ext>
            </a:extLst>
          </p:cNvPr>
          <p:cNvSpPr>
            <a:spLocks noGrp="1"/>
          </p:cNvSpPr>
          <p:nvPr>
            <p:ph idx="1"/>
          </p:nvPr>
        </p:nvSpPr>
        <p:spPr>
          <a:xfrm>
            <a:off x="838200" y="1077477"/>
            <a:ext cx="10515600" cy="5157351"/>
          </a:xfrm>
        </p:spPr>
        <p:txBody>
          <a:bodyPr/>
          <a:lstStyle>
            <a:lvl1pPr>
              <a:defRPr sz="2800"/>
            </a:lvl1pPr>
            <a:lvl2pPr>
              <a:defRPr sz="2400"/>
            </a:lvl2pPr>
            <a:lvl3pPr>
              <a:defRPr sz="24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331E6-6E78-4F44-9C5C-02C4961451C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02B0949-E370-4B6A-853D-3274261EDE9D}"/>
              </a:ext>
            </a:extLst>
          </p:cNvPr>
          <p:cNvSpPr>
            <a:spLocks noGrp="1"/>
          </p:cNvSpPr>
          <p:nvPr>
            <p:ph type="ftr" sz="quarter" idx="11"/>
          </p:nvPr>
        </p:nvSpPr>
        <p:spPr/>
        <p:txBody>
          <a:bodyPr/>
          <a:lstStyle/>
          <a:p>
            <a:r>
              <a:rPr lang="en-US"/>
              <a:t>Memory Management</a:t>
            </a:r>
          </a:p>
        </p:txBody>
      </p:sp>
      <p:sp>
        <p:nvSpPr>
          <p:cNvPr id="6" name="Slide Number Placeholder 5">
            <a:extLst>
              <a:ext uri="{FF2B5EF4-FFF2-40B4-BE49-F238E27FC236}">
                <a16:creationId xmlns:a16="http://schemas.microsoft.com/office/drawing/2014/main" id="{015E38ED-EAAD-41C0-8DCF-25CE6B9E4F4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8" name="Rectangle 7">
            <a:extLst>
              <a:ext uri="{FF2B5EF4-FFF2-40B4-BE49-F238E27FC236}">
                <a16:creationId xmlns:a16="http://schemas.microsoft.com/office/drawing/2014/main" id="{D4AD14C3-2535-4136-AE13-56ECD56C864C}"/>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97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9E9D1-1E5C-4F50-89EA-38C71C8710C8}"/>
              </a:ext>
            </a:extLst>
          </p:cNvPr>
          <p:cNvSpPr>
            <a:spLocks noGrp="1"/>
          </p:cNvSpPr>
          <p:nvPr>
            <p:ph sz="half" idx="1"/>
          </p:nvPr>
        </p:nvSpPr>
        <p:spPr>
          <a:xfrm>
            <a:off x="838200" y="1122218"/>
            <a:ext cx="5181600" cy="50547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EBCDD-EBC8-417C-97D1-7D985342345D}"/>
              </a:ext>
            </a:extLst>
          </p:cNvPr>
          <p:cNvSpPr>
            <a:spLocks noGrp="1"/>
          </p:cNvSpPr>
          <p:nvPr>
            <p:ph sz="half" idx="2"/>
          </p:nvPr>
        </p:nvSpPr>
        <p:spPr>
          <a:xfrm>
            <a:off x="6172200" y="1122218"/>
            <a:ext cx="5181600" cy="50547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4C246-89B8-4976-91B8-74D65958E08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50FCD4B-65E8-4D89-851D-492E73B1A7D2}"/>
              </a:ext>
            </a:extLst>
          </p:cNvPr>
          <p:cNvSpPr>
            <a:spLocks noGrp="1"/>
          </p:cNvSpPr>
          <p:nvPr>
            <p:ph type="ftr" sz="quarter" idx="11"/>
          </p:nvPr>
        </p:nvSpPr>
        <p:spPr/>
        <p:txBody>
          <a:bodyPr/>
          <a:lstStyle/>
          <a:p>
            <a:r>
              <a:rPr lang="en-US"/>
              <a:t>Memory Management</a:t>
            </a:r>
          </a:p>
        </p:txBody>
      </p:sp>
      <p:sp>
        <p:nvSpPr>
          <p:cNvPr id="7" name="Slide Number Placeholder 6">
            <a:extLst>
              <a:ext uri="{FF2B5EF4-FFF2-40B4-BE49-F238E27FC236}">
                <a16:creationId xmlns:a16="http://schemas.microsoft.com/office/drawing/2014/main" id="{E8F492EC-ADF8-4541-8B0B-642A6F82F57A}"/>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9" name="Title 1">
            <a:extLst>
              <a:ext uri="{FF2B5EF4-FFF2-40B4-BE49-F238E27FC236}">
                <a16:creationId xmlns:a16="http://schemas.microsoft.com/office/drawing/2014/main" id="{481955E3-112B-4CCA-8D86-C768D415EC2A}"/>
              </a:ext>
            </a:extLst>
          </p:cNvPr>
          <p:cNvSpPr>
            <a:spLocks noGrp="1"/>
          </p:cNvSpPr>
          <p:nvPr>
            <p:ph type="title"/>
          </p:nvPr>
        </p:nvSpPr>
        <p:spPr>
          <a:xfrm>
            <a:off x="838200" y="107430"/>
            <a:ext cx="10515600" cy="919192"/>
          </a:xfrm>
        </p:spPr>
        <p:txBody>
          <a:bodyPr>
            <a:normAutofit/>
          </a:bodyPr>
          <a:lstStyle>
            <a:lvl1pPr>
              <a:defRPr sz="4000" b="1"/>
            </a:lvl1pPr>
          </a:lstStyle>
          <a:p>
            <a:r>
              <a:rPr lang="en-US"/>
              <a:t>Click to edit Master title style</a:t>
            </a:r>
          </a:p>
        </p:txBody>
      </p:sp>
      <p:sp>
        <p:nvSpPr>
          <p:cNvPr id="11" name="Rectangle 10">
            <a:extLst>
              <a:ext uri="{FF2B5EF4-FFF2-40B4-BE49-F238E27FC236}">
                <a16:creationId xmlns:a16="http://schemas.microsoft.com/office/drawing/2014/main" id="{53373B56-C6D8-4634-92C8-D46B1E36CA40}"/>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34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AD2F3-65F8-4FD6-A5DA-316C0AA73179}"/>
              </a:ext>
            </a:extLst>
          </p:cNvPr>
          <p:cNvSpPr>
            <a:spLocks noGrp="1"/>
          </p:cNvSpPr>
          <p:nvPr>
            <p:ph type="body" idx="1"/>
          </p:nvPr>
        </p:nvSpPr>
        <p:spPr>
          <a:xfrm>
            <a:off x="839788" y="10909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5F430-811D-49A7-B89C-412778A16D90}"/>
              </a:ext>
            </a:extLst>
          </p:cNvPr>
          <p:cNvSpPr>
            <a:spLocks noGrp="1"/>
          </p:cNvSpPr>
          <p:nvPr>
            <p:ph sz="half" idx="2"/>
          </p:nvPr>
        </p:nvSpPr>
        <p:spPr>
          <a:xfrm>
            <a:off x="839788" y="1979210"/>
            <a:ext cx="5157787" cy="42104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BF6AC-FC1D-4EC4-BAA2-7E55A66BD809}"/>
              </a:ext>
            </a:extLst>
          </p:cNvPr>
          <p:cNvSpPr>
            <a:spLocks noGrp="1"/>
          </p:cNvSpPr>
          <p:nvPr>
            <p:ph type="body" sz="quarter" idx="3"/>
          </p:nvPr>
        </p:nvSpPr>
        <p:spPr>
          <a:xfrm>
            <a:off x="6172200" y="109096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51AAE4-B156-4976-83FF-C91C58752AAB}"/>
              </a:ext>
            </a:extLst>
          </p:cNvPr>
          <p:cNvSpPr>
            <a:spLocks noGrp="1"/>
          </p:cNvSpPr>
          <p:nvPr>
            <p:ph sz="quarter" idx="4"/>
          </p:nvPr>
        </p:nvSpPr>
        <p:spPr>
          <a:xfrm>
            <a:off x="6172200" y="1979210"/>
            <a:ext cx="5183188" cy="42104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55436-4179-4B6E-895F-BD215D237FD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CB5753EC-5DCC-4E9F-ADC2-ADE1C84F3FFB}"/>
              </a:ext>
            </a:extLst>
          </p:cNvPr>
          <p:cNvSpPr>
            <a:spLocks noGrp="1"/>
          </p:cNvSpPr>
          <p:nvPr>
            <p:ph type="ftr" sz="quarter" idx="11"/>
          </p:nvPr>
        </p:nvSpPr>
        <p:spPr/>
        <p:txBody>
          <a:bodyPr/>
          <a:lstStyle/>
          <a:p>
            <a:r>
              <a:rPr lang="en-US"/>
              <a:t>Memory Management</a:t>
            </a:r>
          </a:p>
        </p:txBody>
      </p:sp>
      <p:sp>
        <p:nvSpPr>
          <p:cNvPr id="9" name="Slide Number Placeholder 8">
            <a:extLst>
              <a:ext uri="{FF2B5EF4-FFF2-40B4-BE49-F238E27FC236}">
                <a16:creationId xmlns:a16="http://schemas.microsoft.com/office/drawing/2014/main" id="{2B8BF5BC-CFE9-42D6-99FC-EF586E6A83AC}"/>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11" name="Title 1">
            <a:extLst>
              <a:ext uri="{FF2B5EF4-FFF2-40B4-BE49-F238E27FC236}">
                <a16:creationId xmlns:a16="http://schemas.microsoft.com/office/drawing/2014/main" id="{2CB643E1-0C99-4681-8DCF-E3F8677831BA}"/>
              </a:ext>
            </a:extLst>
          </p:cNvPr>
          <p:cNvSpPr>
            <a:spLocks noGrp="1"/>
          </p:cNvSpPr>
          <p:nvPr>
            <p:ph type="title"/>
          </p:nvPr>
        </p:nvSpPr>
        <p:spPr>
          <a:xfrm>
            <a:off x="838200" y="107430"/>
            <a:ext cx="10515600" cy="919192"/>
          </a:xfrm>
        </p:spPr>
        <p:txBody>
          <a:bodyPr>
            <a:normAutofit/>
          </a:bodyPr>
          <a:lstStyle>
            <a:lvl1pPr>
              <a:defRPr sz="4000" b="1"/>
            </a:lvl1pPr>
          </a:lstStyle>
          <a:p>
            <a:r>
              <a:rPr lang="en-US"/>
              <a:t>Click to edit Master title style</a:t>
            </a:r>
          </a:p>
        </p:txBody>
      </p:sp>
      <p:sp>
        <p:nvSpPr>
          <p:cNvPr id="13" name="Rectangle 12">
            <a:extLst>
              <a:ext uri="{FF2B5EF4-FFF2-40B4-BE49-F238E27FC236}">
                <a16:creationId xmlns:a16="http://schemas.microsoft.com/office/drawing/2014/main" id="{993EF3CA-5F99-49D5-9BAB-A9F49CC06ABE}"/>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5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68502F2-598F-42D2-9059-A4AB43A2D82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945050BE-0430-464A-9B5D-AA93715654EF}"/>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579CE28D-9115-4BA7-A16D-643B465C976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7" name="Title 1">
            <a:extLst>
              <a:ext uri="{FF2B5EF4-FFF2-40B4-BE49-F238E27FC236}">
                <a16:creationId xmlns:a16="http://schemas.microsoft.com/office/drawing/2014/main" id="{18039807-1DE0-497E-ACCA-3EACAE2DF8A4}"/>
              </a:ext>
            </a:extLst>
          </p:cNvPr>
          <p:cNvSpPr>
            <a:spLocks noGrp="1"/>
          </p:cNvSpPr>
          <p:nvPr>
            <p:ph type="title"/>
          </p:nvPr>
        </p:nvSpPr>
        <p:spPr>
          <a:xfrm>
            <a:off x="838200" y="107430"/>
            <a:ext cx="10515600" cy="919192"/>
          </a:xfrm>
        </p:spPr>
        <p:txBody>
          <a:bodyPr>
            <a:normAutofit/>
          </a:bodyPr>
          <a:lstStyle>
            <a:lvl1pPr>
              <a:defRPr sz="4000" b="1"/>
            </a:lvl1pPr>
          </a:lstStyle>
          <a:p>
            <a:r>
              <a:rPr lang="en-US"/>
              <a:t>Click to edit Master title style</a:t>
            </a:r>
          </a:p>
        </p:txBody>
      </p:sp>
      <p:sp>
        <p:nvSpPr>
          <p:cNvPr id="9" name="Rectangle 8">
            <a:extLst>
              <a:ext uri="{FF2B5EF4-FFF2-40B4-BE49-F238E27FC236}">
                <a16:creationId xmlns:a16="http://schemas.microsoft.com/office/drawing/2014/main" id="{3DCE4754-431A-42BB-80B8-CEEAC51750DD}"/>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94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3CFAF-CA49-4A02-A9B2-3B416526041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49211EB3-2C82-40D8-8C4C-22AAA412A931}"/>
              </a:ext>
            </a:extLst>
          </p:cNvPr>
          <p:cNvSpPr>
            <a:spLocks noGrp="1"/>
          </p:cNvSpPr>
          <p:nvPr>
            <p:ph type="ftr" sz="quarter" idx="11"/>
          </p:nvPr>
        </p:nvSpPr>
        <p:spPr/>
        <p:txBody>
          <a:bodyPr/>
          <a:lstStyle/>
          <a:p>
            <a:r>
              <a:rPr lang="en-US"/>
              <a:t>Memory Management</a:t>
            </a:r>
          </a:p>
        </p:txBody>
      </p:sp>
      <p:sp>
        <p:nvSpPr>
          <p:cNvPr id="4" name="Slide Number Placeholder 3">
            <a:extLst>
              <a:ext uri="{FF2B5EF4-FFF2-40B4-BE49-F238E27FC236}">
                <a16:creationId xmlns:a16="http://schemas.microsoft.com/office/drawing/2014/main" id="{A25C1405-650E-498D-8DC7-78C6C04E92C8}"/>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3790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CD9A-758E-4F06-92E9-BF69DBCBC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948A5-4CAF-4F43-B79A-00ECAB5BE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771AC1-7328-4E0C-9635-107879CE4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884C9A-FBDB-4FA9-A244-059EA966AF9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3D29226-EC11-482A-A4B3-684492A2BEFE}"/>
              </a:ext>
            </a:extLst>
          </p:cNvPr>
          <p:cNvSpPr>
            <a:spLocks noGrp="1"/>
          </p:cNvSpPr>
          <p:nvPr>
            <p:ph type="ftr" sz="quarter" idx="11"/>
          </p:nvPr>
        </p:nvSpPr>
        <p:spPr/>
        <p:txBody>
          <a:bodyPr/>
          <a:lstStyle/>
          <a:p>
            <a:r>
              <a:rPr lang="en-US"/>
              <a:t>Memory Management</a:t>
            </a:r>
          </a:p>
        </p:txBody>
      </p:sp>
      <p:sp>
        <p:nvSpPr>
          <p:cNvPr id="7" name="Slide Number Placeholder 6">
            <a:extLst>
              <a:ext uri="{FF2B5EF4-FFF2-40B4-BE49-F238E27FC236}">
                <a16:creationId xmlns:a16="http://schemas.microsoft.com/office/drawing/2014/main" id="{81445BE7-34F7-44AF-9ED3-13EB447C5677}"/>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18247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7E11-F4EA-464C-BB62-2D33F1EFF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E78FB-8A3E-4A3A-8408-A36554C73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A0B00-1943-4A4E-895D-AD65DB41A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E13DA4-D3B6-422C-8000-39DE2E23540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4EE23C9-89FE-4130-8B08-74D149432B99}"/>
              </a:ext>
            </a:extLst>
          </p:cNvPr>
          <p:cNvSpPr>
            <a:spLocks noGrp="1"/>
          </p:cNvSpPr>
          <p:nvPr>
            <p:ph type="ftr" sz="quarter" idx="11"/>
          </p:nvPr>
        </p:nvSpPr>
        <p:spPr/>
        <p:txBody>
          <a:bodyPr/>
          <a:lstStyle/>
          <a:p>
            <a:r>
              <a:rPr lang="en-US"/>
              <a:t>Memory Management</a:t>
            </a:r>
          </a:p>
        </p:txBody>
      </p:sp>
      <p:sp>
        <p:nvSpPr>
          <p:cNvPr id="7" name="Slide Number Placeholder 6">
            <a:extLst>
              <a:ext uri="{FF2B5EF4-FFF2-40B4-BE49-F238E27FC236}">
                <a16:creationId xmlns:a16="http://schemas.microsoft.com/office/drawing/2014/main" id="{80D21CA8-4BB9-4C91-82FD-041112A33AEF}"/>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410508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A355-A86B-43F8-9C43-A5DBFBE8F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E2F68-F428-457B-9A8E-A56ED8BC7B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E20FA-C14E-4384-8718-FA6020DF49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E3239A-D7CB-4CF2-B037-ED819B4E59BA}"/>
              </a:ext>
            </a:extLst>
          </p:cNvPr>
          <p:cNvSpPr>
            <a:spLocks noGrp="1"/>
          </p:cNvSpPr>
          <p:nvPr>
            <p:ph type="ftr" sz="quarter" idx="11"/>
          </p:nvPr>
        </p:nvSpPr>
        <p:spPr/>
        <p:txBody>
          <a:bodyPr/>
          <a:lstStyle/>
          <a:p>
            <a:r>
              <a:rPr lang="en-US"/>
              <a:t>Memory Management</a:t>
            </a:r>
          </a:p>
        </p:txBody>
      </p:sp>
      <p:sp>
        <p:nvSpPr>
          <p:cNvPr id="6" name="Slide Number Placeholder 5">
            <a:extLst>
              <a:ext uri="{FF2B5EF4-FFF2-40B4-BE49-F238E27FC236}">
                <a16:creationId xmlns:a16="http://schemas.microsoft.com/office/drawing/2014/main" id="{6B8304E5-B951-4720-BB63-F0F998B827DE}"/>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65441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0000">
              <a:schemeClr val="accent1">
                <a:lumMod val="45000"/>
                <a:lumOff val="55000"/>
                <a:alpha val="10000"/>
              </a:schemeClr>
            </a:gs>
            <a:gs pos="90000">
              <a:schemeClr val="accent1">
                <a:lumMod val="45000"/>
                <a:lumOff val="55000"/>
                <a:alpha val="10000"/>
              </a:schemeClr>
            </a:gs>
            <a:gs pos="100000">
              <a:schemeClr val="accent1">
                <a:lumMod val="30000"/>
                <a:lumOff val="70000"/>
                <a:alpha val="10000"/>
              </a:schemeClr>
            </a:gs>
          </a:gsLst>
          <a:lin ang="0" scaled="1"/>
          <a:tileRect/>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388C0D-DDF9-4B35-9DC6-1E49E7005C43}"/>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F2C40C1-D2F0-4A10-83E8-D41AECD02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14ADC2-1A69-40F7-9146-FF8CF49E1FEC}"/>
              </a:ext>
            </a:extLst>
          </p:cNvPr>
          <p:cNvSpPr>
            <a:spLocks noGrp="1"/>
          </p:cNvSpPr>
          <p:nvPr>
            <p:ph type="body" idx="1"/>
          </p:nvPr>
        </p:nvSpPr>
        <p:spPr>
          <a:xfrm>
            <a:off x="838200" y="1825624"/>
            <a:ext cx="10515600" cy="4579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F07CAEB-C688-42B1-A85B-A8AE9C55C4C6}"/>
              </a:ext>
            </a:extLst>
          </p:cNvPr>
          <p:cNvSpPr>
            <a:spLocks noGrp="1"/>
          </p:cNvSpPr>
          <p:nvPr>
            <p:ph type="ftr" sz="quarter" idx="3"/>
          </p:nvPr>
        </p:nvSpPr>
        <p:spPr>
          <a:xfrm>
            <a:off x="4038600" y="6456106"/>
            <a:ext cx="4114800" cy="365125"/>
          </a:xfrm>
          <a:prstGeom prst="rect">
            <a:avLst/>
          </a:prstGeom>
        </p:spPr>
        <p:txBody>
          <a:bodyPr vert="horz" lIns="91440" tIns="45720" rIns="91440" bIns="45720" rtlCol="0" anchor="ctr"/>
          <a:lstStyle>
            <a:lvl1pPr algn="ctr">
              <a:defRPr sz="1400">
                <a:solidFill>
                  <a:schemeClr val="bg1"/>
                </a:solidFill>
                <a:latin typeface="Arial" panose="020B0604020202020204" pitchFamily="34" charset="0"/>
                <a:cs typeface="Arial" panose="020B0604020202020204" pitchFamily="34" charset="0"/>
              </a:defRPr>
            </a:lvl1pPr>
          </a:lstStyle>
          <a:p>
            <a:r>
              <a:rPr lang="en-US"/>
              <a:t>Memory Management</a:t>
            </a:r>
          </a:p>
        </p:txBody>
      </p:sp>
      <p:sp>
        <p:nvSpPr>
          <p:cNvPr id="6" name="Slide Number Placeholder 5">
            <a:extLst>
              <a:ext uri="{FF2B5EF4-FFF2-40B4-BE49-F238E27FC236}">
                <a16:creationId xmlns:a16="http://schemas.microsoft.com/office/drawing/2014/main" id="{A593B63C-E5CF-401B-A49C-92D346C01EDB}"/>
              </a:ext>
            </a:extLst>
          </p:cNvPr>
          <p:cNvSpPr>
            <a:spLocks noGrp="1"/>
          </p:cNvSpPr>
          <p:nvPr>
            <p:ph type="sldNum" sz="quarter" idx="4"/>
          </p:nvPr>
        </p:nvSpPr>
        <p:spPr>
          <a:xfrm>
            <a:off x="8601364" y="6465342"/>
            <a:ext cx="2743200" cy="365125"/>
          </a:xfrm>
          <a:prstGeom prst="rect">
            <a:avLst/>
          </a:prstGeom>
        </p:spPr>
        <p:txBody>
          <a:bodyPr vert="horz" lIns="91440" tIns="45720" rIns="91440" bIns="45720" rtlCol="0" anchor="ctr"/>
          <a:lstStyle>
            <a:lvl1pPr algn="r">
              <a:defRPr sz="1600">
                <a:solidFill>
                  <a:schemeClr val="bg1"/>
                </a:solidFill>
                <a:latin typeface="Arial" panose="020B0604020202020204" pitchFamily="34" charset="0"/>
                <a:cs typeface="Arial" panose="020B0604020202020204" pitchFamily="34" charset="0"/>
              </a:defRPr>
            </a:lvl1pPr>
          </a:lstStyle>
          <a:p>
            <a:fld id="{AEA90AB5-22A9-4891-9A56-775D2849FADF}" type="slidenum">
              <a:rPr lang="en-US" smtClean="0"/>
              <a:pPr/>
              <a:t>‹#›</a:t>
            </a:fld>
            <a:endParaRPr lang="en-US"/>
          </a:p>
        </p:txBody>
      </p:sp>
      <p:pic>
        <p:nvPicPr>
          <p:cNvPr id="15" name="Picture 14">
            <a:extLst>
              <a:ext uri="{FF2B5EF4-FFF2-40B4-BE49-F238E27FC236}">
                <a16:creationId xmlns:a16="http://schemas.microsoft.com/office/drawing/2014/main" id="{F78424F3-2B84-43F8-842E-B505AC8AE0C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40258" y="0"/>
            <a:ext cx="2051742" cy="1243012"/>
          </a:xfrm>
          <a:prstGeom prst="rect">
            <a:avLst/>
          </a:prstGeom>
          <a:effectLst>
            <a:reflection endPos="0" dist="50800" dir="5400000" sy="-100000" algn="bl" rotWithShape="0"/>
          </a:effectLst>
        </p:spPr>
      </p:pic>
    </p:spTree>
    <p:extLst>
      <p:ext uri="{BB962C8B-B14F-4D97-AF65-F5344CB8AC3E}">
        <p14:creationId xmlns:p14="http://schemas.microsoft.com/office/powerpoint/2010/main" val="45321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Lst>
  <p:hf hdr="0" dt="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63E3-F9BB-49D4-BC65-16DF49B9D448}"/>
              </a:ext>
            </a:extLst>
          </p:cNvPr>
          <p:cNvSpPr>
            <a:spLocks noGrp="1"/>
          </p:cNvSpPr>
          <p:nvPr>
            <p:ph type="ctrTitle"/>
          </p:nvPr>
        </p:nvSpPr>
        <p:spPr>
          <a:xfrm>
            <a:off x="1336727" y="3701641"/>
            <a:ext cx="9144000" cy="1729422"/>
          </a:xfrm>
        </p:spPr>
        <p:txBody>
          <a:bodyPr>
            <a:normAutofit fontScale="90000"/>
          </a:bodyPr>
          <a:lstStyle/>
          <a:p>
            <a:pPr>
              <a:lnSpc>
                <a:spcPct val="100000"/>
              </a:lnSpc>
            </a:pPr>
            <a:br>
              <a:rPr lang="en" sz="3100" b="1"/>
            </a:br>
            <a:br>
              <a:rPr lang="en" sz="3100" b="1"/>
            </a:br>
            <a:br>
              <a:rPr lang="en" sz="3100" b="1"/>
            </a:br>
            <a:br>
              <a:rPr lang="en" sz="3100" b="1"/>
            </a:br>
            <a:br>
              <a:rPr lang="en" sz="3100" b="1"/>
            </a:br>
            <a:br>
              <a:rPr lang="en" sz="3100" b="1"/>
            </a:br>
            <a:br>
              <a:rPr lang="en" sz="3100" b="1"/>
            </a:br>
            <a:r>
              <a:rPr lang="en" sz="3100" b="1"/>
              <a:t>C Programming</a:t>
            </a:r>
            <a:br>
              <a:rPr lang="en" sz="3100" b="1"/>
            </a:br>
            <a:r>
              <a:rPr lang="en-US" sz="3100"/>
              <a:t>Memory Management</a:t>
            </a:r>
            <a:br>
              <a:rPr lang="en" sz="3100" b="1"/>
            </a:br>
            <a:r>
              <a:rPr lang="en-US" sz="3100"/>
              <a:t> </a:t>
            </a:r>
            <a:br>
              <a:rPr lang="en-US"/>
            </a:br>
            <a:br>
              <a:rPr lang="fr-FR"/>
            </a:br>
            <a:endParaRPr lang="en-US"/>
          </a:p>
        </p:txBody>
      </p:sp>
      <p:sp>
        <p:nvSpPr>
          <p:cNvPr id="3" name="Subtitle 2">
            <a:extLst>
              <a:ext uri="{FF2B5EF4-FFF2-40B4-BE49-F238E27FC236}">
                <a16:creationId xmlns:a16="http://schemas.microsoft.com/office/drawing/2014/main" id="{3B88A728-BCFE-4BD1-944B-D776F71D348C}"/>
              </a:ext>
            </a:extLst>
          </p:cNvPr>
          <p:cNvSpPr>
            <a:spLocks noGrp="1"/>
          </p:cNvSpPr>
          <p:nvPr>
            <p:ph type="subTitle" idx="1"/>
          </p:nvPr>
        </p:nvSpPr>
        <p:spPr/>
        <p:txBody>
          <a:bodyPr/>
          <a:lstStyle/>
          <a:p>
            <a:r>
              <a:rPr lang="en-US"/>
              <a:t>Week 2</a:t>
            </a:r>
          </a:p>
        </p:txBody>
      </p:sp>
    </p:spTree>
    <p:extLst>
      <p:ext uri="{BB962C8B-B14F-4D97-AF65-F5344CB8AC3E}">
        <p14:creationId xmlns:p14="http://schemas.microsoft.com/office/powerpoint/2010/main" val="194690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Memory Structure</a:t>
            </a:r>
            <a:endParaRPr/>
          </a:p>
        </p:txBody>
      </p:sp>
      <p:sp>
        <p:nvSpPr>
          <p:cNvPr id="309" name="Google Shape;309;p34"/>
          <p:cNvSpPr txBox="1">
            <a:spLocks noGrp="1"/>
          </p:cNvSpPr>
          <p:nvPr>
            <p:ph idx="1"/>
          </p:nvPr>
        </p:nvSpPr>
        <p:spPr>
          <a:xfrm>
            <a:off x="838200" y="922972"/>
            <a:ext cx="6020800" cy="5533134"/>
          </a:xfrm>
          <a:prstGeom prst="rect">
            <a:avLst/>
          </a:prstGeom>
        </p:spPr>
        <p:txBody>
          <a:bodyPr spcFirstLastPara="1" vert="horz" wrap="square" lIns="121900" tIns="121900" rIns="121900" bIns="121900" rtlCol="0" anchor="t" anchorCtr="0">
            <a:normAutofit/>
          </a:bodyPr>
          <a:lstStyle/>
          <a:p>
            <a:pPr algn="just">
              <a:lnSpc>
                <a:spcPct val="120000"/>
              </a:lnSpc>
              <a:buFont typeface="Roboto"/>
              <a:buChar char="●"/>
            </a:pPr>
            <a:r>
              <a:rPr lang="en" sz="1800">
                <a:latin typeface="Roboto"/>
                <a:ea typeface="Roboto"/>
                <a:cs typeface="Roboto"/>
                <a:sym typeface="Roboto"/>
              </a:rPr>
              <a:t>Stack</a:t>
            </a:r>
            <a:endParaRPr sz="1800">
              <a:latin typeface="Roboto"/>
              <a:ea typeface="Roboto"/>
              <a:cs typeface="Roboto"/>
              <a:sym typeface="Roboto"/>
            </a:endParaRPr>
          </a:p>
          <a:p>
            <a:pPr lvl="1" algn="just">
              <a:lnSpc>
                <a:spcPct val="120000"/>
              </a:lnSpc>
              <a:buFont typeface="Roboto"/>
              <a:buChar char="○"/>
            </a:pPr>
            <a:r>
              <a:rPr lang="en" sz="1600">
                <a:latin typeface="Roboto"/>
                <a:ea typeface="Roboto"/>
                <a:cs typeface="Roboto"/>
                <a:sym typeface="Roboto"/>
              </a:rPr>
              <a:t>Every function call sets aside some space on the stack for its local variables (plus some metadata)</a:t>
            </a:r>
            <a:endParaRPr sz="1600">
              <a:latin typeface="Roboto"/>
              <a:ea typeface="Roboto"/>
              <a:cs typeface="Roboto"/>
              <a:sym typeface="Roboto"/>
            </a:endParaRPr>
          </a:p>
          <a:p>
            <a:pPr lvl="1" algn="just">
              <a:lnSpc>
                <a:spcPct val="120000"/>
              </a:lnSpc>
              <a:buFont typeface="Roboto"/>
              <a:buChar char="○"/>
            </a:pPr>
            <a:r>
              <a:rPr lang="en" sz="1600">
                <a:latin typeface="Roboto"/>
                <a:ea typeface="Roboto"/>
                <a:cs typeface="Roboto"/>
                <a:sym typeface="Roboto"/>
              </a:rPr>
              <a:t>Designed for </a:t>
            </a:r>
            <a:r>
              <a:rPr lang="en" sz="1600" b="1">
                <a:latin typeface="Roboto"/>
                <a:ea typeface="Roboto"/>
                <a:cs typeface="Roboto"/>
                <a:sym typeface="Roboto"/>
              </a:rPr>
              <a:t>temporary</a:t>
            </a:r>
            <a:r>
              <a:rPr lang="en" sz="1600">
                <a:latin typeface="Roboto"/>
                <a:ea typeface="Roboto"/>
                <a:cs typeface="Roboto"/>
                <a:sym typeface="Roboto"/>
              </a:rPr>
              <a:t> storage; after a function returns, all data in that function's stack frame gets freed</a:t>
            </a:r>
            <a:endParaRPr sz="1600">
              <a:latin typeface="Roboto"/>
              <a:ea typeface="Roboto"/>
              <a:cs typeface="Roboto"/>
              <a:sym typeface="Roboto"/>
            </a:endParaRPr>
          </a:p>
          <a:p>
            <a:pPr lvl="1" algn="just">
              <a:lnSpc>
                <a:spcPct val="120000"/>
              </a:lnSpc>
              <a:buFont typeface="Roboto"/>
              <a:buChar char="○"/>
            </a:pPr>
            <a:r>
              <a:rPr lang="en" sz="1600">
                <a:latin typeface="Roboto"/>
                <a:ea typeface="Roboto"/>
                <a:cs typeface="Roboto"/>
                <a:sym typeface="Roboto"/>
              </a:rPr>
              <a:t>Variable sizeof the stack; grows downward as you call functions and shrinks as you return from functions</a:t>
            </a:r>
          </a:p>
          <a:p>
            <a:pPr lvl="1" algn="just">
              <a:lnSpc>
                <a:spcPct val="120000"/>
              </a:lnSpc>
              <a:buFont typeface="Roboto"/>
              <a:buChar char="○"/>
            </a:pPr>
            <a:r>
              <a:rPr lang="en-US" sz="1600">
                <a:latin typeface="Roboto"/>
                <a:ea typeface="Roboto"/>
                <a:cs typeface="Roboto"/>
                <a:sym typeface="Roboto"/>
              </a:rPr>
              <a:t>Stack frame has</a:t>
            </a:r>
          </a:p>
          <a:p>
            <a:pPr lvl="2" algn="just">
              <a:lnSpc>
                <a:spcPct val="120000"/>
              </a:lnSpc>
              <a:buFont typeface="Roboto"/>
              <a:buChar char="○"/>
            </a:pPr>
            <a:r>
              <a:rPr lang="en-US" sz="1600">
                <a:latin typeface="Roboto"/>
                <a:ea typeface="Roboto"/>
                <a:cs typeface="Roboto"/>
                <a:sym typeface="Roboto"/>
              </a:rPr>
              <a:t>Locals</a:t>
            </a:r>
          </a:p>
          <a:p>
            <a:pPr lvl="2" algn="just">
              <a:lnSpc>
                <a:spcPct val="120000"/>
              </a:lnSpc>
              <a:buFont typeface="Roboto"/>
              <a:buChar char="○"/>
            </a:pPr>
            <a:r>
              <a:rPr lang="en-US" sz="1600">
                <a:latin typeface="Roboto"/>
                <a:ea typeface="Roboto"/>
                <a:cs typeface="Roboto"/>
                <a:sym typeface="Roboto"/>
              </a:rPr>
              <a:t>Parameters to function</a:t>
            </a:r>
          </a:p>
          <a:p>
            <a:pPr lvl="2" algn="just">
              <a:lnSpc>
                <a:spcPct val="120000"/>
              </a:lnSpc>
              <a:buFont typeface="Roboto"/>
              <a:buChar char="○"/>
            </a:pPr>
            <a:r>
              <a:rPr lang="en-US" sz="1600">
                <a:latin typeface="Roboto"/>
                <a:ea typeface="Roboto"/>
                <a:cs typeface="Roboto"/>
                <a:sym typeface="Roboto"/>
              </a:rPr>
              <a:t>Return address</a:t>
            </a:r>
          </a:p>
          <a:p>
            <a:pPr lvl="2" algn="just">
              <a:lnSpc>
                <a:spcPct val="120000"/>
              </a:lnSpc>
              <a:buFont typeface="Roboto"/>
              <a:buChar char="○"/>
            </a:pPr>
            <a:r>
              <a:rPr lang="en-US" sz="1600">
                <a:latin typeface="Roboto"/>
                <a:ea typeface="Roboto"/>
                <a:cs typeface="Roboto"/>
                <a:sym typeface="Roboto"/>
              </a:rPr>
              <a:t>Static link</a:t>
            </a:r>
          </a:p>
          <a:p>
            <a:pPr lvl="2" algn="just">
              <a:lnSpc>
                <a:spcPct val="120000"/>
              </a:lnSpc>
              <a:buFont typeface="Roboto"/>
              <a:buChar char="○"/>
            </a:pPr>
            <a:r>
              <a:rPr lang="en-US" sz="1600">
                <a:latin typeface="Roboto"/>
                <a:ea typeface="Roboto"/>
                <a:cs typeface="Roboto"/>
                <a:sym typeface="Roboto"/>
              </a:rPr>
              <a:t>Dynamic link</a:t>
            </a:r>
          </a:p>
          <a:p>
            <a:pPr lvl="1" algn="just">
              <a:lnSpc>
                <a:spcPct val="120000"/>
              </a:lnSpc>
              <a:buFont typeface="Roboto"/>
              <a:buChar char="○"/>
            </a:pPr>
            <a:r>
              <a:rPr lang="en-US" sz="1600">
                <a:latin typeface="Roboto"/>
                <a:ea typeface="Roboto"/>
                <a:cs typeface="Roboto"/>
                <a:sym typeface="Roboto"/>
              </a:rPr>
              <a:t>SP is used to access variables in stack frame</a:t>
            </a:r>
          </a:p>
          <a:p>
            <a:pPr lvl="2" algn="just">
              <a:lnSpc>
                <a:spcPct val="120000"/>
              </a:lnSpc>
              <a:buFont typeface="Roboto"/>
              <a:buChar char="○"/>
            </a:pPr>
            <a:endParaRPr sz="1600">
              <a:latin typeface="Roboto"/>
              <a:ea typeface="Roboto"/>
              <a:cs typeface="Roboto"/>
              <a:sym typeface="Roboto"/>
            </a:endParaRPr>
          </a:p>
        </p:txBody>
      </p:sp>
      <p:sp>
        <p:nvSpPr>
          <p:cNvPr id="311" name="Google Shape;311;p34"/>
          <p:cNvSpPr/>
          <p:nvPr/>
        </p:nvSpPr>
        <p:spPr>
          <a:xfrm>
            <a:off x="6949800" y="10316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2" name="Google Shape;312;p34"/>
          <p:cNvSpPr/>
          <p:nvPr/>
        </p:nvSpPr>
        <p:spPr>
          <a:xfrm>
            <a:off x="6949800" y="14024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3" name="Google Shape;313;p34"/>
          <p:cNvSpPr/>
          <p:nvPr/>
        </p:nvSpPr>
        <p:spPr>
          <a:xfrm>
            <a:off x="6949800" y="17732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4" name="Google Shape;314;p34"/>
          <p:cNvSpPr/>
          <p:nvPr/>
        </p:nvSpPr>
        <p:spPr>
          <a:xfrm>
            <a:off x="6949800" y="21440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5" name="Google Shape;315;p34"/>
          <p:cNvSpPr/>
          <p:nvPr/>
        </p:nvSpPr>
        <p:spPr>
          <a:xfrm>
            <a:off x="6949800" y="25148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6" name="Google Shape;316;p34"/>
          <p:cNvSpPr/>
          <p:nvPr/>
        </p:nvSpPr>
        <p:spPr>
          <a:xfrm>
            <a:off x="6949800" y="28856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7" name="Google Shape;317;p34"/>
          <p:cNvSpPr/>
          <p:nvPr/>
        </p:nvSpPr>
        <p:spPr>
          <a:xfrm>
            <a:off x="6949800" y="41863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8" name="Google Shape;318;p34"/>
          <p:cNvSpPr/>
          <p:nvPr/>
        </p:nvSpPr>
        <p:spPr>
          <a:xfrm>
            <a:off x="6949800" y="45571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9" name="Google Shape;319;p34"/>
          <p:cNvSpPr/>
          <p:nvPr/>
        </p:nvSpPr>
        <p:spPr>
          <a:xfrm>
            <a:off x="6949800" y="49279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0" name="Google Shape;320;p34"/>
          <p:cNvSpPr/>
          <p:nvPr/>
        </p:nvSpPr>
        <p:spPr>
          <a:xfrm>
            <a:off x="6949800" y="52987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1" name="Google Shape;321;p34"/>
          <p:cNvSpPr/>
          <p:nvPr/>
        </p:nvSpPr>
        <p:spPr>
          <a:xfrm>
            <a:off x="6949800" y="56695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2" name="Google Shape;322;p34"/>
          <p:cNvSpPr/>
          <p:nvPr/>
        </p:nvSpPr>
        <p:spPr>
          <a:xfrm>
            <a:off x="6949800" y="60403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3" name="Google Shape;323;p34"/>
          <p:cNvSpPr/>
          <p:nvPr/>
        </p:nvSpPr>
        <p:spPr>
          <a:xfrm>
            <a:off x="6949800" y="3256405"/>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4" name="Google Shape;324;p34"/>
          <p:cNvSpPr/>
          <p:nvPr/>
        </p:nvSpPr>
        <p:spPr>
          <a:xfrm>
            <a:off x="7999333" y="34589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5" name="Google Shape;325;p34"/>
          <p:cNvSpPr/>
          <p:nvPr/>
        </p:nvSpPr>
        <p:spPr>
          <a:xfrm>
            <a:off x="7999333" y="36621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6" name="Google Shape;326;p34"/>
          <p:cNvSpPr/>
          <p:nvPr/>
        </p:nvSpPr>
        <p:spPr>
          <a:xfrm>
            <a:off x="7999333" y="38653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8" name="Google Shape;328;p34"/>
          <p:cNvSpPr/>
          <p:nvPr/>
        </p:nvSpPr>
        <p:spPr>
          <a:xfrm>
            <a:off x="6949800" y="10316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9" name="Google Shape;329;p34"/>
          <p:cNvSpPr/>
          <p:nvPr/>
        </p:nvSpPr>
        <p:spPr>
          <a:xfrm>
            <a:off x="6949800" y="14024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0" name="Google Shape;330;p34"/>
          <p:cNvSpPr/>
          <p:nvPr/>
        </p:nvSpPr>
        <p:spPr>
          <a:xfrm>
            <a:off x="6949800" y="17732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1" name="Google Shape;331;p34"/>
          <p:cNvSpPr/>
          <p:nvPr/>
        </p:nvSpPr>
        <p:spPr>
          <a:xfrm>
            <a:off x="6949800" y="21440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2" name="Google Shape;332;p34"/>
          <p:cNvSpPr/>
          <p:nvPr/>
        </p:nvSpPr>
        <p:spPr>
          <a:xfrm>
            <a:off x="6949800" y="25148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3" name="Google Shape;333;p34"/>
          <p:cNvSpPr/>
          <p:nvPr/>
        </p:nvSpPr>
        <p:spPr>
          <a:xfrm>
            <a:off x="6949800" y="28856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4" name="Google Shape;334;p34"/>
          <p:cNvSpPr/>
          <p:nvPr/>
        </p:nvSpPr>
        <p:spPr>
          <a:xfrm>
            <a:off x="6949800" y="4186339"/>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335;p34"/>
          <p:cNvSpPr/>
          <p:nvPr/>
        </p:nvSpPr>
        <p:spPr>
          <a:xfrm>
            <a:off x="6949800" y="4557139"/>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6" name="Google Shape;336;p34"/>
          <p:cNvSpPr/>
          <p:nvPr/>
        </p:nvSpPr>
        <p:spPr>
          <a:xfrm>
            <a:off x="6949800" y="4927939"/>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7" name="Google Shape;337;p34"/>
          <p:cNvSpPr/>
          <p:nvPr/>
        </p:nvSpPr>
        <p:spPr>
          <a:xfrm>
            <a:off x="6949800" y="5298739"/>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338;p34"/>
          <p:cNvSpPr/>
          <p:nvPr/>
        </p:nvSpPr>
        <p:spPr>
          <a:xfrm>
            <a:off x="6949800" y="5669539"/>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9" name="Google Shape;339;p34"/>
          <p:cNvSpPr/>
          <p:nvPr/>
        </p:nvSpPr>
        <p:spPr>
          <a:xfrm>
            <a:off x="6949800" y="6040339"/>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34"/>
          <p:cNvSpPr/>
          <p:nvPr/>
        </p:nvSpPr>
        <p:spPr>
          <a:xfrm>
            <a:off x="6949800" y="3256405"/>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1" name="Google Shape;341;p34"/>
          <p:cNvSpPr/>
          <p:nvPr/>
        </p:nvSpPr>
        <p:spPr>
          <a:xfrm>
            <a:off x="7999333" y="34589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2" name="Google Shape;342;p34"/>
          <p:cNvSpPr/>
          <p:nvPr/>
        </p:nvSpPr>
        <p:spPr>
          <a:xfrm>
            <a:off x="7999333" y="36621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3" name="Google Shape;343;p34"/>
          <p:cNvSpPr/>
          <p:nvPr/>
        </p:nvSpPr>
        <p:spPr>
          <a:xfrm>
            <a:off x="7999333" y="3865372"/>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6" name="Google Shape;346;p34"/>
          <p:cNvSpPr txBox="1"/>
          <p:nvPr/>
        </p:nvSpPr>
        <p:spPr>
          <a:xfrm>
            <a:off x="9498233" y="1880421"/>
            <a:ext cx="2533200" cy="984845"/>
          </a:xfrm>
          <a:prstGeom prst="rect">
            <a:avLst/>
          </a:prstGeom>
          <a:noFill/>
          <a:ln>
            <a:noFill/>
          </a:ln>
        </p:spPr>
        <p:txBody>
          <a:bodyPr spcFirstLastPara="1" wrap="square" lIns="121900" tIns="121900" rIns="121900" bIns="121900" anchor="t" anchorCtr="0">
            <a:spAutoFit/>
          </a:bodyPr>
          <a:lstStyle/>
          <a:p>
            <a:r>
              <a:rPr lang="en" sz="2400">
                <a:latin typeface="Roboto"/>
                <a:ea typeface="Roboto"/>
                <a:cs typeface="Roboto"/>
                <a:sym typeface="Roboto"/>
              </a:rPr>
              <a:t>Stack pointer (</a:t>
            </a:r>
            <a:r>
              <a:rPr lang="en" sz="2400">
                <a:latin typeface="Consolas"/>
                <a:ea typeface="Consolas"/>
                <a:cs typeface="Consolas"/>
                <a:sym typeface="Consolas"/>
              </a:rPr>
              <a:t>sp</a:t>
            </a:r>
            <a:r>
              <a:rPr lang="en" sz="2400"/>
              <a:t>)</a:t>
            </a:r>
            <a:endParaRPr sz="2400"/>
          </a:p>
        </p:txBody>
      </p:sp>
      <p:cxnSp>
        <p:nvCxnSpPr>
          <p:cNvPr id="347" name="Google Shape;347;p34"/>
          <p:cNvCxnSpPr>
            <a:stCxn id="346" idx="1"/>
          </p:cNvCxnSpPr>
          <p:nvPr/>
        </p:nvCxnSpPr>
        <p:spPr>
          <a:xfrm flipH="1" flipV="1">
            <a:off x="9225033" y="2147220"/>
            <a:ext cx="273200" cy="225624"/>
          </a:xfrm>
          <a:prstGeom prst="straightConnector1">
            <a:avLst/>
          </a:prstGeom>
          <a:noFill/>
          <a:ln w="9525" cap="flat" cmpd="sng">
            <a:solidFill>
              <a:schemeClr val="accent3"/>
            </a:solidFill>
            <a:prstDash val="solid"/>
            <a:round/>
            <a:headEnd type="none" w="med" len="med"/>
            <a:tailEnd type="triangle" w="med" len="med"/>
          </a:ln>
        </p:spPr>
      </p:cxnSp>
      <p:sp>
        <p:nvSpPr>
          <p:cNvPr id="2" name="Footer Placeholder 1">
            <a:extLst>
              <a:ext uri="{FF2B5EF4-FFF2-40B4-BE49-F238E27FC236}">
                <a16:creationId xmlns:a16="http://schemas.microsoft.com/office/drawing/2014/main" id="{EB603FF5-4F6C-DDEE-7055-ACB1F8A9F00E}"/>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34951589-6739-3BAF-A5D2-33EB052A07CA}"/>
              </a:ext>
            </a:extLst>
          </p:cNvPr>
          <p:cNvSpPr>
            <a:spLocks noGrp="1"/>
          </p:cNvSpPr>
          <p:nvPr>
            <p:ph type="sldNum" sz="quarter" idx="12"/>
          </p:nvPr>
        </p:nvSpPr>
        <p:spPr/>
        <p:txBody>
          <a:bodyPr/>
          <a:lstStyle/>
          <a:p>
            <a:fld id="{80B3F240-1256-4E56-B6D7-F3DD5D13EF0A}" type="slidenum">
              <a:rPr lang="en-US" smtClean="0"/>
              <a:t>10</a:t>
            </a:fld>
            <a:endParaRPr lang="en-US"/>
          </a:p>
        </p:txBody>
      </p:sp>
      <p:sp>
        <p:nvSpPr>
          <p:cNvPr id="4" name="Google Shape;164;p30">
            <a:extLst>
              <a:ext uri="{FF2B5EF4-FFF2-40B4-BE49-F238E27FC236}">
                <a16:creationId xmlns:a16="http://schemas.microsoft.com/office/drawing/2014/main" id="{BBFB4D05-9920-B946-A834-AF9BAB571252}"/>
              </a:ext>
            </a:extLst>
          </p:cNvPr>
          <p:cNvSpPr txBox="1"/>
          <p:nvPr/>
        </p:nvSpPr>
        <p:spPr>
          <a:xfrm>
            <a:off x="9300515" y="5878657"/>
            <a:ext cx="2472451"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Consolas"/>
                <a:ea typeface="Consolas"/>
                <a:cs typeface="Consolas"/>
                <a:sym typeface="Consolas"/>
              </a:rPr>
              <a:t>0x0000...000</a:t>
            </a:r>
            <a:endParaRPr sz="2400">
              <a:solidFill>
                <a:schemeClr val="dk1"/>
              </a:solidFill>
              <a:latin typeface="Consolas"/>
              <a:ea typeface="Consolas"/>
              <a:cs typeface="Consolas"/>
              <a:sym typeface="Consolas"/>
            </a:endParaRPr>
          </a:p>
        </p:txBody>
      </p:sp>
      <p:sp>
        <p:nvSpPr>
          <p:cNvPr id="5" name="Google Shape;181;p30">
            <a:extLst>
              <a:ext uri="{FF2B5EF4-FFF2-40B4-BE49-F238E27FC236}">
                <a16:creationId xmlns:a16="http://schemas.microsoft.com/office/drawing/2014/main" id="{9782DD80-EA73-75C3-6D28-05038420A528}"/>
              </a:ext>
            </a:extLst>
          </p:cNvPr>
          <p:cNvSpPr txBox="1"/>
          <p:nvPr/>
        </p:nvSpPr>
        <p:spPr>
          <a:xfrm>
            <a:off x="9300515" y="952818"/>
            <a:ext cx="2671163" cy="615513"/>
          </a:xfrm>
          <a:prstGeom prst="rect">
            <a:avLst/>
          </a:prstGeom>
          <a:noFill/>
          <a:ln>
            <a:noFill/>
          </a:ln>
        </p:spPr>
        <p:txBody>
          <a:bodyPr spcFirstLastPara="1" wrap="square" lIns="121900" tIns="121900" rIns="121900" bIns="121900" anchor="t" anchorCtr="0">
            <a:spAutoFit/>
          </a:bodyPr>
          <a:lstStyle/>
          <a:p>
            <a:r>
              <a:rPr lang="en" sz="2400">
                <a:latin typeface="Consolas"/>
                <a:ea typeface="Consolas"/>
                <a:cs typeface="Consolas"/>
                <a:sym typeface="Consolas"/>
              </a:rPr>
              <a:t>0xFFFF...FFF</a:t>
            </a:r>
            <a:endParaRPr sz="24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childTnLst>
                                </p:cTn>
                              </p:par>
                              <p:par>
                                <p:cTn id="8" presetID="10" presetClass="entr" presetSubtype="0"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animEffect transition="in" filter="fade">
                                      <p:cBhvr>
                                        <p:cTn id="10"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3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Memory Structure</a:t>
            </a:r>
            <a:endParaRPr/>
          </a:p>
        </p:txBody>
      </p:sp>
      <p:sp>
        <p:nvSpPr>
          <p:cNvPr id="352" name="Google Shape;352;p35"/>
          <p:cNvSpPr txBox="1">
            <a:spLocks noGrp="1"/>
          </p:cNvSpPr>
          <p:nvPr>
            <p:ph idx="1"/>
          </p:nvPr>
        </p:nvSpPr>
        <p:spPr>
          <a:xfrm>
            <a:off x="884055" y="953562"/>
            <a:ext cx="5925952" cy="5465572"/>
          </a:xfrm>
          <a:prstGeom prst="rect">
            <a:avLst/>
          </a:prstGeom>
        </p:spPr>
        <p:txBody>
          <a:bodyPr spcFirstLastPara="1" vert="horz" wrap="square" lIns="121900" tIns="121900" rIns="121900" bIns="121900" rtlCol="0" anchor="t" anchorCtr="0">
            <a:normAutofit fontScale="92500"/>
          </a:bodyPr>
          <a:lstStyle/>
          <a:p>
            <a:pPr algn="just">
              <a:lnSpc>
                <a:spcPct val="100000"/>
              </a:lnSpc>
              <a:buClr>
                <a:schemeClr val="accent2"/>
              </a:buClr>
            </a:pPr>
            <a:r>
              <a:rPr lang="en">
                <a:solidFill>
                  <a:schemeClr val="accent2"/>
                </a:solidFill>
              </a:rPr>
              <a:t>Heap</a:t>
            </a:r>
            <a:endParaRPr>
              <a:solidFill>
                <a:schemeClr val="accent2"/>
              </a:solidFill>
            </a:endParaRPr>
          </a:p>
          <a:p>
            <a:pPr lvl="1" algn="just">
              <a:lnSpc>
                <a:spcPct val="100000"/>
              </a:lnSpc>
            </a:pPr>
            <a:r>
              <a:rPr lang="en"/>
              <a:t>For any variables that need to persist across functions, the heap is available</a:t>
            </a:r>
            <a:endParaRPr/>
          </a:p>
          <a:p>
            <a:pPr lvl="1" algn="just">
              <a:lnSpc>
                <a:spcPct val="100000"/>
              </a:lnSpc>
            </a:pPr>
            <a:r>
              <a:rPr lang="en"/>
              <a:t>In C, all heap memory must be manually allocated; a C program won't allocate heap space unless you tell it to explicitly.</a:t>
            </a:r>
            <a:endParaRPr/>
          </a:p>
          <a:p>
            <a:pPr lvl="1" algn="just">
              <a:lnSpc>
                <a:spcPct val="100000"/>
              </a:lnSpc>
            </a:pPr>
            <a:r>
              <a:rPr lang="en"/>
              <a:t>Similarly, heap memory is only freed when manually requested; if you forget to free something, it takes up heap space forever</a:t>
            </a:r>
            <a:endParaRPr/>
          </a:p>
          <a:p>
            <a:pPr lvl="1" algn="just">
              <a:lnSpc>
                <a:spcPct val="100000"/>
              </a:lnSpc>
            </a:pPr>
            <a:r>
              <a:rPr lang="en"/>
              <a:t>Grows upward as memory is allocated</a:t>
            </a:r>
            <a:endParaRPr/>
          </a:p>
          <a:p>
            <a:pPr lvl="1" algn="just">
              <a:lnSpc>
                <a:spcPct val="100000"/>
              </a:lnSpc>
            </a:pPr>
            <a:r>
              <a:rPr lang="en"/>
              <a:t>Often the source of a lot of bugs when starting off working with C.</a:t>
            </a:r>
            <a:endParaRPr/>
          </a:p>
        </p:txBody>
      </p:sp>
      <p:sp>
        <p:nvSpPr>
          <p:cNvPr id="354" name="Google Shape;354;p35"/>
          <p:cNvSpPr/>
          <p:nvPr/>
        </p:nvSpPr>
        <p:spPr>
          <a:xfrm>
            <a:off x="6857719" y="9864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5" name="Google Shape;355;p35"/>
          <p:cNvSpPr/>
          <p:nvPr/>
        </p:nvSpPr>
        <p:spPr>
          <a:xfrm>
            <a:off x="6857719" y="13572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6" name="Google Shape;356;p35"/>
          <p:cNvSpPr/>
          <p:nvPr/>
        </p:nvSpPr>
        <p:spPr>
          <a:xfrm>
            <a:off x="6857719" y="17280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7" name="Google Shape;357;p35"/>
          <p:cNvSpPr/>
          <p:nvPr/>
        </p:nvSpPr>
        <p:spPr>
          <a:xfrm>
            <a:off x="6857719" y="20988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8" name="Google Shape;358;p35"/>
          <p:cNvSpPr/>
          <p:nvPr/>
        </p:nvSpPr>
        <p:spPr>
          <a:xfrm>
            <a:off x="6857719" y="24696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9" name="Google Shape;359;p35"/>
          <p:cNvSpPr/>
          <p:nvPr/>
        </p:nvSpPr>
        <p:spPr>
          <a:xfrm>
            <a:off x="6857719" y="28404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0" name="Google Shape;360;p35"/>
          <p:cNvSpPr/>
          <p:nvPr/>
        </p:nvSpPr>
        <p:spPr>
          <a:xfrm>
            <a:off x="6857719" y="41412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1" name="Google Shape;361;p35"/>
          <p:cNvSpPr/>
          <p:nvPr/>
        </p:nvSpPr>
        <p:spPr>
          <a:xfrm>
            <a:off x="6857719" y="45120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2" name="Google Shape;362;p35"/>
          <p:cNvSpPr/>
          <p:nvPr/>
        </p:nvSpPr>
        <p:spPr>
          <a:xfrm>
            <a:off x="6857719" y="48828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3" name="Google Shape;363;p35"/>
          <p:cNvSpPr/>
          <p:nvPr/>
        </p:nvSpPr>
        <p:spPr>
          <a:xfrm>
            <a:off x="6857719" y="52536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4" name="Google Shape;364;p35"/>
          <p:cNvSpPr/>
          <p:nvPr/>
        </p:nvSpPr>
        <p:spPr>
          <a:xfrm>
            <a:off x="6857719" y="56244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5" name="Google Shape;365;p35"/>
          <p:cNvSpPr/>
          <p:nvPr/>
        </p:nvSpPr>
        <p:spPr>
          <a:xfrm>
            <a:off x="6857719" y="59952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6" name="Google Shape;366;p35"/>
          <p:cNvSpPr/>
          <p:nvPr/>
        </p:nvSpPr>
        <p:spPr>
          <a:xfrm>
            <a:off x="6857719" y="3211271"/>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7" name="Google Shape;367;p35"/>
          <p:cNvSpPr/>
          <p:nvPr/>
        </p:nvSpPr>
        <p:spPr>
          <a:xfrm>
            <a:off x="7907252" y="34138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8" name="Google Shape;368;p35"/>
          <p:cNvSpPr/>
          <p:nvPr/>
        </p:nvSpPr>
        <p:spPr>
          <a:xfrm>
            <a:off x="7907252" y="36170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9" name="Google Shape;369;p35"/>
          <p:cNvSpPr/>
          <p:nvPr/>
        </p:nvSpPr>
        <p:spPr>
          <a:xfrm>
            <a:off x="7907252" y="38202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1" name="Google Shape;371;p35"/>
          <p:cNvSpPr/>
          <p:nvPr/>
        </p:nvSpPr>
        <p:spPr>
          <a:xfrm>
            <a:off x="6857719" y="9864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2" name="Google Shape;372;p35"/>
          <p:cNvSpPr/>
          <p:nvPr/>
        </p:nvSpPr>
        <p:spPr>
          <a:xfrm>
            <a:off x="6857719" y="13572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3" name="Google Shape;373;p35"/>
          <p:cNvSpPr/>
          <p:nvPr/>
        </p:nvSpPr>
        <p:spPr>
          <a:xfrm>
            <a:off x="6857719" y="17280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4" name="Google Shape;374;p35"/>
          <p:cNvSpPr/>
          <p:nvPr/>
        </p:nvSpPr>
        <p:spPr>
          <a:xfrm>
            <a:off x="6857719" y="20988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5" name="Google Shape;375;p35"/>
          <p:cNvSpPr/>
          <p:nvPr/>
        </p:nvSpPr>
        <p:spPr>
          <a:xfrm>
            <a:off x="6857719" y="24696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6" name="Google Shape;376;p35"/>
          <p:cNvSpPr/>
          <p:nvPr/>
        </p:nvSpPr>
        <p:spPr>
          <a:xfrm>
            <a:off x="6857719" y="2840471"/>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7" name="Google Shape;377;p35"/>
          <p:cNvSpPr/>
          <p:nvPr/>
        </p:nvSpPr>
        <p:spPr>
          <a:xfrm>
            <a:off x="6857719" y="4141205"/>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8" name="Google Shape;378;p35"/>
          <p:cNvSpPr/>
          <p:nvPr/>
        </p:nvSpPr>
        <p:spPr>
          <a:xfrm>
            <a:off x="6857719" y="4512005"/>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9" name="Google Shape;379;p35"/>
          <p:cNvSpPr/>
          <p:nvPr/>
        </p:nvSpPr>
        <p:spPr>
          <a:xfrm>
            <a:off x="6857719" y="4882805"/>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0" name="Google Shape;380;p35"/>
          <p:cNvSpPr/>
          <p:nvPr/>
        </p:nvSpPr>
        <p:spPr>
          <a:xfrm>
            <a:off x="6857719" y="5253605"/>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1" name="Google Shape;381;p35"/>
          <p:cNvSpPr/>
          <p:nvPr/>
        </p:nvSpPr>
        <p:spPr>
          <a:xfrm>
            <a:off x="6857719" y="5624405"/>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2" name="Google Shape;382;p35"/>
          <p:cNvSpPr/>
          <p:nvPr/>
        </p:nvSpPr>
        <p:spPr>
          <a:xfrm>
            <a:off x="6857719" y="5995205"/>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3" name="Google Shape;383;p35"/>
          <p:cNvSpPr/>
          <p:nvPr/>
        </p:nvSpPr>
        <p:spPr>
          <a:xfrm>
            <a:off x="6857719" y="3211271"/>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4" name="Google Shape;384;p35"/>
          <p:cNvSpPr/>
          <p:nvPr/>
        </p:nvSpPr>
        <p:spPr>
          <a:xfrm>
            <a:off x="7907252" y="34138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5" name="Google Shape;385;p35"/>
          <p:cNvSpPr/>
          <p:nvPr/>
        </p:nvSpPr>
        <p:spPr>
          <a:xfrm>
            <a:off x="7907252" y="36170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6" name="Google Shape;386;p35"/>
          <p:cNvSpPr/>
          <p:nvPr/>
        </p:nvSpPr>
        <p:spPr>
          <a:xfrm>
            <a:off x="7907252" y="3820238"/>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9" name="Google Shape;389;p35"/>
          <p:cNvSpPr txBox="1"/>
          <p:nvPr/>
        </p:nvSpPr>
        <p:spPr>
          <a:xfrm>
            <a:off x="9595833" y="4250532"/>
            <a:ext cx="2533200" cy="984845"/>
          </a:xfrm>
          <a:prstGeom prst="rect">
            <a:avLst/>
          </a:prstGeom>
          <a:noFill/>
          <a:ln>
            <a:noFill/>
          </a:ln>
        </p:spPr>
        <p:txBody>
          <a:bodyPr spcFirstLastPara="1" wrap="square" lIns="121900" tIns="121900" rIns="121900" bIns="121900" anchor="t" anchorCtr="0">
            <a:spAutoFit/>
          </a:bodyPr>
          <a:lstStyle/>
          <a:p>
            <a:r>
              <a:rPr lang="en" sz="2400">
                <a:solidFill>
                  <a:schemeClr val="accent2"/>
                </a:solidFill>
                <a:latin typeface="Roboto"/>
                <a:ea typeface="Roboto"/>
                <a:cs typeface="Roboto"/>
                <a:sym typeface="Roboto"/>
              </a:rPr>
              <a:t>Heap pointer (</a:t>
            </a:r>
            <a:r>
              <a:rPr lang="en" sz="2400">
                <a:solidFill>
                  <a:schemeClr val="accent2"/>
                </a:solidFill>
                <a:latin typeface="Consolas"/>
                <a:ea typeface="Consolas"/>
                <a:cs typeface="Consolas"/>
                <a:sym typeface="Consolas"/>
              </a:rPr>
              <a:t>hp</a:t>
            </a:r>
            <a:r>
              <a:rPr lang="en" sz="2400">
                <a:solidFill>
                  <a:schemeClr val="accent2"/>
                </a:solidFill>
              </a:rPr>
              <a:t>)</a:t>
            </a:r>
            <a:endParaRPr sz="2400">
              <a:solidFill>
                <a:schemeClr val="accent2"/>
              </a:solidFill>
            </a:endParaRPr>
          </a:p>
        </p:txBody>
      </p:sp>
      <p:cxnSp>
        <p:nvCxnSpPr>
          <p:cNvPr id="390" name="Google Shape;390;p35"/>
          <p:cNvCxnSpPr>
            <a:stCxn id="389" idx="1"/>
          </p:cNvCxnSpPr>
          <p:nvPr/>
        </p:nvCxnSpPr>
        <p:spPr>
          <a:xfrm flipH="1" flipV="1">
            <a:off x="9322633" y="4517331"/>
            <a:ext cx="273200" cy="225624"/>
          </a:xfrm>
          <a:prstGeom prst="straightConnector1">
            <a:avLst/>
          </a:prstGeom>
          <a:noFill/>
          <a:ln w="9525" cap="flat" cmpd="sng">
            <a:solidFill>
              <a:schemeClr val="accent2"/>
            </a:solidFill>
            <a:prstDash val="solid"/>
            <a:round/>
            <a:headEnd type="none" w="med" len="med"/>
            <a:tailEnd type="triangle" w="med" len="med"/>
          </a:ln>
        </p:spPr>
      </p:cxnSp>
      <p:sp>
        <p:nvSpPr>
          <p:cNvPr id="391" name="Google Shape;391;p35"/>
          <p:cNvSpPr txBox="1"/>
          <p:nvPr/>
        </p:nvSpPr>
        <p:spPr>
          <a:xfrm>
            <a:off x="9498233" y="1622623"/>
            <a:ext cx="2533200" cy="984845"/>
          </a:xfrm>
          <a:prstGeom prst="rect">
            <a:avLst/>
          </a:prstGeom>
          <a:noFill/>
          <a:ln>
            <a:noFill/>
          </a:ln>
        </p:spPr>
        <p:txBody>
          <a:bodyPr spcFirstLastPara="1" wrap="square" lIns="121900" tIns="121900" rIns="121900" bIns="121900" anchor="t" anchorCtr="0">
            <a:spAutoFit/>
          </a:bodyPr>
          <a:lstStyle/>
          <a:p>
            <a:r>
              <a:rPr lang="en" sz="2400">
                <a:latin typeface="Roboto"/>
                <a:ea typeface="Roboto"/>
                <a:cs typeface="Roboto"/>
                <a:sym typeface="Roboto"/>
              </a:rPr>
              <a:t>Stack pointer (</a:t>
            </a:r>
            <a:r>
              <a:rPr lang="en" sz="2400">
                <a:latin typeface="Consolas"/>
                <a:ea typeface="Consolas"/>
                <a:cs typeface="Consolas"/>
                <a:sym typeface="Consolas"/>
              </a:rPr>
              <a:t>sp</a:t>
            </a:r>
            <a:r>
              <a:rPr lang="en" sz="2400"/>
              <a:t>)</a:t>
            </a:r>
            <a:endParaRPr sz="2400"/>
          </a:p>
        </p:txBody>
      </p:sp>
      <p:cxnSp>
        <p:nvCxnSpPr>
          <p:cNvPr id="392" name="Google Shape;392;p35"/>
          <p:cNvCxnSpPr>
            <a:stCxn id="391" idx="1"/>
          </p:cNvCxnSpPr>
          <p:nvPr/>
        </p:nvCxnSpPr>
        <p:spPr>
          <a:xfrm flipH="1" flipV="1">
            <a:off x="9225033" y="1889422"/>
            <a:ext cx="273200" cy="225624"/>
          </a:xfrm>
          <a:prstGeom prst="straightConnector1">
            <a:avLst/>
          </a:prstGeom>
          <a:noFill/>
          <a:ln w="9525" cap="flat" cmpd="sng">
            <a:solidFill>
              <a:schemeClr val="accent3"/>
            </a:solidFill>
            <a:prstDash val="solid"/>
            <a:round/>
            <a:headEnd type="none" w="med" len="med"/>
            <a:tailEnd type="triangle" w="med" len="med"/>
          </a:ln>
        </p:spPr>
      </p:cxnSp>
      <p:sp>
        <p:nvSpPr>
          <p:cNvPr id="2" name="Footer Placeholder 1">
            <a:extLst>
              <a:ext uri="{FF2B5EF4-FFF2-40B4-BE49-F238E27FC236}">
                <a16:creationId xmlns:a16="http://schemas.microsoft.com/office/drawing/2014/main" id="{61BA61F9-668A-12C7-F822-C05356F54374}"/>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55A421E2-4805-69FE-8EFF-D183967515A9}"/>
              </a:ext>
            </a:extLst>
          </p:cNvPr>
          <p:cNvSpPr>
            <a:spLocks noGrp="1"/>
          </p:cNvSpPr>
          <p:nvPr>
            <p:ph type="sldNum" sz="quarter" idx="12"/>
          </p:nvPr>
        </p:nvSpPr>
        <p:spPr/>
        <p:txBody>
          <a:bodyPr/>
          <a:lstStyle/>
          <a:p>
            <a:fld id="{80B3F240-1256-4E56-B6D7-F3DD5D13EF0A}" type="slidenum">
              <a:rPr lang="en-US" smtClean="0"/>
              <a:t>11</a:t>
            </a:fld>
            <a:endParaRPr lang="en-US"/>
          </a:p>
        </p:txBody>
      </p:sp>
      <p:sp>
        <p:nvSpPr>
          <p:cNvPr id="4" name="Google Shape;164;p30">
            <a:extLst>
              <a:ext uri="{FF2B5EF4-FFF2-40B4-BE49-F238E27FC236}">
                <a16:creationId xmlns:a16="http://schemas.microsoft.com/office/drawing/2014/main" id="{A1180F1E-E47D-ECEF-4F4D-784F4640828E}"/>
              </a:ext>
            </a:extLst>
          </p:cNvPr>
          <p:cNvSpPr txBox="1"/>
          <p:nvPr/>
        </p:nvSpPr>
        <p:spPr>
          <a:xfrm>
            <a:off x="9300515" y="5878657"/>
            <a:ext cx="2472451"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Consolas"/>
                <a:ea typeface="Consolas"/>
                <a:cs typeface="Consolas"/>
                <a:sym typeface="Consolas"/>
              </a:rPr>
              <a:t>0x0000...000</a:t>
            </a:r>
            <a:endParaRPr sz="2400">
              <a:solidFill>
                <a:schemeClr val="dk1"/>
              </a:solidFill>
              <a:latin typeface="Consolas"/>
              <a:ea typeface="Consolas"/>
              <a:cs typeface="Consolas"/>
              <a:sym typeface="Consolas"/>
            </a:endParaRPr>
          </a:p>
        </p:txBody>
      </p:sp>
      <p:sp>
        <p:nvSpPr>
          <p:cNvPr id="5" name="Google Shape;181;p30">
            <a:extLst>
              <a:ext uri="{FF2B5EF4-FFF2-40B4-BE49-F238E27FC236}">
                <a16:creationId xmlns:a16="http://schemas.microsoft.com/office/drawing/2014/main" id="{780B6B44-BB0A-E871-FA37-0F84A6605732}"/>
              </a:ext>
            </a:extLst>
          </p:cNvPr>
          <p:cNvSpPr txBox="1"/>
          <p:nvPr/>
        </p:nvSpPr>
        <p:spPr>
          <a:xfrm>
            <a:off x="9300515" y="952818"/>
            <a:ext cx="2671163" cy="615513"/>
          </a:xfrm>
          <a:prstGeom prst="rect">
            <a:avLst/>
          </a:prstGeom>
          <a:noFill/>
          <a:ln>
            <a:noFill/>
          </a:ln>
        </p:spPr>
        <p:txBody>
          <a:bodyPr spcFirstLastPara="1" wrap="square" lIns="121900" tIns="121900" rIns="121900" bIns="121900" anchor="t" anchorCtr="0">
            <a:spAutoFit/>
          </a:bodyPr>
          <a:lstStyle/>
          <a:p>
            <a:r>
              <a:rPr lang="en" sz="2400">
                <a:latin typeface="Consolas"/>
                <a:ea typeface="Consolas"/>
                <a:cs typeface="Consolas"/>
                <a:sym typeface="Consolas"/>
              </a:rPr>
              <a:t>0xFFFF...FFF</a:t>
            </a:r>
            <a:endParaRPr sz="24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1000"/>
                                        <p:tgtEl>
                                          <p:spTgt spid="391"/>
                                        </p:tgtEl>
                                      </p:cBhvr>
                                    </p:animEffect>
                                  </p:childTnLst>
                                </p:cTn>
                              </p:par>
                              <p:par>
                                <p:cTn id="8" presetID="10" presetClass="entr" presetSubtype="0" fill="hold" nodeType="withEffect">
                                  <p:stCondLst>
                                    <p:cond delay="0"/>
                                  </p:stCondLst>
                                  <p:childTnLst>
                                    <p:set>
                                      <p:cBhvr>
                                        <p:cTn id="9" dur="1" fill="hold">
                                          <p:stCondLst>
                                            <p:cond delay="0"/>
                                          </p:stCondLst>
                                        </p:cTn>
                                        <p:tgtEl>
                                          <p:spTgt spid="392"/>
                                        </p:tgtEl>
                                        <p:attrNameLst>
                                          <p:attrName>style.visibility</p:attrName>
                                        </p:attrNameLst>
                                      </p:cBhvr>
                                      <p:to>
                                        <p:strVal val="visible"/>
                                      </p:to>
                                    </p:set>
                                    <p:animEffect transition="in" filter="fade">
                                      <p:cBhvr>
                                        <p:cTn id="10" dur="1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Agenda</a:t>
            </a:r>
            <a:endParaRPr/>
          </a:p>
        </p:txBody>
      </p:sp>
      <p:sp>
        <p:nvSpPr>
          <p:cNvPr id="398" name="Google Shape;398;p36"/>
          <p:cNvSpPr txBox="1">
            <a:spLocks noGrp="1"/>
          </p:cNvSpPr>
          <p:nvPr>
            <p:ph idx="1"/>
          </p:nvPr>
        </p:nvSpPr>
        <p:spPr>
          <a:xfrm>
            <a:off x="838200" y="920867"/>
            <a:ext cx="10515600" cy="5157351"/>
          </a:xfrm>
          <a:prstGeom prst="rect">
            <a:avLst/>
          </a:prstGeom>
        </p:spPr>
        <p:txBody>
          <a:bodyPr spcFirstLastPara="1" vert="horz" wrap="square" lIns="121900" tIns="121900" rIns="121900" bIns="121900" rtlCol="0" anchor="t" anchorCtr="0">
            <a:normAutofit/>
          </a:bodyPr>
          <a:lstStyle/>
          <a:p>
            <a:pPr>
              <a:lnSpc>
                <a:spcPct val="150000"/>
              </a:lnSpc>
            </a:pPr>
            <a:r>
              <a:rPr lang="en"/>
              <a:t>C Memory model</a:t>
            </a:r>
            <a:endParaRPr/>
          </a:p>
          <a:p>
            <a:pPr>
              <a:lnSpc>
                <a:spcPct val="150000"/>
              </a:lnSpc>
              <a:buClr>
                <a:srgbClr val="93C47D"/>
              </a:buClr>
            </a:pPr>
            <a:r>
              <a:rPr lang="en" b="1">
                <a:solidFill>
                  <a:srgbClr val="93C47D"/>
                </a:solidFill>
              </a:rPr>
              <a:t>Heap usage</a:t>
            </a:r>
            <a:endParaRPr b="1">
              <a:solidFill>
                <a:srgbClr val="93C47D"/>
              </a:solidFill>
            </a:endParaRPr>
          </a:p>
          <a:p>
            <a:pPr>
              <a:lnSpc>
                <a:spcPct val="150000"/>
              </a:lnSpc>
            </a:pPr>
            <a:r>
              <a:rPr lang="en"/>
              <a:t>C Demos</a:t>
            </a:r>
            <a:endParaRPr/>
          </a:p>
          <a:p>
            <a:pPr>
              <a:lnSpc>
                <a:spcPct val="150000"/>
              </a:lnSpc>
            </a:pPr>
            <a:r>
              <a:rPr lang="en"/>
              <a:t>Endianness</a:t>
            </a:r>
            <a:endParaRPr/>
          </a:p>
        </p:txBody>
      </p:sp>
      <p:sp>
        <p:nvSpPr>
          <p:cNvPr id="2" name="Footer Placeholder 1">
            <a:extLst>
              <a:ext uri="{FF2B5EF4-FFF2-40B4-BE49-F238E27FC236}">
                <a16:creationId xmlns:a16="http://schemas.microsoft.com/office/drawing/2014/main" id="{7D5AFF33-63A5-3D68-D66E-D7715C08F9B3}"/>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242E60CC-807B-2D50-7DB5-83A6536795CB}"/>
              </a:ext>
            </a:extLst>
          </p:cNvPr>
          <p:cNvSpPr>
            <a:spLocks noGrp="1"/>
          </p:cNvSpPr>
          <p:nvPr>
            <p:ph type="sldNum" sz="quarter" idx="12"/>
          </p:nvPr>
        </p:nvSpPr>
        <p:spPr/>
        <p:txBody>
          <a:bodyPr/>
          <a:lstStyle/>
          <a:p>
            <a:fld id="{80B3F240-1256-4E56-B6D7-F3DD5D13EF0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8"/>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Heap Usage</a:t>
            </a:r>
            <a:endParaRPr/>
          </a:p>
        </p:txBody>
      </p:sp>
      <p:sp>
        <p:nvSpPr>
          <p:cNvPr id="410" name="Google Shape;410;p38"/>
          <p:cNvSpPr txBox="1">
            <a:spLocks noGrp="1"/>
          </p:cNvSpPr>
          <p:nvPr>
            <p:ph idx="1"/>
          </p:nvPr>
        </p:nvSpPr>
        <p:spPr>
          <a:xfrm>
            <a:off x="838200" y="910764"/>
            <a:ext cx="10515600" cy="5545342"/>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a:bodyPr>
          <a:lstStyle/>
          <a:p>
            <a:pPr indent="-445758" algn="just">
              <a:lnSpc>
                <a:spcPct val="120000"/>
              </a:lnSpc>
              <a:buClr>
                <a:srgbClr val="000000"/>
              </a:buClr>
              <a:buSzPct val="100000"/>
            </a:pPr>
            <a:r>
              <a:rPr lang="en">
                <a:solidFill>
                  <a:srgbClr val="000000"/>
                </a:solidFill>
              </a:rPr>
              <a:t>The heap is run by a </a:t>
            </a:r>
            <a:r>
              <a:rPr lang="en" i="1">
                <a:solidFill>
                  <a:srgbClr val="000000"/>
                </a:solidFill>
              </a:rPr>
              <a:t>memory manager</a:t>
            </a:r>
            <a:r>
              <a:rPr lang="en">
                <a:solidFill>
                  <a:srgbClr val="000000"/>
                </a:solidFill>
              </a:rPr>
              <a:t>, which is part of the </a:t>
            </a:r>
            <a:r>
              <a:rPr lang="en" i="1">
                <a:solidFill>
                  <a:srgbClr val="000000"/>
                </a:solidFill>
              </a:rPr>
              <a:t>operating system</a:t>
            </a:r>
            <a:r>
              <a:rPr lang="en">
                <a:solidFill>
                  <a:srgbClr val="000000"/>
                </a:solidFill>
              </a:rPr>
              <a:t> (or OS)</a:t>
            </a:r>
            <a:endParaRPr>
              <a:solidFill>
                <a:srgbClr val="000000"/>
              </a:solidFill>
            </a:endParaRPr>
          </a:p>
          <a:p>
            <a:pPr indent="-445758" algn="just">
              <a:lnSpc>
                <a:spcPct val="120000"/>
              </a:lnSpc>
              <a:buClr>
                <a:srgbClr val="000000"/>
              </a:buClr>
              <a:buSzPct val="100000"/>
            </a:pPr>
            <a:r>
              <a:rPr lang="en">
                <a:solidFill>
                  <a:srgbClr val="000000"/>
                </a:solidFill>
              </a:rPr>
              <a:t>In order to use the heap, our program needs to request memory from the OS, and promises to return that memory when it's no longer needed.</a:t>
            </a:r>
            <a:endParaRPr>
              <a:solidFill>
                <a:srgbClr val="000000"/>
              </a:solidFill>
            </a:endParaRPr>
          </a:p>
        </p:txBody>
      </p:sp>
      <p:sp>
        <p:nvSpPr>
          <p:cNvPr id="2" name="Footer Placeholder 1">
            <a:extLst>
              <a:ext uri="{FF2B5EF4-FFF2-40B4-BE49-F238E27FC236}">
                <a16:creationId xmlns:a16="http://schemas.microsoft.com/office/drawing/2014/main" id="{166F5AE6-9205-6730-E366-99B621F8B9D4}"/>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5E725CBD-1AE5-6A44-4815-FFA0F572AA91}"/>
              </a:ext>
            </a:extLst>
          </p:cNvPr>
          <p:cNvSpPr>
            <a:spLocks noGrp="1"/>
          </p:cNvSpPr>
          <p:nvPr>
            <p:ph type="sldNum" sz="quarter" idx="12"/>
          </p:nvPr>
        </p:nvSpPr>
        <p:spPr/>
        <p:txBody>
          <a:bodyPr/>
          <a:lstStyle/>
          <a:p>
            <a:fld id="{80B3F240-1256-4E56-B6D7-F3DD5D13EF0A}" type="slidenum">
              <a:rPr lang="en-US" smtClean="0"/>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animEffect transition="in" filter="fade">
                                      <p:cBhvr>
                                        <p:cTn id="7" dur="1000"/>
                                        <p:tgtEl>
                                          <p:spTgt spid="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xEl>
                                              <p:pRg st="1" end="1"/>
                                            </p:txEl>
                                          </p:spTgt>
                                        </p:tgtEl>
                                        <p:attrNameLst>
                                          <p:attrName>style.visibility</p:attrName>
                                        </p:attrNameLst>
                                      </p:cBhvr>
                                      <p:to>
                                        <p:strVal val="visible"/>
                                      </p:to>
                                    </p:set>
                                    <p:animEffect transition="in" filter="fade">
                                      <p:cBhvr>
                                        <p:cTn id="12" dur="1000"/>
                                        <p:tgtEl>
                                          <p:spTgt spid="4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40FF-1B97-4182-B18E-24F0F476F74D}"/>
              </a:ext>
            </a:extLst>
          </p:cNvPr>
          <p:cNvSpPr>
            <a:spLocks noGrp="1"/>
          </p:cNvSpPr>
          <p:nvPr>
            <p:ph type="title"/>
          </p:nvPr>
        </p:nvSpPr>
        <p:spPr/>
        <p:txBody>
          <a:bodyPr/>
          <a:lstStyle/>
          <a:p>
            <a:r>
              <a:rPr lang="en-US"/>
              <a:t>Dynamic</a:t>
            </a:r>
            <a:r>
              <a:rPr lang="en-US" spc="260"/>
              <a:t> </a:t>
            </a:r>
            <a:r>
              <a:rPr lang="en-US" spc="65"/>
              <a:t>memory</a:t>
            </a:r>
            <a:r>
              <a:rPr lang="en-US" spc="265"/>
              <a:t> </a:t>
            </a:r>
            <a:r>
              <a:rPr lang="en-US" spc="-10"/>
              <a:t>management</a:t>
            </a:r>
            <a:endParaRPr lang="en-PK"/>
          </a:p>
        </p:txBody>
      </p:sp>
      <p:sp>
        <p:nvSpPr>
          <p:cNvPr id="3" name="Content Placeholder 2">
            <a:extLst>
              <a:ext uri="{FF2B5EF4-FFF2-40B4-BE49-F238E27FC236}">
                <a16:creationId xmlns:a16="http://schemas.microsoft.com/office/drawing/2014/main" id="{0A25D31F-D174-FF8C-708C-77EA6780F330}"/>
              </a:ext>
            </a:extLst>
          </p:cNvPr>
          <p:cNvSpPr>
            <a:spLocks noGrp="1"/>
          </p:cNvSpPr>
          <p:nvPr>
            <p:ph idx="1"/>
          </p:nvPr>
        </p:nvSpPr>
        <p:spPr/>
        <p:txBody>
          <a:bodyPr/>
          <a:lstStyle/>
          <a:p>
            <a:pPr marL="0" indent="0">
              <a:buNone/>
            </a:pPr>
            <a:r>
              <a:rPr lang="en-US" sz="2800" b="1" spc="-10">
                <a:solidFill>
                  <a:srgbClr val="0326CC"/>
                </a:solidFill>
                <a:latin typeface="Courier New"/>
                <a:cs typeface="Courier New"/>
              </a:rPr>
              <a:t>#include</a:t>
            </a:r>
            <a:r>
              <a:rPr lang="en-US" sz="2800" b="1">
                <a:solidFill>
                  <a:srgbClr val="0326CC"/>
                </a:solidFill>
                <a:latin typeface="Courier New"/>
                <a:cs typeface="Courier New"/>
              </a:rPr>
              <a:t>	</a:t>
            </a:r>
            <a:r>
              <a:rPr lang="en-US" sz="2800" b="1" spc="-10">
                <a:solidFill>
                  <a:srgbClr val="0326CC"/>
                </a:solidFill>
                <a:latin typeface="Courier New"/>
                <a:cs typeface="Courier New"/>
              </a:rPr>
              <a:t>&lt;</a:t>
            </a:r>
            <a:r>
              <a:rPr lang="en-US" sz="2800" b="1" spc="-10" err="1">
                <a:solidFill>
                  <a:srgbClr val="0326CC"/>
                </a:solidFill>
                <a:latin typeface="Courier New"/>
                <a:cs typeface="Courier New"/>
              </a:rPr>
              <a:t>stdlib.h</a:t>
            </a:r>
            <a:r>
              <a:rPr lang="en-US" sz="2800" b="1" spc="-10">
                <a:solidFill>
                  <a:srgbClr val="0326CC"/>
                </a:solidFill>
                <a:latin typeface="Courier New"/>
                <a:cs typeface="Courier New"/>
              </a:rPr>
              <a:t>&gt;</a:t>
            </a:r>
          </a:p>
          <a:p>
            <a:pPr marL="0" indent="0">
              <a:buNone/>
            </a:pPr>
            <a:endParaRPr lang="en-US" sz="2800" b="1" spc="-10">
              <a:solidFill>
                <a:srgbClr val="0326CC"/>
              </a:solidFill>
              <a:latin typeface="Courier New"/>
              <a:cs typeface="Courier New"/>
            </a:endParaRPr>
          </a:p>
          <a:p>
            <a:pPr marL="0" indent="0" algn="l" rtl="0" eaLnBrk="1" fontAlgn="t" latinLnBrk="0" hangingPunct="1">
              <a:lnSpc>
                <a:spcPts val="3895"/>
              </a:lnSpc>
              <a:spcBef>
                <a:spcPts val="0"/>
              </a:spcBef>
              <a:spcAft>
                <a:spcPts val="0"/>
              </a:spcAft>
              <a:buNone/>
            </a:pPr>
            <a:r>
              <a:rPr lang="en-PK" sz="2800" b="1" i="0" u="none" strike="noStrike" kern="1200" spc="-10">
                <a:solidFill>
                  <a:srgbClr val="0326CC"/>
                </a:solidFill>
                <a:effectLst/>
                <a:latin typeface="Courier New" panose="02070309020205020404" pitchFamily="49" charset="0"/>
                <a:cs typeface="Courier New" panose="02070309020205020404" pitchFamily="49" charset="0"/>
              </a:rPr>
              <a:t>void*</a:t>
            </a:r>
            <a:r>
              <a:rPr lang="en-US" sz="2800" b="1" i="0" u="none" strike="noStrike" kern="1200" spc="-10">
                <a:solidFill>
                  <a:srgbClr val="0326CC"/>
                </a:solidFill>
                <a:effectLst/>
                <a:latin typeface="Courier New" panose="02070309020205020404" pitchFamily="49" charset="0"/>
                <a:cs typeface="Courier New" panose="02070309020205020404" pitchFamily="49" charset="0"/>
              </a:rPr>
              <a:t> </a:t>
            </a:r>
            <a:r>
              <a:rPr lang="en-PK" sz="2800" b="1" i="0" u="none" strike="noStrike" kern="1200" spc="-10">
                <a:solidFill>
                  <a:srgbClr val="0326CC"/>
                </a:solidFill>
                <a:effectLst/>
                <a:latin typeface="Courier New" panose="02070309020205020404" pitchFamily="49" charset="0"/>
                <a:cs typeface="Courier New" panose="02070309020205020404" pitchFamily="49" charset="0"/>
              </a:rPr>
              <a:t>malloc(</a:t>
            </a:r>
            <a:r>
              <a:rPr lang="en-PK" sz="2800" b="1" i="0" u="none" strike="noStrike" kern="1200" spc="-10" err="1">
                <a:solidFill>
                  <a:srgbClr val="0326CC"/>
                </a:solidFill>
                <a:effectLst/>
                <a:latin typeface="Courier New" panose="02070309020205020404" pitchFamily="49" charset="0"/>
                <a:cs typeface="Courier New" panose="02070309020205020404" pitchFamily="49" charset="0"/>
              </a:rPr>
              <a:t>size_t</a:t>
            </a:r>
            <a:r>
              <a:rPr lang="en-US" sz="2800" b="1" i="0" u="none" strike="noStrike" kern="1200" spc="-10">
                <a:solidFill>
                  <a:srgbClr val="0326CC"/>
                </a:solidFill>
                <a:effectLst/>
                <a:latin typeface="Courier New" panose="02070309020205020404" pitchFamily="49" charset="0"/>
                <a:cs typeface="Courier New" panose="02070309020205020404" pitchFamily="49" charset="0"/>
              </a:rPr>
              <a:t> </a:t>
            </a:r>
            <a:r>
              <a:rPr lang="en-PK" sz="2800" b="1" i="0" u="none" strike="noStrike" kern="1200" spc="-25">
                <a:solidFill>
                  <a:srgbClr val="0326CC"/>
                </a:solidFill>
                <a:effectLst/>
                <a:latin typeface="Courier New" panose="02070309020205020404" pitchFamily="49" charset="0"/>
                <a:cs typeface="Courier New" panose="02070309020205020404" pitchFamily="49" charset="0"/>
              </a:rPr>
              <a:t>s)</a:t>
            </a:r>
            <a:endParaRPr lang="en-US" sz="2800" b="1" i="0" u="none" strike="noStrike" kern="1200" spc="-25">
              <a:solidFill>
                <a:srgbClr val="0326CC"/>
              </a:solidFill>
              <a:effectLst/>
              <a:latin typeface="Courier New" panose="02070309020205020404" pitchFamily="49" charset="0"/>
              <a:cs typeface="Courier New" panose="02070309020205020404" pitchFamily="49" charset="0"/>
            </a:endParaRPr>
          </a:p>
          <a:p>
            <a:pPr marL="0" indent="0" algn="l" rtl="0" eaLnBrk="1" fontAlgn="t" latinLnBrk="0" hangingPunct="1">
              <a:lnSpc>
                <a:spcPts val="3510"/>
              </a:lnSpc>
              <a:spcBef>
                <a:spcPts val="0"/>
              </a:spcBef>
              <a:spcAft>
                <a:spcPts val="0"/>
              </a:spcAft>
              <a:buNone/>
            </a:pPr>
            <a:r>
              <a:rPr lang="en-PK" b="1" spc="-10">
                <a:solidFill>
                  <a:srgbClr val="0326CC"/>
                </a:solidFill>
                <a:latin typeface="Courier New" panose="02070309020205020404" pitchFamily="49" charset="0"/>
                <a:cs typeface="Courier New" panose="02070309020205020404" pitchFamily="49" charset="0"/>
              </a:rPr>
              <a:t>void*</a:t>
            </a:r>
            <a:r>
              <a:rPr lang="en-US" b="1" spc="-10">
                <a:solidFill>
                  <a:srgbClr val="0326CC"/>
                </a:solidFill>
                <a:latin typeface="Courier New" panose="02070309020205020404" pitchFamily="49" charset="0"/>
                <a:cs typeface="Courier New" panose="02070309020205020404" pitchFamily="49" charset="0"/>
              </a:rPr>
              <a:t> </a:t>
            </a:r>
            <a:r>
              <a:rPr lang="en-PK" b="1" spc="-10" err="1">
                <a:solidFill>
                  <a:srgbClr val="0326CC"/>
                </a:solidFill>
                <a:latin typeface="Courier New" panose="02070309020205020404" pitchFamily="49" charset="0"/>
                <a:cs typeface="Courier New" panose="02070309020205020404" pitchFamily="49" charset="0"/>
              </a:rPr>
              <a:t>calloc</a:t>
            </a:r>
            <a:r>
              <a:rPr lang="en-PK" b="1" spc="-10">
                <a:solidFill>
                  <a:srgbClr val="0326CC"/>
                </a:solidFill>
                <a:latin typeface="Courier New" panose="02070309020205020404" pitchFamily="49" charset="0"/>
                <a:cs typeface="Courier New" panose="02070309020205020404" pitchFamily="49" charset="0"/>
              </a:rPr>
              <a:t>(</a:t>
            </a:r>
            <a:r>
              <a:rPr lang="en-PK" b="1" spc="-10" err="1">
                <a:solidFill>
                  <a:srgbClr val="0326CC"/>
                </a:solidFill>
                <a:latin typeface="Courier New" panose="02070309020205020404" pitchFamily="49" charset="0"/>
                <a:cs typeface="Courier New" panose="02070309020205020404" pitchFamily="49" charset="0"/>
              </a:rPr>
              <a:t>size_t</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n,</a:t>
            </a:r>
            <a:r>
              <a:rPr lang="en-US" b="1" spc="-10">
                <a:solidFill>
                  <a:srgbClr val="0326CC"/>
                </a:solidFill>
                <a:latin typeface="Courier New" panose="02070309020205020404" pitchFamily="49" charset="0"/>
                <a:cs typeface="Courier New" panose="02070309020205020404" pitchFamily="49" charset="0"/>
              </a:rPr>
              <a:t> </a:t>
            </a:r>
            <a:r>
              <a:rPr lang="en-PK" b="1" spc="-10" err="1">
                <a:solidFill>
                  <a:srgbClr val="0326CC"/>
                </a:solidFill>
                <a:latin typeface="Courier New" panose="02070309020205020404" pitchFamily="49" charset="0"/>
                <a:cs typeface="Courier New" panose="02070309020205020404" pitchFamily="49" charset="0"/>
              </a:rPr>
              <a:t>size_t</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s)</a:t>
            </a:r>
            <a:endParaRPr lang="en-US" b="1" spc="-10">
              <a:solidFill>
                <a:srgbClr val="0326CC"/>
              </a:solidFill>
              <a:latin typeface="Courier New" panose="02070309020205020404" pitchFamily="49" charset="0"/>
              <a:cs typeface="Courier New" panose="02070309020205020404" pitchFamily="49" charset="0"/>
            </a:endParaRPr>
          </a:p>
          <a:p>
            <a:pPr marL="0" indent="0" algn="l" rtl="0" eaLnBrk="1" fontAlgn="t" latinLnBrk="0" hangingPunct="1">
              <a:lnSpc>
                <a:spcPts val="3895"/>
              </a:lnSpc>
              <a:spcBef>
                <a:spcPts val="0"/>
              </a:spcBef>
              <a:spcAft>
                <a:spcPts val="0"/>
              </a:spcAft>
              <a:buNone/>
            </a:pPr>
            <a:r>
              <a:rPr lang="en-US" b="1" spc="-10">
                <a:solidFill>
                  <a:srgbClr val="0326CC"/>
                </a:solidFill>
                <a:latin typeface="Courier New" panose="02070309020205020404" pitchFamily="49" charset="0"/>
                <a:cs typeface="Courier New" panose="02070309020205020404" pitchFamily="49" charset="0"/>
              </a:rPr>
              <a:t>v</a:t>
            </a:r>
            <a:r>
              <a:rPr lang="en-PK" b="1" spc="-10" err="1">
                <a:solidFill>
                  <a:srgbClr val="0326CC"/>
                </a:solidFill>
                <a:latin typeface="Courier New" panose="02070309020205020404" pitchFamily="49" charset="0"/>
                <a:cs typeface="Courier New" panose="02070309020205020404" pitchFamily="49" charset="0"/>
              </a:rPr>
              <a:t>oid</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free(void*</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p)</a:t>
            </a:r>
            <a:endParaRPr lang="en-US" b="1" spc="-10">
              <a:solidFill>
                <a:srgbClr val="0326CC"/>
              </a:solidFill>
              <a:latin typeface="Courier New" panose="02070309020205020404" pitchFamily="49" charset="0"/>
              <a:cs typeface="Courier New" panose="02070309020205020404" pitchFamily="49" charset="0"/>
            </a:endParaRPr>
          </a:p>
          <a:p>
            <a:pPr marL="0" indent="0" algn="l" rtl="0" eaLnBrk="1" fontAlgn="t" latinLnBrk="0" hangingPunct="1">
              <a:lnSpc>
                <a:spcPts val="3895"/>
              </a:lnSpc>
              <a:spcBef>
                <a:spcPts val="0"/>
              </a:spcBef>
              <a:spcAft>
                <a:spcPts val="0"/>
              </a:spcAft>
              <a:buNone/>
            </a:pPr>
            <a:r>
              <a:rPr lang="en-PK" b="1" spc="-10">
                <a:solidFill>
                  <a:srgbClr val="0326CC"/>
                </a:solidFill>
                <a:latin typeface="Courier New" panose="02070309020205020404" pitchFamily="49" charset="0"/>
                <a:cs typeface="Courier New" panose="02070309020205020404" pitchFamily="49" charset="0"/>
              </a:rPr>
              <a:t>void*</a:t>
            </a:r>
            <a:r>
              <a:rPr lang="en-US" b="1" spc="-10">
                <a:solidFill>
                  <a:srgbClr val="0326CC"/>
                </a:solidFill>
                <a:latin typeface="Courier New" panose="02070309020205020404" pitchFamily="49" charset="0"/>
                <a:cs typeface="Courier New" panose="02070309020205020404" pitchFamily="49" charset="0"/>
              </a:rPr>
              <a:t> </a:t>
            </a:r>
            <a:r>
              <a:rPr lang="en-PK" b="1" spc="-10" err="1">
                <a:solidFill>
                  <a:srgbClr val="0326CC"/>
                </a:solidFill>
                <a:latin typeface="Courier New" panose="02070309020205020404" pitchFamily="49" charset="0"/>
                <a:cs typeface="Courier New" panose="02070309020205020404" pitchFamily="49" charset="0"/>
              </a:rPr>
              <a:t>realloc</a:t>
            </a:r>
            <a:r>
              <a:rPr lang="en-PK" b="1" spc="-10">
                <a:solidFill>
                  <a:srgbClr val="0326CC"/>
                </a:solidFill>
                <a:latin typeface="Courier New" panose="02070309020205020404" pitchFamily="49" charset="0"/>
                <a:cs typeface="Courier New" panose="02070309020205020404" pitchFamily="49" charset="0"/>
              </a:rPr>
              <a:t>(void*</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p,</a:t>
            </a:r>
            <a:r>
              <a:rPr lang="en-US" b="1" spc="-10">
                <a:solidFill>
                  <a:srgbClr val="0326CC"/>
                </a:solidFill>
                <a:latin typeface="Courier New" panose="02070309020205020404" pitchFamily="49" charset="0"/>
                <a:cs typeface="Courier New" panose="02070309020205020404" pitchFamily="49" charset="0"/>
              </a:rPr>
              <a:t> </a:t>
            </a:r>
            <a:r>
              <a:rPr lang="en-PK" b="1" spc="-10" err="1">
                <a:solidFill>
                  <a:srgbClr val="0326CC"/>
                </a:solidFill>
                <a:latin typeface="Courier New" panose="02070309020205020404" pitchFamily="49" charset="0"/>
                <a:cs typeface="Courier New" panose="02070309020205020404" pitchFamily="49" charset="0"/>
              </a:rPr>
              <a:t>size_t</a:t>
            </a:r>
            <a:r>
              <a:rPr lang="en-US" b="1" spc="-10">
                <a:solidFill>
                  <a:srgbClr val="0326CC"/>
                </a:solidFill>
                <a:latin typeface="Courier New" panose="02070309020205020404" pitchFamily="49" charset="0"/>
                <a:cs typeface="Courier New" panose="02070309020205020404" pitchFamily="49" charset="0"/>
              </a:rPr>
              <a:t> </a:t>
            </a:r>
            <a:r>
              <a:rPr lang="en-PK" b="1" spc="-10">
                <a:solidFill>
                  <a:srgbClr val="0326CC"/>
                </a:solidFill>
                <a:latin typeface="Courier New" panose="02070309020205020404" pitchFamily="49" charset="0"/>
                <a:cs typeface="Courier New" panose="02070309020205020404" pitchFamily="49" charset="0"/>
              </a:rPr>
              <a:t>s)</a:t>
            </a:r>
          </a:p>
          <a:p>
            <a:pPr marL="0" indent="0" algn="l" rtl="0" eaLnBrk="1" fontAlgn="t" latinLnBrk="0" hangingPunct="1">
              <a:lnSpc>
                <a:spcPts val="3895"/>
              </a:lnSpc>
              <a:spcBef>
                <a:spcPts val="0"/>
              </a:spcBef>
              <a:spcAft>
                <a:spcPts val="0"/>
              </a:spcAft>
              <a:buNone/>
            </a:pPr>
            <a:endParaRPr lang="en-US" b="1" spc="-10">
              <a:solidFill>
                <a:srgbClr val="0326CC"/>
              </a:solidFill>
              <a:latin typeface="Courier New" panose="02070309020205020404" pitchFamily="49" charset="0"/>
              <a:cs typeface="Courier New" panose="02070309020205020404" pitchFamily="49" charset="0"/>
            </a:endParaRPr>
          </a:p>
          <a:p>
            <a:pPr marL="0" indent="0" algn="l" rtl="0" eaLnBrk="1" fontAlgn="t" latinLnBrk="0" hangingPunct="1">
              <a:lnSpc>
                <a:spcPts val="3895"/>
              </a:lnSpc>
              <a:spcBef>
                <a:spcPts val="0"/>
              </a:spcBef>
              <a:spcAft>
                <a:spcPts val="0"/>
              </a:spcAft>
              <a:buNone/>
            </a:pPr>
            <a:endParaRPr lang="en-PK" b="1" spc="-10">
              <a:solidFill>
                <a:srgbClr val="0326CC"/>
              </a:solidFill>
              <a:latin typeface="Courier New" panose="02070309020205020404" pitchFamily="49" charset="0"/>
              <a:cs typeface="Courier New" panose="02070309020205020404" pitchFamily="49" charset="0"/>
            </a:endParaRPr>
          </a:p>
          <a:p>
            <a:pPr marL="0" indent="0" fontAlgn="t">
              <a:lnSpc>
                <a:spcPts val="3510"/>
              </a:lnSpc>
              <a:spcBef>
                <a:spcPts val="0"/>
              </a:spcBef>
              <a:buNone/>
            </a:pPr>
            <a:r>
              <a:rPr lang="en-US" sz="2800" spc="75">
                <a:latin typeface="Arial"/>
                <a:cs typeface="Arial"/>
              </a:rPr>
              <a:t>Allocate</a:t>
            </a:r>
            <a:r>
              <a:rPr lang="en-US" sz="2800" spc="190">
                <a:latin typeface="Arial"/>
                <a:cs typeface="Arial"/>
              </a:rPr>
              <a:t> </a:t>
            </a:r>
            <a:r>
              <a:rPr lang="en-US" sz="2800" spc="85">
                <a:latin typeface="Arial"/>
                <a:cs typeface="Arial"/>
              </a:rPr>
              <a:t>and</a:t>
            </a:r>
            <a:r>
              <a:rPr lang="en-US" sz="2800" spc="195">
                <a:latin typeface="Arial"/>
                <a:cs typeface="Arial"/>
              </a:rPr>
              <a:t> </a:t>
            </a:r>
            <a:r>
              <a:rPr lang="en-US" sz="2800">
                <a:latin typeface="Arial"/>
                <a:cs typeface="Arial"/>
              </a:rPr>
              <a:t>free</a:t>
            </a:r>
            <a:r>
              <a:rPr lang="en-US" sz="2800" spc="190">
                <a:latin typeface="Arial"/>
                <a:cs typeface="Arial"/>
              </a:rPr>
              <a:t> </a:t>
            </a:r>
            <a:r>
              <a:rPr lang="en-US" sz="2800">
                <a:latin typeface="Arial"/>
                <a:cs typeface="Arial"/>
              </a:rPr>
              <a:t>dynamic</a:t>
            </a:r>
            <a:r>
              <a:rPr lang="en-US" sz="2800" spc="195">
                <a:latin typeface="Arial"/>
                <a:cs typeface="Arial"/>
              </a:rPr>
              <a:t> </a:t>
            </a:r>
            <a:r>
              <a:rPr lang="en-US" sz="2800" spc="-10">
                <a:latin typeface="Arial"/>
                <a:cs typeface="Arial"/>
              </a:rPr>
              <a:t>memory</a:t>
            </a:r>
            <a:endParaRPr lang="en-PK" b="1" spc="-10">
              <a:solidFill>
                <a:srgbClr val="0326CC"/>
              </a:solidFill>
              <a:latin typeface="Courier New" panose="02070309020205020404" pitchFamily="49" charset="0"/>
              <a:cs typeface="Courier New" panose="02070309020205020404" pitchFamily="49" charset="0"/>
            </a:endParaRPr>
          </a:p>
          <a:p>
            <a:pPr marL="0" indent="0" algn="l" rtl="0" eaLnBrk="1" fontAlgn="t" latinLnBrk="0" hangingPunct="1">
              <a:lnSpc>
                <a:spcPts val="3895"/>
              </a:lnSpc>
              <a:spcBef>
                <a:spcPts val="0"/>
              </a:spcBef>
              <a:spcAft>
                <a:spcPts val="0"/>
              </a:spcAft>
              <a:buNone/>
            </a:pPr>
            <a:endParaRPr lang="en-PK" sz="1400" b="0" i="0" u="none" strike="noStrike">
              <a:effectLst/>
              <a:latin typeface="Arial" panose="020B0604020202020204" pitchFamily="34" charset="0"/>
            </a:endParaRPr>
          </a:p>
          <a:p>
            <a:pPr marL="0" indent="0">
              <a:buNone/>
            </a:pPr>
            <a:endParaRPr lang="en-US" sz="2800" b="1" spc="-10">
              <a:solidFill>
                <a:srgbClr val="0326CC"/>
              </a:solidFill>
              <a:latin typeface="Courier New"/>
              <a:cs typeface="Courier New"/>
            </a:endParaRPr>
          </a:p>
          <a:p>
            <a:pPr marL="0" indent="0">
              <a:buNone/>
            </a:pPr>
            <a:endParaRPr lang="en-US" sz="2800">
              <a:latin typeface="Courier New"/>
              <a:cs typeface="Courier New"/>
            </a:endParaRPr>
          </a:p>
          <a:p>
            <a:endParaRPr lang="en-PK"/>
          </a:p>
        </p:txBody>
      </p:sp>
      <p:sp>
        <p:nvSpPr>
          <p:cNvPr id="4" name="Footer Placeholder 3">
            <a:extLst>
              <a:ext uri="{FF2B5EF4-FFF2-40B4-BE49-F238E27FC236}">
                <a16:creationId xmlns:a16="http://schemas.microsoft.com/office/drawing/2014/main" id="{70C82664-251D-6FBC-C56E-813985E16FE8}"/>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577C4660-C340-CB1A-81B7-A4BBD1B2B73E}"/>
              </a:ext>
            </a:extLst>
          </p:cNvPr>
          <p:cNvSpPr>
            <a:spLocks noGrp="1"/>
          </p:cNvSpPr>
          <p:nvPr>
            <p:ph type="sldNum" sz="quarter" idx="12"/>
          </p:nvPr>
        </p:nvSpPr>
        <p:spPr/>
        <p:txBody>
          <a:bodyPr/>
          <a:lstStyle/>
          <a:p>
            <a:fld id="{80B3F240-1256-4E56-B6D7-F3DD5D13EF0A}" type="slidenum">
              <a:rPr lang="en-US" smtClean="0"/>
              <a:t>14</a:t>
            </a:fld>
            <a:endParaRPr lang="en-US"/>
          </a:p>
        </p:txBody>
      </p:sp>
    </p:spTree>
    <p:extLst>
      <p:ext uri="{BB962C8B-B14F-4D97-AF65-F5344CB8AC3E}">
        <p14:creationId xmlns:p14="http://schemas.microsoft.com/office/powerpoint/2010/main" val="426027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3664" y="64336"/>
            <a:ext cx="5419874" cy="690742"/>
          </a:xfrm>
          <a:prstGeom prst="rect">
            <a:avLst/>
          </a:prstGeom>
        </p:spPr>
        <p:txBody>
          <a:bodyPr vert="horz" wrap="square" lIns="0" tIns="8930" rIns="0" bIns="0" rtlCol="0" anchor="ctr">
            <a:spAutoFit/>
          </a:bodyPr>
          <a:lstStyle/>
          <a:p>
            <a:pPr marL="8929">
              <a:lnSpc>
                <a:spcPct val="100000"/>
              </a:lnSpc>
              <a:spcBef>
                <a:spcPts val="70"/>
              </a:spcBef>
              <a:tabLst>
                <a:tab pos="4734798" algn="l"/>
              </a:tabLst>
            </a:pPr>
            <a:r>
              <a:rPr sz="4430" spc="-7">
                <a:latin typeface="Courier New"/>
                <a:cs typeface="Courier New"/>
              </a:rPr>
              <a:t>malloc(size_t</a:t>
            </a:r>
            <a:r>
              <a:rPr sz="4430">
                <a:latin typeface="Courier New"/>
                <a:cs typeface="Courier New"/>
              </a:rPr>
              <a:t>	</a:t>
            </a:r>
            <a:r>
              <a:rPr sz="4430" spc="-18">
                <a:latin typeface="Courier New"/>
                <a:cs typeface="Courier New"/>
              </a:rPr>
              <a:t>s)</a:t>
            </a:r>
            <a:endParaRPr sz="4430">
              <a:latin typeface="Courier New"/>
              <a:cs typeface="Courier New"/>
            </a:endParaRPr>
          </a:p>
        </p:txBody>
      </p:sp>
      <p:grpSp>
        <p:nvGrpSpPr>
          <p:cNvPr id="3" name="object 3"/>
          <p:cNvGrpSpPr/>
          <p:nvPr/>
        </p:nvGrpSpPr>
        <p:grpSpPr>
          <a:xfrm>
            <a:off x="1970484" y="5302646"/>
            <a:ext cx="8337649" cy="568821"/>
            <a:chOff x="635000" y="7541541"/>
            <a:chExt cx="11857990" cy="808990"/>
          </a:xfrm>
        </p:grpSpPr>
        <p:pic>
          <p:nvPicPr>
            <p:cNvPr id="4" name="object 4"/>
            <p:cNvPicPr/>
            <p:nvPr/>
          </p:nvPicPr>
          <p:blipFill>
            <a:blip r:embed="rId3" cstate="print"/>
            <a:stretch>
              <a:fillRect/>
            </a:stretch>
          </p:blipFill>
          <p:spPr>
            <a:xfrm>
              <a:off x="694141" y="7600684"/>
              <a:ext cx="11798297" cy="749300"/>
            </a:xfrm>
            <a:prstGeom prst="rect">
              <a:avLst/>
            </a:prstGeom>
          </p:spPr>
        </p:pic>
        <p:sp>
          <p:nvSpPr>
            <p:cNvPr id="5" name="object 5"/>
            <p:cNvSpPr/>
            <p:nvPr/>
          </p:nvSpPr>
          <p:spPr>
            <a:xfrm>
              <a:off x="647700" y="7554241"/>
              <a:ext cx="11747500" cy="698500"/>
            </a:xfrm>
            <a:custGeom>
              <a:avLst/>
              <a:gdLst/>
              <a:ahLst/>
              <a:cxnLst/>
              <a:rect l="l" t="t" r="r" b="b"/>
              <a:pathLst>
                <a:path w="11747500" h="698500">
                  <a:moveTo>
                    <a:pt x="11617057" y="0"/>
                  </a:moveTo>
                  <a:lnTo>
                    <a:pt x="130439" y="0"/>
                  </a:lnTo>
                  <a:lnTo>
                    <a:pt x="79666" y="10250"/>
                  </a:lnTo>
                  <a:lnTo>
                    <a:pt x="38204" y="38204"/>
                  </a:lnTo>
                  <a:lnTo>
                    <a:pt x="10250" y="79666"/>
                  </a:lnTo>
                  <a:lnTo>
                    <a:pt x="0" y="130439"/>
                  </a:lnTo>
                  <a:lnTo>
                    <a:pt x="0" y="568060"/>
                  </a:lnTo>
                  <a:lnTo>
                    <a:pt x="10250" y="618833"/>
                  </a:lnTo>
                  <a:lnTo>
                    <a:pt x="38204" y="660295"/>
                  </a:lnTo>
                  <a:lnTo>
                    <a:pt x="79666" y="688249"/>
                  </a:lnTo>
                  <a:lnTo>
                    <a:pt x="130439" y="698499"/>
                  </a:lnTo>
                  <a:lnTo>
                    <a:pt x="11617057" y="698499"/>
                  </a:lnTo>
                  <a:lnTo>
                    <a:pt x="11667830" y="688249"/>
                  </a:lnTo>
                  <a:lnTo>
                    <a:pt x="11709292" y="660295"/>
                  </a:lnTo>
                  <a:lnTo>
                    <a:pt x="11737246" y="618833"/>
                  </a:lnTo>
                  <a:lnTo>
                    <a:pt x="11747497" y="568060"/>
                  </a:lnTo>
                  <a:lnTo>
                    <a:pt x="11747497" y="130439"/>
                  </a:lnTo>
                  <a:lnTo>
                    <a:pt x="11737246" y="79666"/>
                  </a:lnTo>
                  <a:lnTo>
                    <a:pt x="11709292" y="38204"/>
                  </a:lnTo>
                  <a:lnTo>
                    <a:pt x="11667830" y="10250"/>
                  </a:lnTo>
                  <a:lnTo>
                    <a:pt x="11617057" y="0"/>
                  </a:lnTo>
                  <a:close/>
                </a:path>
              </a:pathLst>
            </a:custGeom>
            <a:solidFill>
              <a:srgbClr val="FFFDA9"/>
            </a:solidFill>
          </p:spPr>
          <p:txBody>
            <a:bodyPr wrap="square" lIns="0" tIns="0" rIns="0" bIns="0" rtlCol="0"/>
            <a:lstStyle/>
            <a:p>
              <a:endParaRPr sz="1266"/>
            </a:p>
          </p:txBody>
        </p:sp>
        <p:sp>
          <p:nvSpPr>
            <p:cNvPr id="6" name="object 6"/>
            <p:cNvSpPr/>
            <p:nvPr/>
          </p:nvSpPr>
          <p:spPr>
            <a:xfrm>
              <a:off x="647700" y="7554241"/>
              <a:ext cx="11747500" cy="698500"/>
            </a:xfrm>
            <a:custGeom>
              <a:avLst/>
              <a:gdLst/>
              <a:ahLst/>
              <a:cxnLst/>
              <a:rect l="l" t="t" r="r" b="b"/>
              <a:pathLst>
                <a:path w="11747500" h="698500">
                  <a:moveTo>
                    <a:pt x="130439" y="0"/>
                  </a:moveTo>
                  <a:lnTo>
                    <a:pt x="11617057" y="0"/>
                  </a:lnTo>
                  <a:lnTo>
                    <a:pt x="11667830" y="10250"/>
                  </a:lnTo>
                  <a:lnTo>
                    <a:pt x="11709292" y="38204"/>
                  </a:lnTo>
                  <a:lnTo>
                    <a:pt x="11737246" y="79666"/>
                  </a:lnTo>
                  <a:lnTo>
                    <a:pt x="11747497" y="130439"/>
                  </a:lnTo>
                  <a:lnTo>
                    <a:pt x="11747497" y="568060"/>
                  </a:lnTo>
                  <a:lnTo>
                    <a:pt x="11737246" y="618833"/>
                  </a:lnTo>
                  <a:lnTo>
                    <a:pt x="11709292" y="660295"/>
                  </a:lnTo>
                  <a:lnTo>
                    <a:pt x="11667830" y="688249"/>
                  </a:lnTo>
                  <a:lnTo>
                    <a:pt x="11617057" y="698500"/>
                  </a:lnTo>
                  <a:lnTo>
                    <a:pt x="130439" y="698500"/>
                  </a:lnTo>
                  <a:lnTo>
                    <a:pt x="79666" y="688249"/>
                  </a:lnTo>
                  <a:lnTo>
                    <a:pt x="38204" y="660295"/>
                  </a:lnTo>
                  <a:lnTo>
                    <a:pt x="10250" y="618833"/>
                  </a:lnTo>
                  <a:lnTo>
                    <a:pt x="0" y="568060"/>
                  </a:lnTo>
                  <a:lnTo>
                    <a:pt x="0" y="130439"/>
                  </a:lnTo>
                  <a:lnTo>
                    <a:pt x="10250" y="79666"/>
                  </a:lnTo>
                  <a:lnTo>
                    <a:pt x="38204" y="38204"/>
                  </a:lnTo>
                  <a:lnTo>
                    <a:pt x="79666" y="10250"/>
                  </a:lnTo>
                  <a:lnTo>
                    <a:pt x="130439" y="0"/>
                  </a:lnTo>
                  <a:close/>
                </a:path>
              </a:pathLst>
            </a:custGeom>
            <a:ln w="25400">
              <a:solidFill>
                <a:srgbClr val="000000"/>
              </a:solidFill>
            </a:ln>
          </p:spPr>
          <p:txBody>
            <a:bodyPr wrap="square" lIns="0" tIns="0" rIns="0" bIns="0" rtlCol="0"/>
            <a:lstStyle/>
            <a:p>
              <a:endParaRPr sz="1266"/>
            </a:p>
          </p:txBody>
        </p:sp>
      </p:grpSp>
      <p:sp>
        <p:nvSpPr>
          <p:cNvPr id="7" name="object 7"/>
          <p:cNvSpPr txBox="1"/>
          <p:nvPr/>
        </p:nvSpPr>
        <p:spPr>
          <a:xfrm>
            <a:off x="1547664" y="1558325"/>
            <a:ext cx="8691711" cy="4136130"/>
          </a:xfrm>
          <a:prstGeom prst="rect">
            <a:avLst/>
          </a:prstGeom>
        </p:spPr>
        <p:txBody>
          <a:bodyPr vert="horz" wrap="square" lIns="0" tIns="13841" rIns="0" bIns="0" rtlCol="0">
            <a:spAutoFit/>
          </a:bodyPr>
          <a:lstStyle/>
          <a:p>
            <a:pPr marL="8929" marR="1077328">
              <a:lnSpc>
                <a:spcPts val="2939"/>
              </a:lnSpc>
              <a:spcBef>
                <a:spcPts val="109"/>
              </a:spcBef>
            </a:pPr>
            <a:r>
              <a:rPr sz="2000">
                <a:latin typeface="Arial"/>
                <a:cs typeface="Arial"/>
              </a:rPr>
              <a:t>Allocates</a:t>
            </a:r>
            <a:r>
              <a:rPr sz="2000" spc="74">
                <a:latin typeface="Arial"/>
                <a:cs typeface="Arial"/>
              </a:rPr>
              <a:t> </a:t>
            </a:r>
            <a:r>
              <a:rPr sz="2000" b="1">
                <a:solidFill>
                  <a:srgbClr val="0326CC"/>
                </a:solidFill>
                <a:latin typeface="Courier New"/>
                <a:cs typeface="Courier New"/>
              </a:rPr>
              <a:t>s</a:t>
            </a:r>
            <a:r>
              <a:rPr sz="2000" b="1" spc="-699">
                <a:solidFill>
                  <a:srgbClr val="0326CC"/>
                </a:solidFill>
                <a:latin typeface="Courier New"/>
                <a:cs typeface="Courier New"/>
              </a:rPr>
              <a:t> </a:t>
            </a:r>
            <a:r>
              <a:rPr sz="2000">
                <a:latin typeface="Arial"/>
                <a:cs typeface="Arial"/>
              </a:rPr>
              <a:t>bytes</a:t>
            </a:r>
            <a:r>
              <a:rPr sz="2000" spc="70">
                <a:latin typeface="Arial"/>
                <a:cs typeface="Arial"/>
              </a:rPr>
              <a:t> </a:t>
            </a:r>
            <a:r>
              <a:rPr sz="2000" spc="60">
                <a:latin typeface="Arial"/>
                <a:cs typeface="Arial"/>
              </a:rPr>
              <a:t>and</a:t>
            </a:r>
            <a:r>
              <a:rPr sz="2000" spc="70">
                <a:latin typeface="Arial"/>
                <a:cs typeface="Arial"/>
              </a:rPr>
              <a:t> </a:t>
            </a:r>
            <a:r>
              <a:rPr sz="2000">
                <a:latin typeface="Arial"/>
                <a:cs typeface="Arial"/>
              </a:rPr>
              <a:t>returns</a:t>
            </a:r>
            <a:r>
              <a:rPr sz="2000" spc="70">
                <a:latin typeface="Arial"/>
                <a:cs typeface="Arial"/>
              </a:rPr>
              <a:t> </a:t>
            </a:r>
            <a:r>
              <a:rPr sz="2000" spc="105">
                <a:latin typeface="Arial"/>
                <a:cs typeface="Arial"/>
              </a:rPr>
              <a:t>a</a:t>
            </a:r>
            <a:r>
              <a:rPr sz="2000" spc="70">
                <a:latin typeface="Arial"/>
                <a:cs typeface="Arial"/>
              </a:rPr>
              <a:t> </a:t>
            </a:r>
            <a:r>
              <a:rPr sz="2000" spc="42">
                <a:latin typeface="Arial"/>
                <a:cs typeface="Arial"/>
              </a:rPr>
              <a:t>pointer</a:t>
            </a:r>
            <a:r>
              <a:rPr sz="2000" spc="70">
                <a:latin typeface="Arial"/>
                <a:cs typeface="Arial"/>
              </a:rPr>
              <a:t> </a:t>
            </a:r>
            <a:r>
              <a:rPr sz="2000" spc="49">
                <a:latin typeface="Arial"/>
                <a:cs typeface="Arial"/>
              </a:rPr>
              <a:t>to</a:t>
            </a:r>
            <a:r>
              <a:rPr sz="2000" spc="70">
                <a:latin typeface="Arial"/>
                <a:cs typeface="Arial"/>
              </a:rPr>
              <a:t> </a:t>
            </a:r>
            <a:r>
              <a:rPr sz="2000">
                <a:latin typeface="Arial"/>
                <a:cs typeface="Arial"/>
              </a:rPr>
              <a:t>the</a:t>
            </a:r>
            <a:r>
              <a:rPr sz="2000" spc="70">
                <a:latin typeface="Arial"/>
                <a:cs typeface="Arial"/>
              </a:rPr>
              <a:t> </a:t>
            </a:r>
            <a:r>
              <a:rPr sz="2000" spc="42">
                <a:latin typeface="Arial"/>
                <a:cs typeface="Arial"/>
              </a:rPr>
              <a:t>allocated </a:t>
            </a:r>
            <a:r>
              <a:rPr sz="2000" spc="-7">
                <a:latin typeface="Arial"/>
                <a:cs typeface="Arial"/>
              </a:rPr>
              <a:t>memory.</a:t>
            </a:r>
            <a:endParaRPr sz="2000">
              <a:latin typeface="Arial"/>
              <a:cs typeface="Arial"/>
            </a:endParaRPr>
          </a:p>
          <a:p>
            <a:pPr marL="8929">
              <a:spcBef>
                <a:spcPts val="724"/>
              </a:spcBef>
            </a:pPr>
            <a:r>
              <a:rPr sz="2000" spc="91">
                <a:latin typeface="Arial"/>
                <a:cs typeface="Arial"/>
              </a:rPr>
              <a:t>Memory</a:t>
            </a:r>
            <a:r>
              <a:rPr sz="2000" spc="39">
                <a:latin typeface="Arial"/>
                <a:cs typeface="Arial"/>
              </a:rPr>
              <a:t> </a:t>
            </a:r>
            <a:r>
              <a:rPr sz="2000">
                <a:latin typeface="Arial"/>
                <a:cs typeface="Arial"/>
              </a:rPr>
              <a:t>is</a:t>
            </a:r>
            <a:r>
              <a:rPr sz="2000" spc="39">
                <a:latin typeface="Arial"/>
                <a:cs typeface="Arial"/>
              </a:rPr>
              <a:t> </a:t>
            </a:r>
            <a:r>
              <a:rPr sz="2000">
                <a:latin typeface="Arial"/>
                <a:cs typeface="Arial"/>
              </a:rPr>
              <a:t>not</a:t>
            </a:r>
            <a:r>
              <a:rPr sz="2000" spc="39">
                <a:latin typeface="Arial"/>
                <a:cs typeface="Arial"/>
              </a:rPr>
              <a:t> </a:t>
            </a:r>
            <a:r>
              <a:rPr sz="2000" spc="28">
                <a:latin typeface="Arial"/>
                <a:cs typeface="Arial"/>
              </a:rPr>
              <a:t>cleared</a:t>
            </a:r>
            <a:endParaRPr sz="2000">
              <a:latin typeface="Arial"/>
              <a:cs typeface="Arial"/>
            </a:endParaRPr>
          </a:p>
          <a:p>
            <a:pPr marL="8929" marR="383070">
              <a:lnSpc>
                <a:spcPct val="102600"/>
              </a:lnSpc>
              <a:spcBef>
                <a:spcPts val="752"/>
              </a:spcBef>
            </a:pPr>
            <a:r>
              <a:rPr sz="2000">
                <a:latin typeface="Arial"/>
                <a:cs typeface="Arial"/>
              </a:rPr>
              <a:t>Returned</a:t>
            </a:r>
            <a:r>
              <a:rPr sz="2000" spc="49">
                <a:latin typeface="Arial"/>
                <a:cs typeface="Arial"/>
              </a:rPr>
              <a:t> </a:t>
            </a:r>
            <a:r>
              <a:rPr sz="2000">
                <a:latin typeface="Arial"/>
                <a:cs typeface="Arial"/>
              </a:rPr>
              <a:t>value</a:t>
            </a:r>
            <a:r>
              <a:rPr sz="2000" spc="60">
                <a:latin typeface="Arial"/>
                <a:cs typeface="Arial"/>
              </a:rPr>
              <a:t> </a:t>
            </a:r>
            <a:r>
              <a:rPr sz="2000">
                <a:latin typeface="Arial"/>
                <a:cs typeface="Arial"/>
              </a:rPr>
              <a:t>is</a:t>
            </a:r>
            <a:r>
              <a:rPr sz="2000" spc="60">
                <a:latin typeface="Arial"/>
                <a:cs typeface="Arial"/>
              </a:rPr>
              <a:t> </a:t>
            </a:r>
            <a:r>
              <a:rPr sz="2000" spc="105">
                <a:latin typeface="Arial"/>
                <a:cs typeface="Arial"/>
              </a:rPr>
              <a:t>a</a:t>
            </a:r>
            <a:r>
              <a:rPr sz="2000" spc="63">
                <a:latin typeface="Arial"/>
                <a:cs typeface="Arial"/>
              </a:rPr>
              <a:t> </a:t>
            </a:r>
            <a:r>
              <a:rPr sz="2000" spc="42">
                <a:latin typeface="Arial"/>
                <a:cs typeface="Arial"/>
              </a:rPr>
              <a:t>pointer</a:t>
            </a:r>
            <a:r>
              <a:rPr sz="2000" spc="60">
                <a:latin typeface="Arial"/>
                <a:cs typeface="Arial"/>
              </a:rPr>
              <a:t> </a:t>
            </a:r>
            <a:r>
              <a:rPr sz="2000" spc="49">
                <a:latin typeface="Arial"/>
                <a:cs typeface="Arial"/>
              </a:rPr>
              <a:t>to</a:t>
            </a:r>
            <a:r>
              <a:rPr sz="2000" spc="60">
                <a:latin typeface="Arial"/>
                <a:cs typeface="Arial"/>
              </a:rPr>
              <a:t> </a:t>
            </a:r>
            <a:r>
              <a:rPr sz="2000" spc="80">
                <a:latin typeface="Arial"/>
                <a:cs typeface="Arial"/>
              </a:rPr>
              <a:t>alloc’d</a:t>
            </a:r>
            <a:r>
              <a:rPr sz="2000" spc="60">
                <a:latin typeface="Arial"/>
                <a:cs typeface="Arial"/>
              </a:rPr>
              <a:t> </a:t>
            </a:r>
            <a:r>
              <a:rPr sz="2000">
                <a:latin typeface="Arial"/>
                <a:cs typeface="Arial"/>
              </a:rPr>
              <a:t>memory</a:t>
            </a:r>
            <a:r>
              <a:rPr sz="2000" spc="60">
                <a:latin typeface="Arial"/>
                <a:cs typeface="Arial"/>
              </a:rPr>
              <a:t> </a:t>
            </a:r>
            <a:r>
              <a:rPr sz="2000" spc="95">
                <a:latin typeface="Arial"/>
                <a:cs typeface="Arial"/>
              </a:rPr>
              <a:t>or</a:t>
            </a:r>
            <a:r>
              <a:rPr sz="2000" spc="63">
                <a:latin typeface="Arial"/>
                <a:cs typeface="Arial"/>
              </a:rPr>
              <a:t> </a:t>
            </a:r>
            <a:r>
              <a:rPr sz="2000" b="1">
                <a:solidFill>
                  <a:srgbClr val="0326CC"/>
                </a:solidFill>
                <a:latin typeface="Courier New"/>
                <a:cs typeface="Courier New"/>
              </a:rPr>
              <a:t>NULL</a:t>
            </a:r>
            <a:r>
              <a:rPr sz="2000" b="1" spc="-699">
                <a:solidFill>
                  <a:srgbClr val="0326CC"/>
                </a:solidFill>
                <a:latin typeface="Courier New"/>
                <a:cs typeface="Courier New"/>
              </a:rPr>
              <a:t> </a:t>
            </a:r>
            <a:r>
              <a:rPr sz="2000" spc="53">
                <a:latin typeface="Arial"/>
                <a:cs typeface="Arial"/>
              </a:rPr>
              <a:t>if</a:t>
            </a:r>
            <a:r>
              <a:rPr sz="2000" spc="63">
                <a:latin typeface="Arial"/>
                <a:cs typeface="Arial"/>
              </a:rPr>
              <a:t> </a:t>
            </a:r>
            <a:r>
              <a:rPr sz="2000" spc="-18">
                <a:latin typeface="Arial"/>
                <a:cs typeface="Arial"/>
              </a:rPr>
              <a:t>the </a:t>
            </a:r>
            <a:r>
              <a:rPr sz="2000">
                <a:latin typeface="Arial"/>
                <a:cs typeface="Arial"/>
              </a:rPr>
              <a:t>request</a:t>
            </a:r>
            <a:r>
              <a:rPr sz="2000" spc="-42">
                <a:latin typeface="Arial"/>
                <a:cs typeface="Arial"/>
              </a:rPr>
              <a:t> </a:t>
            </a:r>
            <a:r>
              <a:rPr sz="2000" spc="-7">
                <a:latin typeface="Arial"/>
                <a:cs typeface="Arial"/>
              </a:rPr>
              <a:t>fails</a:t>
            </a:r>
            <a:endParaRPr sz="2000">
              <a:latin typeface="Arial"/>
              <a:cs typeface="Arial"/>
            </a:endParaRPr>
          </a:p>
          <a:p>
            <a:pPr marL="8929">
              <a:spcBef>
                <a:spcPts val="830"/>
              </a:spcBef>
            </a:pPr>
            <a:r>
              <a:rPr sz="2000" spc="-7">
                <a:latin typeface="Arial"/>
                <a:cs typeface="Arial"/>
              </a:rPr>
              <a:t>You</a:t>
            </a:r>
            <a:r>
              <a:rPr sz="2000" spc="-88">
                <a:latin typeface="Arial"/>
                <a:cs typeface="Arial"/>
              </a:rPr>
              <a:t> </a:t>
            </a:r>
            <a:r>
              <a:rPr sz="2000" spc="-49">
                <a:latin typeface="Arial"/>
                <a:cs typeface="Arial"/>
              </a:rPr>
              <a:t>must</a:t>
            </a:r>
            <a:r>
              <a:rPr sz="2000" spc="-88">
                <a:latin typeface="Arial"/>
                <a:cs typeface="Arial"/>
              </a:rPr>
              <a:t> </a:t>
            </a:r>
            <a:r>
              <a:rPr sz="2000">
                <a:latin typeface="Arial"/>
                <a:cs typeface="Arial"/>
              </a:rPr>
              <a:t>cast</a:t>
            </a:r>
            <a:r>
              <a:rPr sz="2000" spc="-88">
                <a:latin typeface="Arial"/>
                <a:cs typeface="Arial"/>
              </a:rPr>
              <a:t> </a:t>
            </a:r>
            <a:r>
              <a:rPr sz="2000">
                <a:latin typeface="Arial"/>
                <a:cs typeface="Arial"/>
              </a:rPr>
              <a:t>the</a:t>
            </a:r>
            <a:r>
              <a:rPr sz="2000" spc="-84">
                <a:latin typeface="Arial"/>
                <a:cs typeface="Arial"/>
              </a:rPr>
              <a:t> </a:t>
            </a:r>
            <a:r>
              <a:rPr lang="en-US" sz="2000" spc="-84">
                <a:latin typeface="Arial"/>
                <a:cs typeface="Arial"/>
              </a:rPr>
              <a:t>returned </a:t>
            </a:r>
            <a:r>
              <a:rPr sz="2000" spc="35">
                <a:latin typeface="Arial"/>
                <a:cs typeface="Arial"/>
              </a:rPr>
              <a:t>pointer</a:t>
            </a:r>
            <a:endParaRPr lang="en-US" sz="2000" spc="35">
              <a:latin typeface="Arial"/>
              <a:cs typeface="Arial"/>
            </a:endParaRPr>
          </a:p>
          <a:p>
            <a:pPr marL="351829" indent="-342900">
              <a:spcBef>
                <a:spcPts val="830"/>
              </a:spcBef>
              <a:buFont typeface="Arial" panose="020B0604020202020204" pitchFamily="34" charset="0"/>
              <a:buChar char="•"/>
            </a:pPr>
            <a:r>
              <a:rPr lang="en-US" sz="2000" spc="35">
                <a:latin typeface="Arial"/>
                <a:cs typeface="Arial"/>
              </a:rPr>
              <a:t>	It is a void*</a:t>
            </a:r>
            <a:endParaRPr sz="2000">
              <a:latin typeface="Arial"/>
              <a:cs typeface="Arial"/>
            </a:endParaRPr>
          </a:p>
          <a:p>
            <a:pPr>
              <a:spcBef>
                <a:spcPts val="812"/>
              </a:spcBef>
            </a:pPr>
            <a:endParaRPr sz="2000">
              <a:latin typeface="Arial"/>
              <a:cs typeface="Arial"/>
            </a:endParaRPr>
          </a:p>
          <a:p>
            <a:pPr marL="607197">
              <a:tabLst>
                <a:tab pos="971515" algn="l"/>
                <a:tab pos="1335834" algn="l"/>
                <a:tab pos="2793107" algn="l"/>
                <a:tab pos="5418788" algn="l"/>
                <a:tab pos="6972945" algn="l"/>
                <a:tab pos="7439058" algn="l"/>
                <a:tab pos="8371284" algn="l"/>
              </a:tabLst>
            </a:pPr>
            <a:r>
              <a:rPr sz="2000" b="1" spc="-35">
                <a:solidFill>
                  <a:srgbClr val="0326CC"/>
                </a:solidFill>
                <a:latin typeface="Courier New"/>
                <a:cs typeface="Courier New"/>
              </a:rPr>
              <a:t>p</a:t>
            </a:r>
            <a:r>
              <a:rPr sz="2000" b="1">
                <a:solidFill>
                  <a:srgbClr val="0326CC"/>
                </a:solidFill>
                <a:latin typeface="Courier New"/>
                <a:cs typeface="Courier New"/>
              </a:rPr>
              <a:t>	</a:t>
            </a:r>
            <a:r>
              <a:rPr sz="2000" b="1" spc="-35">
                <a:solidFill>
                  <a:srgbClr val="0326CC"/>
                </a:solidFill>
                <a:latin typeface="Courier New"/>
                <a:cs typeface="Courier New"/>
              </a:rPr>
              <a:t>=</a:t>
            </a:r>
            <a:r>
              <a:rPr sz="2000" b="1">
                <a:solidFill>
                  <a:srgbClr val="0326CC"/>
                </a:solidFill>
                <a:latin typeface="Courier New"/>
                <a:cs typeface="Courier New"/>
              </a:rPr>
              <a:t>	</a:t>
            </a:r>
            <a:r>
              <a:rPr sz="2000" b="1" spc="-7">
                <a:solidFill>
                  <a:srgbClr val="0326CC"/>
                </a:solidFill>
                <a:latin typeface="Courier New"/>
                <a:cs typeface="Courier New"/>
              </a:rPr>
              <a:t>(char*)</a:t>
            </a:r>
            <a:r>
              <a:rPr sz="2000" b="1">
                <a:solidFill>
                  <a:srgbClr val="0326CC"/>
                </a:solidFill>
                <a:latin typeface="Courier New"/>
                <a:cs typeface="Courier New"/>
              </a:rPr>
              <a:t>	malloc(10);</a:t>
            </a:r>
            <a:r>
              <a:rPr sz="2000" b="1" spc="-214">
                <a:solidFill>
                  <a:srgbClr val="0326CC"/>
                </a:solidFill>
                <a:latin typeface="Courier New"/>
                <a:cs typeface="Courier New"/>
              </a:rPr>
              <a:t> </a:t>
            </a:r>
            <a:r>
              <a:rPr sz="2000" b="1" spc="-18">
                <a:solidFill>
                  <a:srgbClr val="0326CC"/>
                </a:solidFill>
                <a:latin typeface="Courier New"/>
                <a:cs typeface="Courier New"/>
              </a:rPr>
              <a:t>/*</a:t>
            </a:r>
            <a:r>
              <a:rPr sz="2000" b="1">
                <a:solidFill>
                  <a:srgbClr val="0326CC"/>
                </a:solidFill>
                <a:latin typeface="Courier New"/>
                <a:cs typeface="Courier New"/>
              </a:rPr>
              <a:t>	</a:t>
            </a:r>
            <a:r>
              <a:rPr sz="2000" b="1" spc="-7">
                <a:solidFill>
                  <a:srgbClr val="0326CC"/>
                </a:solidFill>
                <a:latin typeface="Courier New"/>
                <a:cs typeface="Courier New"/>
              </a:rPr>
              <a:t>allocated</a:t>
            </a:r>
            <a:r>
              <a:rPr sz="2000" b="1">
                <a:solidFill>
                  <a:srgbClr val="0326CC"/>
                </a:solidFill>
                <a:latin typeface="Courier New"/>
                <a:cs typeface="Courier New"/>
              </a:rPr>
              <a:t>	</a:t>
            </a:r>
            <a:r>
              <a:rPr sz="2000" b="1" spc="-18">
                <a:solidFill>
                  <a:srgbClr val="0326CC"/>
                </a:solidFill>
                <a:latin typeface="Courier New"/>
                <a:cs typeface="Courier New"/>
              </a:rPr>
              <a:t>10</a:t>
            </a:r>
            <a:r>
              <a:rPr sz="2000" b="1">
                <a:solidFill>
                  <a:srgbClr val="0326CC"/>
                </a:solidFill>
                <a:latin typeface="Courier New"/>
                <a:cs typeface="Courier New"/>
              </a:rPr>
              <a:t>	</a:t>
            </a:r>
            <a:r>
              <a:rPr sz="2000" b="1" spc="-7">
                <a:solidFill>
                  <a:srgbClr val="0326CC"/>
                </a:solidFill>
                <a:latin typeface="Courier New"/>
                <a:cs typeface="Courier New"/>
              </a:rPr>
              <a:t>bytes</a:t>
            </a:r>
            <a:r>
              <a:rPr sz="2000" b="1">
                <a:solidFill>
                  <a:srgbClr val="0326CC"/>
                </a:solidFill>
                <a:latin typeface="Courier New"/>
                <a:cs typeface="Courier New"/>
              </a:rPr>
              <a:t>	</a:t>
            </a:r>
            <a:r>
              <a:rPr sz="2000" b="1" spc="-18">
                <a:solidFill>
                  <a:srgbClr val="0326CC"/>
                </a:solidFill>
                <a:latin typeface="Courier New"/>
                <a:cs typeface="Courier New"/>
              </a:rPr>
              <a:t>*/</a:t>
            </a:r>
            <a:endParaRPr sz="2000">
              <a:latin typeface="Courier New"/>
              <a:cs typeface="Courier New"/>
            </a:endParaRPr>
          </a:p>
          <a:p>
            <a:pPr marL="607197">
              <a:spcBef>
                <a:spcPts val="380"/>
              </a:spcBef>
              <a:tabLst>
                <a:tab pos="1517993" algn="l"/>
                <a:tab pos="2064470" algn="l"/>
                <a:tab pos="3157425" algn="l"/>
                <a:tab pos="3521744" algn="l"/>
                <a:tab pos="5343781" algn="l"/>
              </a:tabLst>
            </a:pPr>
            <a:r>
              <a:rPr sz="2000" b="1" spc="-14">
                <a:solidFill>
                  <a:srgbClr val="0326CC"/>
                </a:solidFill>
                <a:latin typeface="Courier New"/>
                <a:cs typeface="Courier New"/>
              </a:rPr>
              <a:t>if(p</a:t>
            </a:r>
            <a:r>
              <a:rPr sz="2000" b="1">
                <a:solidFill>
                  <a:srgbClr val="0326CC"/>
                </a:solidFill>
                <a:latin typeface="Courier New"/>
                <a:cs typeface="Courier New"/>
              </a:rPr>
              <a:t>	</a:t>
            </a:r>
            <a:r>
              <a:rPr sz="2000" b="1" spc="-18">
                <a:solidFill>
                  <a:srgbClr val="0326CC"/>
                </a:solidFill>
                <a:latin typeface="Courier New"/>
                <a:cs typeface="Courier New"/>
              </a:rPr>
              <a:t>==</a:t>
            </a:r>
            <a:r>
              <a:rPr sz="2000" b="1">
                <a:solidFill>
                  <a:srgbClr val="0326CC"/>
                </a:solidFill>
                <a:latin typeface="Courier New"/>
                <a:cs typeface="Courier New"/>
              </a:rPr>
              <a:t>	</a:t>
            </a:r>
            <a:r>
              <a:rPr sz="2000" b="1" spc="-7">
                <a:solidFill>
                  <a:srgbClr val="0326CC"/>
                </a:solidFill>
                <a:latin typeface="Courier New"/>
                <a:cs typeface="Courier New"/>
              </a:rPr>
              <a:t>NULL)</a:t>
            </a:r>
            <a:r>
              <a:rPr sz="2000" b="1">
                <a:solidFill>
                  <a:srgbClr val="0326CC"/>
                </a:solidFill>
                <a:latin typeface="Courier New"/>
                <a:cs typeface="Courier New"/>
              </a:rPr>
              <a:t>	</a:t>
            </a:r>
            <a:r>
              <a:rPr sz="2000" b="1" spc="-35">
                <a:solidFill>
                  <a:srgbClr val="0326CC"/>
                </a:solidFill>
                <a:latin typeface="Courier New"/>
                <a:cs typeface="Courier New"/>
              </a:rPr>
              <a:t>{</a:t>
            </a:r>
            <a:r>
              <a:rPr sz="2000" b="1">
                <a:solidFill>
                  <a:srgbClr val="0326CC"/>
                </a:solidFill>
                <a:latin typeface="Courier New"/>
                <a:cs typeface="Courier New"/>
              </a:rPr>
              <a:t>	</a:t>
            </a:r>
            <a:r>
              <a:rPr sz="2000" b="1" spc="-7">
                <a:solidFill>
                  <a:srgbClr val="0326CC"/>
                </a:solidFill>
                <a:latin typeface="Courier New"/>
                <a:cs typeface="Courier New"/>
              </a:rPr>
              <a:t>/*panic*/</a:t>
            </a:r>
            <a:r>
              <a:rPr sz="2000" b="1">
                <a:solidFill>
                  <a:srgbClr val="0326CC"/>
                </a:solidFill>
                <a:latin typeface="Courier New"/>
                <a:cs typeface="Courier New"/>
              </a:rPr>
              <a:t>	</a:t>
            </a:r>
            <a:r>
              <a:rPr sz="2000" b="1" spc="-35">
                <a:solidFill>
                  <a:srgbClr val="0326CC"/>
                </a:solidFill>
                <a:latin typeface="Courier New"/>
                <a:cs typeface="Courier New"/>
              </a:rPr>
              <a:t>}</a:t>
            </a:r>
            <a:endParaRPr sz="2000">
              <a:latin typeface="Courier New"/>
              <a:cs typeface="Courier New"/>
            </a:endParaRPr>
          </a:p>
          <a:p>
            <a:pPr>
              <a:spcBef>
                <a:spcPts val="840"/>
              </a:spcBef>
            </a:pPr>
            <a:endParaRPr sz="2000">
              <a:latin typeface="Courier New"/>
              <a:cs typeface="Courier New"/>
            </a:endParaRPr>
          </a:p>
          <a:p>
            <a:pPr marL="515225"/>
            <a:r>
              <a:rPr sz="2000" spc="-18">
                <a:latin typeface="Arial"/>
                <a:cs typeface="Arial"/>
              </a:rPr>
              <a:t>CAN</a:t>
            </a:r>
            <a:r>
              <a:rPr sz="2000" spc="-151">
                <a:latin typeface="Arial"/>
                <a:cs typeface="Arial"/>
              </a:rPr>
              <a:t> </a:t>
            </a:r>
            <a:r>
              <a:rPr sz="2000" spc="-120">
                <a:latin typeface="Arial"/>
                <a:cs typeface="Arial"/>
              </a:rPr>
              <a:t>FAIL,</a:t>
            </a:r>
            <a:r>
              <a:rPr sz="2000" spc="-46">
                <a:latin typeface="Arial"/>
                <a:cs typeface="Arial"/>
              </a:rPr>
              <a:t> CHECK</a:t>
            </a:r>
            <a:r>
              <a:rPr sz="2000" spc="-70">
                <a:latin typeface="Arial"/>
                <a:cs typeface="Arial"/>
              </a:rPr>
              <a:t> </a:t>
            </a:r>
            <a:r>
              <a:rPr sz="2000" spc="-109">
                <a:latin typeface="Arial"/>
                <a:cs typeface="Arial"/>
              </a:rPr>
              <a:t>THE</a:t>
            </a:r>
            <a:r>
              <a:rPr sz="2000" spc="-60">
                <a:latin typeface="Arial"/>
                <a:cs typeface="Arial"/>
              </a:rPr>
              <a:t> </a:t>
            </a:r>
            <a:r>
              <a:rPr sz="2000" spc="-130">
                <a:latin typeface="Arial"/>
                <a:cs typeface="Arial"/>
              </a:rPr>
              <a:t>RETURNED</a:t>
            </a:r>
            <a:r>
              <a:rPr sz="2000" spc="-35">
                <a:latin typeface="Arial"/>
                <a:cs typeface="Arial"/>
              </a:rPr>
              <a:t> </a:t>
            </a:r>
            <a:r>
              <a:rPr sz="2000" spc="-116">
                <a:latin typeface="Arial"/>
                <a:cs typeface="Arial"/>
              </a:rPr>
              <a:t>POINTER</a:t>
            </a:r>
            <a:r>
              <a:rPr sz="2000" spc="-53">
                <a:latin typeface="Arial"/>
                <a:cs typeface="Arial"/>
              </a:rPr>
              <a:t> </a:t>
            </a:r>
            <a:r>
              <a:rPr sz="2000" spc="-70">
                <a:latin typeface="Arial"/>
                <a:cs typeface="Arial"/>
              </a:rPr>
              <a:t>NOT</a:t>
            </a:r>
            <a:r>
              <a:rPr sz="2000" spc="-67">
                <a:latin typeface="Arial"/>
                <a:cs typeface="Arial"/>
              </a:rPr>
              <a:t> </a:t>
            </a:r>
            <a:r>
              <a:rPr sz="2000" spc="-14">
                <a:latin typeface="Arial"/>
                <a:cs typeface="Arial"/>
              </a:rPr>
              <a:t>NULL</a:t>
            </a:r>
            <a:endParaRPr sz="2000">
              <a:latin typeface="Arial"/>
              <a:cs typeface="Arial"/>
            </a:endParaRPr>
          </a:p>
        </p:txBody>
      </p:sp>
      <p:sp>
        <p:nvSpPr>
          <p:cNvPr id="9" name="Footer Placeholder 3">
            <a:extLst>
              <a:ext uri="{FF2B5EF4-FFF2-40B4-BE49-F238E27FC236}">
                <a16:creationId xmlns:a16="http://schemas.microsoft.com/office/drawing/2014/main" id="{21332880-0F6E-162F-FB1E-82D8E05D08CE}"/>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0" name="Slide Number Placeholder 4">
            <a:extLst>
              <a:ext uri="{FF2B5EF4-FFF2-40B4-BE49-F238E27FC236}">
                <a16:creationId xmlns:a16="http://schemas.microsoft.com/office/drawing/2014/main" id="{1A31CCEC-EF8D-3522-1402-50CC5F668B74}"/>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15</a:t>
            </a:fld>
            <a:endParaRPr lang="en-US"/>
          </a:p>
        </p:txBody>
      </p:sp>
      <p:cxnSp>
        <p:nvCxnSpPr>
          <p:cNvPr id="11" name="Straight Arrow Connector 10">
            <a:extLst>
              <a:ext uri="{FF2B5EF4-FFF2-40B4-BE49-F238E27FC236}">
                <a16:creationId xmlns:a16="http://schemas.microsoft.com/office/drawing/2014/main" id="{D3674AC8-5052-5C4F-63A5-1A50EE6763C0}"/>
              </a:ext>
            </a:extLst>
          </p:cNvPr>
          <p:cNvCxnSpPr>
            <a:cxnSpLocks/>
          </p:cNvCxnSpPr>
          <p:nvPr/>
        </p:nvCxnSpPr>
        <p:spPr>
          <a:xfrm flipV="1">
            <a:off x="4297680" y="3917204"/>
            <a:ext cx="996696" cy="51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EBFE63-5C61-ED26-DF1C-8BE8B8F5AACA}"/>
              </a:ext>
            </a:extLst>
          </p:cNvPr>
          <p:cNvSpPr txBox="1"/>
          <p:nvPr/>
        </p:nvSpPr>
        <p:spPr>
          <a:xfrm>
            <a:off x="5202936" y="3547872"/>
            <a:ext cx="1572768" cy="369332"/>
          </a:xfrm>
          <a:prstGeom prst="rect">
            <a:avLst/>
          </a:prstGeom>
          <a:noFill/>
        </p:spPr>
        <p:txBody>
          <a:bodyPr wrap="square" rtlCol="0">
            <a:spAutoFit/>
          </a:bodyPr>
          <a:lstStyle/>
          <a:p>
            <a:r>
              <a:rPr lang="en-US">
                <a:solidFill>
                  <a:schemeClr val="accent2">
                    <a:lumMod val="75000"/>
                  </a:schemeClr>
                </a:solidFill>
              </a:rPr>
              <a:t>Return a void*</a:t>
            </a:r>
            <a:endParaRPr lang="en-PK">
              <a:solidFill>
                <a:schemeClr val="accent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2526771-2841-ABB6-36EF-A4903C3BC306}"/>
              </a:ext>
            </a:extLst>
          </p:cNvPr>
          <p:cNvSpPr>
            <a:spLocks noGrp="1"/>
          </p:cNvSpPr>
          <p:nvPr>
            <p:ph type="title"/>
          </p:nvPr>
        </p:nvSpPr>
        <p:spPr>
          <a:xfrm>
            <a:off x="838200" y="107430"/>
            <a:ext cx="10515600" cy="919192"/>
          </a:xfrm>
        </p:spPr>
        <p:txBody>
          <a:bodyPr/>
          <a:lstStyle/>
          <a:p>
            <a:r>
              <a:rPr lang="en-US" sz="4000" spc="-7">
                <a:latin typeface="Courier New"/>
                <a:cs typeface="Courier New"/>
              </a:rPr>
              <a:t>malloc(</a:t>
            </a:r>
            <a:r>
              <a:rPr lang="en-US" sz="4000" spc="-7" err="1">
                <a:latin typeface="Courier New"/>
                <a:cs typeface="Courier New"/>
              </a:rPr>
              <a:t>size_t</a:t>
            </a:r>
            <a:r>
              <a:rPr lang="en-US" sz="4000">
                <a:latin typeface="Courier New"/>
                <a:cs typeface="Courier New"/>
              </a:rPr>
              <a:t>	</a:t>
            </a:r>
            <a:r>
              <a:rPr lang="en-US" sz="4000" spc="-18">
                <a:latin typeface="Courier New"/>
                <a:cs typeface="Courier New"/>
              </a:rPr>
              <a:t>s)</a:t>
            </a:r>
            <a:endParaRPr lang="en-US"/>
          </a:p>
        </p:txBody>
      </p:sp>
      <p:pic>
        <p:nvPicPr>
          <p:cNvPr id="9" name="Content Placeholder 8" descr="A green rectangular sign with white text&#10;&#10;AI-generated content may be incorrect.">
            <a:extLst>
              <a:ext uri="{FF2B5EF4-FFF2-40B4-BE49-F238E27FC236}">
                <a16:creationId xmlns:a16="http://schemas.microsoft.com/office/drawing/2014/main" id="{38AF3456-86A6-334E-3D29-1775218B370C}"/>
              </a:ext>
            </a:extLst>
          </p:cNvPr>
          <p:cNvPicPr>
            <a:picLocks noGrp="1" noChangeAspect="1"/>
          </p:cNvPicPr>
          <p:nvPr>
            <p:ph idx="1"/>
          </p:nvPr>
        </p:nvPicPr>
        <p:blipFill>
          <a:blip r:embed="rId2"/>
          <a:stretch>
            <a:fillRect/>
          </a:stretch>
        </p:blipFill>
        <p:spPr>
          <a:xfrm>
            <a:off x="838200" y="1815923"/>
            <a:ext cx="10515600" cy="3680459"/>
          </a:xfrm>
          <a:noFill/>
        </p:spPr>
      </p:pic>
      <p:sp>
        <p:nvSpPr>
          <p:cNvPr id="4" name="Footer Placeholder 3">
            <a:extLst>
              <a:ext uri="{FF2B5EF4-FFF2-40B4-BE49-F238E27FC236}">
                <a16:creationId xmlns:a16="http://schemas.microsoft.com/office/drawing/2014/main" id="{063530BD-F4C9-8D71-8374-0FD8494409BA}"/>
              </a:ext>
            </a:extLst>
          </p:cNvPr>
          <p:cNvSpPr>
            <a:spLocks noGrp="1"/>
          </p:cNvSpPr>
          <p:nvPr>
            <p:ph type="ftr" sz="quarter" idx="11"/>
          </p:nvPr>
        </p:nvSpPr>
        <p:spPr>
          <a:xfrm>
            <a:off x="4038600" y="6456106"/>
            <a:ext cx="4114800" cy="365125"/>
          </a:xfrm>
        </p:spPr>
        <p:txBody>
          <a:bodyPr anchor="ctr">
            <a:normAutofit/>
          </a:bodyPr>
          <a:lstStyle/>
          <a:p>
            <a:pPr>
              <a:spcAft>
                <a:spcPts val="600"/>
              </a:spcAft>
            </a:pPr>
            <a:r>
              <a:rPr lang="en-US"/>
              <a:t>Memory Management</a:t>
            </a:r>
          </a:p>
        </p:txBody>
      </p:sp>
      <p:sp>
        <p:nvSpPr>
          <p:cNvPr id="5" name="Slide Number Placeholder 4">
            <a:extLst>
              <a:ext uri="{FF2B5EF4-FFF2-40B4-BE49-F238E27FC236}">
                <a16:creationId xmlns:a16="http://schemas.microsoft.com/office/drawing/2014/main" id="{B45F9439-10EA-954C-36B9-A13077362FD9}"/>
              </a:ext>
            </a:extLst>
          </p:cNvPr>
          <p:cNvSpPr>
            <a:spLocks noGrp="1"/>
          </p:cNvSpPr>
          <p:nvPr>
            <p:ph type="sldNum" sz="quarter" idx="12"/>
          </p:nvPr>
        </p:nvSpPr>
        <p:spPr>
          <a:xfrm>
            <a:off x="8601364" y="6465342"/>
            <a:ext cx="2743200" cy="365125"/>
          </a:xfrm>
        </p:spPr>
        <p:txBody>
          <a:bodyPr anchor="ctr">
            <a:normAutofit/>
          </a:bodyPr>
          <a:lstStyle/>
          <a:p>
            <a:pPr>
              <a:spcAft>
                <a:spcPts val="600"/>
              </a:spcAft>
            </a:pPr>
            <a:fld id="{80B3F240-1256-4E56-B6D7-F3DD5D13EF0A}" type="slidenum">
              <a:rPr lang="en-US" smtClean="0"/>
              <a:pPr>
                <a:spcAft>
                  <a:spcPts val="600"/>
                </a:spcAft>
              </a:pPr>
              <a:t>16</a:t>
            </a:fld>
            <a:endParaRPr lang="en-US"/>
          </a:p>
        </p:txBody>
      </p:sp>
    </p:spTree>
    <p:extLst>
      <p:ext uri="{BB962C8B-B14F-4D97-AF65-F5344CB8AC3E}">
        <p14:creationId xmlns:p14="http://schemas.microsoft.com/office/powerpoint/2010/main" val="177544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9117" y="85398"/>
            <a:ext cx="7820174" cy="614889"/>
          </a:xfrm>
          <a:prstGeom prst="rect">
            <a:avLst/>
          </a:prstGeom>
        </p:spPr>
        <p:txBody>
          <a:bodyPr vert="horz" wrap="square" lIns="0" tIns="8930" rIns="0" bIns="0" rtlCol="0" anchor="ctr">
            <a:spAutoFit/>
          </a:bodyPr>
          <a:lstStyle/>
          <a:p>
            <a:pPr marL="8929">
              <a:lnSpc>
                <a:spcPct val="100000"/>
              </a:lnSpc>
              <a:spcBef>
                <a:spcPts val="70"/>
              </a:spcBef>
              <a:tabLst>
                <a:tab pos="4209751" algn="l"/>
                <a:tab pos="5109832" algn="l"/>
                <a:tab pos="7210466" algn="l"/>
              </a:tabLst>
            </a:pPr>
            <a:r>
              <a:rPr sz="3937" spc="-7">
                <a:latin typeface="Courier New"/>
                <a:cs typeface="Courier New"/>
              </a:rPr>
              <a:t>calloc(size_t</a:t>
            </a:r>
            <a:r>
              <a:rPr sz="3937">
                <a:latin typeface="Courier New"/>
                <a:cs typeface="Courier New"/>
              </a:rPr>
              <a:t>	</a:t>
            </a:r>
            <a:r>
              <a:rPr sz="3937" spc="-18">
                <a:latin typeface="Courier New"/>
                <a:cs typeface="Courier New"/>
              </a:rPr>
              <a:t>n,</a:t>
            </a:r>
            <a:r>
              <a:rPr sz="3937">
                <a:latin typeface="Courier New"/>
                <a:cs typeface="Courier New"/>
              </a:rPr>
              <a:t>	</a:t>
            </a:r>
            <a:r>
              <a:rPr sz="3937" spc="-7">
                <a:latin typeface="Courier New"/>
                <a:cs typeface="Courier New"/>
              </a:rPr>
              <a:t>size_t</a:t>
            </a:r>
            <a:r>
              <a:rPr sz="3937">
                <a:latin typeface="Courier New"/>
                <a:cs typeface="Courier New"/>
              </a:rPr>
              <a:t>	</a:t>
            </a:r>
            <a:r>
              <a:rPr sz="3937" spc="-18">
                <a:latin typeface="Courier New"/>
                <a:cs typeface="Courier New"/>
              </a:rPr>
              <a:t>s)</a:t>
            </a:r>
            <a:endParaRPr sz="3937">
              <a:latin typeface="Courier New"/>
              <a:cs typeface="Courier New"/>
            </a:endParaRPr>
          </a:p>
        </p:txBody>
      </p:sp>
      <p:grpSp>
        <p:nvGrpSpPr>
          <p:cNvPr id="4" name="object 4"/>
          <p:cNvGrpSpPr/>
          <p:nvPr/>
        </p:nvGrpSpPr>
        <p:grpSpPr>
          <a:xfrm>
            <a:off x="1961555" y="4749005"/>
            <a:ext cx="8337649" cy="568821"/>
            <a:chOff x="622300" y="6754141"/>
            <a:chExt cx="11857990" cy="808990"/>
          </a:xfrm>
        </p:grpSpPr>
        <p:pic>
          <p:nvPicPr>
            <p:cNvPr id="5" name="object 5"/>
            <p:cNvPicPr/>
            <p:nvPr/>
          </p:nvPicPr>
          <p:blipFill>
            <a:blip r:embed="rId3" cstate="print"/>
            <a:stretch>
              <a:fillRect/>
            </a:stretch>
          </p:blipFill>
          <p:spPr>
            <a:xfrm>
              <a:off x="681441" y="6813284"/>
              <a:ext cx="11798297" cy="749300"/>
            </a:xfrm>
            <a:prstGeom prst="rect">
              <a:avLst/>
            </a:prstGeom>
          </p:spPr>
        </p:pic>
        <p:sp>
          <p:nvSpPr>
            <p:cNvPr id="6" name="object 6"/>
            <p:cNvSpPr/>
            <p:nvPr/>
          </p:nvSpPr>
          <p:spPr>
            <a:xfrm>
              <a:off x="635000" y="6766841"/>
              <a:ext cx="11747500" cy="698500"/>
            </a:xfrm>
            <a:custGeom>
              <a:avLst/>
              <a:gdLst/>
              <a:ahLst/>
              <a:cxnLst/>
              <a:rect l="l" t="t" r="r" b="b"/>
              <a:pathLst>
                <a:path w="11747500" h="698500">
                  <a:moveTo>
                    <a:pt x="11617057" y="0"/>
                  </a:moveTo>
                  <a:lnTo>
                    <a:pt x="130439" y="0"/>
                  </a:lnTo>
                  <a:lnTo>
                    <a:pt x="79666" y="10250"/>
                  </a:lnTo>
                  <a:lnTo>
                    <a:pt x="38204" y="38204"/>
                  </a:lnTo>
                  <a:lnTo>
                    <a:pt x="10250" y="79666"/>
                  </a:lnTo>
                  <a:lnTo>
                    <a:pt x="0" y="130439"/>
                  </a:lnTo>
                  <a:lnTo>
                    <a:pt x="0" y="568060"/>
                  </a:lnTo>
                  <a:lnTo>
                    <a:pt x="10250" y="618833"/>
                  </a:lnTo>
                  <a:lnTo>
                    <a:pt x="38204" y="660295"/>
                  </a:lnTo>
                  <a:lnTo>
                    <a:pt x="79666" y="688249"/>
                  </a:lnTo>
                  <a:lnTo>
                    <a:pt x="130439" y="698499"/>
                  </a:lnTo>
                  <a:lnTo>
                    <a:pt x="11617057" y="698499"/>
                  </a:lnTo>
                  <a:lnTo>
                    <a:pt x="11667830" y="688249"/>
                  </a:lnTo>
                  <a:lnTo>
                    <a:pt x="11709292" y="660295"/>
                  </a:lnTo>
                  <a:lnTo>
                    <a:pt x="11737246" y="618833"/>
                  </a:lnTo>
                  <a:lnTo>
                    <a:pt x="11747497" y="568060"/>
                  </a:lnTo>
                  <a:lnTo>
                    <a:pt x="11747497" y="130439"/>
                  </a:lnTo>
                  <a:lnTo>
                    <a:pt x="11737246" y="79666"/>
                  </a:lnTo>
                  <a:lnTo>
                    <a:pt x="11709292" y="38204"/>
                  </a:lnTo>
                  <a:lnTo>
                    <a:pt x="11667830" y="10250"/>
                  </a:lnTo>
                  <a:lnTo>
                    <a:pt x="11617057" y="0"/>
                  </a:lnTo>
                  <a:close/>
                </a:path>
              </a:pathLst>
            </a:custGeom>
            <a:solidFill>
              <a:srgbClr val="FFFDA9"/>
            </a:solidFill>
          </p:spPr>
          <p:txBody>
            <a:bodyPr wrap="square" lIns="0" tIns="0" rIns="0" bIns="0" rtlCol="0"/>
            <a:lstStyle/>
            <a:p>
              <a:endParaRPr sz="1266"/>
            </a:p>
          </p:txBody>
        </p:sp>
        <p:sp>
          <p:nvSpPr>
            <p:cNvPr id="7" name="object 7"/>
            <p:cNvSpPr/>
            <p:nvPr/>
          </p:nvSpPr>
          <p:spPr>
            <a:xfrm>
              <a:off x="635000" y="6766841"/>
              <a:ext cx="11747500" cy="698500"/>
            </a:xfrm>
            <a:custGeom>
              <a:avLst/>
              <a:gdLst/>
              <a:ahLst/>
              <a:cxnLst/>
              <a:rect l="l" t="t" r="r" b="b"/>
              <a:pathLst>
                <a:path w="11747500" h="698500">
                  <a:moveTo>
                    <a:pt x="130439" y="0"/>
                  </a:moveTo>
                  <a:lnTo>
                    <a:pt x="11617057" y="0"/>
                  </a:lnTo>
                  <a:lnTo>
                    <a:pt x="11667830" y="10250"/>
                  </a:lnTo>
                  <a:lnTo>
                    <a:pt x="11709292" y="38204"/>
                  </a:lnTo>
                  <a:lnTo>
                    <a:pt x="11737246" y="79666"/>
                  </a:lnTo>
                  <a:lnTo>
                    <a:pt x="11747497" y="130439"/>
                  </a:lnTo>
                  <a:lnTo>
                    <a:pt x="11747497" y="568060"/>
                  </a:lnTo>
                  <a:lnTo>
                    <a:pt x="11737246" y="618833"/>
                  </a:lnTo>
                  <a:lnTo>
                    <a:pt x="11709292" y="660295"/>
                  </a:lnTo>
                  <a:lnTo>
                    <a:pt x="11667830" y="688249"/>
                  </a:lnTo>
                  <a:lnTo>
                    <a:pt x="11617057" y="698500"/>
                  </a:lnTo>
                  <a:lnTo>
                    <a:pt x="130439" y="698500"/>
                  </a:lnTo>
                  <a:lnTo>
                    <a:pt x="79666" y="688249"/>
                  </a:lnTo>
                  <a:lnTo>
                    <a:pt x="38204" y="660295"/>
                  </a:lnTo>
                  <a:lnTo>
                    <a:pt x="10250" y="618833"/>
                  </a:lnTo>
                  <a:lnTo>
                    <a:pt x="0" y="568060"/>
                  </a:lnTo>
                  <a:lnTo>
                    <a:pt x="0" y="130439"/>
                  </a:lnTo>
                  <a:lnTo>
                    <a:pt x="10250" y="79666"/>
                  </a:lnTo>
                  <a:lnTo>
                    <a:pt x="38204" y="38204"/>
                  </a:lnTo>
                  <a:lnTo>
                    <a:pt x="79666" y="10250"/>
                  </a:lnTo>
                  <a:lnTo>
                    <a:pt x="130439" y="0"/>
                  </a:lnTo>
                  <a:close/>
                </a:path>
              </a:pathLst>
            </a:custGeom>
            <a:ln w="25400">
              <a:solidFill>
                <a:srgbClr val="000000"/>
              </a:solidFill>
            </a:ln>
          </p:spPr>
          <p:txBody>
            <a:bodyPr wrap="square" lIns="0" tIns="0" rIns="0" bIns="0" rtlCol="0"/>
            <a:lstStyle/>
            <a:p>
              <a:endParaRPr sz="1266"/>
            </a:p>
          </p:txBody>
        </p:sp>
      </p:grpSp>
      <p:sp>
        <p:nvSpPr>
          <p:cNvPr id="8" name="object 8"/>
          <p:cNvSpPr txBox="1"/>
          <p:nvPr/>
        </p:nvSpPr>
        <p:spPr>
          <a:xfrm>
            <a:off x="1782961" y="1162245"/>
            <a:ext cx="8643491" cy="4995468"/>
          </a:xfrm>
          <a:prstGeom prst="rect">
            <a:avLst/>
          </a:prstGeom>
        </p:spPr>
        <p:txBody>
          <a:bodyPr vert="horz" wrap="square" lIns="0" tIns="13841" rIns="0" bIns="0" rtlCol="0">
            <a:spAutoFit/>
          </a:bodyPr>
          <a:lstStyle/>
          <a:p>
            <a:pPr marL="8929" marR="135726">
              <a:lnSpc>
                <a:spcPts val="2939"/>
              </a:lnSpc>
              <a:spcBef>
                <a:spcPts val="109"/>
              </a:spcBef>
              <a:tabLst>
                <a:tab pos="7020271" algn="l"/>
              </a:tabLst>
            </a:pPr>
            <a:r>
              <a:rPr sz="2391">
                <a:latin typeface="Arial"/>
                <a:cs typeface="Arial"/>
              </a:rPr>
              <a:t>Allocates</a:t>
            </a:r>
            <a:r>
              <a:rPr sz="2391" spc="88">
                <a:latin typeface="Arial"/>
                <a:cs typeface="Arial"/>
              </a:rPr>
              <a:t> </a:t>
            </a:r>
            <a:r>
              <a:rPr sz="2391">
                <a:latin typeface="Arial"/>
                <a:cs typeface="Arial"/>
              </a:rPr>
              <a:t>memory</a:t>
            </a:r>
            <a:r>
              <a:rPr sz="2391" spc="91">
                <a:latin typeface="Arial"/>
                <a:cs typeface="Arial"/>
              </a:rPr>
              <a:t> </a:t>
            </a:r>
            <a:r>
              <a:rPr sz="2391" spc="84">
                <a:latin typeface="Arial"/>
                <a:cs typeface="Arial"/>
              </a:rPr>
              <a:t>for</a:t>
            </a:r>
            <a:r>
              <a:rPr sz="2391" spc="91">
                <a:latin typeface="Arial"/>
                <a:cs typeface="Arial"/>
              </a:rPr>
              <a:t> </a:t>
            </a:r>
            <a:r>
              <a:rPr sz="2391" spc="39">
                <a:latin typeface="Arial"/>
                <a:cs typeface="Arial"/>
              </a:rPr>
              <a:t>an</a:t>
            </a:r>
            <a:r>
              <a:rPr sz="2391" spc="91">
                <a:latin typeface="Arial"/>
                <a:cs typeface="Arial"/>
              </a:rPr>
              <a:t> </a:t>
            </a:r>
            <a:r>
              <a:rPr sz="2391" spc="102">
                <a:latin typeface="Arial"/>
                <a:cs typeface="Arial"/>
              </a:rPr>
              <a:t>array</a:t>
            </a:r>
            <a:r>
              <a:rPr sz="2391" spc="91">
                <a:latin typeface="Arial"/>
                <a:cs typeface="Arial"/>
              </a:rPr>
              <a:t> </a:t>
            </a:r>
            <a:r>
              <a:rPr sz="2391" spc="70">
                <a:latin typeface="Arial"/>
                <a:cs typeface="Arial"/>
              </a:rPr>
              <a:t>of</a:t>
            </a:r>
            <a:r>
              <a:rPr sz="2391" spc="95">
                <a:latin typeface="Arial"/>
                <a:cs typeface="Arial"/>
              </a:rPr>
              <a:t> </a:t>
            </a:r>
            <a:r>
              <a:rPr sz="2391" b="1">
                <a:solidFill>
                  <a:srgbClr val="0326CC"/>
                </a:solidFill>
                <a:latin typeface="Courier New"/>
                <a:cs typeface="Courier New"/>
              </a:rPr>
              <a:t>n</a:t>
            </a:r>
            <a:r>
              <a:rPr sz="2391" b="1" spc="-681">
                <a:solidFill>
                  <a:srgbClr val="0326CC"/>
                </a:solidFill>
                <a:latin typeface="Courier New"/>
                <a:cs typeface="Courier New"/>
              </a:rPr>
              <a:t> </a:t>
            </a:r>
            <a:r>
              <a:rPr sz="2391" spc="-25">
                <a:latin typeface="Arial"/>
                <a:cs typeface="Arial"/>
              </a:rPr>
              <a:t>elements</a:t>
            </a:r>
            <a:r>
              <a:rPr sz="2391" spc="91">
                <a:latin typeface="Arial"/>
                <a:cs typeface="Arial"/>
              </a:rPr>
              <a:t> </a:t>
            </a:r>
            <a:r>
              <a:rPr sz="2391" spc="70">
                <a:latin typeface="Arial"/>
                <a:cs typeface="Arial"/>
              </a:rPr>
              <a:t>of</a:t>
            </a:r>
            <a:r>
              <a:rPr sz="2391" spc="95">
                <a:latin typeface="Arial"/>
                <a:cs typeface="Arial"/>
              </a:rPr>
              <a:t> </a:t>
            </a:r>
            <a:r>
              <a:rPr sz="2391" b="1" spc="-35">
                <a:solidFill>
                  <a:srgbClr val="0326CC"/>
                </a:solidFill>
                <a:latin typeface="Courier New"/>
                <a:cs typeface="Courier New"/>
              </a:rPr>
              <a:t>s</a:t>
            </a:r>
            <a:r>
              <a:rPr sz="2391" b="1">
                <a:solidFill>
                  <a:srgbClr val="0326CC"/>
                </a:solidFill>
                <a:latin typeface="Courier New"/>
                <a:cs typeface="Courier New"/>
              </a:rPr>
              <a:t>	</a:t>
            </a:r>
            <a:r>
              <a:rPr sz="2391">
                <a:latin typeface="Arial"/>
                <a:cs typeface="Arial"/>
              </a:rPr>
              <a:t>bytes</a:t>
            </a:r>
            <a:r>
              <a:rPr sz="2391" spc="-14">
                <a:latin typeface="Arial"/>
                <a:cs typeface="Arial"/>
              </a:rPr>
              <a:t> each </a:t>
            </a:r>
            <a:r>
              <a:rPr sz="2391" spc="60">
                <a:latin typeface="Arial"/>
                <a:cs typeface="Arial"/>
              </a:rPr>
              <a:t>and</a:t>
            </a:r>
            <a:r>
              <a:rPr sz="2391" spc="56">
                <a:latin typeface="Arial"/>
                <a:cs typeface="Arial"/>
              </a:rPr>
              <a:t> </a:t>
            </a:r>
            <a:r>
              <a:rPr sz="2391">
                <a:latin typeface="Arial"/>
                <a:cs typeface="Arial"/>
              </a:rPr>
              <a:t>returns</a:t>
            </a:r>
            <a:r>
              <a:rPr sz="2391" spc="60">
                <a:latin typeface="Arial"/>
                <a:cs typeface="Arial"/>
              </a:rPr>
              <a:t> </a:t>
            </a:r>
            <a:r>
              <a:rPr sz="2391" spc="105">
                <a:latin typeface="Arial"/>
                <a:cs typeface="Arial"/>
              </a:rPr>
              <a:t>a</a:t>
            </a:r>
            <a:r>
              <a:rPr sz="2391" spc="60">
                <a:latin typeface="Arial"/>
                <a:cs typeface="Arial"/>
              </a:rPr>
              <a:t> </a:t>
            </a:r>
            <a:r>
              <a:rPr sz="2391" spc="42">
                <a:latin typeface="Arial"/>
                <a:cs typeface="Arial"/>
              </a:rPr>
              <a:t>pointer</a:t>
            </a:r>
            <a:r>
              <a:rPr sz="2391" spc="56">
                <a:latin typeface="Arial"/>
                <a:cs typeface="Arial"/>
              </a:rPr>
              <a:t> </a:t>
            </a:r>
            <a:r>
              <a:rPr sz="2391" spc="49">
                <a:latin typeface="Arial"/>
                <a:cs typeface="Arial"/>
              </a:rPr>
              <a:t>to</a:t>
            </a:r>
            <a:r>
              <a:rPr sz="2391" spc="60">
                <a:latin typeface="Arial"/>
                <a:cs typeface="Arial"/>
              </a:rPr>
              <a:t> </a:t>
            </a:r>
            <a:r>
              <a:rPr sz="2391">
                <a:latin typeface="Arial"/>
                <a:cs typeface="Arial"/>
              </a:rPr>
              <a:t>the</a:t>
            </a:r>
            <a:r>
              <a:rPr sz="2391" spc="60">
                <a:latin typeface="Arial"/>
                <a:cs typeface="Arial"/>
              </a:rPr>
              <a:t> </a:t>
            </a:r>
            <a:r>
              <a:rPr sz="2391" spc="49">
                <a:latin typeface="Arial"/>
                <a:cs typeface="Arial"/>
              </a:rPr>
              <a:t>allocated</a:t>
            </a:r>
            <a:r>
              <a:rPr sz="2391" spc="56">
                <a:latin typeface="Arial"/>
                <a:cs typeface="Arial"/>
              </a:rPr>
              <a:t> </a:t>
            </a:r>
            <a:r>
              <a:rPr sz="2391" spc="-7">
                <a:latin typeface="Arial"/>
                <a:cs typeface="Arial"/>
              </a:rPr>
              <a:t>memory.</a:t>
            </a:r>
            <a:endParaRPr sz="2391">
              <a:latin typeface="Arial"/>
              <a:cs typeface="Arial"/>
            </a:endParaRPr>
          </a:p>
          <a:p>
            <a:pPr marL="8929">
              <a:spcBef>
                <a:spcPts val="724"/>
              </a:spcBef>
            </a:pPr>
            <a:r>
              <a:rPr sz="2391" spc="-63">
                <a:latin typeface="Arial"/>
                <a:cs typeface="Arial"/>
              </a:rPr>
              <a:t>The</a:t>
            </a:r>
            <a:r>
              <a:rPr sz="2391" spc="-14">
                <a:latin typeface="Arial"/>
                <a:cs typeface="Arial"/>
              </a:rPr>
              <a:t> </a:t>
            </a:r>
            <a:r>
              <a:rPr sz="2391">
                <a:latin typeface="Arial"/>
                <a:cs typeface="Arial"/>
              </a:rPr>
              <a:t>memory</a:t>
            </a:r>
            <a:r>
              <a:rPr sz="2391" spc="-14">
                <a:latin typeface="Arial"/>
                <a:cs typeface="Arial"/>
              </a:rPr>
              <a:t> </a:t>
            </a:r>
            <a:r>
              <a:rPr sz="2391">
                <a:latin typeface="Arial"/>
                <a:cs typeface="Arial"/>
              </a:rPr>
              <a:t>is</a:t>
            </a:r>
            <a:r>
              <a:rPr sz="2391" spc="-11">
                <a:latin typeface="Arial"/>
                <a:cs typeface="Arial"/>
              </a:rPr>
              <a:t> </a:t>
            </a:r>
            <a:r>
              <a:rPr sz="2391" spc="-7">
                <a:latin typeface="Arial"/>
                <a:cs typeface="Arial"/>
              </a:rPr>
              <a:t>set</a:t>
            </a:r>
            <a:r>
              <a:rPr sz="2391" spc="-14">
                <a:latin typeface="Arial"/>
                <a:cs typeface="Arial"/>
              </a:rPr>
              <a:t> </a:t>
            </a:r>
            <a:r>
              <a:rPr sz="2391" spc="49">
                <a:latin typeface="Arial"/>
                <a:cs typeface="Arial"/>
              </a:rPr>
              <a:t>to</a:t>
            </a:r>
            <a:r>
              <a:rPr sz="2391" spc="-11">
                <a:latin typeface="Arial"/>
                <a:cs typeface="Arial"/>
              </a:rPr>
              <a:t> </a:t>
            </a:r>
            <a:r>
              <a:rPr sz="2391" spc="46">
                <a:latin typeface="Arial"/>
                <a:cs typeface="Arial"/>
              </a:rPr>
              <a:t>zero</a:t>
            </a:r>
            <a:endParaRPr sz="2391">
              <a:latin typeface="Arial"/>
              <a:cs typeface="Arial"/>
            </a:endParaRPr>
          </a:p>
          <a:p>
            <a:pPr marL="8929">
              <a:spcBef>
                <a:spcPts val="847"/>
              </a:spcBef>
            </a:pPr>
            <a:r>
              <a:rPr sz="2320" spc="-60">
                <a:latin typeface="Arial"/>
                <a:cs typeface="Arial"/>
              </a:rPr>
              <a:t>The</a:t>
            </a:r>
            <a:r>
              <a:rPr sz="2320" spc="77">
                <a:latin typeface="Arial"/>
                <a:cs typeface="Arial"/>
              </a:rPr>
              <a:t> </a:t>
            </a:r>
            <a:r>
              <a:rPr sz="2320">
                <a:latin typeface="Arial"/>
                <a:cs typeface="Arial"/>
              </a:rPr>
              <a:t>value</a:t>
            </a:r>
            <a:r>
              <a:rPr sz="2320" spc="80">
                <a:latin typeface="Arial"/>
                <a:cs typeface="Arial"/>
              </a:rPr>
              <a:t> </a:t>
            </a:r>
            <a:r>
              <a:rPr sz="2320">
                <a:latin typeface="Arial"/>
                <a:cs typeface="Arial"/>
              </a:rPr>
              <a:t>returned</a:t>
            </a:r>
            <a:r>
              <a:rPr sz="2320" spc="77">
                <a:latin typeface="Arial"/>
                <a:cs typeface="Arial"/>
              </a:rPr>
              <a:t> </a:t>
            </a:r>
            <a:r>
              <a:rPr sz="2320">
                <a:latin typeface="Arial"/>
                <a:cs typeface="Arial"/>
              </a:rPr>
              <a:t>is</a:t>
            </a:r>
            <a:r>
              <a:rPr sz="2320" spc="80">
                <a:latin typeface="Arial"/>
                <a:cs typeface="Arial"/>
              </a:rPr>
              <a:t> </a:t>
            </a:r>
            <a:r>
              <a:rPr sz="2320" spc="88">
                <a:latin typeface="Arial"/>
                <a:cs typeface="Arial"/>
              </a:rPr>
              <a:t>a</a:t>
            </a:r>
            <a:r>
              <a:rPr sz="2320" spc="77">
                <a:latin typeface="Arial"/>
                <a:cs typeface="Arial"/>
              </a:rPr>
              <a:t> </a:t>
            </a:r>
            <a:r>
              <a:rPr sz="2320" spc="39">
                <a:latin typeface="Arial"/>
                <a:cs typeface="Arial"/>
              </a:rPr>
              <a:t>pointer</a:t>
            </a:r>
            <a:r>
              <a:rPr sz="2320" spc="80">
                <a:latin typeface="Arial"/>
                <a:cs typeface="Arial"/>
              </a:rPr>
              <a:t> </a:t>
            </a:r>
            <a:r>
              <a:rPr sz="2320" spc="46">
                <a:latin typeface="Arial"/>
                <a:cs typeface="Arial"/>
              </a:rPr>
              <a:t>to</a:t>
            </a:r>
            <a:r>
              <a:rPr sz="2320" spc="77">
                <a:latin typeface="Arial"/>
                <a:cs typeface="Arial"/>
              </a:rPr>
              <a:t> </a:t>
            </a:r>
            <a:r>
              <a:rPr sz="2320">
                <a:latin typeface="Arial"/>
                <a:cs typeface="Arial"/>
              </a:rPr>
              <a:t>the</a:t>
            </a:r>
            <a:r>
              <a:rPr sz="2320" spc="80">
                <a:latin typeface="Arial"/>
                <a:cs typeface="Arial"/>
              </a:rPr>
              <a:t> </a:t>
            </a:r>
            <a:r>
              <a:rPr sz="2320" spc="42">
                <a:latin typeface="Arial"/>
                <a:cs typeface="Arial"/>
              </a:rPr>
              <a:t>allocated</a:t>
            </a:r>
            <a:r>
              <a:rPr sz="2320" spc="80">
                <a:latin typeface="Arial"/>
                <a:cs typeface="Arial"/>
              </a:rPr>
              <a:t> </a:t>
            </a:r>
            <a:r>
              <a:rPr sz="2320">
                <a:latin typeface="Arial"/>
                <a:cs typeface="Arial"/>
              </a:rPr>
              <a:t>memory</a:t>
            </a:r>
            <a:r>
              <a:rPr sz="2320" spc="77">
                <a:latin typeface="Arial"/>
                <a:cs typeface="Arial"/>
              </a:rPr>
              <a:t> </a:t>
            </a:r>
            <a:r>
              <a:rPr sz="2320" spc="91">
                <a:latin typeface="Arial"/>
                <a:cs typeface="Arial"/>
              </a:rPr>
              <a:t>or</a:t>
            </a:r>
            <a:r>
              <a:rPr sz="2320" spc="80">
                <a:latin typeface="Arial"/>
                <a:cs typeface="Arial"/>
              </a:rPr>
              <a:t> </a:t>
            </a:r>
            <a:r>
              <a:rPr sz="2320" b="1" spc="-14">
                <a:solidFill>
                  <a:srgbClr val="0326CC"/>
                </a:solidFill>
                <a:latin typeface="Courier New"/>
                <a:cs typeface="Courier New"/>
              </a:rPr>
              <a:t>NULL</a:t>
            </a:r>
            <a:endParaRPr sz="2320">
              <a:latin typeface="Courier New"/>
              <a:cs typeface="Courier New"/>
            </a:endParaRPr>
          </a:p>
          <a:p>
            <a:pPr>
              <a:spcBef>
                <a:spcPts val="1986"/>
              </a:spcBef>
            </a:pPr>
            <a:endParaRPr sz="2320">
              <a:latin typeface="Courier New"/>
              <a:cs typeface="Courier New"/>
            </a:endParaRPr>
          </a:p>
          <a:p>
            <a:pPr marL="607197">
              <a:tabLst>
                <a:tab pos="971515" algn="l"/>
                <a:tab pos="1335834" algn="l"/>
                <a:tab pos="2793107" algn="l"/>
                <a:tab pos="6705064" algn="l"/>
                <a:tab pos="7219396" algn="l"/>
                <a:tab pos="8248059" algn="l"/>
              </a:tabLst>
            </a:pPr>
            <a:r>
              <a:rPr sz="2391" b="1" spc="-35">
                <a:solidFill>
                  <a:srgbClr val="0326CC"/>
                </a:solidFill>
                <a:latin typeface="Courier New"/>
                <a:cs typeface="Courier New"/>
              </a:rPr>
              <a:t>p</a:t>
            </a:r>
            <a:r>
              <a:rPr sz="2391" b="1">
                <a:solidFill>
                  <a:srgbClr val="0326CC"/>
                </a:solidFill>
                <a:latin typeface="Courier New"/>
                <a:cs typeface="Courier New"/>
              </a:rPr>
              <a:t>	</a:t>
            </a:r>
            <a:r>
              <a:rPr sz="2391" b="1" spc="-35">
                <a:solidFill>
                  <a:srgbClr val="0326CC"/>
                </a:solidFill>
                <a:latin typeface="Courier New"/>
                <a:cs typeface="Courier New"/>
              </a:rPr>
              <a:t>=</a:t>
            </a:r>
            <a:r>
              <a:rPr sz="2391" b="1">
                <a:solidFill>
                  <a:srgbClr val="0326CC"/>
                </a:solidFill>
                <a:latin typeface="Courier New"/>
                <a:cs typeface="Courier New"/>
              </a:rPr>
              <a:t>	</a:t>
            </a:r>
            <a:r>
              <a:rPr sz="2391" b="1" spc="-7">
                <a:solidFill>
                  <a:srgbClr val="0326CC"/>
                </a:solidFill>
                <a:latin typeface="Courier New"/>
                <a:cs typeface="Courier New"/>
              </a:rPr>
              <a:t>(char*)</a:t>
            </a:r>
            <a:r>
              <a:rPr sz="2391" b="1">
                <a:solidFill>
                  <a:srgbClr val="0326CC"/>
                </a:solidFill>
                <a:latin typeface="Courier New"/>
                <a:cs typeface="Courier New"/>
              </a:rPr>
              <a:t>	calloc(10,1);</a:t>
            </a:r>
            <a:r>
              <a:rPr sz="2391" b="1" spc="-95">
                <a:solidFill>
                  <a:srgbClr val="0326CC"/>
                </a:solidFill>
                <a:latin typeface="Courier New"/>
                <a:cs typeface="Courier New"/>
              </a:rPr>
              <a:t> </a:t>
            </a:r>
            <a:r>
              <a:rPr sz="2250" b="1" spc="-7">
                <a:solidFill>
                  <a:srgbClr val="0326CC"/>
                </a:solidFill>
                <a:latin typeface="Courier New"/>
                <a:cs typeface="Courier New"/>
              </a:rPr>
              <a:t>/*alloc</a:t>
            </a:r>
            <a:r>
              <a:rPr sz="2250" b="1">
                <a:solidFill>
                  <a:srgbClr val="0326CC"/>
                </a:solidFill>
                <a:latin typeface="Courier New"/>
                <a:cs typeface="Courier New"/>
              </a:rPr>
              <a:t>	</a:t>
            </a:r>
            <a:r>
              <a:rPr sz="2250" b="1" spc="-18">
                <a:solidFill>
                  <a:srgbClr val="0326CC"/>
                </a:solidFill>
                <a:latin typeface="Courier New"/>
                <a:cs typeface="Courier New"/>
              </a:rPr>
              <a:t>10</a:t>
            </a:r>
            <a:r>
              <a:rPr sz="2250" b="1">
                <a:solidFill>
                  <a:srgbClr val="0326CC"/>
                </a:solidFill>
                <a:latin typeface="Courier New"/>
                <a:cs typeface="Courier New"/>
              </a:rPr>
              <a:t>	</a:t>
            </a:r>
            <a:r>
              <a:rPr sz="2250" b="1" spc="-7">
                <a:solidFill>
                  <a:srgbClr val="0326CC"/>
                </a:solidFill>
                <a:latin typeface="Courier New"/>
                <a:cs typeface="Courier New"/>
              </a:rPr>
              <a:t>bytes</a:t>
            </a:r>
            <a:r>
              <a:rPr sz="2250" b="1">
                <a:solidFill>
                  <a:srgbClr val="0326CC"/>
                </a:solidFill>
                <a:latin typeface="Courier New"/>
                <a:cs typeface="Courier New"/>
              </a:rPr>
              <a:t>	</a:t>
            </a:r>
            <a:r>
              <a:rPr sz="2250" b="1" spc="-18">
                <a:solidFill>
                  <a:srgbClr val="0326CC"/>
                </a:solidFill>
                <a:latin typeface="Courier New"/>
                <a:cs typeface="Courier New"/>
              </a:rPr>
              <a:t>*/</a:t>
            </a:r>
            <a:endParaRPr sz="2250">
              <a:latin typeface="Courier New"/>
              <a:cs typeface="Courier New"/>
            </a:endParaRPr>
          </a:p>
          <a:p>
            <a:pPr marL="607197">
              <a:spcBef>
                <a:spcPts val="401"/>
              </a:spcBef>
              <a:tabLst>
                <a:tab pos="1517993" algn="l"/>
                <a:tab pos="2064470" algn="l"/>
                <a:tab pos="3157425" algn="l"/>
                <a:tab pos="3521744" algn="l"/>
                <a:tab pos="4068667" algn="l"/>
                <a:tab pos="5161622" algn="l"/>
                <a:tab pos="5708100" algn="l"/>
              </a:tabLst>
            </a:pPr>
            <a:r>
              <a:rPr sz="2391" b="1" spc="-14">
                <a:solidFill>
                  <a:srgbClr val="0326CC"/>
                </a:solidFill>
                <a:latin typeface="Courier New"/>
                <a:cs typeface="Courier New"/>
              </a:rPr>
              <a:t>if(p</a:t>
            </a:r>
            <a:r>
              <a:rPr sz="2391" b="1">
                <a:solidFill>
                  <a:srgbClr val="0326CC"/>
                </a:solidFill>
                <a:latin typeface="Courier New"/>
                <a:cs typeface="Courier New"/>
              </a:rPr>
              <a:t>	</a:t>
            </a:r>
            <a:r>
              <a:rPr sz="2391" b="1" spc="-18">
                <a:solidFill>
                  <a:srgbClr val="0326CC"/>
                </a:solidFill>
                <a:latin typeface="Courier New"/>
                <a:cs typeface="Courier New"/>
              </a:rPr>
              <a:t>==</a:t>
            </a:r>
            <a:r>
              <a:rPr sz="2391" b="1">
                <a:solidFill>
                  <a:srgbClr val="0326CC"/>
                </a:solidFill>
                <a:latin typeface="Courier New"/>
                <a:cs typeface="Courier New"/>
              </a:rPr>
              <a:t>	</a:t>
            </a:r>
            <a:r>
              <a:rPr sz="2391" b="1" spc="-7">
                <a:solidFill>
                  <a:srgbClr val="0326CC"/>
                </a:solidFill>
                <a:latin typeface="Courier New"/>
                <a:cs typeface="Courier New"/>
              </a:rPr>
              <a:t>NULL)</a:t>
            </a:r>
            <a:r>
              <a:rPr sz="2391" b="1">
                <a:solidFill>
                  <a:srgbClr val="0326CC"/>
                </a:solidFill>
                <a:latin typeface="Courier New"/>
                <a:cs typeface="Courier New"/>
              </a:rPr>
              <a:t>	</a:t>
            </a:r>
            <a:r>
              <a:rPr sz="2391" b="1" spc="-35">
                <a:solidFill>
                  <a:srgbClr val="0326CC"/>
                </a:solidFill>
                <a:latin typeface="Courier New"/>
                <a:cs typeface="Courier New"/>
              </a:rPr>
              <a:t>{</a:t>
            </a:r>
            <a:r>
              <a:rPr sz="2391" b="1">
                <a:solidFill>
                  <a:srgbClr val="0326CC"/>
                </a:solidFill>
                <a:latin typeface="Courier New"/>
                <a:cs typeface="Courier New"/>
              </a:rPr>
              <a:t>	</a:t>
            </a:r>
            <a:r>
              <a:rPr sz="2391" b="1" spc="-18">
                <a:solidFill>
                  <a:srgbClr val="0326CC"/>
                </a:solidFill>
                <a:latin typeface="Courier New"/>
                <a:cs typeface="Courier New"/>
              </a:rPr>
              <a:t>/*</a:t>
            </a:r>
            <a:r>
              <a:rPr sz="2391" b="1">
                <a:solidFill>
                  <a:srgbClr val="0326CC"/>
                </a:solidFill>
                <a:latin typeface="Courier New"/>
                <a:cs typeface="Courier New"/>
              </a:rPr>
              <a:t>	</a:t>
            </a:r>
            <a:r>
              <a:rPr sz="2391" b="1" spc="-7">
                <a:solidFill>
                  <a:srgbClr val="0326CC"/>
                </a:solidFill>
                <a:latin typeface="Courier New"/>
                <a:cs typeface="Courier New"/>
              </a:rPr>
              <a:t>panic</a:t>
            </a:r>
            <a:r>
              <a:rPr sz="2391" b="1">
                <a:solidFill>
                  <a:srgbClr val="0326CC"/>
                </a:solidFill>
                <a:latin typeface="Courier New"/>
                <a:cs typeface="Courier New"/>
              </a:rPr>
              <a:t>	</a:t>
            </a:r>
            <a:r>
              <a:rPr sz="2391" b="1" spc="-18">
                <a:solidFill>
                  <a:srgbClr val="0326CC"/>
                </a:solidFill>
                <a:latin typeface="Courier New"/>
                <a:cs typeface="Courier New"/>
              </a:rPr>
              <a:t>*/</a:t>
            </a:r>
            <a:r>
              <a:rPr sz="2391" b="1">
                <a:solidFill>
                  <a:srgbClr val="0326CC"/>
                </a:solidFill>
                <a:latin typeface="Courier New"/>
                <a:cs typeface="Courier New"/>
              </a:rPr>
              <a:t>	</a:t>
            </a:r>
            <a:r>
              <a:rPr sz="2391" b="1" spc="-35">
                <a:solidFill>
                  <a:srgbClr val="0326CC"/>
                </a:solidFill>
                <a:latin typeface="Courier New"/>
                <a:cs typeface="Courier New"/>
              </a:rPr>
              <a:t>}</a:t>
            </a:r>
            <a:endParaRPr sz="2391">
              <a:latin typeface="Courier New"/>
              <a:cs typeface="Courier New"/>
            </a:endParaRPr>
          </a:p>
          <a:p>
            <a:pPr>
              <a:spcBef>
                <a:spcPts val="2109"/>
              </a:spcBef>
            </a:pPr>
            <a:endParaRPr sz="2391">
              <a:latin typeface="Courier New"/>
              <a:cs typeface="Courier New"/>
            </a:endParaRPr>
          </a:p>
          <a:p>
            <a:pPr marL="506295">
              <a:spcBef>
                <a:spcPts val="4"/>
              </a:spcBef>
            </a:pPr>
            <a:r>
              <a:rPr sz="2391" spc="-18">
                <a:latin typeface="Arial"/>
                <a:cs typeface="Arial"/>
              </a:rPr>
              <a:t>CAN</a:t>
            </a:r>
            <a:r>
              <a:rPr sz="2391" spc="-151">
                <a:latin typeface="Arial"/>
                <a:cs typeface="Arial"/>
              </a:rPr>
              <a:t> </a:t>
            </a:r>
            <a:r>
              <a:rPr sz="2391" spc="-120">
                <a:latin typeface="Arial"/>
                <a:cs typeface="Arial"/>
              </a:rPr>
              <a:t>FAIL,</a:t>
            </a:r>
            <a:r>
              <a:rPr sz="2391" spc="-46">
                <a:latin typeface="Arial"/>
                <a:cs typeface="Arial"/>
              </a:rPr>
              <a:t> CHECK</a:t>
            </a:r>
            <a:r>
              <a:rPr sz="2391" spc="-70">
                <a:latin typeface="Arial"/>
                <a:cs typeface="Arial"/>
              </a:rPr>
              <a:t> </a:t>
            </a:r>
            <a:r>
              <a:rPr sz="2391" spc="-109">
                <a:latin typeface="Arial"/>
                <a:cs typeface="Arial"/>
              </a:rPr>
              <a:t>THE</a:t>
            </a:r>
            <a:r>
              <a:rPr sz="2391" spc="-60">
                <a:latin typeface="Arial"/>
                <a:cs typeface="Arial"/>
              </a:rPr>
              <a:t> </a:t>
            </a:r>
            <a:r>
              <a:rPr sz="2391" spc="-130">
                <a:latin typeface="Arial"/>
                <a:cs typeface="Arial"/>
              </a:rPr>
              <a:t>RETURNED</a:t>
            </a:r>
            <a:r>
              <a:rPr sz="2391" spc="-35">
                <a:latin typeface="Arial"/>
                <a:cs typeface="Arial"/>
              </a:rPr>
              <a:t> </a:t>
            </a:r>
            <a:r>
              <a:rPr sz="2391" spc="-116">
                <a:latin typeface="Arial"/>
                <a:cs typeface="Arial"/>
              </a:rPr>
              <a:t>POINTER</a:t>
            </a:r>
            <a:r>
              <a:rPr sz="2391" spc="-53">
                <a:latin typeface="Arial"/>
                <a:cs typeface="Arial"/>
              </a:rPr>
              <a:t> </a:t>
            </a:r>
            <a:r>
              <a:rPr sz="2391" spc="-70">
                <a:latin typeface="Arial"/>
                <a:cs typeface="Arial"/>
              </a:rPr>
              <a:t>NOT</a:t>
            </a:r>
            <a:r>
              <a:rPr sz="2391" spc="-67">
                <a:latin typeface="Arial"/>
                <a:cs typeface="Arial"/>
              </a:rPr>
              <a:t> </a:t>
            </a:r>
            <a:r>
              <a:rPr sz="2391" spc="-14">
                <a:latin typeface="Arial"/>
                <a:cs typeface="Arial"/>
              </a:rPr>
              <a:t>NULL</a:t>
            </a:r>
            <a:endParaRPr sz="2391">
              <a:latin typeface="Arial"/>
              <a:cs typeface="Arial"/>
            </a:endParaRPr>
          </a:p>
          <a:p>
            <a:pPr>
              <a:spcBef>
                <a:spcPts val="1926"/>
              </a:spcBef>
            </a:pPr>
            <a:endParaRPr sz="2391">
              <a:latin typeface="Arial"/>
              <a:cs typeface="Arial"/>
            </a:endParaRPr>
          </a:p>
          <a:p>
            <a:pPr marL="210287">
              <a:spcBef>
                <a:spcPts val="4"/>
              </a:spcBef>
              <a:tabLst>
                <a:tab pos="4378517" algn="l"/>
              </a:tabLst>
            </a:pPr>
            <a:r>
              <a:rPr sz="1969" spc="56">
                <a:latin typeface="Arial"/>
                <a:cs typeface="Arial"/>
              </a:rPr>
              <a:t>What’s</a:t>
            </a:r>
            <a:r>
              <a:rPr sz="1969" spc="137">
                <a:latin typeface="Arial"/>
                <a:cs typeface="Arial"/>
              </a:rPr>
              <a:t> </a:t>
            </a:r>
            <a:r>
              <a:rPr sz="1969">
                <a:latin typeface="Arial"/>
                <a:cs typeface="Arial"/>
              </a:rPr>
              <a:t>the</a:t>
            </a:r>
            <a:r>
              <a:rPr sz="1969" spc="141">
                <a:latin typeface="Arial"/>
                <a:cs typeface="Arial"/>
              </a:rPr>
              <a:t> </a:t>
            </a:r>
            <a:r>
              <a:rPr sz="1969">
                <a:latin typeface="Arial"/>
                <a:cs typeface="Arial"/>
              </a:rPr>
              <a:t>difference</a:t>
            </a:r>
            <a:r>
              <a:rPr sz="1969" spc="141">
                <a:latin typeface="Arial"/>
                <a:cs typeface="Arial"/>
              </a:rPr>
              <a:t> </a:t>
            </a:r>
            <a:r>
              <a:rPr sz="1969">
                <a:latin typeface="Arial"/>
                <a:cs typeface="Arial"/>
              </a:rPr>
              <a:t>between</a:t>
            </a:r>
            <a:r>
              <a:rPr sz="1969" spc="141">
                <a:latin typeface="Arial"/>
                <a:cs typeface="Arial"/>
              </a:rPr>
              <a:t> </a:t>
            </a:r>
            <a:r>
              <a:rPr sz="1969" b="1" spc="-18">
                <a:solidFill>
                  <a:srgbClr val="0326CC"/>
                </a:solidFill>
                <a:latin typeface="Courier New"/>
                <a:cs typeface="Courier New"/>
              </a:rPr>
              <a:t>int</a:t>
            </a:r>
            <a:r>
              <a:rPr sz="1969" b="1">
                <a:solidFill>
                  <a:srgbClr val="0326CC"/>
                </a:solidFill>
                <a:latin typeface="Courier New"/>
                <a:cs typeface="Courier New"/>
              </a:rPr>
              <a:t>	array[10]</a:t>
            </a:r>
            <a:r>
              <a:rPr sz="1969" b="1" spc="-576">
                <a:solidFill>
                  <a:srgbClr val="0326CC"/>
                </a:solidFill>
                <a:latin typeface="Courier New"/>
                <a:cs typeface="Courier New"/>
              </a:rPr>
              <a:t> </a:t>
            </a:r>
            <a:r>
              <a:rPr sz="1969" spc="39">
                <a:latin typeface="Arial"/>
                <a:cs typeface="Arial"/>
              </a:rPr>
              <a:t>and</a:t>
            </a:r>
            <a:r>
              <a:rPr sz="1969" spc="60">
                <a:latin typeface="Arial"/>
                <a:cs typeface="Arial"/>
              </a:rPr>
              <a:t> </a:t>
            </a:r>
            <a:r>
              <a:rPr sz="1969" b="1" spc="-7">
                <a:solidFill>
                  <a:srgbClr val="0326CC"/>
                </a:solidFill>
                <a:latin typeface="Courier New"/>
                <a:cs typeface="Courier New"/>
              </a:rPr>
              <a:t>calloc(10,4)</a:t>
            </a:r>
            <a:endParaRPr sz="1969">
              <a:latin typeface="Courier New"/>
              <a:cs typeface="Courier New"/>
            </a:endParaRPr>
          </a:p>
        </p:txBody>
      </p:sp>
      <p:sp>
        <p:nvSpPr>
          <p:cNvPr id="9" name="Footer Placeholder 3">
            <a:extLst>
              <a:ext uri="{FF2B5EF4-FFF2-40B4-BE49-F238E27FC236}">
                <a16:creationId xmlns:a16="http://schemas.microsoft.com/office/drawing/2014/main" id="{4C019492-F814-D183-2C78-F7820E98D226}"/>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0" name="Slide Number Placeholder 4">
            <a:extLst>
              <a:ext uri="{FF2B5EF4-FFF2-40B4-BE49-F238E27FC236}">
                <a16:creationId xmlns:a16="http://schemas.microsoft.com/office/drawing/2014/main" id="{34F5F21E-4CE6-2E6C-D1E5-E02D35F27DB8}"/>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246-AEBE-3503-2731-EB2AE3DC6231}"/>
              </a:ext>
            </a:extLst>
          </p:cNvPr>
          <p:cNvSpPr>
            <a:spLocks noGrp="1"/>
          </p:cNvSpPr>
          <p:nvPr>
            <p:ph type="title"/>
          </p:nvPr>
        </p:nvSpPr>
        <p:spPr/>
        <p:txBody>
          <a:bodyPr/>
          <a:lstStyle/>
          <a:p>
            <a:r>
              <a:rPr lang="en-US" sz="4000" spc="-7" err="1">
                <a:latin typeface="Courier New"/>
                <a:cs typeface="Courier New"/>
              </a:rPr>
              <a:t>calloc</a:t>
            </a:r>
            <a:r>
              <a:rPr lang="en-US" sz="4000" spc="-7">
                <a:latin typeface="Courier New"/>
                <a:cs typeface="Courier New"/>
              </a:rPr>
              <a:t>(</a:t>
            </a:r>
            <a:r>
              <a:rPr lang="en-US" sz="4000" spc="-7" err="1">
                <a:latin typeface="Courier New"/>
                <a:cs typeface="Courier New"/>
              </a:rPr>
              <a:t>size_t</a:t>
            </a:r>
            <a:r>
              <a:rPr lang="en-US" sz="4000">
                <a:latin typeface="Courier New"/>
                <a:cs typeface="Courier New"/>
              </a:rPr>
              <a:t>	</a:t>
            </a:r>
            <a:r>
              <a:rPr lang="en-US" sz="4000" spc="-18">
                <a:latin typeface="Courier New"/>
                <a:cs typeface="Courier New"/>
              </a:rPr>
              <a:t>n,</a:t>
            </a:r>
            <a:r>
              <a:rPr lang="en-US" sz="4000">
                <a:latin typeface="Courier New"/>
                <a:cs typeface="Courier New"/>
              </a:rPr>
              <a:t>	</a:t>
            </a:r>
            <a:r>
              <a:rPr lang="en-US" sz="4000" spc="-7" err="1">
                <a:latin typeface="Courier New"/>
                <a:cs typeface="Courier New"/>
              </a:rPr>
              <a:t>size_t</a:t>
            </a:r>
            <a:r>
              <a:rPr lang="en-US" sz="4000">
                <a:latin typeface="Courier New"/>
                <a:cs typeface="Courier New"/>
              </a:rPr>
              <a:t>	 </a:t>
            </a:r>
            <a:r>
              <a:rPr lang="en-US" sz="4000" spc="-18">
                <a:latin typeface="Courier New"/>
                <a:cs typeface="Courier New"/>
              </a:rPr>
              <a:t>s)</a:t>
            </a:r>
            <a:endParaRPr lang="en-PK"/>
          </a:p>
        </p:txBody>
      </p:sp>
      <p:pic>
        <p:nvPicPr>
          <p:cNvPr id="7" name="Content Placeholder 6">
            <a:extLst>
              <a:ext uri="{FF2B5EF4-FFF2-40B4-BE49-F238E27FC236}">
                <a16:creationId xmlns:a16="http://schemas.microsoft.com/office/drawing/2014/main" id="{3863A1FE-67BD-A563-15F8-57FF33E2DEB1}"/>
              </a:ext>
            </a:extLst>
          </p:cNvPr>
          <p:cNvPicPr>
            <a:picLocks noGrp="1" noChangeAspect="1"/>
          </p:cNvPicPr>
          <p:nvPr>
            <p:ph idx="1"/>
          </p:nvPr>
        </p:nvPicPr>
        <p:blipFill>
          <a:blip r:embed="rId2"/>
          <a:stretch>
            <a:fillRect/>
          </a:stretch>
        </p:blipFill>
        <p:spPr>
          <a:xfrm>
            <a:off x="1693194" y="1691640"/>
            <a:ext cx="8348845" cy="2998601"/>
          </a:xfrm>
        </p:spPr>
      </p:pic>
      <p:sp>
        <p:nvSpPr>
          <p:cNvPr id="4" name="Footer Placeholder 3">
            <a:extLst>
              <a:ext uri="{FF2B5EF4-FFF2-40B4-BE49-F238E27FC236}">
                <a16:creationId xmlns:a16="http://schemas.microsoft.com/office/drawing/2014/main" id="{59EBE9BE-74C0-2AEA-1E9E-DB542FB91EAF}"/>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80DE2020-D386-572A-2381-CCFE26CBD940}"/>
              </a:ext>
            </a:extLst>
          </p:cNvPr>
          <p:cNvSpPr>
            <a:spLocks noGrp="1"/>
          </p:cNvSpPr>
          <p:nvPr>
            <p:ph type="sldNum" sz="quarter" idx="12"/>
          </p:nvPr>
        </p:nvSpPr>
        <p:spPr/>
        <p:txBody>
          <a:bodyPr/>
          <a:lstStyle/>
          <a:p>
            <a:fld id="{80B3F240-1256-4E56-B6D7-F3DD5D13EF0A}" type="slidenum">
              <a:rPr lang="en-US" smtClean="0"/>
              <a:t>18</a:t>
            </a:fld>
            <a:endParaRPr lang="en-US"/>
          </a:p>
        </p:txBody>
      </p:sp>
    </p:spTree>
    <p:extLst>
      <p:ext uri="{BB962C8B-B14F-4D97-AF65-F5344CB8AC3E}">
        <p14:creationId xmlns:p14="http://schemas.microsoft.com/office/powerpoint/2010/main" val="71553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3664" y="91169"/>
            <a:ext cx="4476452" cy="624570"/>
          </a:xfrm>
          <a:prstGeom prst="rect">
            <a:avLst/>
          </a:prstGeom>
        </p:spPr>
        <p:txBody>
          <a:bodyPr vert="horz" wrap="square" lIns="0" tIns="8930" rIns="0" bIns="0" rtlCol="0" anchor="ctr">
            <a:spAutoFit/>
          </a:bodyPr>
          <a:lstStyle/>
          <a:p>
            <a:pPr marL="8929">
              <a:lnSpc>
                <a:spcPct val="100000"/>
              </a:lnSpc>
              <a:spcBef>
                <a:spcPts val="70"/>
              </a:spcBef>
              <a:tabLst>
                <a:tab pos="3781142" algn="l"/>
              </a:tabLst>
            </a:pPr>
            <a:r>
              <a:rPr spc="-7">
                <a:latin typeface="Courier New"/>
                <a:cs typeface="Courier New"/>
              </a:rPr>
              <a:t>free(void*</a:t>
            </a:r>
            <a:r>
              <a:rPr b="1">
                <a:latin typeface="Courier New"/>
                <a:cs typeface="Courier New"/>
              </a:rPr>
              <a:t>	</a:t>
            </a:r>
            <a:r>
              <a:rPr spc="-18">
                <a:latin typeface="Courier New"/>
                <a:cs typeface="Courier New"/>
              </a:rPr>
              <a:t>p)</a:t>
            </a:r>
          </a:p>
        </p:txBody>
      </p:sp>
      <p:grpSp>
        <p:nvGrpSpPr>
          <p:cNvPr id="3" name="object 3"/>
          <p:cNvGrpSpPr/>
          <p:nvPr/>
        </p:nvGrpSpPr>
        <p:grpSpPr>
          <a:xfrm>
            <a:off x="3801070" y="5796558"/>
            <a:ext cx="6024860" cy="520601"/>
            <a:chOff x="3238500" y="8243994"/>
            <a:chExt cx="8568690" cy="740410"/>
          </a:xfrm>
        </p:grpSpPr>
        <p:pic>
          <p:nvPicPr>
            <p:cNvPr id="4" name="object 4"/>
            <p:cNvPicPr/>
            <p:nvPr/>
          </p:nvPicPr>
          <p:blipFill>
            <a:blip r:embed="rId3" cstate="print"/>
            <a:stretch>
              <a:fillRect/>
            </a:stretch>
          </p:blipFill>
          <p:spPr>
            <a:xfrm>
              <a:off x="3297642" y="8303136"/>
              <a:ext cx="8509000" cy="680719"/>
            </a:xfrm>
            <a:prstGeom prst="rect">
              <a:avLst/>
            </a:prstGeom>
          </p:spPr>
        </p:pic>
        <p:sp>
          <p:nvSpPr>
            <p:cNvPr id="5" name="object 5"/>
            <p:cNvSpPr/>
            <p:nvPr/>
          </p:nvSpPr>
          <p:spPr>
            <a:xfrm>
              <a:off x="3251200" y="8256694"/>
              <a:ext cx="8458200" cy="629920"/>
            </a:xfrm>
            <a:custGeom>
              <a:avLst/>
              <a:gdLst/>
              <a:ahLst/>
              <a:cxnLst/>
              <a:rect l="l" t="t" r="r" b="b"/>
              <a:pathLst>
                <a:path w="8458200" h="629920">
                  <a:moveTo>
                    <a:pt x="8384381" y="0"/>
                  </a:moveTo>
                  <a:lnTo>
                    <a:pt x="73818" y="0"/>
                  </a:lnTo>
                  <a:lnTo>
                    <a:pt x="45084" y="5800"/>
                  </a:lnTo>
                  <a:lnTo>
                    <a:pt x="21620" y="21620"/>
                  </a:lnTo>
                  <a:lnTo>
                    <a:pt x="5800" y="45084"/>
                  </a:lnTo>
                  <a:lnTo>
                    <a:pt x="0" y="73818"/>
                  </a:lnTo>
                  <a:lnTo>
                    <a:pt x="0" y="556100"/>
                  </a:lnTo>
                  <a:lnTo>
                    <a:pt x="5800" y="584834"/>
                  </a:lnTo>
                  <a:lnTo>
                    <a:pt x="21620" y="608298"/>
                  </a:lnTo>
                  <a:lnTo>
                    <a:pt x="45084" y="624118"/>
                  </a:lnTo>
                  <a:lnTo>
                    <a:pt x="73818" y="629919"/>
                  </a:lnTo>
                  <a:lnTo>
                    <a:pt x="8384381" y="629919"/>
                  </a:lnTo>
                  <a:lnTo>
                    <a:pt x="8413115" y="624118"/>
                  </a:lnTo>
                  <a:lnTo>
                    <a:pt x="8436579" y="608298"/>
                  </a:lnTo>
                  <a:lnTo>
                    <a:pt x="8452399" y="584834"/>
                  </a:lnTo>
                  <a:lnTo>
                    <a:pt x="8458200" y="556100"/>
                  </a:lnTo>
                  <a:lnTo>
                    <a:pt x="8458200" y="73818"/>
                  </a:lnTo>
                  <a:lnTo>
                    <a:pt x="8452399" y="45084"/>
                  </a:lnTo>
                  <a:lnTo>
                    <a:pt x="8436579" y="21620"/>
                  </a:lnTo>
                  <a:lnTo>
                    <a:pt x="8413115" y="5800"/>
                  </a:lnTo>
                  <a:lnTo>
                    <a:pt x="8384381" y="0"/>
                  </a:lnTo>
                  <a:close/>
                </a:path>
              </a:pathLst>
            </a:custGeom>
            <a:solidFill>
              <a:srgbClr val="FFFDA9"/>
            </a:solidFill>
          </p:spPr>
          <p:txBody>
            <a:bodyPr wrap="square" lIns="0" tIns="0" rIns="0" bIns="0" rtlCol="0"/>
            <a:lstStyle/>
            <a:p>
              <a:endParaRPr sz="1266"/>
            </a:p>
          </p:txBody>
        </p:sp>
        <p:sp>
          <p:nvSpPr>
            <p:cNvPr id="6" name="object 6"/>
            <p:cNvSpPr/>
            <p:nvPr/>
          </p:nvSpPr>
          <p:spPr>
            <a:xfrm>
              <a:off x="3251200" y="8256694"/>
              <a:ext cx="8458200" cy="629920"/>
            </a:xfrm>
            <a:custGeom>
              <a:avLst/>
              <a:gdLst/>
              <a:ahLst/>
              <a:cxnLst/>
              <a:rect l="l" t="t" r="r" b="b"/>
              <a:pathLst>
                <a:path w="8458200" h="629920">
                  <a:moveTo>
                    <a:pt x="73818" y="0"/>
                  </a:moveTo>
                  <a:lnTo>
                    <a:pt x="8384381" y="0"/>
                  </a:lnTo>
                  <a:lnTo>
                    <a:pt x="8413115" y="5801"/>
                  </a:lnTo>
                  <a:lnTo>
                    <a:pt x="8436579" y="21621"/>
                  </a:lnTo>
                  <a:lnTo>
                    <a:pt x="8452399" y="45085"/>
                  </a:lnTo>
                  <a:lnTo>
                    <a:pt x="8458200" y="73818"/>
                  </a:lnTo>
                  <a:lnTo>
                    <a:pt x="8458200" y="556101"/>
                  </a:lnTo>
                  <a:lnTo>
                    <a:pt x="8452399" y="584834"/>
                  </a:lnTo>
                  <a:lnTo>
                    <a:pt x="8436579" y="608299"/>
                  </a:lnTo>
                  <a:lnTo>
                    <a:pt x="8413115" y="624118"/>
                  </a:lnTo>
                  <a:lnTo>
                    <a:pt x="8384381" y="629920"/>
                  </a:lnTo>
                  <a:lnTo>
                    <a:pt x="73818" y="629920"/>
                  </a:lnTo>
                  <a:lnTo>
                    <a:pt x="45085" y="624118"/>
                  </a:lnTo>
                  <a:lnTo>
                    <a:pt x="21621" y="608299"/>
                  </a:lnTo>
                  <a:lnTo>
                    <a:pt x="5801" y="584834"/>
                  </a:lnTo>
                  <a:lnTo>
                    <a:pt x="0" y="556101"/>
                  </a:lnTo>
                  <a:lnTo>
                    <a:pt x="0" y="73818"/>
                  </a:lnTo>
                  <a:lnTo>
                    <a:pt x="5801" y="45085"/>
                  </a:lnTo>
                  <a:lnTo>
                    <a:pt x="21621" y="21621"/>
                  </a:lnTo>
                  <a:lnTo>
                    <a:pt x="45085" y="5801"/>
                  </a:lnTo>
                  <a:lnTo>
                    <a:pt x="73818" y="0"/>
                  </a:lnTo>
                  <a:close/>
                </a:path>
              </a:pathLst>
            </a:custGeom>
            <a:ln w="25400">
              <a:solidFill>
                <a:srgbClr val="000000"/>
              </a:solidFill>
            </a:ln>
          </p:spPr>
          <p:txBody>
            <a:bodyPr wrap="square" lIns="0" tIns="0" rIns="0" bIns="0" rtlCol="0"/>
            <a:lstStyle/>
            <a:p>
              <a:endParaRPr sz="1266"/>
            </a:p>
          </p:txBody>
        </p:sp>
      </p:grpSp>
      <p:sp>
        <p:nvSpPr>
          <p:cNvPr id="7" name="object 7"/>
          <p:cNvSpPr txBox="1"/>
          <p:nvPr/>
        </p:nvSpPr>
        <p:spPr>
          <a:xfrm>
            <a:off x="1782961" y="1164831"/>
            <a:ext cx="8796635" cy="5057251"/>
          </a:xfrm>
          <a:prstGeom prst="rect">
            <a:avLst/>
          </a:prstGeom>
        </p:spPr>
        <p:txBody>
          <a:bodyPr vert="horz" wrap="square" lIns="0" tIns="7144" rIns="0" bIns="0" rtlCol="0">
            <a:spAutoFit/>
          </a:bodyPr>
          <a:lstStyle/>
          <a:p>
            <a:pPr marL="8929" marR="3572">
              <a:lnSpc>
                <a:spcPct val="100499"/>
              </a:lnSpc>
              <a:spcBef>
                <a:spcPts val="56"/>
              </a:spcBef>
              <a:tabLst>
                <a:tab pos="5780874" algn="l"/>
                <a:tab pos="7018485" algn="l"/>
                <a:tab pos="7548889" algn="l"/>
              </a:tabLst>
            </a:pPr>
            <a:r>
              <a:rPr sz="2320" spc="-56">
                <a:latin typeface="Arial"/>
                <a:cs typeface="Arial"/>
              </a:rPr>
              <a:t>Frees</a:t>
            </a:r>
            <a:r>
              <a:rPr sz="2320" spc="53">
                <a:latin typeface="Arial"/>
                <a:cs typeface="Arial"/>
              </a:rPr>
              <a:t> </a:t>
            </a:r>
            <a:r>
              <a:rPr sz="2320">
                <a:latin typeface="Arial"/>
                <a:cs typeface="Arial"/>
              </a:rPr>
              <a:t>the</a:t>
            </a:r>
            <a:r>
              <a:rPr sz="2320" spc="56">
                <a:latin typeface="Arial"/>
                <a:cs typeface="Arial"/>
              </a:rPr>
              <a:t> </a:t>
            </a:r>
            <a:r>
              <a:rPr sz="2320">
                <a:latin typeface="Arial"/>
                <a:cs typeface="Arial"/>
              </a:rPr>
              <a:t>memory</a:t>
            </a:r>
            <a:r>
              <a:rPr sz="2320" spc="56">
                <a:latin typeface="Arial"/>
                <a:cs typeface="Arial"/>
              </a:rPr>
              <a:t> </a:t>
            </a:r>
            <a:r>
              <a:rPr sz="2320">
                <a:latin typeface="Arial"/>
                <a:cs typeface="Arial"/>
              </a:rPr>
              <a:t>space</a:t>
            </a:r>
            <a:r>
              <a:rPr sz="2320" spc="56">
                <a:latin typeface="Arial"/>
                <a:cs typeface="Arial"/>
              </a:rPr>
              <a:t> </a:t>
            </a:r>
            <a:r>
              <a:rPr sz="2320" spc="39">
                <a:latin typeface="Arial"/>
                <a:cs typeface="Arial"/>
              </a:rPr>
              <a:t>pointed</a:t>
            </a:r>
            <a:r>
              <a:rPr sz="2320" spc="56">
                <a:latin typeface="Arial"/>
                <a:cs typeface="Arial"/>
              </a:rPr>
              <a:t> </a:t>
            </a:r>
            <a:r>
              <a:rPr sz="2320" spc="46">
                <a:latin typeface="Arial"/>
                <a:cs typeface="Arial"/>
              </a:rPr>
              <a:t>to</a:t>
            </a:r>
            <a:r>
              <a:rPr sz="2320" spc="53">
                <a:latin typeface="Arial"/>
                <a:cs typeface="Arial"/>
              </a:rPr>
              <a:t> </a:t>
            </a:r>
            <a:r>
              <a:rPr sz="2320" spc="70">
                <a:latin typeface="Arial"/>
                <a:cs typeface="Arial"/>
              </a:rPr>
              <a:t>by</a:t>
            </a:r>
            <a:r>
              <a:rPr sz="2320" spc="56">
                <a:latin typeface="Arial"/>
                <a:cs typeface="Arial"/>
              </a:rPr>
              <a:t> </a:t>
            </a:r>
            <a:r>
              <a:rPr sz="2320" spc="77">
                <a:solidFill>
                  <a:srgbClr val="0326CC"/>
                </a:solidFill>
                <a:latin typeface="Arial"/>
                <a:cs typeface="Arial"/>
              </a:rPr>
              <a:t>p</a:t>
            </a:r>
            <a:r>
              <a:rPr sz="2320" spc="77">
                <a:latin typeface="Arial"/>
                <a:cs typeface="Arial"/>
              </a:rPr>
              <a:t>,</a:t>
            </a:r>
            <a:r>
              <a:rPr sz="2320" spc="56">
                <a:latin typeface="Arial"/>
                <a:cs typeface="Arial"/>
              </a:rPr>
              <a:t> </a:t>
            </a:r>
            <a:r>
              <a:rPr sz="2320">
                <a:latin typeface="Arial"/>
                <a:cs typeface="Arial"/>
              </a:rPr>
              <a:t>which</a:t>
            </a:r>
            <a:r>
              <a:rPr sz="2320" spc="56">
                <a:latin typeface="Arial"/>
                <a:cs typeface="Arial"/>
              </a:rPr>
              <a:t> </a:t>
            </a:r>
            <a:r>
              <a:rPr sz="2320" i="1" spc="-28">
                <a:latin typeface="Arial"/>
                <a:cs typeface="Arial"/>
              </a:rPr>
              <a:t>must</a:t>
            </a:r>
            <a:r>
              <a:rPr sz="2320" i="1" spc="56">
                <a:latin typeface="Arial"/>
                <a:cs typeface="Arial"/>
              </a:rPr>
              <a:t> </a:t>
            </a:r>
            <a:r>
              <a:rPr sz="2320">
                <a:latin typeface="Arial"/>
                <a:cs typeface="Arial"/>
              </a:rPr>
              <a:t>have</a:t>
            </a:r>
            <a:r>
              <a:rPr sz="2320" spc="53">
                <a:latin typeface="Arial"/>
                <a:cs typeface="Arial"/>
              </a:rPr>
              <a:t> </a:t>
            </a:r>
            <a:r>
              <a:rPr sz="2320" spc="-14">
                <a:latin typeface="Arial"/>
                <a:cs typeface="Arial"/>
              </a:rPr>
              <a:t>been </a:t>
            </a:r>
            <a:r>
              <a:rPr sz="2320" spc="42">
                <a:latin typeface="Arial"/>
                <a:cs typeface="Arial"/>
              </a:rPr>
              <a:t>allocated</a:t>
            </a:r>
            <a:r>
              <a:rPr sz="2320" spc="70">
                <a:latin typeface="Arial"/>
                <a:cs typeface="Arial"/>
              </a:rPr>
              <a:t> </a:t>
            </a:r>
            <a:r>
              <a:rPr sz="2320" spc="39">
                <a:latin typeface="Arial"/>
                <a:cs typeface="Arial"/>
              </a:rPr>
              <a:t>with</a:t>
            </a:r>
            <a:r>
              <a:rPr sz="2320" spc="74">
                <a:latin typeface="Arial"/>
                <a:cs typeface="Arial"/>
              </a:rPr>
              <a:t> </a:t>
            </a:r>
            <a:r>
              <a:rPr sz="2320" spc="88">
                <a:latin typeface="Arial"/>
                <a:cs typeface="Arial"/>
              </a:rPr>
              <a:t>a</a:t>
            </a:r>
            <a:r>
              <a:rPr sz="2320" spc="74">
                <a:latin typeface="Arial"/>
                <a:cs typeface="Arial"/>
              </a:rPr>
              <a:t> </a:t>
            </a:r>
            <a:r>
              <a:rPr sz="2320">
                <a:latin typeface="Arial"/>
                <a:cs typeface="Arial"/>
              </a:rPr>
              <a:t>previous</a:t>
            </a:r>
            <a:r>
              <a:rPr sz="2320" spc="74">
                <a:latin typeface="Arial"/>
                <a:cs typeface="Arial"/>
              </a:rPr>
              <a:t> </a:t>
            </a:r>
            <a:r>
              <a:rPr sz="2320" spc="35">
                <a:latin typeface="Arial"/>
                <a:cs typeface="Arial"/>
              </a:rPr>
              <a:t>call</a:t>
            </a:r>
            <a:r>
              <a:rPr sz="2320" spc="74">
                <a:latin typeface="Arial"/>
                <a:cs typeface="Arial"/>
              </a:rPr>
              <a:t> </a:t>
            </a:r>
            <a:r>
              <a:rPr sz="2320" spc="46">
                <a:latin typeface="Arial"/>
                <a:cs typeface="Arial"/>
              </a:rPr>
              <a:t>to</a:t>
            </a:r>
            <a:r>
              <a:rPr sz="2320" spc="74">
                <a:latin typeface="Arial"/>
                <a:cs typeface="Arial"/>
              </a:rPr>
              <a:t> </a:t>
            </a:r>
            <a:r>
              <a:rPr sz="2320" b="1" spc="-7">
                <a:solidFill>
                  <a:srgbClr val="0326CC"/>
                </a:solidFill>
                <a:latin typeface="Courier New"/>
                <a:cs typeface="Courier New"/>
              </a:rPr>
              <a:t>malloc,</a:t>
            </a:r>
            <a:r>
              <a:rPr sz="2320" b="1">
                <a:solidFill>
                  <a:srgbClr val="0326CC"/>
                </a:solidFill>
                <a:latin typeface="Courier New"/>
                <a:cs typeface="Courier New"/>
              </a:rPr>
              <a:t>	</a:t>
            </a:r>
            <a:r>
              <a:rPr sz="2320" b="1" spc="-7">
                <a:solidFill>
                  <a:srgbClr val="0326CC"/>
                </a:solidFill>
                <a:latin typeface="Courier New"/>
                <a:cs typeface="Courier New"/>
              </a:rPr>
              <a:t>calloc</a:t>
            </a:r>
            <a:r>
              <a:rPr sz="2320" b="1">
                <a:solidFill>
                  <a:srgbClr val="0326CC"/>
                </a:solidFill>
                <a:latin typeface="Courier New"/>
                <a:cs typeface="Courier New"/>
              </a:rPr>
              <a:t>	</a:t>
            </a:r>
            <a:r>
              <a:rPr sz="2320" b="1" spc="-18">
                <a:solidFill>
                  <a:srgbClr val="0326CC"/>
                </a:solidFill>
                <a:latin typeface="Courier New"/>
                <a:cs typeface="Courier New"/>
              </a:rPr>
              <a:t>or</a:t>
            </a:r>
            <a:r>
              <a:rPr sz="2320" b="1">
                <a:solidFill>
                  <a:srgbClr val="0326CC"/>
                </a:solidFill>
                <a:latin typeface="Courier New"/>
                <a:cs typeface="Courier New"/>
              </a:rPr>
              <a:t>	</a:t>
            </a:r>
            <a:r>
              <a:rPr sz="2320" b="1" spc="-7">
                <a:solidFill>
                  <a:srgbClr val="0326CC"/>
                </a:solidFill>
                <a:latin typeface="Courier New"/>
                <a:cs typeface="Courier New"/>
              </a:rPr>
              <a:t>realloc</a:t>
            </a:r>
            <a:endParaRPr sz="2320">
              <a:latin typeface="Courier New"/>
              <a:cs typeface="Courier New"/>
            </a:endParaRPr>
          </a:p>
          <a:p>
            <a:pPr marL="8929" marR="20984">
              <a:lnSpc>
                <a:spcPct val="102600"/>
              </a:lnSpc>
              <a:spcBef>
                <a:spcPts val="840"/>
              </a:spcBef>
            </a:pPr>
            <a:r>
              <a:rPr sz="2391">
                <a:latin typeface="Arial"/>
                <a:cs typeface="Arial"/>
              </a:rPr>
              <a:t>If</a:t>
            </a:r>
            <a:r>
              <a:rPr sz="2391" spc="80">
                <a:latin typeface="Arial"/>
                <a:cs typeface="Arial"/>
              </a:rPr>
              <a:t> </a:t>
            </a:r>
            <a:r>
              <a:rPr sz="2391">
                <a:latin typeface="Arial"/>
                <a:cs typeface="Arial"/>
              </a:rPr>
              <a:t>memory</a:t>
            </a:r>
            <a:r>
              <a:rPr sz="2391" spc="84">
                <a:latin typeface="Arial"/>
                <a:cs typeface="Arial"/>
              </a:rPr>
              <a:t> </a:t>
            </a:r>
            <a:r>
              <a:rPr sz="2391">
                <a:latin typeface="Arial"/>
                <a:cs typeface="Arial"/>
              </a:rPr>
              <a:t>was</a:t>
            </a:r>
            <a:r>
              <a:rPr sz="2391" spc="84">
                <a:latin typeface="Arial"/>
                <a:cs typeface="Arial"/>
              </a:rPr>
              <a:t> </a:t>
            </a:r>
            <a:r>
              <a:rPr sz="2391">
                <a:latin typeface="Arial"/>
                <a:cs typeface="Arial"/>
              </a:rPr>
              <a:t>not</a:t>
            </a:r>
            <a:r>
              <a:rPr sz="2391" spc="84">
                <a:latin typeface="Arial"/>
                <a:cs typeface="Arial"/>
              </a:rPr>
              <a:t> </a:t>
            </a:r>
            <a:r>
              <a:rPr sz="2391" spc="49">
                <a:latin typeface="Arial"/>
                <a:cs typeface="Arial"/>
              </a:rPr>
              <a:t>allocated</a:t>
            </a:r>
            <a:r>
              <a:rPr sz="2391" spc="84">
                <a:latin typeface="Arial"/>
                <a:cs typeface="Arial"/>
              </a:rPr>
              <a:t> </a:t>
            </a:r>
            <a:r>
              <a:rPr sz="2391" spc="53">
                <a:latin typeface="Arial"/>
                <a:cs typeface="Arial"/>
              </a:rPr>
              <a:t>before,</a:t>
            </a:r>
            <a:r>
              <a:rPr sz="2391" spc="84">
                <a:latin typeface="Arial"/>
                <a:cs typeface="Arial"/>
              </a:rPr>
              <a:t> </a:t>
            </a:r>
            <a:r>
              <a:rPr sz="2391" spc="95">
                <a:latin typeface="Arial"/>
                <a:cs typeface="Arial"/>
              </a:rPr>
              <a:t>or</a:t>
            </a:r>
            <a:r>
              <a:rPr sz="2391" spc="84">
                <a:latin typeface="Arial"/>
                <a:cs typeface="Arial"/>
              </a:rPr>
              <a:t> </a:t>
            </a:r>
            <a:r>
              <a:rPr sz="2391" spc="53">
                <a:latin typeface="Arial"/>
                <a:cs typeface="Arial"/>
              </a:rPr>
              <a:t>if</a:t>
            </a:r>
            <a:r>
              <a:rPr sz="2391" spc="88">
                <a:latin typeface="Arial"/>
                <a:cs typeface="Arial"/>
              </a:rPr>
              <a:t> </a:t>
            </a:r>
            <a:r>
              <a:rPr sz="2391" b="1">
                <a:latin typeface="Courier New"/>
                <a:cs typeface="Courier New"/>
              </a:rPr>
              <a:t>free(p)</a:t>
            </a:r>
            <a:r>
              <a:rPr sz="2391" b="1" spc="-686">
                <a:latin typeface="Courier New"/>
                <a:cs typeface="Courier New"/>
              </a:rPr>
              <a:t> </a:t>
            </a:r>
            <a:r>
              <a:rPr sz="2391">
                <a:latin typeface="Arial"/>
                <a:cs typeface="Arial"/>
              </a:rPr>
              <a:t>has</a:t>
            </a:r>
            <a:r>
              <a:rPr sz="2391" spc="84">
                <a:latin typeface="Arial"/>
                <a:cs typeface="Arial"/>
              </a:rPr>
              <a:t> </a:t>
            </a:r>
            <a:r>
              <a:rPr sz="2391" spc="67">
                <a:latin typeface="Arial"/>
                <a:cs typeface="Arial"/>
              </a:rPr>
              <a:t>already </a:t>
            </a:r>
            <a:r>
              <a:rPr sz="2391">
                <a:latin typeface="Arial"/>
                <a:cs typeface="Arial"/>
              </a:rPr>
              <a:t>been</a:t>
            </a:r>
            <a:r>
              <a:rPr sz="2391" spc="116">
                <a:latin typeface="Arial"/>
                <a:cs typeface="Arial"/>
              </a:rPr>
              <a:t> </a:t>
            </a:r>
            <a:r>
              <a:rPr sz="2391" spc="42">
                <a:latin typeface="Arial"/>
                <a:cs typeface="Arial"/>
              </a:rPr>
              <a:t>called</a:t>
            </a:r>
            <a:r>
              <a:rPr sz="2391" spc="120">
                <a:latin typeface="Arial"/>
                <a:cs typeface="Arial"/>
              </a:rPr>
              <a:t> </a:t>
            </a:r>
            <a:r>
              <a:rPr sz="2391" spc="53">
                <a:latin typeface="Arial"/>
                <a:cs typeface="Arial"/>
              </a:rPr>
              <a:t>before,</a:t>
            </a:r>
            <a:r>
              <a:rPr sz="2391" spc="120">
                <a:latin typeface="Arial"/>
                <a:cs typeface="Arial"/>
              </a:rPr>
              <a:t> </a:t>
            </a:r>
            <a:r>
              <a:rPr sz="2391">
                <a:latin typeface="Arial"/>
                <a:cs typeface="Arial"/>
              </a:rPr>
              <a:t>undefined</a:t>
            </a:r>
            <a:r>
              <a:rPr sz="2391" spc="120">
                <a:latin typeface="Arial"/>
                <a:cs typeface="Arial"/>
              </a:rPr>
              <a:t> </a:t>
            </a:r>
            <a:r>
              <a:rPr sz="2391" spc="53">
                <a:latin typeface="Arial"/>
                <a:cs typeface="Arial"/>
              </a:rPr>
              <a:t>behavior</a:t>
            </a:r>
            <a:r>
              <a:rPr sz="2391" spc="116">
                <a:latin typeface="Arial"/>
                <a:cs typeface="Arial"/>
              </a:rPr>
              <a:t> </a:t>
            </a:r>
            <a:r>
              <a:rPr sz="2391" spc="-7">
                <a:latin typeface="Arial"/>
                <a:cs typeface="Arial"/>
              </a:rPr>
              <a:t>occurs.</a:t>
            </a:r>
            <a:endParaRPr sz="2391">
              <a:latin typeface="Arial"/>
              <a:cs typeface="Arial"/>
            </a:endParaRPr>
          </a:p>
          <a:p>
            <a:pPr marL="8929">
              <a:spcBef>
                <a:spcPts val="830"/>
              </a:spcBef>
            </a:pPr>
            <a:r>
              <a:rPr sz="2391">
                <a:latin typeface="Arial"/>
                <a:cs typeface="Arial"/>
              </a:rPr>
              <a:t>If</a:t>
            </a:r>
            <a:r>
              <a:rPr sz="2391" spc="14">
                <a:latin typeface="Arial"/>
                <a:cs typeface="Arial"/>
              </a:rPr>
              <a:t> </a:t>
            </a:r>
            <a:r>
              <a:rPr sz="2391" b="1">
                <a:solidFill>
                  <a:srgbClr val="0326CC"/>
                </a:solidFill>
                <a:latin typeface="Courier New"/>
                <a:cs typeface="Courier New"/>
              </a:rPr>
              <a:t>p</a:t>
            </a:r>
            <a:r>
              <a:rPr sz="2391" b="1" spc="-699">
                <a:solidFill>
                  <a:srgbClr val="0326CC"/>
                </a:solidFill>
                <a:latin typeface="Courier New"/>
                <a:cs typeface="Courier New"/>
              </a:rPr>
              <a:t> </a:t>
            </a:r>
            <a:r>
              <a:rPr sz="2391">
                <a:latin typeface="Arial"/>
                <a:cs typeface="Arial"/>
              </a:rPr>
              <a:t>is</a:t>
            </a:r>
            <a:r>
              <a:rPr sz="2391" spc="42">
                <a:latin typeface="Arial"/>
                <a:cs typeface="Arial"/>
              </a:rPr>
              <a:t> </a:t>
            </a:r>
            <a:r>
              <a:rPr sz="2391" b="1">
                <a:solidFill>
                  <a:srgbClr val="0326CC"/>
                </a:solidFill>
                <a:latin typeface="Courier New"/>
                <a:cs typeface="Courier New"/>
              </a:rPr>
              <a:t>NULL</a:t>
            </a:r>
            <a:r>
              <a:rPr sz="2391">
                <a:latin typeface="Arial"/>
                <a:cs typeface="Arial"/>
              </a:rPr>
              <a:t>,</a:t>
            </a:r>
            <a:r>
              <a:rPr sz="2391" spc="42">
                <a:latin typeface="Arial"/>
                <a:cs typeface="Arial"/>
              </a:rPr>
              <a:t> </a:t>
            </a:r>
            <a:r>
              <a:rPr sz="2391" spc="35">
                <a:latin typeface="Arial"/>
                <a:cs typeface="Arial"/>
              </a:rPr>
              <a:t>no</a:t>
            </a:r>
            <a:r>
              <a:rPr sz="2391" spc="42">
                <a:latin typeface="Arial"/>
                <a:cs typeface="Arial"/>
              </a:rPr>
              <a:t> </a:t>
            </a:r>
            <a:r>
              <a:rPr sz="2391" spc="53">
                <a:latin typeface="Arial"/>
                <a:cs typeface="Arial"/>
              </a:rPr>
              <a:t>operation</a:t>
            </a:r>
            <a:r>
              <a:rPr sz="2391" spc="42">
                <a:latin typeface="Arial"/>
                <a:cs typeface="Arial"/>
              </a:rPr>
              <a:t> </a:t>
            </a:r>
            <a:r>
              <a:rPr sz="2391">
                <a:latin typeface="Arial"/>
                <a:cs typeface="Arial"/>
              </a:rPr>
              <a:t>is</a:t>
            </a:r>
            <a:r>
              <a:rPr sz="2391" spc="42">
                <a:latin typeface="Arial"/>
                <a:cs typeface="Arial"/>
              </a:rPr>
              <a:t> </a:t>
            </a:r>
            <a:r>
              <a:rPr sz="2391" spc="49">
                <a:latin typeface="Arial"/>
                <a:cs typeface="Arial"/>
              </a:rPr>
              <a:t>performed.</a:t>
            </a:r>
            <a:endParaRPr sz="2391">
              <a:latin typeface="Arial"/>
              <a:cs typeface="Arial"/>
            </a:endParaRPr>
          </a:p>
          <a:p>
            <a:pPr marL="8929">
              <a:spcBef>
                <a:spcPts val="918"/>
              </a:spcBef>
            </a:pPr>
            <a:r>
              <a:rPr sz="2391" b="1">
                <a:solidFill>
                  <a:srgbClr val="0326CC"/>
                </a:solidFill>
                <a:latin typeface="Courier New"/>
                <a:cs typeface="Courier New"/>
              </a:rPr>
              <a:t>free()</a:t>
            </a:r>
            <a:r>
              <a:rPr sz="2391" b="1" spc="-699">
                <a:solidFill>
                  <a:srgbClr val="0326CC"/>
                </a:solidFill>
                <a:latin typeface="Courier New"/>
                <a:cs typeface="Courier New"/>
              </a:rPr>
              <a:t> </a:t>
            </a:r>
            <a:r>
              <a:rPr sz="2391">
                <a:latin typeface="Arial"/>
                <a:cs typeface="Arial"/>
              </a:rPr>
              <a:t>returns</a:t>
            </a:r>
            <a:r>
              <a:rPr sz="2391" spc="-46">
                <a:latin typeface="Arial"/>
                <a:cs typeface="Arial"/>
              </a:rPr>
              <a:t> </a:t>
            </a:r>
            <a:r>
              <a:rPr sz="2391" spc="-7">
                <a:latin typeface="Arial"/>
                <a:cs typeface="Arial"/>
              </a:rPr>
              <a:t>nothing</a:t>
            </a:r>
            <a:endParaRPr sz="2391">
              <a:latin typeface="Arial"/>
              <a:cs typeface="Arial"/>
            </a:endParaRPr>
          </a:p>
          <a:p>
            <a:pPr>
              <a:spcBef>
                <a:spcPts val="1346"/>
              </a:spcBef>
            </a:pPr>
            <a:endParaRPr sz="2391">
              <a:latin typeface="Arial"/>
              <a:cs typeface="Arial"/>
            </a:endParaRPr>
          </a:p>
          <a:p>
            <a:pPr marL="607197">
              <a:tabLst>
                <a:tab pos="1517993" algn="l"/>
                <a:tab pos="2610947" algn="l"/>
                <a:tab pos="2975266" algn="l"/>
              </a:tabLst>
            </a:pPr>
            <a:r>
              <a:rPr sz="2391" b="1" spc="-14">
                <a:solidFill>
                  <a:srgbClr val="0326CC"/>
                </a:solidFill>
                <a:latin typeface="Courier New"/>
                <a:cs typeface="Courier New"/>
              </a:rPr>
              <a:t>char</a:t>
            </a:r>
            <a:r>
              <a:rPr sz="2391" b="1">
                <a:solidFill>
                  <a:srgbClr val="0326CC"/>
                </a:solidFill>
                <a:latin typeface="Courier New"/>
                <a:cs typeface="Courier New"/>
              </a:rPr>
              <a:t>	</a:t>
            </a:r>
            <a:r>
              <a:rPr sz="2391" b="1" spc="-7">
                <a:solidFill>
                  <a:srgbClr val="0326CC"/>
                </a:solidFill>
                <a:latin typeface="Courier New"/>
                <a:cs typeface="Courier New"/>
              </a:rPr>
              <a:t>*mess</a:t>
            </a:r>
            <a:r>
              <a:rPr sz="2391" b="1">
                <a:solidFill>
                  <a:srgbClr val="0326CC"/>
                </a:solidFill>
                <a:latin typeface="Courier New"/>
                <a:cs typeface="Courier New"/>
              </a:rPr>
              <a:t>	</a:t>
            </a:r>
            <a:r>
              <a:rPr sz="2391" b="1" spc="-35">
                <a:solidFill>
                  <a:srgbClr val="0326CC"/>
                </a:solidFill>
                <a:latin typeface="Courier New"/>
                <a:cs typeface="Courier New"/>
              </a:rPr>
              <a:t>=</a:t>
            </a:r>
            <a:r>
              <a:rPr sz="2391" b="1">
                <a:solidFill>
                  <a:srgbClr val="0326CC"/>
                </a:solidFill>
                <a:latin typeface="Courier New"/>
                <a:cs typeface="Courier New"/>
              </a:rPr>
              <a:t>	</a:t>
            </a:r>
            <a:r>
              <a:rPr sz="2391" b="1" spc="-7">
                <a:solidFill>
                  <a:srgbClr val="0326CC"/>
                </a:solidFill>
                <a:latin typeface="Courier New"/>
                <a:cs typeface="Courier New"/>
              </a:rPr>
              <a:t>NULL;</a:t>
            </a:r>
            <a:endParaRPr sz="2391">
              <a:latin typeface="Courier New"/>
              <a:cs typeface="Courier New"/>
            </a:endParaRPr>
          </a:p>
          <a:p>
            <a:pPr marL="607197">
              <a:spcBef>
                <a:spcPts val="380"/>
              </a:spcBef>
              <a:tabLst>
                <a:tab pos="1517993" algn="l"/>
                <a:tab pos="1882311" algn="l"/>
                <a:tab pos="3339584" algn="l"/>
              </a:tabLst>
            </a:pPr>
            <a:r>
              <a:rPr sz="2391" b="1" spc="-14">
                <a:solidFill>
                  <a:srgbClr val="0326CC"/>
                </a:solidFill>
                <a:latin typeface="Courier New"/>
                <a:cs typeface="Courier New"/>
              </a:rPr>
              <a:t>mess</a:t>
            </a:r>
            <a:r>
              <a:rPr sz="2391" b="1">
                <a:solidFill>
                  <a:srgbClr val="0326CC"/>
                </a:solidFill>
                <a:latin typeface="Courier New"/>
                <a:cs typeface="Courier New"/>
              </a:rPr>
              <a:t>	</a:t>
            </a:r>
            <a:r>
              <a:rPr sz="2391" b="1" spc="-35">
                <a:solidFill>
                  <a:srgbClr val="0326CC"/>
                </a:solidFill>
                <a:latin typeface="Courier New"/>
                <a:cs typeface="Courier New"/>
              </a:rPr>
              <a:t>=</a:t>
            </a:r>
            <a:r>
              <a:rPr sz="2391" b="1">
                <a:solidFill>
                  <a:srgbClr val="0326CC"/>
                </a:solidFill>
                <a:latin typeface="Courier New"/>
                <a:cs typeface="Courier New"/>
              </a:rPr>
              <a:t>	</a:t>
            </a:r>
            <a:r>
              <a:rPr sz="2391" b="1" spc="-7">
                <a:solidFill>
                  <a:srgbClr val="0326CC"/>
                </a:solidFill>
                <a:latin typeface="Courier New"/>
                <a:cs typeface="Courier New"/>
              </a:rPr>
              <a:t>(char*)</a:t>
            </a:r>
            <a:r>
              <a:rPr sz="2391" b="1">
                <a:solidFill>
                  <a:srgbClr val="0326CC"/>
                </a:solidFill>
                <a:latin typeface="Courier New"/>
                <a:cs typeface="Courier New"/>
              </a:rPr>
              <a:t>	</a:t>
            </a:r>
            <a:r>
              <a:rPr sz="2391" b="1" spc="-7">
                <a:solidFill>
                  <a:srgbClr val="0326CC"/>
                </a:solidFill>
                <a:latin typeface="Courier New"/>
                <a:cs typeface="Courier New"/>
              </a:rPr>
              <a:t>malloc(100);</a:t>
            </a:r>
            <a:endParaRPr sz="2391">
              <a:latin typeface="Courier New"/>
              <a:cs typeface="Courier New"/>
            </a:endParaRPr>
          </a:p>
          <a:p>
            <a:pPr marL="607197">
              <a:spcBef>
                <a:spcPts val="520"/>
              </a:spcBef>
            </a:pPr>
            <a:r>
              <a:rPr sz="1687" b="1" spc="-35">
                <a:solidFill>
                  <a:srgbClr val="0326CC"/>
                </a:solidFill>
                <a:latin typeface="Courier New"/>
                <a:cs typeface="Courier New"/>
              </a:rPr>
              <a:t>…</a:t>
            </a:r>
            <a:endParaRPr sz="1687">
              <a:latin typeface="Courier New"/>
              <a:cs typeface="Courier New"/>
            </a:endParaRPr>
          </a:p>
          <a:p>
            <a:pPr marL="607197">
              <a:spcBef>
                <a:spcPts val="387"/>
              </a:spcBef>
              <a:tabLst>
                <a:tab pos="2975266" algn="l"/>
                <a:tab pos="4068667" algn="l"/>
                <a:tab pos="4432986" algn="l"/>
              </a:tabLst>
            </a:pPr>
            <a:r>
              <a:rPr sz="2391" b="1" spc="-7">
                <a:solidFill>
                  <a:srgbClr val="0326CC"/>
                </a:solidFill>
                <a:latin typeface="Courier New"/>
                <a:cs typeface="Courier New"/>
              </a:rPr>
              <a:t>free(mess);</a:t>
            </a:r>
            <a:r>
              <a:rPr sz="2391" b="1">
                <a:solidFill>
                  <a:srgbClr val="0326CC"/>
                </a:solidFill>
                <a:latin typeface="Courier New"/>
                <a:cs typeface="Courier New"/>
              </a:rPr>
              <a:t>	</a:t>
            </a:r>
            <a:r>
              <a:rPr sz="2391" b="1" spc="-7">
                <a:solidFill>
                  <a:srgbClr val="0326CC"/>
                </a:solidFill>
                <a:latin typeface="Courier New"/>
                <a:cs typeface="Courier New"/>
              </a:rPr>
              <a:t>*mess</a:t>
            </a:r>
            <a:r>
              <a:rPr sz="2391" b="1">
                <a:solidFill>
                  <a:srgbClr val="0326CC"/>
                </a:solidFill>
                <a:latin typeface="Courier New"/>
                <a:cs typeface="Courier New"/>
              </a:rPr>
              <a:t>	</a:t>
            </a:r>
            <a:r>
              <a:rPr sz="2391" b="1" spc="-35">
                <a:solidFill>
                  <a:srgbClr val="0326CC"/>
                </a:solidFill>
                <a:latin typeface="Courier New"/>
                <a:cs typeface="Courier New"/>
              </a:rPr>
              <a:t>=</a:t>
            </a:r>
            <a:r>
              <a:rPr sz="2391" b="1">
                <a:solidFill>
                  <a:srgbClr val="0326CC"/>
                </a:solidFill>
                <a:latin typeface="Courier New"/>
                <a:cs typeface="Courier New"/>
              </a:rPr>
              <a:t>	</a:t>
            </a:r>
            <a:r>
              <a:rPr sz="2391" b="1" spc="-18">
                <a:solidFill>
                  <a:srgbClr val="0326CC"/>
                </a:solidFill>
                <a:latin typeface="Courier New"/>
                <a:cs typeface="Courier New"/>
              </a:rPr>
              <a:t>43;</a:t>
            </a:r>
            <a:endParaRPr sz="2391">
              <a:latin typeface="Courier New"/>
              <a:cs typeface="Courier New"/>
            </a:endParaRPr>
          </a:p>
          <a:p>
            <a:pPr marL="2437718">
              <a:spcBef>
                <a:spcPts val="1192"/>
              </a:spcBef>
            </a:pPr>
            <a:r>
              <a:rPr sz="1969" spc="-151">
                <a:latin typeface="Arial"/>
                <a:cs typeface="Arial"/>
              </a:rPr>
              <a:t>FREE</a:t>
            </a:r>
            <a:r>
              <a:rPr sz="1969">
                <a:latin typeface="Arial"/>
                <a:cs typeface="Arial"/>
              </a:rPr>
              <a:t> </a:t>
            </a:r>
            <a:r>
              <a:rPr sz="1969" spc="-91">
                <a:latin typeface="Arial"/>
                <a:cs typeface="Arial"/>
              </a:rPr>
              <a:t>DOES</a:t>
            </a:r>
            <a:r>
              <a:rPr sz="1969" spc="-46">
                <a:latin typeface="Arial"/>
                <a:cs typeface="Arial"/>
              </a:rPr>
              <a:t> </a:t>
            </a:r>
            <a:r>
              <a:rPr sz="1969" spc="-63">
                <a:latin typeface="Arial"/>
                <a:cs typeface="Arial"/>
              </a:rPr>
              <a:t>NOT</a:t>
            </a:r>
            <a:r>
              <a:rPr sz="1969" spc="-46">
                <a:latin typeface="Arial"/>
                <a:cs typeface="Arial"/>
              </a:rPr>
              <a:t> </a:t>
            </a:r>
            <a:r>
              <a:rPr sz="1969" spc="-105">
                <a:latin typeface="Arial"/>
                <a:cs typeface="Arial"/>
              </a:rPr>
              <a:t>SET</a:t>
            </a:r>
            <a:r>
              <a:rPr sz="1969" spc="-28">
                <a:latin typeface="Arial"/>
                <a:cs typeface="Arial"/>
              </a:rPr>
              <a:t> </a:t>
            </a:r>
            <a:r>
              <a:rPr sz="1969" spc="-91">
                <a:latin typeface="Arial"/>
                <a:cs typeface="Arial"/>
              </a:rPr>
              <a:t>THE</a:t>
            </a:r>
            <a:r>
              <a:rPr sz="1969" spc="-32">
                <a:latin typeface="Arial"/>
                <a:cs typeface="Arial"/>
              </a:rPr>
              <a:t> </a:t>
            </a:r>
            <a:r>
              <a:rPr sz="1969" spc="-98">
                <a:latin typeface="Arial"/>
                <a:cs typeface="Arial"/>
              </a:rPr>
              <a:t>POINTER</a:t>
            </a:r>
            <a:r>
              <a:rPr sz="1969" spc="-28">
                <a:latin typeface="Arial"/>
                <a:cs typeface="Arial"/>
              </a:rPr>
              <a:t> </a:t>
            </a:r>
            <a:r>
              <a:rPr sz="1969" spc="-60">
                <a:latin typeface="Arial"/>
                <a:cs typeface="Arial"/>
              </a:rPr>
              <a:t>TO</a:t>
            </a:r>
            <a:r>
              <a:rPr sz="1969" spc="-28">
                <a:latin typeface="Arial"/>
                <a:cs typeface="Arial"/>
              </a:rPr>
              <a:t> </a:t>
            </a:r>
            <a:r>
              <a:rPr sz="1969" spc="-14">
                <a:latin typeface="Arial"/>
                <a:cs typeface="Arial"/>
              </a:rPr>
              <a:t>NULL</a:t>
            </a:r>
            <a:endParaRPr sz="1969">
              <a:latin typeface="Arial"/>
              <a:cs typeface="Arial"/>
            </a:endParaRPr>
          </a:p>
        </p:txBody>
      </p:sp>
      <p:sp>
        <p:nvSpPr>
          <p:cNvPr id="9" name="Footer Placeholder 3">
            <a:extLst>
              <a:ext uri="{FF2B5EF4-FFF2-40B4-BE49-F238E27FC236}">
                <a16:creationId xmlns:a16="http://schemas.microsoft.com/office/drawing/2014/main" id="{28B8802B-79E3-AA88-0868-0DDF5E9AB29B}"/>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0" name="Slide Number Placeholder 4">
            <a:extLst>
              <a:ext uri="{FF2B5EF4-FFF2-40B4-BE49-F238E27FC236}">
                <a16:creationId xmlns:a16="http://schemas.microsoft.com/office/drawing/2014/main" id="{5E829035-1C15-9B29-1FB8-06AA7FDDF640}"/>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Agenda</a:t>
            </a:r>
            <a:endParaRPr/>
          </a:p>
        </p:txBody>
      </p:sp>
      <p:sp>
        <p:nvSpPr>
          <p:cNvPr id="113" name="Google Shape;113;p25"/>
          <p:cNvSpPr txBox="1">
            <a:spLocks noGrp="1"/>
          </p:cNvSpPr>
          <p:nvPr>
            <p:ph idx="1"/>
          </p:nvPr>
        </p:nvSpPr>
        <p:spPr>
          <a:xfrm>
            <a:off x="838200" y="915815"/>
            <a:ext cx="10515600" cy="5157351"/>
          </a:xfrm>
          <a:prstGeom prst="rect">
            <a:avLst/>
          </a:prstGeom>
        </p:spPr>
        <p:txBody>
          <a:bodyPr spcFirstLastPara="1" vert="horz" wrap="square" lIns="121900" tIns="121900" rIns="121900" bIns="121900" rtlCol="0" anchor="t" anchorCtr="0">
            <a:normAutofit/>
          </a:bodyPr>
          <a:lstStyle/>
          <a:p>
            <a:pPr>
              <a:lnSpc>
                <a:spcPct val="100000"/>
              </a:lnSpc>
            </a:pPr>
            <a:r>
              <a:rPr lang="en"/>
              <a:t>C Memory model</a:t>
            </a:r>
            <a:endParaRPr/>
          </a:p>
          <a:p>
            <a:pPr>
              <a:lnSpc>
                <a:spcPct val="100000"/>
              </a:lnSpc>
            </a:pPr>
            <a:r>
              <a:rPr lang="en"/>
              <a:t>Heap usage</a:t>
            </a:r>
            <a:endParaRPr/>
          </a:p>
          <a:p>
            <a:pPr>
              <a:lnSpc>
                <a:spcPct val="100000"/>
              </a:lnSpc>
            </a:pPr>
            <a:r>
              <a:rPr lang="en"/>
              <a:t>C Demos</a:t>
            </a:r>
            <a:endParaRPr/>
          </a:p>
          <a:p>
            <a:pPr>
              <a:lnSpc>
                <a:spcPct val="100000"/>
              </a:lnSpc>
            </a:pPr>
            <a:r>
              <a:rPr lang="en"/>
              <a:t>Endianness</a:t>
            </a:r>
            <a:endParaRPr/>
          </a:p>
        </p:txBody>
      </p:sp>
      <p:sp>
        <p:nvSpPr>
          <p:cNvPr id="2" name="Footer Placeholder 1">
            <a:extLst>
              <a:ext uri="{FF2B5EF4-FFF2-40B4-BE49-F238E27FC236}">
                <a16:creationId xmlns:a16="http://schemas.microsoft.com/office/drawing/2014/main" id="{F3895E2C-D555-E04F-75BC-19413D09FF48}"/>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3EAA4855-9CD6-5340-9C48-C7BE20627697}"/>
              </a:ext>
            </a:extLst>
          </p:cNvPr>
          <p:cNvSpPr>
            <a:spLocks noGrp="1"/>
          </p:cNvSpPr>
          <p:nvPr>
            <p:ph type="sldNum" sz="quarter" idx="12"/>
          </p:nvPr>
        </p:nvSpPr>
        <p:spPr/>
        <p:txBody>
          <a:bodyPr/>
          <a:lstStyle/>
          <a:p>
            <a:fld id="{80B3F240-1256-4E56-B6D7-F3DD5D13EF0A}"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52D5-84CE-EEC5-4BB0-82704F7613EC}"/>
              </a:ext>
            </a:extLst>
          </p:cNvPr>
          <p:cNvSpPr>
            <a:spLocks noGrp="1"/>
          </p:cNvSpPr>
          <p:nvPr>
            <p:ph type="title"/>
          </p:nvPr>
        </p:nvSpPr>
        <p:spPr>
          <a:xfrm>
            <a:off x="838200" y="107430"/>
            <a:ext cx="10515600" cy="919192"/>
          </a:xfrm>
        </p:spPr>
        <p:txBody>
          <a:bodyPr anchor="ctr">
            <a:normAutofit/>
          </a:bodyPr>
          <a:lstStyle/>
          <a:p>
            <a:r>
              <a:rPr lang="en-US" spc="-7"/>
              <a:t>free()</a:t>
            </a:r>
            <a:endParaRPr lang="en-PK"/>
          </a:p>
        </p:txBody>
      </p:sp>
      <p:pic>
        <p:nvPicPr>
          <p:cNvPr id="7" name="Content Placeholder 6" descr="A computer screen shot of a computer program&#10;&#10;AI-generated content may be incorrect.">
            <a:extLst>
              <a:ext uri="{FF2B5EF4-FFF2-40B4-BE49-F238E27FC236}">
                <a16:creationId xmlns:a16="http://schemas.microsoft.com/office/drawing/2014/main" id="{1E5F6204-06BB-E91A-A862-495D414C0F02}"/>
              </a:ext>
            </a:extLst>
          </p:cNvPr>
          <p:cNvPicPr>
            <a:picLocks noGrp="1" noChangeAspect="1"/>
          </p:cNvPicPr>
          <p:nvPr>
            <p:ph idx="1"/>
          </p:nvPr>
        </p:nvPicPr>
        <p:blipFill>
          <a:blip r:embed="rId2"/>
          <a:stretch>
            <a:fillRect/>
          </a:stretch>
        </p:blipFill>
        <p:spPr>
          <a:xfrm>
            <a:off x="1552079" y="1077477"/>
            <a:ext cx="9087842" cy="5157351"/>
          </a:xfrm>
          <a:noFill/>
        </p:spPr>
      </p:pic>
      <p:sp>
        <p:nvSpPr>
          <p:cNvPr id="4" name="Footer Placeholder 3">
            <a:extLst>
              <a:ext uri="{FF2B5EF4-FFF2-40B4-BE49-F238E27FC236}">
                <a16:creationId xmlns:a16="http://schemas.microsoft.com/office/drawing/2014/main" id="{3C2B30BC-17CA-8ADB-5940-5E64BC493C71}"/>
              </a:ext>
            </a:extLst>
          </p:cNvPr>
          <p:cNvSpPr>
            <a:spLocks noGrp="1"/>
          </p:cNvSpPr>
          <p:nvPr>
            <p:ph type="ftr" sz="quarter" idx="11"/>
          </p:nvPr>
        </p:nvSpPr>
        <p:spPr>
          <a:xfrm>
            <a:off x="4038600" y="6456106"/>
            <a:ext cx="4114800" cy="365125"/>
          </a:xfrm>
        </p:spPr>
        <p:txBody>
          <a:bodyPr anchor="ctr">
            <a:normAutofit/>
          </a:bodyPr>
          <a:lstStyle/>
          <a:p>
            <a:pPr>
              <a:spcAft>
                <a:spcPts val="600"/>
              </a:spcAft>
            </a:pPr>
            <a:r>
              <a:rPr lang="en-US"/>
              <a:t>Memory Management</a:t>
            </a:r>
          </a:p>
        </p:txBody>
      </p:sp>
      <p:sp>
        <p:nvSpPr>
          <p:cNvPr id="5" name="Slide Number Placeholder 4">
            <a:extLst>
              <a:ext uri="{FF2B5EF4-FFF2-40B4-BE49-F238E27FC236}">
                <a16:creationId xmlns:a16="http://schemas.microsoft.com/office/drawing/2014/main" id="{BFED7BE4-130E-911B-B0B9-776325054AB0}"/>
              </a:ext>
            </a:extLst>
          </p:cNvPr>
          <p:cNvSpPr>
            <a:spLocks noGrp="1"/>
          </p:cNvSpPr>
          <p:nvPr>
            <p:ph type="sldNum" sz="quarter" idx="12"/>
          </p:nvPr>
        </p:nvSpPr>
        <p:spPr>
          <a:xfrm>
            <a:off x="8601364" y="6465342"/>
            <a:ext cx="2743200" cy="365125"/>
          </a:xfrm>
        </p:spPr>
        <p:txBody>
          <a:bodyPr anchor="ctr">
            <a:normAutofit/>
          </a:bodyPr>
          <a:lstStyle/>
          <a:p>
            <a:pPr>
              <a:spcAft>
                <a:spcPts val="600"/>
              </a:spcAft>
            </a:pPr>
            <a:fld id="{80B3F240-1256-4E56-B6D7-F3DD5D13EF0A}" type="slidenum">
              <a:rPr lang="en-US" smtClean="0"/>
              <a:pPr>
                <a:spcAft>
                  <a:spcPts val="600"/>
                </a:spcAft>
              </a:pPr>
              <a:t>20</a:t>
            </a:fld>
            <a:endParaRPr lang="en-US"/>
          </a:p>
        </p:txBody>
      </p:sp>
    </p:spTree>
    <p:extLst>
      <p:ext uri="{BB962C8B-B14F-4D97-AF65-F5344CB8AC3E}">
        <p14:creationId xmlns:p14="http://schemas.microsoft.com/office/powerpoint/2010/main" val="371977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3665" y="172826"/>
            <a:ext cx="7520136" cy="614889"/>
          </a:xfrm>
          <a:prstGeom prst="rect">
            <a:avLst/>
          </a:prstGeom>
        </p:spPr>
        <p:txBody>
          <a:bodyPr vert="horz" wrap="square" lIns="0" tIns="8930" rIns="0" bIns="0" rtlCol="0" anchor="ctr">
            <a:spAutoFit/>
          </a:bodyPr>
          <a:lstStyle/>
          <a:p>
            <a:pPr marL="8929">
              <a:lnSpc>
                <a:spcPct val="100000"/>
              </a:lnSpc>
              <a:spcBef>
                <a:spcPts val="70"/>
              </a:spcBef>
              <a:tabLst>
                <a:tab pos="4209751" algn="l"/>
                <a:tab pos="6910439" algn="l"/>
              </a:tabLst>
            </a:pPr>
            <a:r>
              <a:rPr sz="3937" spc="-7">
                <a:latin typeface="Courier New"/>
                <a:cs typeface="Courier New"/>
              </a:rPr>
              <a:t>realloc(void*</a:t>
            </a:r>
            <a:r>
              <a:rPr sz="3937">
                <a:latin typeface="Courier New"/>
                <a:cs typeface="Courier New"/>
              </a:rPr>
              <a:t>	</a:t>
            </a:r>
            <a:r>
              <a:rPr sz="3937" spc="-7">
                <a:latin typeface="Courier New"/>
                <a:cs typeface="Courier New"/>
              </a:rPr>
              <a:t>p,size_t</a:t>
            </a:r>
            <a:r>
              <a:rPr sz="3937">
                <a:latin typeface="Courier New"/>
                <a:cs typeface="Courier New"/>
              </a:rPr>
              <a:t>	</a:t>
            </a:r>
            <a:r>
              <a:rPr sz="3937" spc="-18">
                <a:latin typeface="Courier New"/>
                <a:cs typeface="Courier New"/>
              </a:rPr>
              <a:t>s)</a:t>
            </a:r>
            <a:endParaRPr sz="3937">
              <a:latin typeface="Courier New"/>
              <a:cs typeface="Courier New"/>
            </a:endParaRPr>
          </a:p>
        </p:txBody>
      </p:sp>
      <p:sp>
        <p:nvSpPr>
          <p:cNvPr id="3" name="object 3"/>
          <p:cNvSpPr txBox="1"/>
          <p:nvPr/>
        </p:nvSpPr>
        <p:spPr>
          <a:xfrm>
            <a:off x="1059880" y="1183120"/>
            <a:ext cx="8787705" cy="3365962"/>
          </a:xfrm>
          <a:prstGeom prst="rect">
            <a:avLst/>
          </a:prstGeom>
        </p:spPr>
        <p:txBody>
          <a:bodyPr vert="horz" wrap="square" lIns="0" tIns="8930" rIns="0" bIns="0" rtlCol="0">
            <a:spAutoFit/>
          </a:bodyPr>
          <a:lstStyle/>
          <a:p>
            <a:pPr marL="21877">
              <a:spcBef>
                <a:spcPts val="70"/>
              </a:spcBef>
            </a:pPr>
            <a:r>
              <a:rPr sz="2320">
                <a:latin typeface="Arial"/>
                <a:cs typeface="Arial"/>
              </a:rPr>
              <a:t>Changes</a:t>
            </a:r>
            <a:r>
              <a:rPr sz="2320" spc="42">
                <a:latin typeface="Arial"/>
                <a:cs typeface="Arial"/>
              </a:rPr>
              <a:t> </a:t>
            </a:r>
            <a:r>
              <a:rPr sz="2320">
                <a:latin typeface="Arial"/>
                <a:cs typeface="Arial"/>
              </a:rPr>
              <a:t>the</a:t>
            </a:r>
            <a:r>
              <a:rPr sz="2320" spc="63">
                <a:latin typeface="Arial"/>
                <a:cs typeface="Arial"/>
              </a:rPr>
              <a:t> </a:t>
            </a:r>
            <a:r>
              <a:rPr sz="2320">
                <a:latin typeface="Arial"/>
                <a:cs typeface="Arial"/>
              </a:rPr>
              <a:t>size</a:t>
            </a:r>
            <a:r>
              <a:rPr sz="2320" spc="60">
                <a:latin typeface="Arial"/>
                <a:cs typeface="Arial"/>
              </a:rPr>
              <a:t> </a:t>
            </a:r>
            <a:r>
              <a:rPr sz="2320" spc="67">
                <a:latin typeface="Arial"/>
                <a:cs typeface="Arial"/>
              </a:rPr>
              <a:t>of</a:t>
            </a:r>
            <a:r>
              <a:rPr sz="2320" spc="63">
                <a:latin typeface="Arial"/>
                <a:cs typeface="Arial"/>
              </a:rPr>
              <a:t> </a:t>
            </a:r>
            <a:r>
              <a:rPr sz="2320">
                <a:latin typeface="Arial"/>
                <a:cs typeface="Arial"/>
              </a:rPr>
              <a:t>the</a:t>
            </a:r>
            <a:r>
              <a:rPr sz="2320" spc="63">
                <a:latin typeface="Arial"/>
                <a:cs typeface="Arial"/>
              </a:rPr>
              <a:t> </a:t>
            </a:r>
            <a:r>
              <a:rPr sz="2320">
                <a:latin typeface="Arial"/>
                <a:cs typeface="Arial"/>
              </a:rPr>
              <a:t>memory</a:t>
            </a:r>
            <a:r>
              <a:rPr sz="2320" spc="60">
                <a:latin typeface="Arial"/>
                <a:cs typeface="Arial"/>
              </a:rPr>
              <a:t> </a:t>
            </a:r>
            <a:r>
              <a:rPr sz="2320" spc="42">
                <a:latin typeface="Arial"/>
                <a:cs typeface="Arial"/>
              </a:rPr>
              <a:t>block</a:t>
            </a:r>
            <a:r>
              <a:rPr sz="2320" spc="63">
                <a:latin typeface="Arial"/>
                <a:cs typeface="Arial"/>
              </a:rPr>
              <a:t> </a:t>
            </a:r>
            <a:r>
              <a:rPr sz="2320" spc="39">
                <a:latin typeface="Arial"/>
                <a:cs typeface="Arial"/>
              </a:rPr>
              <a:t>pointed</a:t>
            </a:r>
            <a:r>
              <a:rPr sz="2320" spc="60">
                <a:latin typeface="Arial"/>
                <a:cs typeface="Arial"/>
              </a:rPr>
              <a:t> </a:t>
            </a:r>
            <a:r>
              <a:rPr sz="2320" spc="46">
                <a:latin typeface="Arial"/>
                <a:cs typeface="Arial"/>
              </a:rPr>
              <a:t>to</a:t>
            </a:r>
            <a:r>
              <a:rPr sz="2320" spc="63">
                <a:latin typeface="Arial"/>
                <a:cs typeface="Arial"/>
              </a:rPr>
              <a:t> </a:t>
            </a:r>
            <a:r>
              <a:rPr sz="2320" spc="70">
                <a:latin typeface="Arial"/>
                <a:cs typeface="Arial"/>
              </a:rPr>
              <a:t>by</a:t>
            </a:r>
            <a:r>
              <a:rPr sz="2320" spc="67">
                <a:latin typeface="Arial"/>
                <a:cs typeface="Arial"/>
              </a:rPr>
              <a:t> </a:t>
            </a:r>
            <a:r>
              <a:rPr sz="2320" b="1">
                <a:solidFill>
                  <a:srgbClr val="0326CC"/>
                </a:solidFill>
                <a:latin typeface="Courier New"/>
                <a:cs typeface="Courier New"/>
              </a:rPr>
              <a:t>p</a:t>
            </a:r>
            <a:r>
              <a:rPr sz="2320" b="1" spc="-678">
                <a:solidFill>
                  <a:srgbClr val="0326CC"/>
                </a:solidFill>
                <a:latin typeface="Courier New"/>
                <a:cs typeface="Courier New"/>
              </a:rPr>
              <a:t> </a:t>
            </a:r>
            <a:r>
              <a:rPr sz="2320" spc="46">
                <a:latin typeface="Arial"/>
                <a:cs typeface="Arial"/>
              </a:rPr>
              <a:t>to</a:t>
            </a:r>
            <a:r>
              <a:rPr sz="2320" spc="60">
                <a:latin typeface="Arial"/>
                <a:cs typeface="Arial"/>
              </a:rPr>
              <a:t> </a:t>
            </a:r>
            <a:r>
              <a:rPr sz="2320" b="1">
                <a:solidFill>
                  <a:srgbClr val="0326CC"/>
                </a:solidFill>
                <a:latin typeface="Courier New"/>
                <a:cs typeface="Courier New"/>
              </a:rPr>
              <a:t>s</a:t>
            </a:r>
            <a:r>
              <a:rPr sz="2320" b="1" spc="-678">
                <a:solidFill>
                  <a:srgbClr val="0326CC"/>
                </a:solidFill>
                <a:latin typeface="Courier New"/>
                <a:cs typeface="Courier New"/>
              </a:rPr>
              <a:t> </a:t>
            </a:r>
            <a:r>
              <a:rPr sz="2320" spc="-7">
                <a:latin typeface="Arial"/>
                <a:cs typeface="Arial"/>
              </a:rPr>
              <a:t>bytes</a:t>
            </a:r>
            <a:endParaRPr sz="2320">
              <a:latin typeface="Arial"/>
              <a:cs typeface="Arial"/>
            </a:endParaRPr>
          </a:p>
          <a:p>
            <a:pPr marL="28574" marR="833110">
              <a:lnSpc>
                <a:spcPct val="175500"/>
              </a:lnSpc>
              <a:spcBef>
                <a:spcPts val="84"/>
              </a:spcBef>
            </a:pPr>
            <a:r>
              <a:rPr sz="2391" spc="-7">
                <a:latin typeface="Arial"/>
                <a:cs typeface="Arial"/>
              </a:rPr>
              <a:t>Contents</a:t>
            </a:r>
            <a:r>
              <a:rPr sz="2391" spc="46">
                <a:latin typeface="Arial"/>
                <a:cs typeface="Arial"/>
              </a:rPr>
              <a:t> </a:t>
            </a:r>
            <a:r>
              <a:rPr sz="2391">
                <a:latin typeface="Arial"/>
                <a:cs typeface="Arial"/>
              </a:rPr>
              <a:t>unchanged</a:t>
            </a:r>
            <a:r>
              <a:rPr sz="2391" spc="49">
                <a:latin typeface="Arial"/>
                <a:cs typeface="Arial"/>
              </a:rPr>
              <a:t> to</a:t>
            </a:r>
            <a:r>
              <a:rPr sz="2391" spc="46">
                <a:latin typeface="Arial"/>
                <a:cs typeface="Arial"/>
              </a:rPr>
              <a:t> </a:t>
            </a:r>
            <a:r>
              <a:rPr sz="2391">
                <a:latin typeface="Arial"/>
                <a:cs typeface="Arial"/>
              </a:rPr>
              <a:t>the</a:t>
            </a:r>
            <a:r>
              <a:rPr sz="2391" spc="49">
                <a:latin typeface="Arial"/>
                <a:cs typeface="Arial"/>
              </a:rPr>
              <a:t> </a:t>
            </a:r>
            <a:r>
              <a:rPr sz="2391" spc="-14">
                <a:latin typeface="Arial"/>
                <a:cs typeface="Arial"/>
              </a:rPr>
              <a:t>minimum</a:t>
            </a:r>
            <a:r>
              <a:rPr sz="2391" spc="46">
                <a:latin typeface="Arial"/>
                <a:cs typeface="Arial"/>
              </a:rPr>
              <a:t> </a:t>
            </a:r>
            <a:r>
              <a:rPr sz="2391" spc="70">
                <a:latin typeface="Arial"/>
                <a:cs typeface="Arial"/>
              </a:rPr>
              <a:t>of</a:t>
            </a:r>
            <a:r>
              <a:rPr sz="2391" spc="49">
                <a:latin typeface="Arial"/>
                <a:cs typeface="Arial"/>
              </a:rPr>
              <a:t> </a:t>
            </a:r>
            <a:r>
              <a:rPr sz="2391" spc="88">
                <a:latin typeface="Arial"/>
                <a:cs typeface="Arial"/>
              </a:rPr>
              <a:t>old</a:t>
            </a:r>
            <a:r>
              <a:rPr sz="2391" spc="49">
                <a:latin typeface="Arial"/>
                <a:cs typeface="Arial"/>
              </a:rPr>
              <a:t> </a:t>
            </a:r>
            <a:r>
              <a:rPr sz="2391" spc="60">
                <a:latin typeface="Arial"/>
                <a:cs typeface="Arial"/>
              </a:rPr>
              <a:t>and</a:t>
            </a:r>
            <a:r>
              <a:rPr sz="2391" spc="46">
                <a:latin typeface="Arial"/>
                <a:cs typeface="Arial"/>
              </a:rPr>
              <a:t> </a:t>
            </a:r>
            <a:r>
              <a:rPr sz="2391">
                <a:latin typeface="Arial"/>
                <a:cs typeface="Arial"/>
              </a:rPr>
              <a:t>new</a:t>
            </a:r>
            <a:r>
              <a:rPr sz="2391" spc="49">
                <a:latin typeface="Arial"/>
                <a:cs typeface="Arial"/>
              </a:rPr>
              <a:t> </a:t>
            </a:r>
            <a:r>
              <a:rPr sz="2391" spc="-7">
                <a:latin typeface="Arial"/>
                <a:cs typeface="Arial"/>
              </a:rPr>
              <a:t>sizes </a:t>
            </a:r>
            <a:r>
              <a:rPr sz="2391" spc="116">
                <a:latin typeface="Arial"/>
                <a:cs typeface="Arial"/>
              </a:rPr>
              <a:t>Newly</a:t>
            </a:r>
            <a:r>
              <a:rPr sz="2391" spc="63">
                <a:latin typeface="Arial"/>
                <a:cs typeface="Arial"/>
              </a:rPr>
              <a:t> </a:t>
            </a:r>
            <a:r>
              <a:rPr sz="2391" spc="80">
                <a:latin typeface="Arial"/>
                <a:cs typeface="Arial"/>
              </a:rPr>
              <a:t>alloc’d</a:t>
            </a:r>
            <a:r>
              <a:rPr sz="2391" spc="67">
                <a:latin typeface="Arial"/>
                <a:cs typeface="Arial"/>
              </a:rPr>
              <a:t> </a:t>
            </a:r>
            <a:r>
              <a:rPr sz="2391">
                <a:latin typeface="Arial"/>
                <a:cs typeface="Arial"/>
              </a:rPr>
              <a:t>memory</a:t>
            </a:r>
            <a:r>
              <a:rPr sz="2391" spc="63">
                <a:latin typeface="Arial"/>
                <a:cs typeface="Arial"/>
              </a:rPr>
              <a:t> </a:t>
            </a:r>
            <a:r>
              <a:rPr sz="2391">
                <a:latin typeface="Arial"/>
                <a:cs typeface="Arial"/>
              </a:rPr>
              <a:t>is</a:t>
            </a:r>
            <a:r>
              <a:rPr sz="2391" spc="67">
                <a:latin typeface="Arial"/>
                <a:cs typeface="Arial"/>
              </a:rPr>
              <a:t> </a:t>
            </a:r>
            <a:r>
              <a:rPr sz="2391" spc="32">
                <a:latin typeface="Arial"/>
                <a:cs typeface="Arial"/>
              </a:rPr>
              <a:t>uninitialized.</a:t>
            </a:r>
            <a:endParaRPr sz="2391">
              <a:latin typeface="Arial"/>
              <a:cs typeface="Arial"/>
            </a:endParaRPr>
          </a:p>
          <a:p>
            <a:pPr marL="28574" marR="147335">
              <a:lnSpc>
                <a:spcPct val="102600"/>
              </a:lnSpc>
              <a:spcBef>
                <a:spcPts val="2180"/>
              </a:spcBef>
            </a:pPr>
            <a:r>
              <a:rPr lang="en-US" sz="2391" spc="-53">
                <a:latin typeface="Arial"/>
                <a:cs typeface="Arial"/>
              </a:rPr>
              <a:t>R</a:t>
            </a:r>
            <a:r>
              <a:rPr sz="2391" spc="-53">
                <a:latin typeface="Arial"/>
                <a:cs typeface="Arial"/>
              </a:rPr>
              <a:t>eturns</a:t>
            </a:r>
            <a:r>
              <a:rPr sz="2391" spc="84">
                <a:latin typeface="Arial"/>
                <a:cs typeface="Arial"/>
              </a:rPr>
              <a:t> </a:t>
            </a:r>
            <a:r>
              <a:rPr sz="2391" spc="42">
                <a:latin typeface="Arial"/>
                <a:cs typeface="Arial"/>
              </a:rPr>
              <a:t>pointer</a:t>
            </a:r>
            <a:r>
              <a:rPr sz="2391" spc="88">
                <a:latin typeface="Arial"/>
                <a:cs typeface="Arial"/>
              </a:rPr>
              <a:t> </a:t>
            </a:r>
            <a:r>
              <a:rPr sz="2391" spc="49">
                <a:latin typeface="Arial"/>
                <a:cs typeface="Arial"/>
              </a:rPr>
              <a:t>to</a:t>
            </a:r>
            <a:r>
              <a:rPr sz="2391" spc="84">
                <a:latin typeface="Arial"/>
                <a:cs typeface="Arial"/>
              </a:rPr>
              <a:t> </a:t>
            </a:r>
            <a:r>
              <a:rPr sz="2391" spc="80">
                <a:latin typeface="Arial"/>
                <a:cs typeface="Arial"/>
              </a:rPr>
              <a:t>alloc’d</a:t>
            </a:r>
            <a:r>
              <a:rPr sz="2391" spc="88">
                <a:latin typeface="Arial"/>
                <a:cs typeface="Arial"/>
              </a:rPr>
              <a:t> </a:t>
            </a:r>
            <a:r>
              <a:rPr sz="2391">
                <a:latin typeface="Arial"/>
                <a:cs typeface="Arial"/>
              </a:rPr>
              <a:t>memory,</a:t>
            </a:r>
            <a:r>
              <a:rPr sz="2391" spc="84">
                <a:latin typeface="Arial"/>
                <a:cs typeface="Arial"/>
              </a:rPr>
              <a:t> </a:t>
            </a:r>
            <a:r>
              <a:rPr sz="2391" spc="35">
                <a:latin typeface="Arial"/>
                <a:cs typeface="Arial"/>
              </a:rPr>
              <a:t>may</a:t>
            </a:r>
            <a:r>
              <a:rPr sz="2391" spc="88">
                <a:latin typeface="Arial"/>
                <a:cs typeface="Arial"/>
              </a:rPr>
              <a:t> </a:t>
            </a:r>
            <a:r>
              <a:rPr sz="2391" spc="46">
                <a:latin typeface="Arial"/>
                <a:cs typeface="Arial"/>
              </a:rPr>
              <a:t>be</a:t>
            </a:r>
            <a:r>
              <a:rPr sz="2391" spc="88">
                <a:latin typeface="Arial"/>
                <a:cs typeface="Arial"/>
              </a:rPr>
              <a:t> </a:t>
            </a:r>
            <a:r>
              <a:rPr sz="2391" spc="39">
                <a:latin typeface="Arial"/>
                <a:cs typeface="Arial"/>
              </a:rPr>
              <a:t>different</a:t>
            </a:r>
            <a:r>
              <a:rPr sz="2391" spc="84">
                <a:latin typeface="Arial"/>
                <a:cs typeface="Arial"/>
              </a:rPr>
              <a:t> </a:t>
            </a:r>
            <a:r>
              <a:rPr sz="2391">
                <a:latin typeface="Arial"/>
                <a:cs typeface="Arial"/>
              </a:rPr>
              <a:t>from</a:t>
            </a:r>
            <a:r>
              <a:rPr sz="2391" spc="91">
                <a:latin typeface="Arial"/>
                <a:cs typeface="Arial"/>
              </a:rPr>
              <a:t> </a:t>
            </a:r>
            <a:r>
              <a:rPr sz="2391" b="1">
                <a:solidFill>
                  <a:srgbClr val="0326CC"/>
                </a:solidFill>
                <a:latin typeface="Courier New"/>
                <a:cs typeface="Courier New"/>
              </a:rPr>
              <a:t>p</a:t>
            </a:r>
            <a:r>
              <a:rPr sz="2391">
                <a:latin typeface="Arial"/>
                <a:cs typeface="Arial"/>
              </a:rPr>
              <a:t>,</a:t>
            </a:r>
            <a:r>
              <a:rPr sz="2391" spc="84">
                <a:latin typeface="Arial"/>
                <a:cs typeface="Arial"/>
              </a:rPr>
              <a:t> </a:t>
            </a:r>
            <a:r>
              <a:rPr sz="2391" spc="77">
                <a:latin typeface="Arial"/>
                <a:cs typeface="Arial"/>
              </a:rPr>
              <a:t>or </a:t>
            </a:r>
            <a:r>
              <a:rPr sz="2391">
                <a:latin typeface="Arial"/>
                <a:cs typeface="Arial"/>
              </a:rPr>
              <a:t>NULL</a:t>
            </a:r>
            <a:r>
              <a:rPr sz="2391" spc="32">
                <a:latin typeface="Arial"/>
                <a:cs typeface="Arial"/>
              </a:rPr>
              <a:t> </a:t>
            </a:r>
            <a:r>
              <a:rPr sz="2391" spc="53">
                <a:latin typeface="Arial"/>
                <a:cs typeface="Arial"/>
              </a:rPr>
              <a:t>if</a:t>
            </a:r>
            <a:r>
              <a:rPr sz="2391" spc="32">
                <a:latin typeface="Arial"/>
                <a:cs typeface="Arial"/>
              </a:rPr>
              <a:t> </a:t>
            </a:r>
            <a:r>
              <a:rPr sz="2391">
                <a:latin typeface="Arial"/>
                <a:cs typeface="Arial"/>
              </a:rPr>
              <a:t>the</a:t>
            </a:r>
            <a:r>
              <a:rPr sz="2391" spc="35">
                <a:latin typeface="Arial"/>
                <a:cs typeface="Arial"/>
              </a:rPr>
              <a:t> </a:t>
            </a:r>
            <a:r>
              <a:rPr sz="2391">
                <a:latin typeface="Arial"/>
                <a:cs typeface="Arial"/>
              </a:rPr>
              <a:t>request</a:t>
            </a:r>
            <a:r>
              <a:rPr sz="2391" spc="32">
                <a:latin typeface="Arial"/>
                <a:cs typeface="Arial"/>
              </a:rPr>
              <a:t> </a:t>
            </a:r>
            <a:r>
              <a:rPr sz="2391">
                <a:latin typeface="Arial"/>
                <a:cs typeface="Arial"/>
              </a:rPr>
              <a:t>fails</a:t>
            </a:r>
            <a:r>
              <a:rPr sz="2391" spc="32">
                <a:latin typeface="Arial"/>
                <a:cs typeface="Arial"/>
              </a:rPr>
              <a:t> </a:t>
            </a:r>
            <a:r>
              <a:rPr sz="2391" spc="95">
                <a:latin typeface="Arial"/>
                <a:cs typeface="Arial"/>
              </a:rPr>
              <a:t>or</a:t>
            </a:r>
            <a:r>
              <a:rPr sz="2391" spc="35">
                <a:latin typeface="Arial"/>
                <a:cs typeface="Arial"/>
              </a:rPr>
              <a:t> </a:t>
            </a:r>
            <a:r>
              <a:rPr sz="2391" spc="53">
                <a:latin typeface="Arial"/>
                <a:cs typeface="Arial"/>
              </a:rPr>
              <a:t>if</a:t>
            </a:r>
            <a:r>
              <a:rPr sz="2391" spc="32">
                <a:latin typeface="Arial"/>
                <a:cs typeface="Arial"/>
              </a:rPr>
              <a:t> </a:t>
            </a:r>
            <a:r>
              <a:rPr sz="2391" b="1" spc="-14">
                <a:solidFill>
                  <a:srgbClr val="0326CC"/>
                </a:solidFill>
                <a:latin typeface="Courier New"/>
                <a:cs typeface="Courier New"/>
              </a:rPr>
              <a:t>s==0</a:t>
            </a:r>
            <a:endParaRPr sz="2391">
              <a:latin typeface="Courier New"/>
              <a:cs typeface="Courier New"/>
            </a:endParaRPr>
          </a:p>
          <a:p>
            <a:pPr marL="21877">
              <a:spcBef>
                <a:spcPts val="2270"/>
              </a:spcBef>
            </a:pPr>
            <a:r>
              <a:rPr sz="2320" spc="39">
                <a:latin typeface="Arial"/>
                <a:cs typeface="Arial"/>
              </a:rPr>
              <a:t>If</a:t>
            </a:r>
            <a:r>
              <a:rPr sz="2320" spc="84">
                <a:latin typeface="Arial"/>
                <a:cs typeface="Arial"/>
              </a:rPr>
              <a:t> </a:t>
            </a:r>
            <a:r>
              <a:rPr sz="2320">
                <a:latin typeface="Arial"/>
                <a:cs typeface="Arial"/>
              </a:rPr>
              <a:t>fails,</a:t>
            </a:r>
            <a:r>
              <a:rPr sz="2320" spc="84">
                <a:latin typeface="Arial"/>
                <a:cs typeface="Arial"/>
              </a:rPr>
              <a:t> </a:t>
            </a:r>
            <a:r>
              <a:rPr sz="2320" spc="67">
                <a:latin typeface="Arial"/>
                <a:cs typeface="Arial"/>
              </a:rPr>
              <a:t>original</a:t>
            </a:r>
            <a:r>
              <a:rPr sz="2320" spc="88">
                <a:latin typeface="Arial"/>
                <a:cs typeface="Arial"/>
              </a:rPr>
              <a:t> </a:t>
            </a:r>
            <a:r>
              <a:rPr sz="2320" spc="42">
                <a:latin typeface="Arial"/>
                <a:cs typeface="Arial"/>
              </a:rPr>
              <a:t>block</a:t>
            </a:r>
            <a:r>
              <a:rPr sz="2320" spc="84">
                <a:latin typeface="Arial"/>
                <a:cs typeface="Arial"/>
              </a:rPr>
              <a:t> </a:t>
            </a:r>
            <a:r>
              <a:rPr sz="2320" spc="35">
                <a:latin typeface="Arial"/>
                <a:cs typeface="Arial"/>
              </a:rPr>
              <a:t>left</a:t>
            </a:r>
            <a:r>
              <a:rPr sz="2320" spc="88">
                <a:latin typeface="Arial"/>
                <a:cs typeface="Arial"/>
              </a:rPr>
              <a:t> </a:t>
            </a:r>
            <a:r>
              <a:rPr sz="2320">
                <a:latin typeface="Arial"/>
                <a:cs typeface="Arial"/>
              </a:rPr>
              <a:t>untouched,</a:t>
            </a:r>
            <a:r>
              <a:rPr sz="2320" spc="84">
                <a:latin typeface="Arial"/>
                <a:cs typeface="Arial"/>
              </a:rPr>
              <a:t> </a:t>
            </a:r>
            <a:r>
              <a:rPr sz="2320" spc="42">
                <a:latin typeface="Arial"/>
                <a:cs typeface="Arial"/>
              </a:rPr>
              <a:t>i.e.</a:t>
            </a:r>
            <a:r>
              <a:rPr sz="2320" spc="88">
                <a:latin typeface="Arial"/>
                <a:cs typeface="Arial"/>
              </a:rPr>
              <a:t> </a:t>
            </a:r>
            <a:r>
              <a:rPr sz="2320">
                <a:latin typeface="Arial"/>
                <a:cs typeface="Arial"/>
              </a:rPr>
              <a:t>it</a:t>
            </a:r>
            <a:r>
              <a:rPr sz="2320" spc="84">
                <a:latin typeface="Arial"/>
                <a:cs typeface="Arial"/>
              </a:rPr>
              <a:t> </a:t>
            </a:r>
            <a:r>
              <a:rPr sz="2320">
                <a:latin typeface="Arial"/>
                <a:cs typeface="Arial"/>
              </a:rPr>
              <a:t>is</a:t>
            </a:r>
            <a:r>
              <a:rPr sz="2320" spc="88">
                <a:latin typeface="Arial"/>
                <a:cs typeface="Arial"/>
              </a:rPr>
              <a:t> </a:t>
            </a:r>
            <a:r>
              <a:rPr sz="2320">
                <a:latin typeface="Arial"/>
                <a:cs typeface="Arial"/>
              </a:rPr>
              <a:t>not</a:t>
            </a:r>
            <a:r>
              <a:rPr sz="2320" spc="84">
                <a:latin typeface="Arial"/>
                <a:cs typeface="Arial"/>
              </a:rPr>
              <a:t> </a:t>
            </a:r>
            <a:r>
              <a:rPr sz="2320" spc="35">
                <a:latin typeface="Arial"/>
                <a:cs typeface="Arial"/>
              </a:rPr>
              <a:t>freed</a:t>
            </a:r>
            <a:r>
              <a:rPr sz="2320" spc="88">
                <a:latin typeface="Arial"/>
                <a:cs typeface="Arial"/>
              </a:rPr>
              <a:t> </a:t>
            </a:r>
            <a:r>
              <a:rPr sz="2320" spc="91">
                <a:latin typeface="Arial"/>
                <a:cs typeface="Arial"/>
              </a:rPr>
              <a:t>or</a:t>
            </a:r>
            <a:r>
              <a:rPr sz="2320" spc="84">
                <a:latin typeface="Arial"/>
                <a:cs typeface="Arial"/>
              </a:rPr>
              <a:t> </a:t>
            </a:r>
            <a:r>
              <a:rPr sz="2320" spc="-7">
                <a:latin typeface="Arial"/>
                <a:cs typeface="Arial"/>
              </a:rPr>
              <a:t>moved</a:t>
            </a:r>
            <a:endParaRPr sz="2320">
              <a:latin typeface="Arial"/>
              <a:cs typeface="Arial"/>
            </a:endParaRPr>
          </a:p>
        </p:txBody>
      </p:sp>
      <p:sp>
        <p:nvSpPr>
          <p:cNvPr id="5" name="Footer Placeholder 3">
            <a:extLst>
              <a:ext uri="{FF2B5EF4-FFF2-40B4-BE49-F238E27FC236}">
                <a16:creationId xmlns:a16="http://schemas.microsoft.com/office/drawing/2014/main" id="{7D509009-9428-6C81-3049-C211B9C91F19}"/>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6" name="Slide Number Placeholder 4">
            <a:extLst>
              <a:ext uri="{FF2B5EF4-FFF2-40B4-BE49-F238E27FC236}">
                <a16:creationId xmlns:a16="http://schemas.microsoft.com/office/drawing/2014/main" id="{D5860FE8-1FA0-BB9B-D677-3DFC813C3C75}"/>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6951-F112-19AF-4DDC-D4B1781C4B73}"/>
              </a:ext>
            </a:extLst>
          </p:cNvPr>
          <p:cNvSpPr>
            <a:spLocks noGrp="1"/>
          </p:cNvSpPr>
          <p:nvPr>
            <p:ph type="title"/>
          </p:nvPr>
        </p:nvSpPr>
        <p:spPr>
          <a:xfrm>
            <a:off x="838200" y="107430"/>
            <a:ext cx="10515600" cy="919192"/>
          </a:xfrm>
        </p:spPr>
        <p:txBody>
          <a:bodyPr anchor="ctr">
            <a:normAutofit/>
          </a:bodyPr>
          <a:lstStyle/>
          <a:p>
            <a:r>
              <a:rPr lang="en-US" spc="-7" err="1"/>
              <a:t>realloc</a:t>
            </a:r>
            <a:r>
              <a:rPr lang="en-US" spc="-7"/>
              <a:t>(void*</a:t>
            </a:r>
            <a:r>
              <a:rPr lang="en-US"/>
              <a:t>	</a:t>
            </a:r>
            <a:r>
              <a:rPr lang="en-US" spc="-7" err="1"/>
              <a:t>p,size_t</a:t>
            </a:r>
            <a:r>
              <a:rPr lang="en-US"/>
              <a:t>	</a:t>
            </a:r>
            <a:r>
              <a:rPr lang="en-US" spc="-18"/>
              <a:t>s)</a:t>
            </a:r>
            <a:endParaRPr lang="en-PK"/>
          </a:p>
        </p:txBody>
      </p:sp>
      <p:pic>
        <p:nvPicPr>
          <p:cNvPr id="7" name="Content Placeholder 6" descr="A green background with text and numbers&#10;&#10;AI-generated content may be incorrect.">
            <a:extLst>
              <a:ext uri="{FF2B5EF4-FFF2-40B4-BE49-F238E27FC236}">
                <a16:creationId xmlns:a16="http://schemas.microsoft.com/office/drawing/2014/main" id="{A5EF59D2-BFFE-F13E-D433-4D4CE376753A}"/>
              </a:ext>
            </a:extLst>
          </p:cNvPr>
          <p:cNvPicPr>
            <a:picLocks noGrp="1" noChangeAspect="1"/>
          </p:cNvPicPr>
          <p:nvPr>
            <p:ph idx="1"/>
          </p:nvPr>
        </p:nvPicPr>
        <p:blipFill>
          <a:blip r:embed="rId2"/>
          <a:stretch>
            <a:fillRect/>
          </a:stretch>
        </p:blipFill>
        <p:spPr>
          <a:xfrm>
            <a:off x="1572007" y="1077477"/>
            <a:ext cx="9047985" cy="5157351"/>
          </a:xfrm>
          <a:noFill/>
        </p:spPr>
      </p:pic>
      <p:sp>
        <p:nvSpPr>
          <p:cNvPr id="4" name="Footer Placeholder 3">
            <a:extLst>
              <a:ext uri="{FF2B5EF4-FFF2-40B4-BE49-F238E27FC236}">
                <a16:creationId xmlns:a16="http://schemas.microsoft.com/office/drawing/2014/main" id="{6659DBD4-CD0B-6F8E-AEEF-8E6BED6BAF6F}"/>
              </a:ext>
            </a:extLst>
          </p:cNvPr>
          <p:cNvSpPr>
            <a:spLocks noGrp="1"/>
          </p:cNvSpPr>
          <p:nvPr>
            <p:ph type="ftr" sz="quarter" idx="11"/>
          </p:nvPr>
        </p:nvSpPr>
        <p:spPr>
          <a:xfrm>
            <a:off x="4038600" y="6456106"/>
            <a:ext cx="4114800" cy="365125"/>
          </a:xfrm>
        </p:spPr>
        <p:txBody>
          <a:bodyPr anchor="ctr">
            <a:normAutofit/>
          </a:bodyPr>
          <a:lstStyle/>
          <a:p>
            <a:pPr>
              <a:spcAft>
                <a:spcPts val="600"/>
              </a:spcAft>
            </a:pPr>
            <a:r>
              <a:rPr lang="en-US"/>
              <a:t>Memory Management</a:t>
            </a:r>
          </a:p>
        </p:txBody>
      </p:sp>
      <p:sp>
        <p:nvSpPr>
          <p:cNvPr id="5" name="Slide Number Placeholder 4">
            <a:extLst>
              <a:ext uri="{FF2B5EF4-FFF2-40B4-BE49-F238E27FC236}">
                <a16:creationId xmlns:a16="http://schemas.microsoft.com/office/drawing/2014/main" id="{B6CCB905-2FF6-E892-0355-38CC99828750}"/>
              </a:ext>
            </a:extLst>
          </p:cNvPr>
          <p:cNvSpPr>
            <a:spLocks noGrp="1"/>
          </p:cNvSpPr>
          <p:nvPr>
            <p:ph type="sldNum" sz="quarter" idx="12"/>
          </p:nvPr>
        </p:nvSpPr>
        <p:spPr>
          <a:xfrm>
            <a:off x="8601364" y="6465342"/>
            <a:ext cx="2743200" cy="365125"/>
          </a:xfrm>
        </p:spPr>
        <p:txBody>
          <a:bodyPr anchor="ctr">
            <a:normAutofit/>
          </a:bodyPr>
          <a:lstStyle/>
          <a:p>
            <a:pPr>
              <a:spcAft>
                <a:spcPts val="600"/>
              </a:spcAft>
            </a:pPr>
            <a:fld id="{80B3F240-1256-4E56-B6D7-F3DD5D13EF0A}" type="slidenum">
              <a:rPr lang="en-US" smtClean="0"/>
              <a:pPr>
                <a:spcAft>
                  <a:spcPts val="600"/>
                </a:spcAft>
              </a:pPr>
              <a:t>22</a:t>
            </a:fld>
            <a:endParaRPr lang="en-US"/>
          </a:p>
        </p:txBody>
      </p:sp>
    </p:spTree>
    <p:extLst>
      <p:ext uri="{BB962C8B-B14F-4D97-AF65-F5344CB8AC3E}">
        <p14:creationId xmlns:p14="http://schemas.microsoft.com/office/powerpoint/2010/main" val="365918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B67E-E1FB-7EB3-73D0-B2E8423D39C2}"/>
              </a:ext>
            </a:extLst>
          </p:cNvPr>
          <p:cNvSpPr>
            <a:spLocks noGrp="1"/>
          </p:cNvSpPr>
          <p:nvPr>
            <p:ph type="title"/>
          </p:nvPr>
        </p:nvSpPr>
        <p:spPr/>
        <p:txBody>
          <a:bodyPr>
            <a:noAutofit/>
          </a:bodyPr>
          <a:lstStyle/>
          <a:p>
            <a:r>
              <a:rPr lang="fr-FR" sz="3200" b="1" spc="-10" err="1">
                <a:latin typeface="Courier New"/>
                <a:cs typeface="Courier New"/>
              </a:rPr>
              <a:t>memcpy</a:t>
            </a:r>
            <a:r>
              <a:rPr lang="fr-FR" sz="3200" b="1" spc="-10">
                <a:latin typeface="Courier New"/>
                <a:cs typeface="Courier New"/>
              </a:rPr>
              <a:t>(</a:t>
            </a:r>
            <a:r>
              <a:rPr lang="fr-FR" sz="3200" b="1" spc="-10" err="1">
                <a:latin typeface="Courier New"/>
                <a:cs typeface="Courier New"/>
              </a:rPr>
              <a:t>void</a:t>
            </a:r>
            <a:r>
              <a:rPr lang="fr-FR" sz="3200" b="1" spc="-10">
                <a:latin typeface="Courier New"/>
                <a:cs typeface="Courier New"/>
              </a:rPr>
              <a:t>*</a:t>
            </a:r>
            <a:r>
              <a:rPr lang="fr-FR" sz="3200" b="1" spc="-10" err="1">
                <a:latin typeface="Courier New"/>
                <a:cs typeface="Courier New"/>
              </a:rPr>
              <a:t>dest,const</a:t>
            </a:r>
            <a:r>
              <a:rPr lang="fr-FR" sz="3200" b="1">
                <a:latin typeface="Courier New"/>
                <a:cs typeface="Courier New"/>
              </a:rPr>
              <a:t>	</a:t>
            </a:r>
            <a:r>
              <a:rPr lang="fr-FR" sz="3200" b="1" spc="-10" err="1">
                <a:latin typeface="Courier New"/>
                <a:cs typeface="Courier New"/>
              </a:rPr>
              <a:t>void</a:t>
            </a:r>
            <a:r>
              <a:rPr lang="fr-FR" sz="3200" b="1" spc="-10">
                <a:latin typeface="Courier New"/>
                <a:cs typeface="Courier New"/>
              </a:rPr>
              <a:t>*</a:t>
            </a:r>
            <a:r>
              <a:rPr lang="fr-FR" sz="3200" b="1" spc="-10" err="1">
                <a:latin typeface="Courier New"/>
                <a:cs typeface="Courier New"/>
              </a:rPr>
              <a:t>src,size_t</a:t>
            </a:r>
            <a:r>
              <a:rPr lang="fr-FR" sz="3200" b="1">
                <a:latin typeface="Courier New"/>
                <a:cs typeface="Courier New"/>
              </a:rPr>
              <a:t>	</a:t>
            </a:r>
            <a:r>
              <a:rPr lang="fr-FR" sz="3200" b="1" spc="-25">
                <a:latin typeface="Courier New"/>
                <a:cs typeface="Courier New"/>
              </a:rPr>
              <a:t>n)</a:t>
            </a:r>
            <a:endParaRPr lang="en-PK" sz="3200"/>
          </a:p>
        </p:txBody>
      </p:sp>
      <p:sp>
        <p:nvSpPr>
          <p:cNvPr id="3" name="Content Placeholder 2">
            <a:extLst>
              <a:ext uri="{FF2B5EF4-FFF2-40B4-BE49-F238E27FC236}">
                <a16:creationId xmlns:a16="http://schemas.microsoft.com/office/drawing/2014/main" id="{6C9676F1-9D9D-4A67-F0BF-E8604890D5B2}"/>
              </a:ext>
            </a:extLst>
          </p:cNvPr>
          <p:cNvSpPr>
            <a:spLocks noGrp="1"/>
          </p:cNvSpPr>
          <p:nvPr>
            <p:ph idx="1"/>
          </p:nvPr>
        </p:nvSpPr>
        <p:spPr/>
        <p:txBody>
          <a:bodyPr/>
          <a:lstStyle/>
          <a:p>
            <a:pPr marL="65631">
              <a:spcBef>
                <a:spcPts val="988"/>
              </a:spcBef>
            </a:pPr>
            <a:r>
              <a:rPr lang="en-US" sz="2800">
                <a:latin typeface="Arial"/>
                <a:cs typeface="Arial"/>
              </a:rPr>
              <a:t>Copies</a:t>
            </a:r>
            <a:r>
              <a:rPr lang="en-US" sz="2800" spc="67">
                <a:latin typeface="Arial"/>
                <a:cs typeface="Arial"/>
              </a:rPr>
              <a:t> </a:t>
            </a:r>
            <a:r>
              <a:rPr lang="en-US" sz="2800" b="1">
                <a:solidFill>
                  <a:srgbClr val="0326CC"/>
                </a:solidFill>
                <a:latin typeface="Courier New"/>
                <a:cs typeface="Courier New"/>
              </a:rPr>
              <a:t>n</a:t>
            </a:r>
            <a:r>
              <a:rPr lang="en-US" sz="2800" b="1" spc="-699">
                <a:solidFill>
                  <a:srgbClr val="0326CC"/>
                </a:solidFill>
                <a:latin typeface="Courier New"/>
                <a:cs typeface="Courier New"/>
              </a:rPr>
              <a:t> </a:t>
            </a:r>
            <a:r>
              <a:rPr lang="en-US" sz="2800">
                <a:latin typeface="Arial"/>
                <a:cs typeface="Arial"/>
              </a:rPr>
              <a:t>bytes</a:t>
            </a:r>
            <a:r>
              <a:rPr lang="en-US" sz="2800" spc="67">
                <a:latin typeface="Arial"/>
                <a:cs typeface="Arial"/>
              </a:rPr>
              <a:t> </a:t>
            </a:r>
            <a:r>
              <a:rPr lang="en-US" sz="2800">
                <a:latin typeface="Arial"/>
                <a:cs typeface="Arial"/>
              </a:rPr>
              <a:t>from</a:t>
            </a:r>
            <a:r>
              <a:rPr lang="en-US" sz="2800" spc="67">
                <a:latin typeface="Arial"/>
                <a:cs typeface="Arial"/>
              </a:rPr>
              <a:t> </a:t>
            </a:r>
            <a:r>
              <a:rPr lang="en-US" sz="2800" b="1" err="1">
                <a:solidFill>
                  <a:srgbClr val="0326CC"/>
                </a:solidFill>
                <a:latin typeface="Courier New"/>
                <a:cs typeface="Courier New"/>
              </a:rPr>
              <a:t>src</a:t>
            </a:r>
            <a:r>
              <a:rPr lang="en-US" sz="2800" b="1" spc="-699">
                <a:solidFill>
                  <a:srgbClr val="0326CC"/>
                </a:solidFill>
                <a:latin typeface="Courier New"/>
                <a:cs typeface="Courier New"/>
              </a:rPr>
              <a:t> </a:t>
            </a:r>
            <a:r>
              <a:rPr lang="en-US" sz="2800" spc="49">
                <a:latin typeface="Arial"/>
                <a:cs typeface="Arial"/>
              </a:rPr>
              <a:t>to</a:t>
            </a:r>
            <a:r>
              <a:rPr lang="en-US" sz="2800" spc="70">
                <a:latin typeface="Arial"/>
                <a:cs typeface="Arial"/>
              </a:rPr>
              <a:t> </a:t>
            </a:r>
            <a:r>
              <a:rPr lang="en-US" sz="2800" b="1" spc="-14" err="1">
                <a:solidFill>
                  <a:srgbClr val="0326CC"/>
                </a:solidFill>
                <a:latin typeface="Courier New"/>
                <a:cs typeface="Courier New"/>
              </a:rPr>
              <a:t>dest</a:t>
            </a:r>
            <a:endParaRPr lang="en-US" sz="2800">
              <a:latin typeface="Courier New"/>
              <a:cs typeface="Courier New"/>
            </a:endParaRPr>
          </a:p>
          <a:p>
            <a:pPr marL="65631">
              <a:spcBef>
                <a:spcPts val="914"/>
              </a:spcBef>
            </a:pPr>
            <a:r>
              <a:rPr lang="en-US" sz="2800" spc="-46">
                <a:latin typeface="Arial"/>
                <a:cs typeface="Arial"/>
              </a:rPr>
              <a:t>Returns</a:t>
            </a:r>
            <a:r>
              <a:rPr lang="en-US" sz="2800" spc="-123">
                <a:latin typeface="Arial"/>
                <a:cs typeface="Arial"/>
              </a:rPr>
              <a:t> </a:t>
            </a:r>
            <a:r>
              <a:rPr lang="en-US" sz="2800" b="1" spc="-14" err="1">
                <a:solidFill>
                  <a:srgbClr val="0326CC"/>
                </a:solidFill>
                <a:latin typeface="Courier New"/>
                <a:cs typeface="Courier New"/>
              </a:rPr>
              <a:t>dest</a:t>
            </a:r>
            <a:endParaRPr lang="en-US" sz="2800">
              <a:latin typeface="Courier New"/>
              <a:cs typeface="Courier New"/>
            </a:endParaRPr>
          </a:p>
          <a:p>
            <a:pPr marL="65631">
              <a:spcBef>
                <a:spcPts val="918"/>
              </a:spcBef>
            </a:pPr>
            <a:r>
              <a:rPr lang="en-US" sz="2800">
                <a:latin typeface="Arial"/>
                <a:cs typeface="Arial"/>
              </a:rPr>
              <a:t>Does</a:t>
            </a:r>
            <a:r>
              <a:rPr lang="en-US" sz="2800" spc="53">
                <a:latin typeface="Arial"/>
                <a:cs typeface="Arial"/>
              </a:rPr>
              <a:t> </a:t>
            </a:r>
            <a:r>
              <a:rPr lang="en-US" sz="2800">
                <a:latin typeface="Arial"/>
                <a:cs typeface="Arial"/>
              </a:rPr>
              <a:t>not</a:t>
            </a:r>
            <a:r>
              <a:rPr lang="en-US" sz="2800" spc="53">
                <a:latin typeface="Arial"/>
                <a:cs typeface="Arial"/>
              </a:rPr>
              <a:t> </a:t>
            </a:r>
            <a:r>
              <a:rPr lang="en-US" sz="2800">
                <a:latin typeface="Arial"/>
                <a:cs typeface="Arial"/>
              </a:rPr>
              <a:t>check</a:t>
            </a:r>
            <a:r>
              <a:rPr lang="en-US" sz="2800" spc="53">
                <a:latin typeface="Arial"/>
                <a:cs typeface="Arial"/>
              </a:rPr>
              <a:t> </a:t>
            </a:r>
            <a:r>
              <a:rPr lang="en-US" sz="2800" spc="84">
                <a:latin typeface="Arial"/>
                <a:cs typeface="Arial"/>
              </a:rPr>
              <a:t>for</a:t>
            </a:r>
            <a:r>
              <a:rPr lang="en-US" sz="2800" spc="56">
                <a:latin typeface="Arial"/>
                <a:cs typeface="Arial"/>
              </a:rPr>
              <a:t> </a:t>
            </a:r>
            <a:r>
              <a:rPr lang="en-US" sz="2800" spc="39">
                <a:latin typeface="Arial"/>
                <a:cs typeface="Arial"/>
              </a:rPr>
              <a:t>overflow</a:t>
            </a:r>
            <a:r>
              <a:rPr lang="en-US" sz="2800" spc="56">
                <a:latin typeface="Arial"/>
                <a:cs typeface="Arial"/>
              </a:rPr>
              <a:t> </a:t>
            </a:r>
            <a:r>
              <a:rPr lang="en-US" sz="2800" spc="35">
                <a:latin typeface="Arial"/>
                <a:cs typeface="Arial"/>
              </a:rPr>
              <a:t>on</a:t>
            </a:r>
            <a:r>
              <a:rPr lang="en-US" sz="2800" spc="53">
                <a:latin typeface="Arial"/>
                <a:cs typeface="Arial"/>
              </a:rPr>
              <a:t> </a:t>
            </a:r>
            <a:r>
              <a:rPr lang="en-US" sz="2800" spc="32">
                <a:latin typeface="Arial"/>
                <a:cs typeface="Arial"/>
              </a:rPr>
              <a:t>copy</a:t>
            </a:r>
            <a:endParaRPr lang="en-US" sz="2800">
              <a:latin typeface="Arial"/>
              <a:cs typeface="Arial"/>
            </a:endParaRPr>
          </a:p>
          <a:p>
            <a:pPr>
              <a:spcBef>
                <a:spcPts val="288"/>
              </a:spcBef>
            </a:pPr>
            <a:endParaRPr lang="en-US" sz="2800">
              <a:latin typeface="Arial"/>
              <a:cs typeface="Arial"/>
            </a:endParaRPr>
          </a:p>
          <a:p>
            <a:pPr marL="0" indent="0">
              <a:lnSpc>
                <a:spcPts val="2609"/>
              </a:lnSpc>
              <a:spcBef>
                <a:spcPts val="4"/>
              </a:spcBef>
              <a:buNone/>
              <a:tabLst>
                <a:tab pos="839361" algn="l"/>
              </a:tabLst>
            </a:pPr>
            <a:r>
              <a:rPr lang="en-US" sz="2400" b="1" spc="-14">
                <a:solidFill>
                  <a:srgbClr val="BB2CA2"/>
                </a:solidFill>
                <a:latin typeface="Courier New"/>
                <a:cs typeface="Courier New"/>
              </a:rPr>
              <a:t>char</a:t>
            </a:r>
            <a:r>
              <a:rPr lang="en-US" sz="2400" b="1">
                <a:solidFill>
                  <a:srgbClr val="BB2CA2"/>
                </a:solidFill>
                <a:latin typeface="Courier New"/>
                <a:cs typeface="Courier New"/>
              </a:rPr>
              <a:t>	</a:t>
            </a:r>
            <a:r>
              <a:rPr lang="en-US" sz="2400" b="1" spc="-7" err="1">
                <a:latin typeface="Courier New"/>
                <a:cs typeface="Courier New"/>
              </a:rPr>
              <a:t>buf</a:t>
            </a:r>
            <a:r>
              <a:rPr lang="en-US" sz="2400" b="1" spc="-7">
                <a:latin typeface="Courier New"/>
                <a:cs typeface="Courier New"/>
              </a:rPr>
              <a:t>[</a:t>
            </a:r>
            <a:r>
              <a:rPr lang="en-US" sz="2400" b="1" spc="-7">
                <a:solidFill>
                  <a:srgbClr val="272AD8"/>
                </a:solidFill>
                <a:latin typeface="Courier New"/>
                <a:cs typeface="Courier New"/>
              </a:rPr>
              <a:t>100</a:t>
            </a:r>
            <a:r>
              <a:rPr lang="en-US" sz="2400" b="1" spc="-7">
                <a:latin typeface="Courier New"/>
                <a:cs typeface="Courier New"/>
              </a:rPr>
              <a:t>];</a:t>
            </a:r>
            <a:endParaRPr lang="en-US" sz="2400">
              <a:latin typeface="Courier New"/>
              <a:cs typeface="Courier New"/>
            </a:endParaRPr>
          </a:p>
          <a:p>
            <a:pPr marL="0" marR="641129" indent="0">
              <a:lnSpc>
                <a:spcPts val="2601"/>
              </a:lnSpc>
              <a:spcBef>
                <a:spcPts val="77"/>
              </a:spcBef>
              <a:buNone/>
              <a:tabLst>
                <a:tab pos="673274" algn="l"/>
                <a:tab pos="839361" algn="l"/>
                <a:tab pos="1503706" algn="l"/>
                <a:tab pos="1835878" algn="l"/>
                <a:tab pos="2168051" algn="l"/>
                <a:tab pos="2500224" algn="l"/>
                <a:tab pos="3165015" algn="l"/>
              </a:tabLst>
            </a:pPr>
            <a:r>
              <a:rPr lang="en-US" sz="2400" b="1" spc="-14">
                <a:solidFill>
                  <a:srgbClr val="BB2CA2"/>
                </a:solidFill>
                <a:latin typeface="Courier New"/>
                <a:cs typeface="Courier New"/>
              </a:rPr>
              <a:t>char</a:t>
            </a:r>
            <a:r>
              <a:rPr lang="en-US" sz="2400" b="1">
                <a:solidFill>
                  <a:srgbClr val="BB2CA2"/>
                </a:solidFill>
                <a:latin typeface="Courier New"/>
                <a:cs typeface="Courier New"/>
              </a:rPr>
              <a:t>		</a:t>
            </a:r>
            <a:r>
              <a:rPr lang="en-US" sz="2400" b="1" spc="-7" err="1">
                <a:latin typeface="Courier New"/>
                <a:cs typeface="Courier New"/>
              </a:rPr>
              <a:t>src</a:t>
            </a:r>
            <a:r>
              <a:rPr lang="en-US" sz="2400" b="1" spc="-7">
                <a:latin typeface="Courier New"/>
                <a:cs typeface="Courier New"/>
              </a:rPr>
              <a:t>[</a:t>
            </a:r>
            <a:r>
              <a:rPr lang="en-US" sz="2400" b="1" spc="-7">
                <a:solidFill>
                  <a:srgbClr val="272AD8"/>
                </a:solidFill>
                <a:latin typeface="Courier New"/>
                <a:cs typeface="Courier New"/>
              </a:rPr>
              <a:t>20</a:t>
            </a:r>
            <a:r>
              <a:rPr lang="en-US" sz="2400" b="1" spc="-7">
                <a:latin typeface="Courier New"/>
                <a:cs typeface="Courier New"/>
              </a:rPr>
              <a:t>]</a:t>
            </a:r>
            <a:r>
              <a:rPr lang="en-US" sz="2400" b="1">
                <a:latin typeface="Courier New"/>
                <a:cs typeface="Courier New"/>
              </a:rPr>
              <a:t>	</a:t>
            </a:r>
            <a:r>
              <a:rPr lang="en-US" sz="2400" b="1" spc="-35">
                <a:latin typeface="Courier New"/>
                <a:cs typeface="Courier New"/>
              </a:rPr>
              <a:t>=</a:t>
            </a:r>
            <a:r>
              <a:rPr lang="en-US" sz="2400" b="1">
                <a:latin typeface="Courier New"/>
                <a:cs typeface="Courier New"/>
              </a:rPr>
              <a:t>	</a:t>
            </a:r>
            <a:r>
              <a:rPr lang="en-US" sz="2400" b="1" spc="-18">
                <a:latin typeface="Courier New"/>
                <a:cs typeface="Courier New"/>
              </a:rPr>
              <a:t>“Hi</a:t>
            </a:r>
            <a:r>
              <a:rPr lang="en-US" sz="2400" b="1">
                <a:latin typeface="Courier New"/>
                <a:cs typeface="Courier New"/>
              </a:rPr>
              <a:t>	</a:t>
            </a:r>
            <a:r>
              <a:rPr lang="en-US" sz="2400" b="1" spc="-7">
                <a:latin typeface="Courier New"/>
                <a:cs typeface="Courier New"/>
              </a:rPr>
              <a:t>there!”; </a:t>
            </a:r>
          </a:p>
          <a:p>
            <a:pPr marL="0" marR="641129" indent="0">
              <a:lnSpc>
                <a:spcPts val="2601"/>
              </a:lnSpc>
              <a:spcBef>
                <a:spcPts val="77"/>
              </a:spcBef>
              <a:buNone/>
              <a:tabLst>
                <a:tab pos="673274" algn="l"/>
                <a:tab pos="839361" algn="l"/>
                <a:tab pos="1503706" algn="l"/>
                <a:tab pos="1835878" algn="l"/>
                <a:tab pos="2168051" algn="l"/>
                <a:tab pos="2500224" algn="l"/>
                <a:tab pos="3165015" algn="l"/>
              </a:tabLst>
            </a:pPr>
            <a:r>
              <a:rPr lang="en-US" sz="2400" b="1" spc="-18">
                <a:solidFill>
                  <a:srgbClr val="BB2CA2"/>
                </a:solidFill>
                <a:latin typeface="Courier New"/>
                <a:cs typeface="Courier New"/>
              </a:rPr>
              <a:t>int</a:t>
            </a:r>
            <a:r>
              <a:rPr lang="en-US" sz="2400" b="1">
                <a:solidFill>
                  <a:srgbClr val="BB2CA2"/>
                </a:solidFill>
                <a:latin typeface="Courier New"/>
                <a:cs typeface="Courier New"/>
              </a:rPr>
              <a:t>	</a:t>
            </a:r>
            <a:r>
              <a:rPr lang="en-US" sz="2400" b="1" spc="-14">
                <a:latin typeface="Courier New"/>
                <a:cs typeface="Courier New"/>
              </a:rPr>
              <a:t>type</a:t>
            </a:r>
            <a:r>
              <a:rPr lang="en-US" sz="2400" b="1">
                <a:latin typeface="Courier New"/>
                <a:cs typeface="Courier New"/>
              </a:rPr>
              <a:t>	</a:t>
            </a:r>
            <a:r>
              <a:rPr lang="en-US" sz="2400" b="1" spc="-35">
                <a:latin typeface="Courier New"/>
                <a:cs typeface="Courier New"/>
              </a:rPr>
              <a:t>=</a:t>
            </a:r>
            <a:r>
              <a:rPr lang="en-US" sz="2400" b="1">
                <a:latin typeface="Courier New"/>
                <a:cs typeface="Courier New"/>
              </a:rPr>
              <a:t>	</a:t>
            </a:r>
            <a:r>
              <a:rPr lang="en-US" sz="2400" b="1" spc="-18">
                <a:solidFill>
                  <a:srgbClr val="272AD8"/>
                </a:solidFill>
                <a:latin typeface="Courier New"/>
                <a:cs typeface="Courier New"/>
              </a:rPr>
              <a:t>9</a:t>
            </a:r>
            <a:r>
              <a:rPr lang="en-US" sz="2400" b="1" spc="-18">
                <a:latin typeface="Courier New"/>
                <a:cs typeface="Courier New"/>
              </a:rPr>
              <a:t>;</a:t>
            </a:r>
          </a:p>
          <a:p>
            <a:pPr marL="0" marR="641129" indent="0">
              <a:lnSpc>
                <a:spcPts val="2601"/>
              </a:lnSpc>
              <a:spcBef>
                <a:spcPts val="77"/>
              </a:spcBef>
              <a:buNone/>
              <a:tabLst>
                <a:tab pos="673274" algn="l"/>
                <a:tab pos="839361" algn="l"/>
                <a:tab pos="1503706" algn="l"/>
                <a:tab pos="1835878" algn="l"/>
                <a:tab pos="2168051" algn="l"/>
                <a:tab pos="2500224" algn="l"/>
                <a:tab pos="3165015" algn="l"/>
              </a:tabLst>
            </a:pPr>
            <a:r>
              <a:rPr lang="en-US" sz="2400" b="1" spc="-7" err="1">
                <a:latin typeface="Courier New"/>
                <a:cs typeface="Courier New"/>
              </a:rPr>
              <a:t>memcpy</a:t>
            </a:r>
            <a:r>
              <a:rPr lang="en-US" sz="2400" b="1" spc="-7">
                <a:latin typeface="Courier New"/>
                <a:cs typeface="Courier New"/>
              </a:rPr>
              <a:t>(</a:t>
            </a:r>
            <a:r>
              <a:rPr lang="en-US" sz="2400" b="1" spc="-7" err="1">
                <a:latin typeface="Courier New"/>
                <a:cs typeface="Courier New"/>
              </a:rPr>
              <a:t>buf</a:t>
            </a:r>
            <a:r>
              <a:rPr lang="en-US" sz="2400" b="1" spc="-7">
                <a:latin typeface="Courier New"/>
                <a:cs typeface="Courier New"/>
              </a:rPr>
              <a:t>,</a:t>
            </a:r>
            <a:r>
              <a:rPr lang="en-US" sz="2400" b="1">
                <a:latin typeface="Courier New"/>
                <a:cs typeface="Courier New"/>
              </a:rPr>
              <a:t>	</a:t>
            </a:r>
            <a:r>
              <a:rPr lang="en-US" sz="2400" b="1" spc="-7">
                <a:latin typeface="Courier New"/>
                <a:cs typeface="Courier New"/>
              </a:rPr>
              <a:t>&amp;type,</a:t>
            </a:r>
            <a:r>
              <a:rPr lang="en-US" sz="2400" b="1">
                <a:latin typeface="Courier New"/>
                <a:cs typeface="Courier New"/>
              </a:rPr>
              <a:t>	</a:t>
            </a:r>
            <a:r>
              <a:rPr lang="en-US" sz="2400" b="1" spc="-7" err="1">
                <a:solidFill>
                  <a:srgbClr val="BB2CA2"/>
                </a:solidFill>
                <a:latin typeface="Courier New"/>
                <a:cs typeface="Courier New"/>
              </a:rPr>
              <a:t>sizeof</a:t>
            </a:r>
            <a:r>
              <a:rPr lang="en-US" sz="2400" b="1" spc="-7">
                <a:latin typeface="Courier New"/>
                <a:cs typeface="Courier New"/>
              </a:rPr>
              <a:t>(</a:t>
            </a:r>
            <a:r>
              <a:rPr lang="en-US" sz="2400" b="1" spc="-7">
                <a:solidFill>
                  <a:srgbClr val="BB2CA2"/>
                </a:solidFill>
                <a:latin typeface="Courier New"/>
                <a:cs typeface="Courier New"/>
              </a:rPr>
              <a:t>int</a:t>
            </a:r>
            <a:r>
              <a:rPr lang="en-US" sz="2400" b="1" spc="-7">
                <a:latin typeface="Courier New"/>
                <a:cs typeface="Courier New"/>
              </a:rPr>
              <a:t>));</a:t>
            </a:r>
            <a:r>
              <a:rPr lang="en-US" sz="2400" b="1" spc="-18">
                <a:solidFill>
                  <a:srgbClr val="008400"/>
                </a:solidFill>
                <a:latin typeface="Courier New"/>
                <a:cs typeface="Courier New"/>
              </a:rPr>
              <a:t>/* copy an int*/</a:t>
            </a:r>
            <a:endParaRPr lang="en-US" sz="2400">
              <a:latin typeface="Courier New"/>
              <a:cs typeface="Courier New"/>
            </a:endParaRPr>
          </a:p>
          <a:p>
            <a:pPr marL="0" marR="641129" indent="0">
              <a:lnSpc>
                <a:spcPts val="2601"/>
              </a:lnSpc>
              <a:spcBef>
                <a:spcPts val="77"/>
              </a:spcBef>
              <a:buNone/>
              <a:tabLst>
                <a:tab pos="673274" algn="l"/>
                <a:tab pos="839361" algn="l"/>
                <a:tab pos="1503706" algn="l"/>
                <a:tab pos="1835878" algn="l"/>
                <a:tab pos="2168051" algn="l"/>
                <a:tab pos="2500224" algn="l"/>
                <a:tab pos="3165015" algn="l"/>
              </a:tabLst>
            </a:pPr>
            <a:r>
              <a:rPr lang="en-US" sz="2400" b="1" spc="-7" err="1">
                <a:latin typeface="Courier New"/>
                <a:cs typeface="Courier New"/>
              </a:rPr>
              <a:t>memcpy</a:t>
            </a:r>
            <a:r>
              <a:rPr lang="en-US" sz="2400" b="1" spc="-7">
                <a:latin typeface="Courier New"/>
                <a:cs typeface="Courier New"/>
              </a:rPr>
              <a:t>(</a:t>
            </a:r>
            <a:r>
              <a:rPr lang="en-US" sz="2400" b="1" spc="-7" err="1">
                <a:latin typeface="Courier New"/>
                <a:cs typeface="Courier New"/>
              </a:rPr>
              <a:t>buf+</a:t>
            </a:r>
            <a:r>
              <a:rPr lang="en-US" sz="2400" b="1" spc="-7" err="1">
                <a:solidFill>
                  <a:srgbClr val="BB2CA2"/>
                </a:solidFill>
                <a:latin typeface="Courier New"/>
                <a:cs typeface="Courier New"/>
              </a:rPr>
              <a:t>sizeof</a:t>
            </a:r>
            <a:r>
              <a:rPr lang="en-US" sz="2400" b="1" spc="-7">
                <a:latin typeface="Courier New"/>
                <a:cs typeface="Courier New"/>
              </a:rPr>
              <a:t>(</a:t>
            </a:r>
            <a:r>
              <a:rPr lang="en-US" sz="2400" b="1" spc="-7">
                <a:solidFill>
                  <a:srgbClr val="BB2CA2"/>
                </a:solidFill>
                <a:latin typeface="Courier New"/>
                <a:cs typeface="Courier New"/>
              </a:rPr>
              <a:t>int</a:t>
            </a:r>
            <a:r>
              <a:rPr lang="en-US" sz="2400" b="1" spc="-7">
                <a:latin typeface="Courier New"/>
                <a:cs typeface="Courier New"/>
              </a:rPr>
              <a:t>),</a:t>
            </a:r>
            <a:r>
              <a:rPr lang="en-US" sz="2400" b="1">
                <a:latin typeface="Courier New"/>
                <a:cs typeface="Courier New"/>
              </a:rPr>
              <a:t>	</a:t>
            </a:r>
            <a:r>
              <a:rPr lang="en-US" sz="2400" b="1" spc="-14" err="1">
                <a:latin typeface="Courier New"/>
                <a:cs typeface="Courier New"/>
              </a:rPr>
              <a:t>src</a:t>
            </a:r>
            <a:r>
              <a:rPr lang="en-US" sz="2400" b="1" spc="-14">
                <a:latin typeface="Courier New"/>
                <a:cs typeface="Courier New"/>
              </a:rPr>
              <a:t>,</a:t>
            </a:r>
            <a:r>
              <a:rPr lang="en-US" sz="2400" b="1">
                <a:latin typeface="Courier New"/>
                <a:cs typeface="Courier New"/>
              </a:rPr>
              <a:t>	</a:t>
            </a:r>
            <a:r>
              <a:rPr lang="en-US" sz="2400" b="1" spc="-14">
                <a:solidFill>
                  <a:srgbClr val="272AD8"/>
                </a:solidFill>
                <a:latin typeface="Courier New"/>
                <a:cs typeface="Courier New"/>
              </a:rPr>
              <a:t>10</a:t>
            </a:r>
            <a:r>
              <a:rPr lang="en-US" sz="2400" b="1" spc="-14">
                <a:latin typeface="Courier New"/>
                <a:cs typeface="Courier New"/>
              </a:rPr>
              <a:t>);</a:t>
            </a:r>
            <a:r>
              <a:rPr lang="en-US" sz="2400" b="1">
                <a:latin typeface="Courier New"/>
                <a:cs typeface="Courier New"/>
              </a:rPr>
              <a:t>	</a:t>
            </a:r>
            <a:r>
              <a:rPr lang="en-US" sz="2400" b="1" spc="-7">
                <a:solidFill>
                  <a:srgbClr val="008400"/>
                </a:solidFill>
                <a:latin typeface="Courier New"/>
                <a:cs typeface="Courier New"/>
              </a:rPr>
              <a:t>/*copy 10 chars*/</a:t>
            </a:r>
            <a:endParaRPr lang="en-US" sz="2400">
              <a:latin typeface="Courier New"/>
              <a:cs typeface="Courier New"/>
            </a:endParaRPr>
          </a:p>
          <a:p>
            <a:pPr marL="8929" marR="641129">
              <a:lnSpc>
                <a:spcPts val="2601"/>
              </a:lnSpc>
              <a:spcBef>
                <a:spcPts val="77"/>
              </a:spcBef>
              <a:tabLst>
                <a:tab pos="673274" algn="l"/>
                <a:tab pos="839361" algn="l"/>
                <a:tab pos="1503706" algn="l"/>
                <a:tab pos="1835878" algn="l"/>
                <a:tab pos="2168051" algn="l"/>
                <a:tab pos="2500224" algn="l"/>
                <a:tab pos="3165015" algn="l"/>
              </a:tabLst>
            </a:pPr>
            <a:endParaRPr lang="en-US" sz="2800">
              <a:latin typeface="Courier New"/>
              <a:cs typeface="Courier New"/>
            </a:endParaRPr>
          </a:p>
          <a:p>
            <a:endParaRPr lang="en-PK"/>
          </a:p>
        </p:txBody>
      </p:sp>
      <p:sp>
        <p:nvSpPr>
          <p:cNvPr id="4" name="Footer Placeholder 3">
            <a:extLst>
              <a:ext uri="{FF2B5EF4-FFF2-40B4-BE49-F238E27FC236}">
                <a16:creationId xmlns:a16="http://schemas.microsoft.com/office/drawing/2014/main" id="{88F1BA7D-DE47-4BFD-6D4B-1D5045759D01}"/>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15E6C08A-2DAB-6EA4-C63A-DC7AFEE06143}"/>
              </a:ext>
            </a:extLst>
          </p:cNvPr>
          <p:cNvSpPr>
            <a:spLocks noGrp="1"/>
          </p:cNvSpPr>
          <p:nvPr>
            <p:ph type="sldNum" sz="quarter" idx="12"/>
          </p:nvPr>
        </p:nvSpPr>
        <p:spPr/>
        <p:txBody>
          <a:bodyPr/>
          <a:lstStyle/>
          <a:p>
            <a:fld id="{80B3F240-1256-4E56-B6D7-F3DD5D13EF0A}" type="slidenum">
              <a:rPr lang="en-US" smtClean="0"/>
              <a:t>23</a:t>
            </a:fld>
            <a:endParaRPr lang="en-US"/>
          </a:p>
        </p:txBody>
      </p:sp>
    </p:spTree>
    <p:extLst>
      <p:ext uri="{BB962C8B-B14F-4D97-AF65-F5344CB8AC3E}">
        <p14:creationId xmlns:p14="http://schemas.microsoft.com/office/powerpoint/2010/main" val="3974092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5469" y="283226"/>
            <a:ext cx="7734449" cy="495945"/>
          </a:xfrm>
          <a:prstGeom prst="rect">
            <a:avLst/>
          </a:prstGeom>
        </p:spPr>
        <p:txBody>
          <a:bodyPr vert="horz" wrap="square" lIns="0" tIns="8930" rIns="0" bIns="0" rtlCol="0" anchor="ctr">
            <a:spAutoFit/>
          </a:bodyPr>
          <a:lstStyle/>
          <a:p>
            <a:pPr marL="8929">
              <a:lnSpc>
                <a:spcPct val="100000"/>
              </a:lnSpc>
              <a:spcBef>
                <a:spcPts val="70"/>
              </a:spcBef>
              <a:tabLst>
                <a:tab pos="2902045" algn="l"/>
                <a:tab pos="3866864" algn="l"/>
                <a:tab pos="4831235" algn="l"/>
                <a:tab pos="5554514" algn="l"/>
                <a:tab pos="7242612" algn="l"/>
              </a:tabLst>
            </a:pPr>
            <a:r>
              <a:rPr sz="3164" spc="-7">
                <a:latin typeface="Courier New"/>
                <a:cs typeface="Courier New"/>
              </a:rPr>
              <a:t>memset(void</a:t>
            </a:r>
            <a:r>
              <a:rPr sz="3164">
                <a:latin typeface="Courier New"/>
                <a:cs typeface="Courier New"/>
              </a:rPr>
              <a:t>	</a:t>
            </a:r>
            <a:r>
              <a:rPr sz="3164" spc="-18">
                <a:latin typeface="Courier New"/>
                <a:cs typeface="Courier New"/>
              </a:rPr>
              <a:t>*s,</a:t>
            </a:r>
            <a:r>
              <a:rPr sz="3164">
                <a:latin typeface="Courier New"/>
                <a:cs typeface="Courier New"/>
              </a:rPr>
              <a:t>	</a:t>
            </a:r>
            <a:r>
              <a:rPr sz="3164" spc="-18">
                <a:latin typeface="Courier New"/>
                <a:cs typeface="Courier New"/>
              </a:rPr>
              <a:t>int</a:t>
            </a:r>
            <a:r>
              <a:rPr sz="3164">
                <a:latin typeface="Courier New"/>
                <a:cs typeface="Courier New"/>
              </a:rPr>
              <a:t>	</a:t>
            </a:r>
            <a:r>
              <a:rPr sz="3164" spc="-18">
                <a:latin typeface="Courier New"/>
                <a:cs typeface="Courier New"/>
              </a:rPr>
              <a:t>c,</a:t>
            </a:r>
            <a:r>
              <a:rPr sz="3164">
                <a:latin typeface="Courier New"/>
                <a:cs typeface="Courier New"/>
              </a:rPr>
              <a:t>	</a:t>
            </a:r>
            <a:r>
              <a:rPr sz="3164" spc="-7">
                <a:latin typeface="Courier New"/>
                <a:cs typeface="Courier New"/>
              </a:rPr>
              <a:t>size_t</a:t>
            </a:r>
            <a:r>
              <a:rPr sz="3164">
                <a:latin typeface="Courier New"/>
                <a:cs typeface="Courier New"/>
              </a:rPr>
              <a:t>	</a:t>
            </a:r>
            <a:r>
              <a:rPr sz="3164" spc="-18">
                <a:latin typeface="Courier New"/>
                <a:cs typeface="Courier New"/>
              </a:rPr>
              <a:t>n)</a:t>
            </a:r>
            <a:endParaRPr sz="3164">
              <a:latin typeface="Courier New"/>
              <a:cs typeface="Courier New"/>
            </a:endParaRPr>
          </a:p>
        </p:txBody>
      </p:sp>
      <p:sp>
        <p:nvSpPr>
          <p:cNvPr id="3" name="object 3"/>
          <p:cNvSpPr txBox="1"/>
          <p:nvPr/>
        </p:nvSpPr>
        <p:spPr>
          <a:xfrm>
            <a:off x="1782962" y="1041918"/>
            <a:ext cx="5716339" cy="1908986"/>
          </a:xfrm>
          <a:prstGeom prst="rect">
            <a:avLst/>
          </a:prstGeom>
        </p:spPr>
        <p:txBody>
          <a:bodyPr vert="horz" wrap="square" lIns="0" tIns="129034" rIns="0" bIns="0" rtlCol="0">
            <a:spAutoFit/>
          </a:bodyPr>
          <a:lstStyle/>
          <a:p>
            <a:pPr marL="8929">
              <a:spcBef>
                <a:spcPts val="1016"/>
              </a:spcBef>
            </a:pPr>
            <a:r>
              <a:rPr sz="2391" spc="-74">
                <a:latin typeface="Arial"/>
                <a:cs typeface="Arial"/>
              </a:rPr>
              <a:t>Sets</a:t>
            </a:r>
            <a:r>
              <a:rPr sz="2391" spc="4">
                <a:latin typeface="Arial"/>
                <a:cs typeface="Arial"/>
              </a:rPr>
              <a:t> </a:t>
            </a:r>
            <a:r>
              <a:rPr sz="2391">
                <a:latin typeface="Arial"/>
                <a:cs typeface="Arial"/>
              </a:rPr>
              <a:t>the</a:t>
            </a:r>
            <a:r>
              <a:rPr sz="2391" spc="53">
                <a:latin typeface="Arial"/>
                <a:cs typeface="Arial"/>
              </a:rPr>
              <a:t> </a:t>
            </a:r>
            <a:r>
              <a:rPr sz="2391">
                <a:latin typeface="Arial"/>
                <a:cs typeface="Arial"/>
              </a:rPr>
              <a:t>first</a:t>
            </a:r>
            <a:r>
              <a:rPr sz="2391" spc="49">
                <a:latin typeface="Arial"/>
                <a:cs typeface="Arial"/>
              </a:rPr>
              <a:t> </a:t>
            </a:r>
            <a:r>
              <a:rPr sz="2391" b="1">
                <a:solidFill>
                  <a:srgbClr val="0326CC"/>
                </a:solidFill>
                <a:latin typeface="Courier New"/>
                <a:cs typeface="Courier New"/>
              </a:rPr>
              <a:t>n</a:t>
            </a:r>
            <a:r>
              <a:rPr sz="2391" b="1" spc="-699">
                <a:solidFill>
                  <a:srgbClr val="0326CC"/>
                </a:solidFill>
                <a:latin typeface="Courier New"/>
                <a:cs typeface="Courier New"/>
              </a:rPr>
              <a:t> </a:t>
            </a:r>
            <a:r>
              <a:rPr sz="2391">
                <a:latin typeface="Arial"/>
                <a:cs typeface="Arial"/>
              </a:rPr>
              <a:t>bytes</a:t>
            </a:r>
            <a:r>
              <a:rPr sz="2391" spc="49">
                <a:latin typeface="Arial"/>
                <a:cs typeface="Arial"/>
              </a:rPr>
              <a:t> </a:t>
            </a:r>
            <a:r>
              <a:rPr sz="2391">
                <a:latin typeface="Arial"/>
                <a:cs typeface="Arial"/>
              </a:rPr>
              <a:t>in</a:t>
            </a:r>
            <a:r>
              <a:rPr sz="2391" spc="53">
                <a:latin typeface="Arial"/>
                <a:cs typeface="Arial"/>
              </a:rPr>
              <a:t> </a:t>
            </a:r>
            <a:r>
              <a:rPr sz="2391" b="1">
                <a:solidFill>
                  <a:srgbClr val="0326CC"/>
                </a:solidFill>
                <a:latin typeface="Courier New"/>
                <a:cs typeface="Courier New"/>
              </a:rPr>
              <a:t>s</a:t>
            </a:r>
            <a:r>
              <a:rPr sz="2391" b="1" spc="-699">
                <a:solidFill>
                  <a:srgbClr val="0326CC"/>
                </a:solidFill>
                <a:latin typeface="Courier New"/>
                <a:cs typeface="Courier New"/>
              </a:rPr>
              <a:t> </a:t>
            </a:r>
            <a:r>
              <a:rPr sz="2391" spc="49">
                <a:latin typeface="Arial"/>
                <a:cs typeface="Arial"/>
              </a:rPr>
              <a:t>to </a:t>
            </a:r>
            <a:r>
              <a:rPr sz="2391">
                <a:latin typeface="Arial"/>
                <a:cs typeface="Arial"/>
              </a:rPr>
              <a:t>the</a:t>
            </a:r>
            <a:r>
              <a:rPr sz="2391" spc="49">
                <a:latin typeface="Arial"/>
                <a:cs typeface="Arial"/>
              </a:rPr>
              <a:t> </a:t>
            </a:r>
            <a:r>
              <a:rPr sz="2391">
                <a:latin typeface="Arial"/>
                <a:cs typeface="Arial"/>
              </a:rPr>
              <a:t>value</a:t>
            </a:r>
            <a:r>
              <a:rPr sz="2391" spc="49">
                <a:latin typeface="Arial"/>
                <a:cs typeface="Arial"/>
              </a:rPr>
              <a:t> </a:t>
            </a:r>
            <a:r>
              <a:rPr sz="2391" spc="70">
                <a:latin typeface="Arial"/>
                <a:cs typeface="Arial"/>
              </a:rPr>
              <a:t>of</a:t>
            </a:r>
            <a:r>
              <a:rPr sz="2391" spc="49">
                <a:latin typeface="Arial"/>
                <a:cs typeface="Arial"/>
              </a:rPr>
              <a:t> </a:t>
            </a:r>
            <a:r>
              <a:rPr sz="2391" b="1" spc="-35">
                <a:solidFill>
                  <a:srgbClr val="0326CC"/>
                </a:solidFill>
                <a:latin typeface="Courier New"/>
                <a:cs typeface="Courier New"/>
              </a:rPr>
              <a:t>c</a:t>
            </a:r>
            <a:endParaRPr sz="2391">
              <a:latin typeface="Courier New"/>
              <a:cs typeface="Courier New"/>
            </a:endParaRPr>
          </a:p>
          <a:p>
            <a:pPr marL="362532" indent="-166086">
              <a:spcBef>
                <a:spcPts val="780"/>
              </a:spcBef>
              <a:buClr>
                <a:srgbClr val="0056D6"/>
              </a:buClr>
              <a:buSzPct val="96428"/>
              <a:buFont typeface="Tahoma"/>
              <a:buChar char="‣"/>
              <a:tabLst>
                <a:tab pos="362532" algn="l"/>
                <a:tab pos="4135191" algn="l"/>
              </a:tabLst>
            </a:pPr>
            <a:r>
              <a:rPr sz="1969">
                <a:latin typeface="Arial"/>
                <a:cs typeface="Arial"/>
              </a:rPr>
              <a:t>(</a:t>
            </a:r>
            <a:r>
              <a:rPr sz="1969" b="1">
                <a:solidFill>
                  <a:srgbClr val="0326CC"/>
                </a:solidFill>
                <a:latin typeface="Courier New"/>
                <a:cs typeface="Courier New"/>
              </a:rPr>
              <a:t>c</a:t>
            </a:r>
            <a:r>
              <a:rPr sz="1969" b="1" spc="-555">
                <a:solidFill>
                  <a:srgbClr val="0326CC"/>
                </a:solidFill>
                <a:latin typeface="Courier New"/>
                <a:cs typeface="Courier New"/>
              </a:rPr>
              <a:t> </a:t>
            </a:r>
            <a:r>
              <a:rPr sz="1969">
                <a:latin typeface="Arial"/>
                <a:cs typeface="Arial"/>
              </a:rPr>
              <a:t>is</a:t>
            </a:r>
            <a:r>
              <a:rPr sz="1969" spc="80">
                <a:latin typeface="Arial"/>
                <a:cs typeface="Arial"/>
              </a:rPr>
              <a:t> </a:t>
            </a:r>
            <a:r>
              <a:rPr sz="1969">
                <a:latin typeface="Arial"/>
                <a:cs typeface="Arial"/>
              </a:rPr>
              <a:t>converted</a:t>
            </a:r>
            <a:r>
              <a:rPr sz="1969" spc="80">
                <a:latin typeface="Arial"/>
                <a:cs typeface="Arial"/>
              </a:rPr>
              <a:t> </a:t>
            </a:r>
            <a:r>
              <a:rPr sz="1969" spc="35">
                <a:latin typeface="Arial"/>
                <a:cs typeface="Arial"/>
              </a:rPr>
              <a:t>to</a:t>
            </a:r>
            <a:r>
              <a:rPr sz="1969" spc="84">
                <a:latin typeface="Arial"/>
                <a:cs typeface="Arial"/>
              </a:rPr>
              <a:t> </a:t>
            </a:r>
            <a:r>
              <a:rPr sz="1969">
                <a:latin typeface="Arial"/>
                <a:cs typeface="Arial"/>
              </a:rPr>
              <a:t>an</a:t>
            </a:r>
            <a:r>
              <a:rPr sz="1969" spc="80">
                <a:latin typeface="Arial"/>
                <a:cs typeface="Arial"/>
              </a:rPr>
              <a:t> </a:t>
            </a:r>
            <a:r>
              <a:rPr sz="1969" b="1" spc="-7">
                <a:solidFill>
                  <a:srgbClr val="0326CC"/>
                </a:solidFill>
                <a:latin typeface="Courier New"/>
                <a:cs typeface="Courier New"/>
              </a:rPr>
              <a:t>unsigned</a:t>
            </a:r>
            <a:r>
              <a:rPr sz="1969" b="1">
                <a:solidFill>
                  <a:srgbClr val="0326CC"/>
                </a:solidFill>
                <a:latin typeface="Courier New"/>
                <a:cs typeface="Courier New"/>
              </a:rPr>
              <a:t>	</a:t>
            </a:r>
            <a:r>
              <a:rPr sz="1969" b="1" spc="-7">
                <a:solidFill>
                  <a:srgbClr val="0326CC"/>
                </a:solidFill>
                <a:latin typeface="Courier New"/>
                <a:cs typeface="Courier New"/>
              </a:rPr>
              <a:t>char</a:t>
            </a:r>
            <a:r>
              <a:rPr sz="1969" spc="-7">
                <a:latin typeface="Arial"/>
                <a:cs typeface="Arial"/>
              </a:rPr>
              <a:t>)</a:t>
            </a:r>
            <a:endParaRPr sz="1969">
              <a:latin typeface="Arial"/>
              <a:cs typeface="Arial"/>
            </a:endParaRPr>
          </a:p>
          <a:p>
            <a:pPr marL="8929">
              <a:spcBef>
                <a:spcPts val="1160"/>
              </a:spcBef>
            </a:pPr>
            <a:r>
              <a:rPr sz="2391" spc="-46">
                <a:latin typeface="Arial"/>
                <a:cs typeface="Arial"/>
              </a:rPr>
              <a:t>Returns</a:t>
            </a:r>
            <a:r>
              <a:rPr sz="2391" spc="-123">
                <a:latin typeface="Arial"/>
                <a:cs typeface="Arial"/>
              </a:rPr>
              <a:t> </a:t>
            </a:r>
            <a:r>
              <a:rPr sz="2391" b="1" spc="-35">
                <a:solidFill>
                  <a:srgbClr val="0326CC"/>
                </a:solidFill>
                <a:latin typeface="Courier New"/>
                <a:cs typeface="Courier New"/>
              </a:rPr>
              <a:t>s</a:t>
            </a:r>
            <a:endParaRPr sz="2391">
              <a:latin typeface="Courier New"/>
              <a:cs typeface="Courier New"/>
            </a:endParaRPr>
          </a:p>
          <a:p>
            <a:pPr marL="8929">
              <a:spcBef>
                <a:spcPts val="918"/>
              </a:spcBef>
            </a:pPr>
            <a:r>
              <a:rPr sz="2391">
                <a:latin typeface="Arial"/>
                <a:cs typeface="Arial"/>
              </a:rPr>
              <a:t>Does</a:t>
            </a:r>
            <a:r>
              <a:rPr sz="2391" spc="39">
                <a:latin typeface="Arial"/>
                <a:cs typeface="Arial"/>
              </a:rPr>
              <a:t> </a:t>
            </a:r>
            <a:r>
              <a:rPr sz="2391">
                <a:latin typeface="Arial"/>
                <a:cs typeface="Arial"/>
              </a:rPr>
              <a:t>not</a:t>
            </a:r>
            <a:r>
              <a:rPr sz="2391" spc="39">
                <a:latin typeface="Arial"/>
                <a:cs typeface="Arial"/>
              </a:rPr>
              <a:t> </a:t>
            </a:r>
            <a:r>
              <a:rPr sz="2391">
                <a:latin typeface="Arial"/>
                <a:cs typeface="Arial"/>
              </a:rPr>
              <a:t>check</a:t>
            </a:r>
            <a:r>
              <a:rPr sz="2391" spc="42">
                <a:latin typeface="Arial"/>
                <a:cs typeface="Arial"/>
              </a:rPr>
              <a:t> </a:t>
            </a:r>
            <a:r>
              <a:rPr sz="2391" spc="84">
                <a:latin typeface="Arial"/>
                <a:cs typeface="Arial"/>
              </a:rPr>
              <a:t>for</a:t>
            </a:r>
            <a:r>
              <a:rPr sz="2391" spc="39">
                <a:latin typeface="Arial"/>
                <a:cs typeface="Arial"/>
              </a:rPr>
              <a:t> </a:t>
            </a:r>
            <a:r>
              <a:rPr sz="2391" spc="-7">
                <a:latin typeface="Arial"/>
                <a:cs typeface="Arial"/>
              </a:rPr>
              <a:t>overflow</a:t>
            </a:r>
            <a:endParaRPr sz="2391">
              <a:latin typeface="Arial"/>
              <a:cs typeface="Arial"/>
            </a:endParaRPr>
          </a:p>
        </p:txBody>
      </p:sp>
      <p:sp>
        <p:nvSpPr>
          <p:cNvPr id="4" name="object 4"/>
          <p:cNvSpPr txBox="1"/>
          <p:nvPr/>
        </p:nvSpPr>
        <p:spPr>
          <a:xfrm>
            <a:off x="2381250" y="3962788"/>
            <a:ext cx="3844230" cy="376938"/>
          </a:xfrm>
          <a:prstGeom prst="rect">
            <a:avLst/>
          </a:prstGeom>
        </p:spPr>
        <p:txBody>
          <a:bodyPr vert="horz" wrap="square" lIns="0" tIns="8930" rIns="0" bIns="0" rtlCol="0">
            <a:spAutoFit/>
          </a:bodyPr>
          <a:lstStyle/>
          <a:p>
            <a:pPr marL="8929">
              <a:spcBef>
                <a:spcPts val="70"/>
              </a:spcBef>
              <a:tabLst>
                <a:tab pos="2376998" algn="l"/>
                <a:tab pos="2923475" algn="l"/>
              </a:tabLst>
            </a:pPr>
            <a:r>
              <a:rPr sz="2391" b="1" spc="-7">
                <a:solidFill>
                  <a:srgbClr val="0326CC"/>
                </a:solidFill>
                <a:latin typeface="Courier New"/>
                <a:cs typeface="Courier New"/>
              </a:rPr>
              <a:t>memset(mess,</a:t>
            </a:r>
            <a:r>
              <a:rPr sz="2391" b="1">
                <a:solidFill>
                  <a:srgbClr val="0326CC"/>
                </a:solidFill>
                <a:latin typeface="Courier New"/>
                <a:cs typeface="Courier New"/>
              </a:rPr>
              <a:t>	</a:t>
            </a:r>
            <a:r>
              <a:rPr sz="2391" b="1" spc="-18">
                <a:solidFill>
                  <a:srgbClr val="0326CC"/>
                </a:solidFill>
                <a:latin typeface="Courier New"/>
                <a:cs typeface="Courier New"/>
              </a:rPr>
              <a:t>0,</a:t>
            </a:r>
            <a:r>
              <a:rPr sz="2391" b="1">
                <a:solidFill>
                  <a:srgbClr val="0326CC"/>
                </a:solidFill>
                <a:latin typeface="Courier New"/>
                <a:cs typeface="Courier New"/>
              </a:rPr>
              <a:t>	</a:t>
            </a:r>
            <a:r>
              <a:rPr sz="2391" b="1" spc="-7">
                <a:solidFill>
                  <a:srgbClr val="0326CC"/>
                </a:solidFill>
                <a:latin typeface="Courier New"/>
                <a:cs typeface="Courier New"/>
              </a:rPr>
              <a:t>100);</a:t>
            </a:r>
            <a:endParaRPr sz="2391">
              <a:latin typeface="Courier New"/>
              <a:cs typeface="Courier New"/>
            </a:endParaRPr>
          </a:p>
        </p:txBody>
      </p:sp>
      <p:sp>
        <p:nvSpPr>
          <p:cNvPr id="6" name="Footer Placeholder 3">
            <a:extLst>
              <a:ext uri="{FF2B5EF4-FFF2-40B4-BE49-F238E27FC236}">
                <a16:creationId xmlns:a16="http://schemas.microsoft.com/office/drawing/2014/main" id="{9C33555F-AC08-97B9-A891-59513A4D38A1}"/>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7" name="Slide Number Placeholder 4">
            <a:extLst>
              <a:ext uri="{FF2B5EF4-FFF2-40B4-BE49-F238E27FC236}">
                <a16:creationId xmlns:a16="http://schemas.microsoft.com/office/drawing/2014/main" id="{D8E09345-2330-5BA2-1528-C1F5DA647F78}"/>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0"/>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Heap Example</a:t>
            </a:r>
            <a:endParaRPr/>
          </a:p>
        </p:txBody>
      </p:sp>
      <p:sp>
        <p:nvSpPr>
          <p:cNvPr id="422" name="Google Shape;422;p40"/>
          <p:cNvSpPr txBox="1">
            <a:spLocks noGrp="1"/>
          </p:cNvSpPr>
          <p:nvPr>
            <p:ph idx="1"/>
          </p:nvPr>
        </p:nvSpPr>
        <p:spPr>
          <a:xfrm>
            <a:off x="838200" y="941075"/>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a:bodyPr>
          <a:lstStyle/>
          <a:p>
            <a:pPr marL="0" indent="0">
              <a:spcAft>
                <a:spcPts val="1600"/>
              </a:spcAft>
              <a:buNone/>
            </a:pPr>
            <a:r>
              <a:rPr lang="en" sz="2400">
                <a:solidFill>
                  <a:srgbClr val="000000"/>
                </a:solidFill>
                <a:latin typeface="Roboto Mono"/>
                <a:ea typeface="Roboto Mono"/>
                <a:cs typeface="Roboto Mono"/>
                <a:sym typeface="Roboto Mono"/>
              </a:rPr>
              <a:t>int* i = (int*)malloc(sizeof(int) * 5);</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for(int j = 0; j &lt; 5; j++) </a:t>
            </a:r>
          </a:p>
          <a:p>
            <a:pPr marL="0" indent="0">
              <a:spcAft>
                <a:spcPts val="1600"/>
              </a:spcAft>
              <a:buNone/>
            </a:pPr>
            <a:r>
              <a:rPr lang="en" sz="2400">
                <a:solidFill>
                  <a:srgbClr val="000000"/>
                </a:solidFill>
                <a:latin typeface="Roboto Mono"/>
                <a:ea typeface="Roboto Mono"/>
                <a:cs typeface="Roboto Mono"/>
                <a:sym typeface="Roboto Mono"/>
              </a:rPr>
              <a:t>i[j] = j;</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int* k = (int*)calloc(3, sizeof(int));</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i = (int*) realloc(i, sizeof(int)*2);</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i = (int*) realloc(i, sizeof(int)*10);</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free(k);</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k = (int*)malloc(sizeof(int)*6);</a:t>
            </a:r>
            <a:br>
              <a:rPr lang="en" sz="2400">
                <a:solidFill>
                  <a:srgbClr val="000000"/>
                </a:solidFill>
                <a:latin typeface="Roboto Mono"/>
                <a:ea typeface="Roboto Mono"/>
                <a:cs typeface="Roboto Mono"/>
                <a:sym typeface="Roboto Mono"/>
              </a:rPr>
            </a:br>
            <a:r>
              <a:rPr lang="en" sz="2400">
                <a:latin typeface="Roboto Mono"/>
                <a:ea typeface="Roboto Mono"/>
                <a:cs typeface="Roboto Mono"/>
                <a:sym typeface="Roboto Mono"/>
              </a:rPr>
              <a:t>for(int j = 0; j &lt; 5; j++) k[j] = j;</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free(i);</a:t>
            </a:r>
            <a:br>
              <a:rPr lang="en" sz="2400">
                <a:solidFill>
                  <a:srgbClr val="000000"/>
                </a:solidFill>
                <a:latin typeface="Roboto Mono"/>
                <a:ea typeface="Roboto Mono"/>
                <a:cs typeface="Roboto Mono"/>
                <a:sym typeface="Roboto Mono"/>
              </a:rPr>
            </a:br>
            <a:r>
              <a:rPr lang="en" sz="2400">
                <a:solidFill>
                  <a:srgbClr val="000000"/>
                </a:solidFill>
                <a:latin typeface="Roboto Mono"/>
                <a:ea typeface="Roboto Mono"/>
                <a:cs typeface="Roboto Mono"/>
                <a:sym typeface="Roboto Mono"/>
              </a:rPr>
              <a:t>free(k);</a:t>
            </a:r>
            <a:endParaRPr sz="2400">
              <a:solidFill>
                <a:srgbClr val="000000"/>
              </a:solidFill>
              <a:latin typeface="Roboto Mono"/>
              <a:ea typeface="Roboto Mono"/>
              <a:cs typeface="Roboto Mono"/>
              <a:sym typeface="Roboto Mono"/>
            </a:endParaRPr>
          </a:p>
        </p:txBody>
      </p:sp>
      <p:sp>
        <p:nvSpPr>
          <p:cNvPr id="2" name="Footer Placeholder 1">
            <a:extLst>
              <a:ext uri="{FF2B5EF4-FFF2-40B4-BE49-F238E27FC236}">
                <a16:creationId xmlns:a16="http://schemas.microsoft.com/office/drawing/2014/main" id="{F8FFA3B8-3AF2-4548-D700-5459CDB59558}"/>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E2094CDF-4A40-DFA8-CA4D-0F1C9A56DCE7}"/>
              </a:ext>
            </a:extLst>
          </p:cNvPr>
          <p:cNvSpPr>
            <a:spLocks noGrp="1"/>
          </p:cNvSpPr>
          <p:nvPr>
            <p:ph type="sldNum" sz="quarter" idx="12"/>
          </p:nvPr>
        </p:nvSpPr>
        <p:spPr/>
        <p:txBody>
          <a:bodyPr/>
          <a:lstStyle/>
          <a:p>
            <a:fld id="{80B3F240-1256-4E56-B6D7-F3DD5D13EF0A}"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animEffect transition="in" filter="fade">
                                      <p:cBhvr>
                                        <p:cTn id="7" dur="1000"/>
                                        <p:tgtEl>
                                          <p:spTgt spid="4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2">
                                            <p:txEl>
                                              <p:pRg st="1" end="1"/>
                                            </p:txEl>
                                          </p:spTgt>
                                        </p:tgtEl>
                                        <p:attrNameLst>
                                          <p:attrName>style.visibility</p:attrName>
                                        </p:attrNameLst>
                                      </p:cBhvr>
                                      <p:to>
                                        <p:strVal val="visible"/>
                                      </p:to>
                                    </p:set>
                                    <p:animEffect transition="in" filter="fade">
                                      <p:cBhvr>
                                        <p:cTn id="12" dur="1000"/>
                                        <p:tgtEl>
                                          <p:spTgt spid="4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2453-7372-72C6-B761-91607FEFFDAB}"/>
              </a:ext>
            </a:extLst>
          </p:cNvPr>
          <p:cNvSpPr>
            <a:spLocks noGrp="1"/>
          </p:cNvSpPr>
          <p:nvPr>
            <p:ph type="title"/>
          </p:nvPr>
        </p:nvSpPr>
        <p:spPr/>
        <p:txBody>
          <a:bodyPr/>
          <a:lstStyle/>
          <a:p>
            <a:r>
              <a:rPr lang="en-US"/>
              <a:t>Best practices for memory use</a:t>
            </a:r>
            <a:endParaRPr lang="en-PK"/>
          </a:p>
        </p:txBody>
      </p:sp>
      <p:sp>
        <p:nvSpPr>
          <p:cNvPr id="3" name="Content Placeholder 2">
            <a:extLst>
              <a:ext uri="{FF2B5EF4-FFF2-40B4-BE49-F238E27FC236}">
                <a16:creationId xmlns:a16="http://schemas.microsoft.com/office/drawing/2014/main" id="{E552ED35-560F-A787-0DF4-C0D403A4ACBD}"/>
              </a:ext>
            </a:extLst>
          </p:cNvPr>
          <p:cNvSpPr>
            <a:spLocks noGrp="1"/>
          </p:cNvSpPr>
          <p:nvPr>
            <p:ph idx="1"/>
          </p:nvPr>
        </p:nvSpPr>
        <p:spPr/>
        <p:txBody>
          <a:bodyPr>
            <a:normAutofit/>
          </a:bodyPr>
          <a:lstStyle/>
          <a:p>
            <a:r>
              <a:rPr lang="en-US" sz="2000"/>
              <a:t>Always free the dynamic memory</a:t>
            </a:r>
          </a:p>
          <a:p>
            <a:pPr lvl="1"/>
            <a:r>
              <a:rPr lang="en-US" sz="1800"/>
              <a:t>free() is not recursive</a:t>
            </a:r>
          </a:p>
          <a:p>
            <a:pPr lvl="1"/>
            <a:r>
              <a:rPr lang="en-US" sz="1800"/>
              <a:t>Define constructors and destructor for complex data structures</a:t>
            </a:r>
          </a:p>
          <a:p>
            <a:r>
              <a:rPr lang="en-US" sz="2000"/>
              <a:t>Memory in stack frame is reclaimed upon function return</a:t>
            </a:r>
          </a:p>
          <a:p>
            <a:r>
              <a:rPr lang="en-US" sz="2000"/>
              <a:t>Heap has fragmentation problem</a:t>
            </a:r>
          </a:p>
          <a:p>
            <a:pPr lvl="1"/>
            <a:r>
              <a:rPr lang="en-US" sz="1800"/>
              <a:t>Uses linked list to store data</a:t>
            </a:r>
          </a:p>
          <a:p>
            <a:r>
              <a:rPr lang="en-US" sz="2000"/>
              <a:t>Heap allocation and access is slow</a:t>
            </a:r>
          </a:p>
          <a:p>
            <a:pPr lvl="1"/>
            <a:r>
              <a:rPr lang="en-US" sz="1800"/>
              <a:t>As compared to stack</a:t>
            </a:r>
          </a:p>
          <a:p>
            <a:r>
              <a:rPr lang="en-US" sz="2000"/>
              <a:t>Stack memory is limited</a:t>
            </a:r>
          </a:p>
          <a:p>
            <a:pPr lvl="1"/>
            <a:r>
              <a:rPr lang="en-US" sz="1800"/>
              <a:t>Uses LIFO to store data</a:t>
            </a:r>
          </a:p>
          <a:p>
            <a:endParaRPr lang="en-PK" sz="2000"/>
          </a:p>
        </p:txBody>
      </p:sp>
      <p:sp>
        <p:nvSpPr>
          <p:cNvPr id="4" name="Footer Placeholder 3">
            <a:extLst>
              <a:ext uri="{FF2B5EF4-FFF2-40B4-BE49-F238E27FC236}">
                <a16:creationId xmlns:a16="http://schemas.microsoft.com/office/drawing/2014/main" id="{19861B29-9FFA-B887-C995-EBB3A1E7EF0D}"/>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DDB2A205-FC94-9968-DA66-D1EA8F87DA2B}"/>
              </a:ext>
            </a:extLst>
          </p:cNvPr>
          <p:cNvSpPr>
            <a:spLocks noGrp="1"/>
          </p:cNvSpPr>
          <p:nvPr>
            <p:ph type="sldNum" sz="quarter" idx="12"/>
          </p:nvPr>
        </p:nvSpPr>
        <p:spPr/>
        <p:txBody>
          <a:bodyPr/>
          <a:lstStyle/>
          <a:p>
            <a:fld id="{80B3F240-1256-4E56-B6D7-F3DD5D13EF0A}" type="slidenum">
              <a:rPr lang="en-US" smtClean="0"/>
              <a:t>26</a:t>
            </a:fld>
            <a:endParaRPr lang="en-US"/>
          </a:p>
        </p:txBody>
      </p:sp>
    </p:spTree>
    <p:extLst>
      <p:ext uri="{BB962C8B-B14F-4D97-AF65-F5344CB8AC3E}">
        <p14:creationId xmlns:p14="http://schemas.microsoft.com/office/powerpoint/2010/main" val="53045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96004" y="117156"/>
            <a:ext cx="7393781" cy="624570"/>
          </a:xfrm>
          <a:prstGeom prst="rect">
            <a:avLst/>
          </a:prstGeom>
        </p:spPr>
        <p:txBody>
          <a:bodyPr vert="horz" wrap="square" lIns="0" tIns="8930" rIns="0" bIns="0" rtlCol="0" anchor="ctr">
            <a:spAutoFit/>
          </a:bodyPr>
          <a:lstStyle/>
          <a:p>
            <a:pPr marL="8929">
              <a:lnSpc>
                <a:spcPct val="100000"/>
              </a:lnSpc>
              <a:spcBef>
                <a:spcPts val="70"/>
              </a:spcBef>
            </a:pPr>
            <a:r>
              <a:rPr spc="176"/>
              <a:t>Memory</a:t>
            </a:r>
            <a:r>
              <a:rPr spc="143"/>
              <a:t> </a:t>
            </a:r>
            <a:r>
              <a:rPr spc="98"/>
              <a:t>Allocation</a:t>
            </a:r>
            <a:r>
              <a:rPr spc="148"/>
              <a:t> </a:t>
            </a:r>
            <a:r>
              <a:rPr spc="-46"/>
              <a:t>Problems</a:t>
            </a:r>
          </a:p>
        </p:txBody>
      </p:sp>
      <p:sp>
        <p:nvSpPr>
          <p:cNvPr id="6" name="object 6"/>
          <p:cNvSpPr txBox="1"/>
          <p:nvPr/>
        </p:nvSpPr>
        <p:spPr>
          <a:xfrm>
            <a:off x="1729383" y="1165974"/>
            <a:ext cx="9320909" cy="5262585"/>
          </a:xfrm>
          <a:prstGeom prst="rect">
            <a:avLst/>
          </a:prstGeom>
        </p:spPr>
        <p:txBody>
          <a:bodyPr vert="horz" wrap="square" lIns="0" tIns="112068" rIns="0" bIns="0" rtlCol="0">
            <a:spAutoFit/>
          </a:bodyPr>
          <a:lstStyle/>
          <a:p>
            <a:pPr marL="44647">
              <a:spcBef>
                <a:spcPts val="882"/>
              </a:spcBef>
            </a:pPr>
            <a:r>
              <a:rPr sz="2391" spc="91">
                <a:solidFill>
                  <a:srgbClr val="6B70EE"/>
                </a:solidFill>
                <a:latin typeface="Arial"/>
                <a:cs typeface="Arial"/>
              </a:rPr>
              <a:t>Memory</a:t>
            </a:r>
            <a:r>
              <a:rPr sz="2391" spc="80">
                <a:solidFill>
                  <a:srgbClr val="6B70EE"/>
                </a:solidFill>
                <a:latin typeface="Arial"/>
                <a:cs typeface="Arial"/>
              </a:rPr>
              <a:t> </a:t>
            </a:r>
            <a:r>
              <a:rPr sz="2391" spc="-7">
                <a:solidFill>
                  <a:srgbClr val="6B70EE"/>
                </a:solidFill>
                <a:latin typeface="Arial"/>
                <a:cs typeface="Arial"/>
              </a:rPr>
              <a:t>leaks</a:t>
            </a:r>
            <a:endParaRPr sz="2391">
              <a:latin typeface="Arial"/>
              <a:cs typeface="Arial"/>
            </a:endParaRPr>
          </a:p>
          <a:p>
            <a:pPr marL="398250" indent="-166086">
              <a:spcBef>
                <a:spcPts val="671"/>
              </a:spcBef>
              <a:buClr>
                <a:srgbClr val="0056D6"/>
              </a:buClr>
              <a:buSzPct val="96428"/>
              <a:buFont typeface="Tahoma"/>
              <a:buChar char="‣"/>
              <a:tabLst>
                <a:tab pos="398250" algn="l"/>
              </a:tabLst>
            </a:pPr>
            <a:r>
              <a:rPr sz="1969" spc="70">
                <a:latin typeface="Arial"/>
                <a:cs typeface="Arial"/>
              </a:rPr>
              <a:t>Alloc’d</a:t>
            </a:r>
            <a:r>
              <a:rPr sz="1969" spc="130">
                <a:latin typeface="Arial"/>
                <a:cs typeface="Arial"/>
              </a:rPr>
              <a:t> </a:t>
            </a:r>
            <a:r>
              <a:rPr sz="1969">
                <a:latin typeface="Arial"/>
                <a:cs typeface="Arial"/>
              </a:rPr>
              <a:t>memory</a:t>
            </a:r>
            <a:r>
              <a:rPr sz="1969" spc="130">
                <a:latin typeface="Arial"/>
                <a:cs typeface="Arial"/>
              </a:rPr>
              <a:t> </a:t>
            </a:r>
            <a:r>
              <a:rPr sz="1969">
                <a:latin typeface="Arial"/>
                <a:cs typeface="Arial"/>
              </a:rPr>
              <a:t>not</a:t>
            </a:r>
            <a:r>
              <a:rPr sz="1969" spc="130">
                <a:latin typeface="Arial"/>
                <a:cs typeface="Arial"/>
              </a:rPr>
              <a:t> </a:t>
            </a:r>
            <a:r>
              <a:rPr sz="1969">
                <a:latin typeface="Arial"/>
                <a:cs typeface="Arial"/>
              </a:rPr>
              <a:t>freed</a:t>
            </a:r>
            <a:r>
              <a:rPr sz="1969" spc="130">
                <a:latin typeface="Arial"/>
                <a:cs typeface="Arial"/>
              </a:rPr>
              <a:t> </a:t>
            </a:r>
            <a:r>
              <a:rPr sz="1969" spc="53">
                <a:latin typeface="Arial"/>
                <a:cs typeface="Arial"/>
              </a:rPr>
              <a:t>appropriately</a:t>
            </a:r>
            <a:endParaRPr sz="1969">
              <a:latin typeface="Arial"/>
              <a:cs typeface="Arial"/>
            </a:endParaRPr>
          </a:p>
          <a:p>
            <a:pPr marL="383963" marR="2064024" indent="-151799">
              <a:lnSpc>
                <a:spcPct val="110100"/>
              </a:lnSpc>
              <a:spcBef>
                <a:spcPts val="703"/>
              </a:spcBef>
              <a:buClr>
                <a:srgbClr val="0056D6"/>
              </a:buClr>
              <a:buSzPct val="96428"/>
              <a:buFont typeface="Tahoma"/>
              <a:buChar char="‣"/>
              <a:tabLst>
                <a:tab pos="383963" algn="l"/>
                <a:tab pos="398250" algn="l"/>
              </a:tabLst>
            </a:pPr>
            <a:r>
              <a:rPr sz="1969">
                <a:latin typeface="Arial"/>
                <a:cs typeface="Arial"/>
              </a:rPr>
              <a:t>	If</a:t>
            </a:r>
            <a:r>
              <a:rPr sz="1969" spc="63">
                <a:latin typeface="Arial"/>
                <a:cs typeface="Arial"/>
              </a:rPr>
              <a:t> </a:t>
            </a:r>
            <a:r>
              <a:rPr sz="1969" spc="35">
                <a:latin typeface="Arial"/>
                <a:cs typeface="Arial"/>
              </a:rPr>
              <a:t>your</a:t>
            </a:r>
            <a:r>
              <a:rPr sz="1969" spc="63">
                <a:latin typeface="Arial"/>
                <a:cs typeface="Arial"/>
              </a:rPr>
              <a:t> </a:t>
            </a:r>
            <a:r>
              <a:rPr sz="1969" spc="42">
                <a:latin typeface="Arial"/>
                <a:cs typeface="Arial"/>
              </a:rPr>
              <a:t>program</a:t>
            </a:r>
            <a:r>
              <a:rPr sz="1969" spc="63">
                <a:latin typeface="Arial"/>
                <a:cs typeface="Arial"/>
              </a:rPr>
              <a:t> </a:t>
            </a:r>
            <a:r>
              <a:rPr sz="1969">
                <a:latin typeface="Arial"/>
                <a:cs typeface="Arial"/>
              </a:rPr>
              <a:t>runs</a:t>
            </a:r>
            <a:r>
              <a:rPr sz="1969" spc="67">
                <a:latin typeface="Arial"/>
                <a:cs typeface="Arial"/>
              </a:rPr>
              <a:t> </a:t>
            </a:r>
            <a:r>
              <a:rPr sz="1969" spc="74">
                <a:latin typeface="Arial"/>
                <a:cs typeface="Arial"/>
              </a:rPr>
              <a:t>a</a:t>
            </a:r>
            <a:r>
              <a:rPr sz="1969" spc="63">
                <a:latin typeface="Arial"/>
                <a:cs typeface="Arial"/>
              </a:rPr>
              <a:t> </a:t>
            </a:r>
            <a:r>
              <a:rPr sz="1969" spc="42">
                <a:latin typeface="Arial"/>
                <a:cs typeface="Arial"/>
              </a:rPr>
              <a:t>long</a:t>
            </a:r>
            <a:r>
              <a:rPr sz="1969" spc="63">
                <a:latin typeface="Arial"/>
                <a:cs typeface="Arial"/>
              </a:rPr>
              <a:t> </a:t>
            </a:r>
            <a:r>
              <a:rPr sz="1969">
                <a:latin typeface="Arial"/>
                <a:cs typeface="Arial"/>
              </a:rPr>
              <a:t>time,</a:t>
            </a:r>
            <a:r>
              <a:rPr sz="1969" spc="63">
                <a:latin typeface="Arial"/>
                <a:cs typeface="Arial"/>
              </a:rPr>
              <a:t> </a:t>
            </a:r>
            <a:r>
              <a:rPr sz="1969">
                <a:latin typeface="Arial"/>
                <a:cs typeface="Arial"/>
              </a:rPr>
              <a:t>it</a:t>
            </a:r>
            <a:r>
              <a:rPr sz="1969" spc="63">
                <a:latin typeface="Arial"/>
                <a:cs typeface="Arial"/>
              </a:rPr>
              <a:t> </a:t>
            </a:r>
            <a:r>
              <a:rPr sz="1969" spc="56">
                <a:latin typeface="Arial"/>
                <a:cs typeface="Arial"/>
              </a:rPr>
              <a:t>will</a:t>
            </a:r>
            <a:r>
              <a:rPr sz="1969" spc="67">
                <a:latin typeface="Arial"/>
                <a:cs typeface="Arial"/>
              </a:rPr>
              <a:t> </a:t>
            </a:r>
            <a:r>
              <a:rPr sz="1969">
                <a:latin typeface="Arial"/>
                <a:cs typeface="Arial"/>
              </a:rPr>
              <a:t>run</a:t>
            </a:r>
            <a:r>
              <a:rPr sz="1969" spc="63">
                <a:latin typeface="Arial"/>
                <a:cs typeface="Arial"/>
              </a:rPr>
              <a:t> </a:t>
            </a:r>
            <a:r>
              <a:rPr sz="1969">
                <a:latin typeface="Arial"/>
                <a:cs typeface="Arial"/>
              </a:rPr>
              <a:t>out</a:t>
            </a:r>
            <a:r>
              <a:rPr sz="1969" spc="63">
                <a:latin typeface="Arial"/>
                <a:cs typeface="Arial"/>
              </a:rPr>
              <a:t> </a:t>
            </a:r>
            <a:r>
              <a:rPr sz="1969" spc="39">
                <a:latin typeface="Arial"/>
                <a:cs typeface="Arial"/>
              </a:rPr>
              <a:t>of </a:t>
            </a:r>
            <a:r>
              <a:rPr sz="1969">
                <a:latin typeface="Arial"/>
                <a:cs typeface="Arial"/>
              </a:rPr>
              <a:t>memory</a:t>
            </a:r>
            <a:r>
              <a:rPr sz="1969" spc="74">
                <a:latin typeface="Arial"/>
                <a:cs typeface="Arial"/>
              </a:rPr>
              <a:t> or</a:t>
            </a:r>
            <a:r>
              <a:rPr sz="1969" spc="77">
                <a:latin typeface="Arial"/>
                <a:cs typeface="Arial"/>
              </a:rPr>
              <a:t> </a:t>
            </a:r>
            <a:r>
              <a:rPr sz="1969">
                <a:latin typeface="Arial"/>
                <a:cs typeface="Arial"/>
              </a:rPr>
              <a:t>slow</a:t>
            </a:r>
            <a:r>
              <a:rPr sz="1969" spc="74">
                <a:latin typeface="Arial"/>
                <a:cs typeface="Arial"/>
              </a:rPr>
              <a:t> </a:t>
            </a:r>
            <a:r>
              <a:rPr sz="1969" spc="46">
                <a:latin typeface="Arial"/>
                <a:cs typeface="Arial"/>
              </a:rPr>
              <a:t>down</a:t>
            </a:r>
            <a:r>
              <a:rPr sz="1969" spc="77">
                <a:latin typeface="Arial"/>
                <a:cs typeface="Arial"/>
              </a:rPr>
              <a:t> </a:t>
            </a:r>
            <a:r>
              <a:rPr sz="1969">
                <a:latin typeface="Arial"/>
                <a:cs typeface="Arial"/>
              </a:rPr>
              <a:t>the</a:t>
            </a:r>
            <a:r>
              <a:rPr sz="1969" spc="77">
                <a:latin typeface="Arial"/>
                <a:cs typeface="Arial"/>
              </a:rPr>
              <a:t> </a:t>
            </a:r>
            <a:r>
              <a:rPr sz="1969" spc="-7">
                <a:latin typeface="Arial"/>
                <a:cs typeface="Arial"/>
              </a:rPr>
              <a:t>system</a:t>
            </a:r>
            <a:endParaRPr sz="1969">
              <a:latin typeface="Arial"/>
              <a:cs typeface="Arial"/>
            </a:endParaRPr>
          </a:p>
          <a:p>
            <a:pPr marL="383963" marR="1956425" indent="-151799">
              <a:lnSpc>
                <a:spcPct val="110100"/>
              </a:lnSpc>
              <a:spcBef>
                <a:spcPts val="703"/>
              </a:spcBef>
              <a:buClr>
                <a:srgbClr val="0056D6"/>
              </a:buClr>
              <a:buSzPct val="96428"/>
              <a:buFont typeface="Tahoma"/>
              <a:buChar char="‣"/>
              <a:tabLst>
                <a:tab pos="383963" algn="l"/>
                <a:tab pos="398250" algn="l"/>
              </a:tabLst>
            </a:pPr>
            <a:r>
              <a:rPr sz="1969" spc="39">
                <a:latin typeface="Arial"/>
                <a:cs typeface="Arial"/>
              </a:rPr>
              <a:t>	Always</a:t>
            </a:r>
            <a:r>
              <a:rPr sz="1969" spc="88">
                <a:latin typeface="Arial"/>
                <a:cs typeface="Arial"/>
              </a:rPr>
              <a:t> </a:t>
            </a:r>
            <a:r>
              <a:rPr sz="1969" spc="74">
                <a:latin typeface="Arial"/>
                <a:cs typeface="Arial"/>
              </a:rPr>
              <a:t>add</a:t>
            </a:r>
            <a:r>
              <a:rPr sz="1969" spc="91">
                <a:latin typeface="Arial"/>
                <a:cs typeface="Arial"/>
              </a:rPr>
              <a:t> </a:t>
            </a:r>
            <a:r>
              <a:rPr sz="1969">
                <a:latin typeface="Arial"/>
                <a:cs typeface="Arial"/>
              </a:rPr>
              <a:t>the</a:t>
            </a:r>
            <a:r>
              <a:rPr sz="1969" spc="88">
                <a:latin typeface="Arial"/>
                <a:cs typeface="Arial"/>
              </a:rPr>
              <a:t> </a:t>
            </a:r>
            <a:r>
              <a:rPr sz="1969">
                <a:latin typeface="Arial"/>
                <a:cs typeface="Arial"/>
              </a:rPr>
              <a:t>free</a:t>
            </a:r>
            <a:r>
              <a:rPr sz="1969" spc="91">
                <a:latin typeface="Arial"/>
                <a:cs typeface="Arial"/>
              </a:rPr>
              <a:t> </a:t>
            </a:r>
            <a:r>
              <a:rPr sz="1969">
                <a:latin typeface="Arial"/>
                <a:cs typeface="Arial"/>
              </a:rPr>
              <a:t>on</a:t>
            </a:r>
            <a:r>
              <a:rPr sz="1969" spc="88">
                <a:latin typeface="Arial"/>
                <a:cs typeface="Arial"/>
              </a:rPr>
              <a:t> </a:t>
            </a:r>
            <a:r>
              <a:rPr sz="1969" spc="56">
                <a:latin typeface="Arial"/>
                <a:cs typeface="Arial"/>
              </a:rPr>
              <a:t>all</a:t>
            </a:r>
            <a:r>
              <a:rPr sz="1969" spc="91">
                <a:latin typeface="Arial"/>
                <a:cs typeface="Arial"/>
              </a:rPr>
              <a:t> </a:t>
            </a:r>
            <a:r>
              <a:rPr sz="1969">
                <a:latin typeface="Arial"/>
                <a:cs typeface="Arial"/>
              </a:rPr>
              <a:t>control</a:t>
            </a:r>
            <a:r>
              <a:rPr sz="1969" spc="88">
                <a:latin typeface="Arial"/>
                <a:cs typeface="Arial"/>
              </a:rPr>
              <a:t> </a:t>
            </a:r>
            <a:r>
              <a:rPr sz="1969" spc="49">
                <a:latin typeface="Arial"/>
                <a:cs typeface="Arial"/>
              </a:rPr>
              <a:t>flow</a:t>
            </a:r>
            <a:r>
              <a:rPr sz="1969" spc="91">
                <a:latin typeface="Arial"/>
                <a:cs typeface="Arial"/>
              </a:rPr>
              <a:t> </a:t>
            </a:r>
            <a:r>
              <a:rPr sz="1969">
                <a:latin typeface="Arial"/>
                <a:cs typeface="Arial"/>
              </a:rPr>
              <a:t>paths</a:t>
            </a:r>
            <a:r>
              <a:rPr sz="1969" spc="88">
                <a:latin typeface="Arial"/>
                <a:cs typeface="Arial"/>
              </a:rPr>
              <a:t> </a:t>
            </a:r>
            <a:r>
              <a:rPr sz="1969" spc="42">
                <a:latin typeface="Arial"/>
                <a:cs typeface="Arial"/>
              </a:rPr>
              <a:t>after </a:t>
            </a:r>
            <a:r>
              <a:rPr sz="1969" spc="74">
                <a:latin typeface="Arial"/>
                <a:cs typeface="Arial"/>
              </a:rPr>
              <a:t>a</a:t>
            </a:r>
            <a:r>
              <a:rPr sz="1969" spc="60">
                <a:latin typeface="Arial"/>
                <a:cs typeface="Arial"/>
              </a:rPr>
              <a:t> </a:t>
            </a:r>
            <a:r>
              <a:rPr sz="1969" spc="-7">
                <a:latin typeface="Arial"/>
                <a:cs typeface="Arial"/>
              </a:rPr>
              <a:t>malloc</a:t>
            </a:r>
            <a:endParaRPr sz="1969">
              <a:latin typeface="Arial"/>
              <a:cs typeface="Arial"/>
            </a:endParaRPr>
          </a:p>
          <a:p>
            <a:pPr marL="8929">
              <a:spcBef>
                <a:spcPts val="1357"/>
              </a:spcBef>
              <a:tabLst>
                <a:tab pos="946513" algn="l"/>
                <a:tab pos="1884097" algn="l"/>
                <a:tab pos="2259131" algn="l"/>
              </a:tabLst>
            </a:pPr>
            <a:r>
              <a:rPr sz="2461" spc="-14">
                <a:solidFill>
                  <a:srgbClr val="983330"/>
                </a:solidFill>
                <a:latin typeface="Courier New"/>
                <a:cs typeface="Courier New"/>
              </a:rPr>
              <a:t>void</a:t>
            </a:r>
            <a:r>
              <a:rPr sz="2461">
                <a:solidFill>
                  <a:srgbClr val="983330"/>
                </a:solidFill>
                <a:latin typeface="Courier New"/>
                <a:cs typeface="Courier New"/>
              </a:rPr>
              <a:t>	</a:t>
            </a:r>
            <a:r>
              <a:rPr sz="2461" spc="-14">
                <a:solidFill>
                  <a:srgbClr val="379A0D"/>
                </a:solidFill>
                <a:latin typeface="Courier New"/>
                <a:cs typeface="Courier New"/>
              </a:rPr>
              <a:t>*</a:t>
            </a:r>
            <a:r>
              <a:rPr sz="2461" spc="-14">
                <a:latin typeface="Courier New"/>
                <a:cs typeface="Courier New"/>
              </a:rPr>
              <a:t>ptr</a:t>
            </a:r>
            <a:r>
              <a:rPr sz="2461">
                <a:latin typeface="Courier New"/>
                <a:cs typeface="Courier New"/>
              </a:rPr>
              <a:t>	</a:t>
            </a:r>
            <a:r>
              <a:rPr sz="2461" spc="-35">
                <a:solidFill>
                  <a:srgbClr val="379A0D"/>
                </a:solidFill>
                <a:latin typeface="Courier New"/>
                <a:cs typeface="Courier New"/>
              </a:rPr>
              <a:t>=</a:t>
            </a:r>
            <a:r>
              <a:rPr sz="2461">
                <a:solidFill>
                  <a:srgbClr val="379A0D"/>
                </a:solidFill>
                <a:latin typeface="Courier New"/>
                <a:cs typeface="Courier New"/>
              </a:rPr>
              <a:t>	</a:t>
            </a:r>
            <a:r>
              <a:rPr sz="2461" spc="-7">
                <a:latin typeface="Courier New"/>
                <a:cs typeface="Courier New"/>
              </a:rPr>
              <a:t>malloc</a:t>
            </a:r>
            <a:r>
              <a:rPr sz="2461" spc="-7">
                <a:solidFill>
                  <a:srgbClr val="119B00"/>
                </a:solidFill>
                <a:latin typeface="Courier New"/>
                <a:cs typeface="Courier New"/>
              </a:rPr>
              <a:t>(</a:t>
            </a:r>
            <a:r>
              <a:rPr sz="2461" spc="-7">
                <a:latin typeface="Courier New"/>
                <a:cs typeface="Courier New"/>
              </a:rPr>
              <a:t>size</a:t>
            </a:r>
            <a:r>
              <a:rPr sz="2461" spc="-7">
                <a:solidFill>
                  <a:srgbClr val="119B00"/>
                </a:solidFill>
                <a:latin typeface="Courier New"/>
                <a:cs typeface="Courier New"/>
              </a:rPr>
              <a:t>)</a:t>
            </a:r>
            <a:r>
              <a:rPr sz="2461" spc="-7">
                <a:solidFill>
                  <a:srgbClr val="379A0D"/>
                </a:solidFill>
                <a:latin typeface="Courier New"/>
                <a:cs typeface="Courier New"/>
              </a:rPr>
              <a:t>;</a:t>
            </a:r>
            <a:endParaRPr sz="2461">
              <a:latin typeface="Courier New"/>
              <a:cs typeface="Courier New"/>
            </a:endParaRPr>
          </a:p>
          <a:p>
            <a:pPr marL="8929">
              <a:tabLst>
                <a:tab pos="1134030" algn="l"/>
                <a:tab pos="2446647" algn="l"/>
                <a:tab pos="3572194" algn="l"/>
                <a:tab pos="4134745" algn="l"/>
              </a:tabLst>
            </a:pPr>
            <a:r>
              <a:rPr sz="2461" i="1" spc="-7">
                <a:solidFill>
                  <a:srgbClr val="808080"/>
                </a:solidFill>
                <a:latin typeface="Courier New"/>
                <a:cs typeface="Courier New"/>
              </a:rPr>
              <a:t>/*the</a:t>
            </a:r>
            <a:r>
              <a:rPr sz="2461" i="1">
                <a:solidFill>
                  <a:srgbClr val="808080"/>
                </a:solidFill>
                <a:latin typeface="Courier New"/>
                <a:cs typeface="Courier New"/>
              </a:rPr>
              <a:t>	</a:t>
            </a:r>
            <a:r>
              <a:rPr sz="2461" i="1" spc="-7">
                <a:solidFill>
                  <a:srgbClr val="808080"/>
                </a:solidFill>
                <a:latin typeface="Courier New"/>
                <a:cs typeface="Courier New"/>
              </a:rPr>
              <a:t>buffer</a:t>
            </a:r>
            <a:r>
              <a:rPr sz="2461" i="1">
                <a:solidFill>
                  <a:srgbClr val="808080"/>
                </a:solidFill>
                <a:latin typeface="Courier New"/>
                <a:cs typeface="Courier New"/>
              </a:rPr>
              <a:t>	</a:t>
            </a:r>
            <a:r>
              <a:rPr sz="2461" i="1" spc="-7">
                <a:solidFill>
                  <a:srgbClr val="808080"/>
                </a:solidFill>
                <a:latin typeface="Courier New"/>
                <a:cs typeface="Courier New"/>
              </a:rPr>
              <a:t>needs</a:t>
            </a:r>
            <a:r>
              <a:rPr sz="2461" i="1">
                <a:solidFill>
                  <a:srgbClr val="808080"/>
                </a:solidFill>
                <a:latin typeface="Courier New"/>
                <a:cs typeface="Courier New"/>
              </a:rPr>
              <a:t>	</a:t>
            </a:r>
            <a:r>
              <a:rPr sz="2461" i="1" spc="-18">
                <a:solidFill>
                  <a:srgbClr val="808080"/>
                </a:solidFill>
                <a:latin typeface="Courier New"/>
                <a:cs typeface="Courier New"/>
              </a:rPr>
              <a:t>to</a:t>
            </a:r>
            <a:r>
              <a:rPr sz="2461" i="1">
                <a:solidFill>
                  <a:srgbClr val="808080"/>
                </a:solidFill>
                <a:latin typeface="Courier New"/>
                <a:cs typeface="Courier New"/>
              </a:rPr>
              <a:t>	</a:t>
            </a:r>
            <a:r>
              <a:rPr sz="2461" i="1" spc="-7">
                <a:solidFill>
                  <a:srgbClr val="808080"/>
                </a:solidFill>
                <a:latin typeface="Courier New"/>
                <a:cs typeface="Courier New"/>
              </a:rPr>
              <a:t>double*/</a:t>
            </a:r>
            <a:endParaRPr sz="2461">
              <a:latin typeface="Courier New"/>
              <a:cs typeface="Courier New"/>
            </a:endParaRPr>
          </a:p>
          <a:p>
            <a:pPr marL="8929">
              <a:tabLst>
                <a:tab pos="946513" algn="l"/>
                <a:tab pos="1509064" algn="l"/>
              </a:tabLst>
            </a:pPr>
            <a:r>
              <a:rPr sz="2461" spc="-14">
                <a:latin typeface="Courier New"/>
                <a:cs typeface="Courier New"/>
              </a:rPr>
              <a:t>size</a:t>
            </a:r>
            <a:r>
              <a:rPr sz="2461">
                <a:latin typeface="Courier New"/>
                <a:cs typeface="Courier New"/>
              </a:rPr>
              <a:t>	</a:t>
            </a:r>
            <a:r>
              <a:rPr sz="2461" spc="-18">
                <a:solidFill>
                  <a:srgbClr val="379A0D"/>
                </a:solidFill>
                <a:latin typeface="Courier New"/>
                <a:cs typeface="Courier New"/>
              </a:rPr>
              <a:t>*=</a:t>
            </a:r>
            <a:r>
              <a:rPr sz="2461">
                <a:solidFill>
                  <a:srgbClr val="379A0D"/>
                </a:solidFill>
                <a:latin typeface="Courier New"/>
                <a:cs typeface="Courier New"/>
              </a:rPr>
              <a:t>	</a:t>
            </a:r>
            <a:r>
              <a:rPr sz="2461" spc="-18">
                <a:solidFill>
                  <a:srgbClr val="032DE8"/>
                </a:solidFill>
                <a:latin typeface="Courier New"/>
                <a:cs typeface="Courier New"/>
              </a:rPr>
              <a:t>2</a:t>
            </a:r>
            <a:r>
              <a:rPr sz="2461" spc="-18">
                <a:solidFill>
                  <a:srgbClr val="379A0D"/>
                </a:solidFill>
                <a:latin typeface="Courier New"/>
                <a:cs typeface="Courier New"/>
              </a:rPr>
              <a:t>;</a:t>
            </a:r>
            <a:endParaRPr sz="2461">
              <a:latin typeface="Courier New"/>
              <a:cs typeface="Courier New"/>
            </a:endParaRPr>
          </a:p>
          <a:p>
            <a:pPr marL="8929" marR="3379320">
              <a:tabLst>
                <a:tab pos="571480" algn="l"/>
                <a:tab pos="758996" algn="l"/>
                <a:tab pos="1134030" algn="l"/>
                <a:tab pos="1509064" algn="l"/>
                <a:tab pos="2071614" algn="l"/>
                <a:tab pos="3572194" algn="l"/>
              </a:tabLst>
            </a:pPr>
            <a:r>
              <a:rPr sz="2461" spc="-18">
                <a:latin typeface="Courier New"/>
                <a:cs typeface="Courier New"/>
              </a:rPr>
              <a:t>ptr</a:t>
            </a:r>
            <a:r>
              <a:rPr sz="2461">
                <a:latin typeface="Courier New"/>
                <a:cs typeface="Courier New"/>
              </a:rPr>
              <a:t>		</a:t>
            </a:r>
            <a:r>
              <a:rPr sz="2461" spc="-35">
                <a:solidFill>
                  <a:srgbClr val="379A0D"/>
                </a:solidFill>
                <a:latin typeface="Courier New"/>
                <a:cs typeface="Courier New"/>
              </a:rPr>
              <a:t>=</a:t>
            </a:r>
            <a:r>
              <a:rPr sz="2461">
                <a:solidFill>
                  <a:srgbClr val="379A0D"/>
                </a:solidFill>
                <a:latin typeface="Courier New"/>
                <a:cs typeface="Courier New"/>
              </a:rPr>
              <a:t>	</a:t>
            </a:r>
            <a:r>
              <a:rPr sz="2461" spc="-7">
                <a:latin typeface="Courier New"/>
                <a:cs typeface="Courier New"/>
              </a:rPr>
              <a:t>realloc</a:t>
            </a:r>
            <a:r>
              <a:rPr sz="2461" spc="-7">
                <a:solidFill>
                  <a:srgbClr val="119B00"/>
                </a:solidFill>
                <a:latin typeface="Courier New"/>
                <a:cs typeface="Courier New"/>
              </a:rPr>
              <a:t>(</a:t>
            </a:r>
            <a:r>
              <a:rPr sz="2461" spc="-7">
                <a:latin typeface="Courier New"/>
                <a:cs typeface="Courier New"/>
              </a:rPr>
              <a:t>ptr</a:t>
            </a:r>
            <a:r>
              <a:rPr sz="2461" spc="-7">
                <a:solidFill>
                  <a:srgbClr val="379A0D"/>
                </a:solidFill>
                <a:latin typeface="Courier New"/>
                <a:cs typeface="Courier New"/>
              </a:rPr>
              <a:t>,</a:t>
            </a:r>
            <a:r>
              <a:rPr sz="2461">
                <a:solidFill>
                  <a:srgbClr val="379A0D"/>
                </a:solidFill>
                <a:latin typeface="Courier New"/>
                <a:cs typeface="Courier New"/>
              </a:rPr>
              <a:t>	</a:t>
            </a:r>
            <a:r>
              <a:rPr sz="2461" spc="-7">
                <a:latin typeface="Courier New"/>
                <a:cs typeface="Courier New"/>
              </a:rPr>
              <a:t>size</a:t>
            </a:r>
            <a:r>
              <a:rPr sz="2461" spc="-7">
                <a:solidFill>
                  <a:srgbClr val="119B00"/>
                </a:solidFill>
                <a:latin typeface="Courier New"/>
                <a:cs typeface="Courier New"/>
              </a:rPr>
              <a:t>)</a:t>
            </a:r>
            <a:r>
              <a:rPr sz="2461" spc="-7">
                <a:solidFill>
                  <a:srgbClr val="379A0D"/>
                </a:solidFill>
                <a:latin typeface="Courier New"/>
                <a:cs typeface="Courier New"/>
              </a:rPr>
              <a:t>; </a:t>
            </a:r>
            <a:r>
              <a:rPr sz="2461" spc="-18">
                <a:solidFill>
                  <a:srgbClr val="B1B300"/>
                </a:solidFill>
                <a:latin typeface="Courier New"/>
                <a:cs typeface="Courier New"/>
              </a:rPr>
              <a:t>if</a:t>
            </a:r>
            <a:r>
              <a:rPr sz="2461">
                <a:solidFill>
                  <a:srgbClr val="B1B300"/>
                </a:solidFill>
                <a:latin typeface="Courier New"/>
                <a:cs typeface="Courier New"/>
              </a:rPr>
              <a:t>	</a:t>
            </a:r>
            <a:r>
              <a:rPr sz="2461" spc="-14">
                <a:solidFill>
                  <a:srgbClr val="119B00"/>
                </a:solidFill>
                <a:latin typeface="Courier New"/>
                <a:cs typeface="Courier New"/>
              </a:rPr>
              <a:t>(</a:t>
            </a:r>
            <a:r>
              <a:rPr sz="2461" spc="-14">
                <a:latin typeface="Courier New"/>
                <a:cs typeface="Courier New"/>
              </a:rPr>
              <a:t>ptr</a:t>
            </a:r>
            <a:r>
              <a:rPr sz="2461">
                <a:latin typeface="Courier New"/>
                <a:cs typeface="Courier New"/>
              </a:rPr>
              <a:t>	</a:t>
            </a:r>
            <a:r>
              <a:rPr sz="2461" spc="-18">
                <a:solidFill>
                  <a:srgbClr val="379A0D"/>
                </a:solidFill>
                <a:latin typeface="Courier New"/>
                <a:cs typeface="Courier New"/>
              </a:rPr>
              <a:t>==</a:t>
            </a:r>
            <a:r>
              <a:rPr sz="2461">
                <a:solidFill>
                  <a:srgbClr val="379A0D"/>
                </a:solidFill>
                <a:latin typeface="Courier New"/>
                <a:cs typeface="Courier New"/>
              </a:rPr>
              <a:t>	</a:t>
            </a:r>
            <a:r>
              <a:rPr sz="2461" spc="-7">
                <a:latin typeface="Courier New"/>
                <a:cs typeface="Courier New"/>
              </a:rPr>
              <a:t>NULL</a:t>
            </a:r>
            <a:r>
              <a:rPr sz="2461" spc="-7">
                <a:solidFill>
                  <a:srgbClr val="119B00"/>
                </a:solidFill>
                <a:latin typeface="Courier New"/>
                <a:cs typeface="Courier New"/>
              </a:rPr>
              <a:t>)</a:t>
            </a:r>
            <a:endParaRPr sz="2461">
              <a:latin typeface="Courier New"/>
              <a:cs typeface="Courier New"/>
            </a:endParaRPr>
          </a:p>
          <a:p>
            <a:pPr marL="571480" marR="3572" indent="-187963">
              <a:tabLst>
                <a:tab pos="1696580" algn="l"/>
                <a:tab pos="2071614" algn="l"/>
                <a:tab pos="2259131" algn="l"/>
                <a:tab pos="3009644" algn="l"/>
                <a:tab pos="3759711" algn="l"/>
                <a:tab pos="5447361" algn="l"/>
                <a:tab pos="6947943" algn="l"/>
                <a:tab pos="7510493" algn="l"/>
              </a:tabLst>
            </a:pPr>
            <a:r>
              <a:rPr sz="2461" i="1" spc="-7">
                <a:solidFill>
                  <a:srgbClr val="808080"/>
                </a:solidFill>
                <a:latin typeface="Courier New"/>
                <a:cs typeface="Courier New"/>
              </a:rPr>
              <a:t>/*realloc</a:t>
            </a:r>
            <a:r>
              <a:rPr sz="2461" i="1">
                <a:solidFill>
                  <a:srgbClr val="808080"/>
                </a:solidFill>
                <a:latin typeface="Courier New"/>
                <a:cs typeface="Courier New"/>
              </a:rPr>
              <a:t>	</a:t>
            </a:r>
            <a:r>
              <a:rPr sz="2461" i="1" spc="-7">
                <a:solidFill>
                  <a:srgbClr val="808080"/>
                </a:solidFill>
                <a:latin typeface="Courier New"/>
                <a:cs typeface="Courier New"/>
              </a:rPr>
              <a:t>failed,</a:t>
            </a:r>
            <a:r>
              <a:rPr sz="2461" i="1">
                <a:solidFill>
                  <a:srgbClr val="808080"/>
                </a:solidFill>
                <a:latin typeface="Courier New"/>
                <a:cs typeface="Courier New"/>
              </a:rPr>
              <a:t>	</a:t>
            </a:r>
            <a:r>
              <a:rPr sz="2461" i="1" spc="-7">
                <a:solidFill>
                  <a:srgbClr val="808080"/>
                </a:solidFill>
                <a:latin typeface="Courier New"/>
                <a:cs typeface="Courier New"/>
              </a:rPr>
              <a:t>original</a:t>
            </a:r>
            <a:r>
              <a:rPr sz="2461" i="1">
                <a:solidFill>
                  <a:srgbClr val="808080"/>
                </a:solidFill>
                <a:latin typeface="Courier New"/>
                <a:cs typeface="Courier New"/>
              </a:rPr>
              <a:t>	</a:t>
            </a:r>
            <a:r>
              <a:rPr sz="2461" i="1" spc="-7">
                <a:solidFill>
                  <a:srgbClr val="808080"/>
                </a:solidFill>
                <a:latin typeface="Courier New"/>
                <a:cs typeface="Courier New"/>
              </a:rPr>
              <a:t>address</a:t>
            </a:r>
            <a:r>
              <a:rPr sz="2461" i="1">
                <a:solidFill>
                  <a:srgbClr val="808080"/>
                </a:solidFill>
                <a:latin typeface="Courier New"/>
                <a:cs typeface="Courier New"/>
              </a:rPr>
              <a:t>	</a:t>
            </a:r>
            <a:r>
              <a:rPr sz="2461" i="1" spc="-18">
                <a:solidFill>
                  <a:srgbClr val="808080"/>
                </a:solidFill>
                <a:latin typeface="Courier New"/>
                <a:cs typeface="Courier New"/>
              </a:rPr>
              <a:t>in</a:t>
            </a:r>
            <a:r>
              <a:rPr sz="2461" i="1">
                <a:solidFill>
                  <a:srgbClr val="808080"/>
                </a:solidFill>
                <a:latin typeface="Courier New"/>
                <a:cs typeface="Courier New"/>
              </a:rPr>
              <a:t>	</a:t>
            </a:r>
            <a:r>
              <a:rPr sz="2461" i="1" spc="-18">
                <a:solidFill>
                  <a:srgbClr val="808080"/>
                </a:solidFill>
                <a:latin typeface="Courier New"/>
                <a:cs typeface="Courier New"/>
              </a:rPr>
              <a:t>ptr </a:t>
            </a:r>
            <a:r>
              <a:rPr sz="2461" i="1" spc="-7">
                <a:solidFill>
                  <a:srgbClr val="808080"/>
                </a:solidFill>
                <a:latin typeface="Courier New"/>
                <a:cs typeface="Courier New"/>
              </a:rPr>
              <a:t>lost;</a:t>
            </a:r>
            <a:r>
              <a:rPr sz="2461" i="1">
                <a:solidFill>
                  <a:srgbClr val="808080"/>
                </a:solidFill>
                <a:latin typeface="Courier New"/>
                <a:cs typeface="Courier New"/>
              </a:rPr>
              <a:t>	</a:t>
            </a:r>
            <a:r>
              <a:rPr sz="2461" i="1" spc="-35">
                <a:solidFill>
                  <a:srgbClr val="808080"/>
                </a:solidFill>
                <a:latin typeface="Courier New"/>
                <a:cs typeface="Courier New"/>
              </a:rPr>
              <a:t>a</a:t>
            </a:r>
            <a:r>
              <a:rPr sz="2461" i="1">
                <a:solidFill>
                  <a:srgbClr val="808080"/>
                </a:solidFill>
                <a:latin typeface="Courier New"/>
                <a:cs typeface="Courier New"/>
              </a:rPr>
              <a:t>	</a:t>
            </a:r>
            <a:r>
              <a:rPr sz="2461" i="1" spc="-14">
                <a:solidFill>
                  <a:srgbClr val="808080"/>
                </a:solidFill>
                <a:latin typeface="Courier New"/>
                <a:cs typeface="Courier New"/>
              </a:rPr>
              <a:t>leak</a:t>
            </a:r>
            <a:r>
              <a:rPr sz="2461" i="1">
                <a:solidFill>
                  <a:srgbClr val="808080"/>
                </a:solidFill>
                <a:latin typeface="Courier New"/>
                <a:cs typeface="Courier New"/>
              </a:rPr>
              <a:t>	</a:t>
            </a:r>
            <a:r>
              <a:rPr sz="2461" i="1" spc="-18">
                <a:solidFill>
                  <a:srgbClr val="808080"/>
                </a:solidFill>
                <a:latin typeface="Courier New"/>
                <a:cs typeface="Courier New"/>
              </a:rPr>
              <a:t>has</a:t>
            </a:r>
            <a:r>
              <a:rPr sz="2461" i="1">
                <a:solidFill>
                  <a:srgbClr val="808080"/>
                </a:solidFill>
                <a:latin typeface="Courier New"/>
                <a:cs typeface="Courier New"/>
              </a:rPr>
              <a:t>	</a:t>
            </a:r>
            <a:r>
              <a:rPr sz="2461" i="1" spc="-7">
                <a:solidFill>
                  <a:srgbClr val="808080"/>
                </a:solidFill>
                <a:latin typeface="Courier New"/>
                <a:cs typeface="Courier New"/>
              </a:rPr>
              <a:t>occurred*/</a:t>
            </a:r>
            <a:endParaRPr sz="2461">
              <a:latin typeface="Courier New"/>
              <a:cs typeface="Courier New"/>
            </a:endParaRPr>
          </a:p>
          <a:p>
            <a:pPr marL="383963">
              <a:tabLst>
                <a:tab pos="1696580" algn="l"/>
              </a:tabLst>
            </a:pPr>
            <a:r>
              <a:rPr sz="2461" spc="-7">
                <a:solidFill>
                  <a:srgbClr val="B1B300"/>
                </a:solidFill>
                <a:latin typeface="Courier New"/>
                <a:cs typeface="Courier New"/>
              </a:rPr>
              <a:t>return</a:t>
            </a:r>
            <a:r>
              <a:rPr sz="2461">
                <a:solidFill>
                  <a:srgbClr val="B1B300"/>
                </a:solidFill>
                <a:latin typeface="Courier New"/>
                <a:cs typeface="Courier New"/>
              </a:rPr>
              <a:t>	</a:t>
            </a:r>
            <a:r>
              <a:rPr sz="2461" spc="-18">
                <a:solidFill>
                  <a:srgbClr val="032DE8"/>
                </a:solidFill>
                <a:latin typeface="Courier New"/>
                <a:cs typeface="Courier New"/>
              </a:rPr>
              <a:t>1</a:t>
            </a:r>
            <a:r>
              <a:rPr sz="2461" spc="-18">
                <a:solidFill>
                  <a:srgbClr val="379A0D"/>
                </a:solidFill>
                <a:latin typeface="Courier New"/>
                <a:cs typeface="Courier New"/>
              </a:rPr>
              <a:t>;</a:t>
            </a:r>
            <a:endParaRPr sz="2461">
              <a:latin typeface="Courier New"/>
              <a:cs typeface="Courier New"/>
            </a:endParaRPr>
          </a:p>
        </p:txBody>
      </p:sp>
      <p:sp>
        <p:nvSpPr>
          <p:cNvPr id="9" name="Footer Placeholder 1">
            <a:extLst>
              <a:ext uri="{FF2B5EF4-FFF2-40B4-BE49-F238E27FC236}">
                <a16:creationId xmlns:a16="http://schemas.microsoft.com/office/drawing/2014/main" id="{5B8434BB-C228-8983-97F5-EA2E9A12273C}"/>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0" name="Slide Number Placeholder 2">
            <a:extLst>
              <a:ext uri="{FF2B5EF4-FFF2-40B4-BE49-F238E27FC236}">
                <a16:creationId xmlns:a16="http://schemas.microsoft.com/office/drawing/2014/main" id="{9CB5612A-68FB-AEA2-ADDE-508AF8F4F602}"/>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8676" y="62690"/>
            <a:ext cx="7393781" cy="624570"/>
          </a:xfrm>
          <a:prstGeom prst="rect">
            <a:avLst/>
          </a:prstGeom>
        </p:spPr>
        <p:txBody>
          <a:bodyPr vert="horz" wrap="square" lIns="0" tIns="8930" rIns="0" bIns="0" rtlCol="0" anchor="ctr">
            <a:spAutoFit/>
          </a:bodyPr>
          <a:lstStyle/>
          <a:p>
            <a:pPr marL="8929">
              <a:lnSpc>
                <a:spcPct val="100000"/>
              </a:lnSpc>
              <a:spcBef>
                <a:spcPts val="70"/>
              </a:spcBef>
            </a:pPr>
            <a:r>
              <a:rPr spc="176"/>
              <a:t>Memory</a:t>
            </a:r>
            <a:r>
              <a:rPr spc="143"/>
              <a:t> </a:t>
            </a:r>
            <a:r>
              <a:rPr spc="98"/>
              <a:t>Allocation</a:t>
            </a:r>
            <a:r>
              <a:rPr spc="148"/>
              <a:t> </a:t>
            </a:r>
            <a:r>
              <a:rPr spc="-46"/>
              <a:t>Problems</a:t>
            </a:r>
          </a:p>
        </p:txBody>
      </p:sp>
      <p:sp>
        <p:nvSpPr>
          <p:cNvPr id="9" name="object 9"/>
          <p:cNvSpPr txBox="1"/>
          <p:nvPr/>
        </p:nvSpPr>
        <p:spPr>
          <a:xfrm>
            <a:off x="1916907" y="4678354"/>
            <a:ext cx="7487989" cy="1325540"/>
          </a:xfrm>
          <a:prstGeom prst="rect">
            <a:avLst/>
          </a:prstGeom>
        </p:spPr>
        <p:txBody>
          <a:bodyPr vert="horz" wrap="square" lIns="0" tIns="25003" rIns="0" bIns="0" rtlCol="0">
            <a:spAutoFit/>
          </a:bodyPr>
          <a:lstStyle/>
          <a:p>
            <a:pPr marL="8929" marR="442897">
              <a:lnSpc>
                <a:spcPts val="3445"/>
              </a:lnSpc>
              <a:spcBef>
                <a:spcPts val="197"/>
              </a:spcBef>
              <a:tabLst>
                <a:tab pos="887579" algn="l"/>
                <a:tab pos="1985892" algn="l"/>
                <a:tab pos="2425217" algn="l"/>
                <a:tab pos="5500938" algn="l"/>
              </a:tabLst>
            </a:pPr>
            <a:r>
              <a:rPr sz="2883" spc="-18">
                <a:solidFill>
                  <a:srgbClr val="983330"/>
                </a:solidFill>
                <a:latin typeface="Courier New"/>
                <a:cs typeface="Courier New"/>
              </a:rPr>
              <a:t>int</a:t>
            </a:r>
            <a:r>
              <a:rPr sz="2883">
                <a:solidFill>
                  <a:srgbClr val="983330"/>
                </a:solidFill>
                <a:latin typeface="Courier New"/>
                <a:cs typeface="Courier New"/>
              </a:rPr>
              <a:t>	</a:t>
            </a:r>
            <a:r>
              <a:rPr sz="2883" spc="-14">
                <a:solidFill>
                  <a:srgbClr val="379A0D"/>
                </a:solidFill>
                <a:latin typeface="Courier New"/>
                <a:cs typeface="Courier New"/>
              </a:rPr>
              <a:t>*</a:t>
            </a:r>
            <a:r>
              <a:rPr sz="2883" spc="-14">
                <a:latin typeface="Courier New"/>
                <a:cs typeface="Courier New"/>
              </a:rPr>
              <a:t>ptr</a:t>
            </a:r>
            <a:r>
              <a:rPr sz="2883">
                <a:latin typeface="Courier New"/>
                <a:cs typeface="Courier New"/>
              </a:rPr>
              <a:t>	</a:t>
            </a:r>
            <a:r>
              <a:rPr sz="2883" spc="-35">
                <a:solidFill>
                  <a:srgbClr val="379A0D"/>
                </a:solidFill>
                <a:latin typeface="Courier New"/>
                <a:cs typeface="Courier New"/>
              </a:rPr>
              <a:t>=</a:t>
            </a:r>
            <a:r>
              <a:rPr sz="2883">
                <a:solidFill>
                  <a:srgbClr val="379A0D"/>
                </a:solidFill>
                <a:latin typeface="Courier New"/>
                <a:cs typeface="Courier New"/>
              </a:rPr>
              <a:t>	</a:t>
            </a:r>
            <a:r>
              <a:rPr sz="2883" spc="-7">
                <a:latin typeface="Courier New"/>
                <a:cs typeface="Courier New"/>
              </a:rPr>
              <a:t>malloc</a:t>
            </a:r>
            <a:r>
              <a:rPr sz="2883" spc="-7">
                <a:solidFill>
                  <a:srgbClr val="119B00"/>
                </a:solidFill>
                <a:latin typeface="Courier New"/>
                <a:cs typeface="Courier New"/>
              </a:rPr>
              <a:t>(</a:t>
            </a:r>
            <a:r>
              <a:rPr sz="2883" spc="-7">
                <a:solidFill>
                  <a:srgbClr val="983330"/>
                </a:solidFill>
                <a:latin typeface="Courier New"/>
                <a:cs typeface="Courier New"/>
              </a:rPr>
              <a:t>sizeof</a:t>
            </a:r>
            <a:r>
              <a:rPr sz="2883">
                <a:solidFill>
                  <a:srgbClr val="983330"/>
                </a:solidFill>
                <a:latin typeface="Courier New"/>
                <a:cs typeface="Courier New"/>
              </a:rPr>
              <a:t>	</a:t>
            </a:r>
            <a:r>
              <a:rPr sz="2883" spc="-7">
                <a:solidFill>
                  <a:srgbClr val="119B00"/>
                </a:solidFill>
                <a:latin typeface="Courier New"/>
                <a:cs typeface="Courier New"/>
              </a:rPr>
              <a:t>(</a:t>
            </a:r>
            <a:r>
              <a:rPr sz="2883" spc="-7">
                <a:solidFill>
                  <a:srgbClr val="983330"/>
                </a:solidFill>
                <a:latin typeface="Courier New"/>
                <a:cs typeface="Courier New"/>
              </a:rPr>
              <a:t>int</a:t>
            </a:r>
            <a:r>
              <a:rPr sz="2883" spc="-7">
                <a:solidFill>
                  <a:srgbClr val="119B00"/>
                </a:solidFill>
                <a:latin typeface="Courier New"/>
                <a:cs typeface="Courier New"/>
              </a:rPr>
              <a:t>))</a:t>
            </a:r>
            <a:r>
              <a:rPr sz="2883" spc="-7">
                <a:solidFill>
                  <a:srgbClr val="379A0D"/>
                </a:solidFill>
                <a:latin typeface="Courier New"/>
                <a:cs typeface="Courier New"/>
              </a:rPr>
              <a:t>; </a:t>
            </a:r>
            <a:r>
              <a:rPr sz="2883" spc="-7">
                <a:latin typeface="Courier New"/>
                <a:cs typeface="Courier New"/>
              </a:rPr>
              <a:t>free</a:t>
            </a:r>
            <a:r>
              <a:rPr sz="2883" spc="-7">
                <a:solidFill>
                  <a:srgbClr val="119B00"/>
                </a:solidFill>
                <a:latin typeface="Courier New"/>
                <a:cs typeface="Courier New"/>
              </a:rPr>
              <a:t>(</a:t>
            </a:r>
            <a:r>
              <a:rPr sz="2883" spc="-7">
                <a:latin typeface="Courier New"/>
                <a:cs typeface="Courier New"/>
              </a:rPr>
              <a:t>ptr</a:t>
            </a:r>
            <a:r>
              <a:rPr sz="2883" spc="-7">
                <a:solidFill>
                  <a:srgbClr val="119B00"/>
                </a:solidFill>
                <a:latin typeface="Courier New"/>
                <a:cs typeface="Courier New"/>
              </a:rPr>
              <a:t>)</a:t>
            </a:r>
            <a:r>
              <a:rPr sz="2883" spc="-7">
                <a:solidFill>
                  <a:srgbClr val="379A0D"/>
                </a:solidFill>
                <a:latin typeface="Courier New"/>
                <a:cs typeface="Courier New"/>
              </a:rPr>
              <a:t>;</a:t>
            </a:r>
            <a:endParaRPr sz="2883">
              <a:latin typeface="Courier New"/>
              <a:cs typeface="Courier New"/>
            </a:endParaRPr>
          </a:p>
          <a:p>
            <a:pPr marL="8929">
              <a:lnSpc>
                <a:spcPts val="3333"/>
              </a:lnSpc>
              <a:tabLst>
                <a:tab pos="1107242" algn="l"/>
                <a:tab pos="1546567" algn="l"/>
                <a:tab pos="2205554" algn="l"/>
                <a:tab pos="2864542" algn="l"/>
                <a:tab pos="5061613" algn="l"/>
                <a:tab pos="7039022" algn="l"/>
              </a:tabLst>
            </a:pPr>
            <a:r>
              <a:rPr sz="2883" spc="-14">
                <a:solidFill>
                  <a:srgbClr val="379A0D"/>
                </a:solidFill>
                <a:latin typeface="Courier New"/>
                <a:cs typeface="Courier New"/>
              </a:rPr>
              <a:t>*</a:t>
            </a:r>
            <a:r>
              <a:rPr sz="2883" spc="-14">
                <a:latin typeface="Courier New"/>
                <a:cs typeface="Courier New"/>
              </a:rPr>
              <a:t>ptr</a:t>
            </a:r>
            <a:r>
              <a:rPr sz="2883">
                <a:latin typeface="Courier New"/>
                <a:cs typeface="Courier New"/>
              </a:rPr>
              <a:t>	</a:t>
            </a:r>
            <a:r>
              <a:rPr sz="2883" spc="-35">
                <a:solidFill>
                  <a:srgbClr val="379A0D"/>
                </a:solidFill>
                <a:latin typeface="Courier New"/>
                <a:cs typeface="Courier New"/>
              </a:rPr>
              <a:t>=</a:t>
            </a:r>
            <a:r>
              <a:rPr sz="2883">
                <a:solidFill>
                  <a:srgbClr val="379A0D"/>
                </a:solidFill>
                <a:latin typeface="Courier New"/>
                <a:cs typeface="Courier New"/>
              </a:rPr>
              <a:t>	</a:t>
            </a:r>
            <a:r>
              <a:rPr sz="2883" spc="-18">
                <a:solidFill>
                  <a:srgbClr val="032DE8"/>
                </a:solidFill>
                <a:latin typeface="Courier New"/>
                <a:cs typeface="Courier New"/>
              </a:rPr>
              <a:t>7</a:t>
            </a:r>
            <a:r>
              <a:rPr sz="2883" spc="-18">
                <a:solidFill>
                  <a:srgbClr val="379A0D"/>
                </a:solidFill>
                <a:latin typeface="Courier New"/>
                <a:cs typeface="Courier New"/>
              </a:rPr>
              <a:t>;</a:t>
            </a:r>
            <a:r>
              <a:rPr sz="2883">
                <a:solidFill>
                  <a:srgbClr val="379A0D"/>
                </a:solidFill>
                <a:latin typeface="Courier New"/>
                <a:cs typeface="Courier New"/>
              </a:rPr>
              <a:t>	</a:t>
            </a:r>
            <a:r>
              <a:rPr sz="2883" i="1" spc="-18">
                <a:solidFill>
                  <a:srgbClr val="808080"/>
                </a:solidFill>
                <a:latin typeface="Courier New"/>
                <a:cs typeface="Courier New"/>
              </a:rPr>
              <a:t>/*</a:t>
            </a:r>
            <a:r>
              <a:rPr sz="2883" i="1">
                <a:solidFill>
                  <a:srgbClr val="808080"/>
                </a:solidFill>
                <a:latin typeface="Courier New"/>
                <a:cs typeface="Courier New"/>
              </a:rPr>
              <a:t>	</a:t>
            </a:r>
            <a:r>
              <a:rPr sz="2883" i="1" spc="-7">
                <a:solidFill>
                  <a:srgbClr val="808080"/>
                </a:solidFill>
                <a:latin typeface="Courier New"/>
                <a:cs typeface="Courier New"/>
              </a:rPr>
              <a:t>Undefined</a:t>
            </a:r>
            <a:r>
              <a:rPr sz="2883" i="1">
                <a:solidFill>
                  <a:srgbClr val="808080"/>
                </a:solidFill>
                <a:latin typeface="Courier New"/>
                <a:cs typeface="Courier New"/>
              </a:rPr>
              <a:t>	</a:t>
            </a:r>
            <a:r>
              <a:rPr sz="2883" i="1" spc="-7">
                <a:solidFill>
                  <a:srgbClr val="808080"/>
                </a:solidFill>
                <a:latin typeface="Courier New"/>
                <a:cs typeface="Courier New"/>
              </a:rPr>
              <a:t>behavior</a:t>
            </a:r>
            <a:r>
              <a:rPr sz="2883" i="1">
                <a:solidFill>
                  <a:srgbClr val="808080"/>
                </a:solidFill>
                <a:latin typeface="Courier New"/>
                <a:cs typeface="Courier New"/>
              </a:rPr>
              <a:t>	</a:t>
            </a:r>
            <a:r>
              <a:rPr sz="2883" i="1" spc="-18">
                <a:solidFill>
                  <a:srgbClr val="808080"/>
                </a:solidFill>
                <a:latin typeface="Courier New"/>
                <a:cs typeface="Courier New"/>
              </a:rPr>
              <a:t>*/</a:t>
            </a:r>
            <a:endParaRPr sz="2883">
              <a:latin typeface="Courier New"/>
              <a:cs typeface="Courier New"/>
            </a:endParaRPr>
          </a:p>
        </p:txBody>
      </p:sp>
      <p:sp>
        <p:nvSpPr>
          <p:cNvPr id="10" name="Footer Placeholder 1">
            <a:extLst>
              <a:ext uri="{FF2B5EF4-FFF2-40B4-BE49-F238E27FC236}">
                <a16:creationId xmlns:a16="http://schemas.microsoft.com/office/drawing/2014/main" id="{8069ABC4-ED5F-A800-B598-8EDF52DD12F2}"/>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1" name="Slide Number Placeholder 2">
            <a:extLst>
              <a:ext uri="{FF2B5EF4-FFF2-40B4-BE49-F238E27FC236}">
                <a16:creationId xmlns:a16="http://schemas.microsoft.com/office/drawing/2014/main" id="{EBC0CE71-E330-5B39-0589-C8596E43B0F4}"/>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28</a:t>
            </a:fld>
            <a:endParaRPr lang="en-US"/>
          </a:p>
        </p:txBody>
      </p:sp>
      <p:sp>
        <p:nvSpPr>
          <p:cNvPr id="6" name="object 5"/>
          <p:cNvSpPr txBox="1"/>
          <p:nvPr/>
        </p:nvSpPr>
        <p:spPr>
          <a:xfrm>
            <a:off x="1430155" y="1244597"/>
            <a:ext cx="6570018" cy="2876419"/>
          </a:xfrm>
          <a:prstGeom prst="rect">
            <a:avLst/>
          </a:prstGeom>
        </p:spPr>
        <p:txBody>
          <a:bodyPr vert="horz" wrap="square" lIns="0" tIns="112068" rIns="0" bIns="0" rtlCol="0">
            <a:spAutoFit/>
          </a:bodyPr>
          <a:lstStyle/>
          <a:p>
            <a:pPr marL="8929">
              <a:spcBef>
                <a:spcPts val="882"/>
              </a:spcBef>
            </a:pPr>
            <a:r>
              <a:rPr sz="2391">
                <a:solidFill>
                  <a:srgbClr val="6B70EE"/>
                </a:solidFill>
                <a:latin typeface="Arial"/>
                <a:cs typeface="Arial"/>
              </a:rPr>
              <a:t>Use</a:t>
            </a:r>
            <a:r>
              <a:rPr sz="2391" spc="-35">
                <a:solidFill>
                  <a:srgbClr val="6B70EE"/>
                </a:solidFill>
                <a:latin typeface="Arial"/>
                <a:cs typeface="Arial"/>
              </a:rPr>
              <a:t> </a:t>
            </a:r>
            <a:r>
              <a:rPr sz="2391" spc="60">
                <a:solidFill>
                  <a:srgbClr val="6B70EE"/>
                </a:solidFill>
                <a:latin typeface="Arial"/>
                <a:cs typeface="Arial"/>
              </a:rPr>
              <a:t>after</a:t>
            </a:r>
            <a:r>
              <a:rPr sz="2391" spc="-32">
                <a:solidFill>
                  <a:srgbClr val="6B70EE"/>
                </a:solidFill>
                <a:latin typeface="Arial"/>
                <a:cs typeface="Arial"/>
              </a:rPr>
              <a:t> </a:t>
            </a:r>
            <a:r>
              <a:rPr sz="2391" spc="-14">
                <a:solidFill>
                  <a:srgbClr val="6B70EE"/>
                </a:solidFill>
                <a:latin typeface="Arial"/>
                <a:cs typeface="Arial"/>
              </a:rPr>
              <a:t>free</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a:latin typeface="Arial"/>
                <a:cs typeface="Arial"/>
              </a:rPr>
              <a:t>Using</a:t>
            </a:r>
            <a:r>
              <a:rPr sz="1969" spc="39">
                <a:latin typeface="Arial"/>
                <a:cs typeface="Arial"/>
              </a:rPr>
              <a:t> </a:t>
            </a:r>
            <a:r>
              <a:rPr sz="1969" spc="53">
                <a:latin typeface="Arial"/>
                <a:cs typeface="Arial"/>
              </a:rPr>
              <a:t>dealloc’d</a:t>
            </a:r>
            <a:r>
              <a:rPr sz="1969" spc="39">
                <a:latin typeface="Arial"/>
                <a:cs typeface="Arial"/>
              </a:rPr>
              <a:t> </a:t>
            </a:r>
            <a:r>
              <a:rPr sz="1969" spc="42">
                <a:latin typeface="Arial"/>
                <a:cs typeface="Arial"/>
              </a:rPr>
              <a:t>data</a:t>
            </a:r>
            <a:endParaRPr sz="1969">
              <a:latin typeface="Arial"/>
              <a:cs typeface="Arial"/>
            </a:endParaRPr>
          </a:p>
          <a:p>
            <a:pPr marL="819732" lvl="1" indent="-166086">
              <a:spcBef>
                <a:spcPts val="942"/>
              </a:spcBef>
              <a:buClr>
                <a:srgbClr val="0056D6"/>
              </a:buClr>
              <a:buSzPct val="96428"/>
              <a:buFont typeface="Tahoma"/>
              <a:buChar char="‣"/>
              <a:tabLst>
                <a:tab pos="362532" algn="l"/>
              </a:tabLst>
            </a:pPr>
            <a:r>
              <a:rPr sz="1969">
                <a:latin typeface="Arial"/>
                <a:cs typeface="Arial"/>
              </a:rPr>
              <a:t>Deallocating</a:t>
            </a:r>
            <a:r>
              <a:rPr sz="1969" spc="179">
                <a:latin typeface="Arial"/>
                <a:cs typeface="Arial"/>
              </a:rPr>
              <a:t> </a:t>
            </a:r>
            <a:r>
              <a:rPr sz="1969">
                <a:latin typeface="Arial"/>
                <a:cs typeface="Arial"/>
              </a:rPr>
              <a:t>something</a:t>
            </a:r>
            <a:r>
              <a:rPr sz="1969" spc="179">
                <a:latin typeface="Arial"/>
                <a:cs typeface="Arial"/>
              </a:rPr>
              <a:t> </a:t>
            </a:r>
            <a:r>
              <a:rPr sz="1969" spc="-7">
                <a:latin typeface="Arial"/>
                <a:cs typeface="Arial"/>
              </a:rPr>
              <a:t>twice</a:t>
            </a:r>
            <a:endParaRPr sz="1969">
              <a:latin typeface="Arial"/>
              <a:cs typeface="Arial"/>
            </a:endParaRPr>
          </a:p>
          <a:p>
            <a:pPr marL="819732" lvl="1" indent="-166086">
              <a:spcBef>
                <a:spcPts val="942"/>
              </a:spcBef>
              <a:buClr>
                <a:srgbClr val="0056D6"/>
              </a:buClr>
              <a:buSzPct val="96428"/>
              <a:buFont typeface="Tahoma"/>
              <a:buChar char="‣"/>
              <a:tabLst>
                <a:tab pos="362532" algn="l"/>
              </a:tabLst>
            </a:pPr>
            <a:r>
              <a:rPr sz="1969">
                <a:latin typeface="Arial"/>
                <a:cs typeface="Arial"/>
              </a:rPr>
              <a:t>Deallocating</a:t>
            </a:r>
            <a:r>
              <a:rPr sz="1969" spc="120">
                <a:latin typeface="Arial"/>
                <a:cs typeface="Arial"/>
              </a:rPr>
              <a:t> </a:t>
            </a:r>
            <a:r>
              <a:rPr sz="1969">
                <a:latin typeface="Arial"/>
                <a:cs typeface="Arial"/>
              </a:rPr>
              <a:t>something</a:t>
            </a:r>
            <a:r>
              <a:rPr sz="1969" spc="123">
                <a:latin typeface="Arial"/>
                <a:cs typeface="Arial"/>
              </a:rPr>
              <a:t> </a:t>
            </a:r>
            <a:r>
              <a:rPr sz="1969">
                <a:latin typeface="Arial"/>
                <a:cs typeface="Arial"/>
              </a:rPr>
              <a:t>that</a:t>
            </a:r>
            <a:r>
              <a:rPr sz="1969" spc="123">
                <a:latin typeface="Arial"/>
                <a:cs typeface="Arial"/>
              </a:rPr>
              <a:t> </a:t>
            </a:r>
            <a:r>
              <a:rPr sz="1969">
                <a:latin typeface="Arial"/>
                <a:cs typeface="Arial"/>
              </a:rPr>
              <a:t>was</a:t>
            </a:r>
            <a:r>
              <a:rPr sz="1969" spc="123">
                <a:latin typeface="Arial"/>
                <a:cs typeface="Arial"/>
              </a:rPr>
              <a:t> </a:t>
            </a:r>
            <a:r>
              <a:rPr sz="1969">
                <a:latin typeface="Arial"/>
                <a:cs typeface="Arial"/>
              </a:rPr>
              <a:t>not</a:t>
            </a:r>
            <a:r>
              <a:rPr sz="1969" spc="123">
                <a:latin typeface="Arial"/>
                <a:cs typeface="Arial"/>
              </a:rPr>
              <a:t> </a:t>
            </a:r>
            <a:r>
              <a:rPr sz="1969" spc="28">
                <a:latin typeface="Arial"/>
                <a:cs typeface="Arial"/>
              </a:rPr>
              <a:t>allocated</a:t>
            </a:r>
            <a:endParaRPr sz="1969">
              <a:latin typeface="Arial"/>
              <a:cs typeface="Arial"/>
            </a:endParaRPr>
          </a:p>
          <a:p>
            <a:pPr marL="1216207" marR="402268" lvl="1" indent="-285750">
              <a:lnSpc>
                <a:spcPct val="113599"/>
              </a:lnSpc>
              <a:spcBef>
                <a:spcPts val="390"/>
              </a:spcBef>
              <a:buFont typeface="Arial" panose="020B0604020202020204" pitchFamily="34" charset="0"/>
              <a:buChar char="•"/>
            </a:pPr>
            <a:r>
              <a:rPr sz="1547">
                <a:latin typeface="Arial"/>
                <a:cs typeface="Arial"/>
              </a:rPr>
              <a:t>Can</a:t>
            </a:r>
            <a:r>
              <a:rPr sz="1547" spc="80">
                <a:latin typeface="Arial"/>
                <a:cs typeface="Arial"/>
              </a:rPr>
              <a:t> </a:t>
            </a:r>
            <a:r>
              <a:rPr sz="1547" spc="-7">
                <a:latin typeface="Arial"/>
                <a:cs typeface="Arial"/>
              </a:rPr>
              <a:t>cause</a:t>
            </a:r>
            <a:r>
              <a:rPr sz="1547" spc="84">
                <a:latin typeface="Arial"/>
                <a:cs typeface="Arial"/>
              </a:rPr>
              <a:t> </a:t>
            </a:r>
            <a:r>
              <a:rPr sz="1547">
                <a:latin typeface="Arial"/>
                <a:cs typeface="Arial"/>
              </a:rPr>
              <a:t>unexpected</a:t>
            </a:r>
            <a:r>
              <a:rPr sz="1547" spc="80">
                <a:latin typeface="Arial"/>
                <a:cs typeface="Arial"/>
              </a:rPr>
              <a:t> </a:t>
            </a:r>
            <a:r>
              <a:rPr sz="1547">
                <a:latin typeface="Arial"/>
                <a:cs typeface="Arial"/>
              </a:rPr>
              <a:t>behavior.</a:t>
            </a:r>
            <a:r>
              <a:rPr sz="1547" spc="84">
                <a:latin typeface="Arial"/>
                <a:cs typeface="Arial"/>
              </a:rPr>
              <a:t> </a:t>
            </a:r>
            <a:r>
              <a:rPr sz="1547">
                <a:latin typeface="Arial"/>
                <a:cs typeface="Arial"/>
              </a:rPr>
              <a:t>For</a:t>
            </a:r>
            <a:r>
              <a:rPr sz="1547" spc="80">
                <a:latin typeface="Arial"/>
                <a:cs typeface="Arial"/>
              </a:rPr>
              <a:t> </a:t>
            </a:r>
            <a:r>
              <a:rPr sz="1547">
                <a:latin typeface="Arial"/>
                <a:cs typeface="Arial"/>
              </a:rPr>
              <a:t>example,</a:t>
            </a:r>
            <a:r>
              <a:rPr sz="1547" spc="84">
                <a:latin typeface="Arial"/>
                <a:cs typeface="Arial"/>
              </a:rPr>
              <a:t> </a:t>
            </a:r>
            <a:r>
              <a:rPr sz="1547">
                <a:latin typeface="Arial"/>
                <a:cs typeface="Arial"/>
              </a:rPr>
              <a:t>malloc</a:t>
            </a:r>
            <a:r>
              <a:rPr sz="1547" spc="80">
                <a:latin typeface="Arial"/>
                <a:cs typeface="Arial"/>
              </a:rPr>
              <a:t> </a:t>
            </a:r>
            <a:r>
              <a:rPr sz="1547">
                <a:latin typeface="Arial"/>
                <a:cs typeface="Arial"/>
              </a:rPr>
              <a:t>can</a:t>
            </a:r>
            <a:r>
              <a:rPr sz="1547" spc="84">
                <a:latin typeface="Arial"/>
                <a:cs typeface="Arial"/>
              </a:rPr>
              <a:t> </a:t>
            </a:r>
            <a:r>
              <a:rPr sz="1547" spc="46">
                <a:latin typeface="Arial"/>
                <a:cs typeface="Arial"/>
              </a:rPr>
              <a:t>fail</a:t>
            </a:r>
            <a:r>
              <a:rPr sz="1547" spc="80">
                <a:latin typeface="Arial"/>
                <a:cs typeface="Arial"/>
              </a:rPr>
              <a:t> </a:t>
            </a:r>
            <a:r>
              <a:rPr sz="1547" spc="-18">
                <a:latin typeface="Arial"/>
                <a:cs typeface="Arial"/>
              </a:rPr>
              <a:t>if </a:t>
            </a:r>
            <a:r>
              <a:rPr sz="1547" spc="123">
                <a:latin typeface="Arial"/>
                <a:cs typeface="Arial"/>
              </a:rPr>
              <a:t>“dead”</a:t>
            </a:r>
            <a:r>
              <a:rPr sz="1547" spc="49">
                <a:latin typeface="Arial"/>
                <a:cs typeface="Arial"/>
              </a:rPr>
              <a:t> </a:t>
            </a:r>
            <a:r>
              <a:rPr sz="1547">
                <a:latin typeface="Arial"/>
                <a:cs typeface="Arial"/>
              </a:rPr>
              <a:t>memory</a:t>
            </a:r>
            <a:r>
              <a:rPr sz="1547" spc="53">
                <a:latin typeface="Arial"/>
                <a:cs typeface="Arial"/>
              </a:rPr>
              <a:t> </a:t>
            </a:r>
            <a:r>
              <a:rPr sz="1547">
                <a:latin typeface="Arial"/>
                <a:cs typeface="Arial"/>
              </a:rPr>
              <a:t>is</a:t>
            </a:r>
            <a:r>
              <a:rPr sz="1547" spc="49">
                <a:latin typeface="Arial"/>
                <a:cs typeface="Arial"/>
              </a:rPr>
              <a:t> </a:t>
            </a:r>
            <a:r>
              <a:rPr sz="1547">
                <a:latin typeface="Arial"/>
                <a:cs typeface="Arial"/>
              </a:rPr>
              <a:t>not</a:t>
            </a:r>
            <a:r>
              <a:rPr sz="1547" spc="53">
                <a:latin typeface="Arial"/>
                <a:cs typeface="Arial"/>
              </a:rPr>
              <a:t> </a:t>
            </a:r>
            <a:r>
              <a:rPr sz="1547" spc="-7">
                <a:latin typeface="Arial"/>
                <a:cs typeface="Arial"/>
              </a:rPr>
              <a:t>freed.</a:t>
            </a:r>
            <a:endParaRPr sz="1547">
              <a:latin typeface="Arial"/>
              <a:cs typeface="Arial"/>
            </a:endParaRPr>
          </a:p>
          <a:p>
            <a:pPr marL="1216207" marR="3572" lvl="1" indent="-285750">
              <a:lnSpc>
                <a:spcPct val="113599"/>
              </a:lnSpc>
              <a:spcBef>
                <a:spcPts val="352"/>
              </a:spcBef>
              <a:buFont typeface="Arial" panose="020B0604020202020204" pitchFamily="34" charset="0"/>
              <a:buChar char="•"/>
            </a:pPr>
            <a:r>
              <a:rPr sz="1547" spc="70">
                <a:latin typeface="Arial"/>
                <a:cs typeface="Arial"/>
              </a:rPr>
              <a:t>More</a:t>
            </a:r>
            <a:r>
              <a:rPr sz="1547" spc="105">
                <a:latin typeface="Arial"/>
                <a:cs typeface="Arial"/>
              </a:rPr>
              <a:t> </a:t>
            </a:r>
            <a:r>
              <a:rPr sz="1547">
                <a:latin typeface="Arial"/>
                <a:cs typeface="Arial"/>
              </a:rPr>
              <a:t>insidiously,</a:t>
            </a:r>
            <a:r>
              <a:rPr sz="1547" spc="105">
                <a:latin typeface="Arial"/>
                <a:cs typeface="Arial"/>
              </a:rPr>
              <a:t> </a:t>
            </a:r>
            <a:r>
              <a:rPr sz="1547">
                <a:latin typeface="Arial"/>
                <a:cs typeface="Arial"/>
              </a:rPr>
              <a:t>freeing</a:t>
            </a:r>
            <a:r>
              <a:rPr sz="1547" spc="109">
                <a:latin typeface="Arial"/>
                <a:cs typeface="Arial"/>
              </a:rPr>
              <a:t> </a:t>
            </a:r>
            <a:r>
              <a:rPr sz="1547" spc="60">
                <a:latin typeface="Arial"/>
                <a:cs typeface="Arial"/>
              </a:rPr>
              <a:t>a</a:t>
            </a:r>
            <a:r>
              <a:rPr sz="1547" spc="105">
                <a:latin typeface="Arial"/>
                <a:cs typeface="Arial"/>
              </a:rPr>
              <a:t> </a:t>
            </a:r>
            <a:r>
              <a:rPr sz="1547">
                <a:latin typeface="Arial"/>
                <a:cs typeface="Arial"/>
              </a:rPr>
              <a:t>region</a:t>
            </a:r>
            <a:r>
              <a:rPr sz="1547" spc="109">
                <a:latin typeface="Arial"/>
                <a:cs typeface="Arial"/>
              </a:rPr>
              <a:t> </a:t>
            </a:r>
            <a:r>
              <a:rPr sz="1547">
                <a:latin typeface="Arial"/>
                <a:cs typeface="Arial"/>
              </a:rPr>
              <a:t>that</a:t>
            </a:r>
            <a:r>
              <a:rPr sz="1547" spc="105">
                <a:latin typeface="Arial"/>
                <a:cs typeface="Arial"/>
              </a:rPr>
              <a:t> </a:t>
            </a:r>
            <a:r>
              <a:rPr sz="1547">
                <a:latin typeface="Arial"/>
                <a:cs typeface="Arial"/>
              </a:rPr>
              <a:t>wasn’t</a:t>
            </a:r>
            <a:r>
              <a:rPr sz="1547" spc="109">
                <a:latin typeface="Arial"/>
                <a:cs typeface="Arial"/>
              </a:rPr>
              <a:t> </a:t>
            </a:r>
            <a:r>
              <a:rPr sz="1547" spc="32">
                <a:latin typeface="Arial"/>
                <a:cs typeface="Arial"/>
              </a:rPr>
              <a:t>malloc’ed</a:t>
            </a:r>
            <a:r>
              <a:rPr sz="1547" spc="105">
                <a:latin typeface="Arial"/>
                <a:cs typeface="Arial"/>
              </a:rPr>
              <a:t> </a:t>
            </a:r>
            <a:r>
              <a:rPr sz="1547" spc="56">
                <a:latin typeface="Arial"/>
                <a:cs typeface="Arial"/>
              </a:rPr>
              <a:t>or</a:t>
            </a:r>
            <a:r>
              <a:rPr sz="1547" spc="105">
                <a:latin typeface="Arial"/>
                <a:cs typeface="Arial"/>
              </a:rPr>
              <a:t> </a:t>
            </a:r>
            <a:r>
              <a:rPr sz="1547">
                <a:latin typeface="Arial"/>
                <a:cs typeface="Arial"/>
              </a:rPr>
              <a:t>freeing</a:t>
            </a:r>
            <a:r>
              <a:rPr sz="1547" spc="109">
                <a:latin typeface="Arial"/>
                <a:cs typeface="Arial"/>
              </a:rPr>
              <a:t> </a:t>
            </a:r>
            <a:r>
              <a:rPr sz="1547" spc="25">
                <a:latin typeface="Arial"/>
                <a:cs typeface="Arial"/>
              </a:rPr>
              <a:t>a </a:t>
            </a:r>
            <a:r>
              <a:rPr sz="1547">
                <a:latin typeface="Arial"/>
                <a:cs typeface="Arial"/>
              </a:rPr>
              <a:t>region</a:t>
            </a:r>
            <a:r>
              <a:rPr sz="1547" spc="77">
                <a:latin typeface="Arial"/>
                <a:cs typeface="Arial"/>
              </a:rPr>
              <a:t> </a:t>
            </a:r>
            <a:r>
              <a:rPr sz="1547">
                <a:latin typeface="Arial"/>
                <a:cs typeface="Arial"/>
              </a:rPr>
              <a:t>that</a:t>
            </a:r>
            <a:r>
              <a:rPr sz="1547" spc="88">
                <a:latin typeface="Arial"/>
                <a:cs typeface="Arial"/>
              </a:rPr>
              <a:t> </a:t>
            </a:r>
            <a:r>
              <a:rPr sz="1547">
                <a:latin typeface="Arial"/>
                <a:cs typeface="Arial"/>
              </a:rPr>
              <a:t>is</a:t>
            </a:r>
            <a:r>
              <a:rPr sz="1547" spc="88">
                <a:latin typeface="Arial"/>
                <a:cs typeface="Arial"/>
              </a:rPr>
              <a:t> </a:t>
            </a:r>
            <a:r>
              <a:rPr sz="1547">
                <a:latin typeface="Arial"/>
                <a:cs typeface="Arial"/>
              </a:rPr>
              <a:t>still</a:t>
            </a:r>
            <a:r>
              <a:rPr sz="1547" spc="88">
                <a:latin typeface="Arial"/>
                <a:cs typeface="Arial"/>
              </a:rPr>
              <a:t> </a:t>
            </a:r>
            <a:r>
              <a:rPr sz="1547">
                <a:latin typeface="Arial"/>
                <a:cs typeface="Arial"/>
              </a:rPr>
              <a:t>being</a:t>
            </a:r>
            <a:r>
              <a:rPr sz="1547" spc="88">
                <a:latin typeface="Arial"/>
                <a:cs typeface="Arial"/>
              </a:rPr>
              <a:t> </a:t>
            </a:r>
            <a:r>
              <a:rPr sz="1547" spc="-7">
                <a:latin typeface="Arial"/>
                <a:cs typeface="Arial"/>
              </a:rPr>
              <a:t>referenced</a:t>
            </a:r>
            <a:endParaRPr sz="1547">
              <a:latin typeface="Arial"/>
              <a:cs typeface="Arial"/>
            </a:endParaRPr>
          </a:p>
        </p:txBody>
      </p:sp>
      <p:sp>
        <p:nvSpPr>
          <p:cNvPr id="4" name="object 5"/>
          <p:cNvSpPr txBox="1"/>
          <p:nvPr/>
        </p:nvSpPr>
        <p:spPr>
          <a:xfrm>
            <a:off x="1430155" y="1244597"/>
            <a:ext cx="6570018" cy="2876419"/>
          </a:xfrm>
          <a:prstGeom prst="rect">
            <a:avLst/>
          </a:prstGeom>
        </p:spPr>
        <p:txBody>
          <a:bodyPr vert="horz" wrap="square" lIns="0" tIns="112068" rIns="0" bIns="0" rtlCol="0">
            <a:spAutoFit/>
          </a:bodyPr>
          <a:lstStyle/>
          <a:p>
            <a:pPr marL="8929">
              <a:spcBef>
                <a:spcPts val="882"/>
              </a:spcBef>
            </a:pPr>
            <a:r>
              <a:rPr sz="2391">
                <a:solidFill>
                  <a:srgbClr val="6B70EE"/>
                </a:solidFill>
                <a:latin typeface="Arial"/>
                <a:cs typeface="Arial"/>
              </a:rPr>
              <a:t>Use</a:t>
            </a:r>
            <a:r>
              <a:rPr sz="2391" spc="-35">
                <a:solidFill>
                  <a:srgbClr val="6B70EE"/>
                </a:solidFill>
                <a:latin typeface="Arial"/>
                <a:cs typeface="Arial"/>
              </a:rPr>
              <a:t> </a:t>
            </a:r>
            <a:r>
              <a:rPr sz="2391" spc="60">
                <a:solidFill>
                  <a:srgbClr val="6B70EE"/>
                </a:solidFill>
                <a:latin typeface="Arial"/>
                <a:cs typeface="Arial"/>
              </a:rPr>
              <a:t>after</a:t>
            </a:r>
            <a:r>
              <a:rPr sz="2391" spc="-32">
                <a:solidFill>
                  <a:srgbClr val="6B70EE"/>
                </a:solidFill>
                <a:latin typeface="Arial"/>
                <a:cs typeface="Arial"/>
              </a:rPr>
              <a:t> </a:t>
            </a:r>
            <a:r>
              <a:rPr sz="2391" spc="-14">
                <a:solidFill>
                  <a:srgbClr val="6B70EE"/>
                </a:solidFill>
                <a:latin typeface="Arial"/>
                <a:cs typeface="Arial"/>
              </a:rPr>
              <a:t>free</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a:latin typeface="Arial"/>
                <a:cs typeface="Arial"/>
              </a:rPr>
              <a:t>Using</a:t>
            </a:r>
            <a:r>
              <a:rPr sz="1969" spc="39">
                <a:latin typeface="Arial"/>
                <a:cs typeface="Arial"/>
              </a:rPr>
              <a:t> </a:t>
            </a:r>
            <a:r>
              <a:rPr sz="1969" spc="53">
                <a:latin typeface="Arial"/>
                <a:cs typeface="Arial"/>
              </a:rPr>
              <a:t>dealloc’d</a:t>
            </a:r>
            <a:r>
              <a:rPr sz="1969" spc="39">
                <a:latin typeface="Arial"/>
                <a:cs typeface="Arial"/>
              </a:rPr>
              <a:t> </a:t>
            </a:r>
            <a:r>
              <a:rPr sz="1969" spc="42">
                <a:latin typeface="Arial"/>
                <a:cs typeface="Arial"/>
              </a:rPr>
              <a:t>data</a:t>
            </a:r>
            <a:endParaRPr sz="1969">
              <a:latin typeface="Arial"/>
              <a:cs typeface="Arial"/>
            </a:endParaRPr>
          </a:p>
          <a:p>
            <a:pPr marL="819732" lvl="1" indent="-166086">
              <a:spcBef>
                <a:spcPts val="942"/>
              </a:spcBef>
              <a:buClr>
                <a:srgbClr val="0056D6"/>
              </a:buClr>
              <a:buSzPct val="96428"/>
              <a:buFont typeface="Tahoma"/>
              <a:buChar char="‣"/>
              <a:tabLst>
                <a:tab pos="362532" algn="l"/>
              </a:tabLst>
            </a:pPr>
            <a:r>
              <a:rPr sz="1969">
                <a:latin typeface="Arial"/>
                <a:cs typeface="Arial"/>
              </a:rPr>
              <a:t>Deallocating</a:t>
            </a:r>
            <a:r>
              <a:rPr sz="1969" spc="179">
                <a:latin typeface="Arial"/>
                <a:cs typeface="Arial"/>
              </a:rPr>
              <a:t> </a:t>
            </a:r>
            <a:r>
              <a:rPr sz="1969">
                <a:latin typeface="Arial"/>
                <a:cs typeface="Arial"/>
              </a:rPr>
              <a:t>something</a:t>
            </a:r>
            <a:r>
              <a:rPr sz="1969" spc="179">
                <a:latin typeface="Arial"/>
                <a:cs typeface="Arial"/>
              </a:rPr>
              <a:t> </a:t>
            </a:r>
            <a:r>
              <a:rPr sz="1969" spc="-7">
                <a:latin typeface="Arial"/>
                <a:cs typeface="Arial"/>
              </a:rPr>
              <a:t>twice</a:t>
            </a:r>
            <a:endParaRPr sz="1969">
              <a:latin typeface="Arial"/>
              <a:cs typeface="Arial"/>
            </a:endParaRPr>
          </a:p>
          <a:p>
            <a:pPr marL="819732" lvl="1" indent="-166086">
              <a:spcBef>
                <a:spcPts val="942"/>
              </a:spcBef>
              <a:buClr>
                <a:srgbClr val="0056D6"/>
              </a:buClr>
              <a:buSzPct val="96428"/>
              <a:buFont typeface="Tahoma"/>
              <a:buChar char="‣"/>
              <a:tabLst>
                <a:tab pos="362532" algn="l"/>
              </a:tabLst>
            </a:pPr>
            <a:r>
              <a:rPr sz="1969">
                <a:latin typeface="Arial"/>
                <a:cs typeface="Arial"/>
              </a:rPr>
              <a:t>Deallocating</a:t>
            </a:r>
            <a:r>
              <a:rPr sz="1969" spc="120">
                <a:latin typeface="Arial"/>
                <a:cs typeface="Arial"/>
              </a:rPr>
              <a:t> </a:t>
            </a:r>
            <a:r>
              <a:rPr sz="1969">
                <a:latin typeface="Arial"/>
                <a:cs typeface="Arial"/>
              </a:rPr>
              <a:t>something</a:t>
            </a:r>
            <a:r>
              <a:rPr sz="1969" spc="123">
                <a:latin typeface="Arial"/>
                <a:cs typeface="Arial"/>
              </a:rPr>
              <a:t> </a:t>
            </a:r>
            <a:r>
              <a:rPr sz="1969">
                <a:latin typeface="Arial"/>
                <a:cs typeface="Arial"/>
              </a:rPr>
              <a:t>that</a:t>
            </a:r>
            <a:r>
              <a:rPr sz="1969" spc="123">
                <a:latin typeface="Arial"/>
                <a:cs typeface="Arial"/>
              </a:rPr>
              <a:t> </a:t>
            </a:r>
            <a:r>
              <a:rPr sz="1969">
                <a:latin typeface="Arial"/>
                <a:cs typeface="Arial"/>
              </a:rPr>
              <a:t>was</a:t>
            </a:r>
            <a:r>
              <a:rPr sz="1969" spc="123">
                <a:latin typeface="Arial"/>
                <a:cs typeface="Arial"/>
              </a:rPr>
              <a:t> </a:t>
            </a:r>
            <a:r>
              <a:rPr sz="1969">
                <a:latin typeface="Arial"/>
                <a:cs typeface="Arial"/>
              </a:rPr>
              <a:t>not</a:t>
            </a:r>
            <a:r>
              <a:rPr sz="1969" spc="123">
                <a:latin typeface="Arial"/>
                <a:cs typeface="Arial"/>
              </a:rPr>
              <a:t> </a:t>
            </a:r>
            <a:r>
              <a:rPr sz="1969" spc="28">
                <a:latin typeface="Arial"/>
                <a:cs typeface="Arial"/>
              </a:rPr>
              <a:t>allocated</a:t>
            </a:r>
            <a:endParaRPr sz="1969">
              <a:latin typeface="Arial"/>
              <a:cs typeface="Arial"/>
            </a:endParaRPr>
          </a:p>
          <a:p>
            <a:pPr marL="1216207" marR="402268" lvl="1" indent="-285750">
              <a:lnSpc>
                <a:spcPct val="113599"/>
              </a:lnSpc>
              <a:spcBef>
                <a:spcPts val="390"/>
              </a:spcBef>
              <a:buFont typeface="Arial" panose="020B0604020202020204" pitchFamily="34" charset="0"/>
              <a:buChar char="•"/>
            </a:pPr>
            <a:r>
              <a:rPr sz="1547">
                <a:latin typeface="Arial"/>
                <a:cs typeface="Arial"/>
              </a:rPr>
              <a:t>Can</a:t>
            </a:r>
            <a:r>
              <a:rPr sz="1547" spc="80">
                <a:latin typeface="Arial"/>
                <a:cs typeface="Arial"/>
              </a:rPr>
              <a:t> </a:t>
            </a:r>
            <a:r>
              <a:rPr sz="1547" spc="-7">
                <a:latin typeface="Arial"/>
                <a:cs typeface="Arial"/>
              </a:rPr>
              <a:t>cause</a:t>
            </a:r>
            <a:r>
              <a:rPr sz="1547" spc="84">
                <a:latin typeface="Arial"/>
                <a:cs typeface="Arial"/>
              </a:rPr>
              <a:t> </a:t>
            </a:r>
            <a:r>
              <a:rPr sz="1547">
                <a:latin typeface="Arial"/>
                <a:cs typeface="Arial"/>
              </a:rPr>
              <a:t>unexpected</a:t>
            </a:r>
            <a:r>
              <a:rPr sz="1547" spc="80">
                <a:latin typeface="Arial"/>
                <a:cs typeface="Arial"/>
              </a:rPr>
              <a:t> </a:t>
            </a:r>
            <a:r>
              <a:rPr sz="1547">
                <a:latin typeface="Arial"/>
                <a:cs typeface="Arial"/>
              </a:rPr>
              <a:t>behavior.</a:t>
            </a:r>
            <a:r>
              <a:rPr sz="1547" spc="84">
                <a:latin typeface="Arial"/>
                <a:cs typeface="Arial"/>
              </a:rPr>
              <a:t> </a:t>
            </a:r>
            <a:r>
              <a:rPr sz="1547">
                <a:latin typeface="Arial"/>
                <a:cs typeface="Arial"/>
              </a:rPr>
              <a:t>For</a:t>
            </a:r>
            <a:r>
              <a:rPr sz="1547" spc="80">
                <a:latin typeface="Arial"/>
                <a:cs typeface="Arial"/>
              </a:rPr>
              <a:t> </a:t>
            </a:r>
            <a:r>
              <a:rPr sz="1547">
                <a:latin typeface="Arial"/>
                <a:cs typeface="Arial"/>
              </a:rPr>
              <a:t>example,</a:t>
            </a:r>
            <a:r>
              <a:rPr sz="1547" spc="84">
                <a:latin typeface="Arial"/>
                <a:cs typeface="Arial"/>
              </a:rPr>
              <a:t> </a:t>
            </a:r>
            <a:r>
              <a:rPr sz="1547">
                <a:latin typeface="Arial"/>
                <a:cs typeface="Arial"/>
              </a:rPr>
              <a:t>malloc</a:t>
            </a:r>
            <a:r>
              <a:rPr sz="1547" spc="80">
                <a:latin typeface="Arial"/>
                <a:cs typeface="Arial"/>
              </a:rPr>
              <a:t> </a:t>
            </a:r>
            <a:r>
              <a:rPr sz="1547">
                <a:latin typeface="Arial"/>
                <a:cs typeface="Arial"/>
              </a:rPr>
              <a:t>can</a:t>
            </a:r>
            <a:r>
              <a:rPr sz="1547" spc="84">
                <a:latin typeface="Arial"/>
                <a:cs typeface="Arial"/>
              </a:rPr>
              <a:t> </a:t>
            </a:r>
            <a:r>
              <a:rPr sz="1547" spc="46">
                <a:latin typeface="Arial"/>
                <a:cs typeface="Arial"/>
              </a:rPr>
              <a:t>fail</a:t>
            </a:r>
            <a:r>
              <a:rPr sz="1547" spc="80">
                <a:latin typeface="Arial"/>
                <a:cs typeface="Arial"/>
              </a:rPr>
              <a:t> </a:t>
            </a:r>
            <a:r>
              <a:rPr sz="1547" spc="-18">
                <a:latin typeface="Arial"/>
                <a:cs typeface="Arial"/>
              </a:rPr>
              <a:t>if </a:t>
            </a:r>
            <a:r>
              <a:rPr sz="1547" spc="123">
                <a:latin typeface="Arial"/>
                <a:cs typeface="Arial"/>
              </a:rPr>
              <a:t>“dead”</a:t>
            </a:r>
            <a:r>
              <a:rPr sz="1547" spc="49">
                <a:latin typeface="Arial"/>
                <a:cs typeface="Arial"/>
              </a:rPr>
              <a:t> </a:t>
            </a:r>
            <a:r>
              <a:rPr sz="1547">
                <a:latin typeface="Arial"/>
                <a:cs typeface="Arial"/>
              </a:rPr>
              <a:t>memory</a:t>
            </a:r>
            <a:r>
              <a:rPr sz="1547" spc="53">
                <a:latin typeface="Arial"/>
                <a:cs typeface="Arial"/>
              </a:rPr>
              <a:t> </a:t>
            </a:r>
            <a:r>
              <a:rPr sz="1547">
                <a:latin typeface="Arial"/>
                <a:cs typeface="Arial"/>
              </a:rPr>
              <a:t>is</a:t>
            </a:r>
            <a:r>
              <a:rPr sz="1547" spc="49">
                <a:latin typeface="Arial"/>
                <a:cs typeface="Arial"/>
              </a:rPr>
              <a:t> </a:t>
            </a:r>
            <a:r>
              <a:rPr sz="1547">
                <a:latin typeface="Arial"/>
                <a:cs typeface="Arial"/>
              </a:rPr>
              <a:t>not</a:t>
            </a:r>
            <a:r>
              <a:rPr sz="1547" spc="53">
                <a:latin typeface="Arial"/>
                <a:cs typeface="Arial"/>
              </a:rPr>
              <a:t> </a:t>
            </a:r>
            <a:r>
              <a:rPr sz="1547" spc="-7">
                <a:latin typeface="Arial"/>
                <a:cs typeface="Arial"/>
              </a:rPr>
              <a:t>freed.</a:t>
            </a:r>
            <a:endParaRPr sz="1547">
              <a:latin typeface="Arial"/>
              <a:cs typeface="Arial"/>
            </a:endParaRPr>
          </a:p>
          <a:p>
            <a:pPr marL="1216207" marR="3572" lvl="1" indent="-285750">
              <a:lnSpc>
                <a:spcPct val="113599"/>
              </a:lnSpc>
              <a:spcBef>
                <a:spcPts val="352"/>
              </a:spcBef>
              <a:buFont typeface="Arial" panose="020B0604020202020204" pitchFamily="34" charset="0"/>
              <a:buChar char="•"/>
            </a:pPr>
            <a:r>
              <a:rPr sz="1547" spc="70">
                <a:latin typeface="Arial"/>
                <a:cs typeface="Arial"/>
              </a:rPr>
              <a:t>More</a:t>
            </a:r>
            <a:r>
              <a:rPr sz="1547" spc="105">
                <a:latin typeface="Arial"/>
                <a:cs typeface="Arial"/>
              </a:rPr>
              <a:t> </a:t>
            </a:r>
            <a:r>
              <a:rPr sz="1547">
                <a:latin typeface="Arial"/>
                <a:cs typeface="Arial"/>
              </a:rPr>
              <a:t>insidiously,</a:t>
            </a:r>
            <a:r>
              <a:rPr sz="1547" spc="105">
                <a:latin typeface="Arial"/>
                <a:cs typeface="Arial"/>
              </a:rPr>
              <a:t> </a:t>
            </a:r>
            <a:r>
              <a:rPr sz="1547">
                <a:latin typeface="Arial"/>
                <a:cs typeface="Arial"/>
              </a:rPr>
              <a:t>freeing</a:t>
            </a:r>
            <a:r>
              <a:rPr sz="1547" spc="109">
                <a:latin typeface="Arial"/>
                <a:cs typeface="Arial"/>
              </a:rPr>
              <a:t> </a:t>
            </a:r>
            <a:r>
              <a:rPr sz="1547" spc="60">
                <a:latin typeface="Arial"/>
                <a:cs typeface="Arial"/>
              </a:rPr>
              <a:t>a</a:t>
            </a:r>
            <a:r>
              <a:rPr sz="1547" spc="105">
                <a:latin typeface="Arial"/>
                <a:cs typeface="Arial"/>
              </a:rPr>
              <a:t> </a:t>
            </a:r>
            <a:r>
              <a:rPr sz="1547">
                <a:latin typeface="Arial"/>
                <a:cs typeface="Arial"/>
              </a:rPr>
              <a:t>region</a:t>
            </a:r>
            <a:r>
              <a:rPr sz="1547" spc="109">
                <a:latin typeface="Arial"/>
                <a:cs typeface="Arial"/>
              </a:rPr>
              <a:t> </a:t>
            </a:r>
            <a:r>
              <a:rPr sz="1547">
                <a:latin typeface="Arial"/>
                <a:cs typeface="Arial"/>
              </a:rPr>
              <a:t>that</a:t>
            </a:r>
            <a:r>
              <a:rPr sz="1547" spc="105">
                <a:latin typeface="Arial"/>
                <a:cs typeface="Arial"/>
              </a:rPr>
              <a:t> </a:t>
            </a:r>
            <a:r>
              <a:rPr sz="1547">
                <a:latin typeface="Arial"/>
                <a:cs typeface="Arial"/>
              </a:rPr>
              <a:t>wasn’t</a:t>
            </a:r>
            <a:r>
              <a:rPr sz="1547" spc="109">
                <a:latin typeface="Arial"/>
                <a:cs typeface="Arial"/>
              </a:rPr>
              <a:t> </a:t>
            </a:r>
            <a:r>
              <a:rPr sz="1547" spc="32">
                <a:latin typeface="Arial"/>
                <a:cs typeface="Arial"/>
              </a:rPr>
              <a:t>malloc’ed</a:t>
            </a:r>
            <a:r>
              <a:rPr sz="1547" spc="105">
                <a:latin typeface="Arial"/>
                <a:cs typeface="Arial"/>
              </a:rPr>
              <a:t> </a:t>
            </a:r>
            <a:r>
              <a:rPr sz="1547" spc="56">
                <a:latin typeface="Arial"/>
                <a:cs typeface="Arial"/>
              </a:rPr>
              <a:t>or</a:t>
            </a:r>
            <a:r>
              <a:rPr sz="1547" spc="105">
                <a:latin typeface="Arial"/>
                <a:cs typeface="Arial"/>
              </a:rPr>
              <a:t> </a:t>
            </a:r>
            <a:r>
              <a:rPr sz="1547">
                <a:latin typeface="Arial"/>
                <a:cs typeface="Arial"/>
              </a:rPr>
              <a:t>freeing</a:t>
            </a:r>
            <a:r>
              <a:rPr sz="1547" spc="109">
                <a:latin typeface="Arial"/>
                <a:cs typeface="Arial"/>
              </a:rPr>
              <a:t> </a:t>
            </a:r>
            <a:r>
              <a:rPr sz="1547" spc="25">
                <a:latin typeface="Arial"/>
                <a:cs typeface="Arial"/>
              </a:rPr>
              <a:t>a </a:t>
            </a:r>
            <a:r>
              <a:rPr sz="1547">
                <a:latin typeface="Arial"/>
                <a:cs typeface="Arial"/>
              </a:rPr>
              <a:t>region</a:t>
            </a:r>
            <a:r>
              <a:rPr sz="1547" spc="77">
                <a:latin typeface="Arial"/>
                <a:cs typeface="Arial"/>
              </a:rPr>
              <a:t> </a:t>
            </a:r>
            <a:r>
              <a:rPr sz="1547">
                <a:latin typeface="Arial"/>
                <a:cs typeface="Arial"/>
              </a:rPr>
              <a:t>that</a:t>
            </a:r>
            <a:r>
              <a:rPr sz="1547" spc="88">
                <a:latin typeface="Arial"/>
                <a:cs typeface="Arial"/>
              </a:rPr>
              <a:t> </a:t>
            </a:r>
            <a:r>
              <a:rPr sz="1547">
                <a:latin typeface="Arial"/>
                <a:cs typeface="Arial"/>
              </a:rPr>
              <a:t>is</a:t>
            </a:r>
            <a:r>
              <a:rPr sz="1547" spc="88">
                <a:latin typeface="Arial"/>
                <a:cs typeface="Arial"/>
              </a:rPr>
              <a:t> </a:t>
            </a:r>
            <a:r>
              <a:rPr sz="1547">
                <a:latin typeface="Arial"/>
                <a:cs typeface="Arial"/>
              </a:rPr>
              <a:t>still</a:t>
            </a:r>
            <a:r>
              <a:rPr sz="1547" spc="88">
                <a:latin typeface="Arial"/>
                <a:cs typeface="Arial"/>
              </a:rPr>
              <a:t> </a:t>
            </a:r>
            <a:r>
              <a:rPr sz="1547">
                <a:latin typeface="Arial"/>
                <a:cs typeface="Arial"/>
              </a:rPr>
              <a:t>being</a:t>
            </a:r>
            <a:r>
              <a:rPr sz="1547" spc="88">
                <a:latin typeface="Arial"/>
                <a:cs typeface="Arial"/>
              </a:rPr>
              <a:t> </a:t>
            </a:r>
            <a:r>
              <a:rPr sz="1547" spc="-7">
                <a:latin typeface="Arial"/>
                <a:cs typeface="Arial"/>
              </a:rPr>
              <a:t>referenced</a:t>
            </a:r>
            <a:endParaRPr sz="1547">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6004" y="55759"/>
            <a:ext cx="7393781" cy="624570"/>
          </a:xfrm>
          <a:prstGeom prst="rect">
            <a:avLst/>
          </a:prstGeom>
        </p:spPr>
        <p:txBody>
          <a:bodyPr vert="horz" wrap="square" lIns="0" tIns="8930" rIns="0" bIns="0" rtlCol="0" anchor="ctr">
            <a:spAutoFit/>
          </a:bodyPr>
          <a:lstStyle/>
          <a:p>
            <a:pPr marL="8929">
              <a:lnSpc>
                <a:spcPct val="100000"/>
              </a:lnSpc>
              <a:spcBef>
                <a:spcPts val="70"/>
              </a:spcBef>
            </a:pPr>
            <a:r>
              <a:rPr spc="176"/>
              <a:t>Memory</a:t>
            </a:r>
            <a:r>
              <a:rPr spc="143"/>
              <a:t> </a:t>
            </a:r>
            <a:r>
              <a:rPr spc="98"/>
              <a:t>Allocation</a:t>
            </a:r>
            <a:r>
              <a:rPr spc="148"/>
              <a:t> </a:t>
            </a:r>
            <a:r>
              <a:rPr spc="-46"/>
              <a:t>Problems</a:t>
            </a:r>
          </a:p>
        </p:txBody>
      </p:sp>
      <p:sp>
        <p:nvSpPr>
          <p:cNvPr id="4" name="object 4"/>
          <p:cNvSpPr txBox="1"/>
          <p:nvPr/>
        </p:nvSpPr>
        <p:spPr>
          <a:xfrm>
            <a:off x="1916906" y="1058818"/>
            <a:ext cx="5457379" cy="1710779"/>
          </a:xfrm>
          <a:prstGeom prst="rect">
            <a:avLst/>
          </a:prstGeom>
        </p:spPr>
        <p:txBody>
          <a:bodyPr vert="horz" wrap="square" lIns="0" tIns="112068" rIns="0" bIns="0" rtlCol="0">
            <a:spAutoFit/>
          </a:bodyPr>
          <a:lstStyle/>
          <a:p>
            <a:pPr marL="8929">
              <a:spcBef>
                <a:spcPts val="882"/>
              </a:spcBef>
            </a:pPr>
            <a:r>
              <a:rPr sz="2391" spc="91">
                <a:solidFill>
                  <a:srgbClr val="6B70EE"/>
                </a:solidFill>
                <a:latin typeface="Arial"/>
                <a:cs typeface="Arial"/>
              </a:rPr>
              <a:t>Memory</a:t>
            </a:r>
            <a:r>
              <a:rPr sz="2391" spc="80">
                <a:solidFill>
                  <a:srgbClr val="6B70EE"/>
                </a:solidFill>
                <a:latin typeface="Arial"/>
                <a:cs typeface="Arial"/>
              </a:rPr>
              <a:t> </a:t>
            </a:r>
            <a:r>
              <a:rPr sz="2391" spc="-7">
                <a:solidFill>
                  <a:srgbClr val="6B70EE"/>
                </a:solidFill>
                <a:latin typeface="Arial"/>
                <a:cs typeface="Arial"/>
              </a:rPr>
              <a:t>overrun</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spc="53">
                <a:latin typeface="Arial"/>
                <a:cs typeface="Arial"/>
              </a:rPr>
              <a:t>Write</a:t>
            </a:r>
            <a:r>
              <a:rPr sz="1969" spc="91">
                <a:latin typeface="Arial"/>
                <a:cs typeface="Arial"/>
              </a:rPr>
              <a:t> </a:t>
            </a:r>
            <a:r>
              <a:rPr sz="1969">
                <a:latin typeface="Arial"/>
                <a:cs typeface="Arial"/>
              </a:rPr>
              <a:t>in</a:t>
            </a:r>
            <a:r>
              <a:rPr sz="1969" spc="91">
                <a:latin typeface="Arial"/>
                <a:cs typeface="Arial"/>
              </a:rPr>
              <a:t> </a:t>
            </a:r>
            <a:r>
              <a:rPr sz="1969">
                <a:latin typeface="Arial"/>
                <a:cs typeface="Arial"/>
              </a:rPr>
              <a:t>memory</a:t>
            </a:r>
            <a:r>
              <a:rPr sz="1969" spc="95">
                <a:latin typeface="Arial"/>
                <a:cs typeface="Arial"/>
              </a:rPr>
              <a:t> </a:t>
            </a:r>
            <a:r>
              <a:rPr sz="1969">
                <a:latin typeface="Arial"/>
                <a:cs typeface="Arial"/>
              </a:rPr>
              <a:t>that</a:t>
            </a:r>
            <a:r>
              <a:rPr sz="1969" spc="91">
                <a:latin typeface="Arial"/>
                <a:cs typeface="Arial"/>
              </a:rPr>
              <a:t> </a:t>
            </a:r>
            <a:r>
              <a:rPr sz="1969">
                <a:latin typeface="Arial"/>
                <a:cs typeface="Arial"/>
              </a:rPr>
              <a:t>was</a:t>
            </a:r>
            <a:r>
              <a:rPr sz="1969" spc="95">
                <a:latin typeface="Arial"/>
                <a:cs typeface="Arial"/>
              </a:rPr>
              <a:t> </a:t>
            </a:r>
            <a:r>
              <a:rPr sz="1969">
                <a:latin typeface="Arial"/>
                <a:cs typeface="Arial"/>
              </a:rPr>
              <a:t>not</a:t>
            </a:r>
            <a:r>
              <a:rPr sz="1969" spc="91">
                <a:latin typeface="Arial"/>
                <a:cs typeface="Arial"/>
              </a:rPr>
              <a:t> </a:t>
            </a:r>
            <a:r>
              <a:rPr sz="1969" spc="28">
                <a:latin typeface="Arial"/>
                <a:cs typeface="Arial"/>
              </a:rPr>
              <a:t>allocated</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spc="-60">
                <a:latin typeface="Arial"/>
                <a:cs typeface="Arial"/>
              </a:rPr>
              <a:t>The</a:t>
            </a:r>
            <a:r>
              <a:rPr sz="1969" spc="42">
                <a:latin typeface="Arial"/>
                <a:cs typeface="Arial"/>
              </a:rPr>
              <a:t> program </a:t>
            </a:r>
            <a:r>
              <a:rPr sz="1969" spc="56">
                <a:latin typeface="Arial"/>
                <a:cs typeface="Arial"/>
              </a:rPr>
              <a:t>will</a:t>
            </a:r>
            <a:r>
              <a:rPr sz="1969" spc="46">
                <a:latin typeface="Arial"/>
                <a:cs typeface="Arial"/>
              </a:rPr>
              <a:t> </a:t>
            </a:r>
            <a:r>
              <a:rPr sz="1969">
                <a:latin typeface="Arial"/>
                <a:cs typeface="Arial"/>
              </a:rPr>
              <a:t>exit</a:t>
            </a:r>
            <a:r>
              <a:rPr sz="1969" spc="42">
                <a:latin typeface="Arial"/>
                <a:cs typeface="Arial"/>
              </a:rPr>
              <a:t> </a:t>
            </a:r>
            <a:r>
              <a:rPr sz="1969" spc="35">
                <a:latin typeface="Arial"/>
                <a:cs typeface="Arial"/>
              </a:rPr>
              <a:t>with</a:t>
            </a:r>
            <a:r>
              <a:rPr sz="1969" spc="42">
                <a:latin typeface="Arial"/>
                <a:cs typeface="Arial"/>
              </a:rPr>
              <a:t> </a:t>
            </a:r>
            <a:r>
              <a:rPr sz="1969">
                <a:latin typeface="Arial"/>
                <a:cs typeface="Arial"/>
              </a:rPr>
              <a:t>segmentation</a:t>
            </a:r>
            <a:r>
              <a:rPr sz="1969" spc="46">
                <a:latin typeface="Arial"/>
                <a:cs typeface="Arial"/>
              </a:rPr>
              <a:t> </a:t>
            </a:r>
            <a:r>
              <a:rPr sz="1969" spc="-7">
                <a:latin typeface="Arial"/>
                <a:cs typeface="Arial"/>
              </a:rPr>
              <a:t>fault</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spc="63">
                <a:latin typeface="Arial"/>
                <a:cs typeface="Arial"/>
              </a:rPr>
              <a:t>Overwrite</a:t>
            </a:r>
            <a:r>
              <a:rPr sz="1969" spc="137">
                <a:latin typeface="Arial"/>
                <a:cs typeface="Arial"/>
              </a:rPr>
              <a:t> </a:t>
            </a:r>
            <a:r>
              <a:rPr sz="1969">
                <a:latin typeface="Arial"/>
                <a:cs typeface="Arial"/>
              </a:rPr>
              <a:t>memory:</a:t>
            </a:r>
            <a:r>
              <a:rPr sz="1969" spc="137">
                <a:latin typeface="Arial"/>
                <a:cs typeface="Arial"/>
              </a:rPr>
              <a:t> </a:t>
            </a:r>
            <a:r>
              <a:rPr sz="1969">
                <a:latin typeface="Arial"/>
                <a:cs typeface="Arial"/>
              </a:rPr>
              <a:t>unexpected</a:t>
            </a:r>
            <a:r>
              <a:rPr sz="1969" spc="141">
                <a:latin typeface="Arial"/>
                <a:cs typeface="Arial"/>
              </a:rPr>
              <a:t> </a:t>
            </a:r>
            <a:r>
              <a:rPr sz="1969" spc="32">
                <a:latin typeface="Arial"/>
                <a:cs typeface="Arial"/>
              </a:rPr>
              <a:t>behavior</a:t>
            </a:r>
            <a:endParaRPr sz="1969">
              <a:latin typeface="Arial"/>
              <a:cs typeface="Arial"/>
            </a:endParaRPr>
          </a:p>
        </p:txBody>
      </p:sp>
      <p:sp>
        <p:nvSpPr>
          <p:cNvPr id="9" name="object 9"/>
          <p:cNvSpPr txBox="1"/>
          <p:nvPr/>
        </p:nvSpPr>
        <p:spPr>
          <a:xfrm>
            <a:off x="2498451" y="2976758"/>
            <a:ext cx="6819285" cy="2780160"/>
          </a:xfrm>
          <a:prstGeom prst="rect">
            <a:avLst/>
          </a:prstGeom>
        </p:spPr>
        <p:txBody>
          <a:bodyPr vert="horz" wrap="square" lIns="0" tIns="8930" rIns="0" bIns="0" rtlCol="0">
            <a:spAutoFit/>
          </a:bodyPr>
          <a:lstStyle/>
          <a:p>
            <a:pPr marL="8929" marR="1835878">
              <a:lnSpc>
                <a:spcPct val="111800"/>
              </a:lnSpc>
              <a:spcBef>
                <a:spcPts val="70"/>
              </a:spcBef>
              <a:tabLst>
                <a:tab pos="1026878" algn="l"/>
                <a:tab pos="1637646" algn="l"/>
              </a:tabLst>
            </a:pPr>
            <a:r>
              <a:rPr sz="2672" spc="-14">
                <a:latin typeface="Courier New"/>
                <a:cs typeface="Courier New"/>
              </a:rPr>
              <a:t>int*</a:t>
            </a:r>
            <a:r>
              <a:rPr sz="2672">
                <a:latin typeface="Courier New"/>
                <a:cs typeface="Courier New"/>
              </a:rPr>
              <a:t>	</a:t>
            </a:r>
            <a:r>
              <a:rPr sz="2672" spc="-18">
                <a:latin typeface="Courier New"/>
                <a:cs typeface="Courier New"/>
              </a:rPr>
              <a:t>y=</a:t>
            </a:r>
            <a:r>
              <a:rPr sz="2672">
                <a:latin typeface="Courier New"/>
                <a:cs typeface="Courier New"/>
              </a:rPr>
              <a:t>	</a:t>
            </a:r>
            <a:r>
              <a:rPr sz="2672" spc="-35">
                <a:latin typeface="Courier New"/>
                <a:cs typeface="Courier New"/>
              </a:rPr>
              <a:t>… </a:t>
            </a:r>
            <a:endParaRPr lang="en-US" sz="2672" spc="-35">
              <a:latin typeface="Courier New"/>
              <a:cs typeface="Courier New"/>
            </a:endParaRPr>
          </a:p>
          <a:p>
            <a:pPr marL="8929" marR="1835878">
              <a:lnSpc>
                <a:spcPct val="111800"/>
              </a:lnSpc>
              <a:spcBef>
                <a:spcPts val="70"/>
              </a:spcBef>
              <a:tabLst>
                <a:tab pos="1026878" algn="l"/>
                <a:tab pos="1637646" algn="l"/>
              </a:tabLst>
            </a:pPr>
            <a:r>
              <a:rPr sz="2672" spc="-14">
                <a:latin typeface="Courier New"/>
                <a:cs typeface="Courier New"/>
              </a:rPr>
              <a:t>int*</a:t>
            </a:r>
            <a:r>
              <a:rPr sz="2672">
                <a:latin typeface="Courier New"/>
                <a:cs typeface="Courier New"/>
              </a:rPr>
              <a:t>	</a:t>
            </a:r>
            <a:r>
              <a:rPr sz="2672" spc="-18">
                <a:latin typeface="Courier New"/>
                <a:cs typeface="Courier New"/>
              </a:rPr>
              <a:t>x=</a:t>
            </a:r>
            <a:r>
              <a:rPr sz="2672">
                <a:latin typeface="Courier New"/>
                <a:cs typeface="Courier New"/>
              </a:rPr>
              <a:t>	</a:t>
            </a:r>
            <a:r>
              <a:rPr sz="2672" spc="-14">
                <a:latin typeface="Courier New"/>
                <a:cs typeface="Courier New"/>
              </a:rPr>
              <a:t>y+10</a:t>
            </a:r>
            <a:r>
              <a:rPr lang="en-US" sz="2672" spc="-14">
                <a:latin typeface="Courier New"/>
                <a:cs typeface="Courier New"/>
              </a:rPr>
              <a:t>;</a:t>
            </a:r>
            <a:endParaRPr sz="2672">
              <a:latin typeface="Courier New"/>
              <a:cs typeface="Courier New"/>
            </a:endParaRPr>
          </a:p>
          <a:p>
            <a:pPr marL="8929">
              <a:spcBef>
                <a:spcPts val="380"/>
              </a:spcBef>
              <a:tabLst>
                <a:tab pos="1434057" algn="l"/>
                <a:tab pos="2044826" algn="l"/>
                <a:tab pos="2452005" algn="l"/>
                <a:tab pos="3063220" algn="l"/>
              </a:tabLst>
            </a:pPr>
            <a:r>
              <a:rPr sz="2672" spc="-7">
                <a:solidFill>
                  <a:srgbClr val="931A68"/>
                </a:solidFill>
                <a:latin typeface="Courier New"/>
                <a:cs typeface="Courier New"/>
              </a:rPr>
              <a:t>for</a:t>
            </a:r>
            <a:r>
              <a:rPr sz="2672" spc="-7">
                <a:latin typeface="Courier New"/>
                <a:cs typeface="Courier New"/>
              </a:rPr>
              <a:t>(</a:t>
            </a:r>
            <a:r>
              <a:rPr lang="en-US" sz="2672" spc="-7">
                <a:latin typeface="Courier New"/>
                <a:cs typeface="Courier New"/>
              </a:rPr>
              <a:t>int* </a:t>
            </a:r>
            <a:r>
              <a:rPr sz="2672" spc="-7">
                <a:latin typeface="Courier New"/>
                <a:cs typeface="Courier New"/>
              </a:rPr>
              <a:t>p=</a:t>
            </a:r>
            <a:r>
              <a:rPr sz="2672">
                <a:latin typeface="Courier New"/>
                <a:cs typeface="Courier New"/>
              </a:rPr>
              <a:t>	</a:t>
            </a:r>
            <a:r>
              <a:rPr sz="2672" spc="-18">
                <a:latin typeface="Courier New"/>
                <a:cs typeface="Courier New"/>
              </a:rPr>
              <a:t>x;</a:t>
            </a:r>
            <a:r>
              <a:rPr sz="2672">
                <a:latin typeface="Courier New"/>
                <a:cs typeface="Courier New"/>
              </a:rPr>
              <a:t>	</a:t>
            </a:r>
            <a:r>
              <a:rPr sz="2672" spc="-35">
                <a:latin typeface="Courier New"/>
                <a:cs typeface="Courier New"/>
              </a:rPr>
              <a:t>p</a:t>
            </a:r>
            <a:r>
              <a:rPr sz="2672">
                <a:latin typeface="Courier New"/>
                <a:cs typeface="Courier New"/>
              </a:rPr>
              <a:t>	</a:t>
            </a:r>
            <a:r>
              <a:rPr sz="2672" spc="-18">
                <a:latin typeface="Courier New"/>
                <a:cs typeface="Courier New"/>
              </a:rPr>
              <a:t>&gt;=</a:t>
            </a:r>
            <a:r>
              <a:rPr sz="2672" spc="-7">
                <a:latin typeface="Courier New"/>
                <a:cs typeface="Courier New"/>
              </a:rPr>
              <a:t>y;</a:t>
            </a:r>
            <a:r>
              <a:rPr lang="en-US" sz="2672" spc="-7">
                <a:latin typeface="Courier New"/>
                <a:cs typeface="Courier New"/>
              </a:rPr>
              <a:t> </a:t>
            </a:r>
            <a:r>
              <a:rPr sz="2672" spc="-7">
                <a:latin typeface="Courier New"/>
                <a:cs typeface="Courier New"/>
              </a:rPr>
              <a:t>p++)</a:t>
            </a:r>
            <a:endParaRPr sz="2672">
              <a:latin typeface="Courier New"/>
              <a:cs typeface="Courier New"/>
            </a:endParaRPr>
          </a:p>
          <a:p>
            <a:pPr marL="8929">
              <a:spcBef>
                <a:spcPts val="380"/>
              </a:spcBef>
            </a:pPr>
            <a:r>
              <a:rPr sz="2672" spc="-35">
                <a:latin typeface="Courier New"/>
                <a:cs typeface="Courier New"/>
              </a:rPr>
              <a:t>{</a:t>
            </a:r>
            <a:endParaRPr sz="2672">
              <a:latin typeface="Courier New"/>
              <a:cs typeface="Courier New"/>
            </a:endParaRPr>
          </a:p>
          <a:p>
            <a:pPr marL="619698">
              <a:spcBef>
                <a:spcPts val="380"/>
              </a:spcBef>
              <a:tabLst>
                <a:tab pos="1230467" algn="l"/>
                <a:tab pos="1637646" algn="l"/>
              </a:tabLst>
            </a:pPr>
            <a:r>
              <a:rPr sz="2672" spc="-18">
                <a:latin typeface="Courier New"/>
                <a:cs typeface="Courier New"/>
              </a:rPr>
              <a:t>*p</a:t>
            </a:r>
            <a:r>
              <a:rPr sz="2672">
                <a:latin typeface="Courier New"/>
                <a:cs typeface="Courier New"/>
              </a:rPr>
              <a:t>	</a:t>
            </a:r>
            <a:r>
              <a:rPr sz="2672" spc="-35">
                <a:latin typeface="Courier New"/>
                <a:cs typeface="Courier New"/>
              </a:rPr>
              <a:t>=</a:t>
            </a:r>
            <a:r>
              <a:rPr sz="2672">
                <a:latin typeface="Courier New"/>
                <a:cs typeface="Courier New"/>
              </a:rPr>
              <a:t>	</a:t>
            </a:r>
            <a:r>
              <a:rPr sz="2672" spc="-18">
                <a:latin typeface="Courier New"/>
                <a:cs typeface="Courier New"/>
              </a:rPr>
              <a:t>42;</a:t>
            </a:r>
            <a:endParaRPr sz="2672">
              <a:latin typeface="Courier New"/>
              <a:cs typeface="Courier New"/>
            </a:endParaRPr>
          </a:p>
          <a:p>
            <a:pPr marL="8929">
              <a:spcBef>
                <a:spcPts val="380"/>
              </a:spcBef>
            </a:pPr>
            <a:r>
              <a:rPr sz="2672" spc="-35">
                <a:latin typeface="Courier New"/>
                <a:cs typeface="Courier New"/>
              </a:rPr>
              <a:t>}</a:t>
            </a:r>
            <a:endParaRPr sz="2672">
              <a:latin typeface="Courier New"/>
              <a:cs typeface="Courier New"/>
            </a:endParaRPr>
          </a:p>
        </p:txBody>
      </p:sp>
      <p:sp>
        <p:nvSpPr>
          <p:cNvPr id="10" name="Footer Placeholder 1">
            <a:extLst>
              <a:ext uri="{FF2B5EF4-FFF2-40B4-BE49-F238E27FC236}">
                <a16:creationId xmlns:a16="http://schemas.microsoft.com/office/drawing/2014/main" id="{5EB0BE36-E651-9C4C-1F4D-358D3E99EE46}"/>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1" name="Slide Number Placeholder 2">
            <a:extLst>
              <a:ext uri="{FF2B5EF4-FFF2-40B4-BE49-F238E27FC236}">
                <a16:creationId xmlns:a16="http://schemas.microsoft.com/office/drawing/2014/main" id="{B8B4495E-8C73-D4C0-5F61-E0F4785C57B5}"/>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Agenda</a:t>
            </a:r>
            <a:endParaRPr/>
          </a:p>
        </p:txBody>
      </p:sp>
      <p:sp>
        <p:nvSpPr>
          <p:cNvPr id="137" name="Google Shape;137;p29"/>
          <p:cNvSpPr txBox="1">
            <a:spLocks noGrp="1"/>
          </p:cNvSpPr>
          <p:nvPr>
            <p:ph idx="1"/>
          </p:nvPr>
        </p:nvSpPr>
        <p:spPr>
          <a:xfrm>
            <a:off x="838200" y="886247"/>
            <a:ext cx="10515600" cy="5157351"/>
          </a:xfrm>
          <a:prstGeom prst="rect">
            <a:avLst/>
          </a:prstGeom>
        </p:spPr>
        <p:txBody>
          <a:bodyPr spcFirstLastPara="1" vert="horz" wrap="square" lIns="121900" tIns="121900" rIns="121900" bIns="121900" rtlCol="0" anchor="t" anchorCtr="0">
            <a:normAutofit/>
          </a:bodyPr>
          <a:lstStyle/>
          <a:p>
            <a:pPr>
              <a:lnSpc>
                <a:spcPct val="150000"/>
              </a:lnSpc>
              <a:buClr>
                <a:srgbClr val="93C47D"/>
              </a:buClr>
            </a:pPr>
            <a:r>
              <a:rPr lang="en" b="1">
                <a:solidFill>
                  <a:srgbClr val="93C47D"/>
                </a:solidFill>
              </a:rPr>
              <a:t>C Memory model</a:t>
            </a:r>
            <a:endParaRPr b="1">
              <a:solidFill>
                <a:srgbClr val="93C47D"/>
              </a:solidFill>
            </a:endParaRPr>
          </a:p>
          <a:p>
            <a:pPr>
              <a:lnSpc>
                <a:spcPct val="150000"/>
              </a:lnSpc>
            </a:pPr>
            <a:r>
              <a:rPr lang="en"/>
              <a:t>Heap usage</a:t>
            </a:r>
            <a:endParaRPr/>
          </a:p>
          <a:p>
            <a:pPr>
              <a:lnSpc>
                <a:spcPct val="150000"/>
              </a:lnSpc>
            </a:pPr>
            <a:r>
              <a:rPr lang="en"/>
              <a:t>Endianness</a:t>
            </a:r>
            <a:endParaRPr/>
          </a:p>
        </p:txBody>
      </p:sp>
      <p:sp>
        <p:nvSpPr>
          <p:cNvPr id="2" name="Footer Placeholder 1">
            <a:extLst>
              <a:ext uri="{FF2B5EF4-FFF2-40B4-BE49-F238E27FC236}">
                <a16:creationId xmlns:a16="http://schemas.microsoft.com/office/drawing/2014/main" id="{2047C73E-9225-B817-49F2-244C7C856D25}"/>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7E637CFA-BFF3-18D9-0D7D-3041FE99DF14}"/>
              </a:ext>
            </a:extLst>
          </p:cNvPr>
          <p:cNvSpPr>
            <a:spLocks noGrp="1"/>
          </p:cNvSpPr>
          <p:nvPr>
            <p:ph type="sldNum" sz="quarter" idx="12"/>
          </p:nvPr>
        </p:nvSpPr>
        <p:spPr/>
        <p:txBody>
          <a:bodyPr/>
          <a:lstStyle/>
          <a:p>
            <a:fld id="{80B3F240-1256-4E56-B6D7-F3DD5D13EF0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73496" y="69483"/>
            <a:ext cx="7393781" cy="624570"/>
          </a:xfrm>
          <a:prstGeom prst="rect">
            <a:avLst/>
          </a:prstGeom>
        </p:spPr>
        <p:txBody>
          <a:bodyPr vert="horz" wrap="square" lIns="0" tIns="8930" rIns="0" bIns="0" rtlCol="0" anchor="ctr">
            <a:spAutoFit/>
          </a:bodyPr>
          <a:lstStyle/>
          <a:p>
            <a:pPr marL="8929">
              <a:lnSpc>
                <a:spcPct val="100000"/>
              </a:lnSpc>
              <a:spcBef>
                <a:spcPts val="70"/>
              </a:spcBef>
            </a:pPr>
            <a:r>
              <a:rPr spc="176"/>
              <a:t>Memory</a:t>
            </a:r>
            <a:r>
              <a:rPr spc="143"/>
              <a:t> </a:t>
            </a:r>
            <a:r>
              <a:rPr spc="98"/>
              <a:t>Allocation</a:t>
            </a:r>
            <a:r>
              <a:rPr spc="148"/>
              <a:t> </a:t>
            </a:r>
            <a:r>
              <a:rPr spc="-46"/>
              <a:t>Problems</a:t>
            </a:r>
          </a:p>
        </p:txBody>
      </p:sp>
      <p:sp>
        <p:nvSpPr>
          <p:cNvPr id="4" name="object 4"/>
          <p:cNvSpPr txBox="1"/>
          <p:nvPr/>
        </p:nvSpPr>
        <p:spPr>
          <a:xfrm>
            <a:off x="1916906" y="1058818"/>
            <a:ext cx="5849838" cy="1173324"/>
          </a:xfrm>
          <a:prstGeom prst="rect">
            <a:avLst/>
          </a:prstGeom>
        </p:spPr>
        <p:txBody>
          <a:bodyPr vert="horz" wrap="square" lIns="0" tIns="112068" rIns="0" bIns="0" rtlCol="0">
            <a:spAutoFit/>
          </a:bodyPr>
          <a:lstStyle/>
          <a:p>
            <a:pPr marL="8929">
              <a:spcBef>
                <a:spcPts val="882"/>
              </a:spcBef>
            </a:pPr>
            <a:r>
              <a:rPr sz="2391" spc="-7">
                <a:solidFill>
                  <a:srgbClr val="6B70EE"/>
                </a:solidFill>
                <a:latin typeface="Arial"/>
                <a:cs typeface="Arial"/>
              </a:rPr>
              <a:t>Fragmentation</a:t>
            </a:r>
            <a:endParaRPr sz="2391">
              <a:latin typeface="Arial"/>
              <a:cs typeface="Arial"/>
            </a:endParaRPr>
          </a:p>
          <a:p>
            <a:pPr marL="348245" marR="3572" indent="-151799">
              <a:lnSpc>
                <a:spcPct val="110100"/>
              </a:lnSpc>
              <a:spcBef>
                <a:spcPts val="432"/>
              </a:spcBef>
              <a:buClr>
                <a:srgbClr val="0056D6"/>
              </a:buClr>
              <a:buSzPct val="96428"/>
              <a:buFont typeface="Tahoma"/>
              <a:buChar char="‣"/>
              <a:tabLst>
                <a:tab pos="348245" algn="l"/>
                <a:tab pos="362532" algn="l"/>
              </a:tabLst>
            </a:pPr>
            <a:r>
              <a:rPr sz="1969" spc="-60">
                <a:latin typeface="Arial"/>
                <a:cs typeface="Arial"/>
              </a:rPr>
              <a:t>	The</a:t>
            </a:r>
            <a:r>
              <a:rPr sz="1969" spc="63">
                <a:latin typeface="Arial"/>
                <a:cs typeface="Arial"/>
              </a:rPr>
              <a:t> </a:t>
            </a:r>
            <a:r>
              <a:rPr sz="1969" spc="-46">
                <a:latin typeface="Arial"/>
                <a:cs typeface="Arial"/>
              </a:rPr>
              <a:t>system</a:t>
            </a:r>
            <a:r>
              <a:rPr sz="1969" spc="67">
                <a:latin typeface="Arial"/>
                <a:cs typeface="Arial"/>
              </a:rPr>
              <a:t> </a:t>
            </a:r>
            <a:r>
              <a:rPr sz="1969">
                <a:latin typeface="Arial"/>
                <a:cs typeface="Arial"/>
              </a:rPr>
              <a:t>may</a:t>
            </a:r>
            <a:r>
              <a:rPr sz="1969" spc="67">
                <a:latin typeface="Arial"/>
                <a:cs typeface="Arial"/>
              </a:rPr>
              <a:t> </a:t>
            </a:r>
            <a:r>
              <a:rPr sz="1969">
                <a:latin typeface="Arial"/>
                <a:cs typeface="Arial"/>
              </a:rPr>
              <a:t>have</a:t>
            </a:r>
            <a:r>
              <a:rPr sz="1969" spc="63">
                <a:latin typeface="Arial"/>
                <a:cs typeface="Arial"/>
              </a:rPr>
              <a:t> </a:t>
            </a:r>
            <a:r>
              <a:rPr sz="1969">
                <a:latin typeface="Arial"/>
                <a:cs typeface="Arial"/>
              </a:rPr>
              <a:t>enough</a:t>
            </a:r>
            <a:r>
              <a:rPr sz="1969" spc="67">
                <a:latin typeface="Arial"/>
                <a:cs typeface="Arial"/>
              </a:rPr>
              <a:t> </a:t>
            </a:r>
            <a:r>
              <a:rPr sz="1969">
                <a:latin typeface="Arial"/>
                <a:cs typeface="Arial"/>
              </a:rPr>
              <a:t>memory</a:t>
            </a:r>
            <a:r>
              <a:rPr sz="1969" spc="67">
                <a:latin typeface="Arial"/>
                <a:cs typeface="Arial"/>
              </a:rPr>
              <a:t> </a:t>
            </a:r>
            <a:r>
              <a:rPr sz="1969">
                <a:latin typeface="Arial"/>
                <a:cs typeface="Arial"/>
              </a:rPr>
              <a:t>but</a:t>
            </a:r>
            <a:r>
              <a:rPr sz="1969" spc="67">
                <a:latin typeface="Arial"/>
                <a:cs typeface="Arial"/>
              </a:rPr>
              <a:t> </a:t>
            </a:r>
            <a:r>
              <a:rPr sz="1969">
                <a:latin typeface="Arial"/>
                <a:cs typeface="Arial"/>
              </a:rPr>
              <a:t>not</a:t>
            </a:r>
            <a:r>
              <a:rPr sz="1969" spc="63">
                <a:latin typeface="Arial"/>
                <a:cs typeface="Arial"/>
              </a:rPr>
              <a:t> </a:t>
            </a:r>
            <a:r>
              <a:rPr sz="1969" spc="-18">
                <a:latin typeface="Arial"/>
                <a:cs typeface="Arial"/>
              </a:rPr>
              <a:t>in </a:t>
            </a:r>
            <a:r>
              <a:rPr sz="1969">
                <a:latin typeface="Arial"/>
                <a:cs typeface="Arial"/>
              </a:rPr>
              <a:t>contiguous</a:t>
            </a:r>
            <a:r>
              <a:rPr sz="1969" spc="-18">
                <a:latin typeface="Arial"/>
                <a:cs typeface="Arial"/>
              </a:rPr>
              <a:t> </a:t>
            </a:r>
            <a:r>
              <a:rPr sz="1969" spc="28">
                <a:latin typeface="Arial"/>
                <a:cs typeface="Arial"/>
              </a:rPr>
              <a:t>region</a:t>
            </a:r>
            <a:endParaRPr sz="1969">
              <a:latin typeface="Arial"/>
              <a:cs typeface="Arial"/>
            </a:endParaRPr>
          </a:p>
        </p:txBody>
      </p:sp>
      <p:sp>
        <p:nvSpPr>
          <p:cNvPr id="6" name="object 6"/>
          <p:cNvSpPr txBox="1"/>
          <p:nvPr/>
        </p:nvSpPr>
        <p:spPr>
          <a:xfrm>
            <a:off x="2299149" y="3092606"/>
            <a:ext cx="2659707" cy="322821"/>
          </a:xfrm>
          <a:prstGeom prst="rect">
            <a:avLst/>
          </a:prstGeom>
        </p:spPr>
        <p:txBody>
          <a:bodyPr vert="horz" wrap="square" lIns="0" tIns="8930" rIns="0" bIns="0" rtlCol="0">
            <a:spAutoFit/>
          </a:bodyPr>
          <a:lstStyle/>
          <a:p>
            <a:pPr marL="8929">
              <a:spcBef>
                <a:spcPts val="70"/>
              </a:spcBef>
              <a:tabLst>
                <a:tab pos="785785" algn="l"/>
              </a:tabLst>
            </a:pPr>
            <a:r>
              <a:rPr sz="2039" spc="-14">
                <a:solidFill>
                  <a:srgbClr val="931A68"/>
                </a:solidFill>
                <a:latin typeface="Courier New"/>
                <a:cs typeface="Courier New"/>
              </a:rPr>
              <a:t>int</a:t>
            </a:r>
            <a:r>
              <a:rPr sz="2039" spc="-14">
                <a:latin typeface="Courier New"/>
                <a:cs typeface="Courier New"/>
              </a:rPr>
              <a:t>*</a:t>
            </a:r>
            <a:r>
              <a:rPr sz="2039">
                <a:latin typeface="Courier New"/>
                <a:cs typeface="Courier New"/>
              </a:rPr>
              <a:t>	</a:t>
            </a:r>
            <a:r>
              <a:rPr sz="2039" spc="-7">
                <a:latin typeface="Courier New"/>
                <a:cs typeface="Courier New"/>
              </a:rPr>
              <a:t>vals[10000];</a:t>
            </a:r>
            <a:endParaRPr sz="2039">
              <a:latin typeface="Courier New"/>
              <a:cs typeface="Courier New"/>
            </a:endParaRPr>
          </a:p>
        </p:txBody>
      </p:sp>
      <p:graphicFrame>
        <p:nvGraphicFramePr>
          <p:cNvPr id="7" name="object 7"/>
          <p:cNvGraphicFramePr>
            <a:graphicFrameLocks noGrp="1"/>
          </p:cNvGraphicFramePr>
          <p:nvPr/>
        </p:nvGraphicFramePr>
        <p:xfrm>
          <a:off x="2285752" y="3780192"/>
          <a:ext cx="4250531" cy="662582"/>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310752">
                  <a:extLst>
                    <a:ext uri="{9D8B030D-6E8A-4147-A177-3AD203B41FA5}">
                      <a16:colId xmlns:a16="http://schemas.microsoft.com/office/drawing/2014/main" val="20002"/>
                    </a:ext>
                  </a:extLst>
                </a:gridCol>
                <a:gridCol w="466130">
                  <a:extLst>
                    <a:ext uri="{9D8B030D-6E8A-4147-A177-3AD203B41FA5}">
                      <a16:colId xmlns:a16="http://schemas.microsoft.com/office/drawing/2014/main" val="20003"/>
                    </a:ext>
                  </a:extLst>
                </a:gridCol>
                <a:gridCol w="310753">
                  <a:extLst>
                    <a:ext uri="{9D8B030D-6E8A-4147-A177-3AD203B41FA5}">
                      <a16:colId xmlns:a16="http://schemas.microsoft.com/office/drawing/2014/main" val="20004"/>
                    </a:ext>
                  </a:extLst>
                </a:gridCol>
                <a:gridCol w="310753">
                  <a:extLst>
                    <a:ext uri="{9D8B030D-6E8A-4147-A177-3AD203B41FA5}">
                      <a16:colId xmlns:a16="http://schemas.microsoft.com/office/drawing/2014/main" val="20005"/>
                    </a:ext>
                  </a:extLst>
                </a:gridCol>
                <a:gridCol w="1087636">
                  <a:extLst>
                    <a:ext uri="{9D8B030D-6E8A-4147-A177-3AD203B41FA5}">
                      <a16:colId xmlns:a16="http://schemas.microsoft.com/office/drawing/2014/main" val="20006"/>
                    </a:ext>
                  </a:extLst>
                </a:gridCol>
                <a:gridCol w="721519">
                  <a:extLst>
                    <a:ext uri="{9D8B030D-6E8A-4147-A177-3AD203B41FA5}">
                      <a16:colId xmlns:a16="http://schemas.microsoft.com/office/drawing/2014/main" val="20007"/>
                    </a:ext>
                  </a:extLst>
                </a:gridCol>
              </a:tblGrid>
              <a:tr h="331291">
                <a:tc>
                  <a:txBody>
                    <a:bodyPr/>
                    <a:lstStyle/>
                    <a:p>
                      <a:pPr marR="78105" algn="ctr">
                        <a:lnSpc>
                          <a:spcPct val="100000"/>
                        </a:lnSpc>
                      </a:pPr>
                      <a:r>
                        <a:rPr sz="2000" spc="-25">
                          <a:solidFill>
                            <a:srgbClr val="931A68"/>
                          </a:solidFill>
                          <a:latin typeface="Courier New"/>
                          <a:cs typeface="Courier New"/>
                        </a:rPr>
                        <a:t>int</a:t>
                      </a:r>
                      <a:endParaRPr sz="2000">
                        <a:latin typeface="Courier New"/>
                        <a:cs typeface="Courier New"/>
                      </a:endParaRPr>
                    </a:p>
                  </a:txBody>
                  <a:tcPr marL="0" marR="0" marT="0" marB="0"/>
                </a:tc>
                <a:tc>
                  <a:txBody>
                    <a:bodyPr/>
                    <a:lstStyle/>
                    <a:p>
                      <a:pPr marR="14604" algn="ctr">
                        <a:lnSpc>
                          <a:spcPct val="100000"/>
                        </a:lnSpc>
                      </a:pPr>
                      <a:r>
                        <a:rPr sz="2000" spc="-25">
                          <a:latin typeface="Courier New"/>
                          <a:cs typeface="Courier New"/>
                        </a:rPr>
                        <a:t>i;</a:t>
                      </a:r>
                      <a:endParaRPr sz="2000">
                        <a:latin typeface="Courier New"/>
                        <a:cs typeface="Courier New"/>
                      </a:endParaRPr>
                    </a:p>
                  </a:txBody>
                  <a:tcPr marL="0" marR="0" marT="0" marB="0"/>
                </a:tc>
                <a:tc gridSpan="6">
                  <a:txBody>
                    <a:bodyPr/>
                    <a:lstStyle/>
                    <a:p>
                      <a:pPr>
                        <a:lnSpc>
                          <a:spcPct val="100000"/>
                        </a:lnSpc>
                      </a:pPr>
                      <a:endParaRPr sz="21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31291">
                <a:tc>
                  <a:txBody>
                    <a:bodyPr/>
                    <a:lstStyle/>
                    <a:p>
                      <a:pPr marR="48260" algn="ctr">
                        <a:lnSpc>
                          <a:spcPct val="100000"/>
                        </a:lnSpc>
                        <a:spcBef>
                          <a:spcPts val="85"/>
                        </a:spcBef>
                      </a:pPr>
                      <a:r>
                        <a:rPr sz="2000" spc="-25">
                          <a:solidFill>
                            <a:srgbClr val="931A68"/>
                          </a:solidFill>
                          <a:latin typeface="Courier New"/>
                          <a:cs typeface="Courier New"/>
                        </a:rPr>
                        <a:t>for</a:t>
                      </a:r>
                      <a:endParaRPr sz="2000">
                        <a:latin typeface="Courier New"/>
                        <a:cs typeface="Courier New"/>
                      </a:endParaRPr>
                    </a:p>
                  </a:txBody>
                  <a:tcPr marL="0" marR="0" marT="7590" marB="0"/>
                </a:tc>
                <a:tc>
                  <a:txBody>
                    <a:bodyPr/>
                    <a:lstStyle/>
                    <a:p>
                      <a:pPr marL="6985" algn="ctr">
                        <a:lnSpc>
                          <a:spcPct val="100000"/>
                        </a:lnSpc>
                        <a:spcBef>
                          <a:spcPts val="85"/>
                        </a:spcBef>
                      </a:pPr>
                      <a:r>
                        <a:rPr sz="2000" spc="-25">
                          <a:latin typeface="Courier New"/>
                          <a:cs typeface="Courier New"/>
                        </a:rPr>
                        <a:t>(i</a:t>
                      </a:r>
                      <a:endParaRPr sz="2000">
                        <a:latin typeface="Courier New"/>
                        <a:cs typeface="Courier New"/>
                      </a:endParaRPr>
                    </a:p>
                  </a:txBody>
                  <a:tcPr marL="0" marR="0" marT="7590" marB="0"/>
                </a:tc>
                <a:tc>
                  <a:txBody>
                    <a:bodyPr/>
                    <a:lstStyle/>
                    <a:p>
                      <a:pPr marL="110489">
                        <a:lnSpc>
                          <a:spcPct val="100000"/>
                        </a:lnSpc>
                        <a:spcBef>
                          <a:spcPts val="85"/>
                        </a:spcBef>
                      </a:pPr>
                      <a:r>
                        <a:rPr sz="2000" spc="-50">
                          <a:latin typeface="Courier New"/>
                          <a:cs typeface="Courier New"/>
                        </a:rPr>
                        <a:t>=</a:t>
                      </a:r>
                      <a:endParaRPr sz="2000">
                        <a:latin typeface="Courier New"/>
                        <a:cs typeface="Courier New"/>
                      </a:endParaRPr>
                    </a:p>
                  </a:txBody>
                  <a:tcPr marL="0" marR="0" marT="7590" marB="0"/>
                </a:tc>
                <a:tc>
                  <a:txBody>
                    <a:bodyPr/>
                    <a:lstStyle/>
                    <a:p>
                      <a:pPr marL="110489">
                        <a:lnSpc>
                          <a:spcPct val="100000"/>
                        </a:lnSpc>
                        <a:spcBef>
                          <a:spcPts val="85"/>
                        </a:spcBef>
                      </a:pPr>
                      <a:r>
                        <a:rPr sz="2000" spc="-25">
                          <a:latin typeface="Courier New"/>
                          <a:cs typeface="Courier New"/>
                        </a:rPr>
                        <a:t>0;</a:t>
                      </a:r>
                      <a:endParaRPr sz="2000">
                        <a:latin typeface="Courier New"/>
                        <a:cs typeface="Courier New"/>
                      </a:endParaRPr>
                    </a:p>
                  </a:txBody>
                  <a:tcPr marL="0" marR="0" marT="7590" marB="0"/>
                </a:tc>
                <a:tc>
                  <a:txBody>
                    <a:bodyPr/>
                    <a:lstStyle/>
                    <a:p>
                      <a:pPr marL="110489">
                        <a:lnSpc>
                          <a:spcPct val="100000"/>
                        </a:lnSpc>
                        <a:spcBef>
                          <a:spcPts val="85"/>
                        </a:spcBef>
                      </a:pPr>
                      <a:r>
                        <a:rPr sz="2000" spc="-50">
                          <a:latin typeface="Courier New"/>
                          <a:cs typeface="Courier New"/>
                        </a:rPr>
                        <a:t>i</a:t>
                      </a:r>
                      <a:endParaRPr sz="2000">
                        <a:latin typeface="Courier New"/>
                        <a:cs typeface="Courier New"/>
                      </a:endParaRPr>
                    </a:p>
                  </a:txBody>
                  <a:tcPr marL="0" marR="0" marT="7590" marB="0"/>
                </a:tc>
                <a:tc>
                  <a:txBody>
                    <a:bodyPr/>
                    <a:lstStyle/>
                    <a:p>
                      <a:pPr marL="110489">
                        <a:lnSpc>
                          <a:spcPct val="100000"/>
                        </a:lnSpc>
                        <a:spcBef>
                          <a:spcPts val="85"/>
                        </a:spcBef>
                      </a:pPr>
                      <a:r>
                        <a:rPr sz="2000" spc="-50">
                          <a:latin typeface="Courier New"/>
                          <a:cs typeface="Courier New"/>
                        </a:rPr>
                        <a:t>&lt;</a:t>
                      </a:r>
                      <a:endParaRPr sz="2000">
                        <a:latin typeface="Courier New"/>
                        <a:cs typeface="Courier New"/>
                      </a:endParaRPr>
                    </a:p>
                  </a:txBody>
                  <a:tcPr marL="0" marR="0" marT="7590" marB="0"/>
                </a:tc>
                <a:tc>
                  <a:txBody>
                    <a:bodyPr/>
                    <a:lstStyle/>
                    <a:p>
                      <a:pPr marL="110489">
                        <a:lnSpc>
                          <a:spcPct val="100000"/>
                        </a:lnSpc>
                        <a:spcBef>
                          <a:spcPts val="85"/>
                        </a:spcBef>
                      </a:pPr>
                      <a:r>
                        <a:rPr sz="2000" spc="-10">
                          <a:latin typeface="Courier New"/>
                          <a:cs typeface="Courier New"/>
                        </a:rPr>
                        <a:t>10000;</a:t>
                      </a:r>
                      <a:endParaRPr sz="2000">
                        <a:latin typeface="Courier New"/>
                        <a:cs typeface="Courier New"/>
                      </a:endParaRPr>
                    </a:p>
                  </a:txBody>
                  <a:tcPr marL="0" marR="0" marT="7590" marB="0"/>
                </a:tc>
                <a:tc>
                  <a:txBody>
                    <a:bodyPr/>
                    <a:lstStyle/>
                    <a:p>
                      <a:pPr marL="110489">
                        <a:lnSpc>
                          <a:spcPct val="100000"/>
                        </a:lnSpc>
                        <a:spcBef>
                          <a:spcPts val="85"/>
                        </a:spcBef>
                      </a:pPr>
                      <a:r>
                        <a:rPr sz="2000" spc="-20">
                          <a:latin typeface="Courier New"/>
                          <a:cs typeface="Courier New"/>
                        </a:rPr>
                        <a:t>i++)</a:t>
                      </a:r>
                      <a:endParaRPr sz="2000">
                        <a:latin typeface="Courier New"/>
                        <a:cs typeface="Courier New"/>
                      </a:endParaRPr>
                    </a:p>
                  </a:txBody>
                  <a:tcPr marL="0" marR="0" marT="7590" marB="0"/>
                </a:tc>
                <a:extLst>
                  <a:ext uri="{0D108BD9-81ED-4DB2-BD59-A6C34878D82A}">
                    <a16:rowId xmlns:a16="http://schemas.microsoft.com/office/drawing/2014/main" val="10001"/>
                  </a:ext>
                </a:extLst>
              </a:tr>
            </a:tbl>
          </a:graphicData>
        </a:graphic>
      </p:graphicFrame>
      <p:sp>
        <p:nvSpPr>
          <p:cNvPr id="8" name="object 8"/>
          <p:cNvSpPr txBox="1"/>
          <p:nvPr/>
        </p:nvSpPr>
        <p:spPr>
          <a:xfrm>
            <a:off x="2309813" y="4449919"/>
            <a:ext cx="6244977" cy="1364901"/>
          </a:xfrm>
          <a:prstGeom prst="rect">
            <a:avLst/>
          </a:prstGeom>
        </p:spPr>
        <p:txBody>
          <a:bodyPr vert="horz" wrap="square" lIns="0" tIns="8930" rIns="0" bIns="0" rtlCol="0">
            <a:spAutoFit/>
          </a:bodyPr>
          <a:lstStyle/>
          <a:p>
            <a:pPr marL="330387">
              <a:spcBef>
                <a:spcPts val="70"/>
              </a:spcBef>
              <a:tabLst>
                <a:tab pos="1573355" algn="l"/>
                <a:tab pos="1884097" algn="l"/>
                <a:tab pos="2971694" algn="l"/>
              </a:tabLst>
            </a:pPr>
            <a:r>
              <a:rPr sz="2039" spc="-7">
                <a:latin typeface="Courier New"/>
                <a:cs typeface="Courier New"/>
              </a:rPr>
              <a:t>vals[i]</a:t>
            </a:r>
            <a:r>
              <a:rPr sz="2039">
                <a:latin typeface="Courier New"/>
                <a:cs typeface="Courier New"/>
              </a:rPr>
              <a:t>	</a:t>
            </a:r>
            <a:r>
              <a:rPr sz="2039" spc="-35">
                <a:latin typeface="Courier New"/>
                <a:cs typeface="Courier New"/>
              </a:rPr>
              <a:t>=</a:t>
            </a:r>
            <a:r>
              <a:rPr sz="2039">
                <a:latin typeface="Courier New"/>
                <a:cs typeface="Courier New"/>
              </a:rPr>
              <a:t>	</a:t>
            </a:r>
            <a:r>
              <a:rPr sz="2039" spc="-7">
                <a:latin typeface="Courier New"/>
                <a:cs typeface="Courier New"/>
              </a:rPr>
              <a:t>(</a:t>
            </a:r>
            <a:r>
              <a:rPr sz="2039" spc="-7">
                <a:solidFill>
                  <a:srgbClr val="931A68"/>
                </a:solidFill>
                <a:latin typeface="Courier New"/>
                <a:cs typeface="Courier New"/>
              </a:rPr>
              <a:t>int</a:t>
            </a:r>
            <a:r>
              <a:rPr sz="2039" spc="-7">
                <a:latin typeface="Courier New"/>
                <a:cs typeface="Courier New"/>
              </a:rPr>
              <a:t>*)</a:t>
            </a:r>
            <a:r>
              <a:rPr sz="2039">
                <a:latin typeface="Courier New"/>
                <a:cs typeface="Courier New"/>
              </a:rPr>
              <a:t>	</a:t>
            </a:r>
            <a:r>
              <a:rPr sz="2039" spc="-7">
                <a:solidFill>
                  <a:srgbClr val="793D93"/>
                </a:solidFill>
                <a:latin typeface="Courier New"/>
                <a:cs typeface="Courier New"/>
              </a:rPr>
              <a:t>malloc</a:t>
            </a:r>
            <a:r>
              <a:rPr sz="2039" spc="-7">
                <a:latin typeface="Courier New"/>
                <a:cs typeface="Courier New"/>
              </a:rPr>
              <a:t>(</a:t>
            </a:r>
            <a:r>
              <a:rPr sz="2039" spc="-7">
                <a:solidFill>
                  <a:srgbClr val="931A68"/>
                </a:solidFill>
                <a:latin typeface="Courier New"/>
                <a:cs typeface="Courier New"/>
              </a:rPr>
              <a:t>sizeof</a:t>
            </a:r>
            <a:r>
              <a:rPr sz="2039" spc="-7">
                <a:latin typeface="Courier New"/>
                <a:cs typeface="Courier New"/>
              </a:rPr>
              <a:t>(</a:t>
            </a:r>
            <a:r>
              <a:rPr sz="2039" spc="-7">
                <a:solidFill>
                  <a:srgbClr val="931A68"/>
                </a:solidFill>
                <a:latin typeface="Courier New"/>
                <a:cs typeface="Courier New"/>
              </a:rPr>
              <a:t>int</a:t>
            </a:r>
            <a:r>
              <a:rPr sz="2039" spc="-7">
                <a:latin typeface="Courier New"/>
                <a:cs typeface="Courier New"/>
              </a:rPr>
              <a:t>*));</a:t>
            </a:r>
            <a:endParaRPr sz="2039">
              <a:latin typeface="Courier New"/>
              <a:cs typeface="Courier New"/>
            </a:endParaRPr>
          </a:p>
          <a:p>
            <a:pPr>
              <a:spcBef>
                <a:spcPts val="358"/>
              </a:spcBef>
            </a:pPr>
            <a:endParaRPr sz="2039">
              <a:latin typeface="Courier New"/>
              <a:cs typeface="Courier New"/>
            </a:endParaRPr>
          </a:p>
          <a:p>
            <a:pPr marL="330387" marR="1101884" indent="-321457">
              <a:lnSpc>
                <a:spcPct val="109200"/>
              </a:lnSpc>
              <a:spcBef>
                <a:spcPts val="4"/>
              </a:spcBef>
              <a:tabLst>
                <a:tab pos="630413" algn="l"/>
                <a:tab pos="1096527" algn="l"/>
                <a:tab pos="1407269" algn="l"/>
                <a:tab pos="1873382" algn="l"/>
                <a:tab pos="2184124" algn="l"/>
                <a:tab pos="2494865" algn="l"/>
                <a:tab pos="3582910" algn="l"/>
                <a:tab pos="3893652" algn="l"/>
                <a:tab pos="4204394" algn="l"/>
                <a:tab pos="4515136" algn="l"/>
                <a:tab pos="4825878" algn="l"/>
              </a:tabLst>
            </a:pPr>
            <a:r>
              <a:rPr sz="2039" spc="-18">
                <a:solidFill>
                  <a:srgbClr val="931A68"/>
                </a:solidFill>
                <a:latin typeface="Courier New"/>
                <a:cs typeface="Courier New"/>
              </a:rPr>
              <a:t>for</a:t>
            </a:r>
            <a:r>
              <a:rPr sz="2039">
                <a:solidFill>
                  <a:srgbClr val="931A68"/>
                </a:solidFill>
                <a:latin typeface="Courier New"/>
                <a:cs typeface="Courier New"/>
              </a:rPr>
              <a:t>	</a:t>
            </a:r>
            <a:r>
              <a:rPr sz="2039" spc="-18">
                <a:latin typeface="Courier New"/>
                <a:cs typeface="Courier New"/>
              </a:rPr>
              <a:t>(i</a:t>
            </a:r>
            <a:r>
              <a:rPr sz="2039">
                <a:latin typeface="Courier New"/>
                <a:cs typeface="Courier New"/>
              </a:rPr>
              <a:t>	</a:t>
            </a:r>
            <a:r>
              <a:rPr sz="2039" spc="-35">
                <a:latin typeface="Courier New"/>
                <a:cs typeface="Courier New"/>
              </a:rPr>
              <a:t>=</a:t>
            </a:r>
            <a:r>
              <a:rPr sz="2039">
                <a:latin typeface="Courier New"/>
                <a:cs typeface="Courier New"/>
              </a:rPr>
              <a:t>	</a:t>
            </a:r>
            <a:r>
              <a:rPr sz="2039" spc="-18">
                <a:latin typeface="Courier New"/>
                <a:cs typeface="Courier New"/>
              </a:rPr>
              <a:t>0;</a:t>
            </a:r>
            <a:r>
              <a:rPr sz="2039">
                <a:latin typeface="Courier New"/>
                <a:cs typeface="Courier New"/>
              </a:rPr>
              <a:t>	</a:t>
            </a:r>
            <a:r>
              <a:rPr sz="2039" spc="-35">
                <a:latin typeface="Courier New"/>
                <a:cs typeface="Courier New"/>
              </a:rPr>
              <a:t>i</a:t>
            </a:r>
            <a:r>
              <a:rPr sz="2039">
                <a:latin typeface="Courier New"/>
                <a:cs typeface="Courier New"/>
              </a:rPr>
              <a:t>	</a:t>
            </a:r>
            <a:r>
              <a:rPr sz="2039" spc="-35">
                <a:latin typeface="Courier New"/>
                <a:cs typeface="Courier New"/>
              </a:rPr>
              <a:t>&lt;</a:t>
            </a:r>
            <a:r>
              <a:rPr sz="2039">
                <a:latin typeface="Courier New"/>
                <a:cs typeface="Courier New"/>
              </a:rPr>
              <a:t>	</a:t>
            </a:r>
            <a:r>
              <a:rPr sz="2039" spc="-7">
                <a:latin typeface="Courier New"/>
                <a:cs typeface="Courier New"/>
              </a:rPr>
              <a:t>10000;</a:t>
            </a:r>
            <a:r>
              <a:rPr sz="2039">
                <a:latin typeface="Courier New"/>
                <a:cs typeface="Courier New"/>
              </a:rPr>
              <a:t>	</a:t>
            </a:r>
            <a:r>
              <a:rPr sz="2039" spc="-35">
                <a:latin typeface="Courier New"/>
                <a:cs typeface="Courier New"/>
              </a:rPr>
              <a:t>i</a:t>
            </a:r>
            <a:r>
              <a:rPr sz="2039">
                <a:latin typeface="Courier New"/>
                <a:cs typeface="Courier New"/>
              </a:rPr>
              <a:t>	</a:t>
            </a:r>
            <a:r>
              <a:rPr sz="2039" spc="-35">
                <a:latin typeface="Courier New"/>
                <a:cs typeface="Courier New"/>
              </a:rPr>
              <a:t>=</a:t>
            </a:r>
            <a:r>
              <a:rPr sz="2039">
                <a:latin typeface="Courier New"/>
                <a:cs typeface="Courier New"/>
              </a:rPr>
              <a:t>	</a:t>
            </a:r>
            <a:r>
              <a:rPr sz="2039" spc="-35">
                <a:latin typeface="Courier New"/>
                <a:cs typeface="Courier New"/>
              </a:rPr>
              <a:t>i</a:t>
            </a:r>
            <a:r>
              <a:rPr sz="2039">
                <a:latin typeface="Courier New"/>
                <a:cs typeface="Courier New"/>
              </a:rPr>
              <a:t>	</a:t>
            </a:r>
            <a:r>
              <a:rPr sz="2039" spc="-35">
                <a:latin typeface="Courier New"/>
                <a:cs typeface="Courier New"/>
              </a:rPr>
              <a:t>+</a:t>
            </a:r>
            <a:r>
              <a:rPr sz="2039">
                <a:latin typeface="Courier New"/>
                <a:cs typeface="Courier New"/>
              </a:rPr>
              <a:t>	</a:t>
            </a:r>
            <a:r>
              <a:rPr sz="2039" spc="-18">
                <a:latin typeface="Courier New"/>
                <a:cs typeface="Courier New"/>
              </a:rPr>
              <a:t>2) </a:t>
            </a:r>
            <a:r>
              <a:rPr sz="2039" spc="-7">
                <a:latin typeface="Courier New"/>
                <a:cs typeface="Courier New"/>
              </a:rPr>
              <a:t>free(vals[i]);</a:t>
            </a:r>
            <a:endParaRPr sz="2039">
              <a:latin typeface="Courier New"/>
              <a:cs typeface="Courier New"/>
            </a:endParaRPr>
          </a:p>
        </p:txBody>
      </p:sp>
      <p:sp>
        <p:nvSpPr>
          <p:cNvPr id="12" name="Footer Placeholder 1">
            <a:extLst>
              <a:ext uri="{FF2B5EF4-FFF2-40B4-BE49-F238E27FC236}">
                <a16:creationId xmlns:a16="http://schemas.microsoft.com/office/drawing/2014/main" id="{D92CEB3E-4711-CB01-0976-8E8B230C276F}"/>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3" name="Slide Number Placeholder 2">
            <a:extLst>
              <a:ext uri="{FF2B5EF4-FFF2-40B4-BE49-F238E27FC236}">
                <a16:creationId xmlns:a16="http://schemas.microsoft.com/office/drawing/2014/main" id="{CD42F551-31C5-221E-A554-19079BEA137E}"/>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9509" y="150927"/>
            <a:ext cx="7393781" cy="624570"/>
          </a:xfrm>
          <a:prstGeom prst="rect">
            <a:avLst/>
          </a:prstGeom>
        </p:spPr>
        <p:txBody>
          <a:bodyPr vert="horz" wrap="square" lIns="0" tIns="8930" rIns="0" bIns="0" rtlCol="0" anchor="ctr">
            <a:spAutoFit/>
          </a:bodyPr>
          <a:lstStyle/>
          <a:p>
            <a:pPr marL="8929">
              <a:lnSpc>
                <a:spcPct val="100000"/>
              </a:lnSpc>
              <a:spcBef>
                <a:spcPts val="70"/>
              </a:spcBef>
            </a:pPr>
            <a:r>
              <a:rPr spc="-39"/>
              <a:t>Checklist</a:t>
            </a:r>
          </a:p>
        </p:txBody>
      </p:sp>
      <p:sp>
        <p:nvSpPr>
          <p:cNvPr id="4" name="object 4"/>
          <p:cNvSpPr txBox="1"/>
          <p:nvPr/>
        </p:nvSpPr>
        <p:spPr>
          <a:xfrm>
            <a:off x="991462" y="1022760"/>
            <a:ext cx="8280553" cy="2242193"/>
          </a:xfrm>
          <a:prstGeom prst="rect">
            <a:avLst/>
          </a:prstGeom>
        </p:spPr>
        <p:txBody>
          <a:bodyPr vert="horz" wrap="square" lIns="0" tIns="8930" rIns="0" bIns="0" rtlCol="0">
            <a:spAutoFit/>
          </a:bodyPr>
          <a:lstStyle/>
          <a:p>
            <a:pPr marL="351829" indent="-342900">
              <a:spcBef>
                <a:spcPts val="70"/>
              </a:spcBef>
              <a:buFont typeface="Arial" panose="020B0604020202020204" pitchFamily="34" charset="0"/>
              <a:buChar char="•"/>
            </a:pPr>
            <a:r>
              <a:rPr sz="1969" b="1">
                <a:solidFill>
                  <a:srgbClr val="0326CC"/>
                </a:solidFill>
                <a:latin typeface="Courier New"/>
                <a:cs typeface="Courier New"/>
              </a:rPr>
              <a:t>NULL</a:t>
            </a:r>
            <a:r>
              <a:rPr sz="1969" b="1" spc="-443">
                <a:solidFill>
                  <a:srgbClr val="0326CC"/>
                </a:solidFill>
                <a:latin typeface="Courier New"/>
                <a:cs typeface="Courier New"/>
              </a:rPr>
              <a:t> </a:t>
            </a:r>
            <a:r>
              <a:rPr sz="2391" spc="42">
                <a:latin typeface="Arial"/>
                <a:cs typeface="Arial"/>
              </a:rPr>
              <a:t>pointer</a:t>
            </a:r>
            <a:r>
              <a:rPr sz="2391" spc="77">
                <a:latin typeface="Arial"/>
                <a:cs typeface="Arial"/>
              </a:rPr>
              <a:t> </a:t>
            </a:r>
            <a:r>
              <a:rPr sz="2391" spc="42">
                <a:latin typeface="Arial"/>
                <a:cs typeface="Arial"/>
              </a:rPr>
              <a:t>at</a:t>
            </a:r>
            <a:r>
              <a:rPr sz="2391" spc="77">
                <a:latin typeface="Arial"/>
                <a:cs typeface="Arial"/>
              </a:rPr>
              <a:t> </a:t>
            </a:r>
            <a:r>
              <a:rPr sz="2391" spc="35">
                <a:latin typeface="Arial"/>
                <a:cs typeface="Arial"/>
              </a:rPr>
              <a:t>declaration</a:t>
            </a:r>
            <a:endParaRPr lang="en-US" sz="2391" spc="35">
              <a:latin typeface="Arial"/>
              <a:cs typeface="Arial"/>
            </a:endParaRPr>
          </a:p>
          <a:p>
            <a:pPr marL="351829" indent="-342900">
              <a:spcBef>
                <a:spcPts val="70"/>
              </a:spcBef>
              <a:buFont typeface="Arial" panose="020B0604020202020204" pitchFamily="34" charset="0"/>
              <a:buChar char="•"/>
            </a:pPr>
            <a:r>
              <a:rPr sz="2391">
                <a:latin typeface="Arial"/>
                <a:cs typeface="Arial"/>
              </a:rPr>
              <a:t>Verify</a:t>
            </a:r>
            <a:r>
              <a:rPr sz="2391" spc="161">
                <a:latin typeface="Arial"/>
                <a:cs typeface="Arial"/>
              </a:rPr>
              <a:t> </a:t>
            </a:r>
            <a:r>
              <a:rPr sz="2391" b="1">
                <a:solidFill>
                  <a:srgbClr val="0326CC"/>
                </a:solidFill>
                <a:latin typeface="Courier New"/>
                <a:cs typeface="Courier New"/>
              </a:rPr>
              <a:t>malloc</a:t>
            </a:r>
            <a:r>
              <a:rPr sz="2391" b="1" spc="-605">
                <a:solidFill>
                  <a:srgbClr val="0326CC"/>
                </a:solidFill>
                <a:latin typeface="Courier New"/>
                <a:cs typeface="Courier New"/>
              </a:rPr>
              <a:t> </a:t>
            </a:r>
            <a:r>
              <a:rPr sz="2391" spc="-21">
                <a:latin typeface="Arial"/>
                <a:cs typeface="Arial"/>
              </a:rPr>
              <a:t>succeeded</a:t>
            </a:r>
            <a:endParaRPr lang="en-US" sz="2391" spc="-21">
              <a:latin typeface="Arial"/>
              <a:cs typeface="Arial"/>
            </a:endParaRPr>
          </a:p>
          <a:p>
            <a:pPr marL="351829" indent="-342900">
              <a:spcBef>
                <a:spcPts val="70"/>
              </a:spcBef>
              <a:buFont typeface="Arial" panose="020B0604020202020204" pitchFamily="34" charset="0"/>
              <a:buChar char="•"/>
            </a:pPr>
            <a:r>
              <a:rPr sz="2391" spc="39">
                <a:latin typeface="Arial"/>
                <a:cs typeface="Arial"/>
              </a:rPr>
              <a:t>Initialize</a:t>
            </a:r>
            <a:r>
              <a:rPr sz="2391" spc="88">
                <a:latin typeface="Arial"/>
                <a:cs typeface="Arial"/>
              </a:rPr>
              <a:t> </a:t>
            </a:r>
            <a:r>
              <a:rPr sz="2391" spc="80" err="1">
                <a:latin typeface="Arial"/>
                <a:cs typeface="Arial"/>
              </a:rPr>
              <a:t>alloc’d</a:t>
            </a:r>
            <a:r>
              <a:rPr sz="2391" spc="88">
                <a:latin typeface="Arial"/>
                <a:cs typeface="Arial"/>
              </a:rPr>
              <a:t> </a:t>
            </a:r>
            <a:r>
              <a:rPr sz="2391" spc="-7">
                <a:latin typeface="Arial"/>
                <a:cs typeface="Arial"/>
              </a:rPr>
              <a:t>memory</a:t>
            </a:r>
            <a:endParaRPr sz="2391">
              <a:latin typeface="Arial"/>
              <a:cs typeface="Arial"/>
            </a:endParaRPr>
          </a:p>
          <a:p>
            <a:pPr marL="351829" indent="-342900">
              <a:spcBef>
                <a:spcPts val="4"/>
              </a:spcBef>
              <a:buFont typeface="Arial" panose="020B0604020202020204" pitchFamily="34" charset="0"/>
              <a:buChar char="•"/>
            </a:pPr>
            <a:r>
              <a:rPr sz="2391" i="1" spc="42">
                <a:latin typeface="Arial"/>
                <a:cs typeface="Arial"/>
              </a:rPr>
              <a:t>free</a:t>
            </a:r>
            <a:r>
              <a:rPr sz="2391" i="1" spc="88">
                <a:latin typeface="Arial"/>
                <a:cs typeface="Arial"/>
              </a:rPr>
              <a:t> </a:t>
            </a:r>
            <a:r>
              <a:rPr sz="2391">
                <a:latin typeface="Arial"/>
                <a:cs typeface="Arial"/>
              </a:rPr>
              <a:t>when</a:t>
            </a:r>
            <a:r>
              <a:rPr sz="2391" spc="95">
                <a:latin typeface="Arial"/>
                <a:cs typeface="Arial"/>
              </a:rPr>
              <a:t> </a:t>
            </a:r>
            <a:r>
              <a:rPr sz="2391" spc="42">
                <a:latin typeface="Arial"/>
                <a:cs typeface="Arial"/>
              </a:rPr>
              <a:t>you</a:t>
            </a:r>
            <a:r>
              <a:rPr sz="2391" spc="91">
                <a:latin typeface="Arial"/>
                <a:cs typeface="Arial"/>
              </a:rPr>
              <a:t> </a:t>
            </a:r>
            <a:r>
              <a:rPr sz="2391" i="1" spc="-7">
                <a:latin typeface="Arial"/>
                <a:cs typeface="Arial"/>
              </a:rPr>
              <a:t>malloc</a:t>
            </a:r>
            <a:endParaRPr sz="2391">
              <a:latin typeface="Arial"/>
              <a:cs typeface="Arial"/>
            </a:endParaRPr>
          </a:p>
          <a:p>
            <a:pPr marL="351829" indent="-342900">
              <a:buFont typeface="Arial" panose="020B0604020202020204" pitchFamily="34" charset="0"/>
              <a:buChar char="•"/>
            </a:pPr>
            <a:r>
              <a:rPr sz="1969" b="1">
                <a:solidFill>
                  <a:srgbClr val="0326CC"/>
                </a:solidFill>
                <a:latin typeface="Courier New"/>
                <a:cs typeface="Courier New"/>
              </a:rPr>
              <a:t>NULL</a:t>
            </a:r>
            <a:r>
              <a:rPr sz="1969" b="1" spc="-443">
                <a:solidFill>
                  <a:srgbClr val="0326CC"/>
                </a:solidFill>
                <a:latin typeface="Courier New"/>
                <a:cs typeface="Courier New"/>
              </a:rPr>
              <a:t> </a:t>
            </a:r>
            <a:r>
              <a:rPr sz="2391" spc="42">
                <a:latin typeface="Arial"/>
                <a:cs typeface="Arial"/>
              </a:rPr>
              <a:t>pointer</a:t>
            </a:r>
            <a:r>
              <a:rPr sz="2391" spc="77">
                <a:latin typeface="Arial"/>
                <a:cs typeface="Arial"/>
              </a:rPr>
              <a:t> </a:t>
            </a:r>
            <a:r>
              <a:rPr sz="2391" spc="60">
                <a:latin typeface="Arial"/>
                <a:cs typeface="Arial"/>
              </a:rPr>
              <a:t>after</a:t>
            </a:r>
            <a:r>
              <a:rPr sz="2391" spc="74">
                <a:latin typeface="Arial"/>
                <a:cs typeface="Arial"/>
              </a:rPr>
              <a:t> </a:t>
            </a:r>
            <a:r>
              <a:rPr sz="2391" spc="-14">
                <a:latin typeface="Arial"/>
                <a:cs typeface="Arial"/>
              </a:rPr>
              <a:t>free</a:t>
            </a:r>
            <a:endParaRPr lang="en-US" sz="2391" spc="-14">
              <a:latin typeface="Arial"/>
              <a:cs typeface="Arial"/>
            </a:endParaRPr>
          </a:p>
          <a:p>
            <a:pPr marL="351829" indent="-342900">
              <a:buFont typeface="Arial" panose="020B0604020202020204" pitchFamily="34" charset="0"/>
              <a:buChar char="•"/>
            </a:pPr>
            <a:r>
              <a:rPr lang="en-US" sz="2391" spc="-14">
                <a:latin typeface="Arial"/>
                <a:cs typeface="Arial"/>
              </a:rPr>
              <a:t>Do not use memory after free</a:t>
            </a:r>
            <a:endParaRPr sz="2391">
              <a:latin typeface="Arial"/>
              <a:cs typeface="Arial"/>
            </a:endParaRPr>
          </a:p>
        </p:txBody>
      </p:sp>
      <p:sp>
        <p:nvSpPr>
          <p:cNvPr id="9" name="Footer Placeholder 1">
            <a:extLst>
              <a:ext uri="{FF2B5EF4-FFF2-40B4-BE49-F238E27FC236}">
                <a16:creationId xmlns:a16="http://schemas.microsoft.com/office/drawing/2014/main" id="{C4E60BB4-033B-E5F8-AC7D-A13CEC940EAE}"/>
              </a:ext>
            </a:extLst>
          </p:cNvPr>
          <p:cNvSpPr>
            <a:spLocks noGrp="1"/>
          </p:cNvSpPr>
          <p:nvPr>
            <p:ph type="ftr" sz="quarter" idx="11"/>
          </p:nvPr>
        </p:nvSpPr>
        <p:spPr>
          <a:xfrm>
            <a:off x="4038600" y="6456106"/>
            <a:ext cx="4114800" cy="365125"/>
          </a:xfrm>
        </p:spPr>
        <p:txBody>
          <a:bodyPr/>
          <a:lstStyle/>
          <a:p>
            <a:r>
              <a:rPr lang="en-US"/>
              <a:t>Memory Management</a:t>
            </a:r>
          </a:p>
        </p:txBody>
      </p:sp>
      <p:sp>
        <p:nvSpPr>
          <p:cNvPr id="10" name="Slide Number Placeholder 2">
            <a:extLst>
              <a:ext uri="{FF2B5EF4-FFF2-40B4-BE49-F238E27FC236}">
                <a16:creationId xmlns:a16="http://schemas.microsoft.com/office/drawing/2014/main" id="{1130A896-AEF9-B9D1-9AFC-4622293C3897}"/>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2"/>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Agenda</a:t>
            </a:r>
            <a:endParaRPr/>
          </a:p>
        </p:txBody>
      </p:sp>
      <p:sp>
        <p:nvSpPr>
          <p:cNvPr id="434" name="Google Shape;434;p42"/>
          <p:cNvSpPr txBox="1">
            <a:spLocks noGrp="1"/>
          </p:cNvSpPr>
          <p:nvPr>
            <p:ph idx="1"/>
          </p:nvPr>
        </p:nvSpPr>
        <p:spPr>
          <a:xfrm>
            <a:off x="838200" y="910764"/>
            <a:ext cx="10515600" cy="5157351"/>
          </a:xfrm>
          <a:prstGeom prst="rect">
            <a:avLst/>
          </a:prstGeom>
        </p:spPr>
        <p:txBody>
          <a:bodyPr spcFirstLastPara="1" vert="horz" wrap="square" lIns="121900" tIns="121900" rIns="121900" bIns="121900" rtlCol="0" anchor="t" anchorCtr="0">
            <a:normAutofit/>
          </a:bodyPr>
          <a:lstStyle/>
          <a:p>
            <a:pPr>
              <a:lnSpc>
                <a:spcPct val="150000"/>
              </a:lnSpc>
            </a:pPr>
            <a:r>
              <a:rPr lang="en"/>
              <a:t>C Memory model</a:t>
            </a:r>
            <a:endParaRPr/>
          </a:p>
          <a:p>
            <a:pPr>
              <a:lnSpc>
                <a:spcPct val="150000"/>
              </a:lnSpc>
            </a:pPr>
            <a:r>
              <a:rPr lang="en"/>
              <a:t>Heap usage</a:t>
            </a:r>
            <a:endParaRPr b="1">
              <a:solidFill>
                <a:srgbClr val="93C47D"/>
              </a:solidFill>
            </a:endParaRPr>
          </a:p>
          <a:p>
            <a:pPr>
              <a:lnSpc>
                <a:spcPct val="150000"/>
              </a:lnSpc>
            </a:pPr>
            <a:r>
              <a:rPr lang="en"/>
              <a:t>Endianness</a:t>
            </a:r>
            <a:endParaRPr/>
          </a:p>
        </p:txBody>
      </p:sp>
      <p:sp>
        <p:nvSpPr>
          <p:cNvPr id="2" name="Footer Placeholder 1">
            <a:extLst>
              <a:ext uri="{FF2B5EF4-FFF2-40B4-BE49-F238E27FC236}">
                <a16:creationId xmlns:a16="http://schemas.microsoft.com/office/drawing/2014/main" id="{2AB225E6-8EDB-1895-5E10-CD56DC42CD50}"/>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D073E0B0-986A-610A-2B4D-AD0291CE5BC3}"/>
              </a:ext>
            </a:extLst>
          </p:cNvPr>
          <p:cNvSpPr>
            <a:spLocks noGrp="1"/>
          </p:cNvSpPr>
          <p:nvPr>
            <p:ph type="sldNum" sz="quarter" idx="12"/>
          </p:nvPr>
        </p:nvSpPr>
        <p:spPr/>
        <p:txBody>
          <a:bodyPr/>
          <a:lstStyle/>
          <a:p>
            <a:fld id="{80B3F240-1256-4E56-B6D7-F3DD5D13EF0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B095-873C-B8FC-4AF0-78DAB035B3D9}"/>
              </a:ext>
            </a:extLst>
          </p:cNvPr>
          <p:cNvSpPr>
            <a:spLocks noGrp="1"/>
          </p:cNvSpPr>
          <p:nvPr>
            <p:ph type="title"/>
          </p:nvPr>
        </p:nvSpPr>
        <p:spPr/>
        <p:txBody>
          <a:bodyPr/>
          <a:lstStyle/>
          <a:p>
            <a:r>
              <a:rPr lang="en-US"/>
              <a:t>malloc vs </a:t>
            </a:r>
            <a:r>
              <a:rPr lang="en-US" err="1"/>
              <a:t>calloc</a:t>
            </a:r>
            <a:endParaRPr lang="en-PK"/>
          </a:p>
        </p:txBody>
      </p:sp>
      <p:sp>
        <p:nvSpPr>
          <p:cNvPr id="3" name="Content Placeholder 2">
            <a:extLst>
              <a:ext uri="{FF2B5EF4-FFF2-40B4-BE49-F238E27FC236}">
                <a16:creationId xmlns:a16="http://schemas.microsoft.com/office/drawing/2014/main" id="{FA74D164-9D4D-58FF-B0A7-1F9CB86BBF63}"/>
              </a:ext>
            </a:extLst>
          </p:cNvPr>
          <p:cNvSpPr>
            <a:spLocks noGrp="1"/>
          </p:cNvSpPr>
          <p:nvPr>
            <p:ph idx="1"/>
          </p:nvPr>
        </p:nvSpPr>
        <p:spPr/>
        <p:txBody>
          <a:bodyPr/>
          <a:lstStyle/>
          <a:p>
            <a:r>
              <a:rPr lang="en-US"/>
              <a:t>Which is faster? How much? Why?</a:t>
            </a:r>
            <a:endParaRPr lang="en-PK"/>
          </a:p>
        </p:txBody>
      </p:sp>
      <p:sp>
        <p:nvSpPr>
          <p:cNvPr id="4" name="Footer Placeholder 3">
            <a:extLst>
              <a:ext uri="{FF2B5EF4-FFF2-40B4-BE49-F238E27FC236}">
                <a16:creationId xmlns:a16="http://schemas.microsoft.com/office/drawing/2014/main" id="{7233AE1C-291B-D9E1-B314-D96F07582277}"/>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ACE8BA30-3E6F-1064-3F68-D37FEBD6E4F5}"/>
              </a:ext>
            </a:extLst>
          </p:cNvPr>
          <p:cNvSpPr>
            <a:spLocks noGrp="1"/>
          </p:cNvSpPr>
          <p:nvPr>
            <p:ph type="sldNum" sz="quarter" idx="12"/>
          </p:nvPr>
        </p:nvSpPr>
        <p:spPr/>
        <p:txBody>
          <a:bodyPr/>
          <a:lstStyle/>
          <a:p>
            <a:fld id="{80B3F240-1256-4E56-B6D7-F3DD5D13EF0A}" type="slidenum">
              <a:rPr lang="en-US" smtClean="0"/>
              <a:t>33</a:t>
            </a:fld>
            <a:endParaRPr lang="en-US"/>
          </a:p>
        </p:txBody>
      </p:sp>
    </p:spTree>
    <p:extLst>
      <p:ext uri="{BB962C8B-B14F-4D97-AF65-F5344CB8AC3E}">
        <p14:creationId xmlns:p14="http://schemas.microsoft.com/office/powerpoint/2010/main" val="113098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34E5-C877-EC7A-A4CF-BD36BC5071CA}"/>
              </a:ext>
            </a:extLst>
          </p:cNvPr>
          <p:cNvSpPr>
            <a:spLocks noGrp="1"/>
          </p:cNvSpPr>
          <p:nvPr>
            <p:ph type="title"/>
          </p:nvPr>
        </p:nvSpPr>
        <p:spPr/>
        <p:txBody>
          <a:bodyPr/>
          <a:lstStyle/>
          <a:p>
            <a:r>
              <a:rPr lang="en-US"/>
              <a:t>Memory Leak</a:t>
            </a:r>
            <a:endParaRPr lang="en-PK"/>
          </a:p>
        </p:txBody>
      </p:sp>
      <p:sp>
        <p:nvSpPr>
          <p:cNvPr id="3" name="Content Placeholder 2">
            <a:extLst>
              <a:ext uri="{FF2B5EF4-FFF2-40B4-BE49-F238E27FC236}">
                <a16:creationId xmlns:a16="http://schemas.microsoft.com/office/drawing/2014/main" id="{1A669BD1-DEDE-596A-711C-37009338F8AC}"/>
              </a:ext>
            </a:extLst>
          </p:cNvPr>
          <p:cNvSpPr>
            <a:spLocks noGrp="1"/>
          </p:cNvSpPr>
          <p:nvPr>
            <p:ph idx="1"/>
          </p:nvPr>
        </p:nvSpPr>
        <p:spPr/>
        <p:txBody>
          <a:bodyPr/>
          <a:lstStyle/>
          <a:p>
            <a:r>
              <a:rPr lang="en-US"/>
              <a:t>What is memory leak? </a:t>
            </a:r>
          </a:p>
          <a:p>
            <a:r>
              <a:rPr lang="en-US"/>
              <a:t>What are best practices for memory management in C?</a:t>
            </a:r>
            <a:endParaRPr lang="en-PK"/>
          </a:p>
        </p:txBody>
      </p:sp>
      <p:sp>
        <p:nvSpPr>
          <p:cNvPr id="4" name="Footer Placeholder 3">
            <a:extLst>
              <a:ext uri="{FF2B5EF4-FFF2-40B4-BE49-F238E27FC236}">
                <a16:creationId xmlns:a16="http://schemas.microsoft.com/office/drawing/2014/main" id="{6D6114F5-A939-AFAD-A751-AB29D565C791}"/>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D0E304E7-C719-722A-EF7E-B703A75147A6}"/>
              </a:ext>
            </a:extLst>
          </p:cNvPr>
          <p:cNvSpPr>
            <a:spLocks noGrp="1"/>
          </p:cNvSpPr>
          <p:nvPr>
            <p:ph type="sldNum" sz="quarter" idx="12"/>
          </p:nvPr>
        </p:nvSpPr>
        <p:spPr/>
        <p:txBody>
          <a:bodyPr/>
          <a:lstStyle/>
          <a:p>
            <a:fld id="{80B3F240-1256-4E56-B6D7-F3DD5D13EF0A}" type="slidenum">
              <a:rPr lang="en-US" smtClean="0"/>
              <a:t>34</a:t>
            </a:fld>
            <a:endParaRPr lang="en-US"/>
          </a:p>
        </p:txBody>
      </p:sp>
    </p:spTree>
    <p:extLst>
      <p:ext uri="{BB962C8B-B14F-4D97-AF65-F5344CB8AC3E}">
        <p14:creationId xmlns:p14="http://schemas.microsoft.com/office/powerpoint/2010/main" val="1269058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5197-BBEB-5978-D096-0DD8E1C24FB5}"/>
              </a:ext>
            </a:extLst>
          </p:cNvPr>
          <p:cNvSpPr>
            <a:spLocks noGrp="1"/>
          </p:cNvSpPr>
          <p:nvPr>
            <p:ph type="title"/>
          </p:nvPr>
        </p:nvSpPr>
        <p:spPr/>
        <p:txBody>
          <a:bodyPr/>
          <a:lstStyle/>
          <a:p>
            <a:r>
              <a:rPr lang="en-US"/>
              <a:t>Uninitialized Memory</a:t>
            </a:r>
            <a:endParaRPr lang="en-PK"/>
          </a:p>
        </p:txBody>
      </p:sp>
      <p:sp>
        <p:nvSpPr>
          <p:cNvPr id="3" name="Content Placeholder 2">
            <a:extLst>
              <a:ext uri="{FF2B5EF4-FFF2-40B4-BE49-F238E27FC236}">
                <a16:creationId xmlns:a16="http://schemas.microsoft.com/office/drawing/2014/main" id="{8A55C665-33EF-A9C9-7595-9F56D63DD39A}"/>
              </a:ext>
            </a:extLst>
          </p:cNvPr>
          <p:cNvSpPr>
            <a:spLocks noGrp="1"/>
          </p:cNvSpPr>
          <p:nvPr>
            <p:ph idx="1"/>
          </p:nvPr>
        </p:nvSpPr>
        <p:spPr/>
        <p:txBody>
          <a:bodyPr/>
          <a:lstStyle/>
          <a:p>
            <a:r>
              <a:rPr lang="en-US"/>
              <a:t>What happens when you try to access uninitialized memory?</a:t>
            </a:r>
          </a:p>
          <a:p>
            <a:r>
              <a:rPr lang="en-US"/>
              <a:t>What happens when you access memory after free()?  </a:t>
            </a:r>
            <a:endParaRPr lang="en-PK"/>
          </a:p>
          <a:p>
            <a:endParaRPr lang="en-PK"/>
          </a:p>
        </p:txBody>
      </p:sp>
      <p:sp>
        <p:nvSpPr>
          <p:cNvPr id="4" name="Footer Placeholder 3">
            <a:extLst>
              <a:ext uri="{FF2B5EF4-FFF2-40B4-BE49-F238E27FC236}">
                <a16:creationId xmlns:a16="http://schemas.microsoft.com/office/drawing/2014/main" id="{B47E913A-E280-48A0-709D-7A15C033B76A}"/>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2ABDD173-CD88-9A7F-4793-8A6C7E1D88E3}"/>
              </a:ext>
            </a:extLst>
          </p:cNvPr>
          <p:cNvSpPr>
            <a:spLocks noGrp="1"/>
          </p:cNvSpPr>
          <p:nvPr>
            <p:ph type="sldNum" sz="quarter" idx="12"/>
          </p:nvPr>
        </p:nvSpPr>
        <p:spPr/>
        <p:txBody>
          <a:bodyPr/>
          <a:lstStyle/>
          <a:p>
            <a:fld id="{80B3F240-1256-4E56-B6D7-F3DD5D13EF0A}" type="slidenum">
              <a:rPr lang="en-US" smtClean="0"/>
              <a:t>35</a:t>
            </a:fld>
            <a:endParaRPr lang="en-US"/>
          </a:p>
        </p:txBody>
      </p:sp>
    </p:spTree>
    <p:extLst>
      <p:ext uri="{BB962C8B-B14F-4D97-AF65-F5344CB8AC3E}">
        <p14:creationId xmlns:p14="http://schemas.microsoft.com/office/powerpoint/2010/main" val="196803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3"/>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Agenda</a:t>
            </a:r>
            <a:endParaRPr/>
          </a:p>
        </p:txBody>
      </p:sp>
      <p:sp>
        <p:nvSpPr>
          <p:cNvPr id="509" name="Google Shape;509;p53"/>
          <p:cNvSpPr txBox="1">
            <a:spLocks noGrp="1"/>
          </p:cNvSpPr>
          <p:nvPr>
            <p:ph idx="1"/>
          </p:nvPr>
        </p:nvSpPr>
        <p:spPr>
          <a:xfrm>
            <a:off x="838200" y="900659"/>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a:bodyPr>
          <a:lstStyle/>
          <a:p>
            <a:pPr>
              <a:lnSpc>
                <a:spcPct val="150000"/>
              </a:lnSpc>
            </a:pPr>
            <a:r>
              <a:rPr lang="en"/>
              <a:t>C Memory model</a:t>
            </a:r>
            <a:endParaRPr/>
          </a:p>
          <a:p>
            <a:pPr>
              <a:lnSpc>
                <a:spcPct val="150000"/>
              </a:lnSpc>
            </a:pPr>
            <a:r>
              <a:rPr lang="en"/>
              <a:t>Heap usage</a:t>
            </a:r>
            <a:endParaRPr/>
          </a:p>
          <a:p>
            <a:pPr>
              <a:lnSpc>
                <a:spcPct val="150000"/>
              </a:lnSpc>
            </a:pPr>
            <a:r>
              <a:rPr lang="en"/>
              <a:t>C Demos</a:t>
            </a:r>
            <a:endParaRPr/>
          </a:p>
          <a:p>
            <a:pPr>
              <a:lnSpc>
                <a:spcPct val="150000"/>
              </a:lnSpc>
              <a:buClr>
                <a:srgbClr val="93C47D"/>
              </a:buClr>
            </a:pPr>
            <a:r>
              <a:rPr lang="en" b="1">
                <a:solidFill>
                  <a:srgbClr val="93C47D"/>
                </a:solidFill>
              </a:rPr>
              <a:t>Endianness</a:t>
            </a:r>
            <a:endParaRPr b="1">
              <a:solidFill>
                <a:srgbClr val="93C47D"/>
              </a:solidFill>
            </a:endParaRPr>
          </a:p>
        </p:txBody>
      </p:sp>
      <p:sp>
        <p:nvSpPr>
          <p:cNvPr id="2" name="Footer Placeholder 1">
            <a:extLst>
              <a:ext uri="{FF2B5EF4-FFF2-40B4-BE49-F238E27FC236}">
                <a16:creationId xmlns:a16="http://schemas.microsoft.com/office/drawing/2014/main" id="{046B39EA-81C2-928A-443E-5ED546AB95BB}"/>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3BB484B3-0D33-5579-1804-79EDB5549B81}"/>
              </a:ext>
            </a:extLst>
          </p:cNvPr>
          <p:cNvSpPr>
            <a:spLocks noGrp="1"/>
          </p:cNvSpPr>
          <p:nvPr>
            <p:ph type="sldNum" sz="quarter" idx="12"/>
          </p:nvPr>
        </p:nvSpPr>
        <p:spPr/>
        <p:txBody>
          <a:bodyPr/>
          <a:lstStyle/>
          <a:p>
            <a:fld id="{80B3F240-1256-4E56-B6D7-F3DD5D13EF0A}"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15" name="Google Shape;515;p54"/>
          <p:cNvSpPr txBox="1">
            <a:spLocks noGrp="1"/>
          </p:cNvSpPr>
          <p:nvPr>
            <p:ph idx="1"/>
          </p:nvPr>
        </p:nvSpPr>
        <p:spPr>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77500" lnSpcReduction="20000"/>
          </a:bodyPr>
          <a:lstStyle/>
          <a:p>
            <a:pPr algn="just">
              <a:lnSpc>
                <a:spcPct val="120000"/>
              </a:lnSpc>
              <a:buClr>
                <a:srgbClr val="000000"/>
              </a:buClr>
            </a:pPr>
            <a:r>
              <a:rPr lang="en">
                <a:solidFill>
                  <a:srgbClr val="000000"/>
                </a:solidFill>
              </a:rPr>
              <a:t>So far, we’ve discussed how we store values in binary</a:t>
            </a:r>
            <a:endParaRPr>
              <a:solidFill>
                <a:srgbClr val="000000"/>
              </a:solidFill>
            </a:endParaRPr>
          </a:p>
          <a:p>
            <a:pPr lvl="1" algn="just">
              <a:lnSpc>
                <a:spcPct val="120000"/>
              </a:lnSpc>
              <a:buClr>
                <a:srgbClr val="000000"/>
              </a:buClr>
            </a:pPr>
            <a:r>
              <a:rPr lang="en">
                <a:solidFill>
                  <a:srgbClr val="000000"/>
                </a:solidFill>
              </a:rPr>
              <a:t>Ex. We write </a:t>
            </a:r>
            <a:r>
              <a:rPr lang="en" b="1">
                <a:solidFill>
                  <a:srgbClr val="000000"/>
                </a:solidFill>
                <a:ea typeface="Courier New"/>
                <a:sym typeface="Courier New"/>
              </a:rPr>
              <a:t>int i[] = {0x6472 6167, 0x7320 6E65, 0x7400 646F}</a:t>
            </a:r>
            <a:r>
              <a:rPr lang="en" b="1">
                <a:solidFill>
                  <a:srgbClr val="000000"/>
                </a:solidFill>
              </a:rPr>
              <a:t>. </a:t>
            </a:r>
            <a:endParaRPr b="1">
              <a:solidFill>
                <a:srgbClr val="000000"/>
              </a:solidFill>
            </a:endParaRPr>
          </a:p>
          <a:p>
            <a:pPr lvl="1" algn="just">
              <a:lnSpc>
                <a:spcPct val="120000"/>
              </a:lnSpc>
              <a:buClr>
                <a:srgbClr val="000000"/>
              </a:buClr>
            </a:pPr>
            <a:r>
              <a:rPr lang="en">
                <a:solidFill>
                  <a:srgbClr val="000000"/>
                </a:solidFill>
              </a:rPr>
              <a:t>If we assume </a:t>
            </a:r>
            <a:r>
              <a:rPr lang="en" b="1">
                <a:solidFill>
                  <a:srgbClr val="000000"/>
                </a:solidFill>
                <a:ea typeface="Courier New"/>
                <a:sym typeface="Courier New"/>
              </a:rPr>
              <a:t>&amp;i == 0xF000 0000</a:t>
            </a:r>
            <a:r>
              <a:rPr lang="en">
                <a:solidFill>
                  <a:srgbClr val="000000"/>
                </a:solidFill>
              </a:rPr>
              <a:t>, then our memory would look something like this:</a:t>
            </a:r>
            <a:endParaRPr>
              <a:solidFill>
                <a:srgbClr val="000000"/>
              </a:solidFill>
            </a:endParaRPr>
          </a:p>
          <a:p>
            <a:pPr marL="0" indent="0">
              <a:spcBef>
                <a:spcPts val="1600"/>
              </a:spcBef>
              <a:buNone/>
            </a:pPr>
            <a:endParaRPr>
              <a:solidFill>
                <a:srgbClr val="000000"/>
              </a:solidFill>
            </a:endParaRPr>
          </a:p>
          <a:p>
            <a:pPr marL="0" indent="0">
              <a:spcBef>
                <a:spcPts val="1600"/>
              </a:spcBef>
              <a:buNone/>
            </a:pPr>
            <a:endParaRPr>
              <a:solidFill>
                <a:srgbClr val="000000"/>
              </a:solidFill>
            </a:endParaRPr>
          </a:p>
          <a:p>
            <a:pPr algn="just">
              <a:lnSpc>
                <a:spcPct val="120000"/>
              </a:lnSpc>
              <a:spcBef>
                <a:spcPts val="1600"/>
              </a:spcBef>
              <a:buClr>
                <a:srgbClr val="000000"/>
              </a:buClr>
            </a:pPr>
            <a:r>
              <a:rPr lang="en">
                <a:solidFill>
                  <a:srgbClr val="000000"/>
                </a:solidFill>
              </a:rPr>
              <a:t>If we do </a:t>
            </a:r>
            <a:r>
              <a:rPr lang="en" b="1">
                <a:solidFill>
                  <a:srgbClr val="000000"/>
                </a:solidFill>
                <a:ea typeface="Courier New"/>
                <a:sym typeface="Courier New"/>
              </a:rPr>
              <a:t>i[1]</a:t>
            </a:r>
            <a:r>
              <a:rPr lang="en">
                <a:solidFill>
                  <a:srgbClr val="000000"/>
                </a:solidFill>
              </a:rPr>
              <a:t>, the compiler adds </a:t>
            </a:r>
            <a:r>
              <a:rPr lang="en" b="1">
                <a:solidFill>
                  <a:srgbClr val="000000"/>
                </a:solidFill>
                <a:ea typeface="Courier New"/>
                <a:sym typeface="Courier New"/>
              </a:rPr>
              <a:t>0xF000 0000 + 1 * sizeof(int) = </a:t>
            </a:r>
            <a:br>
              <a:rPr lang="en" b="1">
                <a:solidFill>
                  <a:srgbClr val="000000"/>
                </a:solidFill>
                <a:ea typeface="Courier New"/>
                <a:sym typeface="Courier New"/>
              </a:rPr>
            </a:br>
            <a:r>
              <a:rPr lang="en" b="1">
                <a:solidFill>
                  <a:srgbClr val="000000"/>
                </a:solidFill>
                <a:ea typeface="Courier New"/>
                <a:sym typeface="Courier New"/>
              </a:rPr>
              <a:t>0xF000 0004</a:t>
            </a:r>
            <a:r>
              <a:rPr lang="en">
                <a:solidFill>
                  <a:srgbClr val="000000"/>
                </a:solidFill>
              </a:rPr>
              <a:t>, then takes the four bytes starting from that address as an integer. This corresponds to 0x73206E65, so it works.</a:t>
            </a:r>
            <a:endParaRPr>
              <a:solidFill>
                <a:srgbClr val="000000"/>
              </a:solidFill>
            </a:endParaRPr>
          </a:p>
          <a:p>
            <a:pPr algn="just">
              <a:lnSpc>
                <a:spcPct val="120000"/>
              </a:lnSpc>
              <a:buClr>
                <a:srgbClr val="000000"/>
              </a:buClr>
            </a:pPr>
            <a:r>
              <a:rPr lang="en">
                <a:solidFill>
                  <a:srgbClr val="000000"/>
                </a:solidFill>
              </a:rPr>
              <a:t>What happens if we do </a:t>
            </a:r>
            <a:r>
              <a:rPr lang="en" b="1">
                <a:solidFill>
                  <a:srgbClr val="000000"/>
                </a:solidFill>
                <a:ea typeface="Courier New"/>
                <a:sym typeface="Courier New"/>
              </a:rPr>
              <a:t>((char*) i)[2]</a:t>
            </a:r>
            <a:r>
              <a:rPr lang="en">
                <a:solidFill>
                  <a:srgbClr val="000000"/>
                </a:solidFill>
              </a:rPr>
              <a:t>?</a:t>
            </a:r>
            <a:endParaRPr>
              <a:solidFill>
                <a:srgbClr val="000000"/>
              </a:solidFill>
            </a:endParaRPr>
          </a:p>
          <a:p>
            <a:pPr algn="just">
              <a:lnSpc>
                <a:spcPct val="120000"/>
              </a:lnSpc>
              <a:buClr>
                <a:srgbClr val="000000"/>
              </a:buClr>
            </a:pPr>
            <a:r>
              <a:rPr lang="en">
                <a:solidFill>
                  <a:srgbClr val="000000"/>
                </a:solidFill>
              </a:rPr>
              <a:t>Note: These slides follow a convention of using a new 0x prefix for every array element. Thus, </a:t>
            </a:r>
            <a:r>
              <a:rPr lang="en" b="1">
                <a:solidFill>
                  <a:srgbClr val="000000"/>
                </a:solidFill>
                <a:ea typeface="Courier New"/>
                <a:sym typeface="Courier New"/>
              </a:rPr>
              <a:t>0x64726167 0x73206E65 0x7400646F </a:t>
            </a:r>
            <a:r>
              <a:rPr lang="en">
                <a:solidFill>
                  <a:srgbClr val="000000"/>
                </a:solidFill>
              </a:rPr>
              <a:t>is an array of 32-bit values, while </a:t>
            </a:r>
            <a:r>
              <a:rPr lang="en" b="1">
                <a:ea typeface="Courier New"/>
                <a:sym typeface="Courier New"/>
              </a:rPr>
              <a:t>0x64 0x72 0x61 0x67</a:t>
            </a:r>
            <a:r>
              <a:rPr lang="en" b="1"/>
              <a:t> </a:t>
            </a:r>
            <a:r>
              <a:rPr lang="en"/>
              <a:t>is an array of 8-bit values.</a:t>
            </a:r>
            <a:endParaRPr>
              <a:solidFill>
                <a:srgbClr val="000000"/>
              </a:solidFill>
            </a:endParaRPr>
          </a:p>
        </p:txBody>
      </p:sp>
      <p:graphicFrame>
        <p:nvGraphicFramePr>
          <p:cNvPr id="516" name="Google Shape;516;p54"/>
          <p:cNvGraphicFramePr/>
          <p:nvPr>
            <p:extLst>
              <p:ext uri="{D42A27DB-BD31-4B8C-83A1-F6EECF244321}">
                <p14:modId xmlns:p14="http://schemas.microsoft.com/office/powerpoint/2010/main" val="3105924854"/>
              </p:ext>
            </p:extLst>
          </p:nvPr>
        </p:nvGraphicFramePr>
        <p:xfrm>
          <a:off x="1058288" y="2374431"/>
          <a:ext cx="9621963" cy="893446"/>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06812">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 name="Footer Placeholder 1">
            <a:extLst>
              <a:ext uri="{FF2B5EF4-FFF2-40B4-BE49-F238E27FC236}">
                <a16:creationId xmlns:a16="http://schemas.microsoft.com/office/drawing/2014/main" id="{94D2DA10-61ED-D2DB-5640-6F9FB6A84270}"/>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68FF6768-BFDA-76B9-09CB-418C5A393104}"/>
              </a:ext>
            </a:extLst>
          </p:cNvPr>
          <p:cNvSpPr>
            <a:spLocks noGrp="1"/>
          </p:cNvSpPr>
          <p:nvPr>
            <p:ph type="sldNum" sz="quarter" idx="12"/>
          </p:nvPr>
        </p:nvSpPr>
        <p:spPr/>
        <p:txBody>
          <a:bodyPr/>
          <a:lstStyle/>
          <a:p>
            <a:fld id="{80B3F240-1256-4E56-B6D7-F3DD5D13EF0A}" type="slidenum">
              <a:rPr lang="en-US" smtClean="0"/>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animEffect transition="in" filter="fade">
                                      <p:cBhvr>
                                        <p:cTn id="7" dur="1000"/>
                                        <p:tgtEl>
                                          <p:spTgt spid="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5">
                                            <p:txEl>
                                              <p:pRg st="1" end="1"/>
                                            </p:txEl>
                                          </p:spTgt>
                                        </p:tgtEl>
                                        <p:attrNameLst>
                                          <p:attrName>style.visibility</p:attrName>
                                        </p:attrNameLst>
                                      </p:cBhvr>
                                      <p:to>
                                        <p:strVal val="visible"/>
                                      </p:to>
                                    </p:set>
                                    <p:animEffect transition="in" filter="fade">
                                      <p:cBhvr>
                                        <p:cTn id="12" dur="1000"/>
                                        <p:tgtEl>
                                          <p:spTgt spid="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5">
                                            <p:txEl>
                                              <p:pRg st="2" end="2"/>
                                            </p:txEl>
                                          </p:spTgt>
                                        </p:tgtEl>
                                        <p:attrNameLst>
                                          <p:attrName>style.visibility</p:attrName>
                                        </p:attrNameLst>
                                      </p:cBhvr>
                                      <p:to>
                                        <p:strVal val="visible"/>
                                      </p:to>
                                    </p:set>
                                    <p:animEffect transition="in" filter="fade">
                                      <p:cBhvr>
                                        <p:cTn id="17" dur="1000"/>
                                        <p:tgtEl>
                                          <p:spTgt spid="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5">
                                            <p:txEl>
                                              <p:pRg st="5" end="5"/>
                                            </p:txEl>
                                          </p:spTgt>
                                        </p:tgtEl>
                                        <p:attrNameLst>
                                          <p:attrName>style.visibility</p:attrName>
                                        </p:attrNameLst>
                                      </p:cBhvr>
                                      <p:to>
                                        <p:strVal val="visible"/>
                                      </p:to>
                                    </p:set>
                                    <p:animEffect transition="in" filter="fade">
                                      <p:cBhvr>
                                        <p:cTn id="22" dur="1000"/>
                                        <p:tgtEl>
                                          <p:spTgt spid="5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5">
                                            <p:txEl>
                                              <p:pRg st="6" end="6"/>
                                            </p:txEl>
                                          </p:spTgt>
                                        </p:tgtEl>
                                        <p:attrNameLst>
                                          <p:attrName>style.visibility</p:attrName>
                                        </p:attrNameLst>
                                      </p:cBhvr>
                                      <p:to>
                                        <p:strVal val="visible"/>
                                      </p:to>
                                    </p:set>
                                    <p:animEffect transition="in" filter="fade">
                                      <p:cBhvr>
                                        <p:cTn id="27" dur="1000"/>
                                        <p:tgtEl>
                                          <p:spTgt spid="5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5">
                                            <p:txEl>
                                              <p:pRg st="7" end="7"/>
                                            </p:txEl>
                                          </p:spTgt>
                                        </p:tgtEl>
                                        <p:attrNameLst>
                                          <p:attrName>style.visibility</p:attrName>
                                        </p:attrNameLst>
                                      </p:cBhvr>
                                      <p:to>
                                        <p:strVal val="visible"/>
                                      </p:to>
                                    </p:set>
                                    <p:animEffect transition="in" filter="fade">
                                      <p:cBhvr>
                                        <p:cTn id="32" dur="1000"/>
                                        <p:tgtEl>
                                          <p:spTgt spid="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22" name="Google Shape;522;p55"/>
          <p:cNvSpPr txBox="1">
            <a:spLocks noGrp="1"/>
          </p:cNvSpPr>
          <p:nvPr>
            <p:ph idx="1"/>
          </p:nvPr>
        </p:nvSpPr>
        <p:spPr>
          <a:xfrm>
            <a:off x="828964" y="941075"/>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85000" lnSpcReduction="10000"/>
          </a:bodyPr>
          <a:lstStyle/>
          <a:p>
            <a:pPr>
              <a:lnSpc>
                <a:spcPct val="110000"/>
              </a:lnSpc>
              <a:buClr>
                <a:srgbClr val="999999"/>
              </a:buClr>
            </a:pPr>
            <a:r>
              <a:rPr lang="en">
                <a:solidFill>
                  <a:srgbClr val="999999"/>
                </a:solidFill>
              </a:rPr>
              <a:t>So far, we’ve discussed how we store values in binary</a:t>
            </a:r>
            <a:endParaRPr>
              <a:solidFill>
                <a:srgbClr val="999999"/>
              </a:solidFill>
            </a:endParaRPr>
          </a:p>
          <a:p>
            <a:pPr lvl="1">
              <a:lnSpc>
                <a:spcPct val="110000"/>
              </a:lnSpc>
              <a:buClr>
                <a:srgbClr val="999999"/>
              </a:buClr>
            </a:pPr>
            <a:r>
              <a:rPr lang="en">
                <a:solidFill>
                  <a:srgbClr val="999999"/>
                </a:solidFill>
              </a:rPr>
              <a:t>Ex. We write </a:t>
            </a:r>
            <a:r>
              <a:rPr lang="en" b="1">
                <a:solidFill>
                  <a:srgbClr val="999999"/>
                </a:solidFill>
                <a:ea typeface="Courier New"/>
                <a:sym typeface="Courier New"/>
              </a:rPr>
              <a:t>int i[] = {0x6472 6167, 0x7320 6E65, 0x7400 646F}</a:t>
            </a:r>
            <a:r>
              <a:rPr lang="en">
                <a:solidFill>
                  <a:srgbClr val="999999"/>
                </a:solidFill>
              </a:rPr>
              <a:t>. </a:t>
            </a:r>
            <a:endParaRPr>
              <a:solidFill>
                <a:srgbClr val="999999"/>
              </a:solidFill>
            </a:endParaRPr>
          </a:p>
          <a:p>
            <a:pPr lvl="1">
              <a:lnSpc>
                <a:spcPct val="110000"/>
              </a:lnSpc>
              <a:buClr>
                <a:srgbClr val="999999"/>
              </a:buClr>
            </a:pPr>
            <a:r>
              <a:rPr lang="en">
                <a:solidFill>
                  <a:srgbClr val="999999"/>
                </a:solidFill>
              </a:rPr>
              <a:t>If we assume </a:t>
            </a:r>
            <a:r>
              <a:rPr lang="en" b="1">
                <a:solidFill>
                  <a:srgbClr val="999999"/>
                </a:solidFill>
                <a:ea typeface="Courier New"/>
                <a:sym typeface="Courier New"/>
              </a:rPr>
              <a:t>&amp;i == 0xF000 0000</a:t>
            </a:r>
            <a:r>
              <a:rPr lang="en">
                <a:solidFill>
                  <a:srgbClr val="999999"/>
                </a:solidFill>
              </a:rPr>
              <a:t>, then our memory would look something like this:</a:t>
            </a:r>
            <a:endParaRPr>
              <a:solidFill>
                <a:srgbClr val="999999"/>
              </a:solidFill>
            </a:endParaRPr>
          </a:p>
          <a:p>
            <a:pPr marL="0" indent="0">
              <a:spcBef>
                <a:spcPts val="1600"/>
              </a:spcBef>
              <a:buNone/>
            </a:pPr>
            <a:endParaRPr>
              <a:solidFill>
                <a:srgbClr val="999999"/>
              </a:solidFill>
            </a:endParaRPr>
          </a:p>
          <a:p>
            <a:pPr marL="0" indent="0">
              <a:spcBef>
                <a:spcPts val="1600"/>
              </a:spcBef>
              <a:buNone/>
            </a:pPr>
            <a:endParaRPr>
              <a:solidFill>
                <a:srgbClr val="000000"/>
              </a:solidFill>
            </a:endParaRPr>
          </a:p>
          <a:p>
            <a:pPr algn="just">
              <a:lnSpc>
                <a:spcPct val="110000"/>
              </a:lnSpc>
              <a:spcBef>
                <a:spcPts val="1600"/>
              </a:spcBef>
              <a:buClr>
                <a:srgbClr val="000000"/>
              </a:buClr>
            </a:pPr>
            <a:endParaRPr lang="en">
              <a:solidFill>
                <a:srgbClr val="000000"/>
              </a:solidFill>
            </a:endParaRPr>
          </a:p>
          <a:p>
            <a:pPr algn="just">
              <a:lnSpc>
                <a:spcPct val="110000"/>
              </a:lnSpc>
              <a:spcBef>
                <a:spcPts val="1600"/>
              </a:spcBef>
              <a:buClr>
                <a:srgbClr val="000000"/>
              </a:buClr>
            </a:pPr>
            <a:r>
              <a:rPr lang="en">
                <a:solidFill>
                  <a:srgbClr val="000000"/>
                </a:solidFill>
              </a:rPr>
              <a:t>If we do </a:t>
            </a:r>
            <a:r>
              <a:rPr lang="en" b="1">
                <a:ea typeface="Courier New"/>
                <a:sym typeface="Courier New"/>
              </a:rPr>
              <a:t>((char*) i)[2]</a:t>
            </a:r>
            <a:r>
              <a:rPr lang="en">
                <a:solidFill>
                  <a:srgbClr val="000000"/>
                </a:solidFill>
              </a:rPr>
              <a:t>, the compiler adds 0xF000 0000 + 2 * sizeof(char) = 0xF000 0002, then takes the one byte starting from that address as a char. This yields something (since there is data there), but what it yields depends on how the subbytes of our 4-byte int get stored in memory. The way things get stored is known as the endianness of the system.</a:t>
            </a:r>
            <a:endParaRPr>
              <a:solidFill>
                <a:srgbClr val="000000"/>
              </a:solidFill>
            </a:endParaRPr>
          </a:p>
        </p:txBody>
      </p:sp>
      <p:graphicFrame>
        <p:nvGraphicFramePr>
          <p:cNvPr id="523" name="Google Shape;523;p55"/>
          <p:cNvGraphicFramePr/>
          <p:nvPr>
            <p:extLst>
              <p:ext uri="{D42A27DB-BD31-4B8C-83A1-F6EECF244321}">
                <p14:modId xmlns:p14="http://schemas.microsoft.com/office/powerpoint/2010/main" val="2102096688"/>
              </p:ext>
            </p:extLst>
          </p:nvPr>
        </p:nvGraphicFramePr>
        <p:xfrm>
          <a:off x="1083547" y="2566908"/>
          <a:ext cx="9621963" cy="1340169"/>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46701">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Footer Placeholder 1">
            <a:extLst>
              <a:ext uri="{FF2B5EF4-FFF2-40B4-BE49-F238E27FC236}">
                <a16:creationId xmlns:a16="http://schemas.microsoft.com/office/drawing/2014/main" id="{9247E90D-DC5A-D34A-2502-F473E176B4E6}"/>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74E4DFAF-0C18-AF74-C3E1-A757A8736145}"/>
              </a:ext>
            </a:extLst>
          </p:cNvPr>
          <p:cNvSpPr>
            <a:spLocks noGrp="1"/>
          </p:cNvSpPr>
          <p:nvPr>
            <p:ph type="sldNum" sz="quarter" idx="12"/>
          </p:nvPr>
        </p:nvSpPr>
        <p:spPr/>
        <p:txBody>
          <a:bodyPr/>
          <a:lstStyle/>
          <a:p>
            <a:fld id="{80B3F240-1256-4E56-B6D7-F3DD5D13EF0A}" type="slidenum">
              <a:rPr lang="en-US" smtClean="0"/>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Effect transition="in" filter="fade">
                                      <p:cBhvr>
                                        <p:cTn id="7" dur="1000"/>
                                        <p:tgtEl>
                                          <p:spTgt spid="5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1" end="1"/>
                                            </p:txEl>
                                          </p:spTgt>
                                        </p:tgtEl>
                                        <p:attrNameLst>
                                          <p:attrName>style.visibility</p:attrName>
                                        </p:attrNameLst>
                                      </p:cBhvr>
                                      <p:to>
                                        <p:strVal val="visible"/>
                                      </p:to>
                                    </p:set>
                                    <p:animEffect transition="in" filter="fade">
                                      <p:cBhvr>
                                        <p:cTn id="12" dur="1000"/>
                                        <p:tgtEl>
                                          <p:spTgt spid="5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2" end="2"/>
                                            </p:txEl>
                                          </p:spTgt>
                                        </p:tgtEl>
                                        <p:attrNameLst>
                                          <p:attrName>style.visibility</p:attrName>
                                        </p:attrNameLst>
                                      </p:cBhvr>
                                      <p:to>
                                        <p:strVal val="visible"/>
                                      </p:to>
                                    </p:set>
                                    <p:animEffect transition="in" filter="fade">
                                      <p:cBhvr>
                                        <p:cTn id="17" dur="1000"/>
                                        <p:tgtEl>
                                          <p:spTgt spid="5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6" end="6"/>
                                            </p:txEl>
                                          </p:spTgt>
                                        </p:tgtEl>
                                        <p:attrNameLst>
                                          <p:attrName>style.visibility</p:attrName>
                                        </p:attrNameLst>
                                      </p:cBhvr>
                                      <p:to>
                                        <p:strVal val="visible"/>
                                      </p:to>
                                    </p:set>
                                    <p:animEffect transition="in" filter="fade">
                                      <p:cBhvr>
                                        <p:cTn id="22" dur="1000"/>
                                        <p:tgtEl>
                                          <p:spTgt spid="5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Big-Endian</a:t>
            </a:r>
            <a:endParaRPr/>
          </a:p>
        </p:txBody>
      </p:sp>
      <p:sp>
        <p:nvSpPr>
          <p:cNvPr id="541" name="Google Shape;541;p58"/>
          <p:cNvSpPr txBox="1">
            <a:spLocks noGrp="1"/>
          </p:cNvSpPr>
          <p:nvPr>
            <p:ph idx="1"/>
          </p:nvPr>
        </p:nvSpPr>
        <p:spPr>
          <a:xfrm>
            <a:off x="828964" y="1026622"/>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92500" lnSpcReduction="10000"/>
          </a:bodyPr>
          <a:lstStyle/>
          <a:p>
            <a:pPr algn="just">
              <a:lnSpc>
                <a:spcPct val="100000"/>
              </a:lnSpc>
              <a:buClr>
                <a:srgbClr val="000000"/>
              </a:buClr>
            </a:pPr>
            <a:r>
              <a:rPr lang="en">
                <a:solidFill>
                  <a:srgbClr val="000000"/>
                </a:solidFill>
              </a:rPr>
              <a:t>In a big-endian system, we write the Most Significant Byte “first” (that is, in the lower address.</a:t>
            </a:r>
            <a:endParaRPr>
              <a:solidFill>
                <a:srgbClr val="000000"/>
              </a:solidFill>
            </a:endParaRPr>
          </a:p>
          <a:p>
            <a:pPr marL="0" indent="0">
              <a:spcBef>
                <a:spcPts val="1600"/>
              </a:spcBef>
              <a:buNone/>
            </a:pPr>
            <a:endParaRPr>
              <a:solidFill>
                <a:srgbClr val="999999"/>
              </a:solidFill>
            </a:endParaRPr>
          </a:p>
          <a:p>
            <a:pPr marL="0" indent="0">
              <a:spcBef>
                <a:spcPts val="1600"/>
              </a:spcBef>
              <a:buNone/>
            </a:pPr>
            <a:endParaRPr>
              <a:solidFill>
                <a:srgbClr val="000000"/>
              </a:solidFill>
            </a:endParaRPr>
          </a:p>
          <a:p>
            <a:pPr algn="just">
              <a:lnSpc>
                <a:spcPct val="100000"/>
              </a:lnSpc>
              <a:spcBef>
                <a:spcPts val="1600"/>
              </a:spcBef>
              <a:buClr>
                <a:srgbClr val="000000"/>
              </a:buClr>
            </a:pPr>
            <a:endParaRPr lang="en">
              <a:solidFill>
                <a:srgbClr val="000000"/>
              </a:solidFill>
            </a:endParaRPr>
          </a:p>
          <a:p>
            <a:pPr algn="just">
              <a:lnSpc>
                <a:spcPct val="100000"/>
              </a:lnSpc>
              <a:spcBef>
                <a:spcPts val="1600"/>
              </a:spcBef>
              <a:buClr>
                <a:srgbClr val="000000"/>
              </a:buClr>
            </a:pPr>
            <a:r>
              <a:rPr lang="en">
                <a:solidFill>
                  <a:srgbClr val="000000"/>
                </a:solidFill>
              </a:rPr>
              <a:t>If we do </a:t>
            </a:r>
            <a:r>
              <a:rPr lang="en" b="1">
                <a:ea typeface="Courier New"/>
                <a:sym typeface="Courier New"/>
              </a:rPr>
              <a:t>((char*) i)[2]</a:t>
            </a:r>
            <a:r>
              <a:rPr lang="en">
                <a:solidFill>
                  <a:srgbClr val="000000"/>
                </a:solidFill>
              </a:rPr>
              <a:t>, the compiler adds </a:t>
            </a:r>
            <a:r>
              <a:rPr lang="en" b="1">
                <a:solidFill>
                  <a:srgbClr val="000000"/>
                </a:solidFill>
                <a:ea typeface="Courier New"/>
                <a:sym typeface="Courier New"/>
              </a:rPr>
              <a:t>0xF000 0000 + 2 * sizeof(char) = 0xF000 0002</a:t>
            </a:r>
            <a:r>
              <a:rPr lang="en">
                <a:solidFill>
                  <a:srgbClr val="000000"/>
                </a:solidFill>
              </a:rPr>
              <a:t>, then takes the one byte starting from that address as a char. This yields 0x61.</a:t>
            </a:r>
            <a:endParaRPr>
              <a:solidFill>
                <a:srgbClr val="000000"/>
              </a:solidFill>
            </a:endParaRPr>
          </a:p>
          <a:p>
            <a:pPr algn="just">
              <a:lnSpc>
                <a:spcPct val="100000"/>
              </a:lnSpc>
              <a:buClr>
                <a:srgbClr val="000000"/>
              </a:buClr>
            </a:pPr>
            <a:r>
              <a:rPr lang="en">
                <a:solidFill>
                  <a:srgbClr val="000000"/>
                </a:solidFill>
              </a:rPr>
              <a:t>If we do </a:t>
            </a:r>
            <a:r>
              <a:rPr lang="en" b="1">
                <a:solidFill>
                  <a:srgbClr val="000000"/>
                </a:solidFill>
                <a:ea typeface="Courier New"/>
                <a:sym typeface="Courier New"/>
              </a:rPr>
              <a:t>printf((char*) i)</a:t>
            </a:r>
            <a:r>
              <a:rPr lang="en">
                <a:solidFill>
                  <a:srgbClr val="000000"/>
                </a:solidFill>
                <a:ea typeface="Courier New"/>
                <a:sym typeface="Courier New"/>
              </a:rPr>
              <a:t>;</a:t>
            </a:r>
            <a:r>
              <a:rPr lang="en">
                <a:solidFill>
                  <a:srgbClr val="000000"/>
                </a:solidFill>
              </a:rPr>
              <a:t> we would interpret this block of memory as a character array, so we’d get 0x64 0x72 0x61 …, which when converted to ASCII yields “drags net”</a:t>
            </a:r>
            <a:endParaRPr>
              <a:solidFill>
                <a:srgbClr val="000000"/>
              </a:solidFill>
            </a:endParaRPr>
          </a:p>
        </p:txBody>
      </p:sp>
      <p:graphicFrame>
        <p:nvGraphicFramePr>
          <p:cNvPr id="542" name="Google Shape;542;p58"/>
          <p:cNvGraphicFramePr/>
          <p:nvPr>
            <p:extLst>
              <p:ext uri="{D42A27DB-BD31-4B8C-83A1-F6EECF244321}">
                <p14:modId xmlns:p14="http://schemas.microsoft.com/office/powerpoint/2010/main" val="1486902026"/>
              </p:ext>
            </p:extLst>
          </p:nvPr>
        </p:nvGraphicFramePr>
        <p:xfrm>
          <a:off x="1113878" y="2160651"/>
          <a:ext cx="9621963" cy="1340169"/>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46701">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Footer Placeholder 1">
            <a:extLst>
              <a:ext uri="{FF2B5EF4-FFF2-40B4-BE49-F238E27FC236}">
                <a16:creationId xmlns:a16="http://schemas.microsoft.com/office/drawing/2014/main" id="{89E68DE0-AF5F-B5A7-C813-9203375CA8BE}"/>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F28D54BA-9375-6989-E3CE-F6427B9F7383}"/>
              </a:ext>
            </a:extLst>
          </p:cNvPr>
          <p:cNvSpPr>
            <a:spLocks noGrp="1"/>
          </p:cNvSpPr>
          <p:nvPr>
            <p:ph type="sldNum" sz="quarter" idx="12"/>
          </p:nvPr>
        </p:nvSpPr>
        <p:spPr/>
        <p:txBody>
          <a:bodyPr/>
          <a:lstStyle/>
          <a:p>
            <a:fld id="{80B3F240-1256-4E56-B6D7-F3DD5D13EF0A}" type="slidenum">
              <a:rPr lang="en-US" smtClean="0"/>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
                                            <p:txEl>
                                              <p:pRg st="0" end="0"/>
                                            </p:txEl>
                                          </p:spTgt>
                                        </p:tgtEl>
                                        <p:attrNameLst>
                                          <p:attrName>style.visibility</p:attrName>
                                        </p:attrNameLst>
                                      </p:cBhvr>
                                      <p:to>
                                        <p:strVal val="visible"/>
                                      </p:to>
                                    </p:set>
                                    <p:animEffect transition="in" filter="fade">
                                      <p:cBhvr>
                                        <p:cTn id="7" dur="1000"/>
                                        <p:tgtEl>
                                          <p:spTgt spid="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1">
                                            <p:txEl>
                                              <p:pRg st="4" end="4"/>
                                            </p:txEl>
                                          </p:spTgt>
                                        </p:tgtEl>
                                        <p:attrNameLst>
                                          <p:attrName>style.visibility</p:attrName>
                                        </p:attrNameLst>
                                      </p:cBhvr>
                                      <p:to>
                                        <p:strVal val="visible"/>
                                      </p:to>
                                    </p:set>
                                    <p:animEffect transition="in" filter="fade">
                                      <p:cBhvr>
                                        <p:cTn id="12" dur="1000"/>
                                        <p:tgtEl>
                                          <p:spTgt spid="54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1">
                                            <p:txEl>
                                              <p:pRg st="5" end="5"/>
                                            </p:txEl>
                                          </p:spTgt>
                                        </p:tgtEl>
                                        <p:attrNameLst>
                                          <p:attrName>style.visibility</p:attrName>
                                        </p:attrNameLst>
                                      </p:cBhvr>
                                      <p:to>
                                        <p:strVal val="visible"/>
                                      </p:to>
                                    </p:set>
                                    <p:animEffect transition="in" filter="fade">
                                      <p:cBhvr>
                                        <p:cTn id="17" dur="1000"/>
                                        <p:tgtEl>
                                          <p:spTgt spid="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D4A6-86FF-ED9F-D92F-53D6C74C0958}"/>
              </a:ext>
            </a:extLst>
          </p:cNvPr>
          <p:cNvSpPr>
            <a:spLocks noGrp="1"/>
          </p:cNvSpPr>
          <p:nvPr>
            <p:ph type="title"/>
          </p:nvPr>
        </p:nvSpPr>
        <p:spPr/>
        <p:txBody>
          <a:bodyPr/>
          <a:lstStyle/>
          <a:p>
            <a:r>
              <a:rPr lang="en-US" spc="172"/>
              <a:t>Memory:</a:t>
            </a:r>
            <a:r>
              <a:rPr lang="en-US" spc="95"/>
              <a:t> </a:t>
            </a:r>
            <a:r>
              <a:rPr lang="en-US"/>
              <a:t>the</a:t>
            </a:r>
            <a:r>
              <a:rPr lang="en-US" spc="95"/>
              <a:t> </a:t>
            </a:r>
            <a:r>
              <a:rPr lang="en-US"/>
              <a:t>C</a:t>
            </a:r>
            <a:r>
              <a:rPr lang="en-US" spc="95"/>
              <a:t> </a:t>
            </a:r>
            <a:r>
              <a:rPr lang="en-US" spc="70"/>
              <a:t>Story</a:t>
            </a:r>
            <a:endParaRPr lang="en-PK"/>
          </a:p>
        </p:txBody>
      </p:sp>
      <p:sp>
        <p:nvSpPr>
          <p:cNvPr id="4" name="Footer Placeholder 3">
            <a:extLst>
              <a:ext uri="{FF2B5EF4-FFF2-40B4-BE49-F238E27FC236}">
                <a16:creationId xmlns:a16="http://schemas.microsoft.com/office/drawing/2014/main" id="{B1ABCF1A-D6D6-6241-CD76-37AAB06D72E8}"/>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2D64AF99-3193-C5CB-8FDF-434F5CFD66B6}"/>
              </a:ext>
            </a:extLst>
          </p:cNvPr>
          <p:cNvSpPr>
            <a:spLocks noGrp="1"/>
          </p:cNvSpPr>
          <p:nvPr>
            <p:ph type="sldNum" sz="quarter" idx="12"/>
          </p:nvPr>
        </p:nvSpPr>
        <p:spPr/>
        <p:txBody>
          <a:bodyPr/>
          <a:lstStyle/>
          <a:p>
            <a:fld id="{80B3F240-1256-4E56-B6D7-F3DD5D13EF0A}" type="slidenum">
              <a:rPr lang="en-US" smtClean="0"/>
              <a:t>4</a:t>
            </a:fld>
            <a:endParaRPr lang="en-US"/>
          </a:p>
        </p:txBody>
      </p:sp>
      <p:grpSp>
        <p:nvGrpSpPr>
          <p:cNvPr id="6" name="object 2">
            <a:extLst>
              <a:ext uri="{FF2B5EF4-FFF2-40B4-BE49-F238E27FC236}">
                <a16:creationId xmlns:a16="http://schemas.microsoft.com/office/drawing/2014/main" id="{037CB159-9E01-74EA-D6D2-A606A33BFE13}"/>
              </a:ext>
            </a:extLst>
          </p:cNvPr>
          <p:cNvGrpSpPr/>
          <p:nvPr/>
        </p:nvGrpSpPr>
        <p:grpSpPr>
          <a:xfrm>
            <a:off x="2744688" y="5086468"/>
            <a:ext cx="892969" cy="687586"/>
            <a:chOff x="3187700" y="7277100"/>
            <a:chExt cx="1270000" cy="977900"/>
          </a:xfrm>
        </p:grpSpPr>
        <p:sp>
          <p:nvSpPr>
            <p:cNvPr id="7" name="object 3">
              <a:extLst>
                <a:ext uri="{FF2B5EF4-FFF2-40B4-BE49-F238E27FC236}">
                  <a16:creationId xmlns:a16="http://schemas.microsoft.com/office/drawing/2014/main" id="{3177E27A-0300-0CB1-AB0C-433D6C86B993}"/>
                </a:ext>
              </a:extLst>
            </p:cNvPr>
            <p:cNvSpPr/>
            <p:nvPr/>
          </p:nvSpPr>
          <p:spPr>
            <a:xfrm>
              <a:off x="3200400" y="7289800"/>
              <a:ext cx="1244600" cy="952500"/>
            </a:xfrm>
            <a:custGeom>
              <a:avLst/>
              <a:gdLst/>
              <a:ahLst/>
              <a:cxnLst/>
              <a:rect l="l" t="t" r="r" b="b"/>
              <a:pathLst>
                <a:path w="1244600" h="952500">
                  <a:moveTo>
                    <a:pt x="1147872" y="0"/>
                  </a:moveTo>
                  <a:lnTo>
                    <a:pt x="96727" y="0"/>
                  </a:lnTo>
                  <a:lnTo>
                    <a:pt x="59076" y="7601"/>
                  </a:lnTo>
                  <a:lnTo>
                    <a:pt x="28330" y="28330"/>
                  </a:lnTo>
                  <a:lnTo>
                    <a:pt x="7601" y="59076"/>
                  </a:lnTo>
                  <a:lnTo>
                    <a:pt x="0" y="96727"/>
                  </a:lnTo>
                  <a:lnTo>
                    <a:pt x="0" y="855772"/>
                  </a:lnTo>
                  <a:lnTo>
                    <a:pt x="7601" y="893423"/>
                  </a:lnTo>
                  <a:lnTo>
                    <a:pt x="28330" y="924169"/>
                  </a:lnTo>
                  <a:lnTo>
                    <a:pt x="59076" y="944898"/>
                  </a:lnTo>
                  <a:lnTo>
                    <a:pt x="96727" y="952500"/>
                  </a:lnTo>
                  <a:lnTo>
                    <a:pt x="1147872" y="952500"/>
                  </a:lnTo>
                  <a:lnTo>
                    <a:pt x="1185523" y="944898"/>
                  </a:lnTo>
                  <a:lnTo>
                    <a:pt x="1216269" y="924169"/>
                  </a:lnTo>
                  <a:lnTo>
                    <a:pt x="1236998" y="893423"/>
                  </a:lnTo>
                  <a:lnTo>
                    <a:pt x="1244600" y="855772"/>
                  </a:lnTo>
                  <a:lnTo>
                    <a:pt x="1244600" y="96727"/>
                  </a:lnTo>
                  <a:lnTo>
                    <a:pt x="1236998" y="59076"/>
                  </a:lnTo>
                  <a:lnTo>
                    <a:pt x="1216269" y="28330"/>
                  </a:lnTo>
                  <a:lnTo>
                    <a:pt x="1185523" y="7601"/>
                  </a:lnTo>
                  <a:lnTo>
                    <a:pt x="1147872" y="0"/>
                  </a:lnTo>
                  <a:close/>
                </a:path>
              </a:pathLst>
            </a:custGeom>
            <a:solidFill>
              <a:srgbClr val="828282"/>
            </a:solidFill>
          </p:spPr>
          <p:txBody>
            <a:bodyPr wrap="square" lIns="0" tIns="0" rIns="0" bIns="0" rtlCol="0"/>
            <a:lstStyle/>
            <a:p>
              <a:endParaRPr sz="1266"/>
            </a:p>
          </p:txBody>
        </p:sp>
        <p:sp>
          <p:nvSpPr>
            <p:cNvPr id="8" name="object 4">
              <a:extLst>
                <a:ext uri="{FF2B5EF4-FFF2-40B4-BE49-F238E27FC236}">
                  <a16:creationId xmlns:a16="http://schemas.microsoft.com/office/drawing/2014/main" id="{10207C98-0395-84AD-FC75-A3F274D7735F}"/>
                </a:ext>
              </a:extLst>
            </p:cNvPr>
            <p:cNvSpPr/>
            <p:nvPr/>
          </p:nvSpPr>
          <p:spPr>
            <a:xfrm>
              <a:off x="3200400" y="72898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grpSp>
      <p:grpSp>
        <p:nvGrpSpPr>
          <p:cNvPr id="9" name="object 8">
            <a:extLst>
              <a:ext uri="{FF2B5EF4-FFF2-40B4-BE49-F238E27FC236}">
                <a16:creationId xmlns:a16="http://schemas.microsoft.com/office/drawing/2014/main" id="{C50B528F-D362-A88E-1AE3-C60786783E7A}"/>
              </a:ext>
            </a:extLst>
          </p:cNvPr>
          <p:cNvGrpSpPr/>
          <p:nvPr/>
        </p:nvGrpSpPr>
        <p:grpSpPr>
          <a:xfrm>
            <a:off x="838200" y="5010566"/>
            <a:ext cx="7143750" cy="1359545"/>
            <a:chOff x="476250" y="7169150"/>
            <a:chExt cx="10160000" cy="1933575"/>
          </a:xfrm>
        </p:grpSpPr>
        <p:sp>
          <p:nvSpPr>
            <p:cNvPr id="10" name="object 9">
              <a:extLst>
                <a:ext uri="{FF2B5EF4-FFF2-40B4-BE49-F238E27FC236}">
                  <a16:creationId xmlns:a16="http://schemas.microsoft.com/office/drawing/2014/main" id="{3128CA4F-0843-1592-35BE-9F0D863E9B32}"/>
                </a:ext>
              </a:extLst>
            </p:cNvPr>
            <p:cNvSpPr/>
            <p:nvPr/>
          </p:nvSpPr>
          <p:spPr>
            <a:xfrm>
              <a:off x="495300" y="7188200"/>
              <a:ext cx="10121900" cy="49530"/>
            </a:xfrm>
            <a:custGeom>
              <a:avLst/>
              <a:gdLst/>
              <a:ahLst/>
              <a:cxnLst/>
              <a:rect l="l" t="t" r="r" b="b"/>
              <a:pathLst>
                <a:path w="10121900" h="49529">
                  <a:moveTo>
                    <a:pt x="0" y="49314"/>
                  </a:moveTo>
                  <a:lnTo>
                    <a:pt x="10121315" y="0"/>
                  </a:lnTo>
                </a:path>
              </a:pathLst>
            </a:custGeom>
            <a:ln w="381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DAA0DBDA-1E41-F77C-0361-7A085F622347}"/>
                </a:ext>
              </a:extLst>
            </p:cNvPr>
            <p:cNvSpPr/>
            <p:nvPr/>
          </p:nvSpPr>
          <p:spPr>
            <a:xfrm>
              <a:off x="495300" y="8242300"/>
              <a:ext cx="10121900" cy="49530"/>
            </a:xfrm>
            <a:custGeom>
              <a:avLst/>
              <a:gdLst/>
              <a:ahLst/>
              <a:cxnLst/>
              <a:rect l="l" t="t" r="r" b="b"/>
              <a:pathLst>
                <a:path w="10121900" h="49529">
                  <a:moveTo>
                    <a:pt x="0" y="49314"/>
                  </a:moveTo>
                  <a:lnTo>
                    <a:pt x="10121315" y="0"/>
                  </a:lnTo>
                </a:path>
              </a:pathLst>
            </a:custGeom>
            <a:ln w="381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EB60F51A-15F2-2194-DD62-37154ABE0109}"/>
                </a:ext>
              </a:extLst>
            </p:cNvPr>
            <p:cNvSpPr/>
            <p:nvPr/>
          </p:nvSpPr>
          <p:spPr>
            <a:xfrm>
              <a:off x="4457700" y="72898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ABB75995-B309-C549-BF16-8B361CB0E2B8}"/>
                </a:ext>
              </a:extLst>
            </p:cNvPr>
            <p:cNvSpPr/>
            <p:nvPr/>
          </p:nvSpPr>
          <p:spPr>
            <a:xfrm>
              <a:off x="4489181" y="8385661"/>
              <a:ext cx="8255" cy="596900"/>
            </a:xfrm>
            <a:custGeom>
              <a:avLst/>
              <a:gdLst/>
              <a:ahLst/>
              <a:cxnLst/>
              <a:rect l="l" t="t" r="r" b="b"/>
              <a:pathLst>
                <a:path w="8254" h="596900">
                  <a:moveTo>
                    <a:pt x="0" y="0"/>
                  </a:moveTo>
                  <a:lnTo>
                    <a:pt x="250" y="19048"/>
                  </a:lnTo>
                  <a:lnTo>
                    <a:pt x="7598" y="577270"/>
                  </a:lnTo>
                  <a:lnTo>
                    <a:pt x="7848" y="596318"/>
                  </a:lnTo>
                </a:path>
              </a:pathLst>
            </a:custGeom>
            <a:ln w="38100">
              <a:solidFill>
                <a:srgbClr val="000000"/>
              </a:solidFill>
            </a:ln>
          </p:spPr>
          <p:txBody>
            <a:bodyPr wrap="square" lIns="0" tIns="0" rIns="0" bIns="0" rtlCol="0"/>
            <a:lstStyle/>
            <a:p>
              <a:endParaRPr sz="1266"/>
            </a:p>
          </p:txBody>
        </p:sp>
        <p:pic>
          <p:nvPicPr>
            <p:cNvPr id="14" name="object 13">
              <a:extLst>
                <a:ext uri="{FF2B5EF4-FFF2-40B4-BE49-F238E27FC236}">
                  <a16:creationId xmlns:a16="http://schemas.microsoft.com/office/drawing/2014/main" id="{01B4BD91-8301-D94B-EFCC-0120845522F9}"/>
                </a:ext>
              </a:extLst>
            </p:cNvPr>
            <p:cNvPicPr/>
            <p:nvPr/>
          </p:nvPicPr>
          <p:blipFill>
            <a:blip r:embed="rId2" cstate="print"/>
            <a:stretch>
              <a:fillRect/>
            </a:stretch>
          </p:blipFill>
          <p:spPr>
            <a:xfrm>
              <a:off x="4427855" y="8962931"/>
              <a:ext cx="139687" cy="139687"/>
            </a:xfrm>
            <a:prstGeom prst="rect">
              <a:avLst/>
            </a:prstGeom>
          </p:spPr>
        </p:pic>
        <p:pic>
          <p:nvPicPr>
            <p:cNvPr id="15" name="object 14">
              <a:extLst>
                <a:ext uri="{FF2B5EF4-FFF2-40B4-BE49-F238E27FC236}">
                  <a16:creationId xmlns:a16="http://schemas.microsoft.com/office/drawing/2014/main" id="{83FC80BA-6FC0-339A-0AB0-972EBBC2BA96}"/>
                </a:ext>
              </a:extLst>
            </p:cNvPr>
            <p:cNvPicPr/>
            <p:nvPr/>
          </p:nvPicPr>
          <p:blipFill>
            <a:blip r:embed="rId3" cstate="print"/>
            <a:stretch>
              <a:fillRect/>
            </a:stretch>
          </p:blipFill>
          <p:spPr>
            <a:xfrm>
              <a:off x="4406170" y="8278990"/>
              <a:ext cx="167626" cy="168729"/>
            </a:xfrm>
            <a:prstGeom prst="rect">
              <a:avLst/>
            </a:prstGeom>
          </p:spPr>
        </p:pic>
      </p:grpSp>
      <p:sp>
        <p:nvSpPr>
          <p:cNvPr id="16" name="object 15">
            <a:extLst>
              <a:ext uri="{FF2B5EF4-FFF2-40B4-BE49-F238E27FC236}">
                <a16:creationId xmlns:a16="http://schemas.microsoft.com/office/drawing/2014/main" id="{3BEB6746-8977-1472-E0DA-ADDF0C9E47E0}"/>
              </a:ext>
            </a:extLst>
          </p:cNvPr>
          <p:cNvSpPr txBox="1"/>
          <p:nvPr/>
        </p:nvSpPr>
        <p:spPr>
          <a:xfrm>
            <a:off x="896244" y="1026622"/>
            <a:ext cx="8516689" cy="5471947"/>
          </a:xfrm>
          <a:prstGeom prst="rect">
            <a:avLst/>
          </a:prstGeom>
        </p:spPr>
        <p:txBody>
          <a:bodyPr vert="horz" wrap="square" lIns="0" tIns="114300" rIns="0" bIns="0" rtlCol="0">
            <a:spAutoFit/>
          </a:bodyPr>
          <a:lstStyle/>
          <a:p>
            <a:pPr marL="8929">
              <a:spcBef>
                <a:spcPts val="900"/>
              </a:spcBef>
            </a:pPr>
            <a:r>
              <a:rPr sz="2391">
                <a:latin typeface="Arial"/>
                <a:cs typeface="Arial"/>
              </a:rPr>
              <a:t>C</a:t>
            </a:r>
            <a:r>
              <a:rPr sz="2391" spc="127">
                <a:latin typeface="Arial"/>
                <a:cs typeface="Arial"/>
              </a:rPr>
              <a:t> </a:t>
            </a:r>
            <a:r>
              <a:rPr sz="2391">
                <a:latin typeface="Arial"/>
                <a:cs typeface="Arial"/>
              </a:rPr>
              <a:t>offers</a:t>
            </a:r>
            <a:r>
              <a:rPr sz="2391" spc="130">
                <a:latin typeface="Arial"/>
                <a:cs typeface="Arial"/>
              </a:rPr>
              <a:t> </a:t>
            </a:r>
            <a:r>
              <a:rPr sz="2391" spc="105">
                <a:latin typeface="Arial"/>
                <a:cs typeface="Arial"/>
              </a:rPr>
              <a:t>a</a:t>
            </a:r>
            <a:r>
              <a:rPr sz="2391" spc="127">
                <a:latin typeface="Arial"/>
                <a:cs typeface="Arial"/>
              </a:rPr>
              <a:t> </a:t>
            </a:r>
            <a:r>
              <a:rPr sz="2391">
                <a:latin typeface="Arial"/>
                <a:cs typeface="Arial"/>
              </a:rPr>
              <a:t>story</a:t>
            </a:r>
            <a:r>
              <a:rPr sz="2391" spc="130">
                <a:latin typeface="Arial"/>
                <a:cs typeface="Arial"/>
              </a:rPr>
              <a:t> </a:t>
            </a:r>
            <a:r>
              <a:rPr sz="2391" spc="53">
                <a:latin typeface="Arial"/>
                <a:cs typeface="Arial"/>
              </a:rPr>
              <a:t>both</a:t>
            </a:r>
            <a:r>
              <a:rPr sz="2391" spc="127">
                <a:latin typeface="Arial"/>
                <a:cs typeface="Arial"/>
              </a:rPr>
              <a:t> </a:t>
            </a:r>
            <a:r>
              <a:rPr sz="2391">
                <a:latin typeface="Arial"/>
                <a:cs typeface="Arial"/>
              </a:rPr>
              <a:t>simpler</a:t>
            </a:r>
            <a:r>
              <a:rPr sz="2391" spc="130">
                <a:latin typeface="Arial"/>
                <a:cs typeface="Arial"/>
              </a:rPr>
              <a:t> </a:t>
            </a:r>
            <a:r>
              <a:rPr sz="2391" spc="60">
                <a:latin typeface="Arial"/>
                <a:cs typeface="Arial"/>
              </a:rPr>
              <a:t>and</a:t>
            </a:r>
            <a:r>
              <a:rPr sz="2391" spc="127">
                <a:latin typeface="Arial"/>
                <a:cs typeface="Arial"/>
              </a:rPr>
              <a:t> </a:t>
            </a:r>
            <a:r>
              <a:rPr sz="2391">
                <a:latin typeface="Arial"/>
                <a:cs typeface="Arial"/>
              </a:rPr>
              <a:t>more</a:t>
            </a:r>
            <a:r>
              <a:rPr sz="2391" spc="130">
                <a:latin typeface="Arial"/>
                <a:cs typeface="Arial"/>
              </a:rPr>
              <a:t> </a:t>
            </a:r>
            <a:r>
              <a:rPr sz="2391">
                <a:latin typeface="Arial"/>
                <a:cs typeface="Arial"/>
              </a:rPr>
              <a:t>complex</a:t>
            </a:r>
            <a:r>
              <a:rPr sz="2391" spc="127">
                <a:latin typeface="Arial"/>
                <a:cs typeface="Arial"/>
              </a:rPr>
              <a:t> </a:t>
            </a:r>
            <a:r>
              <a:rPr sz="2391">
                <a:latin typeface="Arial"/>
                <a:cs typeface="Arial"/>
              </a:rPr>
              <a:t>than</a:t>
            </a:r>
            <a:r>
              <a:rPr sz="2391" spc="130">
                <a:latin typeface="Arial"/>
                <a:cs typeface="Arial"/>
              </a:rPr>
              <a:t> </a:t>
            </a:r>
            <a:r>
              <a:rPr sz="2391" spc="-14">
                <a:latin typeface="Arial"/>
                <a:cs typeface="Arial"/>
              </a:rPr>
              <a:t>Java</a:t>
            </a:r>
            <a:endParaRPr sz="2391">
              <a:latin typeface="Arial"/>
              <a:cs typeface="Arial"/>
            </a:endParaRPr>
          </a:p>
          <a:p>
            <a:pPr marL="8929" marR="3572">
              <a:lnSpc>
                <a:spcPts val="2855"/>
              </a:lnSpc>
              <a:spcBef>
                <a:spcPts val="935"/>
              </a:spcBef>
            </a:pPr>
            <a:r>
              <a:rPr sz="2391" spc="91">
                <a:latin typeface="Arial"/>
                <a:cs typeface="Arial"/>
              </a:rPr>
              <a:t>Memory</a:t>
            </a:r>
            <a:r>
              <a:rPr sz="2391" spc="28">
                <a:latin typeface="Arial"/>
                <a:cs typeface="Arial"/>
              </a:rPr>
              <a:t> </a:t>
            </a:r>
            <a:r>
              <a:rPr sz="2391">
                <a:latin typeface="Arial"/>
                <a:cs typeface="Arial"/>
              </a:rPr>
              <a:t>is</a:t>
            </a:r>
            <a:r>
              <a:rPr sz="2391" spc="32">
                <a:latin typeface="Arial"/>
                <a:cs typeface="Arial"/>
              </a:rPr>
              <a:t> </a:t>
            </a:r>
            <a:r>
              <a:rPr sz="2391" spc="105">
                <a:latin typeface="Arial"/>
                <a:cs typeface="Arial"/>
              </a:rPr>
              <a:t>a</a:t>
            </a:r>
            <a:r>
              <a:rPr sz="2391" spc="32">
                <a:latin typeface="Arial"/>
                <a:cs typeface="Arial"/>
              </a:rPr>
              <a:t> </a:t>
            </a:r>
            <a:r>
              <a:rPr sz="2391" spc="-7">
                <a:latin typeface="Arial"/>
                <a:cs typeface="Arial"/>
              </a:rPr>
              <a:t>sequence</a:t>
            </a:r>
            <a:r>
              <a:rPr sz="2391" spc="28">
                <a:latin typeface="Arial"/>
                <a:cs typeface="Arial"/>
              </a:rPr>
              <a:t> </a:t>
            </a:r>
            <a:r>
              <a:rPr sz="2391" spc="70">
                <a:latin typeface="Arial"/>
                <a:cs typeface="Arial"/>
              </a:rPr>
              <a:t>of</a:t>
            </a:r>
            <a:r>
              <a:rPr sz="2391" spc="32">
                <a:latin typeface="Arial"/>
                <a:cs typeface="Arial"/>
              </a:rPr>
              <a:t> </a:t>
            </a:r>
            <a:r>
              <a:rPr sz="2391">
                <a:latin typeface="Arial"/>
                <a:cs typeface="Arial"/>
              </a:rPr>
              <a:t>bytes,</a:t>
            </a:r>
            <a:r>
              <a:rPr sz="2391" spc="32">
                <a:latin typeface="Arial"/>
                <a:cs typeface="Arial"/>
              </a:rPr>
              <a:t> </a:t>
            </a:r>
            <a:r>
              <a:rPr sz="2391" spc="88">
                <a:latin typeface="Arial"/>
                <a:cs typeface="Arial"/>
              </a:rPr>
              <a:t>read/written</a:t>
            </a:r>
            <a:r>
              <a:rPr sz="2391" spc="28">
                <a:latin typeface="Arial"/>
                <a:cs typeface="Arial"/>
              </a:rPr>
              <a:t> </a:t>
            </a:r>
            <a:r>
              <a:rPr sz="2391" spc="77">
                <a:latin typeface="Arial"/>
                <a:cs typeface="Arial"/>
              </a:rPr>
              <a:t>by</a:t>
            </a:r>
            <a:r>
              <a:rPr sz="2391" spc="32">
                <a:latin typeface="Arial"/>
                <a:cs typeface="Arial"/>
              </a:rPr>
              <a:t> </a:t>
            </a:r>
            <a:r>
              <a:rPr sz="2391" spc="56">
                <a:latin typeface="Arial"/>
                <a:cs typeface="Arial"/>
              </a:rPr>
              <a:t>providing</a:t>
            </a:r>
            <a:r>
              <a:rPr sz="2391" spc="32">
                <a:latin typeface="Arial"/>
                <a:cs typeface="Arial"/>
              </a:rPr>
              <a:t> </a:t>
            </a:r>
            <a:r>
              <a:rPr sz="2391" spc="21">
                <a:latin typeface="Arial"/>
                <a:cs typeface="Arial"/>
              </a:rPr>
              <a:t>an </a:t>
            </a:r>
            <a:r>
              <a:rPr sz="2391" spc="-7">
                <a:latin typeface="Arial"/>
                <a:cs typeface="Arial"/>
              </a:rPr>
              <a:t>address</a:t>
            </a:r>
            <a:endParaRPr sz="2391">
              <a:latin typeface="Arial"/>
              <a:cs typeface="Arial"/>
            </a:endParaRPr>
          </a:p>
          <a:p>
            <a:pPr marL="8929" marR="471471">
              <a:lnSpc>
                <a:spcPts val="2855"/>
              </a:lnSpc>
              <a:spcBef>
                <a:spcPts val="844"/>
              </a:spcBef>
            </a:pPr>
            <a:r>
              <a:rPr sz="2391" spc="-7">
                <a:latin typeface="Arial"/>
                <a:cs typeface="Arial"/>
              </a:rPr>
              <a:t>Addresses</a:t>
            </a:r>
            <a:r>
              <a:rPr sz="2391" spc="74">
                <a:latin typeface="Arial"/>
                <a:cs typeface="Arial"/>
              </a:rPr>
              <a:t> </a:t>
            </a:r>
            <a:r>
              <a:rPr sz="2391" spc="53">
                <a:latin typeface="Arial"/>
                <a:cs typeface="Arial"/>
              </a:rPr>
              <a:t>are</a:t>
            </a:r>
            <a:r>
              <a:rPr sz="2391" spc="77">
                <a:latin typeface="Arial"/>
                <a:cs typeface="Arial"/>
              </a:rPr>
              <a:t> </a:t>
            </a:r>
            <a:r>
              <a:rPr sz="2391">
                <a:latin typeface="Arial"/>
                <a:cs typeface="Arial"/>
              </a:rPr>
              <a:t>values</a:t>
            </a:r>
            <a:r>
              <a:rPr sz="2391" spc="74">
                <a:latin typeface="Arial"/>
                <a:cs typeface="Arial"/>
              </a:rPr>
              <a:t> </a:t>
            </a:r>
            <a:r>
              <a:rPr sz="2391">
                <a:latin typeface="Arial"/>
                <a:cs typeface="Arial"/>
              </a:rPr>
              <a:t>manipulated</a:t>
            </a:r>
            <a:r>
              <a:rPr sz="2391" spc="77">
                <a:latin typeface="Arial"/>
                <a:cs typeface="Arial"/>
              </a:rPr>
              <a:t> </a:t>
            </a:r>
            <a:r>
              <a:rPr sz="2391">
                <a:latin typeface="Arial"/>
                <a:cs typeface="Arial"/>
              </a:rPr>
              <a:t>using</a:t>
            </a:r>
            <a:r>
              <a:rPr sz="2391" spc="74">
                <a:latin typeface="Arial"/>
                <a:cs typeface="Arial"/>
              </a:rPr>
              <a:t> </a:t>
            </a:r>
            <a:r>
              <a:rPr sz="2391">
                <a:latin typeface="Arial"/>
                <a:cs typeface="Arial"/>
              </a:rPr>
              <a:t>arithmetic</a:t>
            </a:r>
            <a:r>
              <a:rPr sz="2391" spc="77">
                <a:latin typeface="Arial"/>
                <a:cs typeface="Arial"/>
              </a:rPr>
              <a:t> </a:t>
            </a:r>
            <a:r>
              <a:rPr sz="2391" spc="141">
                <a:latin typeface="Arial"/>
                <a:cs typeface="Arial"/>
              </a:rPr>
              <a:t>&amp;</a:t>
            </a:r>
            <a:r>
              <a:rPr sz="2391" spc="74">
                <a:latin typeface="Arial"/>
                <a:cs typeface="Arial"/>
              </a:rPr>
              <a:t> </a:t>
            </a:r>
            <a:r>
              <a:rPr sz="2391" spc="42">
                <a:latin typeface="Arial"/>
                <a:cs typeface="Arial"/>
              </a:rPr>
              <a:t>logic </a:t>
            </a:r>
            <a:r>
              <a:rPr sz="2391" spc="-7">
                <a:latin typeface="Arial"/>
                <a:cs typeface="Arial"/>
              </a:rPr>
              <a:t>operations</a:t>
            </a:r>
            <a:endParaRPr sz="2391">
              <a:latin typeface="Arial"/>
              <a:cs typeface="Arial"/>
            </a:endParaRPr>
          </a:p>
          <a:p>
            <a:pPr marL="8929">
              <a:spcBef>
                <a:spcPts val="738"/>
              </a:spcBef>
            </a:pPr>
            <a:r>
              <a:rPr sz="2391" spc="91">
                <a:latin typeface="Arial"/>
                <a:cs typeface="Arial"/>
              </a:rPr>
              <a:t>Memory</a:t>
            </a:r>
            <a:r>
              <a:rPr sz="2391" spc="80">
                <a:latin typeface="Arial"/>
                <a:cs typeface="Arial"/>
              </a:rPr>
              <a:t> </a:t>
            </a:r>
            <a:r>
              <a:rPr sz="2391">
                <a:latin typeface="Arial"/>
                <a:cs typeface="Arial"/>
              </a:rPr>
              <a:t>can</a:t>
            </a:r>
            <a:r>
              <a:rPr sz="2391" spc="80">
                <a:latin typeface="Arial"/>
                <a:cs typeface="Arial"/>
              </a:rPr>
              <a:t> </a:t>
            </a:r>
            <a:r>
              <a:rPr sz="2391" spc="46">
                <a:latin typeface="Arial"/>
                <a:cs typeface="Arial"/>
              </a:rPr>
              <a:t>be</a:t>
            </a:r>
            <a:r>
              <a:rPr sz="2391" spc="80">
                <a:latin typeface="Arial"/>
                <a:cs typeface="Arial"/>
              </a:rPr>
              <a:t> </a:t>
            </a:r>
            <a:r>
              <a:rPr sz="2391" spc="46">
                <a:latin typeface="Arial"/>
                <a:cs typeface="Arial"/>
              </a:rPr>
              <a:t>allocated:</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spc="-7">
                <a:solidFill>
                  <a:srgbClr val="6B70EE"/>
                </a:solidFill>
                <a:latin typeface="Arial"/>
                <a:cs typeface="Arial"/>
              </a:rPr>
              <a:t>Statically</a:t>
            </a:r>
            <a:endParaRPr sz="1969">
              <a:latin typeface="Arial"/>
              <a:cs typeface="Arial"/>
            </a:endParaRPr>
          </a:p>
          <a:p>
            <a:pPr marL="819732" lvl="1" indent="-166086">
              <a:spcBef>
                <a:spcPts val="942"/>
              </a:spcBef>
              <a:buClr>
                <a:srgbClr val="0056D6"/>
              </a:buClr>
              <a:buSzPct val="96428"/>
              <a:buFont typeface="Tahoma"/>
              <a:buChar char="‣"/>
              <a:tabLst>
                <a:tab pos="362532" algn="l"/>
              </a:tabLst>
            </a:pPr>
            <a:r>
              <a:rPr sz="1969">
                <a:solidFill>
                  <a:srgbClr val="6B70EE"/>
                </a:solidFill>
                <a:latin typeface="Arial"/>
                <a:cs typeface="Arial"/>
              </a:rPr>
              <a:t>on</a:t>
            </a:r>
            <a:r>
              <a:rPr sz="1969" spc="176">
                <a:solidFill>
                  <a:srgbClr val="6B70EE"/>
                </a:solidFill>
                <a:latin typeface="Arial"/>
                <a:cs typeface="Arial"/>
              </a:rPr>
              <a:t> </a:t>
            </a:r>
            <a:r>
              <a:rPr sz="1969">
                <a:solidFill>
                  <a:srgbClr val="6B70EE"/>
                </a:solidFill>
                <a:latin typeface="Arial"/>
                <a:cs typeface="Arial"/>
              </a:rPr>
              <a:t>the</a:t>
            </a:r>
            <a:r>
              <a:rPr sz="1969" spc="172">
                <a:solidFill>
                  <a:srgbClr val="6B70EE"/>
                </a:solidFill>
                <a:latin typeface="Arial"/>
                <a:cs typeface="Arial"/>
              </a:rPr>
              <a:t> </a:t>
            </a:r>
            <a:r>
              <a:rPr sz="1969" spc="-7">
                <a:solidFill>
                  <a:srgbClr val="279910"/>
                </a:solidFill>
                <a:latin typeface="Arial"/>
                <a:cs typeface="Arial"/>
              </a:rPr>
              <a:t>stack</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a:solidFill>
                  <a:srgbClr val="6B70EE"/>
                </a:solidFill>
                <a:latin typeface="Arial"/>
                <a:cs typeface="Arial"/>
              </a:rPr>
              <a:t>Dynamically</a:t>
            </a:r>
            <a:r>
              <a:rPr sz="1969" spc="172">
                <a:solidFill>
                  <a:srgbClr val="6B70EE"/>
                </a:solidFill>
                <a:latin typeface="Arial"/>
                <a:cs typeface="Arial"/>
              </a:rPr>
              <a:t> </a:t>
            </a:r>
            <a:r>
              <a:rPr sz="1969">
                <a:solidFill>
                  <a:srgbClr val="6B70EE"/>
                </a:solidFill>
                <a:latin typeface="Arial"/>
                <a:cs typeface="Arial"/>
              </a:rPr>
              <a:t>on</a:t>
            </a:r>
            <a:r>
              <a:rPr sz="1969" spc="176">
                <a:solidFill>
                  <a:srgbClr val="6B70EE"/>
                </a:solidFill>
                <a:latin typeface="Arial"/>
                <a:cs typeface="Arial"/>
              </a:rPr>
              <a:t> </a:t>
            </a:r>
            <a:r>
              <a:rPr sz="1969">
                <a:solidFill>
                  <a:srgbClr val="6B70EE"/>
                </a:solidFill>
                <a:latin typeface="Arial"/>
                <a:cs typeface="Arial"/>
              </a:rPr>
              <a:t>the</a:t>
            </a:r>
            <a:r>
              <a:rPr sz="1969" spc="172">
                <a:solidFill>
                  <a:srgbClr val="6B70EE"/>
                </a:solidFill>
                <a:latin typeface="Arial"/>
                <a:cs typeface="Arial"/>
              </a:rPr>
              <a:t> </a:t>
            </a:r>
            <a:r>
              <a:rPr sz="1969" spc="-14">
                <a:solidFill>
                  <a:srgbClr val="FF9D2F"/>
                </a:solidFill>
                <a:latin typeface="Arial"/>
                <a:cs typeface="Arial"/>
              </a:rPr>
              <a:t>heap</a:t>
            </a:r>
            <a:endParaRPr sz="1969">
              <a:latin typeface="Arial"/>
              <a:cs typeface="Arial"/>
            </a:endParaRPr>
          </a:p>
          <a:p>
            <a:pPr marR="383516" algn="r">
              <a:spcBef>
                <a:spcPts val="2053"/>
              </a:spcBef>
            </a:pPr>
            <a:r>
              <a:rPr sz="2812" spc="-14">
                <a:latin typeface="Arial"/>
                <a:cs typeface="Arial"/>
              </a:rPr>
              <a:t>Heap</a:t>
            </a:r>
            <a:endParaRPr sz="2812">
              <a:latin typeface="Arial"/>
              <a:cs typeface="Arial"/>
            </a:endParaRPr>
          </a:p>
          <a:p>
            <a:pPr>
              <a:spcBef>
                <a:spcPts val="1396"/>
              </a:spcBef>
            </a:pPr>
            <a:endParaRPr sz="2812">
              <a:latin typeface="Arial"/>
              <a:cs typeface="Arial"/>
            </a:endParaRPr>
          </a:p>
          <a:p>
            <a:pPr marR="1475578" algn="ctr">
              <a:spcBef>
                <a:spcPts val="4"/>
              </a:spcBef>
            </a:pPr>
            <a:r>
              <a:rPr sz="1828" b="1" spc="-7">
                <a:latin typeface="Courier New"/>
                <a:cs typeface="Courier New"/>
              </a:rPr>
              <a:t>0x1000434</a:t>
            </a:r>
            <a:endParaRPr sz="1828">
              <a:latin typeface="Courier New"/>
              <a:cs typeface="Courier New"/>
            </a:endParaRPr>
          </a:p>
        </p:txBody>
      </p:sp>
      <p:grpSp>
        <p:nvGrpSpPr>
          <p:cNvPr id="17" name="object 16">
            <a:extLst>
              <a:ext uri="{FF2B5EF4-FFF2-40B4-BE49-F238E27FC236}">
                <a16:creationId xmlns:a16="http://schemas.microsoft.com/office/drawing/2014/main" id="{27452B19-416C-EB8B-5A4E-CFE8AF3C1C5C}"/>
              </a:ext>
            </a:extLst>
          </p:cNvPr>
          <p:cNvGrpSpPr/>
          <p:nvPr/>
        </p:nvGrpSpPr>
        <p:grpSpPr>
          <a:xfrm>
            <a:off x="985540" y="5068609"/>
            <a:ext cx="5277445" cy="705445"/>
            <a:chOff x="685800" y="7251700"/>
            <a:chExt cx="7505700" cy="1003300"/>
          </a:xfrm>
        </p:grpSpPr>
        <p:sp>
          <p:nvSpPr>
            <p:cNvPr id="18" name="object 17">
              <a:extLst>
                <a:ext uri="{FF2B5EF4-FFF2-40B4-BE49-F238E27FC236}">
                  <a16:creationId xmlns:a16="http://schemas.microsoft.com/office/drawing/2014/main" id="{43157022-F369-CE63-68EC-1AA83B6E4EAF}"/>
                </a:ext>
              </a:extLst>
            </p:cNvPr>
            <p:cNvSpPr/>
            <p:nvPr/>
          </p:nvSpPr>
          <p:spPr>
            <a:xfrm>
              <a:off x="698500" y="7289800"/>
              <a:ext cx="1244600" cy="952500"/>
            </a:xfrm>
            <a:custGeom>
              <a:avLst/>
              <a:gdLst/>
              <a:ahLst/>
              <a:cxnLst/>
              <a:rect l="l" t="t" r="r" b="b"/>
              <a:pathLst>
                <a:path w="1244600" h="952500">
                  <a:moveTo>
                    <a:pt x="1147872" y="0"/>
                  </a:moveTo>
                  <a:lnTo>
                    <a:pt x="96727" y="0"/>
                  </a:lnTo>
                  <a:lnTo>
                    <a:pt x="59076" y="7601"/>
                  </a:lnTo>
                  <a:lnTo>
                    <a:pt x="28330" y="28330"/>
                  </a:lnTo>
                  <a:lnTo>
                    <a:pt x="7601" y="59076"/>
                  </a:lnTo>
                  <a:lnTo>
                    <a:pt x="0" y="96727"/>
                  </a:lnTo>
                  <a:lnTo>
                    <a:pt x="0" y="855772"/>
                  </a:lnTo>
                  <a:lnTo>
                    <a:pt x="7601" y="893423"/>
                  </a:lnTo>
                  <a:lnTo>
                    <a:pt x="28330" y="924169"/>
                  </a:lnTo>
                  <a:lnTo>
                    <a:pt x="59076" y="944898"/>
                  </a:lnTo>
                  <a:lnTo>
                    <a:pt x="96727" y="952500"/>
                  </a:lnTo>
                  <a:lnTo>
                    <a:pt x="1147872" y="952500"/>
                  </a:lnTo>
                  <a:lnTo>
                    <a:pt x="1185523" y="944898"/>
                  </a:lnTo>
                  <a:lnTo>
                    <a:pt x="1216269" y="924169"/>
                  </a:lnTo>
                  <a:lnTo>
                    <a:pt x="1236998" y="893423"/>
                  </a:lnTo>
                  <a:lnTo>
                    <a:pt x="1244600" y="855772"/>
                  </a:lnTo>
                  <a:lnTo>
                    <a:pt x="1244600" y="96727"/>
                  </a:lnTo>
                  <a:lnTo>
                    <a:pt x="1236998" y="59076"/>
                  </a:lnTo>
                  <a:lnTo>
                    <a:pt x="1216269" y="28330"/>
                  </a:lnTo>
                  <a:lnTo>
                    <a:pt x="1185523" y="7601"/>
                  </a:lnTo>
                  <a:lnTo>
                    <a:pt x="1147872" y="0"/>
                  </a:lnTo>
                  <a:close/>
                </a:path>
              </a:pathLst>
            </a:custGeom>
            <a:solidFill>
              <a:srgbClr val="828282"/>
            </a:solidFill>
          </p:spPr>
          <p:txBody>
            <a:bodyPr wrap="square" lIns="0" tIns="0" rIns="0" bIns="0" rtlCol="0"/>
            <a:lstStyle/>
            <a:p>
              <a:endParaRPr sz="1266"/>
            </a:p>
          </p:txBody>
        </p:sp>
        <p:sp>
          <p:nvSpPr>
            <p:cNvPr id="19" name="object 18">
              <a:extLst>
                <a:ext uri="{FF2B5EF4-FFF2-40B4-BE49-F238E27FC236}">
                  <a16:creationId xmlns:a16="http://schemas.microsoft.com/office/drawing/2014/main" id="{11BE1FD2-39A9-13C5-C631-D5C8383C689B}"/>
                </a:ext>
              </a:extLst>
            </p:cNvPr>
            <p:cNvSpPr/>
            <p:nvPr/>
          </p:nvSpPr>
          <p:spPr>
            <a:xfrm>
              <a:off x="698500" y="72898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sp>
          <p:nvSpPr>
            <p:cNvPr id="20" name="object 19">
              <a:extLst>
                <a:ext uri="{FF2B5EF4-FFF2-40B4-BE49-F238E27FC236}">
                  <a16:creationId xmlns:a16="http://schemas.microsoft.com/office/drawing/2014/main" id="{B7185D28-9454-C60F-4F7C-2C84FC1BAC27}"/>
                </a:ext>
              </a:extLst>
            </p:cNvPr>
            <p:cNvSpPr/>
            <p:nvPr/>
          </p:nvSpPr>
          <p:spPr>
            <a:xfrm>
              <a:off x="1955800" y="7289800"/>
              <a:ext cx="1244600" cy="952500"/>
            </a:xfrm>
            <a:custGeom>
              <a:avLst/>
              <a:gdLst/>
              <a:ahLst/>
              <a:cxnLst/>
              <a:rect l="l" t="t" r="r" b="b"/>
              <a:pathLst>
                <a:path w="1244600" h="952500">
                  <a:moveTo>
                    <a:pt x="1147872" y="0"/>
                  </a:moveTo>
                  <a:lnTo>
                    <a:pt x="96727" y="0"/>
                  </a:lnTo>
                  <a:lnTo>
                    <a:pt x="59076" y="7601"/>
                  </a:lnTo>
                  <a:lnTo>
                    <a:pt x="28330" y="28330"/>
                  </a:lnTo>
                  <a:lnTo>
                    <a:pt x="7601" y="59076"/>
                  </a:lnTo>
                  <a:lnTo>
                    <a:pt x="0" y="96727"/>
                  </a:lnTo>
                  <a:lnTo>
                    <a:pt x="0" y="855772"/>
                  </a:lnTo>
                  <a:lnTo>
                    <a:pt x="7601" y="893423"/>
                  </a:lnTo>
                  <a:lnTo>
                    <a:pt x="28330" y="924169"/>
                  </a:lnTo>
                  <a:lnTo>
                    <a:pt x="59076" y="944898"/>
                  </a:lnTo>
                  <a:lnTo>
                    <a:pt x="96727" y="952500"/>
                  </a:lnTo>
                  <a:lnTo>
                    <a:pt x="1147872" y="952500"/>
                  </a:lnTo>
                  <a:lnTo>
                    <a:pt x="1185523" y="944898"/>
                  </a:lnTo>
                  <a:lnTo>
                    <a:pt x="1216269" y="924169"/>
                  </a:lnTo>
                  <a:lnTo>
                    <a:pt x="1236998" y="893423"/>
                  </a:lnTo>
                  <a:lnTo>
                    <a:pt x="1244600" y="855772"/>
                  </a:lnTo>
                  <a:lnTo>
                    <a:pt x="1244600" y="96727"/>
                  </a:lnTo>
                  <a:lnTo>
                    <a:pt x="1236998" y="59076"/>
                  </a:lnTo>
                  <a:lnTo>
                    <a:pt x="1216269" y="28330"/>
                  </a:lnTo>
                  <a:lnTo>
                    <a:pt x="1185523" y="7601"/>
                  </a:lnTo>
                  <a:lnTo>
                    <a:pt x="1147872" y="0"/>
                  </a:lnTo>
                  <a:close/>
                </a:path>
              </a:pathLst>
            </a:custGeom>
            <a:solidFill>
              <a:srgbClr val="828282"/>
            </a:solidFill>
          </p:spPr>
          <p:txBody>
            <a:bodyPr wrap="square" lIns="0" tIns="0" rIns="0" bIns="0" rtlCol="0"/>
            <a:lstStyle/>
            <a:p>
              <a:endParaRPr sz="1266"/>
            </a:p>
          </p:txBody>
        </p:sp>
        <p:sp>
          <p:nvSpPr>
            <p:cNvPr id="21" name="object 20">
              <a:extLst>
                <a:ext uri="{FF2B5EF4-FFF2-40B4-BE49-F238E27FC236}">
                  <a16:creationId xmlns:a16="http://schemas.microsoft.com/office/drawing/2014/main" id="{4E149F24-4BAC-CCD7-194F-50D2D672E560}"/>
                </a:ext>
              </a:extLst>
            </p:cNvPr>
            <p:cNvSpPr/>
            <p:nvPr/>
          </p:nvSpPr>
          <p:spPr>
            <a:xfrm>
              <a:off x="1955800" y="72898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5DA7BB5A-54D8-AE22-7C9D-53C5D9C7CA4F}"/>
                </a:ext>
              </a:extLst>
            </p:cNvPr>
            <p:cNvSpPr/>
            <p:nvPr/>
          </p:nvSpPr>
          <p:spPr>
            <a:xfrm>
              <a:off x="5702300" y="7264400"/>
              <a:ext cx="1244600" cy="952500"/>
            </a:xfrm>
            <a:custGeom>
              <a:avLst/>
              <a:gdLst/>
              <a:ahLst/>
              <a:cxnLst/>
              <a:rect l="l" t="t" r="r" b="b"/>
              <a:pathLst>
                <a:path w="1244600" h="952500">
                  <a:moveTo>
                    <a:pt x="1147872" y="0"/>
                  </a:moveTo>
                  <a:lnTo>
                    <a:pt x="96727" y="0"/>
                  </a:lnTo>
                  <a:lnTo>
                    <a:pt x="59076" y="7601"/>
                  </a:lnTo>
                  <a:lnTo>
                    <a:pt x="28330" y="28330"/>
                  </a:lnTo>
                  <a:lnTo>
                    <a:pt x="7601" y="59076"/>
                  </a:lnTo>
                  <a:lnTo>
                    <a:pt x="0" y="96727"/>
                  </a:lnTo>
                  <a:lnTo>
                    <a:pt x="0" y="855772"/>
                  </a:lnTo>
                  <a:lnTo>
                    <a:pt x="7601" y="893423"/>
                  </a:lnTo>
                  <a:lnTo>
                    <a:pt x="28330" y="924169"/>
                  </a:lnTo>
                  <a:lnTo>
                    <a:pt x="59076" y="944898"/>
                  </a:lnTo>
                  <a:lnTo>
                    <a:pt x="96727" y="952500"/>
                  </a:lnTo>
                  <a:lnTo>
                    <a:pt x="1147872" y="952500"/>
                  </a:lnTo>
                  <a:lnTo>
                    <a:pt x="1185523" y="944898"/>
                  </a:lnTo>
                  <a:lnTo>
                    <a:pt x="1216269" y="924169"/>
                  </a:lnTo>
                  <a:lnTo>
                    <a:pt x="1236998" y="893423"/>
                  </a:lnTo>
                  <a:lnTo>
                    <a:pt x="1244600" y="855772"/>
                  </a:lnTo>
                  <a:lnTo>
                    <a:pt x="1244600" y="96727"/>
                  </a:lnTo>
                  <a:lnTo>
                    <a:pt x="1236998" y="59076"/>
                  </a:lnTo>
                  <a:lnTo>
                    <a:pt x="1216269" y="28330"/>
                  </a:lnTo>
                  <a:lnTo>
                    <a:pt x="1185523" y="7601"/>
                  </a:lnTo>
                  <a:lnTo>
                    <a:pt x="1147872" y="0"/>
                  </a:lnTo>
                  <a:close/>
                </a:path>
              </a:pathLst>
            </a:custGeom>
            <a:solidFill>
              <a:srgbClr val="828282"/>
            </a:solidFill>
          </p:spPr>
          <p:txBody>
            <a:bodyPr wrap="square" lIns="0" tIns="0" rIns="0" bIns="0" rtlCol="0"/>
            <a:lstStyle/>
            <a:p>
              <a:endParaRPr sz="1266"/>
            </a:p>
          </p:txBody>
        </p:sp>
        <p:sp>
          <p:nvSpPr>
            <p:cNvPr id="23" name="object 22">
              <a:extLst>
                <a:ext uri="{FF2B5EF4-FFF2-40B4-BE49-F238E27FC236}">
                  <a16:creationId xmlns:a16="http://schemas.microsoft.com/office/drawing/2014/main" id="{4763A947-B61A-772A-7394-D3D096170489}"/>
                </a:ext>
              </a:extLst>
            </p:cNvPr>
            <p:cNvSpPr/>
            <p:nvPr/>
          </p:nvSpPr>
          <p:spPr>
            <a:xfrm>
              <a:off x="5702300" y="72644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02F92E9C-19B2-C3FF-5609-82C57080B0EC}"/>
                </a:ext>
              </a:extLst>
            </p:cNvPr>
            <p:cNvSpPr/>
            <p:nvPr/>
          </p:nvSpPr>
          <p:spPr>
            <a:xfrm>
              <a:off x="6934200" y="7264400"/>
              <a:ext cx="1244600" cy="952500"/>
            </a:xfrm>
            <a:custGeom>
              <a:avLst/>
              <a:gdLst/>
              <a:ahLst/>
              <a:cxnLst/>
              <a:rect l="l" t="t" r="r" b="b"/>
              <a:pathLst>
                <a:path w="1244600" h="952500">
                  <a:moveTo>
                    <a:pt x="1147872" y="0"/>
                  </a:moveTo>
                  <a:lnTo>
                    <a:pt x="96727" y="0"/>
                  </a:lnTo>
                  <a:lnTo>
                    <a:pt x="59076" y="7601"/>
                  </a:lnTo>
                  <a:lnTo>
                    <a:pt x="28330" y="28330"/>
                  </a:lnTo>
                  <a:lnTo>
                    <a:pt x="7601" y="59076"/>
                  </a:lnTo>
                  <a:lnTo>
                    <a:pt x="0" y="96727"/>
                  </a:lnTo>
                  <a:lnTo>
                    <a:pt x="0" y="855772"/>
                  </a:lnTo>
                  <a:lnTo>
                    <a:pt x="7601" y="893423"/>
                  </a:lnTo>
                  <a:lnTo>
                    <a:pt x="28330" y="924169"/>
                  </a:lnTo>
                  <a:lnTo>
                    <a:pt x="59076" y="944898"/>
                  </a:lnTo>
                  <a:lnTo>
                    <a:pt x="96727" y="952500"/>
                  </a:lnTo>
                  <a:lnTo>
                    <a:pt x="1147872" y="952500"/>
                  </a:lnTo>
                  <a:lnTo>
                    <a:pt x="1185523" y="944898"/>
                  </a:lnTo>
                  <a:lnTo>
                    <a:pt x="1216269" y="924169"/>
                  </a:lnTo>
                  <a:lnTo>
                    <a:pt x="1236998" y="893423"/>
                  </a:lnTo>
                  <a:lnTo>
                    <a:pt x="1244600" y="855772"/>
                  </a:lnTo>
                  <a:lnTo>
                    <a:pt x="1244600" y="96727"/>
                  </a:lnTo>
                  <a:lnTo>
                    <a:pt x="1236998" y="59076"/>
                  </a:lnTo>
                  <a:lnTo>
                    <a:pt x="1216269" y="28330"/>
                  </a:lnTo>
                  <a:lnTo>
                    <a:pt x="1185523" y="7601"/>
                  </a:lnTo>
                  <a:lnTo>
                    <a:pt x="1147872" y="0"/>
                  </a:lnTo>
                  <a:close/>
                </a:path>
              </a:pathLst>
            </a:custGeom>
            <a:solidFill>
              <a:srgbClr val="828282"/>
            </a:solidFill>
          </p:spPr>
          <p:txBody>
            <a:bodyPr wrap="square" lIns="0" tIns="0" rIns="0" bIns="0" rtlCol="0"/>
            <a:lstStyle/>
            <a:p>
              <a:endParaRPr sz="1266"/>
            </a:p>
          </p:txBody>
        </p:sp>
        <p:sp>
          <p:nvSpPr>
            <p:cNvPr id="25" name="object 24">
              <a:extLst>
                <a:ext uri="{FF2B5EF4-FFF2-40B4-BE49-F238E27FC236}">
                  <a16:creationId xmlns:a16="http://schemas.microsoft.com/office/drawing/2014/main" id="{B86E5199-8339-8AEF-10AE-BE85218AF2EB}"/>
                </a:ext>
              </a:extLst>
            </p:cNvPr>
            <p:cNvSpPr/>
            <p:nvPr/>
          </p:nvSpPr>
          <p:spPr>
            <a:xfrm>
              <a:off x="6934200" y="7264400"/>
              <a:ext cx="1244600" cy="952500"/>
            </a:xfrm>
            <a:custGeom>
              <a:avLst/>
              <a:gdLst/>
              <a:ahLst/>
              <a:cxnLst/>
              <a:rect l="l" t="t" r="r" b="b"/>
              <a:pathLst>
                <a:path w="1244600" h="952500">
                  <a:moveTo>
                    <a:pt x="96727" y="0"/>
                  </a:moveTo>
                  <a:lnTo>
                    <a:pt x="1147872" y="0"/>
                  </a:lnTo>
                  <a:lnTo>
                    <a:pt x="1185523" y="7601"/>
                  </a:lnTo>
                  <a:lnTo>
                    <a:pt x="1216269" y="28330"/>
                  </a:lnTo>
                  <a:lnTo>
                    <a:pt x="1236998" y="59076"/>
                  </a:lnTo>
                  <a:lnTo>
                    <a:pt x="1244600" y="96727"/>
                  </a:lnTo>
                  <a:lnTo>
                    <a:pt x="1244600" y="855772"/>
                  </a:lnTo>
                  <a:lnTo>
                    <a:pt x="1236998" y="893423"/>
                  </a:lnTo>
                  <a:lnTo>
                    <a:pt x="1216269" y="924169"/>
                  </a:lnTo>
                  <a:lnTo>
                    <a:pt x="1185523" y="944898"/>
                  </a:lnTo>
                  <a:lnTo>
                    <a:pt x="1147872" y="952500"/>
                  </a:lnTo>
                  <a:lnTo>
                    <a:pt x="96727" y="952500"/>
                  </a:lnTo>
                  <a:lnTo>
                    <a:pt x="59076" y="944898"/>
                  </a:lnTo>
                  <a:lnTo>
                    <a:pt x="28330" y="924169"/>
                  </a:lnTo>
                  <a:lnTo>
                    <a:pt x="7601" y="893423"/>
                  </a:lnTo>
                  <a:lnTo>
                    <a:pt x="0" y="855772"/>
                  </a:lnTo>
                  <a:lnTo>
                    <a:pt x="0" y="96727"/>
                  </a:lnTo>
                  <a:lnTo>
                    <a:pt x="7601" y="59076"/>
                  </a:lnTo>
                  <a:lnTo>
                    <a:pt x="28330" y="28330"/>
                  </a:lnTo>
                  <a:lnTo>
                    <a:pt x="59076" y="7601"/>
                  </a:lnTo>
                  <a:lnTo>
                    <a:pt x="96727" y="0"/>
                  </a:lnTo>
                  <a:close/>
                </a:path>
              </a:pathLst>
            </a:custGeom>
            <a:ln w="25400">
              <a:solidFill>
                <a:srgbClr val="000000"/>
              </a:solidFill>
            </a:ln>
          </p:spPr>
          <p:txBody>
            <a:bodyPr wrap="square" lIns="0" tIns="0" rIns="0" bIns="0" rtlCol="0"/>
            <a:lstStyle/>
            <a:p>
              <a:endParaRPr sz="1266"/>
            </a:p>
          </p:txBody>
        </p:sp>
      </p:grpSp>
    </p:spTree>
    <p:extLst>
      <p:ext uri="{BB962C8B-B14F-4D97-AF65-F5344CB8AC3E}">
        <p14:creationId xmlns:p14="http://schemas.microsoft.com/office/powerpoint/2010/main" val="34760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Little-Endian</a:t>
            </a:r>
            <a:endParaRPr/>
          </a:p>
        </p:txBody>
      </p:sp>
      <p:sp>
        <p:nvSpPr>
          <p:cNvPr id="548" name="Google Shape;548;p59"/>
          <p:cNvSpPr txBox="1">
            <a:spLocks noGrp="1"/>
          </p:cNvSpPr>
          <p:nvPr>
            <p:ph idx="1"/>
          </p:nvPr>
        </p:nvSpPr>
        <p:spPr>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92500" lnSpcReduction="10000"/>
          </a:bodyPr>
          <a:lstStyle/>
          <a:p>
            <a:pPr algn="just">
              <a:lnSpc>
                <a:spcPct val="100000"/>
              </a:lnSpc>
              <a:buClr>
                <a:srgbClr val="000000"/>
              </a:buClr>
            </a:pPr>
            <a:r>
              <a:rPr lang="en">
                <a:solidFill>
                  <a:srgbClr val="000000"/>
                </a:solidFill>
              </a:rPr>
              <a:t>In a little-endian system, we write the Least Significant Byte “first” (that is, in the lower address.</a:t>
            </a:r>
            <a:endParaRPr>
              <a:solidFill>
                <a:srgbClr val="000000"/>
              </a:solidFill>
            </a:endParaRPr>
          </a:p>
          <a:p>
            <a:pPr marL="0" indent="0">
              <a:spcBef>
                <a:spcPts val="1600"/>
              </a:spcBef>
              <a:buNone/>
            </a:pPr>
            <a:endParaRPr>
              <a:solidFill>
                <a:srgbClr val="999999"/>
              </a:solidFill>
            </a:endParaRPr>
          </a:p>
          <a:p>
            <a:pPr marL="0" indent="0">
              <a:spcBef>
                <a:spcPts val="1600"/>
              </a:spcBef>
              <a:buNone/>
            </a:pPr>
            <a:endParaRPr>
              <a:solidFill>
                <a:srgbClr val="000000"/>
              </a:solidFill>
            </a:endParaRPr>
          </a:p>
          <a:p>
            <a:pPr algn="just">
              <a:lnSpc>
                <a:spcPct val="100000"/>
              </a:lnSpc>
              <a:spcBef>
                <a:spcPts val="1600"/>
              </a:spcBef>
              <a:buClr>
                <a:srgbClr val="000000"/>
              </a:buClr>
            </a:pPr>
            <a:endParaRPr lang="en">
              <a:solidFill>
                <a:srgbClr val="000000"/>
              </a:solidFill>
            </a:endParaRPr>
          </a:p>
          <a:p>
            <a:pPr algn="just">
              <a:lnSpc>
                <a:spcPct val="100000"/>
              </a:lnSpc>
              <a:spcBef>
                <a:spcPts val="1600"/>
              </a:spcBef>
              <a:buClr>
                <a:srgbClr val="000000"/>
              </a:buClr>
            </a:pPr>
            <a:r>
              <a:rPr lang="en">
                <a:solidFill>
                  <a:srgbClr val="000000"/>
                </a:solidFill>
              </a:rPr>
              <a:t>If we do </a:t>
            </a:r>
            <a:r>
              <a:rPr lang="en" b="1">
                <a:ea typeface="Courier New"/>
                <a:sym typeface="Courier New"/>
              </a:rPr>
              <a:t>((char*) i)[2]</a:t>
            </a:r>
            <a:r>
              <a:rPr lang="en">
                <a:solidFill>
                  <a:srgbClr val="000000"/>
                </a:solidFill>
              </a:rPr>
              <a:t>, the compiler adds </a:t>
            </a:r>
            <a:r>
              <a:rPr lang="en" b="1">
                <a:solidFill>
                  <a:srgbClr val="000000"/>
                </a:solidFill>
                <a:ea typeface="Courier New"/>
                <a:sym typeface="Courier New"/>
              </a:rPr>
              <a:t>0xF000 0000 + 2 * sizeof(char) = 0xF000 0002</a:t>
            </a:r>
            <a:r>
              <a:rPr lang="en">
                <a:solidFill>
                  <a:srgbClr val="000000"/>
                </a:solidFill>
              </a:rPr>
              <a:t>, then takes the one byte starting from that address as a char. This yields 0x72.</a:t>
            </a:r>
            <a:endParaRPr>
              <a:solidFill>
                <a:srgbClr val="000000"/>
              </a:solidFill>
            </a:endParaRPr>
          </a:p>
          <a:p>
            <a:pPr algn="just">
              <a:lnSpc>
                <a:spcPct val="100000"/>
              </a:lnSpc>
              <a:buClr>
                <a:srgbClr val="000000"/>
              </a:buClr>
            </a:pPr>
            <a:r>
              <a:rPr lang="en">
                <a:solidFill>
                  <a:srgbClr val="000000"/>
                </a:solidFill>
              </a:rPr>
              <a:t>If we do </a:t>
            </a:r>
            <a:r>
              <a:rPr lang="en" b="1">
                <a:solidFill>
                  <a:srgbClr val="000000"/>
                </a:solidFill>
                <a:ea typeface="Courier New"/>
                <a:sym typeface="Courier New"/>
              </a:rPr>
              <a:t>printf((char*) i)</a:t>
            </a:r>
            <a:r>
              <a:rPr lang="en">
                <a:solidFill>
                  <a:srgbClr val="000000"/>
                </a:solidFill>
                <a:ea typeface="Courier New"/>
                <a:sym typeface="Courier New"/>
              </a:rPr>
              <a:t>;</a:t>
            </a:r>
            <a:r>
              <a:rPr lang="en">
                <a:solidFill>
                  <a:srgbClr val="000000"/>
                </a:solidFill>
              </a:rPr>
              <a:t> we would interpret this block of memory as a character array, so we’d get 0x67 0x61 0x72 …, which when converted to ASCII yields “garden sod”</a:t>
            </a:r>
            <a:endParaRPr>
              <a:solidFill>
                <a:srgbClr val="000000"/>
              </a:solidFill>
            </a:endParaRPr>
          </a:p>
        </p:txBody>
      </p:sp>
      <p:graphicFrame>
        <p:nvGraphicFramePr>
          <p:cNvPr id="549" name="Google Shape;549;p59"/>
          <p:cNvGraphicFramePr/>
          <p:nvPr>
            <p:extLst>
              <p:ext uri="{D42A27DB-BD31-4B8C-83A1-F6EECF244321}">
                <p14:modId xmlns:p14="http://schemas.microsoft.com/office/powerpoint/2010/main" val="1278028506"/>
              </p:ext>
            </p:extLst>
          </p:nvPr>
        </p:nvGraphicFramePr>
        <p:xfrm>
          <a:off x="1134084" y="2130339"/>
          <a:ext cx="9621963" cy="1340169"/>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46701">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Footer Placeholder 1">
            <a:extLst>
              <a:ext uri="{FF2B5EF4-FFF2-40B4-BE49-F238E27FC236}">
                <a16:creationId xmlns:a16="http://schemas.microsoft.com/office/drawing/2014/main" id="{3FDCB37A-CBA8-C0CD-AA06-445487B7892F}"/>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2C0E26CE-A495-30C5-216A-04047CEF0DA6}"/>
              </a:ext>
            </a:extLst>
          </p:cNvPr>
          <p:cNvSpPr>
            <a:spLocks noGrp="1"/>
          </p:cNvSpPr>
          <p:nvPr>
            <p:ph type="sldNum" sz="quarter" idx="12"/>
          </p:nvPr>
        </p:nvSpPr>
        <p:spPr/>
        <p:txBody>
          <a:bodyPr/>
          <a:lstStyle/>
          <a:p>
            <a:fld id="{80B3F240-1256-4E56-B6D7-F3DD5D13EF0A}" type="slidenum">
              <a:rPr lang="en-US" smtClean="0"/>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8">
                                            <p:txEl>
                                              <p:pRg st="0" end="0"/>
                                            </p:txEl>
                                          </p:spTgt>
                                        </p:tgtEl>
                                        <p:attrNameLst>
                                          <p:attrName>style.visibility</p:attrName>
                                        </p:attrNameLst>
                                      </p:cBhvr>
                                      <p:to>
                                        <p:strVal val="visible"/>
                                      </p:to>
                                    </p:set>
                                    <p:animEffect transition="in" filter="fade">
                                      <p:cBhvr>
                                        <p:cTn id="7" dur="1000"/>
                                        <p:tgtEl>
                                          <p:spTgt spid="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8">
                                            <p:txEl>
                                              <p:pRg st="4" end="4"/>
                                            </p:txEl>
                                          </p:spTgt>
                                        </p:tgtEl>
                                        <p:attrNameLst>
                                          <p:attrName>style.visibility</p:attrName>
                                        </p:attrNameLst>
                                      </p:cBhvr>
                                      <p:to>
                                        <p:strVal val="visible"/>
                                      </p:to>
                                    </p:set>
                                    <p:animEffect transition="in" filter="fade">
                                      <p:cBhvr>
                                        <p:cTn id="12" dur="1000"/>
                                        <p:tgtEl>
                                          <p:spTgt spid="54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8">
                                            <p:txEl>
                                              <p:pRg st="5" end="5"/>
                                            </p:txEl>
                                          </p:spTgt>
                                        </p:tgtEl>
                                        <p:attrNameLst>
                                          <p:attrName>style.visibility</p:attrName>
                                        </p:attrNameLst>
                                      </p:cBhvr>
                                      <p:to>
                                        <p:strVal val="visible"/>
                                      </p:to>
                                    </p:set>
                                    <p:animEffect transition="in" filter="fade">
                                      <p:cBhvr>
                                        <p:cTn id="17" dur="1000"/>
                                        <p:tgtEl>
                                          <p:spTgt spid="5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0"/>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55" name="Google Shape;555;p60"/>
          <p:cNvSpPr txBox="1">
            <a:spLocks noGrp="1"/>
          </p:cNvSpPr>
          <p:nvPr>
            <p:ph idx="1"/>
          </p:nvPr>
        </p:nvSpPr>
        <p:spPr>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70000" lnSpcReduction="20000"/>
          </a:bodyPr>
          <a:lstStyle/>
          <a:p>
            <a:pPr algn="just">
              <a:lnSpc>
                <a:spcPct val="120000"/>
              </a:lnSpc>
              <a:buClr>
                <a:srgbClr val="000000"/>
              </a:buClr>
            </a:pPr>
            <a:r>
              <a:rPr lang="en">
                <a:solidFill>
                  <a:srgbClr val="000000"/>
                </a:solidFill>
              </a:rPr>
              <a:t>Note: In either case, if we read </a:t>
            </a:r>
            <a:r>
              <a:rPr lang="en" b="1">
                <a:solidFill>
                  <a:srgbClr val="000000"/>
                </a:solidFill>
                <a:ea typeface="Courier New"/>
                <a:sym typeface="Courier New"/>
              </a:rPr>
              <a:t>i[1]</a:t>
            </a:r>
            <a:r>
              <a:rPr lang="en">
                <a:solidFill>
                  <a:srgbClr val="000000"/>
                </a:solidFill>
              </a:rPr>
              <a:t>, we end up with our original integer. This is a good checksum to confirm your understanding; if you write a number, you should be able to read that number to get the same thing.</a:t>
            </a:r>
            <a:endParaRPr>
              <a:solidFill>
                <a:srgbClr val="000000"/>
              </a:solidFill>
            </a:endParaRPr>
          </a:p>
          <a:p>
            <a:pPr marL="0" indent="0">
              <a:spcBef>
                <a:spcPts val="1600"/>
              </a:spcBef>
              <a:buNone/>
            </a:pPr>
            <a:endParaRPr>
              <a:solidFill>
                <a:srgbClr val="999999"/>
              </a:solidFill>
            </a:endParaRPr>
          </a:p>
          <a:p>
            <a:pPr marL="0" indent="0">
              <a:spcBef>
                <a:spcPts val="1600"/>
              </a:spcBef>
              <a:buNone/>
            </a:pPr>
            <a:endParaRPr>
              <a:solidFill>
                <a:srgbClr val="000000"/>
              </a:solidFill>
            </a:endParaRPr>
          </a:p>
          <a:p>
            <a:pPr indent="0">
              <a:spcBef>
                <a:spcPts val="1600"/>
              </a:spcBef>
              <a:buNone/>
            </a:pPr>
            <a:endParaRPr>
              <a:solidFill>
                <a:srgbClr val="000000"/>
              </a:solidFill>
            </a:endParaRPr>
          </a:p>
          <a:p>
            <a:pPr>
              <a:spcBef>
                <a:spcPts val="1600"/>
              </a:spcBef>
              <a:buClr>
                <a:srgbClr val="000000"/>
              </a:buClr>
            </a:pPr>
            <a:endParaRPr lang="en">
              <a:solidFill>
                <a:srgbClr val="000000"/>
              </a:solidFill>
            </a:endParaRPr>
          </a:p>
          <a:p>
            <a:pPr algn="just">
              <a:lnSpc>
                <a:spcPct val="120000"/>
              </a:lnSpc>
              <a:spcBef>
                <a:spcPts val="1600"/>
              </a:spcBef>
              <a:buClr>
                <a:srgbClr val="000000"/>
              </a:buClr>
            </a:pPr>
            <a:endParaRPr lang="en">
              <a:solidFill>
                <a:srgbClr val="000000"/>
              </a:solidFill>
            </a:endParaRPr>
          </a:p>
          <a:p>
            <a:pPr algn="just">
              <a:lnSpc>
                <a:spcPct val="120000"/>
              </a:lnSpc>
              <a:spcBef>
                <a:spcPts val="1600"/>
              </a:spcBef>
              <a:buClr>
                <a:srgbClr val="000000"/>
              </a:buClr>
            </a:pPr>
            <a:r>
              <a:rPr lang="en">
                <a:solidFill>
                  <a:srgbClr val="000000"/>
                </a:solidFill>
              </a:rPr>
              <a:t>In Big Endian: </a:t>
            </a:r>
            <a:r>
              <a:rPr lang="en"/>
              <a:t>the compiler adds </a:t>
            </a:r>
            <a:r>
              <a:rPr lang="en" b="1">
                <a:ea typeface="Courier New"/>
                <a:sym typeface="Courier New"/>
              </a:rPr>
              <a:t>0xF000 0000 + 1 * sizeof(int) = </a:t>
            </a:r>
            <a:br>
              <a:rPr lang="en" b="1">
                <a:ea typeface="Courier New"/>
                <a:sym typeface="Courier New"/>
              </a:rPr>
            </a:br>
            <a:r>
              <a:rPr lang="en" b="1">
                <a:ea typeface="Courier New"/>
                <a:sym typeface="Courier New"/>
              </a:rPr>
              <a:t>0xF000 0004</a:t>
            </a:r>
            <a:r>
              <a:rPr lang="en"/>
              <a:t>, then takes the four bytes starting from that address: 0x73 0x20 0x6E 0x65. Since this is big-endian, we combine them with the first address being the MSB, so we get 0x73206E65, which is the correct result</a:t>
            </a:r>
            <a:endParaRPr>
              <a:solidFill>
                <a:srgbClr val="000000"/>
              </a:solidFill>
            </a:endParaRPr>
          </a:p>
        </p:txBody>
      </p:sp>
      <p:graphicFrame>
        <p:nvGraphicFramePr>
          <p:cNvPr id="556" name="Google Shape;556;p60"/>
          <p:cNvGraphicFramePr/>
          <p:nvPr>
            <p:extLst>
              <p:ext uri="{D42A27DB-BD31-4B8C-83A1-F6EECF244321}">
                <p14:modId xmlns:p14="http://schemas.microsoft.com/office/powerpoint/2010/main" val="1357180618"/>
              </p:ext>
            </p:extLst>
          </p:nvPr>
        </p:nvGraphicFramePr>
        <p:xfrm>
          <a:off x="1139137" y="2535554"/>
          <a:ext cx="9621963" cy="1786892"/>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46701">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6701">
                <a:tc gridSpan="4">
                  <a:txBody>
                    <a:bodyPr/>
                    <a:lstStyle/>
                    <a:p>
                      <a:pPr marL="0" lvl="0" indent="0" algn="ctr" rtl="0">
                        <a:lnSpc>
                          <a:spcPct val="115000"/>
                        </a:lnSpc>
                        <a:spcBef>
                          <a:spcPts val="0"/>
                        </a:spcBef>
                        <a:spcAft>
                          <a:spcPts val="0"/>
                        </a:spcAft>
                        <a:buNone/>
                      </a:pPr>
                      <a:r>
                        <a:rPr lang="en" sz="2400"/>
                        <a:t>Value (Big Endian)</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46701">
                <a:tc gridSpan="4">
                  <a:txBody>
                    <a:bodyPr/>
                    <a:lstStyle/>
                    <a:p>
                      <a:pPr marL="0" lvl="0" indent="0" algn="ctr" rtl="0">
                        <a:lnSpc>
                          <a:spcPct val="115000"/>
                        </a:lnSpc>
                        <a:spcBef>
                          <a:spcPts val="0"/>
                        </a:spcBef>
                        <a:spcAft>
                          <a:spcPts val="0"/>
                        </a:spcAft>
                        <a:buNone/>
                      </a:pPr>
                      <a:r>
                        <a:rPr lang="en" sz="2400"/>
                        <a:t>Value (Little Endian)</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76458079-32F1-E3B2-C994-6CE331CC9B00}"/>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595713A7-3641-4C04-259B-C1F21B322CA4}"/>
              </a:ext>
            </a:extLst>
          </p:cNvPr>
          <p:cNvSpPr>
            <a:spLocks noGrp="1"/>
          </p:cNvSpPr>
          <p:nvPr>
            <p:ph type="sldNum" sz="quarter" idx="12"/>
          </p:nvPr>
        </p:nvSpPr>
        <p:spPr/>
        <p:txBody>
          <a:bodyPr/>
          <a:lstStyle/>
          <a:p>
            <a:fld id="{80B3F240-1256-4E56-B6D7-F3DD5D13EF0A}" type="slidenum">
              <a:rPr lang="en-US" smtClean="0"/>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5">
                                            <p:txEl>
                                              <p:pRg st="0" end="0"/>
                                            </p:txEl>
                                          </p:spTgt>
                                        </p:tgtEl>
                                        <p:attrNameLst>
                                          <p:attrName>style.visibility</p:attrName>
                                        </p:attrNameLst>
                                      </p:cBhvr>
                                      <p:to>
                                        <p:strVal val="visible"/>
                                      </p:to>
                                    </p:set>
                                    <p:animEffect transition="in" filter="fade">
                                      <p:cBhvr>
                                        <p:cTn id="7" dur="1000"/>
                                        <p:tgtEl>
                                          <p:spTgt spid="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5">
                                            <p:txEl>
                                              <p:pRg st="6" end="6"/>
                                            </p:txEl>
                                          </p:spTgt>
                                        </p:tgtEl>
                                        <p:attrNameLst>
                                          <p:attrName>style.visibility</p:attrName>
                                        </p:attrNameLst>
                                      </p:cBhvr>
                                      <p:to>
                                        <p:strVal val="visible"/>
                                      </p:to>
                                    </p:set>
                                    <p:animEffect transition="in" filter="fade">
                                      <p:cBhvr>
                                        <p:cTn id="12" dur="1000"/>
                                        <p:tgtEl>
                                          <p:spTgt spid="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1"/>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62" name="Google Shape;562;p61"/>
          <p:cNvSpPr txBox="1">
            <a:spLocks noGrp="1"/>
          </p:cNvSpPr>
          <p:nvPr>
            <p:ph idx="1"/>
          </p:nvPr>
        </p:nvSpPr>
        <p:spPr>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85000" lnSpcReduction="20000"/>
          </a:bodyPr>
          <a:lstStyle/>
          <a:p>
            <a:pPr>
              <a:lnSpc>
                <a:spcPct val="120000"/>
              </a:lnSpc>
              <a:buClr>
                <a:srgbClr val="000000"/>
              </a:buClr>
            </a:pPr>
            <a:r>
              <a:rPr lang="en">
                <a:solidFill>
                  <a:srgbClr val="000000"/>
                </a:solidFill>
              </a:rPr>
              <a:t>Note: In either case, if we read </a:t>
            </a:r>
            <a:r>
              <a:rPr lang="en" b="1">
                <a:solidFill>
                  <a:srgbClr val="000000"/>
                </a:solidFill>
                <a:ea typeface="Courier New"/>
                <a:sym typeface="Courier New"/>
              </a:rPr>
              <a:t>i[1]</a:t>
            </a:r>
            <a:r>
              <a:rPr lang="en">
                <a:solidFill>
                  <a:srgbClr val="000000"/>
                </a:solidFill>
              </a:rPr>
              <a:t>, we end up with our original integer. This is a good checksum to confirm your understanding; if you write a number, you should be able to read that number to get the same thing.</a:t>
            </a:r>
            <a:endParaRPr>
              <a:solidFill>
                <a:srgbClr val="000000"/>
              </a:solidFill>
            </a:endParaRPr>
          </a:p>
          <a:p>
            <a:pPr marL="0" indent="0">
              <a:spcBef>
                <a:spcPts val="1600"/>
              </a:spcBef>
              <a:buNone/>
            </a:pPr>
            <a:endParaRPr>
              <a:solidFill>
                <a:srgbClr val="999999"/>
              </a:solidFill>
            </a:endParaRPr>
          </a:p>
          <a:p>
            <a:pPr marL="0" indent="0">
              <a:spcBef>
                <a:spcPts val="1600"/>
              </a:spcBef>
              <a:buNone/>
            </a:pPr>
            <a:endParaRPr>
              <a:solidFill>
                <a:srgbClr val="000000"/>
              </a:solidFill>
            </a:endParaRPr>
          </a:p>
          <a:p>
            <a:pPr indent="0">
              <a:spcBef>
                <a:spcPts val="1600"/>
              </a:spcBef>
              <a:buNone/>
            </a:pPr>
            <a:endParaRPr>
              <a:solidFill>
                <a:srgbClr val="000000"/>
              </a:solidFill>
            </a:endParaRPr>
          </a:p>
          <a:p>
            <a:pPr algn="just">
              <a:lnSpc>
                <a:spcPct val="110000"/>
              </a:lnSpc>
              <a:spcBef>
                <a:spcPts val="1600"/>
              </a:spcBef>
              <a:buClr>
                <a:srgbClr val="000000"/>
              </a:buClr>
            </a:pPr>
            <a:endParaRPr lang="en">
              <a:solidFill>
                <a:srgbClr val="000000"/>
              </a:solidFill>
            </a:endParaRPr>
          </a:p>
          <a:p>
            <a:pPr algn="just">
              <a:lnSpc>
                <a:spcPct val="110000"/>
              </a:lnSpc>
              <a:spcBef>
                <a:spcPts val="1600"/>
              </a:spcBef>
              <a:buClr>
                <a:srgbClr val="000000"/>
              </a:buClr>
            </a:pPr>
            <a:r>
              <a:rPr lang="en">
                <a:solidFill>
                  <a:srgbClr val="000000"/>
                </a:solidFill>
              </a:rPr>
              <a:t>In Little Endian: </a:t>
            </a:r>
            <a:r>
              <a:rPr lang="en"/>
              <a:t>the compiler adds</a:t>
            </a:r>
            <a:r>
              <a:rPr lang="en" b="1">
                <a:ea typeface="Courier New"/>
                <a:sym typeface="Courier New"/>
              </a:rPr>
              <a:t> 0xF000 0000 + 1 * sizeof(int) = </a:t>
            </a:r>
            <a:br>
              <a:rPr lang="en" b="1">
                <a:ea typeface="Courier New"/>
                <a:sym typeface="Courier New"/>
              </a:rPr>
            </a:br>
            <a:r>
              <a:rPr lang="en" b="1">
                <a:ea typeface="Courier New"/>
                <a:sym typeface="Courier New"/>
              </a:rPr>
              <a:t>0xF000 0004</a:t>
            </a:r>
            <a:r>
              <a:rPr lang="en"/>
              <a:t>, then takes the four bytes starting from that address: 0x65 0x6E 0x20 0x73. Since this is big-endian, we combine them with the first address being the LSB, so we get 0x73206E65, which is the correct result</a:t>
            </a:r>
            <a:endParaRPr>
              <a:solidFill>
                <a:srgbClr val="000000"/>
              </a:solidFill>
            </a:endParaRPr>
          </a:p>
        </p:txBody>
      </p:sp>
      <p:graphicFrame>
        <p:nvGraphicFramePr>
          <p:cNvPr id="563" name="Google Shape;563;p61"/>
          <p:cNvGraphicFramePr/>
          <p:nvPr>
            <p:extLst>
              <p:ext uri="{D42A27DB-BD31-4B8C-83A1-F6EECF244321}">
                <p14:modId xmlns:p14="http://schemas.microsoft.com/office/powerpoint/2010/main" val="2516938836"/>
              </p:ext>
            </p:extLst>
          </p:nvPr>
        </p:nvGraphicFramePr>
        <p:xfrm>
          <a:off x="1088616" y="2440964"/>
          <a:ext cx="9621963" cy="1786892"/>
        </p:xfrm>
        <a:graphic>
          <a:graphicData uri="http://schemas.openxmlformats.org/drawingml/2006/table">
            <a:tbl>
              <a:tblPr>
                <a:noFill/>
              </a:tblPr>
              <a:tblGrid>
                <a:gridCol w="342867">
                  <a:extLst>
                    <a:ext uri="{9D8B030D-6E8A-4147-A177-3AD203B41FA5}">
                      <a16:colId xmlns:a16="http://schemas.microsoft.com/office/drawing/2014/main" val="20000"/>
                    </a:ext>
                  </a:extLst>
                </a:gridCol>
                <a:gridCol w="1301300">
                  <a:extLst>
                    <a:ext uri="{9D8B030D-6E8A-4147-A177-3AD203B41FA5}">
                      <a16:colId xmlns:a16="http://schemas.microsoft.com/office/drawing/2014/main" val="20001"/>
                    </a:ext>
                  </a:extLst>
                </a:gridCol>
                <a:gridCol w="1301300">
                  <a:extLst>
                    <a:ext uri="{9D8B030D-6E8A-4147-A177-3AD203B41FA5}">
                      <a16:colId xmlns:a16="http://schemas.microsoft.com/office/drawing/2014/main" val="20002"/>
                    </a:ext>
                  </a:extLst>
                </a:gridCol>
                <a:gridCol w="1301300">
                  <a:extLst>
                    <a:ext uri="{9D8B030D-6E8A-4147-A177-3AD203B41FA5}">
                      <a16:colId xmlns:a16="http://schemas.microsoft.com/office/drawing/2014/main" val="20003"/>
                    </a:ext>
                  </a:extLst>
                </a:gridCol>
                <a:gridCol w="447933">
                  <a:extLst>
                    <a:ext uri="{9D8B030D-6E8A-4147-A177-3AD203B41FA5}">
                      <a16:colId xmlns:a16="http://schemas.microsoft.com/office/drawing/2014/main" val="20004"/>
                    </a:ext>
                  </a:extLst>
                </a:gridCol>
                <a:gridCol w="447933">
                  <a:extLst>
                    <a:ext uri="{9D8B030D-6E8A-4147-A177-3AD203B41FA5}">
                      <a16:colId xmlns:a16="http://schemas.microsoft.com/office/drawing/2014/main" val="20005"/>
                    </a:ext>
                  </a:extLst>
                </a:gridCol>
                <a:gridCol w="447933">
                  <a:extLst>
                    <a:ext uri="{9D8B030D-6E8A-4147-A177-3AD203B41FA5}">
                      <a16:colId xmlns:a16="http://schemas.microsoft.com/office/drawing/2014/main" val="20006"/>
                    </a:ext>
                  </a:extLst>
                </a:gridCol>
                <a:gridCol w="447933">
                  <a:extLst>
                    <a:ext uri="{9D8B030D-6E8A-4147-A177-3AD203B41FA5}">
                      <a16:colId xmlns:a16="http://schemas.microsoft.com/office/drawing/2014/main" val="20007"/>
                    </a:ext>
                  </a:extLst>
                </a:gridCol>
                <a:gridCol w="447933">
                  <a:extLst>
                    <a:ext uri="{9D8B030D-6E8A-4147-A177-3AD203B41FA5}">
                      <a16:colId xmlns:a16="http://schemas.microsoft.com/office/drawing/2014/main" val="20008"/>
                    </a:ext>
                  </a:extLst>
                </a:gridCol>
                <a:gridCol w="447933">
                  <a:extLst>
                    <a:ext uri="{9D8B030D-6E8A-4147-A177-3AD203B41FA5}">
                      <a16:colId xmlns:a16="http://schemas.microsoft.com/office/drawing/2014/main" val="20009"/>
                    </a:ext>
                  </a:extLst>
                </a:gridCol>
                <a:gridCol w="447933">
                  <a:extLst>
                    <a:ext uri="{9D8B030D-6E8A-4147-A177-3AD203B41FA5}">
                      <a16:colId xmlns:a16="http://schemas.microsoft.com/office/drawing/2014/main" val="20010"/>
                    </a:ext>
                  </a:extLst>
                </a:gridCol>
                <a:gridCol w="447933">
                  <a:extLst>
                    <a:ext uri="{9D8B030D-6E8A-4147-A177-3AD203B41FA5}">
                      <a16:colId xmlns:a16="http://schemas.microsoft.com/office/drawing/2014/main" val="20011"/>
                    </a:ext>
                  </a:extLst>
                </a:gridCol>
                <a:gridCol w="447933">
                  <a:extLst>
                    <a:ext uri="{9D8B030D-6E8A-4147-A177-3AD203B41FA5}">
                      <a16:colId xmlns:a16="http://schemas.microsoft.com/office/drawing/2014/main" val="20012"/>
                    </a:ext>
                  </a:extLst>
                </a:gridCol>
                <a:gridCol w="447933">
                  <a:extLst>
                    <a:ext uri="{9D8B030D-6E8A-4147-A177-3AD203B41FA5}">
                      <a16:colId xmlns:a16="http://schemas.microsoft.com/office/drawing/2014/main" val="20013"/>
                    </a:ext>
                  </a:extLst>
                </a:gridCol>
                <a:gridCol w="447933">
                  <a:extLst>
                    <a:ext uri="{9D8B030D-6E8A-4147-A177-3AD203B41FA5}">
                      <a16:colId xmlns:a16="http://schemas.microsoft.com/office/drawing/2014/main" val="20014"/>
                    </a:ext>
                  </a:extLst>
                </a:gridCol>
                <a:gridCol w="447933">
                  <a:extLst>
                    <a:ext uri="{9D8B030D-6E8A-4147-A177-3AD203B41FA5}">
                      <a16:colId xmlns:a16="http://schemas.microsoft.com/office/drawing/2014/main" val="20015"/>
                    </a:ext>
                  </a:extLst>
                </a:gridCol>
              </a:tblGrid>
              <a:tr h="446701">
                <a:tc gridSpan="4">
                  <a:txBody>
                    <a:bodyPr/>
                    <a:lstStyle/>
                    <a:p>
                      <a:pPr marL="0" lvl="0" indent="0" algn="ctr" rtl="0">
                        <a:lnSpc>
                          <a:spcPct val="115000"/>
                        </a:lnSpc>
                        <a:spcBef>
                          <a:spcPts val="0"/>
                        </a:spcBef>
                        <a:spcAft>
                          <a:spcPts val="0"/>
                        </a:spcAft>
                        <a:buNone/>
                      </a:pPr>
                      <a:r>
                        <a:rPr lang="en" sz="2400"/>
                        <a:t>Address (Last hex digit)</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2400"/>
                        <a:t>0</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1</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2</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3</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4</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5</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6</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7</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8</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9</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A</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t>B</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46701">
                <a:tc gridSpan="4">
                  <a:txBody>
                    <a:bodyPr/>
                    <a:lstStyle/>
                    <a:p>
                      <a:pPr marL="0" lvl="0" indent="0" algn="ctr" rtl="0">
                        <a:lnSpc>
                          <a:spcPct val="115000"/>
                        </a:lnSpc>
                        <a:spcBef>
                          <a:spcPts val="0"/>
                        </a:spcBef>
                        <a:spcAft>
                          <a:spcPts val="0"/>
                        </a:spcAft>
                        <a:buNone/>
                      </a:pPr>
                      <a:r>
                        <a:rPr lang="en" sz="2400"/>
                        <a:t>Value</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0x64726167</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0x73206E65</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2400"/>
                        <a:t>0x7400646F</a:t>
                      </a:r>
                      <a:endParaRPr sz="2400"/>
                    </a:p>
                  </a:txBody>
                  <a:tcPr marL="38100" marR="381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6701">
                <a:tc gridSpan="4">
                  <a:txBody>
                    <a:bodyPr/>
                    <a:lstStyle/>
                    <a:p>
                      <a:pPr marL="0" lvl="0" indent="0" algn="ctr" rtl="0">
                        <a:lnSpc>
                          <a:spcPct val="115000"/>
                        </a:lnSpc>
                        <a:spcBef>
                          <a:spcPts val="0"/>
                        </a:spcBef>
                        <a:spcAft>
                          <a:spcPts val="0"/>
                        </a:spcAft>
                        <a:buNone/>
                      </a:pPr>
                      <a:r>
                        <a:rPr lang="en" sz="2400"/>
                        <a:t>Value (Big Endian)</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46701">
                <a:tc gridSpan="4">
                  <a:txBody>
                    <a:bodyPr/>
                    <a:lstStyle/>
                    <a:p>
                      <a:pPr marL="0" lvl="0" indent="0" algn="ctr" rtl="0">
                        <a:lnSpc>
                          <a:spcPct val="115000"/>
                        </a:lnSpc>
                        <a:spcBef>
                          <a:spcPts val="0"/>
                        </a:spcBef>
                        <a:spcAft>
                          <a:spcPts val="0"/>
                        </a:spcAft>
                        <a:buNone/>
                      </a:pPr>
                      <a:r>
                        <a:rPr lang="en" sz="2400"/>
                        <a:t>Value (Little Endian)</a:t>
                      </a:r>
                      <a:endParaRPr sz="24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 sz="1200"/>
                        <a:t>0x67</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0x61</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0x72</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0x65</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0x6E</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0x20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0x73</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0x6F</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0x64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0x00</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0x74</a:t>
                      </a:r>
                      <a:endParaRPr sz="1200"/>
                    </a:p>
                  </a:txBody>
                  <a:tcPr marL="38100" marR="381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A9A22E91-4AA6-CE62-37B4-22DC043A18B7}"/>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C9512F67-65B7-76BF-A15A-4BBD05C496CC}"/>
              </a:ext>
            </a:extLst>
          </p:cNvPr>
          <p:cNvSpPr>
            <a:spLocks noGrp="1"/>
          </p:cNvSpPr>
          <p:nvPr>
            <p:ph type="sldNum" sz="quarter" idx="12"/>
          </p:nvPr>
        </p:nvSpPr>
        <p:spPr/>
        <p:txBody>
          <a:bodyPr/>
          <a:lstStyle/>
          <a:p>
            <a:fld id="{80B3F240-1256-4E56-B6D7-F3DD5D13EF0A}" type="slidenum">
              <a:rPr lang="en-US" smtClean="0"/>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animEffect transition="in" filter="fade">
                                      <p:cBhvr>
                                        <p:cTn id="7" dur="1000"/>
                                        <p:tgtEl>
                                          <p:spTgt spid="5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2">
                                            <p:txEl>
                                              <p:pRg st="5" end="5"/>
                                            </p:txEl>
                                          </p:spTgt>
                                        </p:tgtEl>
                                        <p:attrNameLst>
                                          <p:attrName>style.visibility</p:attrName>
                                        </p:attrNameLst>
                                      </p:cBhvr>
                                      <p:to>
                                        <p:strVal val="visible"/>
                                      </p:to>
                                    </p:set>
                                    <p:animEffect transition="in" filter="fade">
                                      <p:cBhvr>
                                        <p:cTn id="12" dur="1000"/>
                                        <p:tgtEl>
                                          <p:spTgt spid="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2"/>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69" name="Google Shape;569;p62"/>
          <p:cNvSpPr txBox="1">
            <a:spLocks noGrp="1"/>
          </p:cNvSpPr>
          <p:nvPr>
            <p:ph idx="1"/>
          </p:nvPr>
        </p:nvSpPr>
        <p:spPr>
          <a:xfrm>
            <a:off x="838200" y="920866"/>
            <a:ext cx="10515600" cy="5348584"/>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a:bodyPr>
          <a:lstStyle/>
          <a:p>
            <a:pPr algn="just">
              <a:lnSpc>
                <a:spcPct val="110000"/>
              </a:lnSpc>
              <a:buClr>
                <a:srgbClr val="000000"/>
              </a:buClr>
            </a:pPr>
            <a:r>
              <a:rPr lang="en">
                <a:solidFill>
                  <a:srgbClr val="000000"/>
                </a:solidFill>
              </a:rPr>
              <a:t>All endiannesses work as long as you’re consistent. It only affects cases where you either transfer to a new endianness (different systems can use different endiannesses), or when you split/merge a block of data into smaller/larger chunks.</a:t>
            </a:r>
            <a:endParaRPr>
              <a:solidFill>
                <a:srgbClr val="000000"/>
              </a:solidFill>
            </a:endParaRPr>
          </a:p>
          <a:p>
            <a:pPr lvl="1" algn="just">
              <a:lnSpc>
                <a:spcPct val="110000"/>
              </a:lnSpc>
              <a:buClr>
                <a:srgbClr val="000000"/>
              </a:buClr>
            </a:pPr>
            <a:r>
              <a:rPr lang="en">
                <a:solidFill>
                  <a:srgbClr val="000000"/>
                </a:solidFill>
              </a:rPr>
              <a:t>This comes up a lot when working with unions, since a union is designed to interpret the same block of data in different ways.</a:t>
            </a:r>
            <a:endParaRPr>
              <a:solidFill>
                <a:srgbClr val="000000"/>
              </a:solidFill>
            </a:endParaRPr>
          </a:p>
          <a:p>
            <a:pPr algn="just">
              <a:lnSpc>
                <a:spcPct val="110000"/>
              </a:lnSpc>
              <a:buClr>
                <a:srgbClr val="000000"/>
              </a:buClr>
            </a:pPr>
            <a:r>
              <a:rPr lang="en">
                <a:solidFill>
                  <a:srgbClr val="000000"/>
                </a:solidFill>
              </a:rPr>
              <a:t>Officially, C defines this to be undefined behavior; you’re not supposed to do this.</a:t>
            </a:r>
            <a:endParaRPr>
              <a:solidFill>
                <a:srgbClr val="000000"/>
              </a:solidFill>
            </a:endParaRPr>
          </a:p>
          <a:p>
            <a:pPr lvl="1" algn="just">
              <a:lnSpc>
                <a:spcPct val="110000"/>
              </a:lnSpc>
              <a:buClr>
                <a:srgbClr val="000000"/>
              </a:buClr>
            </a:pPr>
            <a:r>
              <a:rPr lang="en">
                <a:solidFill>
                  <a:srgbClr val="000000"/>
                </a:solidFill>
              </a:rPr>
              <a:t>With unions, you’re supposed to use that block as only one of the components</a:t>
            </a:r>
            <a:endParaRPr>
              <a:solidFill>
                <a:srgbClr val="000000"/>
              </a:solidFill>
            </a:endParaRPr>
          </a:p>
        </p:txBody>
      </p:sp>
      <p:sp>
        <p:nvSpPr>
          <p:cNvPr id="2" name="Footer Placeholder 1">
            <a:extLst>
              <a:ext uri="{FF2B5EF4-FFF2-40B4-BE49-F238E27FC236}">
                <a16:creationId xmlns:a16="http://schemas.microsoft.com/office/drawing/2014/main" id="{84C268C3-894B-9CBA-DA35-B5B1A9FCF63D}"/>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76B73711-8AD6-C5FF-C389-7B4B7E7EAE2B}"/>
              </a:ext>
            </a:extLst>
          </p:cNvPr>
          <p:cNvSpPr>
            <a:spLocks noGrp="1"/>
          </p:cNvSpPr>
          <p:nvPr>
            <p:ph type="sldNum" sz="quarter" idx="12"/>
          </p:nvPr>
        </p:nvSpPr>
        <p:spPr/>
        <p:txBody>
          <a:bodyPr/>
          <a:lstStyle/>
          <a:p>
            <a:fld id="{80B3F240-1256-4E56-B6D7-F3DD5D13EF0A}" type="slidenum">
              <a:rPr lang="en-US" smtClean="0"/>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animEffect transition="in" filter="fade">
                                      <p:cBhvr>
                                        <p:cTn id="7" dur="1000"/>
                                        <p:tgtEl>
                                          <p:spTgt spid="5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9">
                                            <p:txEl>
                                              <p:pRg st="1" end="1"/>
                                            </p:txEl>
                                          </p:spTgt>
                                        </p:tgtEl>
                                        <p:attrNameLst>
                                          <p:attrName>style.visibility</p:attrName>
                                        </p:attrNameLst>
                                      </p:cBhvr>
                                      <p:to>
                                        <p:strVal val="visible"/>
                                      </p:to>
                                    </p:set>
                                    <p:animEffect transition="in" filter="fade">
                                      <p:cBhvr>
                                        <p:cTn id="12" dur="1000"/>
                                        <p:tgtEl>
                                          <p:spTgt spid="5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9">
                                            <p:txEl>
                                              <p:pRg st="2" end="2"/>
                                            </p:txEl>
                                          </p:spTgt>
                                        </p:tgtEl>
                                        <p:attrNameLst>
                                          <p:attrName>style.visibility</p:attrName>
                                        </p:attrNameLst>
                                      </p:cBhvr>
                                      <p:to>
                                        <p:strVal val="visible"/>
                                      </p:to>
                                    </p:set>
                                    <p:animEffect transition="in" filter="fade">
                                      <p:cBhvr>
                                        <p:cTn id="17" dur="1000"/>
                                        <p:tgtEl>
                                          <p:spTgt spid="5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9">
                                            <p:txEl>
                                              <p:pRg st="3" end="3"/>
                                            </p:txEl>
                                          </p:spTgt>
                                        </p:tgtEl>
                                        <p:attrNameLst>
                                          <p:attrName>style.visibility</p:attrName>
                                        </p:attrNameLst>
                                      </p:cBhvr>
                                      <p:to>
                                        <p:strVal val="visible"/>
                                      </p:to>
                                    </p:set>
                                    <p:animEffect transition="in" filter="fade">
                                      <p:cBhvr>
                                        <p:cTn id="22" dur="1000"/>
                                        <p:tgtEl>
                                          <p:spTgt spid="5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3"/>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75" name="Google Shape;575;p63"/>
          <p:cNvSpPr txBox="1">
            <a:spLocks noGrp="1"/>
          </p:cNvSpPr>
          <p:nvPr>
            <p:ph idx="1"/>
          </p:nvPr>
        </p:nvSpPr>
        <p:spPr>
          <a:xfrm>
            <a:off x="838200" y="956231"/>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a:bodyPr>
          <a:lstStyle/>
          <a:p>
            <a:pPr algn="just">
              <a:lnSpc>
                <a:spcPct val="100000"/>
              </a:lnSpc>
              <a:buClr>
                <a:srgbClr val="000000"/>
              </a:buClr>
            </a:pPr>
            <a:r>
              <a:rPr lang="en">
                <a:solidFill>
                  <a:srgbClr val="000000"/>
                </a:solidFill>
              </a:rPr>
              <a:t>Big Endian is commonly used in networks (e.g. communicating data between computers).</a:t>
            </a:r>
            <a:endParaRPr>
              <a:solidFill>
                <a:srgbClr val="000000"/>
              </a:solidFill>
            </a:endParaRPr>
          </a:p>
          <a:p>
            <a:pPr algn="just">
              <a:lnSpc>
                <a:spcPct val="100000"/>
              </a:lnSpc>
              <a:buClr>
                <a:srgbClr val="000000"/>
              </a:buClr>
            </a:pPr>
            <a:r>
              <a:rPr lang="en">
                <a:solidFill>
                  <a:srgbClr val="000000"/>
                </a:solidFill>
              </a:rPr>
              <a:t>Little Endian is commonly used within the computer</a:t>
            </a:r>
            <a:endParaRPr>
              <a:solidFill>
                <a:srgbClr val="000000"/>
              </a:solidFill>
            </a:endParaRPr>
          </a:p>
          <a:p>
            <a:pPr lvl="1" algn="just">
              <a:lnSpc>
                <a:spcPct val="100000"/>
              </a:lnSpc>
              <a:buClr>
                <a:srgbClr val="000000"/>
              </a:buClr>
            </a:pPr>
            <a:r>
              <a:rPr lang="en">
                <a:solidFill>
                  <a:srgbClr val="000000"/>
                </a:solidFill>
              </a:rPr>
              <a:t>The default endianness for C, RISC-V, x86, etc. In general, you’ll be working with little-endian systems when programming</a:t>
            </a:r>
            <a:endParaRPr>
              <a:solidFill>
                <a:srgbClr val="000000"/>
              </a:solidFill>
            </a:endParaRPr>
          </a:p>
        </p:txBody>
      </p:sp>
      <p:sp>
        <p:nvSpPr>
          <p:cNvPr id="2" name="Footer Placeholder 1">
            <a:extLst>
              <a:ext uri="{FF2B5EF4-FFF2-40B4-BE49-F238E27FC236}">
                <a16:creationId xmlns:a16="http://schemas.microsoft.com/office/drawing/2014/main" id="{2C310BDC-6C1C-113B-0CBA-50BE1273688D}"/>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56133D2D-FE9E-230A-B3FF-37B10ACD0758}"/>
              </a:ext>
            </a:extLst>
          </p:cNvPr>
          <p:cNvSpPr>
            <a:spLocks noGrp="1"/>
          </p:cNvSpPr>
          <p:nvPr>
            <p:ph type="sldNum" sz="quarter" idx="12"/>
          </p:nvPr>
        </p:nvSpPr>
        <p:spPr/>
        <p:txBody>
          <a:bodyPr/>
          <a:lstStyle/>
          <a:p>
            <a:fld id="{80B3F240-1256-4E56-B6D7-F3DD5D13EF0A}" type="slidenum">
              <a:rPr lang="en-US" smtClean="0"/>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5">
                                            <p:txEl>
                                              <p:pRg st="1" end="1"/>
                                            </p:txEl>
                                          </p:spTgt>
                                        </p:tgtEl>
                                        <p:attrNameLst>
                                          <p:attrName>style.visibility</p:attrName>
                                        </p:attrNameLst>
                                      </p:cBhvr>
                                      <p:to>
                                        <p:strVal val="visible"/>
                                      </p:to>
                                    </p:set>
                                    <p:animEffect transition="in" filter="fade">
                                      <p:cBhvr>
                                        <p:cTn id="12" dur="1000"/>
                                        <p:tgtEl>
                                          <p:spTgt spid="5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5">
                                            <p:txEl>
                                              <p:pRg st="2" end="2"/>
                                            </p:txEl>
                                          </p:spTgt>
                                        </p:tgtEl>
                                        <p:attrNameLst>
                                          <p:attrName>style.visibility</p:attrName>
                                        </p:attrNameLst>
                                      </p:cBhvr>
                                      <p:to>
                                        <p:strVal val="visible"/>
                                      </p:to>
                                    </p:set>
                                    <p:animEffect transition="in" filter="fade">
                                      <p:cBhvr>
                                        <p:cTn id="17" dur="1000"/>
                                        <p:tgtEl>
                                          <p:spTgt spid="5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Endianness</a:t>
            </a:r>
            <a:endParaRPr/>
          </a:p>
        </p:txBody>
      </p:sp>
      <p:sp>
        <p:nvSpPr>
          <p:cNvPr id="581" name="Google Shape;581;p64"/>
          <p:cNvSpPr txBox="1">
            <a:spLocks noGrp="1"/>
          </p:cNvSpPr>
          <p:nvPr>
            <p:ph idx="1"/>
          </p:nvPr>
        </p:nvSpPr>
        <p:spPr>
          <a:xfrm>
            <a:off x="883667" y="946126"/>
            <a:ext cx="10515600" cy="5404155"/>
          </a:xfrm>
          <a:prstGeom prst="rect">
            <a:avLst/>
          </a:prstGeom>
          <a:ln>
            <a:noFill/>
          </a:ln>
        </p:spPr>
        <p:txBody>
          <a:bodyPr spcFirstLastPara="1" vert="horz" wrap="square" lIns="121900" tIns="121900" rIns="121900" bIns="121900" rtlCol="0" anchor="t" anchorCtr="0">
            <a:normAutofit/>
          </a:bodyPr>
          <a:lstStyle/>
          <a:p>
            <a:pPr algn="just">
              <a:lnSpc>
                <a:spcPct val="100000"/>
              </a:lnSpc>
              <a:buClr>
                <a:srgbClr val="000000"/>
              </a:buClr>
            </a:pPr>
            <a:r>
              <a:rPr lang="en">
                <a:solidFill>
                  <a:srgbClr val="000000"/>
                </a:solidFill>
              </a:rPr>
              <a:t>Some systems are bi-endian (allows you to switch endianness if you want)</a:t>
            </a:r>
            <a:endParaRPr>
              <a:solidFill>
                <a:srgbClr val="000000"/>
              </a:solidFill>
            </a:endParaRPr>
          </a:p>
          <a:p>
            <a:pPr algn="just">
              <a:lnSpc>
                <a:spcPct val="100000"/>
              </a:lnSpc>
              <a:buClr>
                <a:srgbClr val="000000"/>
              </a:buClr>
            </a:pPr>
            <a:r>
              <a:rPr lang="en">
                <a:solidFill>
                  <a:srgbClr val="000000"/>
                </a:solidFill>
              </a:rPr>
              <a:t>There are mild benefits for either endianness (one might let you read important data faster than the other), but ultimately, we use different endiannesses because computer programmers are bad at coordinating standards, and once a standard is made, backwards compatibility is an issue.</a:t>
            </a:r>
            <a:endParaRPr>
              <a:solidFill>
                <a:srgbClr val="000000"/>
              </a:solidFill>
            </a:endParaRPr>
          </a:p>
          <a:p>
            <a:pPr algn="just">
              <a:lnSpc>
                <a:spcPct val="100000"/>
              </a:lnSpc>
              <a:buClr>
                <a:srgbClr val="000000"/>
              </a:buClr>
            </a:pPr>
            <a:r>
              <a:rPr lang="en">
                <a:solidFill>
                  <a:srgbClr val="000000"/>
                </a:solidFill>
              </a:rPr>
              <a:t>The </a:t>
            </a:r>
            <a:r>
              <a:rPr lang="en" b="1">
                <a:solidFill>
                  <a:srgbClr val="000000"/>
                </a:solidFill>
                <a:ea typeface="Courier New"/>
                <a:sym typeface="Courier New"/>
              </a:rPr>
              <a:t>hton</a:t>
            </a:r>
            <a:r>
              <a:rPr lang="en">
                <a:solidFill>
                  <a:srgbClr val="000000"/>
                </a:solidFill>
              </a:rPr>
              <a:t> and </a:t>
            </a:r>
            <a:r>
              <a:rPr lang="en" b="1">
                <a:solidFill>
                  <a:srgbClr val="000000"/>
                </a:solidFill>
                <a:ea typeface="Courier New"/>
                <a:sym typeface="Courier New"/>
              </a:rPr>
              <a:t>ntoh</a:t>
            </a:r>
            <a:r>
              <a:rPr lang="en">
                <a:solidFill>
                  <a:srgbClr val="000000"/>
                </a:solidFill>
              </a:rPr>
              <a:t> function sets convert from host endianness to network endianness and vice versa.</a:t>
            </a:r>
            <a:endParaRPr>
              <a:solidFill>
                <a:srgbClr val="000000"/>
              </a:solidFill>
            </a:endParaRPr>
          </a:p>
        </p:txBody>
      </p:sp>
      <p:sp>
        <p:nvSpPr>
          <p:cNvPr id="2" name="Footer Placeholder 1">
            <a:extLst>
              <a:ext uri="{FF2B5EF4-FFF2-40B4-BE49-F238E27FC236}">
                <a16:creationId xmlns:a16="http://schemas.microsoft.com/office/drawing/2014/main" id="{261FA76D-346B-A87B-C7AB-08164A94D897}"/>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98B262AB-0F53-4F92-AB66-5B609D71BB6B}"/>
              </a:ext>
            </a:extLst>
          </p:cNvPr>
          <p:cNvSpPr>
            <a:spLocks noGrp="1"/>
          </p:cNvSpPr>
          <p:nvPr>
            <p:ph type="sldNum" sz="quarter" idx="12"/>
          </p:nvPr>
        </p:nvSpPr>
        <p:spPr/>
        <p:txBody>
          <a:bodyPr/>
          <a:lstStyle/>
          <a:p>
            <a:fld id="{80B3F240-1256-4E56-B6D7-F3DD5D13EF0A}" type="slidenum">
              <a:rPr lang="en-US" smtClean="0"/>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7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D090-CE00-F084-B722-7733114A53AC}"/>
              </a:ext>
            </a:extLst>
          </p:cNvPr>
          <p:cNvSpPr>
            <a:spLocks noGrp="1"/>
          </p:cNvSpPr>
          <p:nvPr>
            <p:ph type="title"/>
          </p:nvPr>
        </p:nvSpPr>
        <p:spPr/>
        <p:txBody>
          <a:bodyPr/>
          <a:lstStyle/>
          <a:p>
            <a:r>
              <a:rPr lang="en-US"/>
              <a:t>Static</a:t>
            </a:r>
            <a:r>
              <a:rPr lang="en-US" spc="35"/>
              <a:t> </a:t>
            </a:r>
            <a:r>
              <a:rPr lang="en-US" spc="95"/>
              <a:t>and</a:t>
            </a:r>
            <a:r>
              <a:rPr lang="en-US" spc="35"/>
              <a:t> </a:t>
            </a:r>
            <a:r>
              <a:rPr lang="en-US"/>
              <a:t>Stack</a:t>
            </a:r>
            <a:r>
              <a:rPr lang="en-US" spc="39"/>
              <a:t> </a:t>
            </a:r>
            <a:r>
              <a:rPr lang="en-US" spc="77"/>
              <a:t>allocation</a:t>
            </a:r>
            <a:endParaRPr lang="en-PK"/>
          </a:p>
        </p:txBody>
      </p:sp>
      <p:sp>
        <p:nvSpPr>
          <p:cNvPr id="4" name="Footer Placeholder 3">
            <a:extLst>
              <a:ext uri="{FF2B5EF4-FFF2-40B4-BE49-F238E27FC236}">
                <a16:creationId xmlns:a16="http://schemas.microsoft.com/office/drawing/2014/main" id="{79F7F13A-F7C1-1814-A03E-7E8632E991E6}"/>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0100126B-21E4-ACC2-C9D5-419AC331E168}"/>
              </a:ext>
            </a:extLst>
          </p:cNvPr>
          <p:cNvSpPr>
            <a:spLocks noGrp="1"/>
          </p:cNvSpPr>
          <p:nvPr>
            <p:ph type="sldNum" sz="quarter" idx="12"/>
          </p:nvPr>
        </p:nvSpPr>
        <p:spPr/>
        <p:txBody>
          <a:bodyPr/>
          <a:lstStyle/>
          <a:p>
            <a:fld id="{80B3F240-1256-4E56-B6D7-F3DD5D13EF0A}" type="slidenum">
              <a:rPr lang="en-US" smtClean="0"/>
              <a:t>5</a:t>
            </a:fld>
            <a:endParaRPr lang="en-US"/>
          </a:p>
        </p:txBody>
      </p:sp>
      <p:sp>
        <p:nvSpPr>
          <p:cNvPr id="6" name="object 3">
            <a:extLst>
              <a:ext uri="{FF2B5EF4-FFF2-40B4-BE49-F238E27FC236}">
                <a16:creationId xmlns:a16="http://schemas.microsoft.com/office/drawing/2014/main" id="{614FC78F-03E3-51EB-2B5D-BCBAFCAD2FF6}"/>
              </a:ext>
            </a:extLst>
          </p:cNvPr>
          <p:cNvSpPr txBox="1">
            <a:spLocks/>
          </p:cNvSpPr>
          <p:nvPr/>
        </p:nvSpPr>
        <p:spPr>
          <a:xfrm>
            <a:off x="935018" y="1026622"/>
            <a:ext cx="2928420" cy="4554552"/>
          </a:xfrm>
          <a:prstGeom prst="rect">
            <a:avLst/>
          </a:prstGeom>
        </p:spPr>
        <p:txBody>
          <a:bodyPr vert="horz" wrap="square" lIns="0" tIns="22324"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29" marR="99562">
              <a:lnSpc>
                <a:spcPts val="2855"/>
              </a:lnSpc>
              <a:spcBef>
                <a:spcPts val="176"/>
              </a:spcBef>
            </a:pPr>
            <a:r>
              <a:rPr lang="en-US"/>
              <a:t>Static</a:t>
            </a:r>
            <a:r>
              <a:rPr lang="en-US" spc="-21"/>
              <a:t> </a:t>
            </a:r>
            <a:r>
              <a:rPr lang="en-US" spc="42"/>
              <a:t>allocation with</a:t>
            </a:r>
            <a:r>
              <a:rPr lang="en-US" spc="80"/>
              <a:t> </a:t>
            </a:r>
            <a:r>
              <a:rPr lang="en-US" spc="-18"/>
              <a:t>the </a:t>
            </a:r>
            <a:r>
              <a:rPr lang="en-US" spc="46"/>
              <a:t>keyword</a:t>
            </a:r>
            <a:r>
              <a:rPr lang="en-US" spc="91"/>
              <a:t> </a:t>
            </a:r>
            <a:r>
              <a:rPr lang="en-US" sz="1969" spc="-7">
                <a:solidFill>
                  <a:srgbClr val="931A68"/>
                </a:solidFill>
                <a:latin typeface="Courier New"/>
                <a:cs typeface="Courier New"/>
              </a:rPr>
              <a:t>static</a:t>
            </a:r>
            <a:endParaRPr lang="en-US" sz="1969">
              <a:latin typeface="Courier New"/>
              <a:cs typeface="Courier New"/>
            </a:endParaRPr>
          </a:p>
          <a:p>
            <a:pPr marL="8929" marR="3572">
              <a:lnSpc>
                <a:spcPts val="2855"/>
              </a:lnSpc>
              <a:spcBef>
                <a:spcPts val="939"/>
              </a:spcBef>
            </a:pPr>
            <a:r>
              <a:rPr lang="en-US"/>
              <a:t>Stack</a:t>
            </a:r>
            <a:r>
              <a:rPr lang="en-US" spc="-7"/>
              <a:t> </a:t>
            </a:r>
            <a:r>
              <a:rPr lang="en-US" spc="42"/>
              <a:t>allocation </a:t>
            </a:r>
            <a:r>
              <a:rPr lang="en-US"/>
              <a:t>automatic</a:t>
            </a:r>
            <a:r>
              <a:rPr lang="en-US" spc="143"/>
              <a:t> </a:t>
            </a:r>
            <a:r>
              <a:rPr lang="en-US" spc="77"/>
              <a:t>by</a:t>
            </a:r>
            <a:r>
              <a:rPr lang="en-US" spc="148"/>
              <a:t> </a:t>
            </a:r>
            <a:r>
              <a:rPr lang="en-US" spc="-18"/>
              <a:t>the </a:t>
            </a:r>
            <a:r>
              <a:rPr lang="en-US" spc="32"/>
              <a:t>compiler</a:t>
            </a:r>
            <a:r>
              <a:rPr lang="en-US" spc="74"/>
              <a:t> </a:t>
            </a:r>
            <a:r>
              <a:rPr lang="en-US" spc="67"/>
              <a:t>for </a:t>
            </a:r>
            <a:r>
              <a:rPr lang="en-US" spc="53"/>
              <a:t>local</a:t>
            </a:r>
            <a:r>
              <a:rPr lang="en-US" spc="77"/>
              <a:t> </a:t>
            </a:r>
            <a:r>
              <a:rPr lang="en-US" spc="-7"/>
              <a:t>variables</a:t>
            </a:r>
          </a:p>
          <a:p>
            <a:pPr marL="8929" marR="256273">
              <a:lnSpc>
                <a:spcPct val="100499"/>
              </a:lnSpc>
              <a:spcBef>
                <a:spcPts val="721"/>
              </a:spcBef>
            </a:pPr>
            <a:r>
              <a:rPr lang="en-US" b="1" err="1">
                <a:solidFill>
                  <a:srgbClr val="0326CC"/>
                </a:solidFill>
                <a:latin typeface="Courier New"/>
                <a:cs typeface="Courier New"/>
              </a:rPr>
              <a:t>printf</a:t>
            </a:r>
            <a:r>
              <a:rPr lang="en-US" b="1" spc="-699">
                <a:solidFill>
                  <a:srgbClr val="0326CC"/>
                </a:solidFill>
                <a:latin typeface="Courier New"/>
                <a:cs typeface="Courier New"/>
              </a:rPr>
              <a:t> </a:t>
            </a:r>
            <a:r>
              <a:rPr lang="en-US" spc="-18"/>
              <a:t>can </a:t>
            </a:r>
            <a:r>
              <a:rPr lang="en-US" spc="46"/>
              <a:t>display</a:t>
            </a:r>
            <a:r>
              <a:rPr lang="en-US" spc="70"/>
              <a:t> </a:t>
            </a:r>
            <a:r>
              <a:rPr lang="en-US" spc="-18"/>
              <a:t>the </a:t>
            </a:r>
            <a:r>
              <a:rPr lang="en-US"/>
              <a:t>address</a:t>
            </a:r>
            <a:r>
              <a:rPr lang="en-US" spc="14"/>
              <a:t> </a:t>
            </a:r>
            <a:r>
              <a:rPr lang="en-US" spc="70"/>
              <a:t>of</a:t>
            </a:r>
            <a:r>
              <a:rPr lang="en-US" spc="14"/>
              <a:t> </a:t>
            </a:r>
            <a:r>
              <a:rPr lang="en-US" spc="25"/>
              <a:t>any </a:t>
            </a:r>
            <a:r>
              <a:rPr lang="en-US" spc="-7"/>
              <a:t>identifier</a:t>
            </a:r>
          </a:p>
        </p:txBody>
      </p:sp>
      <p:sp>
        <p:nvSpPr>
          <p:cNvPr id="7" name="object 5">
            <a:extLst>
              <a:ext uri="{FF2B5EF4-FFF2-40B4-BE49-F238E27FC236}">
                <a16:creationId xmlns:a16="http://schemas.microsoft.com/office/drawing/2014/main" id="{6C55B8AC-8DDC-0A0F-D56D-E92D3E2223BA}"/>
              </a:ext>
            </a:extLst>
          </p:cNvPr>
          <p:cNvSpPr txBox="1"/>
          <p:nvPr/>
        </p:nvSpPr>
        <p:spPr>
          <a:xfrm>
            <a:off x="4640460" y="929599"/>
            <a:ext cx="2869109" cy="668172"/>
          </a:xfrm>
          <a:prstGeom prst="rect">
            <a:avLst/>
          </a:prstGeom>
        </p:spPr>
        <p:txBody>
          <a:bodyPr vert="horz" wrap="square" lIns="0" tIns="8930" rIns="0" bIns="0" rtlCol="0">
            <a:spAutoFit/>
          </a:bodyPr>
          <a:lstStyle/>
          <a:p>
            <a:pPr marL="8929" marR="3572">
              <a:lnSpc>
                <a:spcPct val="110100"/>
              </a:lnSpc>
              <a:spcBef>
                <a:spcPts val="70"/>
              </a:spcBef>
              <a:tabLst>
                <a:tab pos="1359049" algn="l"/>
              </a:tabLst>
            </a:pPr>
            <a:r>
              <a:rPr sz="1969" spc="-7">
                <a:solidFill>
                  <a:srgbClr val="931A68"/>
                </a:solidFill>
                <a:latin typeface="Courier New"/>
                <a:cs typeface="Courier New"/>
              </a:rPr>
              <a:t>#include</a:t>
            </a:r>
            <a:r>
              <a:rPr sz="1969">
                <a:solidFill>
                  <a:srgbClr val="931A68"/>
                </a:solidFill>
                <a:latin typeface="Courier New"/>
                <a:cs typeface="Courier New"/>
              </a:rPr>
              <a:t>	</a:t>
            </a:r>
            <a:r>
              <a:rPr sz="1969" spc="-7">
                <a:solidFill>
                  <a:srgbClr val="3933FF"/>
                </a:solidFill>
                <a:latin typeface="Courier New"/>
                <a:cs typeface="Courier New"/>
              </a:rPr>
              <a:t>&lt;unistd.h&gt; </a:t>
            </a:r>
            <a:r>
              <a:rPr sz="1969" spc="-7">
                <a:solidFill>
                  <a:srgbClr val="931A68"/>
                </a:solidFill>
                <a:latin typeface="Courier New"/>
                <a:cs typeface="Courier New"/>
              </a:rPr>
              <a:t>#include</a:t>
            </a:r>
            <a:r>
              <a:rPr sz="1969">
                <a:solidFill>
                  <a:srgbClr val="931A68"/>
                </a:solidFill>
                <a:latin typeface="Courier New"/>
                <a:cs typeface="Courier New"/>
              </a:rPr>
              <a:t>	</a:t>
            </a:r>
            <a:r>
              <a:rPr sz="1969" spc="-7">
                <a:solidFill>
                  <a:srgbClr val="3933FF"/>
                </a:solidFill>
                <a:latin typeface="Courier New"/>
                <a:cs typeface="Courier New"/>
              </a:rPr>
              <a:t>&lt;stdio.h&gt;</a:t>
            </a:r>
            <a:endParaRPr sz="1969">
              <a:latin typeface="Courier New"/>
              <a:cs typeface="Courier New"/>
            </a:endParaRPr>
          </a:p>
        </p:txBody>
      </p:sp>
      <p:sp>
        <p:nvSpPr>
          <p:cNvPr id="8" name="object 6">
            <a:extLst>
              <a:ext uri="{FF2B5EF4-FFF2-40B4-BE49-F238E27FC236}">
                <a16:creationId xmlns:a16="http://schemas.microsoft.com/office/drawing/2014/main" id="{8819233D-8205-DB6D-1BB7-F4136BC4F6E1}"/>
              </a:ext>
            </a:extLst>
          </p:cNvPr>
          <p:cNvSpPr txBox="1"/>
          <p:nvPr/>
        </p:nvSpPr>
        <p:spPr>
          <a:xfrm>
            <a:off x="4661445" y="1732949"/>
            <a:ext cx="2869109" cy="1001533"/>
          </a:xfrm>
          <a:prstGeom prst="rect">
            <a:avLst/>
          </a:prstGeom>
        </p:spPr>
        <p:txBody>
          <a:bodyPr vert="horz" wrap="square" lIns="0" tIns="8930" rIns="0" bIns="0" rtlCol="0">
            <a:spAutoFit/>
          </a:bodyPr>
          <a:lstStyle/>
          <a:p>
            <a:pPr marL="8929" marR="3572">
              <a:lnSpc>
                <a:spcPct val="110100"/>
              </a:lnSpc>
              <a:spcBef>
                <a:spcPts val="70"/>
              </a:spcBef>
              <a:tabLst>
                <a:tab pos="1059023" algn="l"/>
                <a:tab pos="1659077" algn="l"/>
              </a:tabLst>
            </a:pPr>
            <a:r>
              <a:rPr sz="1969" spc="-7">
                <a:solidFill>
                  <a:srgbClr val="931A68"/>
                </a:solidFill>
                <a:latin typeface="Courier New"/>
                <a:cs typeface="Courier New"/>
              </a:rPr>
              <a:t>static</a:t>
            </a:r>
            <a:r>
              <a:rPr sz="1969">
                <a:solidFill>
                  <a:srgbClr val="931A68"/>
                </a:solidFill>
                <a:latin typeface="Courier New"/>
                <a:cs typeface="Courier New"/>
              </a:rPr>
              <a:t>	</a:t>
            </a:r>
            <a:r>
              <a:rPr sz="1969" spc="-18">
                <a:solidFill>
                  <a:srgbClr val="931A68"/>
                </a:solidFill>
                <a:latin typeface="Courier New"/>
                <a:cs typeface="Courier New"/>
              </a:rPr>
              <a:t>int</a:t>
            </a:r>
            <a:r>
              <a:rPr sz="1969">
                <a:solidFill>
                  <a:srgbClr val="931A68"/>
                </a:solidFill>
                <a:latin typeface="Courier New"/>
                <a:cs typeface="Courier New"/>
              </a:rPr>
              <a:t>	</a:t>
            </a:r>
            <a:r>
              <a:rPr sz="1969" spc="-18">
                <a:latin typeface="Courier New"/>
                <a:cs typeface="Courier New"/>
              </a:rPr>
              <a:t>sx; </a:t>
            </a:r>
            <a:r>
              <a:rPr sz="1969" spc="-7">
                <a:solidFill>
                  <a:srgbClr val="931A68"/>
                </a:solidFill>
                <a:latin typeface="Courier New"/>
                <a:cs typeface="Courier New"/>
              </a:rPr>
              <a:t>static</a:t>
            </a:r>
            <a:r>
              <a:rPr sz="1969">
                <a:solidFill>
                  <a:srgbClr val="931A68"/>
                </a:solidFill>
                <a:latin typeface="Courier New"/>
                <a:cs typeface="Courier New"/>
              </a:rPr>
              <a:t>	</a:t>
            </a:r>
            <a:r>
              <a:rPr sz="1969" spc="-18">
                <a:solidFill>
                  <a:srgbClr val="931A68"/>
                </a:solidFill>
                <a:latin typeface="Courier New"/>
                <a:cs typeface="Courier New"/>
              </a:rPr>
              <a:t>int</a:t>
            </a:r>
            <a:r>
              <a:rPr sz="1969">
                <a:solidFill>
                  <a:srgbClr val="931A68"/>
                </a:solidFill>
                <a:latin typeface="Courier New"/>
                <a:cs typeface="Courier New"/>
              </a:rPr>
              <a:t>	</a:t>
            </a:r>
            <a:r>
              <a:rPr sz="1969" spc="-7">
                <a:latin typeface="Courier New"/>
                <a:cs typeface="Courier New"/>
              </a:rPr>
              <a:t>sa[100]; </a:t>
            </a:r>
            <a:r>
              <a:rPr sz="1969" spc="-7">
                <a:solidFill>
                  <a:srgbClr val="931A68"/>
                </a:solidFill>
                <a:latin typeface="Courier New"/>
                <a:cs typeface="Courier New"/>
              </a:rPr>
              <a:t>static</a:t>
            </a:r>
            <a:r>
              <a:rPr sz="1969">
                <a:solidFill>
                  <a:srgbClr val="931A68"/>
                </a:solidFill>
                <a:latin typeface="Courier New"/>
                <a:cs typeface="Courier New"/>
              </a:rPr>
              <a:t>	</a:t>
            </a:r>
            <a:r>
              <a:rPr sz="1969" spc="-18">
                <a:solidFill>
                  <a:srgbClr val="931A68"/>
                </a:solidFill>
                <a:latin typeface="Courier New"/>
                <a:cs typeface="Courier New"/>
              </a:rPr>
              <a:t>int</a:t>
            </a:r>
            <a:r>
              <a:rPr sz="1969">
                <a:solidFill>
                  <a:srgbClr val="931A68"/>
                </a:solidFill>
                <a:latin typeface="Courier New"/>
                <a:cs typeface="Courier New"/>
              </a:rPr>
              <a:t>	</a:t>
            </a:r>
            <a:r>
              <a:rPr sz="1969" spc="-18">
                <a:latin typeface="Courier New"/>
                <a:cs typeface="Courier New"/>
              </a:rPr>
              <a:t>sy;</a:t>
            </a:r>
            <a:endParaRPr sz="1969">
              <a:latin typeface="Courier New"/>
              <a:cs typeface="Courier New"/>
            </a:endParaRPr>
          </a:p>
        </p:txBody>
      </p:sp>
      <p:sp>
        <p:nvSpPr>
          <p:cNvPr id="9" name="object 7">
            <a:extLst>
              <a:ext uri="{FF2B5EF4-FFF2-40B4-BE49-F238E27FC236}">
                <a16:creationId xmlns:a16="http://schemas.microsoft.com/office/drawing/2014/main" id="{4E1F9C0B-5C98-E172-257A-D4F87BF69CAA}"/>
              </a:ext>
            </a:extLst>
          </p:cNvPr>
          <p:cNvSpPr txBox="1"/>
          <p:nvPr/>
        </p:nvSpPr>
        <p:spPr>
          <a:xfrm>
            <a:off x="4661445" y="2852058"/>
            <a:ext cx="2440037" cy="1004418"/>
          </a:xfrm>
          <a:prstGeom prst="rect">
            <a:avLst/>
          </a:prstGeom>
        </p:spPr>
        <p:txBody>
          <a:bodyPr vert="horz" wrap="square" lIns="0" tIns="8930" rIns="0" bIns="0" rtlCol="0">
            <a:spAutoFit/>
          </a:bodyPr>
          <a:lstStyle/>
          <a:p>
            <a:pPr marL="8929" marR="625056" algn="ctr">
              <a:lnSpc>
                <a:spcPct val="110100"/>
              </a:lnSpc>
              <a:spcBef>
                <a:spcPts val="70"/>
              </a:spcBef>
              <a:tabLst>
                <a:tab pos="608983" algn="l"/>
                <a:tab pos="1659077" algn="l"/>
              </a:tabLst>
            </a:pPr>
            <a:r>
              <a:rPr sz="1969" spc="-18">
                <a:solidFill>
                  <a:srgbClr val="931A68"/>
                </a:solidFill>
                <a:latin typeface="Courier New"/>
                <a:cs typeface="Courier New"/>
              </a:rPr>
              <a:t>int</a:t>
            </a:r>
            <a:r>
              <a:rPr sz="1969">
                <a:solidFill>
                  <a:srgbClr val="931A68"/>
                </a:solidFill>
                <a:latin typeface="Courier New"/>
                <a:cs typeface="Courier New"/>
              </a:rPr>
              <a:t>	</a:t>
            </a:r>
            <a:r>
              <a:rPr sz="1969" spc="-7">
                <a:latin typeface="Courier New"/>
                <a:cs typeface="Courier New"/>
              </a:rPr>
              <a:t>main()</a:t>
            </a:r>
            <a:r>
              <a:rPr sz="1969">
                <a:latin typeface="Courier New"/>
                <a:cs typeface="Courier New"/>
              </a:rPr>
              <a:t>	</a:t>
            </a:r>
            <a:r>
              <a:rPr sz="1969" spc="-35">
                <a:latin typeface="Courier New"/>
                <a:cs typeface="Courier New"/>
              </a:rPr>
              <a:t>{ </a:t>
            </a:r>
            <a:r>
              <a:rPr sz="1969" spc="-18">
                <a:solidFill>
                  <a:srgbClr val="931A68"/>
                </a:solidFill>
                <a:latin typeface="Courier New"/>
                <a:cs typeface="Courier New"/>
              </a:rPr>
              <a:t>int</a:t>
            </a:r>
            <a:r>
              <a:rPr sz="1969">
                <a:solidFill>
                  <a:srgbClr val="931A68"/>
                </a:solidFill>
                <a:latin typeface="Courier New"/>
                <a:cs typeface="Courier New"/>
              </a:rPr>
              <a:t>	</a:t>
            </a:r>
            <a:r>
              <a:rPr sz="1969" spc="-18">
                <a:latin typeface="Courier New"/>
                <a:cs typeface="Courier New"/>
              </a:rPr>
              <a:t>lx;</a:t>
            </a:r>
            <a:endParaRPr sz="1969">
              <a:latin typeface="Courier New"/>
              <a:cs typeface="Courier New"/>
            </a:endParaRPr>
          </a:p>
          <a:p>
            <a:pPr marL="321457" algn="ctr">
              <a:spcBef>
                <a:spcPts val="239"/>
              </a:spcBef>
              <a:tabLst>
                <a:tab pos="1371551" algn="l"/>
                <a:tab pos="1971605" algn="l"/>
              </a:tabLst>
            </a:pPr>
            <a:r>
              <a:rPr sz="1969" spc="-7">
                <a:solidFill>
                  <a:srgbClr val="931A68"/>
                </a:solidFill>
                <a:latin typeface="Courier New"/>
                <a:cs typeface="Courier New"/>
              </a:rPr>
              <a:t>static</a:t>
            </a:r>
            <a:r>
              <a:rPr sz="1969">
                <a:solidFill>
                  <a:srgbClr val="931A68"/>
                </a:solidFill>
                <a:latin typeface="Courier New"/>
                <a:cs typeface="Courier New"/>
              </a:rPr>
              <a:t>	</a:t>
            </a:r>
            <a:r>
              <a:rPr sz="1969" spc="-18">
                <a:solidFill>
                  <a:srgbClr val="931A68"/>
                </a:solidFill>
                <a:latin typeface="Courier New"/>
                <a:cs typeface="Courier New"/>
              </a:rPr>
              <a:t>int</a:t>
            </a:r>
            <a:r>
              <a:rPr sz="1969">
                <a:solidFill>
                  <a:srgbClr val="931A68"/>
                </a:solidFill>
                <a:latin typeface="Courier New"/>
                <a:cs typeface="Courier New"/>
              </a:rPr>
              <a:t>	</a:t>
            </a:r>
            <a:r>
              <a:rPr sz="1969" spc="-18">
                <a:latin typeface="Courier New"/>
                <a:cs typeface="Courier New"/>
              </a:rPr>
              <a:t>sz;</a:t>
            </a:r>
            <a:endParaRPr sz="1969">
              <a:latin typeface="Courier New"/>
              <a:cs typeface="Courier New"/>
            </a:endParaRPr>
          </a:p>
        </p:txBody>
      </p:sp>
      <p:graphicFrame>
        <p:nvGraphicFramePr>
          <p:cNvPr id="10" name="object 8">
            <a:extLst>
              <a:ext uri="{FF2B5EF4-FFF2-40B4-BE49-F238E27FC236}">
                <a16:creationId xmlns:a16="http://schemas.microsoft.com/office/drawing/2014/main" id="{74E9CBFA-9FAB-DF62-22AA-BCDD8D492C55}"/>
              </a:ext>
            </a:extLst>
          </p:cNvPr>
          <p:cNvGraphicFramePr>
            <a:graphicFrameLocks noGrp="1"/>
          </p:cNvGraphicFramePr>
          <p:nvPr>
            <p:extLst>
              <p:ext uri="{D42A27DB-BD31-4B8C-83A1-F6EECF244321}">
                <p14:modId xmlns:p14="http://schemas.microsoft.com/office/powerpoint/2010/main" val="3049595287"/>
              </p:ext>
            </p:extLst>
          </p:nvPr>
        </p:nvGraphicFramePr>
        <p:xfrm>
          <a:off x="5010528" y="3949541"/>
          <a:ext cx="5619006" cy="2252662"/>
        </p:xfrm>
        <a:graphic>
          <a:graphicData uri="http://schemas.openxmlformats.org/drawingml/2006/table">
            <a:tbl>
              <a:tblPr firstRow="1" bandRow="1">
                <a:tableStyleId>{2D5ABB26-0587-4C30-8999-92F81FD0307C}</a:tableStyleId>
              </a:tblPr>
              <a:tblGrid>
                <a:gridCol w="2198043">
                  <a:extLst>
                    <a:ext uri="{9D8B030D-6E8A-4147-A177-3AD203B41FA5}">
                      <a16:colId xmlns:a16="http://schemas.microsoft.com/office/drawing/2014/main" val="20000"/>
                    </a:ext>
                  </a:extLst>
                </a:gridCol>
                <a:gridCol w="1211759">
                  <a:extLst>
                    <a:ext uri="{9D8B030D-6E8A-4147-A177-3AD203B41FA5}">
                      <a16:colId xmlns:a16="http://schemas.microsoft.com/office/drawing/2014/main" val="20001"/>
                    </a:ext>
                  </a:extLst>
                </a:gridCol>
                <a:gridCol w="2209204">
                  <a:extLst>
                    <a:ext uri="{9D8B030D-6E8A-4147-A177-3AD203B41FA5}">
                      <a16:colId xmlns:a16="http://schemas.microsoft.com/office/drawing/2014/main" val="20002"/>
                    </a:ext>
                  </a:extLst>
                </a:gridCol>
              </a:tblGrid>
              <a:tr h="312539">
                <a:tc>
                  <a:txBody>
                    <a:bodyPr/>
                    <a:lstStyle/>
                    <a:p>
                      <a:pPr marR="67310" algn="ctr">
                        <a:lnSpc>
                          <a:spcPct val="100000"/>
                        </a:lnSpc>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0" marB="0"/>
                </a:tc>
                <a:tc>
                  <a:txBody>
                    <a:bodyPr/>
                    <a:lstStyle/>
                    <a:p>
                      <a:pPr marL="106680">
                        <a:lnSpc>
                          <a:spcPct val="100000"/>
                        </a:lnSpc>
                      </a:pPr>
                      <a:r>
                        <a:rPr sz="2000" spc="-10">
                          <a:latin typeface="Courier New"/>
                          <a:cs typeface="Courier New"/>
                        </a:rPr>
                        <a:t>&amp;sx);</a:t>
                      </a:r>
                      <a:endParaRPr sz="2000">
                        <a:latin typeface="Courier New"/>
                        <a:cs typeface="Courier New"/>
                      </a:endParaRPr>
                    </a:p>
                  </a:txBody>
                  <a:tcPr marL="0" marR="0" marT="0" marB="0"/>
                </a:tc>
                <a:tc>
                  <a:txBody>
                    <a:bodyPr/>
                    <a:lstStyle/>
                    <a:p>
                      <a:pPr marL="122555">
                        <a:lnSpc>
                          <a:spcPct val="100000"/>
                        </a:lnSpc>
                      </a:pPr>
                      <a:r>
                        <a:rPr sz="2000" spc="-10">
                          <a:solidFill>
                            <a:srgbClr val="279910"/>
                          </a:solidFill>
                          <a:latin typeface="Courier New"/>
                          <a:cs typeface="Courier New"/>
                        </a:rPr>
                        <a:t>0x100001084</a:t>
                      </a:r>
                      <a:endParaRPr sz="2000">
                        <a:latin typeface="Courier New"/>
                        <a:cs typeface="Courier New"/>
                      </a:endParaRPr>
                    </a:p>
                  </a:txBody>
                  <a:tcPr marL="0" marR="0" marT="0" marB="0"/>
                </a:tc>
                <a:extLst>
                  <a:ext uri="{0D108BD9-81ED-4DB2-BD59-A6C34878D82A}">
                    <a16:rowId xmlns:a16="http://schemas.microsoft.com/office/drawing/2014/main" val="10000"/>
                  </a:ext>
                </a:extLst>
              </a:tr>
              <a:tr h="339328">
                <a:tc>
                  <a:txBody>
                    <a:bodyPr/>
                    <a:lstStyle/>
                    <a:p>
                      <a:pPr marR="67310" algn="ctr">
                        <a:lnSpc>
                          <a:spcPct val="100000"/>
                        </a:lnSpc>
                        <a:spcBef>
                          <a:spcPts val="200"/>
                        </a:spcBef>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17859" marB="0"/>
                </a:tc>
                <a:tc>
                  <a:txBody>
                    <a:bodyPr/>
                    <a:lstStyle/>
                    <a:p>
                      <a:pPr marL="106680">
                        <a:lnSpc>
                          <a:spcPct val="100000"/>
                        </a:lnSpc>
                        <a:spcBef>
                          <a:spcPts val="200"/>
                        </a:spcBef>
                      </a:pPr>
                      <a:r>
                        <a:rPr sz="2000" spc="-10">
                          <a:latin typeface="Courier New"/>
                          <a:cs typeface="Courier New"/>
                        </a:rPr>
                        <a:t>&amp;sa);</a:t>
                      </a:r>
                      <a:endParaRPr sz="2000">
                        <a:latin typeface="Courier New"/>
                        <a:cs typeface="Courier New"/>
                      </a:endParaRPr>
                    </a:p>
                  </a:txBody>
                  <a:tcPr marL="0" marR="0" marT="17859" marB="0"/>
                </a:tc>
                <a:tc>
                  <a:txBody>
                    <a:bodyPr/>
                    <a:lstStyle/>
                    <a:p>
                      <a:pPr marL="122555">
                        <a:lnSpc>
                          <a:spcPct val="100000"/>
                        </a:lnSpc>
                        <a:spcBef>
                          <a:spcPts val="200"/>
                        </a:spcBef>
                      </a:pPr>
                      <a:r>
                        <a:rPr sz="2000" spc="-10">
                          <a:solidFill>
                            <a:srgbClr val="279910"/>
                          </a:solidFill>
                          <a:latin typeface="Courier New"/>
                          <a:cs typeface="Courier New"/>
                        </a:rPr>
                        <a:t>0x1000010a0</a:t>
                      </a:r>
                      <a:endParaRPr sz="2000">
                        <a:latin typeface="Courier New"/>
                        <a:cs typeface="Courier New"/>
                      </a:endParaRPr>
                    </a:p>
                  </a:txBody>
                  <a:tcPr marL="0" marR="0" marT="17859" marB="0"/>
                </a:tc>
                <a:extLst>
                  <a:ext uri="{0D108BD9-81ED-4DB2-BD59-A6C34878D82A}">
                    <a16:rowId xmlns:a16="http://schemas.microsoft.com/office/drawing/2014/main" val="10001"/>
                  </a:ext>
                </a:extLst>
              </a:tr>
              <a:tr h="330398">
                <a:tc>
                  <a:txBody>
                    <a:bodyPr/>
                    <a:lstStyle/>
                    <a:p>
                      <a:pPr marR="67310" algn="ctr">
                        <a:lnSpc>
                          <a:spcPct val="100000"/>
                        </a:lnSpc>
                        <a:spcBef>
                          <a:spcPts val="100"/>
                        </a:spcBef>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8930" marB="0"/>
                </a:tc>
                <a:tc>
                  <a:txBody>
                    <a:bodyPr/>
                    <a:lstStyle/>
                    <a:p>
                      <a:pPr marL="106680">
                        <a:lnSpc>
                          <a:spcPct val="100000"/>
                        </a:lnSpc>
                        <a:spcBef>
                          <a:spcPts val="100"/>
                        </a:spcBef>
                      </a:pPr>
                      <a:r>
                        <a:rPr sz="2000" spc="-10">
                          <a:latin typeface="Courier New"/>
                          <a:cs typeface="Courier New"/>
                        </a:rPr>
                        <a:t>&amp;sy);</a:t>
                      </a:r>
                      <a:endParaRPr sz="2000">
                        <a:latin typeface="Courier New"/>
                        <a:cs typeface="Courier New"/>
                      </a:endParaRPr>
                    </a:p>
                  </a:txBody>
                  <a:tcPr marL="0" marR="0" marT="8930" marB="0"/>
                </a:tc>
                <a:tc>
                  <a:txBody>
                    <a:bodyPr/>
                    <a:lstStyle/>
                    <a:p>
                      <a:pPr marL="122555">
                        <a:lnSpc>
                          <a:spcPct val="100000"/>
                        </a:lnSpc>
                        <a:spcBef>
                          <a:spcPts val="100"/>
                        </a:spcBef>
                      </a:pPr>
                      <a:r>
                        <a:rPr sz="2000" spc="-10">
                          <a:solidFill>
                            <a:srgbClr val="279910"/>
                          </a:solidFill>
                          <a:latin typeface="Courier New"/>
                          <a:cs typeface="Courier New"/>
                        </a:rPr>
                        <a:t>0x100001230</a:t>
                      </a:r>
                      <a:endParaRPr sz="2000">
                        <a:latin typeface="Courier New"/>
                        <a:cs typeface="Courier New"/>
                      </a:endParaRPr>
                    </a:p>
                  </a:txBody>
                  <a:tcPr marL="0" marR="0" marT="8930" marB="0"/>
                </a:tc>
                <a:extLst>
                  <a:ext uri="{0D108BD9-81ED-4DB2-BD59-A6C34878D82A}">
                    <a16:rowId xmlns:a16="http://schemas.microsoft.com/office/drawing/2014/main" val="10002"/>
                  </a:ext>
                </a:extLst>
              </a:tr>
              <a:tr h="330398">
                <a:tc>
                  <a:txBody>
                    <a:bodyPr/>
                    <a:lstStyle/>
                    <a:p>
                      <a:pPr marR="67310" algn="ctr">
                        <a:lnSpc>
                          <a:spcPct val="100000"/>
                        </a:lnSpc>
                        <a:spcBef>
                          <a:spcPts val="100"/>
                        </a:spcBef>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8930" marB="0"/>
                </a:tc>
                <a:tc>
                  <a:txBody>
                    <a:bodyPr/>
                    <a:lstStyle/>
                    <a:p>
                      <a:pPr marL="106680">
                        <a:lnSpc>
                          <a:spcPct val="100000"/>
                        </a:lnSpc>
                        <a:spcBef>
                          <a:spcPts val="100"/>
                        </a:spcBef>
                      </a:pPr>
                      <a:r>
                        <a:rPr sz="2000" spc="-10">
                          <a:latin typeface="Courier New"/>
                          <a:cs typeface="Courier New"/>
                        </a:rPr>
                        <a:t>&amp;lx);</a:t>
                      </a:r>
                      <a:endParaRPr sz="2000">
                        <a:latin typeface="Courier New"/>
                        <a:cs typeface="Courier New"/>
                      </a:endParaRPr>
                    </a:p>
                  </a:txBody>
                  <a:tcPr marL="0" marR="0" marT="8930" marB="0"/>
                </a:tc>
                <a:tc>
                  <a:txBody>
                    <a:bodyPr/>
                    <a:lstStyle/>
                    <a:p>
                      <a:pPr marL="122555">
                        <a:lnSpc>
                          <a:spcPct val="100000"/>
                        </a:lnSpc>
                        <a:spcBef>
                          <a:spcPts val="100"/>
                        </a:spcBef>
                      </a:pPr>
                      <a:r>
                        <a:rPr sz="2000" spc="-10">
                          <a:solidFill>
                            <a:srgbClr val="279910"/>
                          </a:solidFill>
                          <a:latin typeface="Courier New"/>
                          <a:cs typeface="Courier New"/>
                        </a:rPr>
                        <a:t>0x7fff5fbff58c</a:t>
                      </a:r>
                      <a:endParaRPr sz="2000">
                        <a:latin typeface="Courier New"/>
                        <a:cs typeface="Courier New"/>
                      </a:endParaRPr>
                    </a:p>
                  </a:txBody>
                  <a:tcPr marL="0" marR="0" marT="8930" marB="0"/>
                </a:tc>
                <a:extLst>
                  <a:ext uri="{0D108BD9-81ED-4DB2-BD59-A6C34878D82A}">
                    <a16:rowId xmlns:a16="http://schemas.microsoft.com/office/drawing/2014/main" val="10003"/>
                  </a:ext>
                </a:extLst>
              </a:tr>
              <a:tr h="330398">
                <a:tc>
                  <a:txBody>
                    <a:bodyPr/>
                    <a:lstStyle/>
                    <a:p>
                      <a:pPr marR="67310" algn="ctr">
                        <a:lnSpc>
                          <a:spcPct val="100000"/>
                        </a:lnSpc>
                        <a:spcBef>
                          <a:spcPts val="100"/>
                        </a:spcBef>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8930" marB="0"/>
                </a:tc>
                <a:tc>
                  <a:txBody>
                    <a:bodyPr/>
                    <a:lstStyle/>
                    <a:p>
                      <a:pPr marL="106680">
                        <a:lnSpc>
                          <a:spcPct val="100000"/>
                        </a:lnSpc>
                        <a:spcBef>
                          <a:spcPts val="100"/>
                        </a:spcBef>
                      </a:pPr>
                      <a:r>
                        <a:rPr sz="2000" spc="-10">
                          <a:latin typeface="Courier New"/>
                          <a:cs typeface="Courier New"/>
                        </a:rPr>
                        <a:t>&amp;sz);</a:t>
                      </a:r>
                      <a:endParaRPr sz="2000">
                        <a:latin typeface="Courier New"/>
                        <a:cs typeface="Courier New"/>
                      </a:endParaRPr>
                    </a:p>
                  </a:txBody>
                  <a:tcPr marL="0" marR="0" marT="8930" marB="0"/>
                </a:tc>
                <a:tc>
                  <a:txBody>
                    <a:bodyPr/>
                    <a:lstStyle/>
                    <a:p>
                      <a:pPr marL="122555">
                        <a:lnSpc>
                          <a:spcPct val="100000"/>
                        </a:lnSpc>
                        <a:spcBef>
                          <a:spcPts val="100"/>
                        </a:spcBef>
                      </a:pPr>
                      <a:r>
                        <a:rPr sz="2000" spc="-10">
                          <a:solidFill>
                            <a:srgbClr val="279910"/>
                          </a:solidFill>
                          <a:latin typeface="Courier New"/>
                          <a:cs typeface="Courier New"/>
                        </a:rPr>
                        <a:t>0x100001080</a:t>
                      </a:r>
                      <a:endParaRPr sz="2000">
                        <a:latin typeface="Courier New"/>
                        <a:cs typeface="Courier New"/>
                      </a:endParaRPr>
                    </a:p>
                  </a:txBody>
                  <a:tcPr marL="0" marR="0" marT="8930" marB="0"/>
                </a:tc>
                <a:extLst>
                  <a:ext uri="{0D108BD9-81ED-4DB2-BD59-A6C34878D82A}">
                    <a16:rowId xmlns:a16="http://schemas.microsoft.com/office/drawing/2014/main" val="10004"/>
                  </a:ext>
                </a:extLst>
              </a:tr>
              <a:tr h="321469">
                <a:tc>
                  <a:txBody>
                    <a:bodyPr/>
                    <a:lstStyle/>
                    <a:p>
                      <a:pPr marR="67310" algn="ctr">
                        <a:lnSpc>
                          <a:spcPct val="100000"/>
                        </a:lnSpc>
                        <a:spcBef>
                          <a:spcPts val="100"/>
                        </a:spcBef>
                      </a:pPr>
                      <a:r>
                        <a:rPr sz="2000" spc="-10">
                          <a:solidFill>
                            <a:srgbClr val="793D93"/>
                          </a:solidFill>
                          <a:latin typeface="Courier New"/>
                          <a:cs typeface="Courier New"/>
                        </a:rPr>
                        <a:t>printf</a:t>
                      </a:r>
                      <a:r>
                        <a:rPr sz="2000" spc="-10">
                          <a:latin typeface="Courier New"/>
                          <a:cs typeface="Courier New"/>
                        </a:rPr>
                        <a:t>(</a:t>
                      </a:r>
                      <a:r>
                        <a:rPr sz="2000" spc="-10">
                          <a:solidFill>
                            <a:srgbClr val="3933FF"/>
                          </a:solidFill>
                          <a:latin typeface="Courier New"/>
                          <a:cs typeface="Courier New"/>
                        </a:rPr>
                        <a:t>"%p\n"</a:t>
                      </a:r>
                      <a:r>
                        <a:rPr sz="2000" spc="-10">
                          <a:latin typeface="Courier New"/>
                          <a:cs typeface="Courier New"/>
                        </a:rPr>
                        <a:t>,</a:t>
                      </a:r>
                      <a:endParaRPr sz="2000">
                        <a:latin typeface="Courier New"/>
                        <a:cs typeface="Courier New"/>
                      </a:endParaRPr>
                    </a:p>
                  </a:txBody>
                  <a:tcPr marL="0" marR="0" marT="8930" marB="0"/>
                </a:tc>
                <a:tc>
                  <a:txBody>
                    <a:bodyPr/>
                    <a:lstStyle/>
                    <a:p>
                      <a:pPr marL="106680">
                        <a:lnSpc>
                          <a:spcPct val="100000"/>
                        </a:lnSpc>
                        <a:spcBef>
                          <a:spcPts val="100"/>
                        </a:spcBef>
                      </a:pPr>
                      <a:r>
                        <a:rPr sz="2000" spc="-10">
                          <a:latin typeface="Courier New"/>
                          <a:cs typeface="Courier New"/>
                        </a:rPr>
                        <a:t>&amp;main);</a:t>
                      </a:r>
                      <a:endParaRPr sz="2000">
                        <a:latin typeface="Courier New"/>
                        <a:cs typeface="Courier New"/>
                      </a:endParaRPr>
                    </a:p>
                  </a:txBody>
                  <a:tcPr marL="0" marR="0" marT="8930" marB="0"/>
                </a:tc>
                <a:tc>
                  <a:txBody>
                    <a:bodyPr/>
                    <a:lstStyle/>
                    <a:p>
                      <a:pPr marL="122555">
                        <a:lnSpc>
                          <a:spcPct val="100000"/>
                        </a:lnSpc>
                        <a:spcBef>
                          <a:spcPts val="100"/>
                        </a:spcBef>
                      </a:pPr>
                      <a:r>
                        <a:rPr sz="2000" spc="-10">
                          <a:solidFill>
                            <a:srgbClr val="279910"/>
                          </a:solidFill>
                          <a:latin typeface="Courier New"/>
                          <a:cs typeface="Courier New"/>
                        </a:rPr>
                        <a:t>0x100000dfc</a:t>
                      </a:r>
                      <a:endParaRPr sz="2000">
                        <a:latin typeface="Courier New"/>
                        <a:cs typeface="Courier New"/>
                      </a:endParaRPr>
                    </a:p>
                  </a:txBody>
                  <a:tcPr marL="0" marR="0" marT="893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419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2EE1-1E1E-5253-64BA-B7D677284155}"/>
              </a:ext>
            </a:extLst>
          </p:cNvPr>
          <p:cNvSpPr>
            <a:spLocks noGrp="1"/>
          </p:cNvSpPr>
          <p:nvPr>
            <p:ph type="title"/>
          </p:nvPr>
        </p:nvSpPr>
        <p:spPr/>
        <p:txBody>
          <a:bodyPr/>
          <a:lstStyle/>
          <a:p>
            <a:r>
              <a:rPr lang="en-US"/>
              <a:t>Static</a:t>
            </a:r>
            <a:r>
              <a:rPr lang="en-US" spc="35"/>
              <a:t> </a:t>
            </a:r>
            <a:r>
              <a:rPr lang="en-US" spc="95"/>
              <a:t>and</a:t>
            </a:r>
            <a:r>
              <a:rPr lang="en-US" spc="35"/>
              <a:t> </a:t>
            </a:r>
            <a:r>
              <a:rPr lang="en-US"/>
              <a:t>Stack</a:t>
            </a:r>
            <a:r>
              <a:rPr lang="en-US" spc="39"/>
              <a:t> </a:t>
            </a:r>
            <a:r>
              <a:rPr lang="en-US" spc="77"/>
              <a:t>allocation</a:t>
            </a:r>
            <a:endParaRPr lang="en-PK"/>
          </a:p>
        </p:txBody>
      </p:sp>
      <p:sp>
        <p:nvSpPr>
          <p:cNvPr id="4" name="Footer Placeholder 3">
            <a:extLst>
              <a:ext uri="{FF2B5EF4-FFF2-40B4-BE49-F238E27FC236}">
                <a16:creationId xmlns:a16="http://schemas.microsoft.com/office/drawing/2014/main" id="{88932ACA-8C1E-4BDD-DAD3-640FD593F27E}"/>
              </a:ext>
            </a:extLst>
          </p:cNvPr>
          <p:cNvSpPr>
            <a:spLocks noGrp="1"/>
          </p:cNvSpPr>
          <p:nvPr>
            <p:ph type="ftr" sz="quarter" idx="11"/>
          </p:nvPr>
        </p:nvSpPr>
        <p:spPr/>
        <p:txBody>
          <a:bodyPr/>
          <a:lstStyle/>
          <a:p>
            <a:r>
              <a:rPr lang="en-US"/>
              <a:t>Memory Management</a:t>
            </a:r>
          </a:p>
        </p:txBody>
      </p:sp>
      <p:sp>
        <p:nvSpPr>
          <p:cNvPr id="5" name="Slide Number Placeholder 4">
            <a:extLst>
              <a:ext uri="{FF2B5EF4-FFF2-40B4-BE49-F238E27FC236}">
                <a16:creationId xmlns:a16="http://schemas.microsoft.com/office/drawing/2014/main" id="{A3546E1C-2B09-0311-5151-50636A63DC40}"/>
              </a:ext>
            </a:extLst>
          </p:cNvPr>
          <p:cNvSpPr>
            <a:spLocks noGrp="1"/>
          </p:cNvSpPr>
          <p:nvPr>
            <p:ph type="sldNum" sz="quarter" idx="12"/>
          </p:nvPr>
        </p:nvSpPr>
        <p:spPr/>
        <p:txBody>
          <a:bodyPr/>
          <a:lstStyle/>
          <a:p>
            <a:fld id="{80B3F240-1256-4E56-B6D7-F3DD5D13EF0A}" type="slidenum">
              <a:rPr lang="en-US" smtClean="0"/>
              <a:t>6</a:t>
            </a:fld>
            <a:endParaRPr lang="en-US"/>
          </a:p>
        </p:txBody>
      </p:sp>
      <p:sp>
        <p:nvSpPr>
          <p:cNvPr id="6" name="object 3">
            <a:extLst>
              <a:ext uri="{FF2B5EF4-FFF2-40B4-BE49-F238E27FC236}">
                <a16:creationId xmlns:a16="http://schemas.microsoft.com/office/drawing/2014/main" id="{3DED0AFA-92A8-F642-82F8-B9F034B6C022}"/>
              </a:ext>
            </a:extLst>
          </p:cNvPr>
          <p:cNvSpPr txBox="1"/>
          <p:nvPr/>
        </p:nvSpPr>
        <p:spPr>
          <a:xfrm>
            <a:off x="1027511" y="1263785"/>
            <a:ext cx="2345127" cy="1112315"/>
          </a:xfrm>
          <a:prstGeom prst="rect">
            <a:avLst/>
          </a:prstGeom>
        </p:spPr>
        <p:txBody>
          <a:bodyPr vert="horz" wrap="square" lIns="0" tIns="19645" rIns="0" bIns="0" rtlCol="0">
            <a:spAutoFit/>
          </a:bodyPr>
          <a:lstStyle/>
          <a:p>
            <a:pPr marL="8929" marR="3572" algn="just">
              <a:lnSpc>
                <a:spcPts val="2855"/>
              </a:lnSpc>
              <a:spcBef>
                <a:spcPts val="155"/>
              </a:spcBef>
            </a:pPr>
            <a:r>
              <a:rPr sz="2391" spc="67">
                <a:latin typeface="Arial"/>
                <a:cs typeface="Arial"/>
              </a:rPr>
              <a:t>Any</a:t>
            </a:r>
            <a:r>
              <a:rPr sz="2391" spc="112">
                <a:latin typeface="Arial"/>
                <a:cs typeface="Arial"/>
              </a:rPr>
              <a:t> </a:t>
            </a:r>
            <a:r>
              <a:rPr sz="2391">
                <a:latin typeface="Arial"/>
                <a:cs typeface="Arial"/>
              </a:rPr>
              <a:t>value</a:t>
            </a:r>
            <a:r>
              <a:rPr sz="2391" spc="112">
                <a:latin typeface="Arial"/>
                <a:cs typeface="Arial"/>
              </a:rPr>
              <a:t> </a:t>
            </a:r>
            <a:r>
              <a:rPr sz="2391" spc="-18">
                <a:latin typeface="Arial"/>
                <a:cs typeface="Arial"/>
              </a:rPr>
              <a:t>can </a:t>
            </a:r>
            <a:r>
              <a:rPr sz="2391" spc="46">
                <a:latin typeface="Arial"/>
                <a:cs typeface="Arial"/>
              </a:rPr>
              <a:t>be</a:t>
            </a:r>
            <a:r>
              <a:rPr sz="2391" spc="134">
                <a:latin typeface="Arial"/>
                <a:cs typeface="Arial"/>
              </a:rPr>
              <a:t> </a:t>
            </a:r>
            <a:r>
              <a:rPr sz="2391">
                <a:latin typeface="Arial"/>
                <a:cs typeface="Arial"/>
              </a:rPr>
              <a:t>turned</a:t>
            </a:r>
            <a:r>
              <a:rPr sz="2391" spc="137">
                <a:latin typeface="Arial"/>
                <a:cs typeface="Arial"/>
              </a:rPr>
              <a:t> </a:t>
            </a:r>
            <a:r>
              <a:rPr sz="2391" spc="-14">
                <a:latin typeface="Arial"/>
                <a:cs typeface="Arial"/>
              </a:rPr>
              <a:t>into </a:t>
            </a:r>
            <a:r>
              <a:rPr sz="2391" spc="105">
                <a:latin typeface="Arial"/>
                <a:cs typeface="Arial"/>
              </a:rPr>
              <a:t>a</a:t>
            </a:r>
            <a:r>
              <a:rPr sz="2391" spc="70">
                <a:latin typeface="Arial"/>
                <a:cs typeface="Arial"/>
              </a:rPr>
              <a:t> </a:t>
            </a:r>
            <a:r>
              <a:rPr sz="2391" spc="35">
                <a:latin typeface="Arial"/>
                <a:cs typeface="Arial"/>
              </a:rPr>
              <a:t>pointer</a:t>
            </a:r>
            <a:endParaRPr sz="2391">
              <a:latin typeface="Arial"/>
              <a:cs typeface="Arial"/>
            </a:endParaRPr>
          </a:p>
        </p:txBody>
      </p:sp>
      <p:sp>
        <p:nvSpPr>
          <p:cNvPr id="7" name="object 4">
            <a:extLst>
              <a:ext uri="{FF2B5EF4-FFF2-40B4-BE49-F238E27FC236}">
                <a16:creationId xmlns:a16="http://schemas.microsoft.com/office/drawing/2014/main" id="{4FC6860A-835F-E331-46DA-303219597771}"/>
              </a:ext>
            </a:extLst>
          </p:cNvPr>
          <p:cNvSpPr txBox="1"/>
          <p:nvPr/>
        </p:nvSpPr>
        <p:spPr>
          <a:xfrm>
            <a:off x="1027512" y="2928324"/>
            <a:ext cx="2345127" cy="740419"/>
          </a:xfrm>
          <a:prstGeom prst="rect">
            <a:avLst/>
          </a:prstGeom>
        </p:spPr>
        <p:txBody>
          <a:bodyPr vert="horz" wrap="square" lIns="0" tIns="19645" rIns="0" bIns="0" rtlCol="0">
            <a:spAutoFit/>
          </a:bodyPr>
          <a:lstStyle/>
          <a:p>
            <a:pPr marL="8929" marR="3572">
              <a:lnSpc>
                <a:spcPts val="2855"/>
              </a:lnSpc>
              <a:spcBef>
                <a:spcPts val="155"/>
              </a:spcBef>
            </a:pPr>
            <a:r>
              <a:rPr sz="2391">
                <a:latin typeface="Arial"/>
                <a:cs typeface="Arial"/>
              </a:rPr>
              <a:t>Arithmetics</a:t>
            </a:r>
            <a:r>
              <a:rPr sz="2391" spc="53">
                <a:latin typeface="Arial"/>
                <a:cs typeface="Arial"/>
              </a:rPr>
              <a:t> </a:t>
            </a:r>
            <a:r>
              <a:rPr sz="2391" spc="21">
                <a:latin typeface="Arial"/>
                <a:cs typeface="Arial"/>
              </a:rPr>
              <a:t>on </a:t>
            </a:r>
            <a:r>
              <a:rPr sz="2391" spc="-7">
                <a:latin typeface="Arial"/>
                <a:cs typeface="Arial"/>
              </a:rPr>
              <a:t>pointers </a:t>
            </a:r>
            <a:r>
              <a:rPr sz="2391" spc="56">
                <a:latin typeface="Arial"/>
                <a:cs typeface="Arial"/>
              </a:rPr>
              <a:t>allowed</a:t>
            </a:r>
            <a:endParaRPr sz="2391">
              <a:latin typeface="Arial"/>
              <a:cs typeface="Arial"/>
            </a:endParaRPr>
          </a:p>
        </p:txBody>
      </p:sp>
      <p:sp>
        <p:nvSpPr>
          <p:cNvPr id="8" name="object 5">
            <a:extLst>
              <a:ext uri="{FF2B5EF4-FFF2-40B4-BE49-F238E27FC236}">
                <a16:creationId xmlns:a16="http://schemas.microsoft.com/office/drawing/2014/main" id="{1F015F77-C722-4E4D-880C-755CE38E2620}"/>
              </a:ext>
            </a:extLst>
          </p:cNvPr>
          <p:cNvSpPr txBox="1"/>
          <p:nvPr/>
        </p:nvSpPr>
        <p:spPr>
          <a:xfrm>
            <a:off x="1027510" y="4529752"/>
            <a:ext cx="2571145" cy="1484212"/>
          </a:xfrm>
          <a:prstGeom prst="rect">
            <a:avLst/>
          </a:prstGeom>
        </p:spPr>
        <p:txBody>
          <a:bodyPr vert="horz" wrap="square" lIns="0" tIns="19645" rIns="0" bIns="0" rtlCol="0">
            <a:spAutoFit/>
          </a:bodyPr>
          <a:lstStyle/>
          <a:p>
            <a:pPr marL="8929" marR="3572">
              <a:lnSpc>
                <a:spcPts val="2855"/>
              </a:lnSpc>
              <a:spcBef>
                <a:spcPts val="155"/>
              </a:spcBef>
            </a:pPr>
            <a:r>
              <a:rPr sz="2391" spc="70">
                <a:latin typeface="Arial"/>
                <a:cs typeface="Arial"/>
              </a:rPr>
              <a:t>Nothing </a:t>
            </a:r>
            <a:r>
              <a:rPr sz="2391">
                <a:latin typeface="Arial"/>
                <a:cs typeface="Arial"/>
              </a:rPr>
              <a:t>prevents</a:t>
            </a:r>
            <a:r>
              <a:rPr sz="2391" spc="-143">
                <a:latin typeface="Arial"/>
                <a:cs typeface="Arial"/>
              </a:rPr>
              <a:t> </a:t>
            </a:r>
            <a:r>
              <a:rPr sz="2391" spc="70">
                <a:latin typeface="Arial"/>
                <a:cs typeface="Arial"/>
              </a:rPr>
              <a:t>a </a:t>
            </a:r>
            <a:r>
              <a:rPr sz="2391" spc="60">
                <a:latin typeface="Arial"/>
                <a:cs typeface="Arial"/>
              </a:rPr>
              <a:t>program</a:t>
            </a:r>
            <a:r>
              <a:rPr sz="2391" spc="77">
                <a:latin typeface="Arial"/>
                <a:cs typeface="Arial"/>
              </a:rPr>
              <a:t> </a:t>
            </a:r>
            <a:r>
              <a:rPr sz="2391" spc="-14">
                <a:latin typeface="Arial"/>
                <a:cs typeface="Arial"/>
              </a:rPr>
              <a:t>from </a:t>
            </a:r>
            <a:r>
              <a:rPr sz="2391" spc="56">
                <a:latin typeface="Arial"/>
                <a:cs typeface="Arial"/>
              </a:rPr>
              <a:t>writing</a:t>
            </a:r>
            <a:r>
              <a:rPr sz="2391" spc="77">
                <a:latin typeface="Arial"/>
                <a:cs typeface="Arial"/>
              </a:rPr>
              <a:t> </a:t>
            </a:r>
            <a:r>
              <a:rPr sz="2391" spc="56">
                <a:latin typeface="Arial"/>
                <a:cs typeface="Arial"/>
              </a:rPr>
              <a:t>all </a:t>
            </a:r>
            <a:r>
              <a:rPr sz="2391">
                <a:latin typeface="Arial"/>
                <a:cs typeface="Arial"/>
              </a:rPr>
              <a:t>over</a:t>
            </a:r>
            <a:r>
              <a:rPr sz="2391" spc="155">
                <a:latin typeface="Arial"/>
                <a:cs typeface="Arial"/>
              </a:rPr>
              <a:t> </a:t>
            </a:r>
            <a:r>
              <a:rPr sz="2391" spc="-7">
                <a:latin typeface="Arial"/>
                <a:cs typeface="Arial"/>
              </a:rPr>
              <a:t>memory</a:t>
            </a:r>
            <a:endParaRPr sz="2391">
              <a:latin typeface="Arial"/>
              <a:cs typeface="Arial"/>
            </a:endParaRPr>
          </a:p>
        </p:txBody>
      </p:sp>
      <p:graphicFrame>
        <p:nvGraphicFramePr>
          <p:cNvPr id="9" name="object 7">
            <a:extLst>
              <a:ext uri="{FF2B5EF4-FFF2-40B4-BE49-F238E27FC236}">
                <a16:creationId xmlns:a16="http://schemas.microsoft.com/office/drawing/2014/main" id="{460602AE-A596-815D-D7A4-79D76B4AD309}"/>
              </a:ext>
            </a:extLst>
          </p:cNvPr>
          <p:cNvGraphicFramePr>
            <a:graphicFrameLocks noGrp="1"/>
          </p:cNvGraphicFramePr>
          <p:nvPr>
            <p:extLst>
              <p:ext uri="{D42A27DB-BD31-4B8C-83A1-F6EECF244321}">
                <p14:modId xmlns:p14="http://schemas.microsoft.com/office/powerpoint/2010/main" val="3121210583"/>
              </p:ext>
            </p:extLst>
          </p:nvPr>
        </p:nvGraphicFramePr>
        <p:xfrm>
          <a:off x="4570522" y="1819943"/>
          <a:ext cx="2487810" cy="1080730"/>
        </p:xfrm>
        <a:graphic>
          <a:graphicData uri="http://schemas.openxmlformats.org/drawingml/2006/table">
            <a:tbl>
              <a:tblPr firstRow="1" bandRow="1">
                <a:tableStyleId>{2D5ABB26-0587-4C30-8999-92F81FD0307C}</a:tableStyleId>
              </a:tblPr>
              <a:tblGrid>
                <a:gridCol w="858143">
                  <a:extLst>
                    <a:ext uri="{9D8B030D-6E8A-4147-A177-3AD203B41FA5}">
                      <a16:colId xmlns:a16="http://schemas.microsoft.com/office/drawing/2014/main" val="20000"/>
                    </a:ext>
                  </a:extLst>
                </a:gridCol>
                <a:gridCol w="514349">
                  <a:extLst>
                    <a:ext uri="{9D8B030D-6E8A-4147-A177-3AD203B41FA5}">
                      <a16:colId xmlns:a16="http://schemas.microsoft.com/office/drawing/2014/main" val="20001"/>
                    </a:ext>
                  </a:extLst>
                </a:gridCol>
                <a:gridCol w="1115318">
                  <a:extLst>
                    <a:ext uri="{9D8B030D-6E8A-4147-A177-3AD203B41FA5}">
                      <a16:colId xmlns:a16="http://schemas.microsoft.com/office/drawing/2014/main" val="20002"/>
                    </a:ext>
                  </a:extLst>
                </a:gridCol>
              </a:tblGrid>
              <a:tr h="276820">
                <a:tc>
                  <a:txBody>
                    <a:bodyPr/>
                    <a:lstStyle/>
                    <a:p>
                      <a:pPr marR="52069" algn="ctr">
                        <a:lnSpc>
                          <a:spcPct val="100000"/>
                        </a:lnSpc>
                      </a:pPr>
                      <a:r>
                        <a:rPr sz="1700" spc="-10">
                          <a:solidFill>
                            <a:srgbClr val="931A68"/>
                          </a:solidFill>
                          <a:latin typeface="Courier New"/>
                          <a:cs typeface="Courier New"/>
                        </a:rPr>
                        <a:t>static</a:t>
                      </a:r>
                      <a:endParaRPr sz="1700">
                        <a:latin typeface="Courier New"/>
                        <a:cs typeface="Courier New"/>
                      </a:endParaRPr>
                    </a:p>
                  </a:txBody>
                  <a:tcPr marL="0" marR="0" marT="0" marB="0"/>
                </a:tc>
                <a:tc>
                  <a:txBody>
                    <a:bodyPr/>
                    <a:lstStyle/>
                    <a:p>
                      <a:pPr algn="ctr">
                        <a:lnSpc>
                          <a:spcPct val="100000"/>
                        </a:lnSpc>
                      </a:pPr>
                      <a:r>
                        <a:rPr sz="1700" spc="-25">
                          <a:solidFill>
                            <a:srgbClr val="931A68"/>
                          </a:solidFill>
                          <a:latin typeface="Courier New"/>
                          <a:cs typeface="Courier New"/>
                        </a:rPr>
                        <a:t>int</a:t>
                      </a:r>
                      <a:endParaRPr sz="1700">
                        <a:latin typeface="Courier New"/>
                        <a:cs typeface="Courier New"/>
                      </a:endParaRPr>
                    </a:p>
                  </a:txBody>
                  <a:tcPr marL="0" marR="0" marT="0" marB="0"/>
                </a:tc>
                <a:tc>
                  <a:txBody>
                    <a:bodyPr/>
                    <a:lstStyle/>
                    <a:p>
                      <a:pPr marL="91440">
                        <a:lnSpc>
                          <a:spcPct val="100000"/>
                        </a:lnSpc>
                      </a:pPr>
                      <a:r>
                        <a:rPr sz="1700" spc="-25">
                          <a:latin typeface="Courier New"/>
                          <a:cs typeface="Courier New"/>
                        </a:rPr>
                        <a:t>sx;</a:t>
                      </a:r>
                      <a:endParaRPr sz="1700">
                        <a:latin typeface="Courier New"/>
                        <a:cs typeface="Courier New"/>
                      </a:endParaRPr>
                    </a:p>
                  </a:txBody>
                  <a:tcPr marL="0" marR="0" marT="0" marB="0"/>
                </a:tc>
                <a:extLst>
                  <a:ext uri="{0D108BD9-81ED-4DB2-BD59-A6C34878D82A}">
                    <a16:rowId xmlns:a16="http://schemas.microsoft.com/office/drawing/2014/main" val="10000"/>
                  </a:ext>
                </a:extLst>
              </a:tr>
              <a:tr h="285304">
                <a:tc>
                  <a:txBody>
                    <a:bodyPr/>
                    <a:lstStyle/>
                    <a:p>
                      <a:pPr marR="52069" algn="ctr">
                        <a:lnSpc>
                          <a:spcPct val="100000"/>
                        </a:lnSpc>
                        <a:spcBef>
                          <a:spcPts val="100"/>
                        </a:spcBef>
                      </a:pPr>
                      <a:r>
                        <a:rPr sz="1700" spc="-10">
                          <a:solidFill>
                            <a:srgbClr val="931A68"/>
                          </a:solidFill>
                          <a:latin typeface="Courier New"/>
                          <a:cs typeface="Courier New"/>
                        </a:rPr>
                        <a:t>static</a:t>
                      </a:r>
                      <a:endParaRPr sz="1700">
                        <a:latin typeface="Courier New"/>
                        <a:cs typeface="Courier New"/>
                      </a:endParaRPr>
                    </a:p>
                  </a:txBody>
                  <a:tcPr marL="0" marR="0" marT="8930" marB="0"/>
                </a:tc>
                <a:tc>
                  <a:txBody>
                    <a:bodyPr/>
                    <a:lstStyle/>
                    <a:p>
                      <a:pPr algn="ctr">
                        <a:lnSpc>
                          <a:spcPct val="100000"/>
                        </a:lnSpc>
                        <a:spcBef>
                          <a:spcPts val="100"/>
                        </a:spcBef>
                      </a:pPr>
                      <a:r>
                        <a:rPr sz="1700" spc="-25">
                          <a:solidFill>
                            <a:srgbClr val="931A68"/>
                          </a:solidFill>
                          <a:latin typeface="Courier New"/>
                          <a:cs typeface="Courier New"/>
                        </a:rPr>
                        <a:t>int</a:t>
                      </a:r>
                      <a:endParaRPr sz="1700">
                        <a:latin typeface="Courier New"/>
                        <a:cs typeface="Courier New"/>
                      </a:endParaRPr>
                    </a:p>
                  </a:txBody>
                  <a:tcPr marL="0" marR="0" marT="8930" marB="0"/>
                </a:tc>
                <a:tc>
                  <a:txBody>
                    <a:bodyPr/>
                    <a:lstStyle/>
                    <a:p>
                      <a:pPr marL="91440">
                        <a:lnSpc>
                          <a:spcPct val="100000"/>
                        </a:lnSpc>
                        <a:spcBef>
                          <a:spcPts val="100"/>
                        </a:spcBef>
                      </a:pPr>
                      <a:r>
                        <a:rPr sz="1700" spc="-10">
                          <a:latin typeface="Courier New"/>
                          <a:cs typeface="Courier New"/>
                        </a:rPr>
                        <a:t>sa[100];</a:t>
                      </a:r>
                      <a:endParaRPr sz="1700">
                        <a:latin typeface="Courier New"/>
                        <a:cs typeface="Courier New"/>
                      </a:endParaRPr>
                    </a:p>
                  </a:txBody>
                  <a:tcPr marL="0" marR="0" marT="8930" marB="0"/>
                </a:tc>
                <a:extLst>
                  <a:ext uri="{0D108BD9-81ED-4DB2-BD59-A6C34878D82A}">
                    <a16:rowId xmlns:a16="http://schemas.microsoft.com/office/drawing/2014/main" val="10001"/>
                  </a:ext>
                </a:extLst>
              </a:tr>
              <a:tr h="276820">
                <a:tc>
                  <a:txBody>
                    <a:bodyPr/>
                    <a:lstStyle/>
                    <a:p>
                      <a:pPr marR="52069" algn="ctr">
                        <a:lnSpc>
                          <a:spcPct val="100000"/>
                        </a:lnSpc>
                        <a:spcBef>
                          <a:spcPts val="100"/>
                        </a:spcBef>
                      </a:pPr>
                      <a:r>
                        <a:rPr sz="1700" spc="-10">
                          <a:solidFill>
                            <a:srgbClr val="931A68"/>
                          </a:solidFill>
                          <a:latin typeface="Courier New"/>
                          <a:cs typeface="Courier New"/>
                        </a:rPr>
                        <a:t>static</a:t>
                      </a:r>
                      <a:endParaRPr sz="1700">
                        <a:latin typeface="Courier New"/>
                        <a:cs typeface="Courier New"/>
                      </a:endParaRPr>
                    </a:p>
                  </a:txBody>
                  <a:tcPr marL="0" marR="0" marT="8930" marB="0"/>
                </a:tc>
                <a:tc>
                  <a:txBody>
                    <a:bodyPr/>
                    <a:lstStyle/>
                    <a:p>
                      <a:pPr algn="ctr">
                        <a:lnSpc>
                          <a:spcPct val="100000"/>
                        </a:lnSpc>
                        <a:spcBef>
                          <a:spcPts val="100"/>
                        </a:spcBef>
                      </a:pPr>
                      <a:r>
                        <a:rPr sz="1700" spc="-25">
                          <a:solidFill>
                            <a:srgbClr val="931A68"/>
                          </a:solidFill>
                          <a:latin typeface="Courier New"/>
                          <a:cs typeface="Courier New"/>
                        </a:rPr>
                        <a:t>int</a:t>
                      </a:r>
                      <a:endParaRPr sz="1700">
                        <a:latin typeface="Courier New"/>
                        <a:cs typeface="Courier New"/>
                      </a:endParaRPr>
                    </a:p>
                  </a:txBody>
                  <a:tcPr marL="0" marR="0" marT="8930" marB="0"/>
                </a:tc>
                <a:tc>
                  <a:txBody>
                    <a:bodyPr/>
                    <a:lstStyle/>
                    <a:p>
                      <a:pPr marL="91440">
                        <a:lnSpc>
                          <a:spcPct val="100000"/>
                        </a:lnSpc>
                        <a:spcBef>
                          <a:spcPts val="100"/>
                        </a:spcBef>
                      </a:pPr>
                      <a:r>
                        <a:rPr sz="1700" spc="-25">
                          <a:latin typeface="Courier New"/>
                          <a:cs typeface="Courier New"/>
                        </a:rPr>
                        <a:t>sy;</a:t>
                      </a:r>
                      <a:endParaRPr sz="1700">
                        <a:latin typeface="Courier New"/>
                        <a:cs typeface="Courier New"/>
                      </a:endParaRPr>
                    </a:p>
                  </a:txBody>
                  <a:tcPr marL="0" marR="0" marT="8930" marB="0"/>
                </a:tc>
                <a:extLst>
                  <a:ext uri="{0D108BD9-81ED-4DB2-BD59-A6C34878D82A}">
                    <a16:rowId xmlns:a16="http://schemas.microsoft.com/office/drawing/2014/main" val="10002"/>
                  </a:ext>
                </a:extLst>
              </a:tr>
            </a:tbl>
          </a:graphicData>
        </a:graphic>
      </p:graphicFrame>
      <p:sp>
        <p:nvSpPr>
          <p:cNvPr id="10" name="object 8">
            <a:extLst>
              <a:ext uri="{FF2B5EF4-FFF2-40B4-BE49-F238E27FC236}">
                <a16:creationId xmlns:a16="http://schemas.microsoft.com/office/drawing/2014/main" id="{96D33DB1-F904-41EB-D06E-074684A3908C}"/>
              </a:ext>
            </a:extLst>
          </p:cNvPr>
          <p:cNvSpPr txBox="1"/>
          <p:nvPr/>
        </p:nvSpPr>
        <p:spPr>
          <a:xfrm>
            <a:off x="4583916" y="2925438"/>
            <a:ext cx="3747790" cy="2300157"/>
          </a:xfrm>
          <a:prstGeom prst="rect">
            <a:avLst/>
          </a:prstGeom>
        </p:spPr>
        <p:txBody>
          <a:bodyPr vert="horz" wrap="square" lIns="0" tIns="37505" rIns="0" bIns="0" rtlCol="0">
            <a:spAutoFit/>
          </a:bodyPr>
          <a:lstStyle/>
          <a:p>
            <a:pPr marL="8929">
              <a:spcBef>
                <a:spcPts val="295"/>
              </a:spcBef>
              <a:tabLst>
                <a:tab pos="523261" algn="l"/>
                <a:tab pos="1423342" algn="l"/>
              </a:tabLst>
            </a:pPr>
            <a:r>
              <a:rPr sz="1687" spc="-18">
                <a:solidFill>
                  <a:srgbClr val="931A68"/>
                </a:solidFill>
                <a:latin typeface="Courier New"/>
                <a:cs typeface="Courier New"/>
              </a:rPr>
              <a:t>int</a:t>
            </a:r>
            <a:r>
              <a:rPr sz="1687">
                <a:solidFill>
                  <a:srgbClr val="931A68"/>
                </a:solidFill>
                <a:latin typeface="Courier New"/>
                <a:cs typeface="Courier New"/>
              </a:rPr>
              <a:t>	</a:t>
            </a:r>
            <a:r>
              <a:rPr sz="1687" spc="-7">
                <a:latin typeface="Courier New"/>
                <a:cs typeface="Courier New"/>
              </a:rPr>
              <a:t>main()</a:t>
            </a:r>
            <a:r>
              <a:rPr sz="1687">
                <a:latin typeface="Courier New"/>
                <a:cs typeface="Courier New"/>
              </a:rPr>
              <a:t>	</a:t>
            </a:r>
            <a:r>
              <a:rPr sz="1687" spc="-35">
                <a:latin typeface="Courier New"/>
                <a:cs typeface="Courier New"/>
              </a:rPr>
              <a:t>{</a:t>
            </a:r>
            <a:endParaRPr sz="1687">
              <a:latin typeface="Courier New"/>
              <a:cs typeface="Courier New"/>
            </a:endParaRPr>
          </a:p>
          <a:p>
            <a:pPr marL="266095">
              <a:spcBef>
                <a:spcPts val="225"/>
              </a:spcBef>
              <a:tabLst>
                <a:tab pos="1166176" algn="l"/>
              </a:tabLst>
            </a:pPr>
            <a:r>
              <a:rPr sz="1687" spc="-7">
                <a:solidFill>
                  <a:srgbClr val="931A68"/>
                </a:solidFill>
                <a:latin typeface="Courier New"/>
                <a:cs typeface="Courier New"/>
              </a:rPr>
              <a:t>for</a:t>
            </a:r>
            <a:r>
              <a:rPr sz="1687" spc="-7">
                <a:latin typeface="Courier New"/>
                <a:cs typeface="Courier New"/>
              </a:rPr>
              <a:t>(p=</a:t>
            </a:r>
            <a:r>
              <a:rPr sz="1687">
                <a:latin typeface="Courier New"/>
                <a:cs typeface="Courier New"/>
              </a:rPr>
              <a:t>	</a:t>
            </a:r>
            <a:r>
              <a:rPr sz="1687" spc="-7">
                <a:latin typeface="Courier New"/>
                <a:cs typeface="Courier New"/>
              </a:rPr>
              <a:t>(</a:t>
            </a:r>
            <a:r>
              <a:rPr sz="1687" spc="-7">
                <a:solidFill>
                  <a:srgbClr val="931A68"/>
                </a:solidFill>
                <a:latin typeface="Courier New"/>
                <a:cs typeface="Courier New"/>
              </a:rPr>
              <a:t>int</a:t>
            </a:r>
            <a:r>
              <a:rPr sz="1687" spc="-7">
                <a:latin typeface="Courier New"/>
                <a:cs typeface="Courier New"/>
              </a:rPr>
              <a:t>*)0x100001084;</a:t>
            </a:r>
            <a:endParaRPr sz="1687">
              <a:latin typeface="Courier New"/>
              <a:cs typeface="Courier New"/>
            </a:endParaRPr>
          </a:p>
          <a:p>
            <a:pPr marL="780427" marR="3572">
              <a:lnSpc>
                <a:spcPct val="111100"/>
              </a:lnSpc>
              <a:tabLst>
                <a:tab pos="1037593" algn="l"/>
                <a:tab pos="1423342" algn="l"/>
              </a:tabLst>
            </a:pPr>
            <a:r>
              <a:rPr sz="1687" spc="-35">
                <a:latin typeface="Courier New"/>
                <a:cs typeface="Courier New"/>
              </a:rPr>
              <a:t>p</a:t>
            </a:r>
            <a:r>
              <a:rPr sz="1687">
                <a:latin typeface="Courier New"/>
                <a:cs typeface="Courier New"/>
              </a:rPr>
              <a:t>	</a:t>
            </a:r>
            <a:r>
              <a:rPr sz="1687" spc="-18">
                <a:latin typeface="Courier New"/>
                <a:cs typeface="Courier New"/>
              </a:rPr>
              <a:t>&lt;=</a:t>
            </a:r>
            <a:r>
              <a:rPr sz="1687">
                <a:latin typeface="Courier New"/>
                <a:cs typeface="Courier New"/>
              </a:rPr>
              <a:t>	</a:t>
            </a:r>
            <a:r>
              <a:rPr sz="1687" spc="-7">
                <a:latin typeface="Courier New"/>
                <a:cs typeface="Courier New"/>
              </a:rPr>
              <a:t>(</a:t>
            </a:r>
            <a:r>
              <a:rPr sz="1687" spc="-7">
                <a:solidFill>
                  <a:srgbClr val="931A68"/>
                </a:solidFill>
                <a:latin typeface="Courier New"/>
                <a:cs typeface="Courier New"/>
              </a:rPr>
              <a:t>int</a:t>
            </a:r>
            <a:r>
              <a:rPr sz="1687" spc="-7">
                <a:latin typeface="Courier New"/>
                <a:cs typeface="Courier New"/>
              </a:rPr>
              <a:t>*)0x100001230; </a:t>
            </a:r>
            <a:r>
              <a:rPr sz="1687" spc="-14">
                <a:latin typeface="Courier New"/>
                <a:cs typeface="Courier New"/>
              </a:rPr>
              <a:t>p++)</a:t>
            </a:r>
            <a:endParaRPr sz="1687">
              <a:latin typeface="Courier New"/>
              <a:cs typeface="Courier New"/>
            </a:endParaRPr>
          </a:p>
          <a:p>
            <a:pPr marL="137512">
              <a:spcBef>
                <a:spcPts val="225"/>
              </a:spcBef>
            </a:pPr>
            <a:r>
              <a:rPr sz="1687" spc="-35">
                <a:latin typeface="Courier New"/>
                <a:cs typeface="Courier New"/>
              </a:rPr>
              <a:t>{</a:t>
            </a:r>
            <a:endParaRPr sz="1687">
              <a:latin typeface="Courier New"/>
              <a:cs typeface="Courier New"/>
            </a:endParaRPr>
          </a:p>
          <a:p>
            <a:pPr marL="523261">
              <a:spcBef>
                <a:spcPts val="225"/>
              </a:spcBef>
              <a:tabLst>
                <a:tab pos="909010" algn="l"/>
                <a:tab pos="1166176" algn="l"/>
              </a:tabLst>
            </a:pPr>
            <a:r>
              <a:rPr sz="1687" spc="-18">
                <a:latin typeface="Courier New"/>
                <a:cs typeface="Courier New"/>
              </a:rPr>
              <a:t>*p</a:t>
            </a:r>
            <a:r>
              <a:rPr sz="1687">
                <a:latin typeface="Courier New"/>
                <a:cs typeface="Courier New"/>
              </a:rPr>
              <a:t>	</a:t>
            </a:r>
            <a:r>
              <a:rPr sz="1687" spc="-35">
                <a:latin typeface="Courier New"/>
                <a:cs typeface="Courier New"/>
              </a:rPr>
              <a:t>=</a:t>
            </a:r>
            <a:r>
              <a:rPr sz="1687">
                <a:latin typeface="Courier New"/>
                <a:cs typeface="Courier New"/>
              </a:rPr>
              <a:t>	</a:t>
            </a:r>
            <a:r>
              <a:rPr sz="1687" spc="-18">
                <a:latin typeface="Courier New"/>
                <a:cs typeface="Courier New"/>
              </a:rPr>
              <a:t>42;</a:t>
            </a:r>
            <a:endParaRPr sz="1687">
              <a:latin typeface="Courier New"/>
              <a:cs typeface="Courier New"/>
            </a:endParaRPr>
          </a:p>
          <a:p>
            <a:pPr marL="266095">
              <a:spcBef>
                <a:spcPts val="225"/>
              </a:spcBef>
            </a:pPr>
            <a:r>
              <a:rPr sz="1687" spc="-35">
                <a:latin typeface="Courier New"/>
                <a:cs typeface="Courier New"/>
              </a:rPr>
              <a:t>}</a:t>
            </a:r>
            <a:endParaRPr sz="1687">
              <a:latin typeface="Courier New"/>
              <a:cs typeface="Courier New"/>
            </a:endParaRPr>
          </a:p>
          <a:p>
            <a:pPr marL="266095">
              <a:spcBef>
                <a:spcPts val="225"/>
              </a:spcBef>
            </a:pPr>
            <a:r>
              <a:rPr sz="1687" spc="-7">
                <a:solidFill>
                  <a:srgbClr val="793D93"/>
                </a:solidFill>
                <a:latin typeface="Courier New"/>
                <a:cs typeface="Courier New"/>
              </a:rPr>
              <a:t>printf</a:t>
            </a:r>
            <a:r>
              <a:rPr sz="1687" spc="-7">
                <a:latin typeface="Courier New"/>
                <a:cs typeface="Courier New"/>
              </a:rPr>
              <a:t>(</a:t>
            </a:r>
            <a:r>
              <a:rPr sz="1687" spc="-7">
                <a:solidFill>
                  <a:srgbClr val="3933FF"/>
                </a:solidFill>
                <a:latin typeface="Courier New"/>
                <a:cs typeface="Courier New"/>
              </a:rPr>
              <a:t>"%i\n"</a:t>
            </a:r>
            <a:r>
              <a:rPr sz="1687" spc="-7">
                <a:latin typeface="Courier New"/>
                <a:cs typeface="Courier New"/>
              </a:rPr>
              <a:t>,sx);</a:t>
            </a:r>
            <a:endParaRPr sz="1687">
              <a:latin typeface="Courier New"/>
              <a:cs typeface="Courier New"/>
            </a:endParaRPr>
          </a:p>
        </p:txBody>
      </p:sp>
      <p:sp>
        <p:nvSpPr>
          <p:cNvPr id="11" name="object 9">
            <a:extLst>
              <a:ext uri="{FF2B5EF4-FFF2-40B4-BE49-F238E27FC236}">
                <a16:creationId xmlns:a16="http://schemas.microsoft.com/office/drawing/2014/main" id="{7C1E02FC-CFEA-67CA-2D87-F4618BCCA6B9}"/>
              </a:ext>
            </a:extLst>
          </p:cNvPr>
          <p:cNvSpPr txBox="1"/>
          <p:nvPr/>
        </p:nvSpPr>
        <p:spPr>
          <a:xfrm>
            <a:off x="4841133" y="5211438"/>
            <a:ext cx="2718643" cy="582764"/>
          </a:xfrm>
          <a:prstGeom prst="rect">
            <a:avLst/>
          </a:prstGeom>
        </p:spPr>
        <p:txBody>
          <a:bodyPr vert="horz" wrap="square" lIns="0" tIns="37505" rIns="0" bIns="0" rtlCol="0">
            <a:spAutoFit/>
          </a:bodyPr>
          <a:lstStyle/>
          <a:p>
            <a:pPr marL="8929">
              <a:spcBef>
                <a:spcPts val="295"/>
              </a:spcBef>
            </a:pPr>
            <a:r>
              <a:rPr sz="1687" spc="-7">
                <a:solidFill>
                  <a:srgbClr val="793D93"/>
                </a:solidFill>
                <a:latin typeface="Courier New"/>
                <a:cs typeface="Courier New"/>
              </a:rPr>
              <a:t>printf</a:t>
            </a:r>
            <a:r>
              <a:rPr sz="1687" spc="-7">
                <a:latin typeface="Courier New"/>
                <a:cs typeface="Courier New"/>
              </a:rPr>
              <a:t>(</a:t>
            </a:r>
            <a:r>
              <a:rPr sz="1687" spc="-7">
                <a:solidFill>
                  <a:srgbClr val="3933FF"/>
                </a:solidFill>
                <a:latin typeface="Courier New"/>
                <a:cs typeface="Courier New"/>
              </a:rPr>
              <a:t>"%i\n"</a:t>
            </a:r>
            <a:r>
              <a:rPr sz="1687" spc="-7">
                <a:latin typeface="Courier New"/>
                <a:cs typeface="Courier New"/>
              </a:rPr>
              <a:t>,sa[0]);</a:t>
            </a:r>
            <a:endParaRPr sz="1687">
              <a:latin typeface="Courier New"/>
              <a:cs typeface="Courier New"/>
            </a:endParaRPr>
          </a:p>
          <a:p>
            <a:pPr marL="8929">
              <a:spcBef>
                <a:spcPts val="225"/>
              </a:spcBef>
            </a:pPr>
            <a:r>
              <a:rPr sz="1687" spc="-7">
                <a:solidFill>
                  <a:srgbClr val="793D93"/>
                </a:solidFill>
                <a:latin typeface="Courier New"/>
                <a:cs typeface="Courier New"/>
              </a:rPr>
              <a:t>printf</a:t>
            </a:r>
            <a:r>
              <a:rPr sz="1687" spc="-7">
                <a:latin typeface="Courier New"/>
                <a:cs typeface="Courier New"/>
              </a:rPr>
              <a:t>(</a:t>
            </a:r>
            <a:r>
              <a:rPr sz="1687" spc="-7">
                <a:solidFill>
                  <a:srgbClr val="3933FF"/>
                </a:solidFill>
                <a:latin typeface="Courier New"/>
                <a:cs typeface="Courier New"/>
              </a:rPr>
              <a:t>"%i\n"</a:t>
            </a:r>
            <a:r>
              <a:rPr sz="1687" spc="-7">
                <a:latin typeface="Courier New"/>
                <a:cs typeface="Courier New"/>
              </a:rPr>
              <a:t>,sa[1]);</a:t>
            </a:r>
            <a:endParaRPr sz="1687">
              <a:latin typeface="Courier New"/>
              <a:cs typeface="Courier New"/>
            </a:endParaRPr>
          </a:p>
        </p:txBody>
      </p:sp>
      <p:sp>
        <p:nvSpPr>
          <p:cNvPr id="12" name="object 10">
            <a:extLst>
              <a:ext uri="{FF2B5EF4-FFF2-40B4-BE49-F238E27FC236}">
                <a16:creationId xmlns:a16="http://schemas.microsoft.com/office/drawing/2014/main" id="{C7AE9A52-5B4D-2A2C-7727-C5FC1FFDFED8}"/>
              </a:ext>
            </a:extLst>
          </p:cNvPr>
          <p:cNvSpPr txBox="1"/>
          <p:nvPr/>
        </p:nvSpPr>
        <p:spPr>
          <a:xfrm>
            <a:off x="8593346" y="4876271"/>
            <a:ext cx="318343" cy="1000066"/>
          </a:xfrm>
          <a:prstGeom prst="rect">
            <a:avLst/>
          </a:prstGeom>
        </p:spPr>
        <p:txBody>
          <a:bodyPr vert="horz" wrap="square" lIns="0" tIns="39291" rIns="0" bIns="0" rtlCol="0">
            <a:spAutoFit/>
          </a:bodyPr>
          <a:lstStyle/>
          <a:p>
            <a:pPr marL="8929">
              <a:spcBef>
                <a:spcPts val="309"/>
              </a:spcBef>
            </a:pPr>
            <a:r>
              <a:rPr sz="1969" spc="-18">
                <a:solidFill>
                  <a:srgbClr val="279910"/>
                </a:solidFill>
                <a:latin typeface="Courier New"/>
                <a:cs typeface="Courier New"/>
              </a:rPr>
              <a:t>42</a:t>
            </a:r>
            <a:endParaRPr sz="1969">
              <a:latin typeface="Courier New"/>
              <a:cs typeface="Courier New"/>
            </a:endParaRPr>
          </a:p>
          <a:p>
            <a:pPr marL="8929">
              <a:spcBef>
                <a:spcPts val="239"/>
              </a:spcBef>
            </a:pPr>
            <a:r>
              <a:rPr sz="1969" spc="-18">
                <a:solidFill>
                  <a:srgbClr val="279910"/>
                </a:solidFill>
                <a:latin typeface="Courier New"/>
                <a:cs typeface="Courier New"/>
              </a:rPr>
              <a:t>42</a:t>
            </a:r>
            <a:endParaRPr sz="1969">
              <a:latin typeface="Courier New"/>
              <a:cs typeface="Courier New"/>
            </a:endParaRPr>
          </a:p>
          <a:p>
            <a:pPr marL="8929">
              <a:spcBef>
                <a:spcPts val="239"/>
              </a:spcBef>
            </a:pPr>
            <a:r>
              <a:rPr sz="1969" spc="-18">
                <a:solidFill>
                  <a:srgbClr val="279910"/>
                </a:solidFill>
                <a:latin typeface="Courier New"/>
                <a:cs typeface="Courier New"/>
              </a:rPr>
              <a:t>42</a:t>
            </a:r>
            <a:endParaRPr sz="1969">
              <a:latin typeface="Courier New"/>
              <a:cs typeface="Courier New"/>
            </a:endParaRPr>
          </a:p>
        </p:txBody>
      </p:sp>
      <p:grpSp>
        <p:nvGrpSpPr>
          <p:cNvPr id="13" name="object 11">
            <a:extLst>
              <a:ext uri="{FF2B5EF4-FFF2-40B4-BE49-F238E27FC236}">
                <a16:creationId xmlns:a16="http://schemas.microsoft.com/office/drawing/2014/main" id="{99172FCD-2086-0A43-42E7-F7747F39CB1E}"/>
              </a:ext>
            </a:extLst>
          </p:cNvPr>
          <p:cNvGrpSpPr/>
          <p:nvPr/>
        </p:nvGrpSpPr>
        <p:grpSpPr>
          <a:xfrm>
            <a:off x="7584291" y="5270599"/>
            <a:ext cx="951905" cy="278606"/>
            <a:chOff x="9258300" y="7688850"/>
            <a:chExt cx="1353820" cy="396240"/>
          </a:xfrm>
        </p:grpSpPr>
        <p:sp>
          <p:nvSpPr>
            <p:cNvPr id="14" name="object 12">
              <a:extLst>
                <a:ext uri="{FF2B5EF4-FFF2-40B4-BE49-F238E27FC236}">
                  <a16:creationId xmlns:a16="http://schemas.microsoft.com/office/drawing/2014/main" id="{794CD731-27FD-4560-FE03-57DC8E7B0A84}"/>
                </a:ext>
              </a:extLst>
            </p:cNvPr>
            <p:cNvSpPr/>
            <p:nvPr/>
          </p:nvSpPr>
          <p:spPr>
            <a:xfrm>
              <a:off x="9258300" y="7886969"/>
              <a:ext cx="1107440" cy="0"/>
            </a:xfrm>
            <a:custGeom>
              <a:avLst/>
              <a:gdLst/>
              <a:ahLst/>
              <a:cxnLst/>
              <a:rect l="l" t="t" r="r" b="b"/>
              <a:pathLst>
                <a:path w="1107440">
                  <a:moveTo>
                    <a:pt x="1106957" y="0"/>
                  </a:moveTo>
                  <a:lnTo>
                    <a:pt x="1056157" y="0"/>
                  </a:lnTo>
                  <a:lnTo>
                    <a:pt x="0" y="0"/>
                  </a:lnTo>
                </a:path>
              </a:pathLst>
            </a:custGeom>
            <a:ln w="101600">
              <a:solidFill>
                <a:srgbClr val="000000"/>
              </a:solidFill>
            </a:ln>
          </p:spPr>
          <p:txBody>
            <a:bodyPr wrap="square" lIns="0" tIns="0" rIns="0" bIns="0" rtlCol="0"/>
            <a:lstStyle/>
            <a:p>
              <a:endParaRPr sz="1266"/>
            </a:p>
          </p:txBody>
        </p:sp>
        <p:sp>
          <p:nvSpPr>
            <p:cNvPr id="15" name="object 13">
              <a:extLst>
                <a:ext uri="{FF2B5EF4-FFF2-40B4-BE49-F238E27FC236}">
                  <a16:creationId xmlns:a16="http://schemas.microsoft.com/office/drawing/2014/main" id="{FD9F1563-C1B7-2E15-B595-62C96795499B}"/>
                </a:ext>
              </a:extLst>
            </p:cNvPr>
            <p:cNvSpPr/>
            <p:nvPr/>
          </p:nvSpPr>
          <p:spPr>
            <a:xfrm>
              <a:off x="10215397" y="7688850"/>
              <a:ext cx="396240" cy="396240"/>
            </a:xfrm>
            <a:custGeom>
              <a:avLst/>
              <a:gdLst/>
              <a:ahLst/>
              <a:cxnLst/>
              <a:rect l="l" t="t" r="r" b="b"/>
              <a:pathLst>
                <a:path w="396240" h="396240">
                  <a:moveTo>
                    <a:pt x="0" y="0"/>
                  </a:moveTo>
                  <a:lnTo>
                    <a:pt x="99060" y="198120"/>
                  </a:lnTo>
                  <a:lnTo>
                    <a:pt x="0" y="396240"/>
                  </a:lnTo>
                  <a:lnTo>
                    <a:pt x="396240" y="198120"/>
                  </a:lnTo>
                  <a:lnTo>
                    <a:pt x="0" y="0"/>
                  </a:lnTo>
                  <a:close/>
                </a:path>
              </a:pathLst>
            </a:custGeom>
            <a:solidFill>
              <a:srgbClr val="000000"/>
            </a:solidFill>
          </p:spPr>
          <p:txBody>
            <a:bodyPr wrap="square" lIns="0" tIns="0" rIns="0" bIns="0" rtlCol="0"/>
            <a:lstStyle/>
            <a:p>
              <a:endParaRPr sz="1266"/>
            </a:p>
          </p:txBody>
        </p:sp>
      </p:grpSp>
    </p:spTree>
    <p:extLst>
      <p:ext uri="{BB962C8B-B14F-4D97-AF65-F5344CB8AC3E}">
        <p14:creationId xmlns:p14="http://schemas.microsoft.com/office/powerpoint/2010/main" val="163426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30"/>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Memory Structure</a:t>
            </a:r>
            <a:endParaRPr/>
          </a:p>
        </p:txBody>
      </p:sp>
      <p:sp>
        <p:nvSpPr>
          <p:cNvPr id="142" name="Google Shape;142;p30"/>
          <p:cNvSpPr txBox="1">
            <a:spLocks noGrp="1"/>
          </p:cNvSpPr>
          <p:nvPr>
            <p:ph idx="1"/>
          </p:nvPr>
        </p:nvSpPr>
        <p:spPr>
          <a:xfrm>
            <a:off x="837753" y="934513"/>
            <a:ext cx="5904102" cy="5471643"/>
          </a:xfrm>
          <a:prstGeom prst="rect">
            <a:avLst/>
          </a:prstGeom>
        </p:spPr>
        <p:txBody>
          <a:bodyPr spcFirstLastPara="1" vert="horz" wrap="square" lIns="121900" tIns="121900" rIns="121900" bIns="121900" rtlCol="0" anchor="t" anchorCtr="0">
            <a:normAutofit fontScale="77500" lnSpcReduction="20000"/>
          </a:bodyPr>
          <a:lstStyle/>
          <a:p>
            <a:pPr indent="-445758" algn="just">
              <a:lnSpc>
                <a:spcPct val="120000"/>
              </a:lnSpc>
              <a:buSzPct val="100000"/>
            </a:pPr>
            <a:r>
              <a:rPr lang="en"/>
              <a:t>Main memory can be thought of as a large array of bytes.</a:t>
            </a:r>
            <a:endParaRPr/>
          </a:p>
          <a:p>
            <a:pPr indent="-445758" algn="just">
              <a:lnSpc>
                <a:spcPct val="120000"/>
              </a:lnSpc>
              <a:buSzPct val="100000"/>
            </a:pPr>
            <a:r>
              <a:rPr lang="en"/>
              <a:t>When running a C program, memory assignments largely fall under four distinct "chunks":</a:t>
            </a:r>
            <a:endParaRPr/>
          </a:p>
          <a:p>
            <a:pPr lvl="1" indent="-414432" algn="just">
              <a:lnSpc>
                <a:spcPct val="120000"/>
              </a:lnSpc>
              <a:buSzPct val="100000"/>
            </a:pPr>
            <a:r>
              <a:rPr lang="en"/>
              <a:t>Stack</a:t>
            </a:r>
            <a:endParaRPr/>
          </a:p>
          <a:p>
            <a:pPr lvl="1" indent="-414432" algn="just">
              <a:lnSpc>
                <a:spcPct val="120000"/>
              </a:lnSpc>
              <a:buSzPct val="100000"/>
            </a:pPr>
            <a:r>
              <a:rPr lang="en"/>
              <a:t>Heap</a:t>
            </a:r>
            <a:endParaRPr/>
          </a:p>
          <a:p>
            <a:pPr lvl="1" indent="-414432" algn="just">
              <a:lnSpc>
                <a:spcPct val="120000"/>
              </a:lnSpc>
              <a:buSzPct val="100000"/>
            </a:pPr>
            <a:r>
              <a:rPr lang="en"/>
              <a:t>Static/data</a:t>
            </a:r>
            <a:endParaRPr/>
          </a:p>
          <a:p>
            <a:pPr lvl="1" indent="-414432" algn="just">
              <a:lnSpc>
                <a:spcPct val="120000"/>
              </a:lnSpc>
              <a:buSzPct val="100000"/>
            </a:pPr>
            <a:r>
              <a:rPr lang="en"/>
              <a:t>Text/Code</a:t>
            </a:r>
            <a:endParaRPr/>
          </a:p>
          <a:p>
            <a:pPr indent="-445758" algn="just">
              <a:lnSpc>
                <a:spcPct val="120000"/>
              </a:lnSpc>
              <a:buSzPct val="100000"/>
            </a:pPr>
            <a:r>
              <a:rPr lang="en"/>
              <a:t>Generally speaking, you don't use all 2</a:t>
            </a:r>
            <a:r>
              <a:rPr lang="en" baseline="30000"/>
              <a:t>32</a:t>
            </a:r>
            <a:r>
              <a:rPr lang="en"/>
              <a:t> bytes; if you try to access a random memory address you didn't get assigned, your code will likely crash. This is known as a </a:t>
            </a:r>
            <a:r>
              <a:rPr lang="en" i="1"/>
              <a:t>segmentation fault</a:t>
            </a:r>
            <a:endParaRPr/>
          </a:p>
        </p:txBody>
      </p:sp>
      <p:sp>
        <p:nvSpPr>
          <p:cNvPr id="144" name="Google Shape;144;p30"/>
          <p:cNvSpPr txBox="1"/>
          <p:nvPr/>
        </p:nvSpPr>
        <p:spPr>
          <a:xfrm>
            <a:off x="9555687" y="1923137"/>
            <a:ext cx="2533200" cy="615513"/>
          </a:xfrm>
          <a:prstGeom prst="rect">
            <a:avLst/>
          </a:prstGeom>
          <a:noFill/>
          <a:ln>
            <a:noFill/>
          </a:ln>
        </p:spPr>
        <p:txBody>
          <a:bodyPr spcFirstLastPara="1" wrap="square" lIns="121900" tIns="121900" rIns="121900" bIns="121900" anchor="t" anchorCtr="0">
            <a:spAutoFit/>
          </a:bodyPr>
          <a:lstStyle/>
          <a:p>
            <a:r>
              <a:rPr lang="en" sz="2400">
                <a:latin typeface="Roboto"/>
                <a:ea typeface="Roboto"/>
                <a:cs typeface="Roboto"/>
                <a:sym typeface="Roboto"/>
              </a:rPr>
              <a:t>Stack</a:t>
            </a:r>
            <a:endParaRPr sz="2400">
              <a:latin typeface="Roboto"/>
              <a:ea typeface="Roboto"/>
              <a:cs typeface="Roboto"/>
              <a:sym typeface="Roboto"/>
            </a:endParaRPr>
          </a:p>
        </p:txBody>
      </p:sp>
      <p:sp>
        <p:nvSpPr>
          <p:cNvPr id="145" name="Google Shape;145;p30"/>
          <p:cNvSpPr txBox="1"/>
          <p:nvPr/>
        </p:nvSpPr>
        <p:spPr>
          <a:xfrm>
            <a:off x="9600833" y="3141000"/>
            <a:ext cx="2533200" cy="615513"/>
          </a:xfrm>
          <a:prstGeom prst="rect">
            <a:avLst/>
          </a:prstGeom>
          <a:noFill/>
          <a:ln>
            <a:noFill/>
          </a:ln>
        </p:spPr>
        <p:txBody>
          <a:bodyPr spcFirstLastPara="1" wrap="square" lIns="121900" tIns="121900" rIns="121900" bIns="121900" anchor="t" anchorCtr="0">
            <a:spAutoFit/>
          </a:bodyPr>
          <a:lstStyle/>
          <a:p>
            <a:r>
              <a:rPr lang="en" sz="2400">
                <a:latin typeface="Roboto"/>
                <a:ea typeface="Roboto"/>
                <a:cs typeface="Roboto"/>
                <a:sym typeface="Roboto"/>
              </a:rPr>
              <a:t>Heap</a:t>
            </a:r>
            <a:endParaRPr sz="2400">
              <a:latin typeface="Roboto"/>
              <a:ea typeface="Roboto"/>
              <a:cs typeface="Roboto"/>
              <a:sym typeface="Roboto"/>
            </a:endParaRPr>
          </a:p>
        </p:txBody>
      </p:sp>
      <p:sp>
        <p:nvSpPr>
          <p:cNvPr id="146" name="Google Shape;146;p30"/>
          <p:cNvSpPr txBox="1"/>
          <p:nvPr/>
        </p:nvSpPr>
        <p:spPr>
          <a:xfrm>
            <a:off x="9555687" y="4122043"/>
            <a:ext cx="2533200" cy="615513"/>
          </a:xfrm>
          <a:prstGeom prst="rect">
            <a:avLst/>
          </a:prstGeom>
          <a:noFill/>
          <a:ln>
            <a:noFill/>
          </a:ln>
        </p:spPr>
        <p:txBody>
          <a:bodyPr spcFirstLastPara="1" wrap="square" lIns="121900" tIns="121900" rIns="121900" bIns="121900" anchor="t" anchorCtr="0">
            <a:spAutoFit/>
          </a:bodyPr>
          <a:lstStyle/>
          <a:p>
            <a:r>
              <a:rPr lang="en" sz="2400">
                <a:latin typeface="Roboto"/>
                <a:ea typeface="Roboto"/>
                <a:cs typeface="Roboto"/>
                <a:sym typeface="Roboto"/>
              </a:rPr>
              <a:t>Static/data</a:t>
            </a:r>
            <a:endParaRPr sz="2400">
              <a:latin typeface="Roboto"/>
              <a:ea typeface="Roboto"/>
              <a:cs typeface="Roboto"/>
              <a:sym typeface="Roboto"/>
            </a:endParaRPr>
          </a:p>
        </p:txBody>
      </p:sp>
      <p:sp>
        <p:nvSpPr>
          <p:cNvPr id="147" name="Google Shape;147;p30"/>
          <p:cNvSpPr txBox="1"/>
          <p:nvPr/>
        </p:nvSpPr>
        <p:spPr>
          <a:xfrm>
            <a:off x="9556134" y="4956280"/>
            <a:ext cx="2533200"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Roboto"/>
                <a:ea typeface="Roboto"/>
                <a:cs typeface="Roboto"/>
                <a:sym typeface="Roboto"/>
              </a:rPr>
              <a:t>Code/text</a:t>
            </a:r>
            <a:endParaRPr sz="2400">
              <a:solidFill>
                <a:schemeClr val="dk1"/>
              </a:solidFill>
              <a:latin typeface="Roboto"/>
              <a:ea typeface="Roboto"/>
              <a:cs typeface="Roboto"/>
              <a:sym typeface="Roboto"/>
            </a:endParaRPr>
          </a:p>
        </p:txBody>
      </p:sp>
      <p:sp>
        <p:nvSpPr>
          <p:cNvPr id="148" name="Google Shape;148;p30"/>
          <p:cNvSpPr/>
          <p:nvPr/>
        </p:nvSpPr>
        <p:spPr>
          <a:xfrm>
            <a:off x="6817585" y="10266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 name="Google Shape;149;p30"/>
          <p:cNvSpPr/>
          <p:nvPr/>
        </p:nvSpPr>
        <p:spPr>
          <a:xfrm>
            <a:off x="6817585" y="13974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 name="Google Shape;150;p30"/>
          <p:cNvSpPr/>
          <p:nvPr/>
        </p:nvSpPr>
        <p:spPr>
          <a:xfrm>
            <a:off x="6817585" y="17682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 name="Google Shape;151;p30"/>
          <p:cNvSpPr/>
          <p:nvPr/>
        </p:nvSpPr>
        <p:spPr>
          <a:xfrm>
            <a:off x="6817585" y="21390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 name="Google Shape;152;p30"/>
          <p:cNvSpPr/>
          <p:nvPr/>
        </p:nvSpPr>
        <p:spPr>
          <a:xfrm>
            <a:off x="6817585" y="25098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153;p30"/>
          <p:cNvSpPr/>
          <p:nvPr/>
        </p:nvSpPr>
        <p:spPr>
          <a:xfrm>
            <a:off x="6817585" y="28806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4" name="Google Shape;154;p30"/>
          <p:cNvSpPr/>
          <p:nvPr/>
        </p:nvSpPr>
        <p:spPr>
          <a:xfrm>
            <a:off x="6817585" y="41813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5" name="Google Shape;155;p30"/>
          <p:cNvSpPr/>
          <p:nvPr/>
        </p:nvSpPr>
        <p:spPr>
          <a:xfrm>
            <a:off x="6817585" y="45521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6" name="Google Shape;156;p30"/>
          <p:cNvSpPr/>
          <p:nvPr/>
        </p:nvSpPr>
        <p:spPr>
          <a:xfrm>
            <a:off x="6817585" y="49229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30"/>
          <p:cNvSpPr/>
          <p:nvPr/>
        </p:nvSpPr>
        <p:spPr>
          <a:xfrm>
            <a:off x="6817585" y="52937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8" name="Google Shape;158;p30"/>
          <p:cNvSpPr/>
          <p:nvPr/>
        </p:nvSpPr>
        <p:spPr>
          <a:xfrm>
            <a:off x="6817585" y="56645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9" name="Google Shape;159;p30"/>
          <p:cNvSpPr/>
          <p:nvPr/>
        </p:nvSpPr>
        <p:spPr>
          <a:xfrm>
            <a:off x="6817585" y="60353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 name="Google Shape;160;p30"/>
          <p:cNvSpPr/>
          <p:nvPr/>
        </p:nvSpPr>
        <p:spPr>
          <a:xfrm>
            <a:off x="6817585" y="3251422"/>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1" name="Google Shape;161;p30"/>
          <p:cNvSpPr/>
          <p:nvPr/>
        </p:nvSpPr>
        <p:spPr>
          <a:xfrm>
            <a:off x="7867118" y="34539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30"/>
          <p:cNvSpPr/>
          <p:nvPr/>
        </p:nvSpPr>
        <p:spPr>
          <a:xfrm>
            <a:off x="7867118" y="36571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30"/>
          <p:cNvSpPr/>
          <p:nvPr/>
        </p:nvSpPr>
        <p:spPr>
          <a:xfrm>
            <a:off x="7867118" y="38603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30"/>
          <p:cNvSpPr txBox="1"/>
          <p:nvPr/>
        </p:nvSpPr>
        <p:spPr>
          <a:xfrm>
            <a:off x="9300515" y="5878657"/>
            <a:ext cx="2472451"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Consolas"/>
                <a:ea typeface="Consolas"/>
                <a:cs typeface="Consolas"/>
                <a:sym typeface="Consolas"/>
              </a:rPr>
              <a:t>0x0000...000</a:t>
            </a:r>
            <a:endParaRPr sz="2400">
              <a:solidFill>
                <a:schemeClr val="dk1"/>
              </a:solidFill>
              <a:latin typeface="Consolas"/>
              <a:ea typeface="Consolas"/>
              <a:cs typeface="Consolas"/>
              <a:sym typeface="Consolas"/>
            </a:endParaRPr>
          </a:p>
        </p:txBody>
      </p:sp>
      <p:sp>
        <p:nvSpPr>
          <p:cNvPr id="165" name="Google Shape;165;p30"/>
          <p:cNvSpPr/>
          <p:nvPr/>
        </p:nvSpPr>
        <p:spPr>
          <a:xfrm>
            <a:off x="6817585" y="10266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30"/>
          <p:cNvSpPr/>
          <p:nvPr/>
        </p:nvSpPr>
        <p:spPr>
          <a:xfrm>
            <a:off x="6817585" y="13974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30"/>
          <p:cNvSpPr/>
          <p:nvPr/>
        </p:nvSpPr>
        <p:spPr>
          <a:xfrm>
            <a:off x="6817585" y="17682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30"/>
          <p:cNvSpPr/>
          <p:nvPr/>
        </p:nvSpPr>
        <p:spPr>
          <a:xfrm>
            <a:off x="6817585" y="21390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30"/>
          <p:cNvSpPr/>
          <p:nvPr/>
        </p:nvSpPr>
        <p:spPr>
          <a:xfrm>
            <a:off x="6817585" y="25098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30"/>
          <p:cNvSpPr/>
          <p:nvPr/>
        </p:nvSpPr>
        <p:spPr>
          <a:xfrm>
            <a:off x="6817585" y="288062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30"/>
          <p:cNvSpPr/>
          <p:nvPr/>
        </p:nvSpPr>
        <p:spPr>
          <a:xfrm>
            <a:off x="6817585" y="41813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30"/>
          <p:cNvSpPr/>
          <p:nvPr/>
        </p:nvSpPr>
        <p:spPr>
          <a:xfrm>
            <a:off x="6817585" y="45521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30"/>
          <p:cNvSpPr/>
          <p:nvPr/>
        </p:nvSpPr>
        <p:spPr>
          <a:xfrm>
            <a:off x="6817585" y="49229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30"/>
          <p:cNvSpPr/>
          <p:nvPr/>
        </p:nvSpPr>
        <p:spPr>
          <a:xfrm>
            <a:off x="6817585" y="52937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30"/>
          <p:cNvSpPr/>
          <p:nvPr/>
        </p:nvSpPr>
        <p:spPr>
          <a:xfrm>
            <a:off x="6817585" y="56645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30"/>
          <p:cNvSpPr/>
          <p:nvPr/>
        </p:nvSpPr>
        <p:spPr>
          <a:xfrm>
            <a:off x="6817585" y="603535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30"/>
          <p:cNvSpPr/>
          <p:nvPr/>
        </p:nvSpPr>
        <p:spPr>
          <a:xfrm>
            <a:off x="6817585" y="3251422"/>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178;p30"/>
          <p:cNvSpPr/>
          <p:nvPr/>
        </p:nvSpPr>
        <p:spPr>
          <a:xfrm>
            <a:off x="7867118" y="34539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30"/>
          <p:cNvSpPr/>
          <p:nvPr/>
        </p:nvSpPr>
        <p:spPr>
          <a:xfrm>
            <a:off x="7867118" y="36571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30"/>
          <p:cNvSpPr/>
          <p:nvPr/>
        </p:nvSpPr>
        <p:spPr>
          <a:xfrm>
            <a:off x="7867118" y="386038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30"/>
          <p:cNvSpPr txBox="1"/>
          <p:nvPr/>
        </p:nvSpPr>
        <p:spPr>
          <a:xfrm>
            <a:off x="9300515" y="952818"/>
            <a:ext cx="2671163" cy="615513"/>
          </a:xfrm>
          <a:prstGeom prst="rect">
            <a:avLst/>
          </a:prstGeom>
          <a:noFill/>
          <a:ln>
            <a:noFill/>
          </a:ln>
        </p:spPr>
        <p:txBody>
          <a:bodyPr spcFirstLastPara="1" wrap="square" lIns="121900" tIns="121900" rIns="121900" bIns="121900" anchor="t" anchorCtr="0">
            <a:spAutoFit/>
          </a:bodyPr>
          <a:lstStyle/>
          <a:p>
            <a:r>
              <a:rPr lang="en" sz="2400">
                <a:latin typeface="Consolas"/>
                <a:ea typeface="Consolas"/>
                <a:cs typeface="Consolas"/>
                <a:sym typeface="Consolas"/>
              </a:rPr>
              <a:t>0xFFFF...FFF</a:t>
            </a:r>
            <a:endParaRPr sz="2400">
              <a:latin typeface="Consolas"/>
              <a:ea typeface="Consolas"/>
              <a:cs typeface="Consolas"/>
              <a:sym typeface="Consolas"/>
            </a:endParaRPr>
          </a:p>
        </p:txBody>
      </p:sp>
      <p:sp>
        <p:nvSpPr>
          <p:cNvPr id="2" name="Footer Placeholder 1">
            <a:extLst>
              <a:ext uri="{FF2B5EF4-FFF2-40B4-BE49-F238E27FC236}">
                <a16:creationId xmlns:a16="http://schemas.microsoft.com/office/drawing/2014/main" id="{DFD7382D-49B1-8B8C-42A2-8202AE3AC59A}"/>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555D73A0-EFB1-1A0C-FD60-3D2E7170FC65}"/>
              </a:ext>
            </a:extLst>
          </p:cNvPr>
          <p:cNvSpPr>
            <a:spLocks noGrp="1"/>
          </p:cNvSpPr>
          <p:nvPr>
            <p:ph type="sldNum" sz="quarter" idx="12"/>
          </p:nvPr>
        </p:nvSpPr>
        <p:spPr/>
        <p:txBody>
          <a:bodyPr/>
          <a:lstStyle/>
          <a:p>
            <a:fld id="{80B3F240-1256-4E56-B6D7-F3DD5D13EF0A}"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31"/>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Memory Structure</a:t>
            </a:r>
            <a:endParaRPr/>
          </a:p>
        </p:txBody>
      </p:sp>
      <p:sp>
        <p:nvSpPr>
          <p:cNvPr id="186" name="Google Shape;186;p31"/>
          <p:cNvSpPr txBox="1">
            <a:spLocks noGrp="1"/>
          </p:cNvSpPr>
          <p:nvPr>
            <p:ph idx="1"/>
          </p:nvPr>
        </p:nvSpPr>
        <p:spPr>
          <a:xfrm>
            <a:off x="886018" y="966334"/>
            <a:ext cx="5923422" cy="5452800"/>
          </a:xfrm>
          <a:prstGeom prst="rect">
            <a:avLst/>
          </a:prstGeom>
        </p:spPr>
        <p:txBody>
          <a:bodyPr spcFirstLastPara="1" vert="horz" wrap="square" lIns="121900" tIns="121900" rIns="121900" bIns="121900" rtlCol="0" anchor="t" anchorCtr="0">
            <a:noAutofit/>
          </a:bodyPr>
          <a:lstStyle/>
          <a:p>
            <a:pPr algn="just">
              <a:lnSpc>
                <a:spcPct val="120000"/>
              </a:lnSpc>
            </a:pPr>
            <a:r>
              <a:rPr lang="en" sz="2000"/>
              <a:t>Code/text</a:t>
            </a:r>
            <a:endParaRPr sz="2000"/>
          </a:p>
          <a:p>
            <a:pPr lvl="1" algn="just">
              <a:lnSpc>
                <a:spcPct val="120000"/>
              </a:lnSpc>
            </a:pPr>
            <a:r>
              <a:rPr lang="en" sz="1600"/>
              <a:t>One of the key advancements in CS was to design programs as software instead of hardware.</a:t>
            </a:r>
            <a:endParaRPr sz="1600"/>
          </a:p>
          <a:p>
            <a:pPr lvl="2" algn="just">
              <a:lnSpc>
                <a:spcPct val="120000"/>
              </a:lnSpc>
            </a:pPr>
            <a:r>
              <a:rPr lang="en" sz="1600"/>
              <a:t>Instead of messing with wires to program a computer, you can just write your program as data</a:t>
            </a:r>
            <a:endParaRPr sz="1600"/>
          </a:p>
          <a:p>
            <a:pPr lvl="1" algn="just">
              <a:lnSpc>
                <a:spcPct val="120000"/>
              </a:lnSpc>
            </a:pPr>
            <a:r>
              <a:rPr lang="en" sz="1600"/>
              <a:t>The code segment stores the actual bytecode that comprises your program.</a:t>
            </a:r>
            <a:endParaRPr sz="1600"/>
          </a:p>
          <a:p>
            <a:pPr lvl="1" algn="just">
              <a:lnSpc>
                <a:spcPct val="120000"/>
              </a:lnSpc>
            </a:pPr>
            <a:r>
              <a:rPr lang="en" sz="1600"/>
              <a:t>Fixed size, ideally never changed after loading the program</a:t>
            </a:r>
            <a:endParaRPr sz="1600"/>
          </a:p>
          <a:p>
            <a:pPr lvl="1" algn="just">
              <a:lnSpc>
                <a:spcPct val="120000"/>
              </a:lnSpc>
            </a:pPr>
            <a:r>
              <a:rPr lang="en" sz="1600"/>
              <a:t>Includes some constants!</a:t>
            </a:r>
            <a:endParaRPr sz="1600"/>
          </a:p>
          <a:p>
            <a:pPr lvl="2" algn="just">
              <a:lnSpc>
                <a:spcPct val="120000"/>
              </a:lnSpc>
            </a:pPr>
            <a:r>
              <a:rPr lang="en" sz="1600"/>
              <a:t>Constants that are considered "built-in" to the code</a:t>
            </a:r>
            <a:endParaRPr sz="1600"/>
          </a:p>
          <a:p>
            <a:pPr lvl="2" algn="just">
              <a:lnSpc>
                <a:spcPct val="120000"/>
              </a:lnSpc>
            </a:pPr>
            <a:r>
              <a:rPr lang="en" sz="1600"/>
              <a:t>Ex. x = y + 1; the 1 is part of the code.</a:t>
            </a:r>
            <a:endParaRPr sz="1600"/>
          </a:p>
        </p:txBody>
      </p:sp>
      <p:sp>
        <p:nvSpPr>
          <p:cNvPr id="188" name="Google Shape;188;p31"/>
          <p:cNvSpPr/>
          <p:nvPr/>
        </p:nvSpPr>
        <p:spPr>
          <a:xfrm>
            <a:off x="6999174" y="10765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31"/>
          <p:cNvSpPr/>
          <p:nvPr/>
        </p:nvSpPr>
        <p:spPr>
          <a:xfrm>
            <a:off x="6999174" y="14473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31"/>
          <p:cNvSpPr/>
          <p:nvPr/>
        </p:nvSpPr>
        <p:spPr>
          <a:xfrm>
            <a:off x="6999174" y="18181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31"/>
          <p:cNvSpPr/>
          <p:nvPr/>
        </p:nvSpPr>
        <p:spPr>
          <a:xfrm>
            <a:off x="6999174" y="21889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31"/>
          <p:cNvSpPr/>
          <p:nvPr/>
        </p:nvSpPr>
        <p:spPr>
          <a:xfrm>
            <a:off x="6999174" y="25597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31"/>
          <p:cNvSpPr/>
          <p:nvPr/>
        </p:nvSpPr>
        <p:spPr>
          <a:xfrm>
            <a:off x="6999174" y="29305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31"/>
          <p:cNvSpPr/>
          <p:nvPr/>
        </p:nvSpPr>
        <p:spPr>
          <a:xfrm>
            <a:off x="6999174" y="42313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31"/>
          <p:cNvSpPr/>
          <p:nvPr/>
        </p:nvSpPr>
        <p:spPr>
          <a:xfrm>
            <a:off x="6999174" y="46021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31"/>
          <p:cNvSpPr/>
          <p:nvPr/>
        </p:nvSpPr>
        <p:spPr>
          <a:xfrm>
            <a:off x="6999174" y="49729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97;p31"/>
          <p:cNvSpPr/>
          <p:nvPr/>
        </p:nvSpPr>
        <p:spPr>
          <a:xfrm>
            <a:off x="6999174" y="53437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98;p31"/>
          <p:cNvSpPr/>
          <p:nvPr/>
        </p:nvSpPr>
        <p:spPr>
          <a:xfrm>
            <a:off x="6999174" y="57145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31"/>
          <p:cNvSpPr/>
          <p:nvPr/>
        </p:nvSpPr>
        <p:spPr>
          <a:xfrm>
            <a:off x="6999174" y="60853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31"/>
          <p:cNvSpPr/>
          <p:nvPr/>
        </p:nvSpPr>
        <p:spPr>
          <a:xfrm>
            <a:off x="6999174" y="3301372"/>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31"/>
          <p:cNvSpPr/>
          <p:nvPr/>
        </p:nvSpPr>
        <p:spPr>
          <a:xfrm>
            <a:off x="8048707" y="35039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31"/>
          <p:cNvSpPr/>
          <p:nvPr/>
        </p:nvSpPr>
        <p:spPr>
          <a:xfrm>
            <a:off x="8048707" y="37071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31"/>
          <p:cNvSpPr/>
          <p:nvPr/>
        </p:nvSpPr>
        <p:spPr>
          <a:xfrm>
            <a:off x="8048707" y="39103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31"/>
          <p:cNvSpPr/>
          <p:nvPr/>
        </p:nvSpPr>
        <p:spPr>
          <a:xfrm>
            <a:off x="6999174" y="10765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31"/>
          <p:cNvSpPr/>
          <p:nvPr/>
        </p:nvSpPr>
        <p:spPr>
          <a:xfrm>
            <a:off x="6999174" y="14473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7" name="Google Shape;207;p31"/>
          <p:cNvSpPr/>
          <p:nvPr/>
        </p:nvSpPr>
        <p:spPr>
          <a:xfrm>
            <a:off x="6999174" y="18181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8" name="Google Shape;208;p31"/>
          <p:cNvSpPr/>
          <p:nvPr/>
        </p:nvSpPr>
        <p:spPr>
          <a:xfrm>
            <a:off x="6999174" y="21889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9" name="Google Shape;209;p31"/>
          <p:cNvSpPr/>
          <p:nvPr/>
        </p:nvSpPr>
        <p:spPr>
          <a:xfrm>
            <a:off x="6999174" y="25597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0" name="Google Shape;210;p31"/>
          <p:cNvSpPr/>
          <p:nvPr/>
        </p:nvSpPr>
        <p:spPr>
          <a:xfrm>
            <a:off x="6999174" y="2930572"/>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1" name="Google Shape;211;p31"/>
          <p:cNvSpPr/>
          <p:nvPr/>
        </p:nvSpPr>
        <p:spPr>
          <a:xfrm>
            <a:off x="6999174" y="42313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2" name="Google Shape;212;p31"/>
          <p:cNvSpPr/>
          <p:nvPr/>
        </p:nvSpPr>
        <p:spPr>
          <a:xfrm>
            <a:off x="6999174" y="46021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 name="Google Shape;213;p31"/>
          <p:cNvSpPr/>
          <p:nvPr/>
        </p:nvSpPr>
        <p:spPr>
          <a:xfrm>
            <a:off x="6999174" y="49729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4" name="Google Shape;214;p31"/>
          <p:cNvSpPr/>
          <p:nvPr/>
        </p:nvSpPr>
        <p:spPr>
          <a:xfrm>
            <a:off x="6999174" y="534370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5" name="Google Shape;215;p31"/>
          <p:cNvSpPr/>
          <p:nvPr/>
        </p:nvSpPr>
        <p:spPr>
          <a:xfrm>
            <a:off x="6999174" y="5714506"/>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6" name="Google Shape;216;p31"/>
          <p:cNvSpPr/>
          <p:nvPr/>
        </p:nvSpPr>
        <p:spPr>
          <a:xfrm>
            <a:off x="6999174" y="6085306"/>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 name="Google Shape;217;p31"/>
          <p:cNvSpPr/>
          <p:nvPr/>
        </p:nvSpPr>
        <p:spPr>
          <a:xfrm>
            <a:off x="6999174" y="3301372"/>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 name="Google Shape;218;p31"/>
          <p:cNvSpPr/>
          <p:nvPr/>
        </p:nvSpPr>
        <p:spPr>
          <a:xfrm>
            <a:off x="8048707" y="35039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 name="Google Shape;219;p31"/>
          <p:cNvSpPr/>
          <p:nvPr/>
        </p:nvSpPr>
        <p:spPr>
          <a:xfrm>
            <a:off x="8048707" y="37071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 name="Google Shape;220;p31"/>
          <p:cNvSpPr/>
          <p:nvPr/>
        </p:nvSpPr>
        <p:spPr>
          <a:xfrm>
            <a:off x="8048707" y="3910339"/>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 name="Footer Placeholder 1">
            <a:extLst>
              <a:ext uri="{FF2B5EF4-FFF2-40B4-BE49-F238E27FC236}">
                <a16:creationId xmlns:a16="http://schemas.microsoft.com/office/drawing/2014/main" id="{F3DB085A-161D-525C-C66B-C6D0D4303B27}"/>
              </a:ext>
            </a:extLst>
          </p:cNvPr>
          <p:cNvSpPr>
            <a:spLocks noGrp="1"/>
          </p:cNvSpPr>
          <p:nvPr>
            <p:ph type="ftr" sz="quarter" idx="11"/>
          </p:nvPr>
        </p:nvSpPr>
        <p:spPr/>
        <p:txBody>
          <a:bodyPr/>
          <a:lstStyle/>
          <a:p>
            <a:pPr algn="r"/>
            <a:r>
              <a:rPr lang="en-US"/>
              <a:t>Memory Management</a:t>
            </a:r>
          </a:p>
        </p:txBody>
      </p:sp>
      <p:sp>
        <p:nvSpPr>
          <p:cNvPr id="3" name="Slide Number Placeholder 2">
            <a:extLst>
              <a:ext uri="{FF2B5EF4-FFF2-40B4-BE49-F238E27FC236}">
                <a16:creationId xmlns:a16="http://schemas.microsoft.com/office/drawing/2014/main" id="{9C3DEC53-3378-5864-88BF-B76558090553}"/>
              </a:ext>
            </a:extLst>
          </p:cNvPr>
          <p:cNvSpPr>
            <a:spLocks noGrp="1"/>
          </p:cNvSpPr>
          <p:nvPr>
            <p:ph type="sldNum" sz="quarter" idx="12"/>
          </p:nvPr>
        </p:nvSpPr>
        <p:spPr/>
        <p:txBody>
          <a:bodyPr/>
          <a:lstStyle/>
          <a:p>
            <a:fld id="{80B3F240-1256-4E56-B6D7-F3DD5D13EF0A}" type="slidenum">
              <a:rPr lang="en-US" smtClean="0"/>
              <a:t>8</a:t>
            </a:fld>
            <a:endParaRPr lang="en-US"/>
          </a:p>
        </p:txBody>
      </p:sp>
      <p:sp>
        <p:nvSpPr>
          <p:cNvPr id="4" name="Google Shape;164;p30">
            <a:extLst>
              <a:ext uri="{FF2B5EF4-FFF2-40B4-BE49-F238E27FC236}">
                <a16:creationId xmlns:a16="http://schemas.microsoft.com/office/drawing/2014/main" id="{FAEF0448-9A57-1308-52F7-7DC227E6ED85}"/>
              </a:ext>
            </a:extLst>
          </p:cNvPr>
          <p:cNvSpPr txBox="1"/>
          <p:nvPr/>
        </p:nvSpPr>
        <p:spPr>
          <a:xfrm>
            <a:off x="9520837" y="5869267"/>
            <a:ext cx="2472451"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Consolas"/>
                <a:ea typeface="Consolas"/>
                <a:cs typeface="Consolas"/>
                <a:sym typeface="Consolas"/>
              </a:rPr>
              <a:t>0x0000...000</a:t>
            </a:r>
            <a:endParaRPr sz="2400">
              <a:solidFill>
                <a:schemeClr val="dk1"/>
              </a:solidFill>
              <a:latin typeface="Consolas"/>
              <a:ea typeface="Consolas"/>
              <a:cs typeface="Consolas"/>
              <a:sym typeface="Consolas"/>
            </a:endParaRPr>
          </a:p>
        </p:txBody>
      </p:sp>
      <p:sp>
        <p:nvSpPr>
          <p:cNvPr id="5" name="Google Shape;181;p30">
            <a:extLst>
              <a:ext uri="{FF2B5EF4-FFF2-40B4-BE49-F238E27FC236}">
                <a16:creationId xmlns:a16="http://schemas.microsoft.com/office/drawing/2014/main" id="{7FFEF9C9-6FFF-686C-BC34-822B7BA7BCEF}"/>
              </a:ext>
            </a:extLst>
          </p:cNvPr>
          <p:cNvSpPr txBox="1"/>
          <p:nvPr/>
        </p:nvSpPr>
        <p:spPr>
          <a:xfrm>
            <a:off x="9520837" y="943428"/>
            <a:ext cx="2671163" cy="615513"/>
          </a:xfrm>
          <a:prstGeom prst="rect">
            <a:avLst/>
          </a:prstGeom>
          <a:noFill/>
          <a:ln>
            <a:noFill/>
          </a:ln>
        </p:spPr>
        <p:txBody>
          <a:bodyPr spcFirstLastPara="1" wrap="square" lIns="121900" tIns="121900" rIns="121900" bIns="121900" anchor="t" anchorCtr="0">
            <a:spAutoFit/>
          </a:bodyPr>
          <a:lstStyle/>
          <a:p>
            <a:r>
              <a:rPr lang="en" sz="2400">
                <a:latin typeface="Consolas"/>
                <a:ea typeface="Consolas"/>
                <a:cs typeface="Consolas"/>
                <a:sym typeface="Consolas"/>
              </a:rPr>
              <a:t>0xFFFF...FFF</a:t>
            </a:r>
            <a:endParaRPr sz="24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Effect transition="in" filter="fade">
                                      <p:cBhvr>
                                        <p:cTn id="22" dur="1000"/>
                                        <p:tgtEl>
                                          <p:spTgt spid="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Effect transition="in" filter="fade">
                                      <p:cBhvr>
                                        <p:cTn id="27" dur="1000"/>
                                        <p:tgtEl>
                                          <p:spTgt spid="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
                                            <p:txEl>
                                              <p:pRg st="5" end="5"/>
                                            </p:txEl>
                                          </p:spTgt>
                                        </p:tgtEl>
                                        <p:attrNameLst>
                                          <p:attrName>style.visibility</p:attrName>
                                        </p:attrNameLst>
                                      </p:cBhvr>
                                      <p:to>
                                        <p:strVal val="visible"/>
                                      </p:to>
                                    </p:set>
                                    <p:animEffect transition="in" filter="fade">
                                      <p:cBhvr>
                                        <p:cTn id="32" dur="1000"/>
                                        <p:tgtEl>
                                          <p:spTgt spid="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6">
                                            <p:txEl>
                                              <p:pRg st="6" end="6"/>
                                            </p:txEl>
                                          </p:spTgt>
                                        </p:tgtEl>
                                        <p:attrNameLst>
                                          <p:attrName>style.visibility</p:attrName>
                                        </p:attrNameLst>
                                      </p:cBhvr>
                                      <p:to>
                                        <p:strVal val="visible"/>
                                      </p:to>
                                    </p:set>
                                    <p:animEffect transition="in" filter="fade">
                                      <p:cBhvr>
                                        <p:cTn id="37" dur="1000"/>
                                        <p:tgtEl>
                                          <p:spTgt spid="1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6">
                                            <p:txEl>
                                              <p:pRg st="7" end="7"/>
                                            </p:txEl>
                                          </p:spTgt>
                                        </p:tgtEl>
                                        <p:attrNameLst>
                                          <p:attrName>style.visibility</p:attrName>
                                        </p:attrNameLst>
                                      </p:cBhvr>
                                      <p:to>
                                        <p:strVal val="visible"/>
                                      </p:to>
                                    </p:set>
                                    <p:animEffect transition="in" filter="fade">
                                      <p:cBhvr>
                                        <p:cTn id="42" dur="1000"/>
                                        <p:tgtEl>
                                          <p:spTgt spid="1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Memory Structure</a:t>
            </a:r>
            <a:endParaRPr/>
          </a:p>
        </p:txBody>
      </p:sp>
      <p:sp>
        <p:nvSpPr>
          <p:cNvPr id="228" name="Google Shape;228;p32"/>
          <p:cNvSpPr/>
          <p:nvPr/>
        </p:nvSpPr>
        <p:spPr>
          <a:xfrm>
            <a:off x="6875066" y="10568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 name="Google Shape;229;p32"/>
          <p:cNvSpPr/>
          <p:nvPr/>
        </p:nvSpPr>
        <p:spPr>
          <a:xfrm>
            <a:off x="6875066" y="14276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 name="Google Shape;230;p32"/>
          <p:cNvSpPr/>
          <p:nvPr/>
        </p:nvSpPr>
        <p:spPr>
          <a:xfrm>
            <a:off x="6875066" y="17984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231;p32"/>
          <p:cNvSpPr/>
          <p:nvPr/>
        </p:nvSpPr>
        <p:spPr>
          <a:xfrm>
            <a:off x="6875066" y="21692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 name="Google Shape;232;p32"/>
          <p:cNvSpPr/>
          <p:nvPr/>
        </p:nvSpPr>
        <p:spPr>
          <a:xfrm>
            <a:off x="6875066" y="25400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3" name="Google Shape;233;p32"/>
          <p:cNvSpPr/>
          <p:nvPr/>
        </p:nvSpPr>
        <p:spPr>
          <a:xfrm>
            <a:off x="6875066" y="29108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 name="Google Shape;234;p32"/>
          <p:cNvSpPr/>
          <p:nvPr/>
        </p:nvSpPr>
        <p:spPr>
          <a:xfrm>
            <a:off x="6875066" y="42115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5" name="Google Shape;235;p32"/>
          <p:cNvSpPr/>
          <p:nvPr/>
        </p:nvSpPr>
        <p:spPr>
          <a:xfrm>
            <a:off x="6875066" y="45823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 name="Google Shape;236;p32"/>
          <p:cNvSpPr/>
          <p:nvPr/>
        </p:nvSpPr>
        <p:spPr>
          <a:xfrm>
            <a:off x="6875066" y="49531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 name="Google Shape;237;p32"/>
          <p:cNvSpPr/>
          <p:nvPr/>
        </p:nvSpPr>
        <p:spPr>
          <a:xfrm>
            <a:off x="6875066" y="53239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 name="Google Shape;238;p32"/>
          <p:cNvSpPr/>
          <p:nvPr/>
        </p:nvSpPr>
        <p:spPr>
          <a:xfrm>
            <a:off x="6875066" y="56947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 name="Google Shape;239;p32"/>
          <p:cNvSpPr/>
          <p:nvPr/>
        </p:nvSpPr>
        <p:spPr>
          <a:xfrm>
            <a:off x="6875066" y="60655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 name="Google Shape;240;p32"/>
          <p:cNvSpPr/>
          <p:nvPr/>
        </p:nvSpPr>
        <p:spPr>
          <a:xfrm>
            <a:off x="6875066" y="3281616"/>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241;p32"/>
          <p:cNvSpPr/>
          <p:nvPr/>
        </p:nvSpPr>
        <p:spPr>
          <a:xfrm>
            <a:off x="7518199" y="29761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32"/>
          <p:cNvSpPr/>
          <p:nvPr/>
        </p:nvSpPr>
        <p:spPr>
          <a:xfrm>
            <a:off x="7518199" y="31793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32"/>
          <p:cNvSpPr/>
          <p:nvPr/>
        </p:nvSpPr>
        <p:spPr>
          <a:xfrm>
            <a:off x="7518199" y="33825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5" name="Google Shape;245;p32"/>
          <p:cNvSpPr/>
          <p:nvPr/>
        </p:nvSpPr>
        <p:spPr>
          <a:xfrm>
            <a:off x="6875066" y="10568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 name="Google Shape;246;p32"/>
          <p:cNvSpPr/>
          <p:nvPr/>
        </p:nvSpPr>
        <p:spPr>
          <a:xfrm>
            <a:off x="6875066" y="14276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 name="Google Shape;247;p32"/>
          <p:cNvSpPr/>
          <p:nvPr/>
        </p:nvSpPr>
        <p:spPr>
          <a:xfrm>
            <a:off x="6875066" y="17984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8" name="Google Shape;248;p32"/>
          <p:cNvSpPr/>
          <p:nvPr/>
        </p:nvSpPr>
        <p:spPr>
          <a:xfrm>
            <a:off x="6875066" y="21692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9" name="Google Shape;249;p32"/>
          <p:cNvSpPr/>
          <p:nvPr/>
        </p:nvSpPr>
        <p:spPr>
          <a:xfrm>
            <a:off x="6875066" y="25400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0" name="Google Shape;250;p32"/>
          <p:cNvSpPr/>
          <p:nvPr/>
        </p:nvSpPr>
        <p:spPr>
          <a:xfrm>
            <a:off x="6875066" y="2910816"/>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1" name="Google Shape;251;p32"/>
          <p:cNvSpPr/>
          <p:nvPr/>
        </p:nvSpPr>
        <p:spPr>
          <a:xfrm>
            <a:off x="6875066" y="4211550"/>
            <a:ext cx="2407200" cy="37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2" name="Google Shape;252;p32"/>
          <p:cNvSpPr/>
          <p:nvPr/>
        </p:nvSpPr>
        <p:spPr>
          <a:xfrm>
            <a:off x="6875066" y="4582350"/>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3" name="Google Shape;253;p32"/>
          <p:cNvSpPr/>
          <p:nvPr/>
        </p:nvSpPr>
        <p:spPr>
          <a:xfrm>
            <a:off x="6875066" y="4953150"/>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4" name="Google Shape;254;p32"/>
          <p:cNvSpPr/>
          <p:nvPr/>
        </p:nvSpPr>
        <p:spPr>
          <a:xfrm>
            <a:off x="6875066" y="5323950"/>
            <a:ext cx="2407200" cy="370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5" name="Google Shape;255;p32"/>
          <p:cNvSpPr/>
          <p:nvPr/>
        </p:nvSpPr>
        <p:spPr>
          <a:xfrm>
            <a:off x="6875066" y="5694750"/>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6" name="Google Shape;256;p32"/>
          <p:cNvSpPr/>
          <p:nvPr/>
        </p:nvSpPr>
        <p:spPr>
          <a:xfrm>
            <a:off x="6875066" y="6065550"/>
            <a:ext cx="2407200" cy="370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7" name="Google Shape;257;p32"/>
          <p:cNvSpPr/>
          <p:nvPr/>
        </p:nvSpPr>
        <p:spPr>
          <a:xfrm>
            <a:off x="6875066" y="3281616"/>
            <a:ext cx="2407200" cy="930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8" name="Google Shape;258;p32"/>
          <p:cNvSpPr/>
          <p:nvPr/>
        </p:nvSpPr>
        <p:spPr>
          <a:xfrm>
            <a:off x="7924599" y="34841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9" name="Google Shape;259;p32"/>
          <p:cNvSpPr/>
          <p:nvPr/>
        </p:nvSpPr>
        <p:spPr>
          <a:xfrm>
            <a:off x="7924599" y="36873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0" name="Google Shape;260;p32"/>
          <p:cNvSpPr/>
          <p:nvPr/>
        </p:nvSpPr>
        <p:spPr>
          <a:xfrm>
            <a:off x="7924599" y="3890583"/>
            <a:ext cx="118400" cy="118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3" name="Google Shape;263;p32"/>
          <p:cNvSpPr txBox="1"/>
          <p:nvPr/>
        </p:nvSpPr>
        <p:spPr>
          <a:xfrm>
            <a:off x="660117" y="881023"/>
            <a:ext cx="6099370" cy="5201384"/>
          </a:xfrm>
          <a:prstGeom prst="rect">
            <a:avLst/>
          </a:prstGeom>
          <a:noFill/>
          <a:ln>
            <a:noFill/>
          </a:ln>
        </p:spPr>
        <p:txBody>
          <a:bodyPr spcFirstLastPara="1" wrap="square" lIns="121900" tIns="121900" rIns="121900" bIns="121900" anchor="t" anchorCtr="0">
            <a:spAutoFit/>
          </a:bodyPr>
          <a:lstStyle/>
          <a:p>
            <a:pPr marL="609585" indent="-457189">
              <a:lnSpc>
                <a:spcPct val="115000"/>
              </a:lnSpc>
              <a:buClr>
                <a:schemeClr val="accent5"/>
              </a:buClr>
              <a:buSzPts val="1800"/>
              <a:buFont typeface="Arial"/>
              <a:buChar char="●"/>
            </a:pPr>
            <a:r>
              <a:rPr lang="en" sz="2000">
                <a:latin typeface="Arial" panose="020B0604020202020204" pitchFamily="34" charset="0"/>
                <a:cs typeface="Arial" panose="020B0604020202020204" pitchFamily="34" charset="0"/>
              </a:rPr>
              <a:t>Static/data</a:t>
            </a:r>
            <a:endParaRPr sz="2000">
              <a:latin typeface="Arial" panose="020B0604020202020204" pitchFamily="34" charset="0"/>
              <a:cs typeface="Arial" panose="020B0604020202020204" pitchFamily="34" charset="0"/>
            </a:endParaRPr>
          </a:p>
          <a:p>
            <a:pPr marL="1219170" lvl="1" indent="-423323">
              <a:lnSpc>
                <a:spcPct val="115000"/>
              </a:lnSpc>
              <a:buClr>
                <a:schemeClr val="accent5"/>
              </a:buClr>
              <a:buSzPts val="1400"/>
              <a:buFont typeface="Arial"/>
              <a:buChar char="○"/>
            </a:pPr>
            <a:r>
              <a:rPr lang="en" sz="2000">
                <a:latin typeface="Arial" panose="020B0604020202020204" pitchFamily="34" charset="0"/>
                <a:cs typeface="Arial" panose="020B0604020202020204" pitchFamily="34" charset="0"/>
              </a:rPr>
              <a:t>Main idea: It's possible to do some analysis before the code starts running to determine a set of variables that must be allocated space. The data segment contains as many of those variables as possible.</a:t>
            </a:r>
            <a:endParaRPr sz="2000">
              <a:latin typeface="Arial" panose="020B0604020202020204" pitchFamily="34" charset="0"/>
              <a:cs typeface="Arial" panose="020B0604020202020204" pitchFamily="34" charset="0"/>
            </a:endParaRPr>
          </a:p>
          <a:p>
            <a:pPr marL="1219170" lvl="1" indent="-423323">
              <a:lnSpc>
                <a:spcPct val="115000"/>
              </a:lnSpc>
              <a:buClr>
                <a:schemeClr val="accent5"/>
              </a:buClr>
              <a:buSzPts val="1400"/>
              <a:buFont typeface="Arial"/>
              <a:buChar char="○"/>
            </a:pPr>
            <a:r>
              <a:rPr lang="en" sz="2000">
                <a:latin typeface="Arial" panose="020B0604020202020204" pitchFamily="34" charset="0"/>
                <a:cs typeface="Arial" panose="020B0604020202020204" pitchFamily="34" charset="0"/>
              </a:rPr>
              <a:t>Fixed size, for efficiency. Two main data values:</a:t>
            </a:r>
            <a:endParaRPr sz="2000">
              <a:latin typeface="Arial" panose="020B0604020202020204" pitchFamily="34" charset="0"/>
              <a:cs typeface="Arial" panose="020B0604020202020204" pitchFamily="34" charset="0"/>
            </a:endParaRPr>
          </a:p>
          <a:p>
            <a:pPr marL="1219170" lvl="1" indent="-423323">
              <a:lnSpc>
                <a:spcPct val="115000"/>
              </a:lnSpc>
              <a:buClr>
                <a:schemeClr val="accent5"/>
              </a:buClr>
              <a:buSzPts val="1400"/>
              <a:buFont typeface="Arial"/>
              <a:buChar char="○"/>
            </a:pPr>
            <a:r>
              <a:rPr lang="en" sz="2000">
                <a:latin typeface="Arial" panose="020B0604020202020204" pitchFamily="34" charset="0"/>
                <a:cs typeface="Arial" panose="020B0604020202020204" pitchFamily="34" charset="0"/>
              </a:rPr>
              <a:t>Global variables (you only ever need one copy of a global variable, so fixed size)</a:t>
            </a:r>
            <a:endParaRPr sz="2000">
              <a:latin typeface="Arial" panose="020B0604020202020204" pitchFamily="34" charset="0"/>
              <a:cs typeface="Arial" panose="020B0604020202020204" pitchFamily="34" charset="0"/>
            </a:endParaRPr>
          </a:p>
          <a:p>
            <a:pPr marL="1219170" lvl="1" indent="-423323">
              <a:lnSpc>
                <a:spcPct val="115000"/>
              </a:lnSpc>
              <a:buClr>
                <a:schemeClr val="accent5"/>
              </a:buClr>
              <a:buSzPts val="1400"/>
              <a:buFont typeface="Arial"/>
              <a:buChar char="○"/>
            </a:pPr>
            <a:r>
              <a:rPr lang="en" sz="2000">
                <a:latin typeface="Arial" panose="020B0604020202020204" pitchFamily="34" charset="0"/>
                <a:cs typeface="Arial" panose="020B0604020202020204" pitchFamily="34" charset="0"/>
              </a:rPr>
              <a:t>String literals (you can determine how many string literals there are in a program)</a:t>
            </a:r>
            <a:endParaRPr sz="2000">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9809C1DA-6794-07A3-4FCA-798A252D8F1D}"/>
              </a:ext>
            </a:extLst>
          </p:cNvPr>
          <p:cNvSpPr>
            <a:spLocks noGrp="1"/>
          </p:cNvSpPr>
          <p:nvPr>
            <p:ph type="ftr" sz="quarter" idx="11"/>
          </p:nvPr>
        </p:nvSpPr>
        <p:spPr/>
        <p:txBody>
          <a:bodyPr/>
          <a:lstStyle/>
          <a:p>
            <a:r>
              <a:rPr lang="en-US"/>
              <a:t>Memory Management</a:t>
            </a:r>
          </a:p>
        </p:txBody>
      </p:sp>
      <p:sp>
        <p:nvSpPr>
          <p:cNvPr id="4" name="Slide Number Placeholder 3">
            <a:extLst>
              <a:ext uri="{FF2B5EF4-FFF2-40B4-BE49-F238E27FC236}">
                <a16:creationId xmlns:a16="http://schemas.microsoft.com/office/drawing/2014/main" id="{F1F7E5D0-0B74-5649-25D4-F19D2962BAE5}"/>
              </a:ext>
            </a:extLst>
          </p:cNvPr>
          <p:cNvSpPr>
            <a:spLocks noGrp="1"/>
          </p:cNvSpPr>
          <p:nvPr>
            <p:ph type="sldNum" sz="quarter" idx="12"/>
          </p:nvPr>
        </p:nvSpPr>
        <p:spPr/>
        <p:txBody>
          <a:bodyPr/>
          <a:lstStyle/>
          <a:p>
            <a:fld id="{80B3F240-1256-4E56-B6D7-F3DD5D13EF0A}" type="slidenum">
              <a:rPr lang="en-US" smtClean="0"/>
              <a:t>9</a:t>
            </a:fld>
            <a:endParaRPr lang="en-US"/>
          </a:p>
        </p:txBody>
      </p:sp>
      <p:sp>
        <p:nvSpPr>
          <p:cNvPr id="2" name="Google Shape;164;p30">
            <a:extLst>
              <a:ext uri="{FF2B5EF4-FFF2-40B4-BE49-F238E27FC236}">
                <a16:creationId xmlns:a16="http://schemas.microsoft.com/office/drawing/2014/main" id="{7B85DAD7-5D27-6196-7F9C-7FA29A47F009}"/>
              </a:ext>
            </a:extLst>
          </p:cNvPr>
          <p:cNvSpPr txBox="1"/>
          <p:nvPr/>
        </p:nvSpPr>
        <p:spPr>
          <a:xfrm>
            <a:off x="9300515" y="5878657"/>
            <a:ext cx="2472451" cy="615513"/>
          </a:xfrm>
          <a:prstGeom prst="rect">
            <a:avLst/>
          </a:prstGeom>
          <a:noFill/>
          <a:ln>
            <a:noFill/>
          </a:ln>
        </p:spPr>
        <p:txBody>
          <a:bodyPr spcFirstLastPara="1" wrap="square" lIns="121900" tIns="121900" rIns="121900" bIns="121900" anchor="t" anchorCtr="0">
            <a:spAutoFit/>
          </a:bodyPr>
          <a:lstStyle/>
          <a:p>
            <a:r>
              <a:rPr lang="en" sz="2400">
                <a:solidFill>
                  <a:schemeClr val="dk1"/>
                </a:solidFill>
                <a:latin typeface="Consolas"/>
                <a:ea typeface="Consolas"/>
                <a:cs typeface="Consolas"/>
                <a:sym typeface="Consolas"/>
              </a:rPr>
              <a:t>0x0000...000</a:t>
            </a:r>
            <a:endParaRPr sz="2400">
              <a:solidFill>
                <a:schemeClr val="dk1"/>
              </a:solidFill>
              <a:latin typeface="Consolas"/>
              <a:ea typeface="Consolas"/>
              <a:cs typeface="Consolas"/>
              <a:sym typeface="Consolas"/>
            </a:endParaRPr>
          </a:p>
        </p:txBody>
      </p:sp>
      <p:sp>
        <p:nvSpPr>
          <p:cNvPr id="5" name="Google Shape;181;p30">
            <a:extLst>
              <a:ext uri="{FF2B5EF4-FFF2-40B4-BE49-F238E27FC236}">
                <a16:creationId xmlns:a16="http://schemas.microsoft.com/office/drawing/2014/main" id="{55AAB71F-F17B-9DB6-AFF8-72F9CC8CB083}"/>
              </a:ext>
            </a:extLst>
          </p:cNvPr>
          <p:cNvSpPr txBox="1"/>
          <p:nvPr/>
        </p:nvSpPr>
        <p:spPr>
          <a:xfrm>
            <a:off x="9300515" y="952818"/>
            <a:ext cx="2671163" cy="615513"/>
          </a:xfrm>
          <a:prstGeom prst="rect">
            <a:avLst/>
          </a:prstGeom>
          <a:noFill/>
          <a:ln>
            <a:noFill/>
          </a:ln>
        </p:spPr>
        <p:txBody>
          <a:bodyPr spcFirstLastPara="1" wrap="square" lIns="121900" tIns="121900" rIns="121900" bIns="121900" anchor="t" anchorCtr="0">
            <a:spAutoFit/>
          </a:bodyPr>
          <a:lstStyle/>
          <a:p>
            <a:r>
              <a:rPr lang="en" sz="2400">
                <a:latin typeface="Consolas"/>
                <a:ea typeface="Consolas"/>
                <a:cs typeface="Consolas"/>
                <a:sym typeface="Consolas"/>
              </a:rPr>
              <a:t>0xFFFF...FFF</a:t>
            </a:r>
            <a:endParaRPr sz="24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1000"/>
                                        <p:tgtEl>
                                          <p:spTgt spid="2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xEl>
                                              <p:pRg st="1" end="1"/>
                                            </p:txEl>
                                          </p:spTgt>
                                        </p:tgtEl>
                                        <p:attrNameLst>
                                          <p:attrName>style.visibility</p:attrName>
                                        </p:attrNameLst>
                                      </p:cBhvr>
                                      <p:to>
                                        <p:strVal val="visible"/>
                                      </p:to>
                                    </p:set>
                                    <p:animEffect transition="in" filter="fade">
                                      <p:cBhvr>
                                        <p:cTn id="12" dur="1000"/>
                                        <p:tgtEl>
                                          <p:spTgt spid="2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xEl>
                                              <p:pRg st="2" end="2"/>
                                            </p:txEl>
                                          </p:spTgt>
                                        </p:tgtEl>
                                        <p:attrNameLst>
                                          <p:attrName>style.visibility</p:attrName>
                                        </p:attrNameLst>
                                      </p:cBhvr>
                                      <p:to>
                                        <p:strVal val="visible"/>
                                      </p:to>
                                    </p:set>
                                    <p:animEffect transition="in" filter="fade">
                                      <p:cBhvr>
                                        <p:cTn id="17" dur="1000"/>
                                        <p:tgtEl>
                                          <p:spTgt spid="2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xEl>
                                              <p:pRg st="3" end="3"/>
                                            </p:txEl>
                                          </p:spTgt>
                                        </p:tgtEl>
                                        <p:attrNameLst>
                                          <p:attrName>style.visibility</p:attrName>
                                        </p:attrNameLst>
                                      </p:cBhvr>
                                      <p:to>
                                        <p:strVal val="visible"/>
                                      </p:to>
                                    </p:set>
                                    <p:animEffect transition="in" filter="fade">
                                      <p:cBhvr>
                                        <p:cTn id="22" dur="1000"/>
                                        <p:tgtEl>
                                          <p:spTgt spid="2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xEl>
                                              <p:pRg st="4" end="4"/>
                                            </p:txEl>
                                          </p:spTgt>
                                        </p:tgtEl>
                                        <p:attrNameLst>
                                          <p:attrName>style.visibility</p:attrName>
                                        </p:attrNameLst>
                                      </p:cBhvr>
                                      <p:to>
                                        <p:strVal val="visible"/>
                                      </p:to>
                                    </p:set>
                                    <p:animEffect transition="in" filter="fade">
                                      <p:cBhvr>
                                        <p:cTn id="27" dur="1000"/>
                                        <p:tgtEl>
                                          <p:spTgt spid="2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3b9f400-4f8b-4b6d-a3b9-5b21744c786d" xsi:nil="true"/>
    <lcf76f155ced4ddcb4097134ff3c332f xmlns="ad5eea99-3e84-4b7b-80a3-8f4326be712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E2F504EC83354CBC51D18C337E26FD" ma:contentTypeVersion="11" ma:contentTypeDescription="Create a new document." ma:contentTypeScope="" ma:versionID="96f494dad9043457e86f1fefeeecd868">
  <xsd:schema xmlns:xsd="http://www.w3.org/2001/XMLSchema" xmlns:xs="http://www.w3.org/2001/XMLSchema" xmlns:p="http://schemas.microsoft.com/office/2006/metadata/properties" xmlns:ns2="ad5eea99-3e84-4b7b-80a3-8f4326be7129" xmlns:ns3="a3b9f400-4f8b-4b6d-a3b9-5b21744c786d" targetNamespace="http://schemas.microsoft.com/office/2006/metadata/properties" ma:root="true" ma:fieldsID="67b1bc3d725e1d472f90c7a6bbc67ca9" ns2:_="" ns3:_="">
    <xsd:import namespace="ad5eea99-3e84-4b7b-80a3-8f4326be7129"/>
    <xsd:import namespace="a3b9f400-4f8b-4b6d-a3b9-5b21744c786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5eea99-3e84-4b7b-80a3-8f4326be712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1b6d75b-5da6-464d-aa40-f1273986be9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b9f400-4f8b-4b6d-a3b9-5b21744c786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0f938bd-4c03-404f-8513-1b4508198240}" ma:internalName="TaxCatchAll" ma:showField="CatchAllData" ma:web="a3b9f400-4f8b-4b6d-a3b9-5b21744c78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9E5C6D-C414-4D14-A37A-A60DED7CF2D5}">
  <ds:schemaRefs>
    <ds:schemaRef ds:uri="a3b9f400-4f8b-4b6d-a3b9-5b21744c786d"/>
    <ds:schemaRef ds:uri="ad5eea99-3e84-4b7b-80a3-8f4326be712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C92A04B-213C-436E-BD13-D40AD45E3B3A}">
  <ds:schemaRefs>
    <ds:schemaRef ds:uri="http://schemas.microsoft.com/sharepoint/v3/contenttype/forms"/>
  </ds:schemaRefs>
</ds:datastoreItem>
</file>

<file path=customXml/itemProps3.xml><?xml version="1.0" encoding="utf-8"?>
<ds:datastoreItem xmlns:ds="http://schemas.openxmlformats.org/officeDocument/2006/customXml" ds:itemID="{5261241A-2F49-44CE-B6F3-E08FF4B24D56}">
  <ds:schemaRefs>
    <ds:schemaRef ds:uri="a3b9f400-4f8b-4b6d-a3b9-5b21744c786d"/>
    <ds:schemaRef ds:uri="ad5eea99-3e84-4b7b-80a3-8f4326be71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46</Slides>
  <Notes>25</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       C Programming Memory Management    </vt:lpstr>
      <vt:lpstr>Agenda</vt:lpstr>
      <vt:lpstr>Agenda</vt:lpstr>
      <vt:lpstr>Memory: the C Story</vt:lpstr>
      <vt:lpstr>Static and Stack allocation</vt:lpstr>
      <vt:lpstr>Static and Stack allocation</vt:lpstr>
      <vt:lpstr>Memory Structure</vt:lpstr>
      <vt:lpstr>Memory Structure</vt:lpstr>
      <vt:lpstr>Memory Structure</vt:lpstr>
      <vt:lpstr>Memory Structure</vt:lpstr>
      <vt:lpstr>Memory Structure</vt:lpstr>
      <vt:lpstr>Agenda</vt:lpstr>
      <vt:lpstr>Heap Usage</vt:lpstr>
      <vt:lpstr>Dynamic memory management</vt:lpstr>
      <vt:lpstr>malloc(size_t s)</vt:lpstr>
      <vt:lpstr>malloc(size_t s)</vt:lpstr>
      <vt:lpstr>calloc(size_t n, size_t s)</vt:lpstr>
      <vt:lpstr>calloc(size_t n, size_t  s)</vt:lpstr>
      <vt:lpstr>free(void* p)</vt:lpstr>
      <vt:lpstr>free()</vt:lpstr>
      <vt:lpstr>realloc(void* p,size_t s)</vt:lpstr>
      <vt:lpstr>realloc(void* p,size_t s)</vt:lpstr>
      <vt:lpstr>memcpy(void*dest,const void*src,size_t n)</vt:lpstr>
      <vt:lpstr>memset(void *s, int c, size_t n)</vt:lpstr>
      <vt:lpstr>Heap Example</vt:lpstr>
      <vt:lpstr>Best practices for memory use</vt:lpstr>
      <vt:lpstr>Memory Allocation Problems</vt:lpstr>
      <vt:lpstr>Memory Allocation Problems</vt:lpstr>
      <vt:lpstr>Memory Allocation Problems</vt:lpstr>
      <vt:lpstr>Memory Allocation Problems</vt:lpstr>
      <vt:lpstr>Checklist</vt:lpstr>
      <vt:lpstr>Agenda</vt:lpstr>
      <vt:lpstr>malloc vs calloc</vt:lpstr>
      <vt:lpstr>Memory Leak</vt:lpstr>
      <vt:lpstr>Uninitialized Memory</vt:lpstr>
      <vt:lpstr>Agenda</vt:lpstr>
      <vt:lpstr>Endianness</vt:lpstr>
      <vt:lpstr>Endianness</vt:lpstr>
      <vt:lpstr>Big-Endian</vt:lpstr>
      <vt:lpstr>Little-Endian</vt:lpstr>
      <vt:lpstr>Endianness</vt:lpstr>
      <vt:lpstr>Endianness</vt:lpstr>
      <vt:lpstr>Endianness</vt:lpstr>
      <vt:lpstr>Endianness</vt:lpstr>
      <vt:lpstr>Endianness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HARIS FAROOQ</dc:creator>
  <cp:revision>1</cp:revision>
  <dcterms:created xsi:type="dcterms:W3CDTF">2023-12-27T10:55:43Z</dcterms:created>
  <dcterms:modified xsi:type="dcterms:W3CDTF">2025-02-27T11:52:52Z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0x01010025E2F504EC83354CBC51D18C337E26FD</vt:lpwstr>
  </property>
</Properties>
</file>