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61" r:id="rId5"/>
    <p:sldId id="280" r:id="rId6"/>
    <p:sldId id="262" r:id="rId7"/>
    <p:sldId id="1122" r:id="rId8"/>
    <p:sldId id="259" r:id="rId9"/>
    <p:sldId id="260" r:id="rId10"/>
    <p:sldId id="263" r:id="rId11"/>
    <p:sldId id="1121" r:id="rId12"/>
    <p:sldId id="269" r:id="rId13"/>
    <p:sldId id="270" r:id="rId14"/>
    <p:sldId id="1123" r:id="rId15"/>
    <p:sldId id="333" r:id="rId16"/>
    <p:sldId id="1124" r:id="rId17"/>
    <p:sldId id="334" r:id="rId18"/>
    <p:sldId id="272" r:id="rId19"/>
    <p:sldId id="273" r:id="rId20"/>
    <p:sldId id="336" r:id="rId21"/>
    <p:sldId id="1125" r:id="rId22"/>
    <p:sldId id="274" r:id="rId23"/>
    <p:sldId id="275" r:id="rId24"/>
    <p:sldId id="276" r:id="rId25"/>
    <p:sldId id="279" r:id="rId26"/>
    <p:sldId id="338" r:id="rId27"/>
    <p:sldId id="339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8E9"/>
    <a:srgbClr val="E6E6E6"/>
    <a:srgbClr val="0C66A4"/>
    <a:srgbClr val="0C65A3"/>
    <a:srgbClr val="0C65A2"/>
    <a:srgbClr val="E0E3E6"/>
    <a:srgbClr val="E0E2E6"/>
    <a:srgbClr val="002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D8D7A-B5E6-4773-9405-CA3421E43C12}" v="28" dt="2025-03-03T08:37:56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jeel Khilji" userId="d7c9e5d0-931d-429e-91f4-ab214ce9376a" providerId="ADAL" clId="{2FDCAC3C-1A28-4042-AE1B-188020D7AC33}"/>
    <pc:docChg chg="modSld">
      <pc:chgData name="Sharjeel Khilji" userId="d7c9e5d0-931d-429e-91f4-ab214ce9376a" providerId="ADAL" clId="{2FDCAC3C-1A28-4042-AE1B-188020D7AC33}" dt="2025-03-02T19:48:12.824" v="1" actId="20577"/>
      <pc:docMkLst>
        <pc:docMk/>
      </pc:docMkLst>
      <pc:sldChg chg="modSp mod">
        <pc:chgData name="Sharjeel Khilji" userId="d7c9e5d0-931d-429e-91f4-ab214ce9376a" providerId="ADAL" clId="{2FDCAC3C-1A28-4042-AE1B-188020D7AC33}" dt="2025-03-02T19:48:12.824" v="1" actId="20577"/>
        <pc:sldMkLst>
          <pc:docMk/>
          <pc:sldMk cId="2223873960" sldId="280"/>
        </pc:sldMkLst>
        <pc:spChg chg="mod">
          <ac:chgData name="Sharjeel Khilji" userId="d7c9e5d0-931d-429e-91f4-ab214ce9376a" providerId="ADAL" clId="{2FDCAC3C-1A28-4042-AE1B-188020D7AC33}" dt="2025-03-02T19:48:12.824" v="1" actId="20577"/>
          <ac:spMkLst>
            <pc:docMk/>
            <pc:sldMk cId="2223873960" sldId="280"/>
            <ac:spMk id="3" creationId="{B963D9F6-E21A-9664-40B7-700DE7C1D8E8}"/>
          </ac:spMkLst>
        </pc:spChg>
      </pc:sldChg>
    </pc:docChg>
  </pc:docChgLst>
  <pc:docChgLst>
    <pc:chgData name="Sharjeel Khilji" userId="d7c9e5d0-931d-429e-91f4-ab214ce9376a" providerId="ADAL" clId="{BEFD8D7A-B5E6-4773-9405-CA3421E43C12}"/>
    <pc:docChg chg="undo custSel addSld delSld modSld">
      <pc:chgData name="Sharjeel Khilji" userId="d7c9e5d0-931d-429e-91f4-ab214ce9376a" providerId="ADAL" clId="{BEFD8D7A-B5E6-4773-9405-CA3421E43C12}" dt="2025-03-03T08:38:20.345" v="397" actId="47"/>
      <pc:docMkLst>
        <pc:docMk/>
      </pc:docMkLst>
      <pc:sldChg chg="del">
        <pc:chgData name="Sharjeel Khilji" userId="d7c9e5d0-931d-429e-91f4-ab214ce9376a" providerId="ADAL" clId="{BEFD8D7A-B5E6-4773-9405-CA3421E43C12}" dt="2025-02-21T04:59:53.143" v="0" actId="47"/>
        <pc:sldMkLst>
          <pc:docMk/>
          <pc:sldMk cId="0" sldId="257"/>
        </pc:sldMkLst>
      </pc:sldChg>
      <pc:sldChg chg="del">
        <pc:chgData name="Sharjeel Khilji" userId="d7c9e5d0-931d-429e-91f4-ab214ce9376a" providerId="ADAL" clId="{BEFD8D7A-B5E6-4773-9405-CA3421E43C12}" dt="2025-02-21T04:59:55.757" v="1" actId="47"/>
        <pc:sldMkLst>
          <pc:docMk/>
          <pc:sldMk cId="0" sldId="258"/>
        </pc:sldMkLst>
      </pc:sldChg>
      <pc:sldChg chg="modSp mod">
        <pc:chgData name="Sharjeel Khilji" userId="d7c9e5d0-931d-429e-91f4-ab214ce9376a" providerId="ADAL" clId="{BEFD8D7A-B5E6-4773-9405-CA3421E43C12}" dt="2025-03-03T06:23:01.130" v="270" actId="20577"/>
        <pc:sldMkLst>
          <pc:docMk/>
          <pc:sldMk cId="0" sldId="262"/>
        </pc:sldMkLst>
        <pc:spChg chg="mod">
          <ac:chgData name="Sharjeel Khilji" userId="d7c9e5d0-931d-429e-91f4-ab214ce9376a" providerId="ADAL" clId="{BEFD8D7A-B5E6-4773-9405-CA3421E43C12}" dt="2025-03-03T06:23:01.130" v="27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harjeel Khilji" userId="d7c9e5d0-931d-429e-91f4-ab214ce9376a" providerId="ADAL" clId="{BEFD8D7A-B5E6-4773-9405-CA3421E43C12}" dt="2025-02-21T09:27:11.842" v="131" actId="20577"/>
        <pc:sldMkLst>
          <pc:docMk/>
          <pc:sldMk cId="0" sldId="269"/>
        </pc:sldMkLst>
        <pc:spChg chg="mod">
          <ac:chgData name="Sharjeel Khilji" userId="d7c9e5d0-931d-429e-91f4-ab214ce9376a" providerId="ADAL" clId="{BEFD8D7A-B5E6-4773-9405-CA3421E43C12}" dt="2025-02-21T09:27:11.842" v="131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harjeel Khilji" userId="d7c9e5d0-931d-429e-91f4-ab214ce9376a" providerId="ADAL" clId="{BEFD8D7A-B5E6-4773-9405-CA3421E43C12}" dt="2025-02-21T09:02:52.354" v="66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harjeel Khilji" userId="d7c9e5d0-931d-429e-91f4-ab214ce9376a" providerId="ADAL" clId="{BEFD8D7A-B5E6-4773-9405-CA3421E43C12}" dt="2025-03-03T07:05:26.684" v="333" actId="20577"/>
        <pc:sldMkLst>
          <pc:docMk/>
          <pc:sldMk cId="0" sldId="270"/>
        </pc:sldMkLst>
        <pc:spChg chg="mod">
          <ac:chgData name="Sharjeel Khilji" userId="d7c9e5d0-931d-429e-91f4-ab214ce9376a" providerId="ADAL" clId="{BEFD8D7A-B5E6-4773-9405-CA3421E43C12}" dt="2025-03-03T07:05:26.684" v="333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harjeel Khilji" userId="d7c9e5d0-931d-429e-91f4-ab214ce9376a" providerId="ADAL" clId="{BEFD8D7A-B5E6-4773-9405-CA3421E43C12}" dt="2025-03-03T08:29:16.548" v="376" actId="6549"/>
        <pc:sldMkLst>
          <pc:docMk/>
          <pc:sldMk cId="0" sldId="274"/>
        </pc:sldMkLst>
        <pc:spChg chg="mod">
          <ac:chgData name="Sharjeel Khilji" userId="d7c9e5d0-931d-429e-91f4-ab214ce9376a" providerId="ADAL" clId="{BEFD8D7A-B5E6-4773-9405-CA3421E43C12}" dt="2025-03-03T08:29:16.548" v="376" actId="6549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Sharjeel Khilji" userId="d7c9e5d0-931d-429e-91f4-ab214ce9376a" providerId="ADAL" clId="{BEFD8D7A-B5E6-4773-9405-CA3421E43C12}" dt="2025-02-28T11:45:32.009" v="197" actId="20577"/>
        <pc:sldMkLst>
          <pc:docMk/>
          <pc:sldMk cId="0" sldId="276"/>
        </pc:sldMkLst>
        <pc:spChg chg="mod">
          <ac:chgData name="Sharjeel Khilji" userId="d7c9e5d0-931d-429e-91f4-ab214ce9376a" providerId="ADAL" clId="{BEFD8D7A-B5E6-4773-9405-CA3421E43C12}" dt="2025-02-28T11:45:32.009" v="197" actId="20577"/>
          <ac:spMkLst>
            <pc:docMk/>
            <pc:sldMk cId="0" sldId="276"/>
            <ac:spMk id="6" creationId="{00000000-0000-0000-0000-000000000000}"/>
          </ac:spMkLst>
        </pc:spChg>
      </pc:sldChg>
      <pc:sldChg chg="modSp mod">
        <pc:chgData name="Sharjeel Khilji" userId="d7c9e5d0-931d-429e-91f4-ab214ce9376a" providerId="ADAL" clId="{BEFD8D7A-B5E6-4773-9405-CA3421E43C12}" dt="2025-03-03T08:35:29.826" v="393" actId="108"/>
        <pc:sldMkLst>
          <pc:docMk/>
          <pc:sldMk cId="0" sldId="279"/>
        </pc:sldMkLst>
        <pc:spChg chg="mod">
          <ac:chgData name="Sharjeel Khilji" userId="d7c9e5d0-931d-429e-91f4-ab214ce9376a" providerId="ADAL" clId="{BEFD8D7A-B5E6-4773-9405-CA3421E43C12}" dt="2025-03-03T05:59:05.454" v="198" actId="20577"/>
          <ac:spMkLst>
            <pc:docMk/>
            <pc:sldMk cId="0" sldId="279"/>
            <ac:spMk id="4" creationId="{00000000-0000-0000-0000-000000000000}"/>
          </ac:spMkLst>
        </pc:spChg>
        <pc:spChg chg="mod">
          <ac:chgData name="Sharjeel Khilji" userId="d7c9e5d0-931d-429e-91f4-ab214ce9376a" providerId="ADAL" clId="{BEFD8D7A-B5E6-4773-9405-CA3421E43C12}" dt="2025-03-03T08:35:29.826" v="393" actId="108"/>
          <ac:spMkLst>
            <pc:docMk/>
            <pc:sldMk cId="0" sldId="279"/>
            <ac:spMk id="5" creationId="{00000000-0000-0000-0000-000000000000}"/>
          </ac:spMkLst>
        </pc:spChg>
      </pc:sldChg>
      <pc:sldChg chg="modSp modAnim modNotesTx">
        <pc:chgData name="Sharjeel Khilji" userId="d7c9e5d0-931d-429e-91f4-ab214ce9376a" providerId="ADAL" clId="{BEFD8D7A-B5E6-4773-9405-CA3421E43C12}" dt="2025-03-03T08:09:55.070" v="359" actId="20577"/>
        <pc:sldMkLst>
          <pc:docMk/>
          <pc:sldMk cId="3675247531" sldId="333"/>
        </pc:sldMkLst>
        <pc:spChg chg="mod">
          <ac:chgData name="Sharjeel Khilji" userId="d7c9e5d0-931d-429e-91f4-ab214ce9376a" providerId="ADAL" clId="{BEFD8D7A-B5E6-4773-9405-CA3421E43C12}" dt="2025-03-03T08:09:55.070" v="359" actId="20577"/>
          <ac:spMkLst>
            <pc:docMk/>
            <pc:sldMk cId="3675247531" sldId="333"/>
            <ac:spMk id="6147" creationId="{00000000-0000-0000-0000-000000000000}"/>
          </ac:spMkLst>
        </pc:spChg>
      </pc:sldChg>
      <pc:sldChg chg="modSp modAnim">
        <pc:chgData name="Sharjeel Khilji" userId="d7c9e5d0-931d-429e-91f4-ab214ce9376a" providerId="ADAL" clId="{BEFD8D7A-B5E6-4773-9405-CA3421E43C12}" dt="2025-03-03T08:37:56.181" v="396" actId="20577"/>
        <pc:sldMkLst>
          <pc:docMk/>
          <pc:sldMk cId="399762137" sldId="339"/>
        </pc:sldMkLst>
        <pc:spChg chg="mod">
          <ac:chgData name="Sharjeel Khilji" userId="d7c9e5d0-931d-429e-91f4-ab214ce9376a" providerId="ADAL" clId="{BEFD8D7A-B5E6-4773-9405-CA3421E43C12}" dt="2025-03-03T08:37:56.181" v="396" actId="20577"/>
          <ac:spMkLst>
            <pc:docMk/>
            <pc:sldMk cId="399762137" sldId="339"/>
            <ac:spMk id="7" creationId="{00000000-0000-0000-0000-000000000000}"/>
          </ac:spMkLst>
        </pc:spChg>
      </pc:sldChg>
      <pc:sldChg chg="del">
        <pc:chgData name="Sharjeel Khilji" userId="d7c9e5d0-931d-429e-91f4-ab214ce9376a" providerId="ADAL" clId="{BEFD8D7A-B5E6-4773-9405-CA3421E43C12}" dt="2025-03-03T08:38:20.345" v="397" actId="47"/>
        <pc:sldMkLst>
          <pc:docMk/>
          <pc:sldMk cId="1338108819" sldId="340"/>
        </pc:sldMkLst>
      </pc:sldChg>
      <pc:sldChg chg="modSp mod">
        <pc:chgData name="Sharjeel Khilji" userId="d7c9e5d0-931d-429e-91f4-ab214ce9376a" providerId="ADAL" clId="{BEFD8D7A-B5E6-4773-9405-CA3421E43C12}" dt="2025-03-03T06:34:50.721" v="286" actId="20577"/>
        <pc:sldMkLst>
          <pc:docMk/>
          <pc:sldMk cId="2887190101" sldId="1121"/>
        </pc:sldMkLst>
        <pc:spChg chg="mod">
          <ac:chgData name="Sharjeel Khilji" userId="d7c9e5d0-931d-429e-91f4-ab214ce9376a" providerId="ADAL" clId="{BEFD8D7A-B5E6-4773-9405-CA3421E43C12}" dt="2025-03-03T06:34:50.721" v="286" actId="20577"/>
          <ac:spMkLst>
            <pc:docMk/>
            <pc:sldMk cId="2887190101" sldId="1121"/>
            <ac:spMk id="2" creationId="{F26B9C15-596D-8147-B9BD-E41EF70EC393}"/>
          </ac:spMkLst>
        </pc:spChg>
        <pc:spChg chg="mod">
          <ac:chgData name="Sharjeel Khilji" userId="d7c9e5d0-931d-429e-91f4-ab214ce9376a" providerId="ADAL" clId="{BEFD8D7A-B5E6-4773-9405-CA3421E43C12}" dt="2025-03-03T06:31:11.848" v="278" actId="1076"/>
          <ac:spMkLst>
            <pc:docMk/>
            <pc:sldMk cId="2887190101" sldId="1121"/>
            <ac:spMk id="4" creationId="{7BADBC6A-DDD3-084F-BA60-99BEBFCAF40B}"/>
          </ac:spMkLst>
        </pc:spChg>
      </pc:sldChg>
      <pc:sldChg chg="addSp delSp modSp new mod">
        <pc:chgData name="Sharjeel Khilji" userId="d7c9e5d0-931d-429e-91f4-ab214ce9376a" providerId="ADAL" clId="{BEFD8D7A-B5E6-4773-9405-CA3421E43C12}" dt="2025-02-28T10:52:59.875" v="155" actId="27614"/>
        <pc:sldMkLst>
          <pc:docMk/>
          <pc:sldMk cId="2287279486" sldId="1124"/>
        </pc:sldMkLst>
        <pc:spChg chg="mod">
          <ac:chgData name="Sharjeel Khilji" userId="d7c9e5d0-931d-429e-91f4-ab214ce9376a" providerId="ADAL" clId="{BEFD8D7A-B5E6-4773-9405-CA3421E43C12}" dt="2025-02-28T07:28:37.129" v="146" actId="26606"/>
          <ac:spMkLst>
            <pc:docMk/>
            <pc:sldMk cId="2287279486" sldId="1124"/>
            <ac:spMk id="2" creationId="{208D6D81-DAF7-2124-C267-1CE827570EF7}"/>
          </ac:spMkLst>
        </pc:spChg>
        <pc:spChg chg="mod">
          <ac:chgData name="Sharjeel Khilji" userId="d7c9e5d0-931d-429e-91f4-ab214ce9376a" providerId="ADAL" clId="{BEFD8D7A-B5E6-4773-9405-CA3421E43C12}" dt="2025-02-28T07:28:37.129" v="146" actId="26606"/>
          <ac:spMkLst>
            <pc:docMk/>
            <pc:sldMk cId="2287279486" sldId="1124"/>
            <ac:spMk id="4" creationId="{285CEF22-B7E9-26F4-2F4F-9F32BAD72C1A}"/>
          </ac:spMkLst>
        </pc:spChg>
        <pc:spChg chg="mod">
          <ac:chgData name="Sharjeel Khilji" userId="d7c9e5d0-931d-429e-91f4-ab214ce9376a" providerId="ADAL" clId="{BEFD8D7A-B5E6-4773-9405-CA3421E43C12}" dt="2025-02-28T07:28:37.129" v="146" actId="26606"/>
          <ac:spMkLst>
            <pc:docMk/>
            <pc:sldMk cId="2287279486" sldId="1124"/>
            <ac:spMk id="5" creationId="{7F30005E-8D0B-2066-56C2-295E5A6C22A5}"/>
          </ac:spMkLst>
        </pc:spChg>
        <pc:picChg chg="add mod ord">
          <ac:chgData name="Sharjeel Khilji" userId="d7c9e5d0-931d-429e-91f4-ab214ce9376a" providerId="ADAL" clId="{BEFD8D7A-B5E6-4773-9405-CA3421E43C12}" dt="2025-02-28T10:52:59.875" v="155" actId="27614"/>
          <ac:picMkLst>
            <pc:docMk/>
            <pc:sldMk cId="2287279486" sldId="1124"/>
            <ac:picMk id="11" creationId="{180F732B-9093-114E-94BD-D1A0570148E1}"/>
          </ac:picMkLst>
        </pc:picChg>
      </pc:sldChg>
      <pc:sldChg chg="new del">
        <pc:chgData name="Sharjeel Khilji" userId="d7c9e5d0-931d-429e-91f4-ab214ce9376a" providerId="ADAL" clId="{BEFD8D7A-B5E6-4773-9405-CA3421E43C12}" dt="2025-02-28T11:22:08.316" v="157" actId="680"/>
        <pc:sldMkLst>
          <pc:docMk/>
          <pc:sldMk cId="1684810698" sldId="1125"/>
        </pc:sldMkLst>
      </pc:sldChg>
      <pc:sldChg chg="addSp delSp modSp new mod">
        <pc:chgData name="Sharjeel Khilji" userId="d7c9e5d0-931d-429e-91f4-ab214ce9376a" providerId="ADAL" clId="{BEFD8D7A-B5E6-4773-9405-CA3421E43C12}" dt="2025-02-28T11:22:38.772" v="185" actId="27614"/>
        <pc:sldMkLst>
          <pc:docMk/>
          <pc:sldMk cId="3196522194" sldId="1125"/>
        </pc:sldMkLst>
        <pc:spChg chg="mod">
          <ac:chgData name="Sharjeel Khilji" userId="d7c9e5d0-931d-429e-91f4-ab214ce9376a" providerId="ADAL" clId="{BEFD8D7A-B5E6-4773-9405-CA3421E43C12}" dt="2025-02-28T11:22:33.228" v="184" actId="26606"/>
          <ac:spMkLst>
            <pc:docMk/>
            <pc:sldMk cId="3196522194" sldId="1125"/>
            <ac:spMk id="2" creationId="{02898590-0FC1-07B5-D230-EB15296BCA90}"/>
          </ac:spMkLst>
        </pc:spChg>
        <pc:spChg chg="mod">
          <ac:chgData name="Sharjeel Khilji" userId="d7c9e5d0-931d-429e-91f4-ab214ce9376a" providerId="ADAL" clId="{BEFD8D7A-B5E6-4773-9405-CA3421E43C12}" dt="2025-02-28T11:22:33.228" v="184" actId="26606"/>
          <ac:spMkLst>
            <pc:docMk/>
            <pc:sldMk cId="3196522194" sldId="1125"/>
            <ac:spMk id="4" creationId="{5BA2A6C6-DC98-3B6E-C10F-2D70BFD55C76}"/>
          </ac:spMkLst>
        </pc:spChg>
        <pc:spChg chg="mod">
          <ac:chgData name="Sharjeel Khilji" userId="d7c9e5d0-931d-429e-91f4-ab214ce9376a" providerId="ADAL" clId="{BEFD8D7A-B5E6-4773-9405-CA3421E43C12}" dt="2025-02-28T11:22:33.228" v="184" actId="26606"/>
          <ac:spMkLst>
            <pc:docMk/>
            <pc:sldMk cId="3196522194" sldId="1125"/>
            <ac:spMk id="5" creationId="{1024AA1E-B8D3-B8BE-82C3-53160D0A595C}"/>
          </ac:spMkLst>
        </pc:spChg>
        <pc:picChg chg="add mod ord">
          <ac:chgData name="Sharjeel Khilji" userId="d7c9e5d0-931d-429e-91f4-ab214ce9376a" providerId="ADAL" clId="{BEFD8D7A-B5E6-4773-9405-CA3421E43C12}" dt="2025-02-28T11:22:38.772" v="185" actId="27614"/>
          <ac:picMkLst>
            <pc:docMk/>
            <pc:sldMk cId="3196522194" sldId="1125"/>
            <ac:picMk id="7" creationId="{B62E781D-341D-D721-BD79-F265125D6D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82149-80DC-4DF4-9E44-1295C98E47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4ADD8-AF7E-4737-921E-44C33A2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C1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(actually </a:t>
            </a:r>
            <a:r>
              <a:rPr lang="en-US" b="1" dirty="0" err="1">
                <a:solidFill>
                  <a:srgbClr val="FFC1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mutate_map</a:t>
            </a:r>
            <a:r>
              <a:rPr lang="en-US" dirty="0"/>
              <a:t> easier)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4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8F1B0D3-FDB0-4762-8500-37FE58FC14A1}" type="datetime1">
              <a:rPr lang="en-US" smtClean="0"/>
              <a:pPr/>
              <a:t>3/3/2025</a:t>
            </a:fld>
            <a:endParaRPr lang="en-US"/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09A4F-FB9C-49DE-B82D-BDED7039EE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542" y="4379901"/>
            <a:ext cx="5086284" cy="4148175"/>
          </a:xfrm>
          <a:noFill/>
          <a:ln/>
        </p:spPr>
        <p:txBody>
          <a:bodyPr/>
          <a:lstStyle/>
          <a:p>
            <a:r>
              <a:rPr lang="en-US" dirty="0"/>
              <a:t>balanced</a:t>
            </a:r>
            <a:r>
              <a:rPr lang="en-US" baseline="0" dirty="0"/>
              <a:t> tree is almost there</a:t>
            </a:r>
          </a:p>
          <a:p>
            <a:r>
              <a:rPr lang="en-US" baseline="0" dirty="0"/>
              <a:t>infinite possibilities for key values, so hard to have a different index for each to map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D980-B9A5-4C48-ADC0-DFC2D2D01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048"/>
            <a:ext cx="9144000" cy="172942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AA35C-26A3-4B94-8E65-8D11C1ECF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5171"/>
            <a:ext cx="9144000" cy="2464204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2DDA7-A0A4-80A1-0623-18A2AB3287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19"/>
          <a:stretch/>
        </p:blipFill>
        <p:spPr>
          <a:xfrm>
            <a:off x="2257425" y="-1895475"/>
            <a:ext cx="6858000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2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08DA8-FCCC-4FCF-B0FD-BD49A9243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39AC1-3FDC-4605-A52C-993B75319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6945-B3F0-4EAE-98CE-0A5E0C38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DB80-4E0B-4F38-BB77-7CA5BBC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7CDD-A620-460F-B864-56A6A4F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4DBB7-DFCC-4C90-858B-648A7D81F35A}"/>
              </a:ext>
            </a:extLst>
          </p:cNvPr>
          <p:cNvSpPr/>
          <p:nvPr userDrawn="1"/>
        </p:nvSpPr>
        <p:spPr>
          <a:xfrm>
            <a:off x="0" y="6456106"/>
            <a:ext cx="12192000" cy="401894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40000">
                <a:srgbClr val="094C7B"/>
              </a:gs>
              <a:gs pos="69000">
                <a:srgbClr val="063352"/>
              </a:gs>
              <a:gs pos="100000">
                <a:srgbClr val="031D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D2FE40F2-BB69-455E-A6DD-06B7A0A482B1}"/>
              </a:ext>
            </a:extLst>
          </p:cNvPr>
          <p:cNvSpPr/>
          <p:nvPr userDrawn="1"/>
        </p:nvSpPr>
        <p:spPr>
          <a:xfrm rot="10800000" flipH="1">
            <a:off x="0" y="-12022"/>
            <a:ext cx="9966960" cy="6882045"/>
          </a:xfrm>
          <a:custGeom>
            <a:avLst/>
            <a:gdLst>
              <a:gd name="connsiteX0" fmla="*/ 3037572 w 8426319"/>
              <a:gd name="connsiteY0" fmla="*/ 6858002 h 6858002"/>
              <a:gd name="connsiteX1" fmla="*/ 8426319 w 8426319"/>
              <a:gd name="connsiteY1" fmla="*/ 6858002 h 6858002"/>
              <a:gd name="connsiteX2" fmla="*/ 3909330 w 8426319"/>
              <a:gd name="connsiteY2" fmla="*/ 0 h 6858002"/>
              <a:gd name="connsiteX3" fmla="*/ 3037572 w 8426319"/>
              <a:gd name="connsiteY3" fmla="*/ 0 h 6858002"/>
              <a:gd name="connsiteX4" fmla="*/ 0 w 8426319"/>
              <a:gd name="connsiteY4" fmla="*/ 0 h 6858002"/>
              <a:gd name="connsiteX5" fmla="*/ 0 w 8426319"/>
              <a:gd name="connsiteY5" fmla="*/ 6858000 h 6858002"/>
              <a:gd name="connsiteX6" fmla="*/ 3037572 w 8426319"/>
              <a:gd name="connsiteY6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19" h="6858002">
                <a:moveTo>
                  <a:pt x="3037572" y="6858002"/>
                </a:moveTo>
                <a:lnTo>
                  <a:pt x="8426319" y="6858002"/>
                </a:lnTo>
                <a:lnTo>
                  <a:pt x="3909330" y="0"/>
                </a:lnTo>
                <a:lnTo>
                  <a:pt x="3037572" y="0"/>
                </a:lnTo>
                <a:lnTo>
                  <a:pt x="0" y="0"/>
                </a:lnTo>
                <a:lnTo>
                  <a:pt x="0" y="6858000"/>
                </a:lnTo>
                <a:lnTo>
                  <a:pt x="3037572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D1F8F8"/>
              </a:solidFill>
              <a:latin typeface="Source Sans Pro" panose="020B0503030403020204" pitchFamily="34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A55A4-5FB0-456D-B79A-6157E69AE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40" y="2956470"/>
            <a:ext cx="3774324" cy="945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18D85-ACBC-4112-8221-C86D2B67E6A6}"/>
              </a:ext>
            </a:extLst>
          </p:cNvPr>
          <p:cNvSpPr txBox="1"/>
          <p:nvPr userDrawn="1"/>
        </p:nvSpPr>
        <p:spPr>
          <a:xfrm>
            <a:off x="1097280" y="2036618"/>
            <a:ext cx="47631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A48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618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BEE2"/>
                </a:solidFill>
              </a:defRPr>
            </a:lvl3pPr>
            <a:lvl4pPr marL="1685519" indent="-457189">
              <a:buClr>
                <a:srgbClr val="FFC117"/>
              </a:buClr>
              <a:buFont typeface="Arial" panose="020B0604020202020204" pitchFamily="34" charset="0"/>
              <a:buChar char="•"/>
              <a:defRPr>
                <a:solidFill>
                  <a:srgbClr val="FFC117"/>
                </a:solidFill>
              </a:defRPr>
            </a:lvl4pPr>
            <a:lvl5pPr>
              <a:buClr>
                <a:srgbClr val="E4DDD2"/>
              </a:buClr>
              <a:defRPr>
                <a:solidFill>
                  <a:srgbClr val="E4DDD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A448BC-C94B-E240-BBCC-5B2F3975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77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2DF9A1AA-6E36-A244-B9C8-150E2F1D4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2756" y="681039"/>
            <a:ext cx="61383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2" tIns="54425" rIns="108852" bIns="54425" anchor="ctr"/>
          <a:lstStyle/>
          <a:p>
            <a:pPr algn="ctr">
              <a:defRPr/>
            </a:pPr>
            <a:endParaRPr lang="en-US" sz="19062" dirty="0"/>
          </a:p>
        </p:txBody>
      </p:sp>
      <p:sp>
        <p:nvSpPr>
          <p:cNvPr id="5" name="Rectangle 4"/>
          <p:cNvSpPr/>
          <p:nvPr/>
        </p:nvSpPr>
        <p:spPr>
          <a:xfrm>
            <a:off x="357719" y="681039"/>
            <a:ext cx="38100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2" tIns="54425" rIns="108852" bIns="54425" anchor="ctr"/>
          <a:lstStyle/>
          <a:p>
            <a:pPr algn="ctr">
              <a:defRPr/>
            </a:pPr>
            <a:endParaRPr lang="en-US" sz="19062" dirty="0"/>
          </a:p>
        </p:txBody>
      </p:sp>
      <p:sp>
        <p:nvSpPr>
          <p:cNvPr id="6" name="Rectangle 5"/>
          <p:cNvSpPr/>
          <p:nvPr/>
        </p:nvSpPr>
        <p:spPr>
          <a:xfrm>
            <a:off x="332319" y="681039"/>
            <a:ext cx="12700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2" tIns="54425" rIns="108852" bIns="54425" anchor="ctr"/>
          <a:lstStyle/>
          <a:p>
            <a:pPr algn="ctr">
              <a:defRPr/>
            </a:pPr>
            <a:endParaRPr lang="en-US" sz="19062"/>
          </a:p>
        </p:txBody>
      </p:sp>
      <p:sp>
        <p:nvSpPr>
          <p:cNvPr id="7" name="Rectangle 6"/>
          <p:cNvSpPr/>
          <p:nvPr/>
        </p:nvSpPr>
        <p:spPr>
          <a:xfrm>
            <a:off x="296333" y="681039"/>
            <a:ext cx="10584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52" tIns="54425" rIns="108852" bIns="54425" anchor="ctr"/>
          <a:lstStyle/>
          <a:p>
            <a:pPr algn="ctr">
              <a:defRPr/>
            </a:pPr>
            <a:endParaRPr lang="en-US" sz="19062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657600" y="2834640"/>
            <a:ext cx="7924800" cy="1508760"/>
          </a:xfrm>
        </p:spPr>
        <p:txBody>
          <a:bodyPr lIns="143685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D0940C"/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8417" b="1" cap="none" spc="0">
                <a:ln w="11430"/>
                <a:solidFill>
                  <a:srgbClr val="D0940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544245" indent="0" algn="ctr">
              <a:buNone/>
            </a:lvl2pPr>
            <a:lvl3pPr marL="1088490" indent="0" algn="ctr">
              <a:buNone/>
            </a:lvl3pPr>
            <a:lvl4pPr marL="1632735" indent="0" algn="ctr">
              <a:buNone/>
            </a:lvl4pPr>
            <a:lvl5pPr marL="2176980" indent="0" algn="ctr">
              <a:buNone/>
            </a:lvl5pPr>
            <a:lvl6pPr marL="2721224" indent="0" algn="ctr">
              <a:buNone/>
            </a:lvl6pPr>
            <a:lvl7pPr marL="3265469" indent="0" algn="ctr">
              <a:buNone/>
            </a:lvl7pPr>
            <a:lvl8pPr marL="3809714" indent="0" algn="ctr">
              <a:buNone/>
            </a:lvl8pPr>
            <a:lvl9pPr marL="4353959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6E75CD-1F27-AD42-B93D-5FB4082133FD}"/>
              </a:ext>
            </a:extLst>
          </p:cNvPr>
          <p:cNvSpPr/>
          <p:nvPr userDrawn="1"/>
        </p:nvSpPr>
        <p:spPr>
          <a:xfrm>
            <a:off x="3670301" y="5754635"/>
            <a:ext cx="7912099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52" tIns="54425" rIns="108852" bIns="54425" anchor="ctr"/>
          <a:lstStyle/>
          <a:p>
            <a:pPr algn="ctr" eaLnBrk="0" hangingPunct="0">
              <a:defRPr/>
            </a:pPr>
            <a:endParaRPr lang="en-US" sz="19062" dirty="0"/>
          </a:p>
        </p:txBody>
      </p:sp>
    </p:spTree>
    <p:extLst>
      <p:ext uri="{BB962C8B-B14F-4D97-AF65-F5344CB8AC3E}">
        <p14:creationId xmlns:p14="http://schemas.microsoft.com/office/powerpoint/2010/main" val="314125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10989451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2677E839-A4BD-EF4E-B7C9-4C82DFEEE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928127"/>
            <a:ext cx="3937000" cy="5368340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0" y="928127"/>
            <a:ext cx="4000501" cy="5368340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EA538D-CE12-4F4E-B8F9-BE50989C1758}"/>
              </a:ext>
            </a:extLst>
          </p:cNvPr>
          <p:cNvCxnSpPr>
            <a:cxnSpLocks/>
          </p:cNvCxnSpPr>
          <p:nvPr userDrawn="1"/>
        </p:nvCxnSpPr>
        <p:spPr>
          <a:xfrm>
            <a:off x="1115843" y="889000"/>
            <a:ext cx="10466559" cy="389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rgbClr val="5F78A2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0">
            <a:extLst>
              <a:ext uri="{FF2B5EF4-FFF2-40B4-BE49-F238E27FC236}">
                <a16:creationId xmlns:a16="http://schemas.microsoft.com/office/drawing/2014/main" id="{844558A7-D2FB-5F4B-864B-BFC87E4F41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0" y="6578929"/>
            <a:ext cx="9144000" cy="29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5592" tIns="30237" rIns="75592" bIns="30237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500" b="1" dirty="0">
                <a:solidFill>
                  <a:srgbClr val="FFC115"/>
                </a:solidFill>
                <a:latin typeface="18 VAG Rounded Black   09390"/>
                <a:ea typeface="+mn-ea"/>
                <a:cs typeface="+mn-cs"/>
              </a:rPr>
              <a:t>C Pointers, Arrays, and Strings</a:t>
            </a:r>
            <a:r>
              <a:rPr lang="en-US" sz="15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 </a:t>
            </a:r>
            <a:r>
              <a:rPr lang="en-US" sz="15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500" b="1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5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F52F5B9-E725-A74B-AAA1-88E65AD7B9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71201" y="6248400"/>
            <a:ext cx="1320801" cy="240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5592" tIns="30237" rIns="75592" bIns="30237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167" b="0" i="0" dirty="0">
                <a:solidFill>
                  <a:schemeClr val="tx1"/>
                </a:solidFill>
                <a:latin typeface="18 VAG Rounded Thin   55390" pitchFamily="2" charset="0"/>
                <a:ea typeface="+mn-ea"/>
                <a:cs typeface="+mn-cs"/>
              </a:rPr>
              <a:t>Garcia, Yokota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60B7DD-B895-2049-804B-344CFFDA4D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1600" y="76200"/>
            <a:ext cx="812800" cy="81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7B7BEE-7519-024E-B9B3-6388E1716D0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2283" y="6480099"/>
            <a:ext cx="1079717" cy="377901"/>
          </a:xfrm>
          <a:prstGeom prst="rect">
            <a:avLst/>
          </a:prstGeom>
        </p:spPr>
      </p:pic>
      <p:sp>
        <p:nvSpPr>
          <p:cNvPr id="11" name="Title Placeholder 21">
            <a:extLst>
              <a:ext uri="{FF2B5EF4-FFF2-40B4-BE49-F238E27FC236}">
                <a16:creationId xmlns:a16="http://schemas.microsoft.com/office/drawing/2014/main" id="{83907F55-8DA3-AB4E-B199-AF2531DB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200"/>
            <a:ext cx="10502901" cy="762000"/>
          </a:xfrm>
          <a:prstGeom prst="rect">
            <a:avLst/>
          </a:prstGeom>
        </p:spPr>
        <p:txBody>
          <a:bodyPr vert="horz" lIns="130622" tIns="65310" rIns="130622" bIns="65310" anchor="t">
            <a:noAutofit/>
          </a:bodyPr>
          <a:lstStyle>
            <a:lvl1pPr>
              <a:defRPr>
                <a:solidFill>
                  <a:srgbClr val="E4DD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D9E74F-8295-8546-AB63-B09A36C3C5C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18141" y="6375400"/>
            <a:ext cx="1264675" cy="3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4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B730-FC8B-4D89-B845-B56D6C09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C298-C194-40E1-8987-9EFF2441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77"/>
            <a:ext cx="10515600" cy="51573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31E6-6E78-4F44-9C5C-02C49614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0949-E370-4B6A-853D-3274261E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E38ED-EAAD-41C0-8DCF-25CE6B9E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D14C3-2535-4136-AE13-56ECD56C864C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7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E9D1-1E5C-4F50-89EA-38C71C87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22218"/>
            <a:ext cx="5181600" cy="505474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EBCDD-EBC8-417C-97D1-7D9853423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2218"/>
            <a:ext cx="5181600" cy="50547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4C246-89B8-4976-91B8-74D65958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CD4B-65E8-4D89-851D-492E73B1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492EC-ADF8-4541-8B0B-642A6F82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1955E3-112B-4CCA-8D86-C768D41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73B56-C6D8-4634-92C8-D46B1E36CA40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4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D2F3-65F8-4FD6-A5DA-316C0AA7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9096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5F430-811D-49A7-B89C-412778A16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9210"/>
            <a:ext cx="5157787" cy="42104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BF6AC-FC1D-4EC4-BAA2-7E55A66BD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096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1AAE4-B156-4976-83FF-C91C58752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9210"/>
            <a:ext cx="5183188" cy="42104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5436-4179-4B6E-895F-BD215D23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753EC-5DCC-4E9F-ADC2-ADE1C84F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BF5BC-CFE9-42D6-99FC-EF586E6A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B643E1-0C99-4681-8DCF-E3F86778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EF3CA-5F99-49D5-9BAB-A9F49CC06ABE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2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502F2-598F-42D2-9059-A4AB43A2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050BE-0430-464A-9B5D-AA937156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CE28D-9115-4BA7-A16D-643B465C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039807-1DE0-497E-ACCA-3EACAE2D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CE4754-431A-42BB-80B8-CEEAC51750DD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3CFAF-CA49-4A02-A9B2-3B416526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11EB3-2C82-40D8-8C4C-22AAA412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1405-650E-498D-8DC7-78C6C04E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CD9A-758E-4F06-92E9-BF69DBCB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48A5-4CAF-4F43-B79A-00ECAB5B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71AC1-7328-4E0C-9635-107879CE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4C9A-FBDB-4FA9-A244-059EA966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9226-EC11-482A-A4B3-684492A2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45BE7-34F7-44AF-9ED3-13EB447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7E11-F4EA-464C-BB62-2D33F1EF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E78FB-8A3E-4A3A-8408-A36554C73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A0B00-1943-4A4E-895D-AD65DB41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3DA4-D3B6-422C-8000-39DE2E2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E23C9-89FE-4130-8B08-74D14943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21CA8-4BB9-4C91-82FD-041112A3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A355-A86B-43F8-9C43-A5DBFBE8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E2F68-F428-457B-9A8E-A56ED8BC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20FA-C14E-4384-8718-FA6020DF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239A-D7CB-4CF2-B037-ED819B4E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04E5-B951-4720-BB63-F0F998B8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1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0000">
              <a:schemeClr val="accent1">
                <a:lumMod val="45000"/>
                <a:lumOff val="55000"/>
                <a:alpha val="10000"/>
              </a:schemeClr>
            </a:gs>
            <a:gs pos="90000">
              <a:schemeClr val="accent1">
                <a:lumMod val="45000"/>
                <a:lumOff val="55000"/>
                <a:alpha val="10000"/>
              </a:schemeClr>
            </a:gs>
            <a:gs pos="100000">
              <a:schemeClr val="accent1">
                <a:lumMod val="30000"/>
                <a:lumOff val="70000"/>
                <a:alpha val="1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388C0D-DDF9-4B35-9DC6-1E49E7005C43}"/>
              </a:ext>
            </a:extLst>
          </p:cNvPr>
          <p:cNvSpPr/>
          <p:nvPr userDrawn="1"/>
        </p:nvSpPr>
        <p:spPr>
          <a:xfrm>
            <a:off x="0" y="6456106"/>
            <a:ext cx="12192000" cy="401894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40000">
                <a:srgbClr val="094C7B"/>
              </a:gs>
              <a:gs pos="69000">
                <a:srgbClr val="063352"/>
              </a:gs>
              <a:gs pos="100000">
                <a:srgbClr val="031D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C40C1-D2F0-4A10-83E8-D41AECD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4ADC2-1A69-40F7-9146-FF8CF49E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7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CAEB-C688-42B1-A85B-A8AE9C55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61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Function Pointer and Hash Tables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B63C-E5CF-401B-A49C-92D346C0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1364" y="64653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A90AB5-22A9-4891-9A56-775D2849FA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8424F3-2B84-43F8-842E-B505AC8AE0C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8" y="0"/>
            <a:ext cx="2051742" cy="1243012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321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63E3-F9BB-49D4-BC65-16DF49B9D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35" y="3671329"/>
            <a:ext cx="9144000" cy="172942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" sz="3100" b="1" dirty="0"/>
            </a:br>
            <a:br>
              <a:rPr lang="en" sz="3100" b="1" dirty="0"/>
            </a:br>
            <a:br>
              <a:rPr lang="en" sz="3100" b="1" dirty="0"/>
            </a:br>
            <a:br>
              <a:rPr lang="en" sz="3100" b="1" dirty="0"/>
            </a:br>
            <a:br>
              <a:rPr lang="en" sz="3100" b="1" dirty="0"/>
            </a:br>
            <a:br>
              <a:rPr lang="en" sz="3100" b="1" dirty="0"/>
            </a:br>
            <a:br>
              <a:rPr lang="en" sz="3100" b="1" dirty="0"/>
            </a:br>
            <a:r>
              <a:rPr lang="en" sz="3600" b="1" dirty="0"/>
              <a:t>C Programming</a:t>
            </a:r>
            <a:br>
              <a:rPr lang="en" sz="3100" b="1" dirty="0"/>
            </a:br>
            <a:br>
              <a:rPr lang="en" sz="3100" b="1" dirty="0"/>
            </a:br>
            <a:r>
              <a:rPr lang="en-US" sz="3100" dirty="0"/>
              <a:t> </a:t>
            </a:r>
            <a:br>
              <a:rPr lang="en-US" dirty="0"/>
            </a:br>
            <a:br>
              <a:rPr lang="fr-F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8A728-BCFE-4BD1-944B-D776F71D3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 Pointer &amp; Hash Tables</a:t>
            </a:r>
          </a:p>
          <a:p>
            <a:r>
              <a:rPr lang="en-US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94690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217" y="185585"/>
            <a:ext cx="6633800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20" dirty="0"/>
              <a:t>Array</a:t>
            </a:r>
            <a:r>
              <a:rPr spc="-20" dirty="0"/>
              <a:t> </a:t>
            </a:r>
            <a:r>
              <a:rPr spc="30" dirty="0"/>
              <a:t>of</a:t>
            </a:r>
            <a:r>
              <a:rPr spc="-10" dirty="0"/>
              <a:t> </a:t>
            </a:r>
            <a:r>
              <a:rPr spc="30" dirty="0"/>
              <a:t>function</a:t>
            </a:r>
            <a:r>
              <a:rPr spc="-10" dirty="0"/>
              <a:t> </a:t>
            </a:r>
            <a:r>
              <a:rPr spc="20" dirty="0"/>
              <a:t>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5" y="932084"/>
            <a:ext cx="9392156" cy="4379275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50335" marR="963917">
              <a:spcBef>
                <a:spcPts val="109"/>
              </a:spcBef>
            </a:pP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pointers </a:t>
            </a:r>
            <a:r>
              <a:rPr sz="2800" spc="-5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instead.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694">
              <a:spcBef>
                <a:spcPts val="1139"/>
              </a:spcBef>
            </a:pPr>
            <a:r>
              <a:rPr sz="2400" b="1" spc="11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</a:t>
            </a:r>
            <a:r>
              <a:rPr sz="24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spc="-8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spc="-28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95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400" spc="-1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6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spc="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218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</a:t>
            </a:r>
            <a:r>
              <a:rPr sz="24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spc="-14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9" dirty="0"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r>
              <a:rPr sz="2400" spc="178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95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9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4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spc="-3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694"/>
            <a:r>
              <a:rPr sz="2400" spc="59" dirty="0">
                <a:latin typeface="Arial" panose="020B0604020202020204" pitchFamily="34" charset="0"/>
                <a:cs typeface="Arial" panose="020B0604020202020204" pitchFamily="34" charset="0"/>
              </a:rPr>
              <a:t>{&amp;</a:t>
            </a:r>
            <a:r>
              <a:rPr sz="2400" spc="-27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99" dirty="0">
                <a:latin typeface="Arial" panose="020B0604020202020204" pitchFamily="34" charset="0"/>
                <a:cs typeface="Arial" panose="020B0604020202020204" pitchFamily="34" charset="0"/>
              </a:rPr>
              <a:t>draw_square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9" dirty="0">
                <a:latin typeface="Arial" panose="020B0604020202020204" pitchFamily="34" charset="0"/>
                <a:cs typeface="Arial" panose="020B0604020202020204" pitchFamily="34" charset="0"/>
              </a:rPr>
              <a:t>,&amp;</a:t>
            </a:r>
            <a:r>
              <a:rPr sz="2400" spc="-2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9" dirty="0">
                <a:latin typeface="Arial" panose="020B0604020202020204" pitchFamily="34" charset="0"/>
                <a:cs typeface="Arial" panose="020B0604020202020204" pitchFamily="34" charset="0"/>
              </a:rPr>
              <a:t>draw_rec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9" dirty="0">
                <a:latin typeface="Arial" panose="020B0604020202020204" pitchFamily="34" charset="0"/>
                <a:cs typeface="Arial" panose="020B0604020202020204" pitchFamily="34" charset="0"/>
              </a:rPr>
              <a:t>,&amp;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98" dirty="0">
                <a:latin typeface="Arial" panose="020B0604020202020204" pitchFamily="34" charset="0"/>
                <a:cs typeface="Arial" panose="020B0604020202020204" pitchFamily="34" charset="0"/>
              </a:rPr>
              <a:t>draw_circle</a:t>
            </a:r>
            <a:r>
              <a:rPr sz="2400" spc="1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9" dirty="0">
                <a:latin typeface="Arial" panose="020B0604020202020204" pitchFamily="34" charset="0"/>
                <a:cs typeface="Arial" panose="020B0604020202020204" pitchFamily="34" charset="0"/>
              </a:rPr>
              <a:t>,&amp;</a:t>
            </a:r>
            <a:r>
              <a:rPr sz="2400" spc="-1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29" dirty="0">
                <a:latin typeface="Arial" panose="020B0604020202020204" pitchFamily="34" charset="0"/>
                <a:cs typeface="Arial" panose="020B0604020202020204" pitchFamily="34" charset="0"/>
              </a:rPr>
              <a:t>draw_poly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sz="2400" spc="-1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28" marR="1394284" indent="-1258">
              <a:spcBef>
                <a:spcPts val="69"/>
              </a:spcBef>
            </a:pPr>
            <a:r>
              <a:rPr lang="en-US" sz="2400" b="1" spc="11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</a:p>
          <a:p>
            <a:pPr marL="71728" marR="1394284" indent="-1258">
              <a:spcBef>
                <a:spcPts val="69"/>
              </a:spcBef>
            </a:pPr>
            <a:r>
              <a:rPr lang="en-US" sz="2400" b="1" spc="11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2400" b="1" spc="12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8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2400" b="1" spc="9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400" spc="-595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sz="2400" spc="-585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spc="109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400" spc="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) ( </a:t>
            </a:r>
            <a:r>
              <a:rPr lang="en-US" sz="2400" b="1" spc="178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400" b="1" spc="188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 dirty="0">
                <a:latin typeface="Arial" panose="020B0604020202020204" pitchFamily="34" charset="0"/>
                <a:cs typeface="Arial" panose="020B0604020202020204" pitchFamily="34" charset="0"/>
              </a:rPr>
              <a:t>shape∗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4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24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71728" marR="1394284" indent="-1258">
              <a:spcBef>
                <a:spcPts val="69"/>
              </a:spcBef>
            </a:pPr>
            <a:r>
              <a:rPr lang="en-US" sz="2400" spc="-50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29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400" spc="41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09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spc="-25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spc="-25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spc="-25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694"/>
            <a:r>
              <a:rPr lang="en-US" sz="2400" spc="59" dirty="0">
                <a:latin typeface="Arial" panose="020B0604020202020204" pitchFamily="34" charset="0"/>
                <a:cs typeface="Arial" panose="020B0604020202020204" pitchFamily="34" charset="0"/>
              </a:rPr>
              <a:t>{&amp;</a:t>
            </a:r>
            <a:r>
              <a:rPr lang="en-US" sz="2400" spc="-27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99" dirty="0" err="1">
                <a:latin typeface="Arial" panose="020B0604020202020204" pitchFamily="34" charset="0"/>
                <a:cs typeface="Arial" panose="020B0604020202020204" pitchFamily="34" charset="0"/>
              </a:rPr>
              <a:t>draw_square</a:t>
            </a:r>
            <a:r>
              <a:rPr lang="en-US" sz="2400" spc="-1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69" dirty="0">
                <a:latin typeface="Arial" panose="020B0604020202020204" pitchFamily="34" charset="0"/>
                <a:cs typeface="Arial" panose="020B0604020202020204" pitchFamily="34" charset="0"/>
              </a:rPr>
              <a:t>,&amp;</a:t>
            </a:r>
            <a:r>
              <a:rPr lang="en-US" sz="2400" spc="-2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09" dirty="0" err="1">
                <a:latin typeface="Arial" panose="020B0604020202020204" pitchFamily="34" charset="0"/>
                <a:cs typeface="Arial" panose="020B0604020202020204" pitchFamily="34" charset="0"/>
              </a:rPr>
              <a:t>draw_rec</a:t>
            </a:r>
            <a:r>
              <a:rPr lang="en-US" sz="240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69" dirty="0">
                <a:latin typeface="Arial" panose="020B0604020202020204" pitchFamily="34" charset="0"/>
                <a:cs typeface="Arial" panose="020B0604020202020204" pitchFamily="34" charset="0"/>
              </a:rPr>
              <a:t>,&amp;</a:t>
            </a:r>
            <a:r>
              <a:rPr lang="en-US" sz="2400" spc="-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98" dirty="0" err="1">
                <a:latin typeface="Arial" panose="020B0604020202020204" pitchFamily="34" charset="0"/>
                <a:cs typeface="Arial" panose="020B0604020202020204" pitchFamily="34" charset="0"/>
              </a:rPr>
              <a:t>draw_circle</a:t>
            </a:r>
            <a:r>
              <a:rPr lang="en-US" sz="2400" spc="1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69" dirty="0">
                <a:latin typeface="Arial" panose="020B0604020202020204" pitchFamily="34" charset="0"/>
                <a:cs typeface="Arial" panose="020B0604020202020204" pitchFamily="34" charset="0"/>
              </a:rPr>
              <a:t>,&amp;</a:t>
            </a:r>
            <a:r>
              <a:rPr lang="en-US" sz="2400" spc="-1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29" dirty="0" err="1">
                <a:latin typeface="Arial" panose="020B0604020202020204" pitchFamily="34" charset="0"/>
                <a:cs typeface="Arial" panose="020B0604020202020204" pitchFamily="34" charset="0"/>
              </a:rPr>
              <a:t>draw_poly</a:t>
            </a:r>
            <a:r>
              <a:rPr lang="en-US"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2400" spc="-1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694"/>
            <a:r>
              <a:rPr sz="2400" b="1" spc="11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</a:t>
            </a:r>
            <a:r>
              <a:rPr sz="24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spc="-248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9" dirty="0">
                <a:latin typeface="Arial" panose="020B0604020202020204" pitchFamily="34" charset="0"/>
                <a:cs typeface="Arial" panose="020B0604020202020204" pitchFamily="34" charset="0"/>
              </a:rPr>
              <a:t>dra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400" spc="-1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218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</a:t>
            </a:r>
            <a:r>
              <a:rPr sz="24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spc="-14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9" dirty="0"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r>
              <a:rPr sz="2400" spc="168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95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9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053"/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053"/>
            <a:r>
              <a:rPr sz="3600" spc="-14" baseline="-66666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sz="3600" spc="1754" baseline="-6666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spc="-28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9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9" dirty="0">
                <a:latin typeface="Arial" panose="020B0604020202020204" pitchFamily="34" charset="0"/>
                <a:cs typeface="Arial" panose="020B0604020202020204" pitchFamily="34" charset="0"/>
              </a:rPr>
              <a:t>ps−&gt;type</a:t>
            </a:r>
            <a:r>
              <a:rPr sz="2400" spc="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2400" spc="-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spc="-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40" dirty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spc="-1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sz="2400" spc="13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spc="-25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400" spc="79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99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7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7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17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1229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9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503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23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1229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23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3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400" spc="-357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1D8B0-8309-7393-AA80-8B8E18A3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17931-5593-8E7C-6457-7862D8AE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D4C2B-2198-3E2B-CB47-BE42AA2A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DDD3F-C82C-C0A8-F7F3-E4BBF30D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DC76F-A82B-B49F-9FC8-9BA3B0261B68}"/>
              </a:ext>
            </a:extLst>
          </p:cNvPr>
          <p:cNvSpPr txBox="1">
            <a:spLocks/>
          </p:cNvSpPr>
          <p:nvPr/>
        </p:nvSpPr>
        <p:spPr>
          <a:xfrm>
            <a:off x="838200" y="850900"/>
            <a:ext cx="10515600" cy="515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92409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1743" y="0"/>
            <a:ext cx="7772400" cy="1143000"/>
          </a:xfrm>
        </p:spPr>
        <p:txBody>
          <a:bodyPr/>
          <a:lstStyle/>
          <a:p>
            <a:r>
              <a:rPr lang="en-US" dirty="0"/>
              <a:t>Motivating Hash Tables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743" y="11430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For a </a:t>
            </a:r>
            <a:r>
              <a:rPr lang="en-US" sz="1800" b="1" dirty="0"/>
              <a:t>dictionary</a:t>
            </a:r>
            <a:r>
              <a:rPr lang="en-US" sz="1800" dirty="0"/>
              <a:t> with </a:t>
            </a:r>
            <a:r>
              <a:rPr lang="en-US" sz="1800" i="1" dirty="0"/>
              <a:t>n</a:t>
            </a:r>
            <a:r>
              <a:rPr lang="en-US" sz="1800" dirty="0"/>
              <a:t>  key, value pairs</a:t>
            </a:r>
          </a:p>
          <a:p>
            <a:pPr>
              <a:buNone/>
            </a:pPr>
            <a:endParaRPr lang="en-US" sz="1050" dirty="0"/>
          </a:p>
          <a:p>
            <a:pPr lvl="4">
              <a:buNone/>
            </a:pPr>
            <a:r>
              <a:rPr lang="en-US" sz="1600" dirty="0"/>
              <a:t>		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insert   find    delete</a:t>
            </a:r>
          </a:p>
          <a:p>
            <a:r>
              <a:rPr lang="en-US" sz="1800" dirty="0"/>
              <a:t>Unsorted linked-list           </a:t>
            </a:r>
            <a:r>
              <a:rPr lang="en-US" sz="1800" i="1" dirty="0"/>
              <a:t>O</a:t>
            </a:r>
            <a:r>
              <a:rPr lang="en-US" sz="1800" dirty="0"/>
              <a:t>(1)       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         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</a:p>
          <a:p>
            <a:r>
              <a:rPr lang="en-US" sz="1800" dirty="0"/>
              <a:t>Unsorted array                  </a:t>
            </a:r>
            <a:r>
              <a:rPr lang="en-US" sz="1800" i="1" dirty="0"/>
              <a:t>O</a:t>
            </a:r>
            <a:r>
              <a:rPr lang="en-US" sz="1800" dirty="0"/>
              <a:t>(1)       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         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</a:p>
          <a:p>
            <a:r>
              <a:rPr lang="en-US" sz="1800" dirty="0"/>
              <a:t>Sorted linked list            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       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         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</a:p>
          <a:p>
            <a:r>
              <a:rPr lang="en-US" sz="1800" dirty="0"/>
              <a:t>Sorted array                     </a:t>
            </a:r>
            <a:r>
              <a:rPr lang="en-US" sz="800" dirty="0"/>
              <a:t>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       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)  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Balanced</a:t>
            </a:r>
            <a:r>
              <a:rPr lang="en-US" sz="1800" dirty="0"/>
              <a:t>  tree	    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)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)    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pPr lvl="1"/>
            <a:r>
              <a:rPr lang="en-US" sz="1600" dirty="0"/>
              <a:t>Use key to compute array index for an item in </a:t>
            </a:r>
            <a:r>
              <a:rPr lang="en-US" sz="1600" i="1" dirty="0"/>
              <a:t>O</a:t>
            </a:r>
            <a:r>
              <a:rPr lang="en-US" sz="1600" dirty="0"/>
              <a:t>(1) time [doable]</a:t>
            </a:r>
          </a:p>
          <a:p>
            <a:pPr lvl="1"/>
            <a:r>
              <a:rPr lang="en-US" sz="1600" dirty="0"/>
              <a:t>Have a different index for every item [magic]</a:t>
            </a:r>
          </a:p>
          <a:p>
            <a:pPr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                             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152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4800600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E15FE109-3E7F-E1E7-4B16-BCC563A0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6106"/>
            <a:ext cx="4114800" cy="365125"/>
          </a:xfrm>
        </p:spPr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A157E0E6-75FA-27AA-F8CF-A8BD8067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6D81-DAF7-2124-C267-1CE82757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 anchor="ctr">
            <a:normAutofit/>
          </a:bodyPr>
          <a:lstStyle/>
          <a:p>
            <a:r>
              <a:rPr lang="en-US" dirty="0"/>
              <a:t>Hash Tables</a:t>
            </a:r>
            <a:endParaRPr lang="en-PK" dirty="0"/>
          </a:p>
        </p:txBody>
      </p:sp>
      <p:pic>
        <p:nvPicPr>
          <p:cNvPr id="11" name="Picture 10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180F732B-9093-114E-94BD-D1A05701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17" y="1077477"/>
            <a:ext cx="9776966" cy="5157351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CEF22-B7E9-26F4-2F4F-9F32BAD7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61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Function Pointer and Hash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0005E-8D0B-2066-56C2-295E5A6C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0B3F240-1256-4E56-B6D7-F3DD5D13EF0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728" y="1493464"/>
            <a:ext cx="10515599" cy="4495800"/>
          </a:xfrm>
        </p:spPr>
        <p:txBody>
          <a:bodyPr/>
          <a:lstStyle/>
          <a:p>
            <a:r>
              <a:rPr lang="en-US" dirty="0"/>
              <a:t>Aim for constant-time (i.e., </a:t>
            </a:r>
            <a:r>
              <a:rPr lang="en-US" i="1" dirty="0"/>
              <a:t>O</a:t>
            </a:r>
            <a:r>
              <a:rPr lang="en-US" dirty="0"/>
              <a:t>(1))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delete</a:t>
            </a:r>
            <a:endParaRPr lang="en-US" dirty="0"/>
          </a:p>
          <a:p>
            <a:pPr lvl="1"/>
            <a:r>
              <a:rPr lang="en-US" dirty="0"/>
              <a:t>“On average” under some often-reasonable </a:t>
            </a:r>
            <a:r>
              <a:rPr lang="en-US" dirty="0">
                <a:solidFill>
                  <a:schemeClr val="accent2"/>
                </a:solidFill>
              </a:rPr>
              <a:t>assumptions</a:t>
            </a:r>
          </a:p>
          <a:p>
            <a:pPr lvl="1"/>
            <a:endParaRPr lang="en-US" sz="1000" dirty="0"/>
          </a:p>
          <a:p>
            <a:r>
              <a:rPr lang="en-US" dirty="0"/>
              <a:t>A hash table is an array of some fixed size</a:t>
            </a:r>
          </a:p>
          <a:p>
            <a:endParaRPr lang="en-US" sz="1000" dirty="0"/>
          </a:p>
          <a:p>
            <a:endParaRPr lang="en-US" dirty="0"/>
          </a:p>
          <a:p>
            <a:r>
              <a:rPr lang="en-US" dirty="0"/>
              <a:t>Basic idea: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0582613"/>
              </p:ext>
            </p:extLst>
          </p:nvPr>
        </p:nvGraphicFramePr>
        <p:xfrm>
          <a:off x="8883758" y="3086131"/>
          <a:ext cx="1524000" cy="31699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067281" y="2716799"/>
            <a:ext cx="9463728" cy="3663107"/>
            <a:chOff x="721152" y="2604403"/>
            <a:chExt cx="9463728" cy="3663107"/>
          </a:xfrm>
        </p:grpSpPr>
        <p:sp>
          <p:nvSpPr>
            <p:cNvPr id="8" name="Line 6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97400" y="49784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8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16302" y="5725447"/>
              <a:ext cx="18573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TableSize</a:t>
              </a:r>
              <a:r>
                <a:rPr lang="en-US" sz="2000" dirty="0"/>
                <a:t> –1 </a:t>
              </a:r>
            </a:p>
          </p:txBody>
        </p:sp>
        <p:sp>
          <p:nvSpPr>
            <p:cNvPr id="11" name="Text Box 8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689857" y="4050397"/>
              <a:ext cx="152958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dirty="0"/>
                <a:t>hash function: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index = h(key)</a:t>
              </a:r>
            </a:p>
          </p:txBody>
        </p:sp>
        <p:sp>
          <p:nvSpPr>
            <p:cNvPr id="12" name="Text Box 87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028410" y="2604403"/>
              <a:ext cx="11564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hash table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21152" y="5867400"/>
              <a:ext cx="35534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key space (e.g., integers, strings)</a:t>
              </a:r>
            </a:p>
          </p:txBody>
        </p:sp>
      </p:grpSp>
      <p:sp>
        <p:nvSpPr>
          <p:cNvPr id="4" name="Footer Placeholder 153">
            <a:extLst>
              <a:ext uri="{FF2B5EF4-FFF2-40B4-BE49-F238E27FC236}">
                <a16:creationId xmlns:a16="http://schemas.microsoft.com/office/drawing/2014/main" id="{0D75A155-A7DA-ABAE-C2C8-AE9B0981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6106"/>
            <a:ext cx="4114800" cy="365125"/>
          </a:xfrm>
        </p:spPr>
        <p:txBody>
          <a:bodyPr/>
          <a:lstStyle/>
          <a:p>
            <a:r>
              <a:rPr lang="en-US" dirty="0"/>
              <a:t>Function Pointer and Hash Tables</a:t>
            </a:r>
          </a:p>
        </p:txBody>
      </p:sp>
      <p:sp>
        <p:nvSpPr>
          <p:cNvPr id="6" name="Slide Number Placeholder 154">
            <a:extLst>
              <a:ext uri="{FF2B5EF4-FFF2-40B4-BE49-F238E27FC236}">
                <a16:creationId xmlns:a16="http://schemas.microsoft.com/office/drawing/2014/main" id="{F827E0A1-4643-41BE-EC2D-CFB8280B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801" y="188932"/>
            <a:ext cx="4378953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40" dirty="0"/>
              <a:t>Hash</a:t>
            </a:r>
            <a:r>
              <a:rPr spc="-119" dirty="0"/>
              <a:t> </a:t>
            </a:r>
            <a:r>
              <a:rPr spc="2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801" y="944587"/>
            <a:ext cx="9426189" cy="102643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 algn="just">
              <a:spcBef>
                <a:spcPts val="109"/>
              </a:spcBef>
            </a:pP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10" dirty="0">
                <a:latin typeface="Arial" panose="020B0604020202020204" pitchFamily="34" charset="0"/>
                <a:cs typeface="Arial" panose="020B0604020202020204" pitchFamily="34" charset="0"/>
              </a:rPr>
              <a:t>(hashmaps)</a:t>
            </a:r>
            <a:r>
              <a:rPr sz="218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30" dirty="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sz="218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30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i="1" spc="-10" dirty="0">
                <a:latin typeface="Arial" panose="020B0604020202020204" pitchFamily="34" charset="0"/>
                <a:cs typeface="Arial" panose="020B0604020202020204" pitchFamily="34" charset="0"/>
              </a:rPr>
              <a:t>efﬁcient</a:t>
            </a:r>
            <a:r>
              <a:rPr sz="218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1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10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4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18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10" dirty="0">
                <a:latin typeface="Arial" panose="020B0604020202020204" pitchFamily="34" charset="0"/>
                <a:cs typeface="Arial" panose="020B0604020202020204" pitchFamily="34" charset="0"/>
              </a:rPr>
              <a:t>storing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10" dirty="0">
                <a:latin typeface="Arial" panose="020B0604020202020204" pitchFamily="34" charset="0"/>
                <a:cs typeface="Arial" panose="020B0604020202020204" pitchFamily="34" charset="0"/>
              </a:rPr>
              <a:t>data. </a:t>
            </a:r>
            <a:r>
              <a:rPr sz="2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sz="218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1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18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commonly</a:t>
            </a:r>
            <a:r>
              <a:rPr sz="218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sz="218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1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18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18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30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sz="218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18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30" dirty="0">
                <a:latin typeface="Arial" panose="020B0604020202020204" pitchFamily="34" charset="0"/>
                <a:cs typeface="Arial" panose="020B0604020202020204" pitchFamily="34" charset="0"/>
              </a:rPr>
              <a:t>linked </a:t>
            </a:r>
            <a:r>
              <a:rPr sz="2180" spc="-5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sz="218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10" dirty="0">
                <a:latin typeface="Arial" panose="020B0604020202020204" pitchFamily="34" charset="0"/>
                <a:cs typeface="Arial" panose="020B0604020202020204" pitchFamily="34" charset="0"/>
              </a:rPr>
              <a:t>(hash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18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chaining).</a:t>
            </a:r>
            <a:endParaRPr sz="21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0957" y="2702935"/>
            <a:ext cx="393863" cy="210953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189" b="1" dirty="0">
                <a:latin typeface="Arial"/>
                <a:cs typeface="Arial"/>
              </a:rPr>
              <a:t>keys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5233" y="3293131"/>
            <a:ext cx="924886" cy="167777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30200" rIns="0" bIns="0" rtlCol="0">
            <a:spAutoFit/>
          </a:bodyPr>
          <a:lstStyle/>
          <a:p>
            <a:pPr marL="153522">
              <a:spcBef>
                <a:spcPts val="238"/>
              </a:spcBef>
            </a:pPr>
            <a:r>
              <a:rPr sz="892" spc="40" dirty="0">
                <a:latin typeface="Arial MT"/>
                <a:cs typeface="Arial MT"/>
              </a:rPr>
              <a:t>John</a:t>
            </a:r>
            <a:r>
              <a:rPr sz="892" spc="20" dirty="0">
                <a:latin typeface="Arial MT"/>
                <a:cs typeface="Arial MT"/>
              </a:rPr>
              <a:t> </a:t>
            </a:r>
            <a:r>
              <a:rPr sz="892" spc="40" dirty="0">
                <a:latin typeface="Arial MT"/>
                <a:cs typeface="Arial MT"/>
              </a:rPr>
              <a:t>Smith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55529" y="3390202"/>
            <a:ext cx="577582" cy="761301"/>
            <a:chOff x="1679071" y="1710796"/>
            <a:chExt cx="291465" cy="384175"/>
          </a:xfrm>
        </p:grpSpPr>
        <p:sp>
          <p:nvSpPr>
            <p:cNvPr id="7" name="object 7"/>
            <p:cNvSpPr/>
            <p:nvPr/>
          </p:nvSpPr>
          <p:spPr>
            <a:xfrm>
              <a:off x="1681928" y="1713653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0" y="0"/>
                  </a:moveTo>
                  <a:lnTo>
                    <a:pt x="25920" y="0"/>
                  </a:lnTo>
                </a:path>
              </a:pathLst>
            </a:custGeom>
            <a:ln w="5184">
              <a:solidFill>
                <a:srgbClr val="DD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707849" y="1713653"/>
              <a:ext cx="155575" cy="363220"/>
            </a:xfrm>
            <a:custGeom>
              <a:avLst/>
              <a:gdLst/>
              <a:ahLst/>
              <a:cxnLst/>
              <a:rect l="l" t="t" r="r" b="b"/>
              <a:pathLst>
                <a:path w="155575" h="363219">
                  <a:moveTo>
                    <a:pt x="0" y="0"/>
                  </a:moveTo>
                  <a:lnTo>
                    <a:pt x="155525" y="362892"/>
                  </a:lnTo>
                </a:path>
              </a:pathLst>
            </a:custGeom>
            <a:ln w="5184">
              <a:solidFill>
                <a:srgbClr val="DD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904848" y="2060993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15552"/>
                  </a:lnTo>
                  <a:lnTo>
                    <a:pt x="0" y="31105"/>
                  </a:lnTo>
                  <a:lnTo>
                    <a:pt x="62210" y="15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4848" y="2060993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15552"/>
                  </a:moveTo>
                  <a:lnTo>
                    <a:pt x="0" y="0"/>
                  </a:lnTo>
                  <a:lnTo>
                    <a:pt x="62210" y="15552"/>
                  </a:lnTo>
                  <a:lnTo>
                    <a:pt x="0" y="31105"/>
                  </a:lnTo>
                  <a:lnTo>
                    <a:pt x="0" y="15552"/>
                  </a:lnTo>
                  <a:close/>
                </a:path>
              </a:pathLst>
            </a:custGeom>
            <a:ln w="518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85233" y="3704060"/>
            <a:ext cx="924886" cy="167777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30200" rIns="0" bIns="0" rtlCol="0">
            <a:spAutoFit/>
          </a:bodyPr>
          <a:lstStyle/>
          <a:p>
            <a:pPr marL="173656">
              <a:spcBef>
                <a:spcPts val="238"/>
              </a:spcBef>
            </a:pPr>
            <a:r>
              <a:rPr sz="892" spc="20" dirty="0">
                <a:latin typeface="Arial MT"/>
                <a:cs typeface="Arial MT"/>
              </a:rPr>
              <a:t>Lisa</a:t>
            </a:r>
            <a:r>
              <a:rPr sz="892" spc="-59" dirty="0">
                <a:latin typeface="Arial MT"/>
                <a:cs typeface="Arial MT"/>
              </a:rPr>
              <a:t> </a:t>
            </a:r>
            <a:r>
              <a:rPr sz="892" spc="40" dirty="0">
                <a:latin typeface="Arial MT"/>
                <a:cs typeface="Arial MT"/>
              </a:rPr>
              <a:t>Smith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55529" y="3256648"/>
            <a:ext cx="577582" cy="556190"/>
            <a:chOff x="1679071" y="1643401"/>
            <a:chExt cx="291465" cy="280670"/>
          </a:xfrm>
        </p:grpSpPr>
        <p:sp>
          <p:nvSpPr>
            <p:cNvPr id="13" name="object 13"/>
            <p:cNvSpPr/>
            <p:nvPr/>
          </p:nvSpPr>
          <p:spPr>
            <a:xfrm>
              <a:off x="1681928" y="192102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0" y="0"/>
                  </a:moveTo>
                  <a:lnTo>
                    <a:pt x="25920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7849" y="1661811"/>
              <a:ext cx="155575" cy="259715"/>
            </a:xfrm>
            <a:custGeom>
              <a:avLst/>
              <a:gdLst/>
              <a:ahLst/>
              <a:cxnLst/>
              <a:rect l="l" t="t" r="r" b="b"/>
              <a:pathLst>
                <a:path w="155575" h="259714">
                  <a:moveTo>
                    <a:pt x="0" y="259208"/>
                  </a:moveTo>
                  <a:lnTo>
                    <a:pt x="155525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4848" y="1646259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15552"/>
                  </a:lnTo>
                  <a:lnTo>
                    <a:pt x="0" y="31105"/>
                  </a:lnTo>
                  <a:lnTo>
                    <a:pt x="62210" y="15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4848" y="1646259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15552"/>
                  </a:moveTo>
                  <a:lnTo>
                    <a:pt x="0" y="0"/>
                  </a:lnTo>
                  <a:lnTo>
                    <a:pt x="62210" y="15552"/>
                  </a:lnTo>
                  <a:lnTo>
                    <a:pt x="0" y="31105"/>
                  </a:lnTo>
                  <a:lnTo>
                    <a:pt x="0" y="15552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85233" y="4114991"/>
            <a:ext cx="924886" cy="167777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30200" rIns="0" bIns="0" rtlCol="0">
            <a:spAutoFit/>
          </a:bodyPr>
          <a:lstStyle/>
          <a:p>
            <a:pPr marL="205116">
              <a:spcBef>
                <a:spcPts val="238"/>
              </a:spcBef>
            </a:pPr>
            <a:r>
              <a:rPr sz="892" spc="50" dirty="0">
                <a:latin typeface="Arial MT"/>
                <a:cs typeface="Arial MT"/>
              </a:rPr>
              <a:t>Sam</a:t>
            </a:r>
            <a:r>
              <a:rPr sz="892" spc="-59" dirty="0">
                <a:latin typeface="Arial MT"/>
                <a:cs typeface="Arial MT"/>
              </a:rPr>
              <a:t> </a:t>
            </a:r>
            <a:r>
              <a:rPr sz="892" spc="30" dirty="0">
                <a:latin typeface="Arial MT"/>
                <a:cs typeface="Arial MT"/>
              </a:rPr>
              <a:t>Doe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55529" y="4212060"/>
            <a:ext cx="577582" cy="967670"/>
            <a:chOff x="1679071" y="2125530"/>
            <a:chExt cx="291465" cy="488315"/>
          </a:xfrm>
        </p:grpSpPr>
        <p:sp>
          <p:nvSpPr>
            <p:cNvPr id="19" name="object 19"/>
            <p:cNvSpPr/>
            <p:nvPr/>
          </p:nvSpPr>
          <p:spPr>
            <a:xfrm>
              <a:off x="1681928" y="212838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0" y="0"/>
                  </a:moveTo>
                  <a:lnTo>
                    <a:pt x="25920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7849" y="2128388"/>
              <a:ext cx="155575" cy="466725"/>
            </a:xfrm>
            <a:custGeom>
              <a:avLst/>
              <a:gdLst/>
              <a:ahLst/>
              <a:cxnLst/>
              <a:rect l="l" t="t" r="r" b="b"/>
              <a:pathLst>
                <a:path w="155575" h="466725">
                  <a:moveTo>
                    <a:pt x="0" y="0"/>
                  </a:moveTo>
                  <a:lnTo>
                    <a:pt x="155525" y="466576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904848" y="2579411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15552"/>
                  </a:lnTo>
                  <a:lnTo>
                    <a:pt x="0" y="31105"/>
                  </a:lnTo>
                  <a:lnTo>
                    <a:pt x="62210" y="15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1904848" y="2579411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15552"/>
                  </a:moveTo>
                  <a:lnTo>
                    <a:pt x="0" y="0"/>
                  </a:lnTo>
                  <a:lnTo>
                    <a:pt x="62210" y="15552"/>
                  </a:lnTo>
                  <a:lnTo>
                    <a:pt x="0" y="31105"/>
                  </a:lnTo>
                  <a:lnTo>
                    <a:pt x="0" y="15552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85233" y="4525920"/>
            <a:ext cx="924886" cy="167777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30200" rIns="0" bIns="0" rtlCol="0">
            <a:spAutoFit/>
          </a:bodyPr>
          <a:lstStyle/>
          <a:p>
            <a:pPr marL="132130">
              <a:spcBef>
                <a:spcPts val="238"/>
              </a:spcBef>
            </a:pPr>
            <a:r>
              <a:rPr sz="892" spc="40" dirty="0">
                <a:latin typeface="Arial MT"/>
                <a:cs typeface="Arial MT"/>
              </a:rPr>
              <a:t>Sandra</a:t>
            </a:r>
            <a:r>
              <a:rPr sz="892" spc="-59" dirty="0">
                <a:latin typeface="Arial MT"/>
                <a:cs typeface="Arial MT"/>
              </a:rPr>
              <a:t> </a:t>
            </a:r>
            <a:r>
              <a:rPr sz="892" spc="30" dirty="0">
                <a:latin typeface="Arial MT"/>
                <a:cs typeface="Arial MT"/>
              </a:rPr>
              <a:t>Dee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55529" y="4078508"/>
            <a:ext cx="577582" cy="556190"/>
            <a:chOff x="1679071" y="2058136"/>
            <a:chExt cx="291465" cy="280670"/>
          </a:xfrm>
        </p:grpSpPr>
        <p:sp>
          <p:nvSpPr>
            <p:cNvPr id="25" name="object 25"/>
            <p:cNvSpPr/>
            <p:nvPr/>
          </p:nvSpPr>
          <p:spPr>
            <a:xfrm>
              <a:off x="1681928" y="2335755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0" y="0"/>
                  </a:moveTo>
                  <a:lnTo>
                    <a:pt x="25920" y="0"/>
                  </a:lnTo>
                </a:path>
              </a:pathLst>
            </a:custGeom>
            <a:ln w="5184">
              <a:solidFill>
                <a:srgbClr val="DD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7849" y="2076546"/>
              <a:ext cx="155575" cy="259715"/>
            </a:xfrm>
            <a:custGeom>
              <a:avLst/>
              <a:gdLst/>
              <a:ahLst/>
              <a:cxnLst/>
              <a:rect l="l" t="t" r="r" b="b"/>
              <a:pathLst>
                <a:path w="155575" h="259714">
                  <a:moveTo>
                    <a:pt x="0" y="259208"/>
                  </a:moveTo>
                  <a:lnTo>
                    <a:pt x="155525" y="0"/>
                  </a:lnTo>
                </a:path>
              </a:pathLst>
            </a:custGeom>
            <a:ln w="5184">
              <a:solidFill>
                <a:srgbClr val="DD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1904848" y="2060993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15552"/>
                  </a:lnTo>
                  <a:lnTo>
                    <a:pt x="0" y="31105"/>
                  </a:lnTo>
                  <a:lnTo>
                    <a:pt x="62210" y="15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1904848" y="2060993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15552"/>
                  </a:moveTo>
                  <a:lnTo>
                    <a:pt x="0" y="0"/>
                  </a:lnTo>
                  <a:lnTo>
                    <a:pt x="62210" y="15552"/>
                  </a:lnTo>
                  <a:lnTo>
                    <a:pt x="0" y="31105"/>
                  </a:lnTo>
                  <a:lnTo>
                    <a:pt x="0" y="15552"/>
                  </a:lnTo>
                  <a:close/>
                </a:path>
              </a:pathLst>
            </a:custGeom>
            <a:ln w="518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85233" y="4936849"/>
            <a:ext cx="924886" cy="167777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30200" rIns="0" bIns="0" rtlCol="0">
            <a:spAutoFit/>
          </a:bodyPr>
          <a:lstStyle/>
          <a:p>
            <a:pPr marL="183723">
              <a:spcBef>
                <a:spcPts val="238"/>
              </a:spcBef>
            </a:pPr>
            <a:r>
              <a:rPr sz="892" spc="-69" dirty="0">
                <a:latin typeface="Arial MT"/>
                <a:cs typeface="Arial MT"/>
              </a:rPr>
              <a:t>T</a:t>
            </a:r>
            <a:r>
              <a:rPr sz="892" spc="30" dirty="0">
                <a:latin typeface="Arial MT"/>
                <a:cs typeface="Arial MT"/>
              </a:rPr>
              <a:t>e</a:t>
            </a:r>
            <a:r>
              <a:rPr sz="892" spc="40" dirty="0">
                <a:latin typeface="Arial MT"/>
                <a:cs typeface="Arial MT"/>
              </a:rPr>
              <a:t>d</a:t>
            </a:r>
            <a:r>
              <a:rPr sz="892" spc="20" dirty="0">
                <a:latin typeface="Arial MT"/>
                <a:cs typeface="Arial MT"/>
              </a:rPr>
              <a:t> </a:t>
            </a:r>
            <a:r>
              <a:rPr sz="892" spc="40" dirty="0">
                <a:latin typeface="Arial MT"/>
                <a:cs typeface="Arial MT"/>
              </a:rPr>
              <a:t>Baker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55529" y="4283973"/>
            <a:ext cx="577582" cy="761301"/>
            <a:chOff x="1679071" y="2161819"/>
            <a:chExt cx="291465" cy="384175"/>
          </a:xfrm>
        </p:grpSpPr>
        <p:sp>
          <p:nvSpPr>
            <p:cNvPr id="31" name="object 31"/>
            <p:cNvSpPr/>
            <p:nvPr/>
          </p:nvSpPr>
          <p:spPr>
            <a:xfrm>
              <a:off x="1681928" y="254312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0" y="0"/>
                  </a:moveTo>
                  <a:lnTo>
                    <a:pt x="25920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7849" y="2180229"/>
              <a:ext cx="155575" cy="363220"/>
            </a:xfrm>
            <a:custGeom>
              <a:avLst/>
              <a:gdLst/>
              <a:ahLst/>
              <a:cxnLst/>
              <a:rect l="l" t="t" r="r" b="b"/>
              <a:pathLst>
                <a:path w="155575" h="363219">
                  <a:moveTo>
                    <a:pt x="0" y="362892"/>
                  </a:moveTo>
                  <a:lnTo>
                    <a:pt x="155525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04848" y="2164677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0"/>
                  </a:moveTo>
                  <a:lnTo>
                    <a:pt x="0" y="15552"/>
                  </a:lnTo>
                  <a:lnTo>
                    <a:pt x="0" y="31105"/>
                  </a:lnTo>
                  <a:lnTo>
                    <a:pt x="62210" y="15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4" name="object 34"/>
            <p:cNvSpPr/>
            <p:nvPr/>
          </p:nvSpPr>
          <p:spPr>
            <a:xfrm>
              <a:off x="1904848" y="2164677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0" y="15552"/>
                  </a:moveTo>
                  <a:lnTo>
                    <a:pt x="0" y="0"/>
                  </a:lnTo>
                  <a:lnTo>
                    <a:pt x="62210" y="15552"/>
                  </a:lnTo>
                  <a:lnTo>
                    <a:pt x="0" y="31105"/>
                  </a:lnTo>
                  <a:lnTo>
                    <a:pt x="0" y="15552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623522" y="2702936"/>
            <a:ext cx="632949" cy="210953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189" b="1" spc="10" dirty="0">
                <a:latin typeface="Arial"/>
                <a:cs typeface="Arial"/>
              </a:rPr>
              <a:t>buckets</a:t>
            </a:r>
            <a:endParaRPr sz="1189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57038" y="2995208"/>
            <a:ext cx="349821" cy="184977"/>
          </a:xfrm>
          <a:custGeom>
            <a:avLst/>
            <a:gdLst/>
            <a:ahLst/>
            <a:cxnLst/>
            <a:rect l="l" t="t" r="r" b="b"/>
            <a:pathLst>
              <a:path w="176530" h="93344">
                <a:moveTo>
                  <a:pt x="176262" y="0"/>
                </a:moveTo>
                <a:lnTo>
                  <a:pt x="0" y="0"/>
                </a:lnTo>
                <a:lnTo>
                  <a:pt x="0" y="93315"/>
                </a:lnTo>
                <a:lnTo>
                  <a:pt x="176262" y="93315"/>
                </a:lnTo>
                <a:lnTo>
                  <a:pt x="176262" y="0"/>
                </a:lnTo>
                <a:close/>
              </a:path>
            </a:pathLst>
          </a:custGeom>
          <a:solidFill>
            <a:srgbClr val="DDEDDD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7" name="object 37"/>
          <p:cNvSpPr txBox="1"/>
          <p:nvPr/>
        </p:nvSpPr>
        <p:spPr>
          <a:xfrm>
            <a:off x="5503674" y="2980312"/>
            <a:ext cx="256701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30" dirty="0">
                <a:latin typeface="Arial MT"/>
                <a:cs typeface="Arial MT"/>
              </a:rPr>
              <a:t>000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457038" y="2979270"/>
            <a:ext cx="591424" cy="406445"/>
            <a:chOff x="1982611" y="1503428"/>
            <a:chExt cx="298450" cy="205104"/>
          </a:xfrm>
        </p:grpSpPr>
        <p:sp>
          <p:nvSpPr>
            <p:cNvPr id="39" name="object 39"/>
            <p:cNvSpPr/>
            <p:nvPr/>
          </p:nvSpPr>
          <p:spPr>
            <a:xfrm>
              <a:off x="2174425" y="1506286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40">
                  <a:moveTo>
                    <a:pt x="103683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103683" y="103683"/>
                  </a:lnTo>
                  <a:lnTo>
                    <a:pt x="103683" y="0"/>
                  </a:lnTo>
                  <a:close/>
                </a:path>
              </a:pathLst>
            </a:custGeom>
            <a:solidFill>
              <a:srgbClr val="DDEDD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4425" y="1506286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40">
                  <a:moveTo>
                    <a:pt x="0" y="0"/>
                  </a:moveTo>
                  <a:lnTo>
                    <a:pt x="103683" y="0"/>
                  </a:lnTo>
                  <a:lnTo>
                    <a:pt x="103683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1" name="object 41"/>
            <p:cNvSpPr/>
            <p:nvPr/>
          </p:nvSpPr>
          <p:spPr>
            <a:xfrm>
              <a:off x="2210715" y="154257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31105" y="31105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2" name="object 42"/>
            <p:cNvSpPr/>
            <p:nvPr/>
          </p:nvSpPr>
          <p:spPr>
            <a:xfrm>
              <a:off x="2210715" y="154257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31105"/>
                  </a:moveTo>
                  <a:lnTo>
                    <a:pt x="31105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3" name="object 43"/>
            <p:cNvSpPr/>
            <p:nvPr/>
          </p:nvSpPr>
          <p:spPr>
            <a:xfrm>
              <a:off x="1982611" y="1615154"/>
              <a:ext cx="176530" cy="93345"/>
            </a:xfrm>
            <a:custGeom>
              <a:avLst/>
              <a:gdLst/>
              <a:ahLst/>
              <a:cxnLst/>
              <a:rect l="l" t="t" r="r" b="b"/>
              <a:pathLst>
                <a:path w="176530" h="93344">
                  <a:moveTo>
                    <a:pt x="176262" y="0"/>
                  </a:moveTo>
                  <a:lnTo>
                    <a:pt x="0" y="0"/>
                  </a:lnTo>
                  <a:lnTo>
                    <a:pt x="0" y="93315"/>
                  </a:lnTo>
                  <a:lnTo>
                    <a:pt x="176262" y="93315"/>
                  </a:lnTo>
                  <a:lnTo>
                    <a:pt x="176262" y="0"/>
                  </a:lnTo>
                  <a:close/>
                </a:path>
              </a:pathLst>
            </a:custGeom>
            <a:solidFill>
              <a:srgbClr val="A8A8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03674" y="3185778"/>
            <a:ext cx="256701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30" dirty="0">
                <a:latin typeface="Arial MT"/>
                <a:cs typeface="Arial MT"/>
              </a:rPr>
              <a:t>001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457039" y="3184732"/>
            <a:ext cx="899719" cy="406445"/>
            <a:chOff x="1982611" y="1607110"/>
            <a:chExt cx="454025" cy="205104"/>
          </a:xfrm>
        </p:grpSpPr>
        <p:sp>
          <p:nvSpPr>
            <p:cNvPr id="46" name="object 46"/>
            <p:cNvSpPr/>
            <p:nvPr/>
          </p:nvSpPr>
          <p:spPr>
            <a:xfrm>
              <a:off x="2174425" y="1609970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103683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103683" y="103683"/>
                  </a:lnTo>
                  <a:lnTo>
                    <a:pt x="103683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47"/>
            <p:cNvSpPr/>
            <p:nvPr/>
          </p:nvSpPr>
          <p:spPr>
            <a:xfrm>
              <a:off x="2174425" y="1609970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0" y="0"/>
                  </a:moveTo>
                  <a:lnTo>
                    <a:pt x="103683" y="0"/>
                  </a:lnTo>
                  <a:lnTo>
                    <a:pt x="103683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8" name="object 48"/>
            <p:cNvSpPr/>
            <p:nvPr/>
          </p:nvSpPr>
          <p:spPr>
            <a:xfrm>
              <a:off x="2209095" y="164464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21732" y="0"/>
                  </a:moveTo>
                  <a:lnTo>
                    <a:pt x="13401" y="2084"/>
                  </a:lnTo>
                  <a:lnTo>
                    <a:pt x="5070" y="4162"/>
                  </a:lnTo>
                  <a:lnTo>
                    <a:pt x="0" y="12607"/>
                  </a:lnTo>
                  <a:lnTo>
                    <a:pt x="4168" y="29275"/>
                  </a:lnTo>
                  <a:lnTo>
                    <a:pt x="12613" y="34345"/>
                  </a:lnTo>
                  <a:lnTo>
                    <a:pt x="29280" y="30177"/>
                  </a:lnTo>
                  <a:lnTo>
                    <a:pt x="34345" y="21732"/>
                  </a:lnTo>
                  <a:lnTo>
                    <a:pt x="30177" y="5064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9" name="object 49"/>
            <p:cNvSpPr/>
            <p:nvPr/>
          </p:nvSpPr>
          <p:spPr>
            <a:xfrm>
              <a:off x="2209095" y="164464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13401" y="2084"/>
                  </a:moveTo>
                  <a:lnTo>
                    <a:pt x="21732" y="0"/>
                  </a:lnTo>
                  <a:lnTo>
                    <a:pt x="30177" y="5064"/>
                  </a:lnTo>
                  <a:lnTo>
                    <a:pt x="32261" y="13401"/>
                  </a:lnTo>
                  <a:lnTo>
                    <a:pt x="34345" y="21732"/>
                  </a:lnTo>
                  <a:lnTo>
                    <a:pt x="29280" y="30177"/>
                  </a:lnTo>
                  <a:lnTo>
                    <a:pt x="20944" y="32261"/>
                  </a:lnTo>
                  <a:lnTo>
                    <a:pt x="12613" y="34345"/>
                  </a:lnTo>
                  <a:lnTo>
                    <a:pt x="4168" y="29275"/>
                  </a:lnTo>
                  <a:lnTo>
                    <a:pt x="2084" y="20944"/>
                  </a:lnTo>
                  <a:lnTo>
                    <a:pt x="0" y="12607"/>
                  </a:lnTo>
                  <a:lnTo>
                    <a:pt x="5070" y="4162"/>
                  </a:lnTo>
                  <a:lnTo>
                    <a:pt x="13401" y="2084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0" name="object 50"/>
            <p:cNvSpPr/>
            <p:nvPr/>
          </p:nvSpPr>
          <p:spPr>
            <a:xfrm>
              <a:off x="2369508" y="1609967"/>
              <a:ext cx="64135" cy="30480"/>
            </a:xfrm>
            <a:custGeom>
              <a:avLst/>
              <a:gdLst/>
              <a:ahLst/>
              <a:cxnLst/>
              <a:rect l="l" t="t" r="r" b="b"/>
              <a:pathLst>
                <a:path w="64135" h="30480">
                  <a:moveTo>
                    <a:pt x="64128" y="0"/>
                  </a:moveTo>
                  <a:lnTo>
                    <a:pt x="0" y="0"/>
                  </a:lnTo>
                  <a:lnTo>
                    <a:pt x="3774" y="15091"/>
                  </a:lnTo>
                  <a:lnTo>
                    <a:pt x="7548" y="30177"/>
                  </a:lnTo>
                  <a:lnTo>
                    <a:pt x="641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1" name="object 51"/>
            <p:cNvSpPr/>
            <p:nvPr/>
          </p:nvSpPr>
          <p:spPr>
            <a:xfrm>
              <a:off x="2369508" y="1609967"/>
              <a:ext cx="64135" cy="30480"/>
            </a:xfrm>
            <a:custGeom>
              <a:avLst/>
              <a:gdLst/>
              <a:ahLst/>
              <a:cxnLst/>
              <a:rect l="l" t="t" r="r" b="b"/>
              <a:pathLst>
                <a:path w="64135" h="30480">
                  <a:moveTo>
                    <a:pt x="3774" y="15091"/>
                  </a:moveTo>
                  <a:lnTo>
                    <a:pt x="0" y="0"/>
                  </a:lnTo>
                  <a:lnTo>
                    <a:pt x="64128" y="0"/>
                  </a:lnTo>
                  <a:lnTo>
                    <a:pt x="7548" y="30177"/>
                  </a:lnTo>
                  <a:lnTo>
                    <a:pt x="3774" y="15091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2" name="object 52"/>
            <p:cNvSpPr/>
            <p:nvPr/>
          </p:nvSpPr>
          <p:spPr>
            <a:xfrm>
              <a:off x="1982611" y="1718837"/>
              <a:ext cx="176530" cy="93345"/>
            </a:xfrm>
            <a:custGeom>
              <a:avLst/>
              <a:gdLst/>
              <a:ahLst/>
              <a:cxnLst/>
              <a:rect l="l" t="t" r="r" b="b"/>
              <a:pathLst>
                <a:path w="176530" h="93344">
                  <a:moveTo>
                    <a:pt x="176262" y="0"/>
                  </a:moveTo>
                  <a:lnTo>
                    <a:pt x="0" y="0"/>
                  </a:lnTo>
                  <a:lnTo>
                    <a:pt x="0" y="93315"/>
                  </a:lnTo>
                  <a:lnTo>
                    <a:pt x="176262" y="93315"/>
                  </a:lnTo>
                  <a:lnTo>
                    <a:pt x="176262" y="0"/>
                  </a:lnTo>
                  <a:close/>
                </a:path>
              </a:pathLst>
            </a:custGeom>
            <a:solidFill>
              <a:srgbClr val="DDEDD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503674" y="3391242"/>
            <a:ext cx="256701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30" dirty="0">
                <a:latin typeface="Arial MT"/>
                <a:cs typeface="Arial MT"/>
              </a:rPr>
              <a:t>002</a:t>
            </a:r>
            <a:endParaRPr sz="892" dirty="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831486" y="3390202"/>
            <a:ext cx="217694" cy="217694"/>
            <a:chOff x="2171568" y="1710796"/>
            <a:chExt cx="109855" cy="109855"/>
          </a:xfrm>
        </p:grpSpPr>
        <p:sp>
          <p:nvSpPr>
            <p:cNvPr id="55" name="object 55"/>
            <p:cNvSpPr/>
            <p:nvPr/>
          </p:nvSpPr>
          <p:spPr>
            <a:xfrm>
              <a:off x="2174425" y="1713653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103683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103683" y="103683"/>
                  </a:lnTo>
                  <a:lnTo>
                    <a:pt x="103683" y="0"/>
                  </a:lnTo>
                  <a:close/>
                </a:path>
              </a:pathLst>
            </a:custGeom>
            <a:solidFill>
              <a:srgbClr val="DDEDD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6" name="object 56"/>
            <p:cNvSpPr/>
            <p:nvPr/>
          </p:nvSpPr>
          <p:spPr>
            <a:xfrm>
              <a:off x="2174425" y="1713653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0" y="0"/>
                  </a:moveTo>
                  <a:lnTo>
                    <a:pt x="103683" y="0"/>
                  </a:lnTo>
                  <a:lnTo>
                    <a:pt x="103683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7" name="object 57"/>
            <p:cNvSpPr/>
            <p:nvPr/>
          </p:nvSpPr>
          <p:spPr>
            <a:xfrm>
              <a:off x="2210714" y="174994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31105" y="31105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8" name="object 58"/>
            <p:cNvSpPr/>
            <p:nvPr/>
          </p:nvSpPr>
          <p:spPr>
            <a:xfrm>
              <a:off x="2210714" y="174994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1105"/>
                  </a:moveTo>
                  <a:lnTo>
                    <a:pt x="31105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585990" y="3596707"/>
            <a:ext cx="400155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  <a:tabLst>
                <a:tab pos="332212" algn="l"/>
              </a:tabLst>
            </a:pPr>
            <a:r>
              <a:rPr sz="892" b="1" spc="20" dirty="0">
                <a:latin typeface="Arial"/>
                <a:cs typeface="Arial"/>
              </a:rPr>
              <a:t>:	:</a:t>
            </a:r>
            <a:endParaRPr sz="892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900387" y="3698402"/>
            <a:ext cx="456779" cy="1039396"/>
            <a:chOff x="2206338" y="1866323"/>
            <a:chExt cx="230504" cy="524510"/>
          </a:xfrm>
        </p:grpSpPr>
        <p:sp>
          <p:nvSpPr>
            <p:cNvPr id="61" name="object 61"/>
            <p:cNvSpPr/>
            <p:nvPr/>
          </p:nvSpPr>
          <p:spPr>
            <a:xfrm>
              <a:off x="2378649" y="1869180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54983" y="0"/>
                  </a:moveTo>
                  <a:lnTo>
                    <a:pt x="0" y="32986"/>
                  </a:lnTo>
                  <a:lnTo>
                    <a:pt x="10995" y="43987"/>
                  </a:lnTo>
                  <a:lnTo>
                    <a:pt x="21996" y="54983"/>
                  </a:lnTo>
                  <a:lnTo>
                    <a:pt x="54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2" name="object 62"/>
            <p:cNvSpPr/>
            <p:nvPr/>
          </p:nvSpPr>
          <p:spPr>
            <a:xfrm>
              <a:off x="2378649" y="1869180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10995" y="43987"/>
                  </a:moveTo>
                  <a:lnTo>
                    <a:pt x="0" y="32986"/>
                  </a:lnTo>
                  <a:lnTo>
                    <a:pt x="54983" y="0"/>
                  </a:lnTo>
                  <a:lnTo>
                    <a:pt x="21996" y="54983"/>
                  </a:lnTo>
                  <a:lnTo>
                    <a:pt x="10995" y="43987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3" name="object 63"/>
            <p:cNvSpPr/>
            <p:nvPr/>
          </p:nvSpPr>
          <p:spPr>
            <a:xfrm>
              <a:off x="2378649" y="2332611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21996" y="0"/>
                  </a:moveTo>
                  <a:lnTo>
                    <a:pt x="10995" y="10995"/>
                  </a:lnTo>
                  <a:lnTo>
                    <a:pt x="0" y="21996"/>
                  </a:lnTo>
                  <a:lnTo>
                    <a:pt x="54983" y="54983"/>
                  </a:lnTo>
                  <a:lnTo>
                    <a:pt x="21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4" name="object 64"/>
            <p:cNvSpPr/>
            <p:nvPr/>
          </p:nvSpPr>
          <p:spPr>
            <a:xfrm>
              <a:off x="2378649" y="2332611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10995" y="10995"/>
                  </a:moveTo>
                  <a:lnTo>
                    <a:pt x="21996" y="0"/>
                  </a:lnTo>
                  <a:lnTo>
                    <a:pt x="54983" y="54983"/>
                  </a:lnTo>
                  <a:lnTo>
                    <a:pt x="0" y="21996"/>
                  </a:lnTo>
                  <a:lnTo>
                    <a:pt x="10995" y="10995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5" name="object 65"/>
            <p:cNvSpPr/>
            <p:nvPr/>
          </p:nvSpPr>
          <p:spPr>
            <a:xfrm>
              <a:off x="2210714" y="19573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31105" y="31105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6" name="object 66"/>
            <p:cNvSpPr/>
            <p:nvPr/>
          </p:nvSpPr>
          <p:spPr>
            <a:xfrm>
              <a:off x="2210714" y="19573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1105"/>
                  </a:moveTo>
                  <a:lnTo>
                    <a:pt x="31105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7" name="object 67"/>
            <p:cNvSpPr/>
            <p:nvPr/>
          </p:nvSpPr>
          <p:spPr>
            <a:xfrm>
              <a:off x="2209195" y="2059474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89" h="34289">
                  <a:moveTo>
                    <a:pt x="21996" y="0"/>
                  </a:moveTo>
                  <a:lnTo>
                    <a:pt x="12146" y="0"/>
                  </a:lnTo>
                  <a:lnTo>
                    <a:pt x="6075" y="6075"/>
                  </a:lnTo>
                  <a:lnTo>
                    <a:pt x="0" y="12151"/>
                  </a:lnTo>
                  <a:lnTo>
                    <a:pt x="0" y="21991"/>
                  </a:lnTo>
                  <a:lnTo>
                    <a:pt x="12146" y="34143"/>
                  </a:lnTo>
                  <a:lnTo>
                    <a:pt x="21996" y="34143"/>
                  </a:lnTo>
                  <a:lnTo>
                    <a:pt x="34143" y="21991"/>
                  </a:lnTo>
                  <a:lnTo>
                    <a:pt x="34143" y="12151"/>
                  </a:lnTo>
                  <a:lnTo>
                    <a:pt x="21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8" name="object 68"/>
            <p:cNvSpPr/>
            <p:nvPr/>
          </p:nvSpPr>
          <p:spPr>
            <a:xfrm>
              <a:off x="2209195" y="2059474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89" h="34289">
                  <a:moveTo>
                    <a:pt x="6075" y="6075"/>
                  </a:moveTo>
                  <a:lnTo>
                    <a:pt x="12146" y="0"/>
                  </a:lnTo>
                  <a:lnTo>
                    <a:pt x="21996" y="0"/>
                  </a:lnTo>
                  <a:lnTo>
                    <a:pt x="28067" y="6075"/>
                  </a:lnTo>
                  <a:lnTo>
                    <a:pt x="34143" y="12151"/>
                  </a:lnTo>
                  <a:lnTo>
                    <a:pt x="34143" y="21991"/>
                  </a:lnTo>
                  <a:lnTo>
                    <a:pt x="28067" y="28067"/>
                  </a:lnTo>
                  <a:lnTo>
                    <a:pt x="21996" y="34143"/>
                  </a:lnTo>
                  <a:lnTo>
                    <a:pt x="12146" y="34143"/>
                  </a:lnTo>
                  <a:lnTo>
                    <a:pt x="6075" y="28067"/>
                  </a:lnTo>
                  <a:lnTo>
                    <a:pt x="0" y="21991"/>
                  </a:lnTo>
                  <a:lnTo>
                    <a:pt x="0" y="12151"/>
                  </a:lnTo>
                  <a:lnTo>
                    <a:pt x="6075" y="6075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9" name="object 69"/>
            <p:cNvSpPr/>
            <p:nvPr/>
          </p:nvSpPr>
          <p:spPr>
            <a:xfrm>
              <a:off x="2209196" y="2163157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89" h="34289">
                  <a:moveTo>
                    <a:pt x="21996" y="0"/>
                  </a:moveTo>
                  <a:lnTo>
                    <a:pt x="12146" y="0"/>
                  </a:lnTo>
                  <a:lnTo>
                    <a:pt x="0" y="12151"/>
                  </a:lnTo>
                  <a:lnTo>
                    <a:pt x="0" y="21991"/>
                  </a:lnTo>
                  <a:lnTo>
                    <a:pt x="12146" y="34143"/>
                  </a:lnTo>
                  <a:lnTo>
                    <a:pt x="21996" y="34143"/>
                  </a:lnTo>
                  <a:lnTo>
                    <a:pt x="34143" y="21991"/>
                  </a:lnTo>
                  <a:lnTo>
                    <a:pt x="34143" y="12151"/>
                  </a:lnTo>
                  <a:lnTo>
                    <a:pt x="28067" y="6075"/>
                  </a:lnTo>
                  <a:lnTo>
                    <a:pt x="21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0" name="object 70"/>
            <p:cNvSpPr/>
            <p:nvPr/>
          </p:nvSpPr>
          <p:spPr>
            <a:xfrm>
              <a:off x="2209196" y="2163157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89" h="34289">
                  <a:moveTo>
                    <a:pt x="28067" y="6075"/>
                  </a:moveTo>
                  <a:lnTo>
                    <a:pt x="34143" y="12151"/>
                  </a:lnTo>
                  <a:lnTo>
                    <a:pt x="34143" y="21991"/>
                  </a:lnTo>
                  <a:lnTo>
                    <a:pt x="28067" y="28067"/>
                  </a:lnTo>
                  <a:lnTo>
                    <a:pt x="21996" y="34143"/>
                  </a:lnTo>
                  <a:lnTo>
                    <a:pt x="12146" y="34143"/>
                  </a:lnTo>
                  <a:lnTo>
                    <a:pt x="6075" y="28067"/>
                  </a:lnTo>
                  <a:lnTo>
                    <a:pt x="0" y="21991"/>
                  </a:lnTo>
                  <a:lnTo>
                    <a:pt x="0" y="12151"/>
                  </a:lnTo>
                  <a:lnTo>
                    <a:pt x="6075" y="6075"/>
                  </a:lnTo>
                  <a:lnTo>
                    <a:pt x="12146" y="0"/>
                  </a:lnTo>
                  <a:lnTo>
                    <a:pt x="21996" y="0"/>
                  </a:lnTo>
                  <a:lnTo>
                    <a:pt x="28067" y="6075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aphicFrame>
        <p:nvGraphicFramePr>
          <p:cNvPr id="71" name="object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99224"/>
              </p:ext>
            </p:extLst>
          </p:nvPr>
        </p:nvGraphicFramePr>
        <p:xfrm>
          <a:off x="5451903" y="3801656"/>
          <a:ext cx="585132" cy="821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46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latin typeface="Arial MT"/>
                          <a:cs typeface="Arial MT"/>
                        </a:rPr>
                        <a:t>151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20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DDE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6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latin typeface="Arial MT"/>
                          <a:cs typeface="Arial MT"/>
                        </a:rPr>
                        <a:t>152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20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D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C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6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latin typeface="Arial MT"/>
                          <a:cs typeface="Arial MT"/>
                        </a:rPr>
                        <a:t>153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20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A8A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C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6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latin typeface="Arial MT"/>
                          <a:cs typeface="Arial MT"/>
                        </a:rPr>
                        <a:t>154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20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DDE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5903923" y="4489962"/>
            <a:ext cx="72984" cy="72984"/>
            <a:chOff x="2208122" y="2265768"/>
            <a:chExt cx="36830" cy="36830"/>
          </a:xfrm>
        </p:grpSpPr>
        <p:sp>
          <p:nvSpPr>
            <p:cNvPr id="73" name="object 73"/>
            <p:cNvSpPr/>
            <p:nvPr/>
          </p:nvSpPr>
          <p:spPr>
            <a:xfrm>
              <a:off x="2210715" y="22683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31105" y="31105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4" name="object 74"/>
            <p:cNvSpPr/>
            <p:nvPr/>
          </p:nvSpPr>
          <p:spPr>
            <a:xfrm>
              <a:off x="2210715" y="22683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1105"/>
                  </a:moveTo>
                  <a:lnTo>
                    <a:pt x="31105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585990" y="4624031"/>
            <a:ext cx="400155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  <a:tabLst>
                <a:tab pos="332212" algn="l"/>
              </a:tabLst>
            </a:pPr>
            <a:r>
              <a:rPr sz="892" b="1" spc="20" dirty="0">
                <a:latin typeface="Arial"/>
                <a:cs typeface="Arial"/>
              </a:rPr>
              <a:t>:	:</a:t>
            </a:r>
            <a:endParaRPr sz="892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903923" y="4900891"/>
            <a:ext cx="72984" cy="72984"/>
            <a:chOff x="2208122" y="2473135"/>
            <a:chExt cx="36830" cy="36830"/>
          </a:xfrm>
        </p:grpSpPr>
        <p:sp>
          <p:nvSpPr>
            <p:cNvPr id="77" name="object 77"/>
            <p:cNvSpPr/>
            <p:nvPr/>
          </p:nvSpPr>
          <p:spPr>
            <a:xfrm>
              <a:off x="2210715" y="247572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31105" y="31105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8" name="object 78"/>
            <p:cNvSpPr/>
            <p:nvPr/>
          </p:nvSpPr>
          <p:spPr>
            <a:xfrm>
              <a:off x="2210715" y="247572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1105"/>
                  </a:moveTo>
                  <a:lnTo>
                    <a:pt x="31105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5900187" y="5102624"/>
            <a:ext cx="456779" cy="148485"/>
            <a:chOff x="2206237" y="2574935"/>
            <a:chExt cx="230504" cy="74930"/>
          </a:xfrm>
        </p:grpSpPr>
        <p:sp>
          <p:nvSpPr>
            <p:cNvPr id="80" name="object 80"/>
            <p:cNvSpPr/>
            <p:nvPr/>
          </p:nvSpPr>
          <p:spPr>
            <a:xfrm>
              <a:off x="2369508" y="2616632"/>
              <a:ext cx="64135" cy="30480"/>
            </a:xfrm>
            <a:custGeom>
              <a:avLst/>
              <a:gdLst/>
              <a:ahLst/>
              <a:cxnLst/>
              <a:rect l="l" t="t" r="r" b="b"/>
              <a:pathLst>
                <a:path w="64135" h="30480">
                  <a:moveTo>
                    <a:pt x="7548" y="0"/>
                  </a:moveTo>
                  <a:lnTo>
                    <a:pt x="3774" y="15085"/>
                  </a:lnTo>
                  <a:lnTo>
                    <a:pt x="0" y="30171"/>
                  </a:lnTo>
                  <a:lnTo>
                    <a:pt x="64128" y="30171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1" name="object 81"/>
            <p:cNvSpPr/>
            <p:nvPr/>
          </p:nvSpPr>
          <p:spPr>
            <a:xfrm>
              <a:off x="2369508" y="2616632"/>
              <a:ext cx="64135" cy="30480"/>
            </a:xfrm>
            <a:custGeom>
              <a:avLst/>
              <a:gdLst/>
              <a:ahLst/>
              <a:cxnLst/>
              <a:rect l="l" t="t" r="r" b="b"/>
              <a:pathLst>
                <a:path w="64135" h="30480">
                  <a:moveTo>
                    <a:pt x="3774" y="15085"/>
                  </a:moveTo>
                  <a:lnTo>
                    <a:pt x="7548" y="0"/>
                  </a:lnTo>
                  <a:lnTo>
                    <a:pt x="64128" y="30171"/>
                  </a:lnTo>
                  <a:lnTo>
                    <a:pt x="0" y="30171"/>
                  </a:lnTo>
                  <a:lnTo>
                    <a:pt x="3774" y="15085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2" name="object 82"/>
            <p:cNvSpPr/>
            <p:nvPr/>
          </p:nvSpPr>
          <p:spPr>
            <a:xfrm>
              <a:off x="2209094" y="257779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12613" y="0"/>
                  </a:moveTo>
                  <a:lnTo>
                    <a:pt x="4168" y="5064"/>
                  </a:lnTo>
                  <a:lnTo>
                    <a:pt x="0" y="21732"/>
                  </a:lnTo>
                  <a:lnTo>
                    <a:pt x="5064" y="30177"/>
                  </a:lnTo>
                  <a:lnTo>
                    <a:pt x="21732" y="34345"/>
                  </a:lnTo>
                  <a:lnTo>
                    <a:pt x="30177" y="29275"/>
                  </a:lnTo>
                  <a:lnTo>
                    <a:pt x="34345" y="12607"/>
                  </a:lnTo>
                  <a:lnTo>
                    <a:pt x="29275" y="4162"/>
                  </a:lnTo>
                  <a:lnTo>
                    <a:pt x="20944" y="2084"/>
                  </a:lnTo>
                  <a:lnTo>
                    <a:pt x="12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3" name="object 83"/>
            <p:cNvSpPr/>
            <p:nvPr/>
          </p:nvSpPr>
          <p:spPr>
            <a:xfrm>
              <a:off x="2209094" y="257779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20944" y="2084"/>
                  </a:moveTo>
                  <a:lnTo>
                    <a:pt x="29275" y="4162"/>
                  </a:lnTo>
                  <a:lnTo>
                    <a:pt x="34345" y="12607"/>
                  </a:lnTo>
                  <a:lnTo>
                    <a:pt x="32261" y="20944"/>
                  </a:lnTo>
                  <a:lnTo>
                    <a:pt x="30177" y="29275"/>
                  </a:lnTo>
                  <a:lnTo>
                    <a:pt x="21732" y="34345"/>
                  </a:lnTo>
                  <a:lnTo>
                    <a:pt x="13401" y="32255"/>
                  </a:lnTo>
                  <a:lnTo>
                    <a:pt x="5064" y="30177"/>
                  </a:lnTo>
                  <a:lnTo>
                    <a:pt x="0" y="21732"/>
                  </a:lnTo>
                  <a:lnTo>
                    <a:pt x="2084" y="13401"/>
                  </a:lnTo>
                  <a:lnTo>
                    <a:pt x="4168" y="5064"/>
                  </a:lnTo>
                  <a:lnTo>
                    <a:pt x="12613" y="0"/>
                  </a:lnTo>
                  <a:lnTo>
                    <a:pt x="20944" y="2084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aphicFrame>
        <p:nvGraphicFramePr>
          <p:cNvPr id="84" name="object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51460"/>
              </p:ext>
            </p:extLst>
          </p:nvPr>
        </p:nvGraphicFramePr>
        <p:xfrm>
          <a:off x="5451903" y="4828980"/>
          <a:ext cx="585132" cy="616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46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latin typeface="Arial MT"/>
                          <a:cs typeface="Arial MT"/>
                        </a:rPr>
                        <a:t>253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20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DDE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6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latin typeface="Arial MT"/>
                          <a:cs typeface="Arial MT"/>
                        </a:rPr>
                        <a:t>254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20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A8A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C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6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latin typeface="Arial MT"/>
                          <a:cs typeface="Arial MT"/>
                        </a:rPr>
                        <a:t>255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20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DDE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DE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5" name="object 85"/>
          <p:cNvGrpSpPr/>
          <p:nvPr/>
        </p:nvGrpSpPr>
        <p:grpSpPr>
          <a:xfrm>
            <a:off x="5903923" y="5311823"/>
            <a:ext cx="72984" cy="72984"/>
            <a:chOff x="2208122" y="2680503"/>
            <a:chExt cx="36830" cy="36830"/>
          </a:xfrm>
        </p:grpSpPr>
        <p:sp>
          <p:nvSpPr>
            <p:cNvPr id="86" name="object 86"/>
            <p:cNvSpPr/>
            <p:nvPr/>
          </p:nvSpPr>
          <p:spPr>
            <a:xfrm>
              <a:off x="2210715" y="268309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31105" y="31105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7" name="object 87"/>
            <p:cNvSpPr/>
            <p:nvPr/>
          </p:nvSpPr>
          <p:spPr>
            <a:xfrm>
              <a:off x="2210715" y="268309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1105"/>
                  </a:moveTo>
                  <a:lnTo>
                    <a:pt x="31105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7048933" y="2702936"/>
            <a:ext cx="556190" cy="210953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189" b="1" dirty="0">
                <a:latin typeface="Arial"/>
                <a:cs typeface="Arial"/>
              </a:rPr>
              <a:t>entries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345147" y="3082004"/>
            <a:ext cx="1142581" cy="217694"/>
            <a:chOff x="2430777" y="1555270"/>
            <a:chExt cx="576580" cy="109855"/>
          </a:xfrm>
        </p:grpSpPr>
        <p:sp>
          <p:nvSpPr>
            <p:cNvPr id="90" name="object 90"/>
            <p:cNvSpPr/>
            <p:nvPr/>
          </p:nvSpPr>
          <p:spPr>
            <a:xfrm>
              <a:off x="2433634" y="1558128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103683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103683" y="103683"/>
                  </a:lnTo>
                  <a:lnTo>
                    <a:pt x="103683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1" name="object 91"/>
            <p:cNvSpPr/>
            <p:nvPr/>
          </p:nvSpPr>
          <p:spPr>
            <a:xfrm>
              <a:off x="2433634" y="1558128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0" y="0"/>
                  </a:moveTo>
                  <a:lnTo>
                    <a:pt x="103683" y="0"/>
                  </a:lnTo>
                  <a:lnTo>
                    <a:pt x="103683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2" name="object 92"/>
            <p:cNvSpPr/>
            <p:nvPr/>
          </p:nvSpPr>
          <p:spPr>
            <a:xfrm>
              <a:off x="2469923" y="159441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31105" y="0"/>
                  </a:moveTo>
                  <a:lnTo>
                    <a:pt x="0" y="31105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3" name="object 93"/>
            <p:cNvSpPr/>
            <p:nvPr/>
          </p:nvSpPr>
          <p:spPr>
            <a:xfrm>
              <a:off x="2469923" y="159441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31105" y="31105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4" name="object 94"/>
            <p:cNvSpPr/>
            <p:nvPr/>
          </p:nvSpPr>
          <p:spPr>
            <a:xfrm>
              <a:off x="2537318" y="1558128"/>
              <a:ext cx="466725" cy="104139"/>
            </a:xfrm>
            <a:custGeom>
              <a:avLst/>
              <a:gdLst/>
              <a:ahLst/>
              <a:cxnLst/>
              <a:rect l="l" t="t" r="r" b="b"/>
              <a:pathLst>
                <a:path w="466725" h="104139">
                  <a:moveTo>
                    <a:pt x="466576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466576" y="103683"/>
                  </a:lnTo>
                  <a:lnTo>
                    <a:pt x="466576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5" name="object 95"/>
            <p:cNvSpPr/>
            <p:nvPr/>
          </p:nvSpPr>
          <p:spPr>
            <a:xfrm>
              <a:off x="2537318" y="1558128"/>
              <a:ext cx="466725" cy="104139"/>
            </a:xfrm>
            <a:custGeom>
              <a:avLst/>
              <a:gdLst/>
              <a:ahLst/>
              <a:cxnLst/>
              <a:rect l="l" t="t" r="r" b="b"/>
              <a:pathLst>
                <a:path w="466725" h="104139">
                  <a:moveTo>
                    <a:pt x="0" y="0"/>
                  </a:moveTo>
                  <a:lnTo>
                    <a:pt x="466576" y="0"/>
                  </a:lnTo>
                  <a:lnTo>
                    <a:pt x="466576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705641" y="3083045"/>
            <a:ext cx="626658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20" dirty="0">
                <a:latin typeface="Arial MT"/>
                <a:cs typeface="Arial MT"/>
              </a:rPr>
              <a:t>Lis</a:t>
            </a:r>
            <a:r>
              <a:rPr sz="892" spc="40" dirty="0">
                <a:latin typeface="Arial MT"/>
                <a:cs typeface="Arial MT"/>
              </a:rPr>
              <a:t>a</a:t>
            </a:r>
            <a:r>
              <a:rPr sz="892" spc="20" dirty="0">
                <a:latin typeface="Arial MT"/>
                <a:cs typeface="Arial MT"/>
              </a:rPr>
              <a:t> </a:t>
            </a:r>
            <a:r>
              <a:rPr sz="892" spc="40" dirty="0">
                <a:latin typeface="Arial MT"/>
                <a:cs typeface="Arial MT"/>
              </a:rPr>
              <a:t>Smith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475203" y="3082004"/>
            <a:ext cx="834285" cy="217694"/>
            <a:chOff x="3001036" y="1555270"/>
            <a:chExt cx="421005" cy="109855"/>
          </a:xfrm>
        </p:grpSpPr>
        <p:sp>
          <p:nvSpPr>
            <p:cNvPr id="98" name="object 98"/>
            <p:cNvSpPr/>
            <p:nvPr/>
          </p:nvSpPr>
          <p:spPr>
            <a:xfrm>
              <a:off x="3003894" y="1558128"/>
              <a:ext cx="415290" cy="104139"/>
            </a:xfrm>
            <a:custGeom>
              <a:avLst/>
              <a:gdLst/>
              <a:ahLst/>
              <a:cxnLst/>
              <a:rect l="l" t="t" r="r" b="b"/>
              <a:pathLst>
                <a:path w="415289" h="104139">
                  <a:moveTo>
                    <a:pt x="414734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414734" y="103683"/>
                  </a:lnTo>
                  <a:lnTo>
                    <a:pt x="414734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9" name="object 99"/>
            <p:cNvSpPr/>
            <p:nvPr/>
          </p:nvSpPr>
          <p:spPr>
            <a:xfrm>
              <a:off x="3003894" y="1558128"/>
              <a:ext cx="415290" cy="104139"/>
            </a:xfrm>
            <a:custGeom>
              <a:avLst/>
              <a:gdLst/>
              <a:ahLst/>
              <a:cxnLst/>
              <a:rect l="l" t="t" r="r" b="b"/>
              <a:pathLst>
                <a:path w="415289" h="104139">
                  <a:moveTo>
                    <a:pt x="0" y="0"/>
                  </a:moveTo>
                  <a:lnTo>
                    <a:pt x="414734" y="0"/>
                  </a:lnTo>
                  <a:lnTo>
                    <a:pt x="414734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606135" y="3083045"/>
            <a:ext cx="571290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30" dirty="0">
                <a:latin typeface="Arial MT"/>
                <a:cs typeface="Arial MT"/>
              </a:rPr>
              <a:t>521-8976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6345673" y="3595665"/>
            <a:ext cx="1141322" cy="525990"/>
            <a:chOff x="2431042" y="1814479"/>
            <a:chExt cx="575945" cy="265430"/>
          </a:xfrm>
        </p:grpSpPr>
        <p:pic>
          <p:nvPicPr>
            <p:cNvPr id="102" name="object 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1042" y="1814745"/>
              <a:ext cx="108867" cy="108867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2469924" y="2014336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31105" y="0"/>
                  </a:moveTo>
                  <a:lnTo>
                    <a:pt x="15552" y="0"/>
                  </a:lnTo>
                  <a:lnTo>
                    <a:pt x="0" y="0"/>
                  </a:lnTo>
                  <a:lnTo>
                    <a:pt x="15552" y="62210"/>
                  </a:lnTo>
                  <a:lnTo>
                    <a:pt x="31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469924" y="2014336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15552" y="0"/>
                  </a:moveTo>
                  <a:lnTo>
                    <a:pt x="31105" y="0"/>
                  </a:lnTo>
                  <a:lnTo>
                    <a:pt x="15552" y="62210"/>
                  </a:lnTo>
                  <a:lnTo>
                    <a:pt x="0" y="0"/>
                  </a:lnTo>
                  <a:lnTo>
                    <a:pt x="15552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537318" y="1817337"/>
              <a:ext cx="466725" cy="104139"/>
            </a:xfrm>
            <a:custGeom>
              <a:avLst/>
              <a:gdLst/>
              <a:ahLst/>
              <a:cxnLst/>
              <a:rect l="l" t="t" r="r" b="b"/>
              <a:pathLst>
                <a:path w="466725" h="104139">
                  <a:moveTo>
                    <a:pt x="466576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466576" y="103683"/>
                  </a:lnTo>
                  <a:lnTo>
                    <a:pt x="466576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537318" y="1817337"/>
              <a:ext cx="466725" cy="104139"/>
            </a:xfrm>
            <a:custGeom>
              <a:avLst/>
              <a:gdLst/>
              <a:ahLst/>
              <a:cxnLst/>
              <a:rect l="l" t="t" r="r" b="b"/>
              <a:pathLst>
                <a:path w="466725" h="104139">
                  <a:moveTo>
                    <a:pt x="0" y="0"/>
                  </a:moveTo>
                  <a:lnTo>
                    <a:pt x="466576" y="0"/>
                  </a:lnTo>
                  <a:lnTo>
                    <a:pt x="466576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685057" y="3596707"/>
            <a:ext cx="668183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40" dirty="0">
                <a:latin typeface="Arial MT"/>
                <a:cs typeface="Arial MT"/>
              </a:rPr>
              <a:t>John</a:t>
            </a:r>
            <a:r>
              <a:rPr sz="892" spc="20" dirty="0">
                <a:latin typeface="Arial MT"/>
                <a:cs typeface="Arial MT"/>
              </a:rPr>
              <a:t> </a:t>
            </a:r>
            <a:r>
              <a:rPr sz="892" spc="40" dirty="0">
                <a:latin typeface="Arial MT"/>
                <a:cs typeface="Arial MT"/>
              </a:rPr>
              <a:t>Smith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7475203" y="3595666"/>
            <a:ext cx="834285" cy="217694"/>
            <a:chOff x="3001036" y="1814479"/>
            <a:chExt cx="421005" cy="109855"/>
          </a:xfrm>
        </p:grpSpPr>
        <p:sp>
          <p:nvSpPr>
            <p:cNvPr id="109" name="object 109"/>
            <p:cNvSpPr/>
            <p:nvPr/>
          </p:nvSpPr>
          <p:spPr>
            <a:xfrm>
              <a:off x="3003894" y="1817337"/>
              <a:ext cx="415290" cy="104139"/>
            </a:xfrm>
            <a:custGeom>
              <a:avLst/>
              <a:gdLst/>
              <a:ahLst/>
              <a:cxnLst/>
              <a:rect l="l" t="t" r="r" b="b"/>
              <a:pathLst>
                <a:path w="415289" h="104139">
                  <a:moveTo>
                    <a:pt x="414734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414734" y="103683"/>
                  </a:lnTo>
                  <a:lnTo>
                    <a:pt x="414734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03894" y="1817337"/>
              <a:ext cx="415290" cy="104139"/>
            </a:xfrm>
            <a:custGeom>
              <a:avLst/>
              <a:gdLst/>
              <a:ahLst/>
              <a:cxnLst/>
              <a:rect l="l" t="t" r="r" b="b"/>
              <a:pathLst>
                <a:path w="415289" h="104139">
                  <a:moveTo>
                    <a:pt x="0" y="0"/>
                  </a:moveTo>
                  <a:lnTo>
                    <a:pt x="414734" y="0"/>
                  </a:lnTo>
                  <a:lnTo>
                    <a:pt x="414734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7606135" y="3596707"/>
            <a:ext cx="571290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30" dirty="0">
                <a:latin typeface="Arial MT"/>
                <a:cs typeface="Arial MT"/>
              </a:rPr>
              <a:t>521-1234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345673" y="4109328"/>
            <a:ext cx="1141322" cy="217694"/>
            <a:chOff x="2431042" y="2073688"/>
            <a:chExt cx="575945" cy="109855"/>
          </a:xfrm>
        </p:grpSpPr>
        <p:pic>
          <p:nvPicPr>
            <p:cNvPr id="113" name="object 1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1042" y="2073954"/>
              <a:ext cx="108867" cy="108867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2537318" y="2076546"/>
              <a:ext cx="466725" cy="104139"/>
            </a:xfrm>
            <a:custGeom>
              <a:avLst/>
              <a:gdLst/>
              <a:ahLst/>
              <a:cxnLst/>
              <a:rect l="l" t="t" r="r" b="b"/>
              <a:pathLst>
                <a:path w="466725" h="104139">
                  <a:moveTo>
                    <a:pt x="466576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466576" y="103683"/>
                  </a:lnTo>
                  <a:lnTo>
                    <a:pt x="466576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537318" y="2076546"/>
              <a:ext cx="466725" cy="104139"/>
            </a:xfrm>
            <a:custGeom>
              <a:avLst/>
              <a:gdLst/>
              <a:ahLst/>
              <a:cxnLst/>
              <a:rect l="l" t="t" r="r" b="b"/>
              <a:pathLst>
                <a:path w="466725" h="104139">
                  <a:moveTo>
                    <a:pt x="0" y="0"/>
                  </a:moveTo>
                  <a:lnTo>
                    <a:pt x="466576" y="0"/>
                  </a:lnTo>
                  <a:lnTo>
                    <a:pt x="466576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6664440" y="4110369"/>
            <a:ext cx="708450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40" dirty="0">
                <a:latin typeface="Arial MT"/>
                <a:cs typeface="Arial MT"/>
              </a:rPr>
              <a:t>Sandra</a:t>
            </a:r>
            <a:r>
              <a:rPr sz="892" spc="20" dirty="0">
                <a:latin typeface="Arial MT"/>
                <a:cs typeface="Arial MT"/>
              </a:rPr>
              <a:t> </a:t>
            </a:r>
            <a:r>
              <a:rPr sz="892" spc="30" dirty="0">
                <a:latin typeface="Arial MT"/>
                <a:cs typeface="Arial MT"/>
              </a:rPr>
              <a:t>Dee</a:t>
            </a:r>
            <a:endParaRPr sz="892" dirty="0">
              <a:latin typeface="Arial MT"/>
              <a:cs typeface="Arial MT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7475203" y="4109328"/>
            <a:ext cx="834285" cy="217694"/>
            <a:chOff x="3001036" y="2073688"/>
            <a:chExt cx="421005" cy="109855"/>
          </a:xfrm>
        </p:grpSpPr>
        <p:sp>
          <p:nvSpPr>
            <p:cNvPr id="118" name="object 118"/>
            <p:cNvSpPr/>
            <p:nvPr/>
          </p:nvSpPr>
          <p:spPr>
            <a:xfrm>
              <a:off x="3003894" y="2076546"/>
              <a:ext cx="415290" cy="104139"/>
            </a:xfrm>
            <a:custGeom>
              <a:avLst/>
              <a:gdLst/>
              <a:ahLst/>
              <a:cxnLst/>
              <a:rect l="l" t="t" r="r" b="b"/>
              <a:pathLst>
                <a:path w="415289" h="104139">
                  <a:moveTo>
                    <a:pt x="414734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414734" y="103683"/>
                  </a:lnTo>
                  <a:lnTo>
                    <a:pt x="414734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003894" y="2076546"/>
              <a:ext cx="415290" cy="104139"/>
            </a:xfrm>
            <a:custGeom>
              <a:avLst/>
              <a:gdLst/>
              <a:ahLst/>
              <a:cxnLst/>
              <a:rect l="l" t="t" r="r" b="b"/>
              <a:pathLst>
                <a:path w="415289" h="104139">
                  <a:moveTo>
                    <a:pt x="0" y="0"/>
                  </a:moveTo>
                  <a:lnTo>
                    <a:pt x="414734" y="0"/>
                  </a:lnTo>
                  <a:lnTo>
                    <a:pt x="414734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7606135" y="4110369"/>
            <a:ext cx="571290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30" dirty="0">
                <a:latin typeface="Arial MT"/>
                <a:cs typeface="Arial MT"/>
              </a:rPr>
              <a:t>521-9655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6345673" y="4622990"/>
            <a:ext cx="1141322" cy="217694"/>
            <a:chOff x="2431042" y="2332897"/>
            <a:chExt cx="575945" cy="109855"/>
          </a:xfrm>
        </p:grpSpPr>
        <p:pic>
          <p:nvPicPr>
            <p:cNvPr id="122" name="object 1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1042" y="2333163"/>
              <a:ext cx="108867" cy="108867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2537318" y="2335755"/>
              <a:ext cx="466725" cy="104139"/>
            </a:xfrm>
            <a:custGeom>
              <a:avLst/>
              <a:gdLst/>
              <a:ahLst/>
              <a:cxnLst/>
              <a:rect l="l" t="t" r="r" b="b"/>
              <a:pathLst>
                <a:path w="466725" h="104139">
                  <a:moveTo>
                    <a:pt x="466576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466576" y="103683"/>
                  </a:lnTo>
                  <a:lnTo>
                    <a:pt x="466576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537318" y="2335755"/>
              <a:ext cx="466725" cy="104139"/>
            </a:xfrm>
            <a:custGeom>
              <a:avLst/>
              <a:gdLst/>
              <a:ahLst/>
              <a:cxnLst/>
              <a:rect l="l" t="t" r="r" b="b"/>
              <a:pathLst>
                <a:path w="466725" h="104139">
                  <a:moveTo>
                    <a:pt x="0" y="0"/>
                  </a:moveTo>
                  <a:lnTo>
                    <a:pt x="466576" y="0"/>
                  </a:lnTo>
                  <a:lnTo>
                    <a:pt x="466576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6715874" y="4624031"/>
            <a:ext cx="606524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-69" dirty="0">
                <a:latin typeface="Arial MT"/>
                <a:cs typeface="Arial MT"/>
              </a:rPr>
              <a:t>T</a:t>
            </a:r>
            <a:r>
              <a:rPr sz="892" spc="30" dirty="0">
                <a:latin typeface="Arial MT"/>
                <a:cs typeface="Arial MT"/>
              </a:rPr>
              <a:t>e</a:t>
            </a:r>
            <a:r>
              <a:rPr sz="892" spc="40" dirty="0">
                <a:latin typeface="Arial MT"/>
                <a:cs typeface="Arial MT"/>
              </a:rPr>
              <a:t>d</a:t>
            </a:r>
            <a:r>
              <a:rPr sz="892" spc="20" dirty="0">
                <a:latin typeface="Arial MT"/>
                <a:cs typeface="Arial MT"/>
              </a:rPr>
              <a:t> </a:t>
            </a:r>
            <a:r>
              <a:rPr sz="892" spc="40" dirty="0">
                <a:latin typeface="Arial MT"/>
                <a:cs typeface="Arial MT"/>
              </a:rPr>
              <a:t>Baker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7475203" y="4622990"/>
            <a:ext cx="834285" cy="217694"/>
            <a:chOff x="3001036" y="2332897"/>
            <a:chExt cx="421005" cy="109855"/>
          </a:xfrm>
        </p:grpSpPr>
        <p:sp>
          <p:nvSpPr>
            <p:cNvPr id="127" name="object 127"/>
            <p:cNvSpPr/>
            <p:nvPr/>
          </p:nvSpPr>
          <p:spPr>
            <a:xfrm>
              <a:off x="3003894" y="2335755"/>
              <a:ext cx="415290" cy="104139"/>
            </a:xfrm>
            <a:custGeom>
              <a:avLst/>
              <a:gdLst/>
              <a:ahLst/>
              <a:cxnLst/>
              <a:rect l="l" t="t" r="r" b="b"/>
              <a:pathLst>
                <a:path w="415289" h="104139">
                  <a:moveTo>
                    <a:pt x="414734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414734" y="103683"/>
                  </a:lnTo>
                  <a:lnTo>
                    <a:pt x="414734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003894" y="2335755"/>
              <a:ext cx="415290" cy="104139"/>
            </a:xfrm>
            <a:custGeom>
              <a:avLst/>
              <a:gdLst/>
              <a:ahLst/>
              <a:cxnLst/>
              <a:rect l="l" t="t" r="r" b="b"/>
              <a:pathLst>
                <a:path w="415289" h="104139">
                  <a:moveTo>
                    <a:pt x="0" y="0"/>
                  </a:moveTo>
                  <a:lnTo>
                    <a:pt x="414734" y="0"/>
                  </a:lnTo>
                  <a:lnTo>
                    <a:pt x="414734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7606135" y="4624031"/>
            <a:ext cx="571290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30" dirty="0">
                <a:latin typeface="Arial MT"/>
                <a:cs typeface="Arial MT"/>
              </a:rPr>
              <a:t>418-4165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6345673" y="5136652"/>
            <a:ext cx="1141322" cy="217694"/>
            <a:chOff x="2431042" y="2592106"/>
            <a:chExt cx="575945" cy="109855"/>
          </a:xfrm>
        </p:grpSpPr>
        <p:pic>
          <p:nvPicPr>
            <p:cNvPr id="131" name="object 1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1042" y="2592371"/>
              <a:ext cx="108867" cy="108867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2537318" y="2594964"/>
              <a:ext cx="466725" cy="104139"/>
            </a:xfrm>
            <a:custGeom>
              <a:avLst/>
              <a:gdLst/>
              <a:ahLst/>
              <a:cxnLst/>
              <a:rect l="l" t="t" r="r" b="b"/>
              <a:pathLst>
                <a:path w="466725" h="104139">
                  <a:moveTo>
                    <a:pt x="466576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466576" y="103683"/>
                  </a:lnTo>
                  <a:lnTo>
                    <a:pt x="466576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537318" y="2594964"/>
              <a:ext cx="466725" cy="104139"/>
            </a:xfrm>
            <a:custGeom>
              <a:avLst/>
              <a:gdLst/>
              <a:ahLst/>
              <a:cxnLst/>
              <a:rect l="l" t="t" r="r" b="b"/>
              <a:pathLst>
                <a:path w="466725" h="104139">
                  <a:moveTo>
                    <a:pt x="0" y="0"/>
                  </a:moveTo>
                  <a:lnTo>
                    <a:pt x="466576" y="0"/>
                  </a:lnTo>
                  <a:lnTo>
                    <a:pt x="466576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6736463" y="5137693"/>
            <a:ext cx="564999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50" dirty="0">
                <a:latin typeface="Arial MT"/>
                <a:cs typeface="Arial MT"/>
              </a:rPr>
              <a:t>Sam</a:t>
            </a:r>
            <a:r>
              <a:rPr sz="892" spc="20" dirty="0">
                <a:latin typeface="Arial MT"/>
                <a:cs typeface="Arial MT"/>
              </a:rPr>
              <a:t> </a:t>
            </a:r>
            <a:r>
              <a:rPr sz="892" spc="30" dirty="0">
                <a:latin typeface="Arial MT"/>
                <a:cs typeface="Arial MT"/>
              </a:rPr>
              <a:t>Doe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7475203" y="5136652"/>
            <a:ext cx="834285" cy="217694"/>
            <a:chOff x="3001036" y="2592106"/>
            <a:chExt cx="421005" cy="109855"/>
          </a:xfrm>
        </p:grpSpPr>
        <p:sp>
          <p:nvSpPr>
            <p:cNvPr id="136" name="object 136"/>
            <p:cNvSpPr/>
            <p:nvPr/>
          </p:nvSpPr>
          <p:spPr>
            <a:xfrm>
              <a:off x="3003894" y="2594964"/>
              <a:ext cx="415290" cy="104139"/>
            </a:xfrm>
            <a:custGeom>
              <a:avLst/>
              <a:gdLst/>
              <a:ahLst/>
              <a:cxnLst/>
              <a:rect l="l" t="t" r="r" b="b"/>
              <a:pathLst>
                <a:path w="415289" h="104139">
                  <a:moveTo>
                    <a:pt x="414734" y="0"/>
                  </a:moveTo>
                  <a:lnTo>
                    <a:pt x="0" y="0"/>
                  </a:lnTo>
                  <a:lnTo>
                    <a:pt x="0" y="103683"/>
                  </a:lnTo>
                  <a:lnTo>
                    <a:pt x="414734" y="103683"/>
                  </a:lnTo>
                  <a:lnTo>
                    <a:pt x="414734" y="0"/>
                  </a:lnTo>
                  <a:close/>
                </a:path>
              </a:pathLst>
            </a:custGeom>
            <a:solidFill>
              <a:srgbClr val="9CFF9C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03894" y="2594964"/>
              <a:ext cx="415290" cy="104139"/>
            </a:xfrm>
            <a:custGeom>
              <a:avLst/>
              <a:gdLst/>
              <a:ahLst/>
              <a:cxnLst/>
              <a:rect l="l" t="t" r="r" b="b"/>
              <a:pathLst>
                <a:path w="415289" h="104139">
                  <a:moveTo>
                    <a:pt x="0" y="0"/>
                  </a:moveTo>
                  <a:lnTo>
                    <a:pt x="414734" y="0"/>
                  </a:lnTo>
                  <a:lnTo>
                    <a:pt x="414734" y="103683"/>
                  </a:lnTo>
                  <a:lnTo>
                    <a:pt x="0" y="103683"/>
                  </a:lnTo>
                  <a:lnTo>
                    <a:pt x="0" y="0"/>
                  </a:lnTo>
                  <a:close/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7606135" y="5137693"/>
            <a:ext cx="571290" cy="17286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892" spc="30" dirty="0">
                <a:latin typeface="Arial MT"/>
                <a:cs typeface="Arial MT"/>
              </a:rPr>
              <a:t>521-5030</a:t>
            </a:r>
            <a:endParaRPr sz="892">
              <a:latin typeface="Arial MT"/>
              <a:cs typeface="Arial MT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5220753" y="3200670"/>
            <a:ext cx="1232787" cy="2044751"/>
            <a:chOff x="1863375" y="1615153"/>
            <a:chExt cx="622101" cy="1031842"/>
          </a:xfrm>
        </p:grpSpPr>
        <p:sp>
          <p:nvSpPr>
            <p:cNvPr id="140" name="object 140"/>
            <p:cNvSpPr/>
            <p:nvPr/>
          </p:nvSpPr>
          <p:spPr>
            <a:xfrm>
              <a:off x="2237263" y="1869178"/>
              <a:ext cx="196850" cy="196850"/>
            </a:xfrm>
            <a:custGeom>
              <a:avLst/>
              <a:gdLst/>
              <a:ahLst/>
              <a:cxnLst/>
              <a:rect l="l" t="t" r="r" b="b"/>
              <a:pathLst>
                <a:path w="196850" h="196850">
                  <a:moveTo>
                    <a:pt x="196371" y="0"/>
                  </a:moveTo>
                  <a:lnTo>
                    <a:pt x="0" y="196371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222496" y="1615153"/>
              <a:ext cx="211454" cy="36830"/>
            </a:xfrm>
            <a:custGeom>
              <a:avLst/>
              <a:gdLst/>
              <a:ahLst/>
              <a:cxnLst/>
              <a:rect l="l" t="t" r="r" b="b"/>
              <a:pathLst>
                <a:path w="211455" h="36830">
                  <a:moveTo>
                    <a:pt x="0" y="36755"/>
                  </a:moveTo>
                  <a:lnTo>
                    <a:pt x="211141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863375" y="1661811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>
                  <a:moveTo>
                    <a:pt x="0" y="0"/>
                  </a:moveTo>
                  <a:lnTo>
                    <a:pt x="41473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863375" y="2076546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>
                  <a:moveTo>
                    <a:pt x="0" y="0"/>
                  </a:moveTo>
                  <a:lnTo>
                    <a:pt x="41473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863375" y="2180229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>
                  <a:moveTo>
                    <a:pt x="0" y="0"/>
                  </a:moveTo>
                  <a:lnTo>
                    <a:pt x="41473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237261" y="21912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383" y="152383"/>
                  </a:moveTo>
                  <a:lnTo>
                    <a:pt x="0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241356" y="2598735"/>
              <a:ext cx="192405" cy="48260"/>
            </a:xfrm>
            <a:custGeom>
              <a:avLst/>
              <a:gdLst/>
              <a:ahLst/>
              <a:cxnLst/>
              <a:rect l="l" t="t" r="r" b="b"/>
              <a:pathLst>
                <a:path w="192405" h="48260">
                  <a:moveTo>
                    <a:pt x="0" y="0"/>
                  </a:moveTo>
                  <a:lnTo>
                    <a:pt x="192276" y="48067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863375" y="2594964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>
                  <a:moveTo>
                    <a:pt x="0" y="0"/>
                  </a:moveTo>
                  <a:lnTo>
                    <a:pt x="41473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904848" y="2594964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>
                  <a:moveTo>
                    <a:pt x="0" y="0"/>
                  </a:moveTo>
                  <a:lnTo>
                    <a:pt x="41473" y="0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485476" y="1884731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0"/>
                  </a:moveTo>
                  <a:lnTo>
                    <a:pt x="0" y="129604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485476" y="2014336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0"/>
                  </a:moveTo>
                  <a:lnTo>
                    <a:pt x="0" y="129604"/>
                  </a:lnTo>
                </a:path>
              </a:pathLst>
            </a:custGeom>
            <a:ln w="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841801" y="5591044"/>
            <a:ext cx="7882889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10" dirty="0">
                <a:latin typeface="Arial" panose="020B0604020202020204" pitchFamily="34" charset="0"/>
                <a:cs typeface="Arial" panose="020B0604020202020204" pitchFamily="34" charset="0"/>
              </a:rPr>
              <a:t>Figure:</a:t>
            </a:r>
            <a:r>
              <a:rPr sz="1982" spc="1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sz="1982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982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82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982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2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1982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982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0" dirty="0">
                <a:latin typeface="Arial" panose="020B0604020202020204" pitchFamily="34" charset="0"/>
                <a:cs typeface="Arial" panose="020B0604020202020204" pitchFamily="34" charset="0"/>
              </a:rPr>
              <a:t>chaining</a:t>
            </a:r>
            <a:r>
              <a:rPr sz="1982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9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ooter Placeholder 153">
            <a:extLst>
              <a:ext uri="{FF2B5EF4-FFF2-40B4-BE49-F238E27FC236}">
                <a16:creationId xmlns:a16="http://schemas.microsoft.com/office/drawing/2014/main" id="{02A14F25-5E1C-D314-83CC-7A26D1BE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Function Pointer and Hash Tables</a:t>
            </a:r>
          </a:p>
        </p:txBody>
      </p:sp>
      <p:sp>
        <p:nvSpPr>
          <p:cNvPr id="155" name="Slide Number Placeholder 154">
            <a:extLst>
              <a:ext uri="{FF2B5EF4-FFF2-40B4-BE49-F238E27FC236}">
                <a16:creationId xmlns:a16="http://schemas.microsoft.com/office/drawing/2014/main" id="{D2C88A7E-6C6E-0B1E-4B2D-2F6E2952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467" y="185586"/>
            <a:ext cx="5355660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40" dirty="0"/>
              <a:t>Hash</a:t>
            </a:r>
            <a:r>
              <a:rPr spc="-119" dirty="0"/>
              <a:t> </a:t>
            </a:r>
            <a:r>
              <a:rPr spc="2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099" y="969572"/>
            <a:ext cx="9418166" cy="3794499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86911" marR="10067" indent="-263001" algn="just">
              <a:spcBef>
                <a:spcPts val="109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sz="28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5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8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determines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2800" spc="-5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location.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115769" indent="-263001" algn="just">
              <a:spcBef>
                <a:spcPts val="595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i="1" spc="-2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28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8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evenly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distributed </a:t>
            </a:r>
            <a:r>
              <a:rPr sz="2800" spc="-5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218956" indent="-263001" algn="just">
              <a:spcBef>
                <a:spcPts val="595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2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800" i="1" spc="-10" dirty="0">
                <a:latin typeface="Arial" panose="020B0604020202020204" pitchFamily="34" charset="0"/>
                <a:cs typeface="Arial" panose="020B0604020202020204" pitchFamily="34" charset="0"/>
              </a:rPr>
              <a:t> collision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said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800" spc="-5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 algn="just">
              <a:spcBef>
                <a:spcPts val="65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chained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 algn="just">
              <a:spcBef>
                <a:spcPts val="66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Retrieving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r>
              <a:rPr sz="2800" spc="-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operation.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43E43-4796-245E-ECAD-2AAC7A4D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96E5A-1FB9-0561-DDEF-A1C8FF66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59237"/>
            <a:ext cx="9375183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</a:t>
            </a:r>
            <a:r>
              <a:rPr lang="en-US" i="1" dirty="0"/>
              <a:t>m</a:t>
            </a:r>
            <a:r>
              <a:rPr lang="en-US" dirty="0"/>
              <a:t> possible keys (</a:t>
            </a:r>
            <a:r>
              <a:rPr lang="en-US" i="1" dirty="0"/>
              <a:t>m</a:t>
            </a:r>
            <a:r>
              <a:rPr lang="en-US" dirty="0"/>
              <a:t> typically large, even infinite) </a:t>
            </a:r>
          </a:p>
          <a:p>
            <a:r>
              <a:rPr lang="en-US" dirty="0"/>
              <a:t>We expect our table to have only </a:t>
            </a:r>
            <a:r>
              <a:rPr lang="en-US" i="1" dirty="0"/>
              <a:t>n</a:t>
            </a:r>
            <a:r>
              <a:rPr lang="en-US" dirty="0"/>
              <a:t> items </a:t>
            </a:r>
          </a:p>
          <a:p>
            <a:r>
              <a:rPr lang="en-US" i="1" dirty="0"/>
              <a:t>n</a:t>
            </a:r>
            <a:r>
              <a:rPr lang="en-US" dirty="0"/>
              <a:t> is much less than </a:t>
            </a:r>
            <a:r>
              <a:rPr lang="en-US" i="1" dirty="0"/>
              <a:t>m</a:t>
            </a:r>
            <a:r>
              <a:rPr lang="en-US" dirty="0"/>
              <a:t> (often written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Many dictionaries have this property</a:t>
            </a:r>
          </a:p>
          <a:p>
            <a:pPr>
              <a:buNone/>
            </a:pPr>
            <a:endParaRPr lang="en-US" sz="1000" dirty="0"/>
          </a:p>
          <a:p>
            <a:pPr lvl="1"/>
            <a:r>
              <a:rPr lang="en-US" dirty="0"/>
              <a:t>Compiler: All possible identifiers allowed by the language vs. those used in some file of one program</a:t>
            </a:r>
          </a:p>
          <a:p>
            <a:pPr lvl="1"/>
            <a:endParaRPr lang="en-US" sz="1000" dirty="0"/>
          </a:p>
          <a:p>
            <a:pPr lvl="1"/>
            <a:r>
              <a:rPr lang="en-US" dirty="0"/>
              <a:t>Database: All possible student names vs. students enrolled</a:t>
            </a:r>
          </a:p>
          <a:p>
            <a:pPr lvl="1"/>
            <a:endParaRPr lang="en-US" sz="1000" dirty="0"/>
          </a:p>
          <a:p>
            <a:pPr lvl="1"/>
            <a:r>
              <a:rPr lang="en-US" dirty="0"/>
              <a:t>AI: All possible chess-board configurations vs. those considered by the current player</a:t>
            </a:r>
          </a:p>
          <a:p>
            <a:pPr lvl="1"/>
            <a:endParaRPr lang="en-US" sz="1000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153">
            <a:extLst>
              <a:ext uri="{FF2B5EF4-FFF2-40B4-BE49-F238E27FC236}">
                <a16:creationId xmlns:a16="http://schemas.microsoft.com/office/drawing/2014/main" id="{645C5C5E-092D-42F9-EFF6-DE9B42CB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6106"/>
            <a:ext cx="4114800" cy="365125"/>
          </a:xfrm>
        </p:spPr>
        <p:txBody>
          <a:bodyPr/>
          <a:lstStyle/>
          <a:p>
            <a:r>
              <a:rPr lang="en-US" dirty="0"/>
              <a:t>Function Pointer and Hash Tables</a:t>
            </a:r>
          </a:p>
        </p:txBody>
      </p:sp>
      <p:sp>
        <p:nvSpPr>
          <p:cNvPr id="6" name="Slide Number Placeholder 154">
            <a:extLst>
              <a:ext uri="{FF2B5EF4-FFF2-40B4-BE49-F238E27FC236}">
                <a16:creationId xmlns:a16="http://schemas.microsoft.com/office/drawing/2014/main" id="{0E69FCAF-4423-C8C6-3C4D-4BAB326B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8590-0FC1-07B5-D230-EB15296B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 anchor="ctr">
            <a:normAutofit/>
          </a:bodyPr>
          <a:lstStyle/>
          <a:p>
            <a:r>
              <a:rPr lang="en-US" dirty="0"/>
              <a:t>Collision in hash tables</a:t>
            </a:r>
            <a:endParaRPr lang="en-PK" dirty="0"/>
          </a:p>
        </p:txBody>
      </p:sp>
      <p:pic>
        <p:nvPicPr>
          <p:cNvPr id="7" name="Content Placeholder 6" descr="A diagram of a graph&#10;&#10;AI-generated content may be incorrect.">
            <a:extLst>
              <a:ext uri="{FF2B5EF4-FFF2-40B4-BE49-F238E27FC236}">
                <a16:creationId xmlns:a16="http://schemas.microsoft.com/office/drawing/2014/main" id="{B62E781D-341D-D721-BD79-F265125D6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819" b="16346"/>
          <a:stretch/>
        </p:blipFill>
        <p:spPr>
          <a:xfrm>
            <a:off x="838200" y="1077477"/>
            <a:ext cx="10515600" cy="5157351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2A6C6-DC98-3B6E-C10F-2D70BFD5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6106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Function Pointer and Hash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4AA1E-B8D3-B8BE-82C3-53160D0A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0B3F240-1256-4E56-B6D7-F3DD5D13EF0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2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218" y="200741"/>
            <a:ext cx="4446313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40" dirty="0"/>
              <a:t>Hash</a:t>
            </a:r>
            <a:r>
              <a:rPr spc="-109" dirty="0"/>
              <a:t> </a:t>
            </a:r>
            <a:r>
              <a:rPr spc="2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218" y="908011"/>
            <a:ext cx="9397207" cy="3742307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 algn="just">
              <a:spcBef>
                <a:spcPts val="860"/>
              </a:spcBef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139680" indent="-263001" algn="just">
              <a:spcBef>
                <a:spcPts val="595"/>
              </a:spcBef>
              <a:buSzPct val="90909"/>
              <a:buFont typeface="Lucida Sans Unicode"/>
              <a:buChar char="•"/>
              <a:tabLst>
                <a:tab pos="575079" algn="l"/>
              </a:tabLst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sz="24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ﬁnite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range:</a:t>
            </a:r>
            <a:r>
              <a:rPr sz="2400" spc="1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sz="2400" spc="-5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value,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505869" indent="-263001" algn="just">
              <a:spcBef>
                <a:spcPts val="595"/>
              </a:spcBef>
              <a:buSzPct val="90909"/>
              <a:buFont typeface="Lucida Sans Unicode"/>
              <a:buChar char="•"/>
              <a:tabLst>
                <a:tab pos="575079" algn="l"/>
              </a:tabLst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  <a:r>
              <a:rPr sz="2400" spc="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cryptography,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caches </a:t>
            </a:r>
            <a:r>
              <a:rPr sz="2400" spc="-5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(computers/internet)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indent="-264260" algn="just">
              <a:spcBef>
                <a:spcPts val="337"/>
              </a:spcBef>
              <a:buSzPct val="90909"/>
              <a:buFont typeface="Lucida Sans Unicode"/>
              <a:buChar char="•"/>
              <a:tabLst>
                <a:tab pos="575079" algn="l"/>
              </a:tabLst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2475" lvl="1" indent="-254193" algn="just">
              <a:spcBef>
                <a:spcPts val="347"/>
              </a:spcBef>
              <a:buSzPct val="90000"/>
              <a:buFont typeface="Arial"/>
              <a:buChar char="•"/>
              <a:tabLst>
                <a:tab pos="1123733" algn="l"/>
              </a:tabLst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2475" lvl="1" indent="-254193" algn="just">
              <a:buSzPct val="90000"/>
              <a:buFont typeface="Arial"/>
              <a:buChar char="•"/>
              <a:tabLst>
                <a:tab pos="1123733" algn="l"/>
              </a:tabLst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488249" indent="-263001" algn="just">
              <a:spcBef>
                <a:spcPts val="634"/>
              </a:spcBef>
              <a:buSzPct val="90909"/>
              <a:buFont typeface="Lucida Sans Unicode"/>
              <a:buChar char="•"/>
              <a:tabLst>
                <a:tab pos="575079" algn="l"/>
              </a:tabLst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collision:</a:t>
            </a:r>
            <a:r>
              <a:rPr sz="2400" spc="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probing,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sz="2400" spc="-5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hashing.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214C-936D-D0C1-8BE6-71D1D723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A7983-2E1B-09A5-9358-AF89D98C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89EB-1BB0-1D4B-70DE-2C72403D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9F6-E21A-9664-40B7-700DE7C1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936023"/>
            <a:ext cx="10515600" cy="5157351"/>
          </a:xfrm>
        </p:spPr>
        <p:txBody>
          <a:bodyPr/>
          <a:lstStyle/>
          <a:p>
            <a:r>
              <a:rPr lang="en-US" dirty="0"/>
              <a:t>Pointers</a:t>
            </a:r>
          </a:p>
          <a:p>
            <a:pPr marL="0" indent="0">
              <a:buNone/>
            </a:pPr>
            <a:r>
              <a:rPr lang="en-US" dirty="0"/>
              <a:t>   Void pointers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/>
              <a:t>Function pointers</a:t>
            </a:r>
            <a:endParaRPr lang="en-US" dirty="0"/>
          </a:p>
          <a:p>
            <a:r>
              <a:rPr lang="en-US" dirty="0" err="1"/>
              <a:t>HashTables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2C3F-E2B9-5805-A64C-80AB2064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10DB9-4DAF-DB2B-A43F-994E966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166" y="200741"/>
            <a:ext cx="5774971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40" dirty="0"/>
              <a:t>Hash</a:t>
            </a:r>
            <a:r>
              <a:rPr spc="-50" dirty="0"/>
              <a:t> </a:t>
            </a:r>
            <a:r>
              <a:rPr spc="20" dirty="0"/>
              <a:t>table:</a:t>
            </a:r>
            <a:r>
              <a:rPr spc="129" dirty="0"/>
              <a:t> </a:t>
            </a:r>
            <a:r>
              <a:rPr spc="3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166" y="1079059"/>
            <a:ext cx="9392156" cy="342212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sz="1982" b="1" spc="-3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168" dirty="0">
                <a:solidFill>
                  <a:srgbClr val="0000FF"/>
                </a:solidFill>
                <a:latin typeface="Arial"/>
                <a:cs typeface="Arial"/>
              </a:rPr>
              <a:t>defin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1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49" dirty="0">
                <a:latin typeface="Microsoft Sans Serif"/>
                <a:cs typeface="Microsoft Sans Serif"/>
              </a:rPr>
              <a:t>M</a:t>
            </a:r>
            <a:r>
              <a:rPr sz="1982" spc="-159" dirty="0">
                <a:latin typeface="Microsoft Sans Serif"/>
                <a:cs typeface="Microsoft Sans Serif"/>
              </a:rPr>
              <a:t>A</a:t>
            </a:r>
            <a:r>
              <a:rPr sz="1982" spc="-149" dirty="0">
                <a:latin typeface="Microsoft Sans Serif"/>
                <a:cs typeface="Microsoft Sans Serif"/>
              </a:rPr>
              <a:t>X_B</a:t>
            </a:r>
            <a:r>
              <a:rPr sz="1982" spc="-159" dirty="0">
                <a:latin typeface="Microsoft Sans Serif"/>
                <a:cs typeface="Microsoft Sans Serif"/>
              </a:rPr>
              <a:t>U</a:t>
            </a:r>
            <a:r>
              <a:rPr sz="1982" spc="-149" dirty="0">
                <a:latin typeface="Microsoft Sans Serif"/>
                <a:cs typeface="Microsoft Sans Serif"/>
              </a:rPr>
              <a:t>C</a:t>
            </a:r>
            <a:r>
              <a:rPr sz="1982" spc="-159" dirty="0">
                <a:latin typeface="Microsoft Sans Serif"/>
                <a:cs typeface="Microsoft Sans Serif"/>
              </a:rPr>
              <a:t>K</a:t>
            </a:r>
            <a:r>
              <a:rPr sz="1982" spc="-149" dirty="0">
                <a:latin typeface="Microsoft Sans Serif"/>
                <a:cs typeface="Microsoft Sans Serif"/>
              </a:rPr>
              <a:t>E</a:t>
            </a:r>
            <a:r>
              <a:rPr sz="1982" spc="-159" dirty="0">
                <a:latin typeface="Microsoft Sans Serif"/>
                <a:cs typeface="Microsoft Sans Serif"/>
              </a:rPr>
              <a:t>T</a:t>
            </a:r>
            <a:r>
              <a:rPr sz="1982" spc="-10" dirty="0">
                <a:latin typeface="Microsoft Sans Serif"/>
                <a:cs typeface="Microsoft Sans Serif"/>
              </a:rPr>
              <a:t>S</a:t>
            </a:r>
            <a:r>
              <a:rPr sz="1982" dirty="0">
                <a:latin typeface="Microsoft Sans Serif"/>
                <a:cs typeface="Microsoft Sans Serif"/>
              </a:rPr>
              <a:t> </a:t>
            </a:r>
            <a:r>
              <a:rPr sz="1982" spc="59" dirty="0">
                <a:latin typeface="Microsoft Sans Serif"/>
                <a:cs typeface="Microsoft Sans Serif"/>
              </a:rPr>
              <a:t> </a:t>
            </a:r>
            <a:r>
              <a:rPr sz="1982" spc="50" dirty="0">
                <a:latin typeface="Microsoft Sans Serif"/>
                <a:cs typeface="Microsoft Sans Serif"/>
              </a:rPr>
              <a:t>100</a:t>
            </a:r>
            <a:r>
              <a:rPr sz="1982" spc="-10" dirty="0">
                <a:latin typeface="Microsoft Sans Serif"/>
                <a:cs typeface="Microsoft Sans Serif"/>
              </a:rPr>
              <a:t>0</a:t>
            </a:r>
            <a:endParaRPr sz="1982" dirty="0">
              <a:latin typeface="Microsoft Sans Serif"/>
              <a:cs typeface="Microsoft Sans Serif"/>
            </a:endParaRPr>
          </a:p>
          <a:p>
            <a:pPr marL="25168">
              <a:lnSpc>
                <a:spcPts val="2368"/>
              </a:lnSpc>
            </a:pP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sz="1982" b="1" spc="-3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168" dirty="0">
                <a:solidFill>
                  <a:srgbClr val="0000FF"/>
                </a:solidFill>
                <a:latin typeface="Arial"/>
                <a:cs typeface="Arial"/>
              </a:rPr>
              <a:t>defin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10" dirty="0">
                <a:latin typeface="Microsoft Sans Serif"/>
                <a:cs typeface="Microsoft Sans Serif"/>
              </a:rPr>
              <a:t>MULTIPLIE</a:t>
            </a:r>
            <a:r>
              <a:rPr sz="1982" spc="-10" dirty="0">
                <a:latin typeface="Microsoft Sans Serif"/>
                <a:cs typeface="Microsoft Sans Serif"/>
              </a:rPr>
              <a:t>R</a:t>
            </a:r>
            <a:r>
              <a:rPr sz="1982" dirty="0">
                <a:latin typeface="Microsoft Sans Serif"/>
                <a:cs typeface="Microsoft Sans Serif"/>
              </a:rPr>
              <a:t> </a:t>
            </a:r>
            <a:r>
              <a:rPr sz="1982" spc="208" dirty="0">
                <a:latin typeface="Microsoft Sans Serif"/>
                <a:cs typeface="Microsoft Sans Serif"/>
              </a:rPr>
              <a:t> </a:t>
            </a:r>
            <a:r>
              <a:rPr sz="1982" spc="40" dirty="0">
                <a:latin typeface="Microsoft Sans Serif"/>
                <a:cs typeface="Microsoft Sans Serif"/>
              </a:rPr>
              <a:t>3</a:t>
            </a:r>
            <a:r>
              <a:rPr sz="1982" spc="-10" dirty="0">
                <a:latin typeface="Microsoft Sans Serif"/>
                <a:cs typeface="Microsoft Sans Serif"/>
              </a:rPr>
              <a:t>1</a:t>
            </a:r>
            <a:endParaRPr sz="1982" dirty="0">
              <a:latin typeface="Microsoft Sans Serif"/>
              <a:cs typeface="Microsoft Sans Serif"/>
            </a:endParaRPr>
          </a:p>
          <a:p>
            <a:pPr marL="47818">
              <a:lnSpc>
                <a:spcPts val="2368"/>
              </a:lnSpc>
            </a:pPr>
            <a:r>
              <a:rPr sz="1982" b="1" spc="178" dirty="0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sz="1982" b="1" spc="22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119" dirty="0">
                <a:latin typeface="Microsoft Sans Serif"/>
                <a:cs typeface="Microsoft Sans Serif"/>
              </a:rPr>
              <a:t>wordrec</a:t>
            </a:r>
            <a:endParaRPr sz="1982" dirty="0">
              <a:latin typeface="Microsoft Sans Serif"/>
              <a:cs typeface="Microsoft Sans Serif"/>
            </a:endParaRPr>
          </a:p>
          <a:p>
            <a:pPr marL="51592">
              <a:lnSpc>
                <a:spcPts val="2368"/>
              </a:lnSpc>
            </a:pPr>
            <a:r>
              <a:rPr sz="1982" spc="-10" dirty="0">
                <a:latin typeface="Microsoft Sans Serif"/>
                <a:cs typeface="Microsoft Sans Serif"/>
              </a:rPr>
              <a:t>{</a:t>
            </a:r>
            <a:endParaRPr sz="1982" dirty="0">
              <a:latin typeface="Microsoft Sans Serif"/>
              <a:cs typeface="Microsoft Sans Serif"/>
            </a:endParaRPr>
          </a:p>
          <a:p>
            <a:pPr marL="334729">
              <a:lnSpc>
                <a:spcPts val="2368"/>
              </a:lnSpc>
            </a:pPr>
            <a:r>
              <a:rPr sz="1982" b="1" spc="99" dirty="0">
                <a:solidFill>
                  <a:srgbClr val="0000FF"/>
                </a:solidFill>
                <a:latin typeface="Arial"/>
                <a:cs typeface="Arial"/>
              </a:rPr>
              <a:t>cha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982" b="1" spc="-34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595" dirty="0">
                <a:latin typeface="Lucida Sans Unicode"/>
                <a:cs typeface="Lucida Sans Unicode"/>
              </a:rPr>
              <a:t>∗</a:t>
            </a:r>
            <a:r>
              <a:rPr sz="1982" dirty="0">
                <a:latin typeface="Lucida Sans Unicode"/>
                <a:cs typeface="Lucida Sans Unicode"/>
              </a:rPr>
              <a:t> </a:t>
            </a:r>
            <a:r>
              <a:rPr sz="1982" spc="119" dirty="0">
                <a:latin typeface="Lucida Sans Unicode"/>
                <a:cs typeface="Lucida Sans Unicode"/>
              </a:rPr>
              <a:t> </a:t>
            </a:r>
            <a:r>
              <a:rPr sz="1982" spc="79" dirty="0">
                <a:latin typeface="Microsoft Sans Serif"/>
                <a:cs typeface="Microsoft Sans Serif"/>
              </a:rPr>
              <a:t>wor</a:t>
            </a:r>
            <a:r>
              <a:rPr sz="1982" spc="-10" dirty="0">
                <a:latin typeface="Microsoft Sans Serif"/>
                <a:cs typeface="Microsoft Sans Serif"/>
              </a:rPr>
              <a:t>d</a:t>
            </a:r>
            <a:r>
              <a:rPr sz="1982" spc="-11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endParaRPr sz="1982" dirty="0">
              <a:latin typeface="Microsoft Sans Serif"/>
              <a:cs typeface="Microsoft Sans Serif"/>
            </a:endParaRPr>
          </a:p>
          <a:p>
            <a:pPr marL="329695">
              <a:lnSpc>
                <a:spcPts val="2368"/>
              </a:lnSpc>
            </a:pPr>
            <a:r>
              <a:rPr sz="1982" b="1" spc="50" dirty="0">
                <a:solidFill>
                  <a:srgbClr val="0000FF"/>
                </a:solidFill>
                <a:latin typeface="Arial"/>
                <a:cs typeface="Arial"/>
              </a:rPr>
              <a:t>unsigned </a:t>
            </a:r>
            <a:r>
              <a:rPr sz="1982" b="1" spc="17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69" dirty="0">
                <a:solidFill>
                  <a:srgbClr val="0000FF"/>
                </a:solidFill>
                <a:latin typeface="Arial"/>
                <a:cs typeface="Arial"/>
              </a:rPr>
              <a:t>long </a:t>
            </a:r>
            <a:r>
              <a:rPr sz="1982" b="1" spc="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139" dirty="0">
                <a:latin typeface="Microsoft Sans Serif"/>
                <a:cs typeface="Microsoft Sans Serif"/>
              </a:rPr>
              <a:t>count</a:t>
            </a:r>
            <a:r>
              <a:rPr sz="1982" spc="-40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endParaRPr sz="1982" dirty="0">
              <a:latin typeface="Microsoft Sans Serif"/>
              <a:cs typeface="Microsoft Sans Serif"/>
            </a:endParaRPr>
          </a:p>
          <a:p>
            <a:pPr marL="349830">
              <a:lnSpc>
                <a:spcPts val="2368"/>
              </a:lnSpc>
            </a:pPr>
            <a:r>
              <a:rPr sz="1982" b="1" spc="218" dirty="0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149" dirty="0">
                <a:latin typeface="Microsoft Sans Serif"/>
                <a:cs typeface="Microsoft Sans Serif"/>
              </a:rPr>
              <a:t>w</a:t>
            </a:r>
            <a:r>
              <a:rPr sz="1982" spc="139" dirty="0">
                <a:latin typeface="Microsoft Sans Serif"/>
                <a:cs typeface="Microsoft Sans Serif"/>
              </a:rPr>
              <a:t>o</a:t>
            </a:r>
            <a:r>
              <a:rPr sz="1982" spc="149" dirty="0">
                <a:latin typeface="Microsoft Sans Serif"/>
                <a:cs typeface="Microsoft Sans Serif"/>
              </a:rPr>
              <a:t>r</a:t>
            </a:r>
            <a:r>
              <a:rPr sz="1982" spc="139" dirty="0">
                <a:latin typeface="Microsoft Sans Serif"/>
                <a:cs typeface="Microsoft Sans Serif"/>
              </a:rPr>
              <a:t>d</a:t>
            </a:r>
            <a:r>
              <a:rPr sz="1982" spc="149" dirty="0">
                <a:latin typeface="Microsoft Sans Serif"/>
                <a:cs typeface="Microsoft Sans Serif"/>
              </a:rPr>
              <a:t>r</a:t>
            </a:r>
            <a:r>
              <a:rPr sz="1982" spc="139" dirty="0">
                <a:latin typeface="Microsoft Sans Serif"/>
                <a:cs typeface="Microsoft Sans Serif"/>
              </a:rPr>
              <a:t>e</a:t>
            </a:r>
            <a:r>
              <a:rPr sz="1982" spc="-10" dirty="0">
                <a:latin typeface="Microsoft Sans Serif"/>
                <a:cs typeface="Microsoft Sans Serif"/>
              </a:rPr>
              <a:t>c</a:t>
            </a:r>
            <a:r>
              <a:rPr sz="1982" spc="-277" dirty="0">
                <a:latin typeface="Microsoft Sans Serif"/>
                <a:cs typeface="Microsoft Sans Serif"/>
              </a:rPr>
              <a:t> </a:t>
            </a:r>
            <a:r>
              <a:rPr sz="1982" spc="-595" dirty="0">
                <a:latin typeface="Lucida Sans Unicode"/>
                <a:cs typeface="Lucida Sans Unicode"/>
              </a:rPr>
              <a:t>∗</a:t>
            </a:r>
            <a:r>
              <a:rPr sz="1982" dirty="0">
                <a:latin typeface="Lucida Sans Unicode"/>
                <a:cs typeface="Lucida Sans Unicode"/>
              </a:rPr>
              <a:t> </a:t>
            </a:r>
            <a:r>
              <a:rPr sz="1982" spc="226" dirty="0">
                <a:latin typeface="Lucida Sans Unicode"/>
                <a:cs typeface="Lucida Sans Unicode"/>
              </a:rPr>
              <a:t> </a:t>
            </a:r>
            <a:r>
              <a:rPr sz="1982" spc="188" dirty="0">
                <a:latin typeface="Microsoft Sans Serif"/>
                <a:cs typeface="Microsoft Sans Serif"/>
              </a:rPr>
              <a:t>nex</a:t>
            </a:r>
            <a:r>
              <a:rPr sz="1982" spc="-10" dirty="0">
                <a:latin typeface="Microsoft Sans Serif"/>
                <a:cs typeface="Microsoft Sans Serif"/>
              </a:rPr>
              <a:t>t ;</a:t>
            </a:r>
            <a:endParaRPr sz="1982" dirty="0">
              <a:latin typeface="Microsoft Sans Serif"/>
              <a:cs typeface="Microsoft Sans Serif"/>
            </a:endParaRPr>
          </a:p>
          <a:p>
            <a:pPr marL="67952">
              <a:lnSpc>
                <a:spcPts val="2378"/>
              </a:lnSpc>
            </a:pPr>
            <a:r>
              <a:rPr sz="1982" spc="-10" dirty="0">
                <a:latin typeface="Microsoft Sans Serif"/>
                <a:cs typeface="Microsoft Sans Serif"/>
              </a:rPr>
              <a:t>}</a:t>
            </a:r>
            <a:r>
              <a:rPr sz="1982" spc="-14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endParaRPr sz="1982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81" dirty="0">
              <a:latin typeface="Microsoft Sans Serif"/>
              <a:cs typeface="Microsoft Sans Serif"/>
            </a:endParaRPr>
          </a:p>
          <a:p>
            <a:pPr marL="54110">
              <a:lnSpc>
                <a:spcPts val="2378"/>
              </a:lnSpc>
            </a:pPr>
            <a:r>
              <a:rPr sz="1982" spc="-10" dirty="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-258" dirty="0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 dirty="0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258" dirty="0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79" dirty="0">
                <a:solidFill>
                  <a:srgbClr val="B50A0A"/>
                </a:solidFill>
                <a:latin typeface="Microsoft Sans Serif"/>
                <a:cs typeface="Microsoft Sans Serif"/>
              </a:rPr>
              <a:t>has</a:t>
            </a:r>
            <a:r>
              <a:rPr sz="1982" spc="-10" dirty="0">
                <a:solidFill>
                  <a:srgbClr val="B50A0A"/>
                </a:solidFill>
                <a:latin typeface="Microsoft Sans Serif"/>
                <a:cs typeface="Microsoft Sans Serif"/>
              </a:rPr>
              <a:t>h</a:t>
            </a:r>
            <a:r>
              <a:rPr sz="1982" dirty="0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1982" spc="-119" dirty="0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168" dirty="0">
                <a:solidFill>
                  <a:srgbClr val="B50A0A"/>
                </a:solidFill>
                <a:latin typeface="Microsoft Sans Serif"/>
                <a:cs typeface="Microsoft Sans Serif"/>
              </a:rPr>
              <a:t>bucke</a:t>
            </a:r>
            <a:r>
              <a:rPr sz="1982" spc="-10" dirty="0">
                <a:solidFill>
                  <a:srgbClr val="B50A0A"/>
                </a:solidFill>
                <a:latin typeface="Microsoft Sans Serif"/>
                <a:cs typeface="Microsoft Sans Serif"/>
              </a:rPr>
              <a:t>t</a:t>
            </a:r>
            <a:r>
              <a:rPr sz="1982" spc="-69" dirty="0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 dirty="0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57" dirty="0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 dirty="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endParaRPr sz="1982" dirty="0">
              <a:latin typeface="Microsoft Sans Serif"/>
              <a:cs typeface="Microsoft Sans Serif"/>
            </a:endParaRPr>
          </a:p>
          <a:p>
            <a:pPr marL="47818">
              <a:lnSpc>
                <a:spcPts val="2378"/>
              </a:lnSpc>
            </a:pPr>
            <a:r>
              <a:rPr sz="1982" b="1" spc="218" dirty="0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149" dirty="0">
                <a:latin typeface="Microsoft Sans Serif"/>
                <a:cs typeface="Microsoft Sans Serif"/>
              </a:rPr>
              <a:t>w</a:t>
            </a:r>
            <a:r>
              <a:rPr sz="1982" spc="139" dirty="0">
                <a:latin typeface="Microsoft Sans Serif"/>
                <a:cs typeface="Microsoft Sans Serif"/>
              </a:rPr>
              <a:t>o</a:t>
            </a:r>
            <a:r>
              <a:rPr sz="1982" spc="149" dirty="0">
                <a:latin typeface="Microsoft Sans Serif"/>
                <a:cs typeface="Microsoft Sans Serif"/>
              </a:rPr>
              <a:t>r</a:t>
            </a:r>
            <a:r>
              <a:rPr sz="1982" spc="139" dirty="0">
                <a:latin typeface="Microsoft Sans Serif"/>
                <a:cs typeface="Microsoft Sans Serif"/>
              </a:rPr>
              <a:t>d</a:t>
            </a:r>
            <a:r>
              <a:rPr sz="1982" spc="149" dirty="0">
                <a:latin typeface="Microsoft Sans Serif"/>
                <a:cs typeface="Microsoft Sans Serif"/>
              </a:rPr>
              <a:t>r</a:t>
            </a:r>
            <a:r>
              <a:rPr sz="1982" spc="139" dirty="0">
                <a:latin typeface="Microsoft Sans Serif"/>
                <a:cs typeface="Microsoft Sans Serif"/>
              </a:rPr>
              <a:t>e</a:t>
            </a:r>
            <a:r>
              <a:rPr sz="1982" spc="-10" dirty="0">
                <a:latin typeface="Microsoft Sans Serif"/>
                <a:cs typeface="Microsoft Sans Serif"/>
              </a:rPr>
              <a:t>c</a:t>
            </a:r>
            <a:r>
              <a:rPr sz="1982" spc="-277" dirty="0">
                <a:latin typeface="Microsoft Sans Serif"/>
                <a:cs typeface="Microsoft Sans Serif"/>
              </a:rPr>
              <a:t> </a:t>
            </a:r>
            <a:r>
              <a:rPr sz="1982" spc="-595" dirty="0">
                <a:latin typeface="Lucida Sans Unicode"/>
                <a:cs typeface="Lucida Sans Unicode"/>
              </a:rPr>
              <a:t>∗</a:t>
            </a:r>
            <a:r>
              <a:rPr sz="1982" dirty="0">
                <a:latin typeface="Lucida Sans Unicode"/>
                <a:cs typeface="Lucida Sans Unicode"/>
              </a:rPr>
              <a:t> </a:t>
            </a:r>
            <a:r>
              <a:rPr sz="1982" spc="297" dirty="0">
                <a:latin typeface="Lucida Sans Unicode"/>
                <a:cs typeface="Lucida Sans Unicode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t</a:t>
            </a:r>
            <a:r>
              <a:rPr sz="1982" spc="-25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a</a:t>
            </a:r>
            <a:r>
              <a:rPr sz="1982" spc="-25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b</a:t>
            </a:r>
            <a:r>
              <a:rPr sz="1982" spc="-258" dirty="0">
                <a:latin typeface="Microsoft Sans Serif"/>
                <a:cs typeface="Microsoft Sans Serif"/>
              </a:rPr>
              <a:t> </a:t>
            </a:r>
            <a:r>
              <a:rPr sz="1982" spc="-20" dirty="0">
                <a:latin typeface="Microsoft Sans Serif"/>
                <a:cs typeface="Microsoft Sans Serif"/>
              </a:rPr>
              <a:t>l</a:t>
            </a:r>
            <a:r>
              <a:rPr sz="1982" spc="-25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e</a:t>
            </a:r>
            <a:r>
              <a:rPr sz="1982" spc="5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[</a:t>
            </a:r>
            <a:r>
              <a:rPr sz="1982" spc="-327" dirty="0">
                <a:latin typeface="Microsoft Sans Serif"/>
                <a:cs typeface="Microsoft Sans Serif"/>
              </a:rPr>
              <a:t> </a:t>
            </a:r>
            <a:r>
              <a:rPr sz="1982" spc="-129" dirty="0">
                <a:latin typeface="Microsoft Sans Serif"/>
                <a:cs typeface="Microsoft Sans Serif"/>
              </a:rPr>
              <a:t>MAX</a:t>
            </a:r>
            <a:r>
              <a:rPr sz="1982" spc="-119" dirty="0">
                <a:latin typeface="Microsoft Sans Serif"/>
                <a:cs typeface="Microsoft Sans Serif"/>
              </a:rPr>
              <a:t>_</a:t>
            </a:r>
            <a:r>
              <a:rPr sz="1982" spc="-129" dirty="0">
                <a:latin typeface="Microsoft Sans Serif"/>
                <a:cs typeface="Microsoft Sans Serif"/>
              </a:rPr>
              <a:t>LE</a:t>
            </a:r>
            <a:r>
              <a:rPr sz="1982" spc="-10" dirty="0">
                <a:latin typeface="Microsoft Sans Serif"/>
                <a:cs typeface="Microsoft Sans Serif"/>
              </a:rPr>
              <a:t>N</a:t>
            </a:r>
            <a:r>
              <a:rPr sz="1982" spc="-226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]</a:t>
            </a:r>
            <a:r>
              <a:rPr sz="1982" spc="-10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endParaRPr sz="1982" dirty="0">
              <a:latin typeface="Microsoft Sans Serif"/>
              <a:cs typeface="Microsoft Sans Serif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0777B-ACA8-A76D-FB9E-8C824927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2A514-DAEF-DDFF-3B42-77AC744B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268" y="218428"/>
            <a:ext cx="5759815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40" dirty="0"/>
              <a:t>Hash</a:t>
            </a:r>
            <a:r>
              <a:rPr spc="-50" dirty="0"/>
              <a:t> </a:t>
            </a:r>
            <a:r>
              <a:rPr spc="20" dirty="0"/>
              <a:t>table:</a:t>
            </a:r>
            <a:r>
              <a:rPr spc="129" dirty="0"/>
              <a:t> </a:t>
            </a:r>
            <a:r>
              <a:rPr spc="3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1582" y="1079122"/>
            <a:ext cx="77640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spc="99" dirty="0">
                <a:solidFill>
                  <a:srgbClr val="0000FF"/>
                </a:solidFill>
                <a:latin typeface="Arial"/>
                <a:cs typeface="Arial"/>
              </a:rPr>
              <a:t>cha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982" b="1" spc="-34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595" dirty="0">
                <a:latin typeface="Lucida Sans Unicode"/>
                <a:cs typeface="Lucida Sans Unicode"/>
              </a:rPr>
              <a:t>∗</a:t>
            </a:r>
            <a:endParaRPr sz="1982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2819" y="1079122"/>
            <a:ext cx="57632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10" dirty="0">
                <a:latin typeface="Microsoft Sans Serif"/>
                <a:cs typeface="Microsoft Sans Serif"/>
              </a:rPr>
              <a:t>s</a:t>
            </a:r>
            <a:r>
              <a:rPr sz="1982" spc="-18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t</a:t>
            </a:r>
            <a:r>
              <a:rPr sz="1982" spc="-18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r</a:t>
            </a:r>
            <a:r>
              <a:rPr sz="1982" spc="6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)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268" y="1079123"/>
            <a:ext cx="4540122" cy="92810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59" dirty="0">
                <a:solidFill>
                  <a:srgbClr val="0000FF"/>
                </a:solidFill>
                <a:latin typeface="Arial"/>
                <a:cs typeface="Arial"/>
              </a:rPr>
              <a:t>unsigne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99" dirty="0">
                <a:solidFill>
                  <a:srgbClr val="0000FF"/>
                </a:solidFill>
                <a:latin typeface="Arial"/>
                <a:cs typeface="Arial"/>
              </a:rPr>
              <a:t>lon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1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h</a:t>
            </a:r>
            <a:r>
              <a:rPr sz="1982" spc="-28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a</a:t>
            </a:r>
            <a:r>
              <a:rPr sz="1982" spc="-28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s</a:t>
            </a:r>
            <a:r>
              <a:rPr sz="1982" spc="-28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h</a:t>
            </a:r>
            <a:r>
              <a:rPr sz="1982" spc="-28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s</a:t>
            </a:r>
            <a:r>
              <a:rPr sz="1982" spc="-28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t</a:t>
            </a:r>
            <a:r>
              <a:rPr sz="1982" spc="-27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r</a:t>
            </a:r>
            <a:r>
              <a:rPr sz="1982" spc="-287" dirty="0">
                <a:latin typeface="Microsoft Sans Serif"/>
                <a:cs typeface="Microsoft Sans Serif"/>
              </a:rPr>
              <a:t> </a:t>
            </a:r>
            <a:r>
              <a:rPr sz="1982" spc="-20" dirty="0">
                <a:latin typeface="Microsoft Sans Serif"/>
                <a:cs typeface="Microsoft Sans Serif"/>
              </a:rPr>
              <a:t>i</a:t>
            </a:r>
            <a:r>
              <a:rPr sz="1982" spc="-28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n</a:t>
            </a:r>
            <a:r>
              <a:rPr sz="1982" spc="-28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g</a:t>
            </a:r>
            <a:r>
              <a:rPr sz="1982" spc="-20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(</a:t>
            </a:r>
            <a:r>
              <a:rPr sz="1982" spc="-159" dirty="0">
                <a:latin typeface="Microsoft Sans Serif"/>
                <a:cs typeface="Microsoft Sans Serif"/>
              </a:rPr>
              <a:t> </a:t>
            </a:r>
            <a:r>
              <a:rPr sz="1982" b="1" spc="89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982" b="1" spc="99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982" b="1" spc="89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82" b="1" spc="99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1982">
              <a:latin typeface="Arial"/>
              <a:cs typeface="Arial"/>
            </a:endParaRPr>
          </a:p>
          <a:p>
            <a:pPr marL="47818">
              <a:lnSpc>
                <a:spcPts val="2368"/>
              </a:lnSpc>
            </a:pPr>
            <a:r>
              <a:rPr sz="1982" spc="-10" dirty="0">
                <a:latin typeface="Microsoft Sans Serif"/>
                <a:cs typeface="Microsoft Sans Serif"/>
              </a:rPr>
              <a:t>{</a:t>
            </a:r>
            <a:endParaRPr sz="1982">
              <a:latin typeface="Microsoft Sans Serif"/>
              <a:cs typeface="Microsoft Sans Serif"/>
            </a:endParaRPr>
          </a:p>
          <a:p>
            <a:pPr marL="325920">
              <a:lnSpc>
                <a:spcPts val="2378"/>
              </a:lnSpc>
            </a:pPr>
            <a:r>
              <a:rPr sz="1982" b="1" spc="59" dirty="0">
                <a:solidFill>
                  <a:srgbClr val="0000FF"/>
                </a:solidFill>
                <a:latin typeface="Arial"/>
                <a:cs typeface="Arial"/>
              </a:rPr>
              <a:t>unsigne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99" dirty="0">
                <a:solidFill>
                  <a:srgbClr val="0000FF"/>
                </a:solidFill>
                <a:latin typeface="Arial"/>
                <a:cs typeface="Arial"/>
              </a:rPr>
              <a:t>lon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79" dirty="0">
                <a:latin typeface="Microsoft Sans Serif"/>
                <a:cs typeface="Microsoft Sans Serif"/>
              </a:rPr>
              <a:t>has</a:t>
            </a:r>
            <a:r>
              <a:rPr sz="1982" spc="-10" dirty="0">
                <a:latin typeface="Microsoft Sans Serif"/>
                <a:cs typeface="Microsoft Sans Serif"/>
              </a:rPr>
              <a:t>h</a:t>
            </a:r>
            <a:r>
              <a:rPr sz="1982" spc="-24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=</a:t>
            </a:r>
            <a:r>
              <a:rPr sz="1982" spc="-33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0</a:t>
            </a:r>
            <a:r>
              <a:rPr sz="1982" spc="-34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994" y="1981767"/>
            <a:ext cx="4941535" cy="21581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13336">
              <a:lnSpc>
                <a:spcPts val="2378"/>
              </a:lnSpc>
              <a:spcBef>
                <a:spcPts val="188"/>
              </a:spcBef>
            </a:pPr>
            <a:r>
              <a:rPr sz="1982" b="1" spc="149" dirty="0">
                <a:solidFill>
                  <a:srgbClr val="0000FF"/>
                </a:solidFill>
                <a:latin typeface="Arial"/>
                <a:cs typeface="Arial"/>
              </a:rPr>
              <a:t>whil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982" b="1" spc="-14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(</a:t>
            </a:r>
            <a:r>
              <a:rPr sz="1982" spc="-287" dirty="0">
                <a:latin typeface="Microsoft Sans Serif"/>
                <a:cs typeface="Microsoft Sans Serif"/>
              </a:rPr>
              <a:t> </a:t>
            </a:r>
            <a:r>
              <a:rPr sz="1982" spc="-595" dirty="0">
                <a:latin typeface="Lucida Sans Unicode"/>
                <a:cs typeface="Lucida Sans Unicode"/>
              </a:rPr>
              <a:t>∗</a:t>
            </a:r>
            <a:r>
              <a:rPr sz="1982" spc="-50" dirty="0">
                <a:latin typeface="Lucida Sans Unicode"/>
                <a:cs typeface="Lucida Sans Unicode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s</a:t>
            </a:r>
            <a:r>
              <a:rPr sz="1982" spc="-18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t</a:t>
            </a:r>
            <a:r>
              <a:rPr sz="1982" spc="-18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r</a:t>
            </a:r>
            <a:r>
              <a:rPr sz="1982" spc="6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)</a:t>
            </a:r>
            <a:endParaRPr sz="1982" dirty="0">
              <a:latin typeface="Microsoft Sans Serif"/>
              <a:cs typeface="Microsoft Sans Serif"/>
            </a:endParaRPr>
          </a:p>
          <a:p>
            <a:pPr marL="626673">
              <a:lnSpc>
                <a:spcPts val="2368"/>
              </a:lnSpc>
            </a:pPr>
            <a:r>
              <a:rPr sz="1982" spc="-10" dirty="0">
                <a:latin typeface="Microsoft Sans Serif"/>
                <a:cs typeface="Microsoft Sans Serif"/>
              </a:rPr>
              <a:t>{</a:t>
            </a:r>
            <a:endParaRPr sz="1982" dirty="0">
              <a:latin typeface="Microsoft Sans Serif"/>
              <a:cs typeface="Microsoft Sans Serif"/>
            </a:endParaRPr>
          </a:p>
          <a:p>
            <a:pPr marL="936234" marR="10067" indent="-32718">
              <a:lnSpc>
                <a:spcPts val="2378"/>
              </a:lnSpc>
              <a:spcBef>
                <a:spcPts val="79"/>
              </a:spcBef>
            </a:pPr>
            <a:r>
              <a:rPr sz="1982" spc="59" dirty="0">
                <a:latin typeface="Microsoft Sans Serif"/>
                <a:cs typeface="Microsoft Sans Serif"/>
              </a:rPr>
              <a:t>hash=</a:t>
            </a:r>
            <a:r>
              <a:rPr sz="1982" spc="208" dirty="0">
                <a:latin typeface="Microsoft Sans Serif"/>
                <a:cs typeface="Microsoft Sans Serif"/>
              </a:rPr>
              <a:t> </a:t>
            </a:r>
            <a:r>
              <a:rPr sz="1982" spc="-30" dirty="0">
                <a:latin typeface="Microsoft Sans Serif"/>
                <a:cs typeface="Microsoft Sans Serif"/>
              </a:rPr>
              <a:t>hash</a:t>
            </a:r>
            <a:r>
              <a:rPr sz="1982" spc="-30" dirty="0">
                <a:latin typeface="Lucida Sans Unicode"/>
                <a:cs typeface="Lucida Sans Unicode"/>
              </a:rPr>
              <a:t>∗</a:t>
            </a:r>
            <a:r>
              <a:rPr sz="1982" spc="-30" dirty="0">
                <a:latin typeface="Microsoft Sans Serif"/>
                <a:cs typeface="Microsoft Sans Serif"/>
              </a:rPr>
              <a:t>MULTIPLIER+</a:t>
            </a:r>
            <a:r>
              <a:rPr sz="1982" spc="-30" dirty="0">
                <a:latin typeface="Lucida Sans Unicode"/>
                <a:cs typeface="Lucida Sans Unicode"/>
              </a:rPr>
              <a:t>∗</a:t>
            </a:r>
            <a:r>
              <a:rPr sz="1982" spc="-218" dirty="0">
                <a:latin typeface="Lucida Sans Unicode"/>
                <a:cs typeface="Lucida Sans Unicode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s</a:t>
            </a:r>
            <a:r>
              <a:rPr sz="1982" spc="-17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t</a:t>
            </a:r>
            <a:r>
              <a:rPr sz="1982" spc="-18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r</a:t>
            </a:r>
            <a:r>
              <a:rPr sz="1982" spc="13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 </a:t>
            </a:r>
            <a:r>
              <a:rPr sz="1982" spc="-503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s</a:t>
            </a:r>
            <a:r>
              <a:rPr sz="1982" spc="-18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t</a:t>
            </a:r>
            <a:r>
              <a:rPr sz="1982" spc="-18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r</a:t>
            </a:r>
            <a:r>
              <a:rPr sz="1982" spc="-20" dirty="0">
                <a:latin typeface="Microsoft Sans Serif"/>
                <a:cs typeface="Microsoft Sans Serif"/>
              </a:rPr>
              <a:t> </a:t>
            </a:r>
            <a:r>
              <a:rPr sz="1982" spc="159" dirty="0">
                <a:latin typeface="Microsoft Sans Serif"/>
                <a:cs typeface="Microsoft Sans Serif"/>
              </a:rPr>
              <a:t>++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endParaRPr sz="1982" dirty="0">
              <a:latin typeface="Microsoft Sans Serif"/>
              <a:cs typeface="Microsoft Sans Serif"/>
            </a:endParaRPr>
          </a:p>
          <a:p>
            <a:pPr marL="626673">
              <a:lnSpc>
                <a:spcPts val="2279"/>
              </a:lnSpc>
            </a:pPr>
            <a:r>
              <a:rPr sz="1982" spc="-10" dirty="0">
                <a:latin typeface="Microsoft Sans Serif"/>
                <a:cs typeface="Microsoft Sans Serif"/>
              </a:rPr>
              <a:t>}</a:t>
            </a:r>
            <a:endParaRPr sz="1982" dirty="0">
              <a:latin typeface="Microsoft Sans Serif"/>
              <a:cs typeface="Microsoft Sans Serif"/>
            </a:endParaRPr>
          </a:p>
          <a:p>
            <a:pPr marL="317112">
              <a:lnSpc>
                <a:spcPts val="2368"/>
              </a:lnSpc>
            </a:pPr>
            <a:r>
              <a:rPr sz="1982" b="1" spc="188">
                <a:solidFill>
                  <a:srgbClr val="0000FF"/>
                </a:solidFill>
                <a:latin typeface="Arial"/>
                <a:cs typeface="Arial"/>
              </a:rPr>
              <a:t>retur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17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79">
                <a:latin typeface="Microsoft Sans Serif"/>
                <a:cs typeface="Microsoft Sans Serif"/>
              </a:rPr>
              <a:t>has</a:t>
            </a:r>
            <a:r>
              <a:rPr sz="1982" spc="-208">
                <a:latin typeface="Microsoft Sans Serif"/>
                <a:cs typeface="Microsoft Sans Serif"/>
              </a:rPr>
              <a:t>h</a:t>
            </a:r>
            <a:r>
              <a:rPr lang="en-US" sz="1982" spc="-208">
                <a:latin typeface="Microsoft Sans Serif"/>
                <a:cs typeface="Microsoft Sans Serif"/>
              </a:rPr>
              <a:t>   </a:t>
            </a:r>
            <a:r>
              <a:rPr sz="1982" spc="-436">
                <a:latin typeface="Microsoft Sans Serif"/>
                <a:cs typeface="Microsoft Sans Serif"/>
              </a:rPr>
              <a:t>%</a:t>
            </a:r>
            <a:r>
              <a:rPr lang="en-US" sz="1982" spc="-436">
                <a:latin typeface="Microsoft Sans Serif"/>
                <a:cs typeface="Microsoft Sans Serif"/>
              </a:rPr>
              <a:t>         </a:t>
            </a:r>
            <a:r>
              <a:rPr sz="1982" spc="-149">
                <a:latin typeface="Microsoft Sans Serif"/>
                <a:cs typeface="Microsoft Sans Serif"/>
              </a:rPr>
              <a:t>M</a:t>
            </a:r>
            <a:r>
              <a:rPr sz="1982" spc="-159">
                <a:latin typeface="Microsoft Sans Serif"/>
                <a:cs typeface="Microsoft Sans Serif"/>
              </a:rPr>
              <a:t>A</a:t>
            </a:r>
            <a:r>
              <a:rPr sz="1982" spc="-149">
                <a:latin typeface="Microsoft Sans Serif"/>
                <a:cs typeface="Microsoft Sans Serif"/>
              </a:rPr>
              <a:t>X</a:t>
            </a:r>
            <a:r>
              <a:rPr sz="1982" spc="-149" dirty="0">
                <a:latin typeface="Microsoft Sans Serif"/>
                <a:cs typeface="Microsoft Sans Serif"/>
              </a:rPr>
              <a:t>_B</a:t>
            </a:r>
            <a:r>
              <a:rPr sz="1982" spc="-159" dirty="0">
                <a:latin typeface="Microsoft Sans Serif"/>
                <a:cs typeface="Microsoft Sans Serif"/>
              </a:rPr>
              <a:t>U</a:t>
            </a:r>
            <a:r>
              <a:rPr sz="1982" spc="-149" dirty="0">
                <a:latin typeface="Microsoft Sans Serif"/>
                <a:cs typeface="Microsoft Sans Serif"/>
              </a:rPr>
              <a:t>C</a:t>
            </a:r>
            <a:r>
              <a:rPr sz="1982" spc="-159" dirty="0">
                <a:latin typeface="Microsoft Sans Serif"/>
                <a:cs typeface="Microsoft Sans Serif"/>
              </a:rPr>
              <a:t>K</a:t>
            </a:r>
            <a:r>
              <a:rPr sz="1982" spc="-149" dirty="0">
                <a:latin typeface="Microsoft Sans Serif"/>
                <a:cs typeface="Microsoft Sans Serif"/>
              </a:rPr>
              <a:t>E</a:t>
            </a:r>
            <a:r>
              <a:rPr sz="1982" spc="-159" dirty="0">
                <a:latin typeface="Microsoft Sans Serif"/>
                <a:cs typeface="Microsoft Sans Serif"/>
              </a:rPr>
              <a:t>T</a:t>
            </a:r>
            <a:r>
              <a:rPr sz="1982" spc="-10" dirty="0">
                <a:latin typeface="Microsoft Sans Serif"/>
                <a:cs typeface="Microsoft Sans Serif"/>
              </a:rPr>
              <a:t>S</a:t>
            </a:r>
            <a:r>
              <a:rPr sz="1982" spc="-34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endParaRPr sz="1982" dirty="0">
              <a:latin typeface="Microsoft Sans Serif"/>
              <a:cs typeface="Microsoft Sans Serif"/>
            </a:endParaRPr>
          </a:p>
          <a:p>
            <a:pPr marL="25168">
              <a:lnSpc>
                <a:spcPts val="2378"/>
              </a:lnSpc>
            </a:pPr>
            <a:r>
              <a:rPr sz="1982" spc="-10" dirty="0">
                <a:latin typeface="Microsoft Sans Serif"/>
                <a:cs typeface="Microsoft Sans Serif"/>
              </a:rPr>
              <a:t>}</a:t>
            </a:r>
            <a:endParaRPr sz="1982" dirty="0">
              <a:latin typeface="Microsoft Sans Serif"/>
              <a:cs typeface="Microsoft Sans Serif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8B1338-71DC-B83F-1480-3B9170DE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13C63EF-5F68-3C3E-3022-10E3FDFC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493" y="214482"/>
            <a:ext cx="6113832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40" dirty="0"/>
              <a:t>Hash</a:t>
            </a:r>
            <a:r>
              <a:rPr spc="-50" dirty="0"/>
              <a:t> </a:t>
            </a:r>
            <a:r>
              <a:rPr spc="20" dirty="0"/>
              <a:t>table:</a:t>
            </a:r>
            <a:r>
              <a:rPr spc="129" dirty="0"/>
              <a:t> </a:t>
            </a:r>
            <a:r>
              <a:rPr spc="3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070903"/>
            <a:ext cx="6454070" cy="33191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2575903" algn="l"/>
              </a:tabLst>
            </a:pPr>
            <a:r>
              <a:rPr sz="2000" b="1" spc="218" dirty="0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2000" b="1" spc="-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49" dirty="0">
                <a:latin typeface="Microsoft Sans Serif"/>
                <a:cs typeface="Microsoft Sans Serif"/>
              </a:rPr>
              <a:t>w</a:t>
            </a:r>
            <a:r>
              <a:rPr sz="2000" spc="139" dirty="0">
                <a:latin typeface="Microsoft Sans Serif"/>
                <a:cs typeface="Microsoft Sans Serif"/>
              </a:rPr>
              <a:t>o</a:t>
            </a:r>
            <a:r>
              <a:rPr sz="2000" spc="149" dirty="0">
                <a:latin typeface="Microsoft Sans Serif"/>
                <a:cs typeface="Microsoft Sans Serif"/>
              </a:rPr>
              <a:t>r</a:t>
            </a:r>
            <a:r>
              <a:rPr sz="2000" spc="139" dirty="0">
                <a:latin typeface="Microsoft Sans Serif"/>
                <a:cs typeface="Microsoft Sans Serif"/>
              </a:rPr>
              <a:t>d</a:t>
            </a:r>
            <a:r>
              <a:rPr sz="2000" spc="149" dirty="0">
                <a:latin typeface="Microsoft Sans Serif"/>
                <a:cs typeface="Microsoft Sans Serif"/>
              </a:rPr>
              <a:t>r</a:t>
            </a:r>
            <a:r>
              <a:rPr sz="2000" spc="139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c</a:t>
            </a:r>
            <a:r>
              <a:rPr sz="2000" spc="-277" dirty="0">
                <a:latin typeface="Microsoft Sans Serif"/>
                <a:cs typeface="Microsoft Sans Serif"/>
              </a:rPr>
              <a:t> </a:t>
            </a:r>
            <a:r>
              <a:rPr sz="2000" spc="-595" dirty="0">
                <a:latin typeface="Lucida Sans Unicode"/>
                <a:cs typeface="Lucida Sans Unicode"/>
              </a:rPr>
              <a:t>∗</a:t>
            </a:r>
            <a:r>
              <a:rPr sz="2000" dirty="0">
                <a:latin typeface="Lucida Sans Unicode"/>
                <a:cs typeface="Lucida Sans Unicode"/>
              </a:rPr>
              <a:t>	</a:t>
            </a:r>
            <a:r>
              <a:rPr sz="2000" spc="159" dirty="0">
                <a:latin typeface="Microsoft Sans Serif"/>
                <a:cs typeface="Microsoft Sans Serif"/>
              </a:rPr>
              <a:t>l</a:t>
            </a:r>
            <a:r>
              <a:rPr sz="2000" spc="168" dirty="0">
                <a:latin typeface="Microsoft Sans Serif"/>
                <a:cs typeface="Microsoft Sans Serif"/>
              </a:rPr>
              <a:t>ooku</a:t>
            </a:r>
            <a:r>
              <a:rPr sz="2000" spc="-10" dirty="0">
                <a:latin typeface="Microsoft Sans Serif"/>
                <a:cs typeface="Microsoft Sans Serif"/>
              </a:rPr>
              <a:t>p</a:t>
            </a:r>
            <a:r>
              <a:rPr sz="2000" spc="-79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(</a:t>
            </a:r>
            <a:r>
              <a:rPr sz="2000" spc="-159" dirty="0">
                <a:latin typeface="Microsoft Sans Serif"/>
                <a:cs typeface="Microsoft Sans Serif"/>
              </a:rPr>
              <a:t> </a:t>
            </a:r>
            <a:r>
              <a:rPr sz="2000" b="1" spc="89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b="1" spc="99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000" b="1" spc="89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2000" b="1" spc="-24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99" dirty="0">
                <a:solidFill>
                  <a:srgbClr val="0000FF"/>
                </a:solidFill>
                <a:latin typeface="Arial"/>
                <a:cs typeface="Arial"/>
              </a:rPr>
              <a:t>cha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spc="-34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95" dirty="0">
                <a:latin typeface="Lucida Sans Unicode"/>
                <a:cs typeface="Lucida Sans Unicode"/>
              </a:rPr>
              <a:t>∗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297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</a:t>
            </a:r>
            <a:r>
              <a:rPr sz="2000" spc="-258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</a:t>
            </a:r>
            <a:r>
              <a:rPr sz="2000" spc="-258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98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,</a:t>
            </a:r>
            <a:r>
              <a:rPr sz="2000" spc="69" dirty="0"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-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4563" y="1035433"/>
            <a:ext cx="1692931" cy="33191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en-US" sz="2000" spc="218" dirty="0">
                <a:latin typeface="Microsoft Sans Serif"/>
                <a:cs typeface="Microsoft Sans Serif"/>
              </a:rPr>
              <a:t> </a:t>
            </a:r>
            <a:r>
              <a:rPr sz="2000" spc="218" dirty="0">
                <a:latin typeface="Microsoft Sans Serif"/>
                <a:cs typeface="Microsoft Sans Serif"/>
              </a:rPr>
              <a:t>creat</a:t>
            </a:r>
            <a:r>
              <a:rPr sz="2000" spc="-10" dirty="0">
                <a:latin typeface="Microsoft Sans Serif"/>
                <a:cs typeface="Microsoft Sans Serif"/>
              </a:rPr>
              <a:t>e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)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61304" y="1314036"/>
            <a:ext cx="9612061" cy="47818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88"/>
              </a:spcBef>
              <a:buNone/>
            </a:pPr>
            <a:r>
              <a:rPr sz="2000" spc="-10" dirty="0"/>
              <a:t>{</a:t>
            </a:r>
          </a:p>
          <a:p>
            <a:pPr marL="226933" indent="0">
              <a:lnSpc>
                <a:spcPct val="100000"/>
              </a:lnSpc>
              <a:buNone/>
            </a:pPr>
            <a:r>
              <a:rPr sz="2000" b="1" spc="218" dirty="0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2000" b="1" spc="-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49" dirty="0"/>
              <a:t>w</a:t>
            </a:r>
            <a:r>
              <a:rPr sz="2000" spc="139" dirty="0"/>
              <a:t>o</a:t>
            </a:r>
            <a:r>
              <a:rPr sz="2000" spc="149" dirty="0"/>
              <a:t>r</a:t>
            </a:r>
            <a:r>
              <a:rPr sz="2000" spc="139" dirty="0"/>
              <a:t>d</a:t>
            </a:r>
            <a:r>
              <a:rPr sz="2000" spc="149" dirty="0"/>
              <a:t>r</a:t>
            </a:r>
            <a:r>
              <a:rPr sz="2000" spc="139" dirty="0"/>
              <a:t>e</a:t>
            </a:r>
            <a:r>
              <a:rPr sz="2000" spc="-10" dirty="0"/>
              <a:t>c</a:t>
            </a:r>
            <a:r>
              <a:rPr sz="2000" spc="-277" dirty="0"/>
              <a:t> </a:t>
            </a:r>
            <a:r>
              <a:rPr sz="2000" spc="-595" dirty="0">
                <a:latin typeface="Lucida Sans Unicode"/>
                <a:cs typeface="Lucida Sans Unicode"/>
              </a:rPr>
              <a:t>∗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287" dirty="0">
                <a:latin typeface="Lucida Sans Unicode"/>
                <a:cs typeface="Lucida Sans Unicode"/>
              </a:rPr>
              <a:t> </a:t>
            </a:r>
            <a:r>
              <a:rPr sz="2000" spc="-10" dirty="0"/>
              <a:t>c</a:t>
            </a:r>
            <a:r>
              <a:rPr sz="2000" spc="-268" dirty="0"/>
              <a:t> </a:t>
            </a:r>
            <a:r>
              <a:rPr sz="2000" spc="-10" dirty="0"/>
              <a:t>u</a:t>
            </a:r>
            <a:r>
              <a:rPr sz="2000" spc="-268" dirty="0"/>
              <a:t> </a:t>
            </a:r>
            <a:r>
              <a:rPr sz="2000" spc="-10" dirty="0"/>
              <a:t>r</a:t>
            </a:r>
            <a:r>
              <a:rPr sz="2000" spc="-268" dirty="0"/>
              <a:t> </a:t>
            </a:r>
            <a:r>
              <a:rPr sz="2000" spc="-10" dirty="0"/>
              <a:t>r</a:t>
            </a:r>
            <a:r>
              <a:rPr sz="2000" spc="-248" dirty="0"/>
              <a:t> </a:t>
            </a:r>
            <a:r>
              <a:rPr sz="2000" spc="-59" dirty="0"/>
              <a:t>=</a:t>
            </a:r>
            <a:r>
              <a:rPr sz="2000" spc="-79" dirty="0"/>
              <a:t>NUL</a:t>
            </a:r>
            <a:r>
              <a:rPr sz="2000" spc="-10" dirty="0"/>
              <a:t>L</a:t>
            </a:r>
            <a:r>
              <a:rPr sz="2000" spc="-277" dirty="0"/>
              <a:t> </a:t>
            </a:r>
            <a:r>
              <a:rPr sz="2000" spc="-10" dirty="0"/>
              <a:t>;</a:t>
            </a:r>
          </a:p>
          <a:p>
            <a:pPr marL="206799" indent="0">
              <a:lnSpc>
                <a:spcPct val="100000"/>
              </a:lnSpc>
              <a:buNone/>
            </a:pPr>
            <a:r>
              <a:rPr sz="2000" b="1" spc="50" dirty="0">
                <a:solidFill>
                  <a:srgbClr val="0000FF"/>
                </a:solidFill>
                <a:latin typeface="Arial"/>
                <a:cs typeface="Arial"/>
              </a:rPr>
              <a:t>unsigned </a:t>
            </a:r>
            <a:r>
              <a:rPr sz="2000" b="1" spc="2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69" dirty="0">
                <a:solidFill>
                  <a:srgbClr val="0000FF"/>
                </a:solidFill>
                <a:latin typeface="Arial"/>
                <a:cs typeface="Arial"/>
              </a:rPr>
              <a:t>long </a:t>
            </a:r>
            <a:r>
              <a:rPr sz="2000" b="1" spc="22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59" dirty="0"/>
              <a:t>hash=</a:t>
            </a:r>
            <a:r>
              <a:rPr sz="2000" spc="-268" dirty="0"/>
              <a:t> </a:t>
            </a:r>
            <a:r>
              <a:rPr sz="2000" spc="-10" dirty="0"/>
              <a:t>h</a:t>
            </a:r>
            <a:r>
              <a:rPr sz="2000" spc="-287" dirty="0"/>
              <a:t> </a:t>
            </a:r>
            <a:r>
              <a:rPr sz="2000" spc="-10" dirty="0"/>
              <a:t>a</a:t>
            </a:r>
            <a:r>
              <a:rPr sz="2000" spc="-287" dirty="0"/>
              <a:t> </a:t>
            </a:r>
            <a:r>
              <a:rPr sz="2000" spc="-10" dirty="0"/>
              <a:t>s</a:t>
            </a:r>
            <a:r>
              <a:rPr sz="2000" spc="-287" dirty="0"/>
              <a:t> </a:t>
            </a:r>
            <a:r>
              <a:rPr sz="2000" spc="-10" dirty="0"/>
              <a:t>h</a:t>
            </a:r>
            <a:r>
              <a:rPr sz="2000" spc="-287" dirty="0"/>
              <a:t> </a:t>
            </a:r>
            <a:r>
              <a:rPr sz="2000" spc="-10" dirty="0"/>
              <a:t>s</a:t>
            </a:r>
            <a:r>
              <a:rPr sz="2000" spc="-287" dirty="0"/>
              <a:t> </a:t>
            </a:r>
            <a:r>
              <a:rPr sz="2000" spc="-10" dirty="0"/>
              <a:t>t</a:t>
            </a:r>
            <a:r>
              <a:rPr sz="2000" spc="-277" dirty="0"/>
              <a:t> </a:t>
            </a:r>
            <a:r>
              <a:rPr sz="2000" spc="-10" dirty="0"/>
              <a:t>r</a:t>
            </a:r>
            <a:r>
              <a:rPr sz="2000" spc="-287" dirty="0"/>
              <a:t> </a:t>
            </a:r>
            <a:r>
              <a:rPr sz="2000" spc="-20" dirty="0"/>
              <a:t>i</a:t>
            </a:r>
            <a:r>
              <a:rPr sz="2000" spc="-277" dirty="0"/>
              <a:t> </a:t>
            </a:r>
            <a:r>
              <a:rPr sz="2000" spc="-10" dirty="0"/>
              <a:t>n</a:t>
            </a:r>
            <a:r>
              <a:rPr sz="2000" spc="-287" dirty="0"/>
              <a:t> </a:t>
            </a:r>
            <a:r>
              <a:rPr sz="2000" spc="-10" dirty="0"/>
              <a:t>g</a:t>
            </a:r>
            <a:r>
              <a:rPr sz="2000" spc="-20" dirty="0"/>
              <a:t> </a:t>
            </a:r>
            <a:r>
              <a:rPr sz="2000" spc="-10" dirty="0"/>
              <a:t>(</a:t>
            </a:r>
            <a:r>
              <a:rPr sz="2000" spc="79" dirty="0"/>
              <a:t> </a:t>
            </a:r>
            <a:r>
              <a:rPr sz="2000" spc="-10" dirty="0"/>
              <a:t>s</a:t>
            </a:r>
            <a:r>
              <a:rPr sz="2000" spc="-188" dirty="0"/>
              <a:t> </a:t>
            </a:r>
            <a:r>
              <a:rPr sz="2000" spc="-10" dirty="0"/>
              <a:t>t</a:t>
            </a:r>
            <a:r>
              <a:rPr sz="2000" spc="-188" dirty="0"/>
              <a:t> </a:t>
            </a:r>
            <a:r>
              <a:rPr sz="2000" spc="-10" dirty="0"/>
              <a:t>r</a:t>
            </a:r>
            <a:r>
              <a:rPr sz="2000" spc="198" dirty="0"/>
              <a:t> </a:t>
            </a:r>
            <a:r>
              <a:rPr sz="2000" spc="-10" dirty="0"/>
              <a:t>)</a:t>
            </a:r>
            <a:r>
              <a:rPr sz="2000" spc="-139" dirty="0"/>
              <a:t> </a:t>
            </a:r>
            <a:r>
              <a:rPr sz="2000" spc="-10" dirty="0"/>
              <a:t>;</a:t>
            </a:r>
          </a:p>
          <a:p>
            <a:pPr marL="226933" indent="0">
              <a:lnSpc>
                <a:spcPct val="100000"/>
              </a:lnSpc>
              <a:buNone/>
            </a:pPr>
            <a:r>
              <a:rPr sz="2000" b="1" spc="218" dirty="0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2000" b="1" spc="-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49" dirty="0"/>
              <a:t>w</a:t>
            </a:r>
            <a:r>
              <a:rPr sz="2000" spc="139" dirty="0"/>
              <a:t>o</a:t>
            </a:r>
            <a:r>
              <a:rPr sz="2000" spc="149" dirty="0"/>
              <a:t>r</a:t>
            </a:r>
            <a:r>
              <a:rPr sz="2000" spc="139" dirty="0"/>
              <a:t>d</a:t>
            </a:r>
            <a:r>
              <a:rPr sz="2000" spc="149" dirty="0"/>
              <a:t>r</a:t>
            </a:r>
            <a:r>
              <a:rPr sz="2000" spc="139" dirty="0"/>
              <a:t>e</a:t>
            </a:r>
            <a:r>
              <a:rPr sz="2000" spc="-10" dirty="0"/>
              <a:t>c</a:t>
            </a:r>
            <a:r>
              <a:rPr sz="2000" spc="-277" dirty="0"/>
              <a:t> </a:t>
            </a:r>
            <a:r>
              <a:rPr sz="2000" spc="-595" dirty="0">
                <a:latin typeface="Lucida Sans Unicode"/>
                <a:cs typeface="Lucida Sans Unicode"/>
              </a:rPr>
              <a:t>∗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spc="-69" dirty="0"/>
              <a:t>w</a:t>
            </a:r>
            <a:r>
              <a:rPr sz="2000" spc="-50" dirty="0"/>
              <a:t>p</a:t>
            </a:r>
            <a:r>
              <a:rPr sz="2000" spc="-10" dirty="0"/>
              <a:t>=</a:t>
            </a:r>
            <a:r>
              <a:rPr sz="2000" spc="-238" dirty="0"/>
              <a:t> </a:t>
            </a:r>
            <a:r>
              <a:rPr sz="2000" spc="-10" dirty="0"/>
              <a:t>t</a:t>
            </a:r>
            <a:r>
              <a:rPr sz="2000" spc="-258" dirty="0"/>
              <a:t> </a:t>
            </a:r>
            <a:r>
              <a:rPr sz="2000" spc="-10" dirty="0"/>
              <a:t>a</a:t>
            </a:r>
            <a:r>
              <a:rPr sz="2000" spc="-258" dirty="0"/>
              <a:t> </a:t>
            </a:r>
            <a:r>
              <a:rPr sz="2000" spc="-10" dirty="0"/>
              <a:t>b</a:t>
            </a:r>
            <a:r>
              <a:rPr sz="2000" spc="-258" dirty="0"/>
              <a:t> </a:t>
            </a:r>
            <a:r>
              <a:rPr sz="2000" spc="-20" dirty="0"/>
              <a:t>l</a:t>
            </a:r>
            <a:r>
              <a:rPr sz="2000" spc="-258" dirty="0"/>
              <a:t> </a:t>
            </a:r>
            <a:r>
              <a:rPr sz="2000" spc="-10" dirty="0"/>
              <a:t>e</a:t>
            </a:r>
            <a:r>
              <a:rPr sz="2000" spc="59" dirty="0"/>
              <a:t> </a:t>
            </a:r>
            <a:r>
              <a:rPr sz="2000" spc="-10" dirty="0"/>
              <a:t>[</a:t>
            </a:r>
            <a:r>
              <a:rPr sz="2000" spc="-119" dirty="0"/>
              <a:t> </a:t>
            </a:r>
            <a:r>
              <a:rPr sz="2000" spc="79" dirty="0"/>
              <a:t>has</a:t>
            </a:r>
            <a:r>
              <a:rPr sz="2000" spc="-10" dirty="0"/>
              <a:t>h</a:t>
            </a:r>
            <a:r>
              <a:rPr sz="2000" spc="-20" dirty="0"/>
              <a:t> </a:t>
            </a:r>
            <a:r>
              <a:rPr sz="2000" spc="-10" dirty="0"/>
              <a:t>]</a:t>
            </a:r>
            <a:r>
              <a:rPr sz="2000" spc="-109" dirty="0"/>
              <a:t> </a:t>
            </a:r>
            <a:r>
              <a:rPr sz="2000" spc="-10" dirty="0"/>
              <a:t>;</a:t>
            </a:r>
          </a:p>
          <a:p>
            <a:pPr marL="151006" marR="135905" indent="0">
              <a:lnSpc>
                <a:spcPct val="100000"/>
              </a:lnSpc>
              <a:spcBef>
                <a:spcPts val="79"/>
              </a:spcBef>
              <a:buNone/>
            </a:pPr>
            <a:r>
              <a:rPr sz="2000" b="1" spc="218" dirty="0">
                <a:solidFill>
                  <a:srgbClr val="0000FF"/>
                </a:solidFill>
                <a:latin typeface="Arial"/>
                <a:cs typeface="Arial"/>
              </a:rPr>
              <a:t>fo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spc="-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/>
              <a:t>(</a:t>
            </a:r>
            <a:r>
              <a:rPr sz="2000" dirty="0"/>
              <a:t> </a:t>
            </a:r>
            <a:r>
              <a:rPr sz="2000" spc="-10" dirty="0"/>
              <a:t>c</a:t>
            </a:r>
            <a:r>
              <a:rPr sz="2000" spc="-268" dirty="0"/>
              <a:t> </a:t>
            </a:r>
            <a:r>
              <a:rPr sz="2000" spc="-10" dirty="0"/>
              <a:t>u</a:t>
            </a:r>
            <a:r>
              <a:rPr sz="2000" spc="-268" dirty="0"/>
              <a:t> </a:t>
            </a:r>
            <a:r>
              <a:rPr sz="2000" spc="-10" dirty="0"/>
              <a:t>r</a:t>
            </a:r>
            <a:r>
              <a:rPr sz="2000" spc="-268" dirty="0"/>
              <a:t> </a:t>
            </a:r>
            <a:r>
              <a:rPr sz="2000" spc="-10" dirty="0"/>
              <a:t>r</a:t>
            </a:r>
            <a:r>
              <a:rPr sz="2000" spc="-248" dirty="0"/>
              <a:t> </a:t>
            </a:r>
            <a:r>
              <a:rPr sz="2000" spc="-50" dirty="0"/>
              <a:t>=</a:t>
            </a:r>
            <a:r>
              <a:rPr sz="2000" spc="-69" dirty="0"/>
              <a:t>w</a:t>
            </a:r>
            <a:r>
              <a:rPr sz="2000" spc="-10" dirty="0"/>
              <a:t>p</a:t>
            </a:r>
            <a:r>
              <a:rPr sz="2000" spc="-268" dirty="0"/>
              <a:t> </a:t>
            </a:r>
            <a:r>
              <a:rPr sz="2000" spc="-10" dirty="0"/>
              <a:t>;</a:t>
            </a:r>
            <a:r>
              <a:rPr sz="2000" spc="50" dirty="0"/>
              <a:t> </a:t>
            </a:r>
            <a:r>
              <a:rPr sz="2000" spc="-10" dirty="0"/>
              <a:t>c</a:t>
            </a:r>
            <a:r>
              <a:rPr sz="2000" spc="-268" dirty="0"/>
              <a:t> </a:t>
            </a:r>
            <a:r>
              <a:rPr sz="2000" spc="-10" dirty="0"/>
              <a:t>u</a:t>
            </a:r>
            <a:r>
              <a:rPr sz="2000" spc="-268" dirty="0"/>
              <a:t> </a:t>
            </a:r>
            <a:r>
              <a:rPr sz="2000" spc="-10" dirty="0"/>
              <a:t>r</a:t>
            </a:r>
            <a:r>
              <a:rPr sz="2000" spc="-268" dirty="0"/>
              <a:t> </a:t>
            </a:r>
            <a:r>
              <a:rPr sz="2000" spc="-10" dirty="0"/>
              <a:t>r</a:t>
            </a:r>
            <a:r>
              <a:rPr sz="2000" spc="-40" dirty="0"/>
              <a:t> </a:t>
            </a:r>
            <a:r>
              <a:rPr sz="2000" spc="-10" dirty="0"/>
              <a:t>!</a:t>
            </a:r>
            <a:r>
              <a:rPr sz="2000" spc="-307" dirty="0"/>
              <a:t> </a:t>
            </a:r>
            <a:r>
              <a:rPr sz="2000" spc="149" dirty="0"/>
              <a:t>=</a:t>
            </a:r>
            <a:r>
              <a:rPr sz="2000" spc="-79" dirty="0"/>
              <a:t>NUL</a:t>
            </a:r>
            <a:r>
              <a:rPr sz="2000" spc="-10" dirty="0"/>
              <a:t>L</a:t>
            </a:r>
            <a:r>
              <a:rPr sz="2000" dirty="0"/>
              <a:t>  </a:t>
            </a:r>
            <a:r>
              <a:rPr sz="2000" spc="-139" dirty="0"/>
              <a:t> </a:t>
            </a:r>
            <a:r>
              <a:rPr sz="2000" spc="-10" dirty="0"/>
              <a:t>;</a:t>
            </a:r>
            <a:r>
              <a:rPr sz="2000" spc="50" dirty="0"/>
              <a:t> </a:t>
            </a:r>
            <a:r>
              <a:rPr sz="2000" spc="-10" dirty="0"/>
              <a:t>c</a:t>
            </a:r>
            <a:r>
              <a:rPr sz="2000" spc="-268" dirty="0"/>
              <a:t> </a:t>
            </a:r>
            <a:r>
              <a:rPr sz="2000" spc="-10" dirty="0"/>
              <a:t>u</a:t>
            </a:r>
            <a:r>
              <a:rPr sz="2000" spc="-268" dirty="0"/>
              <a:t> </a:t>
            </a:r>
            <a:r>
              <a:rPr sz="2000" spc="-10" dirty="0"/>
              <a:t>r</a:t>
            </a:r>
            <a:r>
              <a:rPr sz="2000" spc="-268" dirty="0"/>
              <a:t> </a:t>
            </a:r>
            <a:r>
              <a:rPr sz="2000" spc="-10" dirty="0"/>
              <a:t>r</a:t>
            </a:r>
            <a:r>
              <a:rPr sz="2000" spc="-248" dirty="0"/>
              <a:t> </a:t>
            </a:r>
            <a:r>
              <a:rPr sz="2000" spc="226" dirty="0"/>
              <a:t>=</a:t>
            </a:r>
            <a:r>
              <a:rPr sz="2000" spc="208" dirty="0"/>
              <a:t>cur</a:t>
            </a:r>
            <a:r>
              <a:rPr sz="2000" spc="-10" dirty="0"/>
              <a:t>r</a:t>
            </a:r>
            <a:r>
              <a:rPr sz="2000" spc="-168" dirty="0"/>
              <a:t> </a:t>
            </a:r>
            <a:r>
              <a:rPr sz="2000" spc="-208" dirty="0">
                <a:latin typeface="Lucida Sans Unicode"/>
                <a:cs typeface="Lucida Sans Unicode"/>
              </a:rPr>
              <a:t>−</a:t>
            </a:r>
            <a:r>
              <a:rPr sz="2000" spc="109" dirty="0"/>
              <a:t>&gt;</a:t>
            </a:r>
            <a:r>
              <a:rPr sz="2000" spc="188" dirty="0"/>
              <a:t>nex</a:t>
            </a:r>
            <a:r>
              <a:rPr sz="2000" spc="-10" dirty="0"/>
              <a:t>t</a:t>
            </a:r>
            <a:r>
              <a:rPr sz="2000" spc="-69" dirty="0"/>
              <a:t> </a:t>
            </a:r>
            <a:r>
              <a:rPr sz="2000" spc="-10" dirty="0"/>
              <a:t>)</a:t>
            </a:r>
            <a:endParaRPr lang="en-US" sz="2000" spc="-10" dirty="0"/>
          </a:p>
          <a:p>
            <a:pPr marL="151006" marR="135905" indent="0">
              <a:lnSpc>
                <a:spcPct val="100000"/>
              </a:lnSpc>
              <a:spcBef>
                <a:spcPts val="79"/>
              </a:spcBef>
              <a:buNone/>
            </a:pPr>
            <a:endParaRPr lang="en-US" sz="2000" spc="-10" dirty="0"/>
          </a:p>
          <a:p>
            <a:pPr marL="151006" marR="135905" indent="0">
              <a:lnSpc>
                <a:spcPct val="100000"/>
              </a:lnSpc>
              <a:spcBef>
                <a:spcPts val="79"/>
              </a:spcBef>
              <a:buNone/>
            </a:pPr>
            <a:r>
              <a:rPr lang="en-US" sz="2000" spc="-10" dirty="0">
                <a:solidFill>
                  <a:srgbClr val="B50A0A"/>
                </a:solidFill>
              </a:rPr>
              <a:t> /* If n</a:t>
            </a:r>
            <a:r>
              <a:rPr sz="2000" spc="-10" dirty="0">
                <a:solidFill>
                  <a:srgbClr val="B50A0A"/>
                </a:solidFill>
              </a:rPr>
              <a:t>o</a:t>
            </a:r>
            <a:r>
              <a:rPr lang="en-US" sz="2000" spc="-10" dirty="0">
                <a:solidFill>
                  <a:srgbClr val="B50A0A"/>
                </a:solidFill>
              </a:rPr>
              <a:t>t fo</a:t>
            </a:r>
            <a:r>
              <a:rPr sz="2000" spc="-10" dirty="0">
                <a:solidFill>
                  <a:srgbClr val="B50A0A"/>
                </a:solidFill>
              </a:rPr>
              <a:t>un</a:t>
            </a:r>
            <a:r>
              <a:rPr lang="en-US" sz="2000" spc="-10" dirty="0">
                <a:solidFill>
                  <a:srgbClr val="B50A0A"/>
                </a:solidFill>
              </a:rPr>
              <a:t>d*/</a:t>
            </a:r>
            <a:endParaRPr sz="2000" spc="-10" dirty="0">
              <a:solidFill>
                <a:srgbClr val="B50A0A"/>
              </a:solidFill>
            </a:endParaRPr>
          </a:p>
          <a:p>
            <a:pPr marL="247065" indent="0">
              <a:lnSpc>
                <a:spcPct val="100000"/>
              </a:lnSpc>
              <a:buNone/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b="1" spc="9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/>
              <a:t>(</a:t>
            </a:r>
            <a:r>
              <a:rPr sz="2000" spc="-40" dirty="0"/>
              <a:t> </a:t>
            </a:r>
            <a:r>
              <a:rPr sz="2000" spc="218" dirty="0"/>
              <a:t>creat</a:t>
            </a:r>
            <a:r>
              <a:rPr sz="2000" spc="-10" dirty="0"/>
              <a:t>e</a:t>
            </a:r>
            <a:r>
              <a:rPr sz="2000" spc="-40" dirty="0"/>
              <a:t> </a:t>
            </a:r>
            <a:r>
              <a:rPr sz="2000" spc="-10" dirty="0"/>
              <a:t>)</a:t>
            </a:r>
          </a:p>
          <a:p>
            <a:pPr marL="834731" indent="0">
              <a:lnSpc>
                <a:spcPct val="100000"/>
              </a:lnSpc>
              <a:buNone/>
            </a:pPr>
            <a:r>
              <a:rPr sz="2000" spc="-10" dirty="0">
                <a:solidFill>
                  <a:srgbClr val="B50A0A"/>
                </a:solidFill>
              </a:rPr>
              <a:t>/</a:t>
            </a:r>
            <a:r>
              <a:rPr sz="2000" spc="-258" dirty="0">
                <a:solidFill>
                  <a:srgbClr val="B50A0A"/>
                </a:solidFill>
              </a:rPr>
              <a:t> </a:t>
            </a:r>
            <a:r>
              <a:rPr sz="2000" spc="-595" dirty="0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2000" spc="-287" dirty="0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2000" spc="50" dirty="0">
                <a:solidFill>
                  <a:srgbClr val="B50A0A"/>
                </a:solidFill>
              </a:rPr>
              <a:t>ad</a:t>
            </a:r>
            <a:r>
              <a:rPr sz="2000" spc="-10" dirty="0">
                <a:solidFill>
                  <a:srgbClr val="B50A0A"/>
                </a:solidFill>
              </a:rPr>
              <a:t>d</a:t>
            </a:r>
            <a:r>
              <a:rPr sz="2000" dirty="0">
                <a:solidFill>
                  <a:srgbClr val="B50A0A"/>
                </a:solidFill>
              </a:rPr>
              <a:t>  </a:t>
            </a:r>
            <a:r>
              <a:rPr sz="2000" spc="-89" dirty="0">
                <a:solidFill>
                  <a:srgbClr val="B50A0A"/>
                </a:solidFill>
              </a:rPr>
              <a:t> </a:t>
            </a:r>
            <a:r>
              <a:rPr sz="2000" spc="226" dirty="0">
                <a:solidFill>
                  <a:srgbClr val="B50A0A"/>
                </a:solidFill>
              </a:rPr>
              <a:t>t</a:t>
            </a:r>
            <a:r>
              <a:rPr sz="2000" spc="-10" dirty="0">
                <a:solidFill>
                  <a:srgbClr val="B50A0A"/>
                </a:solidFill>
              </a:rPr>
              <a:t>o</a:t>
            </a:r>
            <a:r>
              <a:rPr sz="2000" dirty="0">
                <a:solidFill>
                  <a:srgbClr val="B50A0A"/>
                </a:solidFill>
              </a:rPr>
              <a:t>  </a:t>
            </a:r>
            <a:r>
              <a:rPr sz="2000" spc="168" dirty="0">
                <a:solidFill>
                  <a:srgbClr val="B50A0A"/>
                </a:solidFill>
              </a:rPr>
              <a:t> </a:t>
            </a:r>
            <a:r>
              <a:rPr sz="2000" spc="-10" dirty="0">
                <a:solidFill>
                  <a:srgbClr val="B50A0A"/>
                </a:solidFill>
              </a:rPr>
              <a:t>f</a:t>
            </a:r>
            <a:r>
              <a:rPr sz="2000" spc="-208" dirty="0">
                <a:solidFill>
                  <a:srgbClr val="B50A0A"/>
                </a:solidFill>
              </a:rPr>
              <a:t> </a:t>
            </a:r>
            <a:r>
              <a:rPr sz="2000" spc="-10" dirty="0">
                <a:solidFill>
                  <a:srgbClr val="B50A0A"/>
                </a:solidFill>
              </a:rPr>
              <a:t>r</a:t>
            </a:r>
            <a:r>
              <a:rPr sz="2000" spc="-198" dirty="0">
                <a:solidFill>
                  <a:srgbClr val="B50A0A"/>
                </a:solidFill>
              </a:rPr>
              <a:t> </a:t>
            </a:r>
            <a:r>
              <a:rPr sz="2000" spc="-10" dirty="0">
                <a:solidFill>
                  <a:srgbClr val="B50A0A"/>
                </a:solidFill>
              </a:rPr>
              <a:t>o</a:t>
            </a:r>
            <a:r>
              <a:rPr sz="2000" spc="-208" dirty="0">
                <a:solidFill>
                  <a:srgbClr val="B50A0A"/>
                </a:solidFill>
              </a:rPr>
              <a:t> </a:t>
            </a:r>
            <a:r>
              <a:rPr sz="2000" spc="-10" dirty="0">
                <a:solidFill>
                  <a:srgbClr val="B50A0A"/>
                </a:solidFill>
              </a:rPr>
              <a:t>n</a:t>
            </a:r>
            <a:r>
              <a:rPr sz="2000" spc="-198" dirty="0">
                <a:solidFill>
                  <a:srgbClr val="B50A0A"/>
                </a:solidFill>
              </a:rPr>
              <a:t> </a:t>
            </a:r>
            <a:r>
              <a:rPr sz="2000" spc="-10" dirty="0">
                <a:solidFill>
                  <a:srgbClr val="B50A0A"/>
                </a:solidFill>
              </a:rPr>
              <a:t>t</a:t>
            </a:r>
            <a:r>
              <a:rPr sz="2000" spc="79" dirty="0">
                <a:solidFill>
                  <a:srgbClr val="B50A0A"/>
                </a:solidFill>
              </a:rPr>
              <a:t> </a:t>
            </a:r>
            <a:r>
              <a:rPr sz="2000" spc="-595" dirty="0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2000" spc="-357" dirty="0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B50A0A"/>
                </a:solidFill>
              </a:rPr>
              <a:t>/</a:t>
            </a:r>
          </a:p>
          <a:p>
            <a:pPr marL="798236" indent="0">
              <a:lnSpc>
                <a:spcPct val="100000"/>
              </a:lnSpc>
              <a:buNone/>
            </a:pPr>
            <a:r>
              <a:rPr sz="2000" b="1" spc="188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2000" b="1" spc="-10" dirty="0">
                <a:solidFill>
                  <a:srgbClr val="0000FF"/>
                </a:solidFill>
                <a:latin typeface="Arial"/>
                <a:cs typeface="Arial"/>
              </a:rPr>
              <a:t>eturn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  </a:t>
            </a:r>
            <a:r>
              <a:rPr sz="2000" spc="-10" dirty="0"/>
              <a:t>c</a:t>
            </a:r>
            <a:r>
              <a:rPr sz="2000" spc="-268" dirty="0"/>
              <a:t> </a:t>
            </a:r>
            <a:r>
              <a:rPr sz="2000" spc="-10" dirty="0"/>
              <a:t>u</a:t>
            </a:r>
            <a:r>
              <a:rPr sz="2000" spc="-268" dirty="0"/>
              <a:t> </a:t>
            </a:r>
            <a:r>
              <a:rPr sz="2000" spc="-10" dirty="0"/>
              <a:t>r</a:t>
            </a:r>
            <a:r>
              <a:rPr sz="2000" spc="-268" dirty="0"/>
              <a:t> </a:t>
            </a:r>
            <a:r>
              <a:rPr sz="2000" spc="-10" dirty="0"/>
              <a:t>r</a:t>
            </a:r>
            <a:r>
              <a:rPr sz="2000" spc="50" dirty="0"/>
              <a:t> </a:t>
            </a:r>
            <a:r>
              <a:rPr sz="2000" spc="-10" dirty="0"/>
              <a:t>;</a:t>
            </a:r>
          </a:p>
          <a:p>
            <a:pPr marL="223158" indent="0">
              <a:lnSpc>
                <a:spcPct val="100000"/>
              </a:lnSpc>
              <a:buNone/>
            </a:pPr>
            <a:endParaRPr sz="2000" b="1" spc="139" dirty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spc="-10" dirty="0"/>
              <a:t>}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C5412-CE74-5080-CBF7-41CF8E38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Function Pointer and Hash Tables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EE384B0-24F7-F4EB-E43A-DE5382C4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hashes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81534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Hash tables can be generic</a:t>
            </a:r>
          </a:p>
          <a:p>
            <a:pPr lvl="1"/>
            <a:r>
              <a:rPr lang="en-US" dirty="0"/>
              <a:t>To store elements of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we just need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 to be: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i="1" dirty="0" err="1"/>
              <a:t>Hashable</a:t>
            </a:r>
            <a:r>
              <a:rPr lang="en-US" dirty="0"/>
              <a:t>: convert any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 to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en-US" i="1" dirty="0"/>
              <a:t>Comparable</a:t>
            </a:r>
            <a:r>
              <a:rPr lang="en-US" dirty="0"/>
              <a:t>: order any two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 (</a:t>
            </a:r>
            <a:r>
              <a:rPr lang="en-US" b="1" dirty="0"/>
              <a:t>only when dictionary</a:t>
            </a:r>
            <a:r>
              <a:rPr lang="en-US" dirty="0"/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1314450" lvl="2" indent="-457200">
              <a:buFont typeface="+mj-lt"/>
              <a:buAutoNum type="arabicPeriod"/>
            </a:pPr>
            <a:endParaRPr lang="en-US" sz="1000" dirty="0"/>
          </a:p>
          <a:p>
            <a:pPr marL="514350" indent="-457200"/>
            <a:r>
              <a:rPr lang="en-US" dirty="0"/>
              <a:t>When hash tables are a reusable library, the division of responsibility generally breaks down into two roles: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09800" y="56388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4572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kern="0" dirty="0"/>
              <a:t>We will learn both roles, but most programmers “in the real world” spend more time as clients while understanding the library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67000" y="3962400"/>
            <a:ext cx="7162800" cy="1295400"/>
            <a:chOff x="1143000" y="3962400"/>
            <a:chExt cx="7162800" cy="12954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143000" y="4038600"/>
              <a:ext cx="2057400" cy="1219200"/>
            </a:xfrm>
            <a:prstGeom prst="rect">
              <a:avLst/>
            </a:prstGeom>
            <a:solidFill>
              <a:srgbClr val="FFC000">
                <a:alpha val="3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3000" y="462909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000" dirty="0">
                <a:cs typeface="Times New Roman" pitchFamily="18" charset="0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1600200" y="4705290"/>
              <a:ext cx="978408" cy="2286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4609980"/>
              <a:ext cx="4628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cs typeface="Times New Roman" pitchFamily="18" charset="0"/>
                </a:rPr>
                <a:t>int</a:t>
              </a:r>
              <a:endParaRPr lang="en-US" sz="2000" dirty="0"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79378" y="4609980"/>
              <a:ext cx="1355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cs typeface="Times New Roman" pitchFamily="18" charset="0"/>
                </a:rPr>
                <a:t>table-index</a:t>
              </a: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3288792" y="4705290"/>
              <a:ext cx="978408" cy="2286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5727192" y="4705290"/>
              <a:ext cx="1130808" cy="2286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5000" y="4400490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cs typeface="Times New Roman" pitchFamily="18" charset="0"/>
                </a:rPr>
                <a:t>collision?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22218" y="4473714"/>
              <a:ext cx="12440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cs typeface="Times New Roman" pitchFamily="18" charset="0"/>
                </a:rPr>
                <a:t>collision</a:t>
              </a:r>
            </a:p>
            <a:p>
              <a:r>
                <a:rPr lang="en-US" sz="2000" dirty="0">
                  <a:cs typeface="Times New Roman" pitchFamily="18" charset="0"/>
                </a:rPr>
                <a:t>resolution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4019490"/>
              <a:ext cx="752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cs typeface="Times New Roman" pitchFamily="18" charset="0"/>
                </a:rPr>
                <a:t>client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19400" y="4038600"/>
              <a:ext cx="5486400" cy="1219200"/>
            </a:xfrm>
            <a:prstGeom prst="rect">
              <a:avLst/>
            </a:prstGeom>
            <a:solidFill>
              <a:srgbClr val="00B0F0">
                <a:alpha val="3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962400"/>
              <a:ext cx="1990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cs typeface="Times New Roman" pitchFamily="18" charset="0"/>
                </a:rPr>
                <a:t>hash table library</a:t>
              </a:r>
            </a:p>
          </p:txBody>
        </p:sp>
      </p:grp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9FE18DA-18C5-0E9C-FBD0-36931022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6106"/>
            <a:ext cx="4114800" cy="365125"/>
          </a:xfrm>
        </p:spPr>
        <p:txBody>
          <a:bodyPr/>
          <a:lstStyle/>
          <a:p>
            <a:r>
              <a:rPr lang="en-US" dirty="0"/>
              <a:t>Function Pointer and Hash Tables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EBDAC45-959D-20D0-DAD3-82DAA17A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roles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33600" y="39624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4572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/>
              <a:t>Two roles must both contribute to minimizing collisions (heuristically)</a:t>
            </a:r>
          </a:p>
          <a:p>
            <a:pPr marL="514350" indent="-4572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kern="0" dirty="0"/>
              <a:t>Client should aim for different </a:t>
            </a:r>
            <a:r>
              <a:rPr lang="en-US" sz="2000" kern="0" dirty="0" err="1"/>
              <a:t>ints</a:t>
            </a:r>
            <a:r>
              <a:rPr lang="en-US" sz="2000" kern="0" dirty="0"/>
              <a:t> for expected items</a:t>
            </a:r>
          </a:p>
          <a:p>
            <a:pPr marL="971550" lvl="1" indent="-4572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kern="0" dirty="0"/>
              <a:t>Avoid “wasting” any part 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kern="0" dirty="0"/>
              <a:t> or the 32 bits of the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51435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kern="0" dirty="0"/>
              <a:t>Library should aim for putting “similar”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err="1"/>
              <a:t>s</a:t>
            </a:r>
            <a:r>
              <a:rPr lang="en-US" sz="2000" kern="0" dirty="0"/>
              <a:t> in different indices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667000" y="1676400"/>
            <a:ext cx="7162800" cy="1295400"/>
            <a:chOff x="1143000" y="1905000"/>
            <a:chExt cx="7162800" cy="12954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143000" y="1981200"/>
              <a:ext cx="2057400" cy="1219200"/>
            </a:xfrm>
            <a:prstGeom prst="rect">
              <a:avLst/>
            </a:prstGeom>
            <a:solidFill>
              <a:srgbClr val="FFC000">
                <a:alpha val="3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3000" y="257169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cs typeface="Times New Roman" pitchFamily="18" charset="0"/>
                </a:rPr>
                <a:t>E</a:t>
              </a: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1600200" y="2647890"/>
              <a:ext cx="978408" cy="2286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2552580"/>
              <a:ext cx="4628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cs typeface="Times New Roman" pitchFamily="18" charset="0"/>
                </a:rPr>
                <a:t>int</a:t>
              </a:r>
              <a:endParaRPr lang="en-US" sz="2000" dirty="0"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79378" y="2552580"/>
              <a:ext cx="1355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cs typeface="Times New Roman" pitchFamily="18" charset="0"/>
                </a:rPr>
                <a:t>table-index</a:t>
              </a: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3288792" y="2647890"/>
              <a:ext cx="978408" cy="2286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5727192" y="2647890"/>
              <a:ext cx="1130808" cy="2286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5000" y="2343090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cs typeface="Times New Roman" pitchFamily="18" charset="0"/>
                </a:rPr>
                <a:t>collision?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22218" y="2416314"/>
              <a:ext cx="12440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cs typeface="Times New Roman" pitchFamily="18" charset="0"/>
                </a:rPr>
                <a:t>collision</a:t>
              </a:r>
            </a:p>
            <a:p>
              <a:r>
                <a:rPr lang="en-US" sz="2000" dirty="0">
                  <a:cs typeface="Times New Roman" pitchFamily="18" charset="0"/>
                </a:rPr>
                <a:t>resolution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1962090"/>
              <a:ext cx="752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cs typeface="Times New Roman" pitchFamily="18" charset="0"/>
                </a:rPr>
                <a:t>client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19400" y="1981200"/>
              <a:ext cx="5486400" cy="1219200"/>
            </a:xfrm>
            <a:prstGeom prst="rect">
              <a:avLst/>
            </a:prstGeom>
            <a:solidFill>
              <a:srgbClr val="00B0F0">
                <a:alpha val="3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1905000"/>
              <a:ext cx="1990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cs typeface="Times New Roman" pitchFamily="18" charset="0"/>
                </a:rPr>
                <a:t>hash table library</a:t>
              </a: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133600" y="12954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4572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/>
              <a:t>Some ambiguity in terminology on which parts are “hashing”</a:t>
            </a:r>
          </a:p>
        </p:txBody>
      </p:sp>
      <p:sp>
        <p:nvSpPr>
          <p:cNvPr id="24" name="Left Brace 23"/>
          <p:cNvSpPr/>
          <p:nvPr/>
        </p:nvSpPr>
        <p:spPr bwMode="auto">
          <a:xfrm rot="16200000">
            <a:off x="3579876" y="2513075"/>
            <a:ext cx="307848" cy="1524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5434" y="3333690"/>
            <a:ext cx="1336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“hashing”?</a:t>
            </a:r>
          </a:p>
        </p:txBody>
      </p:sp>
      <p:sp>
        <p:nvSpPr>
          <p:cNvPr id="26" name="Left Brace 25"/>
          <p:cNvSpPr/>
          <p:nvPr/>
        </p:nvSpPr>
        <p:spPr bwMode="auto">
          <a:xfrm rot="16200000">
            <a:off x="4913378" y="954025"/>
            <a:ext cx="307848" cy="419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801" y="3276600"/>
            <a:ext cx="1336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“hashing”?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A3CC8F4-D7C0-2F73-F715-04397C67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6106"/>
            <a:ext cx="4114800" cy="365125"/>
          </a:xfrm>
        </p:spPr>
        <p:txBody>
          <a:bodyPr/>
          <a:lstStyle/>
          <a:p>
            <a:r>
              <a:rPr lang="en-US" dirty="0"/>
              <a:t>Function Pointer and Hash Tables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BB1CA79-EE0A-3370-E7A2-A2BE03EB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7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062" y="170429"/>
            <a:ext cx="5522375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30" dirty="0"/>
              <a:t>Void</a:t>
            </a:r>
            <a:r>
              <a:rPr spc="-89" dirty="0"/>
              <a:t> </a:t>
            </a:r>
            <a:r>
              <a:rPr spc="20" dirty="0"/>
              <a:t>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3062" y="928272"/>
            <a:ext cx="9318713" cy="4700005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86911" indent="-263001" algn="just">
              <a:spcBef>
                <a:spcPts val="860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declare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518452" indent="-263001" algn="just">
              <a:lnSpc>
                <a:spcPct val="102600"/>
              </a:lnSpc>
              <a:spcBef>
                <a:spcPts val="595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 algn="just">
              <a:spcBef>
                <a:spcPts val="65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C allows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427849" indent="-263001" algn="just">
              <a:lnSpc>
                <a:spcPct val="102600"/>
              </a:lnSpc>
              <a:spcBef>
                <a:spcPts val="595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  <a:r>
              <a:rPr sz="2000" spc="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-5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pointers?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 algn="just">
              <a:spcBef>
                <a:spcPts val="347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923" lvl="1" indent="-270552" algn="just">
              <a:lnSpc>
                <a:spcPts val="2378"/>
              </a:lnSpc>
              <a:spcBef>
                <a:spcPts val="347"/>
              </a:spcBef>
              <a:buClr>
                <a:srgbClr val="000000"/>
              </a:buClr>
              <a:buSzPct val="90000"/>
              <a:buFont typeface="Arial"/>
              <a:buChar char="•"/>
              <a:tabLst>
                <a:tab pos="853181" algn="l"/>
              </a:tabLst>
            </a:pPr>
            <a:r>
              <a:rPr sz="20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8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9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6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sz="2000" b="1" spc="-2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95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00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p=&amp;x;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000" spc="-5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sz="2000" spc="-5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sz="20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sz="2000" spc="19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8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000" spc="-119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sz="2000" spc="-5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sz="20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3181" lvl="1" indent="-271810" algn="just">
              <a:lnSpc>
                <a:spcPts val="2378"/>
              </a:lnSpc>
              <a:buClr>
                <a:srgbClr val="000000"/>
              </a:buClr>
              <a:buSzPct val="90000"/>
              <a:buFont typeface="Arial"/>
              <a:buChar char="•"/>
              <a:tabLst>
                <a:tab pos="854440" algn="l"/>
              </a:tabLst>
            </a:pPr>
            <a:r>
              <a:rPr sz="20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ﬂoat</a:t>
            </a: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8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-1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sz="2000" spc="-3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6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sz="2000" b="1" spc="-2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95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00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p=&amp;f;</a:t>
            </a:r>
            <a:r>
              <a:rPr sz="2000" spc="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000" spc="-4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sz="2000" spc="-4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20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sz="200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9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4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ﬂoat</a:t>
            </a:r>
            <a:r>
              <a:rPr sz="2000" spc="-59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sz="2000" spc="-5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sz="20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10067" indent="-263001" algn="just">
              <a:lnSpc>
                <a:spcPct val="102600"/>
              </a:lnSpc>
              <a:spcBef>
                <a:spcPts val="63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dereferenced.</a:t>
            </a:r>
            <a:r>
              <a:rPr sz="2000" spc="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cast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dereferencing.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algn="just">
              <a:spcBef>
                <a:spcPts val="268"/>
              </a:spcBef>
            </a:pPr>
            <a:r>
              <a:rPr sz="2000" b="1" spc="-13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sz="2000" spc="-139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00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p;</a:t>
            </a:r>
            <a:r>
              <a:rPr sz="2000" spc="7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9" dirty="0">
                <a:latin typeface="Arial" panose="020B0604020202020204" pitchFamily="34" charset="0"/>
                <a:cs typeface="Arial" panose="020B0604020202020204" pitchFamily="34" charset="0"/>
              </a:rPr>
              <a:t>("%d",∗p);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97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/∗</a:t>
            </a:r>
            <a:r>
              <a:rPr sz="2000" spc="-26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r>
              <a:rPr sz="2000" spc="-59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97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∗/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algn="just">
              <a:spcBef>
                <a:spcPts val="307"/>
              </a:spcBef>
            </a:pPr>
            <a:r>
              <a:rPr sz="2000" b="1" spc="-6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oid</a:t>
            </a:r>
            <a:r>
              <a:rPr sz="2000" spc="-595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00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p;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spc="-1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algn="just">
              <a:spcBef>
                <a:spcPts val="307"/>
              </a:spcBef>
            </a:pPr>
            <a:r>
              <a:rPr lang="en-US" sz="2000" spc="-198" dirty="0">
                <a:latin typeface="Arial" panose="020B0604020202020204" pitchFamily="34" charset="0"/>
                <a:cs typeface="Arial" panose="020B0604020202020204" pitchFamily="34" charset="0"/>
              </a:rPr>
              <a:t>int * </a:t>
            </a:r>
            <a:r>
              <a:rPr lang="en-US" sz="2000" spc="-198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spc="-198" dirty="0">
                <a:latin typeface="Arial" panose="020B0604020202020204" pitchFamily="34" charset="0"/>
                <a:cs typeface="Arial" panose="020B0604020202020204" pitchFamily="34" charset="0"/>
              </a:rPr>
              <a:t> = (int * ) p;</a:t>
            </a:r>
          </a:p>
          <a:p>
            <a:pPr marL="286911" algn="just">
              <a:spcBef>
                <a:spcPts val="307"/>
              </a:spcBef>
            </a:pPr>
            <a:r>
              <a:rPr lang="en-US" sz="2000" spc="-198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spc="-198" dirty="0">
                <a:latin typeface="Arial" panose="020B0604020202020204" pitchFamily="34" charset="0"/>
                <a:cs typeface="Arial" panose="020B0604020202020204" pitchFamily="34" charset="0"/>
              </a:rPr>
              <a:t>(“  %d ”, *</a:t>
            </a:r>
            <a:r>
              <a:rPr lang="en-US" sz="2000" spc="-198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spc="-198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095A-05CB-1CB8-D0B0-CADB1D3D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Function Pointer and Hash Tables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0E3BB-2215-FEAF-4D72-12DB3F5A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D4C2B-2198-3E2B-CB47-BE42AA2A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DDD3F-C82C-C0A8-F7F3-E4BBF30D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DC76F-A82B-B49F-9FC8-9BA3B0261B68}"/>
              </a:ext>
            </a:extLst>
          </p:cNvPr>
          <p:cNvSpPr txBox="1">
            <a:spLocks/>
          </p:cNvSpPr>
          <p:nvPr/>
        </p:nvSpPr>
        <p:spPr>
          <a:xfrm>
            <a:off x="838200" y="850900"/>
            <a:ext cx="10515600" cy="515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Function Pointers</a:t>
            </a:r>
          </a:p>
        </p:txBody>
      </p:sp>
    </p:spTree>
    <p:extLst>
      <p:ext uri="{BB962C8B-B14F-4D97-AF65-F5344CB8AC3E}">
        <p14:creationId xmlns:p14="http://schemas.microsoft.com/office/powerpoint/2010/main" val="222266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360" y="86405"/>
            <a:ext cx="7393781" cy="62457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186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2961" y="1058818"/>
            <a:ext cx="8795296" cy="3542178"/>
          </a:xfrm>
          <a:prstGeom prst="rect">
            <a:avLst/>
          </a:prstGeom>
        </p:spPr>
        <p:txBody>
          <a:bodyPr vert="horz" wrap="square" lIns="0" tIns="112068" rIns="0" bIns="0" rtlCol="0">
            <a:spAutoFit/>
          </a:bodyPr>
          <a:lstStyle/>
          <a:p>
            <a:pPr marL="8929">
              <a:spcBef>
                <a:spcPts val="882"/>
              </a:spcBef>
            </a:pPr>
            <a:r>
              <a:rPr sz="2391" dirty="0">
                <a:latin typeface="Arial"/>
                <a:cs typeface="Arial"/>
              </a:rPr>
              <a:t>Following</a:t>
            </a:r>
            <a:r>
              <a:rPr sz="2391" spc="116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this</a:t>
            </a:r>
            <a:r>
              <a:rPr sz="2391" spc="116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line</a:t>
            </a:r>
            <a:r>
              <a:rPr sz="2391" spc="116" dirty="0">
                <a:latin typeface="Arial"/>
                <a:cs typeface="Arial"/>
              </a:rPr>
              <a:t> </a:t>
            </a:r>
            <a:r>
              <a:rPr sz="2391" spc="70" dirty="0">
                <a:latin typeface="Arial"/>
                <a:cs typeface="Arial"/>
              </a:rPr>
              <a:t>of</a:t>
            </a:r>
            <a:r>
              <a:rPr sz="2391" spc="120" dirty="0">
                <a:latin typeface="Arial"/>
                <a:cs typeface="Arial"/>
              </a:rPr>
              <a:t> </a:t>
            </a:r>
            <a:r>
              <a:rPr sz="2391" spc="25" dirty="0">
                <a:latin typeface="Arial"/>
                <a:cs typeface="Arial"/>
              </a:rPr>
              <a:t>thought:</a:t>
            </a:r>
            <a:endParaRPr sz="2391">
              <a:latin typeface="Arial"/>
              <a:cs typeface="Arial"/>
            </a:endParaRPr>
          </a:p>
          <a:p>
            <a:pPr marL="362532" indent="-166086">
              <a:spcBef>
                <a:spcPts val="671"/>
              </a:spcBef>
              <a:buClr>
                <a:srgbClr val="0056D6"/>
              </a:buClr>
              <a:buSzPct val="96428"/>
              <a:buFont typeface="Tahoma"/>
              <a:buChar char="‣"/>
              <a:tabLst>
                <a:tab pos="362532" algn="l"/>
              </a:tabLst>
            </a:pPr>
            <a:r>
              <a:rPr sz="1969" spc="141" dirty="0">
                <a:latin typeface="Arial"/>
                <a:cs typeface="Arial"/>
              </a:rPr>
              <a:t>A</a:t>
            </a:r>
            <a:r>
              <a:rPr sz="1969" spc="28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type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is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spc="74" dirty="0">
                <a:latin typeface="Arial"/>
                <a:cs typeface="Arial"/>
              </a:rPr>
              <a:t>a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set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spc="56" dirty="0">
                <a:latin typeface="Arial"/>
                <a:cs typeface="Arial"/>
              </a:rPr>
              <a:t>of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values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spc="39" dirty="0">
                <a:latin typeface="Arial"/>
                <a:cs typeface="Arial"/>
              </a:rPr>
              <a:t>equipped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spc="35" dirty="0">
                <a:latin typeface="Arial"/>
                <a:cs typeface="Arial"/>
              </a:rPr>
              <a:t>with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spc="74" dirty="0">
                <a:latin typeface="Arial"/>
                <a:cs typeface="Arial"/>
              </a:rPr>
              <a:t>a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set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spc="56" dirty="0">
                <a:latin typeface="Arial"/>
                <a:cs typeface="Arial"/>
              </a:rPr>
              <a:t>of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operations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on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those</a:t>
            </a:r>
            <a:r>
              <a:rPr sz="1969" spc="32" dirty="0">
                <a:latin typeface="Arial"/>
                <a:cs typeface="Arial"/>
              </a:rPr>
              <a:t> </a:t>
            </a:r>
            <a:r>
              <a:rPr sz="1969" spc="-7" dirty="0">
                <a:latin typeface="Arial"/>
                <a:cs typeface="Arial"/>
              </a:rPr>
              <a:t>values</a:t>
            </a:r>
            <a:endParaRPr sz="1969">
              <a:latin typeface="Arial"/>
              <a:cs typeface="Arial"/>
            </a:endParaRPr>
          </a:p>
          <a:p>
            <a:pPr marL="362532" indent="-166086">
              <a:spcBef>
                <a:spcPts val="942"/>
              </a:spcBef>
              <a:buClr>
                <a:srgbClr val="0056D6"/>
              </a:buClr>
              <a:buSzPct val="96428"/>
              <a:buFont typeface="Tahoma"/>
              <a:buChar char="‣"/>
              <a:tabLst>
                <a:tab pos="362532" algn="l"/>
              </a:tabLst>
            </a:pPr>
            <a:r>
              <a:rPr sz="1969" spc="141" dirty="0">
                <a:latin typeface="Arial"/>
                <a:cs typeface="Arial"/>
              </a:rPr>
              <a:t>A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function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is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spc="74" dirty="0">
                <a:latin typeface="Arial"/>
                <a:cs typeface="Arial"/>
              </a:rPr>
              <a:t>a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computation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abstracted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over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the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types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defined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spc="56" dirty="0">
                <a:latin typeface="Arial"/>
                <a:cs typeface="Arial"/>
              </a:rPr>
              <a:t>by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its</a:t>
            </a:r>
            <a:r>
              <a:rPr sz="1969" spc="70" dirty="0">
                <a:latin typeface="Arial"/>
                <a:cs typeface="Arial"/>
              </a:rPr>
              <a:t> </a:t>
            </a:r>
            <a:r>
              <a:rPr sz="1969" spc="-7" dirty="0">
                <a:latin typeface="Arial"/>
                <a:cs typeface="Arial"/>
              </a:rPr>
              <a:t>inputs</a:t>
            </a:r>
            <a:endParaRPr sz="1969">
              <a:latin typeface="Arial"/>
              <a:cs typeface="Arial"/>
            </a:endParaRPr>
          </a:p>
          <a:p>
            <a:pPr marL="348245" marR="387981" indent="-151799">
              <a:lnSpc>
                <a:spcPct val="110100"/>
              </a:lnSpc>
              <a:spcBef>
                <a:spcPts val="703"/>
              </a:spcBef>
              <a:buClr>
                <a:srgbClr val="0056D6"/>
              </a:buClr>
              <a:buSzPct val="96428"/>
              <a:buFont typeface="Tahoma"/>
              <a:buChar char="‣"/>
              <a:tabLst>
                <a:tab pos="348245" algn="l"/>
                <a:tab pos="362532" algn="l"/>
              </a:tabLst>
            </a:pPr>
            <a:r>
              <a:rPr sz="1969" dirty="0">
                <a:latin typeface="Arial"/>
                <a:cs typeface="Arial"/>
              </a:rPr>
              <a:t>	Hence,</a:t>
            </a:r>
            <a:r>
              <a:rPr sz="1969" spc="39" dirty="0">
                <a:latin typeface="Arial"/>
                <a:cs typeface="Arial"/>
              </a:rPr>
              <a:t> </a:t>
            </a:r>
            <a:r>
              <a:rPr sz="1969" spc="74" dirty="0">
                <a:latin typeface="Arial"/>
                <a:cs typeface="Arial"/>
              </a:rPr>
              <a:t>a</a:t>
            </a:r>
            <a:r>
              <a:rPr sz="1969" spc="39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function</a:t>
            </a:r>
            <a:r>
              <a:rPr sz="1969" spc="42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is</a:t>
            </a:r>
            <a:r>
              <a:rPr sz="1969" spc="39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an</a:t>
            </a:r>
            <a:r>
              <a:rPr sz="1969" spc="42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abstraction:</a:t>
            </a:r>
            <a:r>
              <a:rPr sz="1969" spc="39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it</a:t>
            </a:r>
            <a:r>
              <a:rPr sz="1969" spc="42" dirty="0">
                <a:latin typeface="Arial"/>
                <a:cs typeface="Arial"/>
              </a:rPr>
              <a:t> </a:t>
            </a:r>
            <a:r>
              <a:rPr sz="1969" spc="-14" dirty="0">
                <a:latin typeface="Arial"/>
                <a:cs typeface="Arial"/>
              </a:rPr>
              <a:t>represents</a:t>
            </a:r>
            <a:r>
              <a:rPr sz="1969" spc="39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the</a:t>
            </a:r>
            <a:r>
              <a:rPr sz="1969" spc="42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set</a:t>
            </a:r>
            <a:r>
              <a:rPr sz="1969" spc="39" dirty="0">
                <a:latin typeface="Arial"/>
                <a:cs typeface="Arial"/>
              </a:rPr>
              <a:t> </a:t>
            </a:r>
            <a:r>
              <a:rPr sz="1969" spc="56" dirty="0">
                <a:latin typeface="Arial"/>
                <a:cs typeface="Arial"/>
              </a:rPr>
              <a:t>of</a:t>
            </a:r>
            <a:r>
              <a:rPr sz="1969" spc="42" dirty="0">
                <a:latin typeface="Arial"/>
                <a:cs typeface="Arial"/>
              </a:rPr>
              <a:t> </a:t>
            </a:r>
            <a:r>
              <a:rPr sz="1969" spc="-7" dirty="0">
                <a:latin typeface="Arial"/>
                <a:cs typeface="Arial"/>
              </a:rPr>
              <a:t>values </a:t>
            </a:r>
            <a:r>
              <a:rPr sz="1969" spc="32" dirty="0">
                <a:latin typeface="Arial"/>
                <a:cs typeface="Arial"/>
              </a:rPr>
              <a:t>produced</a:t>
            </a:r>
            <a:r>
              <a:rPr sz="1969" spc="60" dirty="0">
                <a:latin typeface="Arial"/>
                <a:cs typeface="Arial"/>
              </a:rPr>
              <a:t> </a:t>
            </a:r>
            <a:r>
              <a:rPr sz="1969" spc="56" dirty="0">
                <a:latin typeface="Arial"/>
                <a:cs typeface="Arial"/>
              </a:rPr>
              <a:t>by</a:t>
            </a:r>
            <a:r>
              <a:rPr sz="1969" spc="6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its</a:t>
            </a:r>
            <a:r>
              <a:rPr sz="1969" spc="6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computation</a:t>
            </a:r>
            <a:r>
              <a:rPr sz="1969" spc="6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when</a:t>
            </a:r>
            <a:r>
              <a:rPr sz="1969" spc="6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instantiated</a:t>
            </a:r>
            <a:r>
              <a:rPr sz="1969" spc="63" dirty="0">
                <a:latin typeface="Arial"/>
                <a:cs typeface="Arial"/>
              </a:rPr>
              <a:t> </a:t>
            </a:r>
            <a:r>
              <a:rPr sz="1969" spc="35" dirty="0">
                <a:latin typeface="Arial"/>
                <a:cs typeface="Arial"/>
              </a:rPr>
              <a:t>with</a:t>
            </a:r>
            <a:r>
              <a:rPr sz="1969" spc="6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specific</a:t>
            </a:r>
            <a:r>
              <a:rPr sz="1969" spc="60" dirty="0">
                <a:latin typeface="Arial"/>
                <a:cs typeface="Arial"/>
              </a:rPr>
              <a:t> </a:t>
            </a:r>
            <a:r>
              <a:rPr sz="1969" spc="-7" dirty="0">
                <a:latin typeface="Arial"/>
                <a:cs typeface="Arial"/>
              </a:rPr>
              <a:t>arguments.</a:t>
            </a:r>
            <a:endParaRPr sz="19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69">
              <a:latin typeface="Arial"/>
              <a:cs typeface="Arial"/>
            </a:endParaRPr>
          </a:p>
          <a:p>
            <a:pPr>
              <a:spcBef>
                <a:spcPts val="1297"/>
              </a:spcBef>
            </a:pPr>
            <a:endParaRPr sz="1969">
              <a:latin typeface="Arial"/>
              <a:cs typeface="Arial"/>
            </a:endParaRPr>
          </a:p>
          <a:p>
            <a:pPr marL="8929" marR="3572">
              <a:lnSpc>
                <a:spcPts val="2855"/>
              </a:lnSpc>
              <a:spcBef>
                <a:spcPts val="4"/>
              </a:spcBef>
            </a:pPr>
            <a:r>
              <a:rPr sz="2391" dirty="0">
                <a:latin typeface="Arial"/>
                <a:cs typeface="Arial"/>
              </a:rPr>
              <a:t>Hence,</a:t>
            </a:r>
            <a:r>
              <a:rPr sz="2391" spc="60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functions</a:t>
            </a:r>
            <a:r>
              <a:rPr sz="2391" spc="63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should</a:t>
            </a:r>
            <a:r>
              <a:rPr sz="2391" spc="63" dirty="0">
                <a:latin typeface="Arial"/>
                <a:cs typeface="Arial"/>
              </a:rPr>
              <a:t> </a:t>
            </a:r>
            <a:r>
              <a:rPr sz="2391" spc="46" dirty="0">
                <a:latin typeface="Arial"/>
                <a:cs typeface="Arial"/>
              </a:rPr>
              <a:t>be</a:t>
            </a:r>
            <a:r>
              <a:rPr sz="2391" spc="63" dirty="0">
                <a:latin typeface="Arial"/>
                <a:cs typeface="Arial"/>
              </a:rPr>
              <a:t> allowed </a:t>
            </a:r>
            <a:r>
              <a:rPr sz="2391" spc="49" dirty="0">
                <a:latin typeface="Arial"/>
                <a:cs typeface="Arial"/>
              </a:rPr>
              <a:t>to</a:t>
            </a:r>
            <a:r>
              <a:rPr sz="2391" spc="63" dirty="0">
                <a:latin typeface="Arial"/>
                <a:cs typeface="Arial"/>
              </a:rPr>
              <a:t> </a:t>
            </a:r>
            <a:r>
              <a:rPr sz="2391" spc="46" dirty="0">
                <a:latin typeface="Arial"/>
                <a:cs typeface="Arial"/>
              </a:rPr>
              <a:t>be</a:t>
            </a:r>
            <a:r>
              <a:rPr sz="2391" spc="60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abstracted</a:t>
            </a:r>
            <a:r>
              <a:rPr sz="2391" spc="63" dirty="0">
                <a:latin typeface="Arial"/>
                <a:cs typeface="Arial"/>
              </a:rPr>
              <a:t> </a:t>
            </a:r>
            <a:r>
              <a:rPr sz="2391" spc="-14" dirty="0">
                <a:latin typeface="Arial"/>
                <a:cs typeface="Arial"/>
              </a:rPr>
              <a:t>over </a:t>
            </a:r>
            <a:r>
              <a:rPr sz="2391" dirty="0">
                <a:latin typeface="Arial"/>
                <a:cs typeface="Arial"/>
              </a:rPr>
              <a:t>functions,</a:t>
            </a:r>
            <a:r>
              <a:rPr sz="2391" spc="49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just</a:t>
            </a:r>
            <a:r>
              <a:rPr sz="2391" spc="49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as</a:t>
            </a:r>
            <a:r>
              <a:rPr sz="2391" spc="53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they</a:t>
            </a:r>
            <a:r>
              <a:rPr sz="2391" spc="49" dirty="0">
                <a:latin typeface="Arial"/>
                <a:cs typeface="Arial"/>
              </a:rPr>
              <a:t> </a:t>
            </a:r>
            <a:r>
              <a:rPr sz="2391" spc="53" dirty="0">
                <a:latin typeface="Arial"/>
                <a:cs typeface="Arial"/>
              </a:rPr>
              <a:t>are </a:t>
            </a:r>
            <a:r>
              <a:rPr sz="2391" dirty="0">
                <a:latin typeface="Arial"/>
                <a:cs typeface="Arial"/>
              </a:rPr>
              <a:t>abstracted</a:t>
            </a:r>
            <a:r>
              <a:rPr sz="2391" spc="49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over</a:t>
            </a:r>
            <a:r>
              <a:rPr sz="2391" spc="53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primitives</a:t>
            </a:r>
            <a:r>
              <a:rPr sz="2391" spc="49" dirty="0">
                <a:latin typeface="Arial"/>
                <a:cs typeface="Arial"/>
              </a:rPr>
              <a:t> </a:t>
            </a:r>
            <a:r>
              <a:rPr sz="2391" spc="141" dirty="0">
                <a:latin typeface="Arial"/>
                <a:cs typeface="Arial"/>
              </a:rPr>
              <a:t>&amp;</a:t>
            </a:r>
            <a:r>
              <a:rPr sz="2391" spc="53" dirty="0">
                <a:latin typeface="Arial"/>
                <a:cs typeface="Arial"/>
              </a:rPr>
              <a:t> </a:t>
            </a:r>
            <a:r>
              <a:rPr sz="2391" spc="-18" dirty="0">
                <a:latin typeface="Arial"/>
                <a:cs typeface="Arial"/>
              </a:rPr>
              <a:t>structures</a:t>
            </a:r>
            <a:endParaRPr sz="2391">
              <a:latin typeface="Arial"/>
              <a:cs typeface="Arial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B590552-B454-560D-3B10-A205C9F7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6106"/>
            <a:ext cx="4114800" cy="365125"/>
          </a:xfrm>
        </p:spPr>
        <p:txBody>
          <a:bodyPr/>
          <a:lstStyle/>
          <a:p>
            <a:r>
              <a:rPr lang="en-US" dirty="0"/>
              <a:t>Function Pointer and Hash Tables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BC38C10-4A1D-D602-F991-857F797A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993" y="163897"/>
            <a:ext cx="7393781" cy="62457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28" dirty="0"/>
              <a:t>Concretely...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2961" y="1058818"/>
            <a:ext cx="8522940" cy="3833925"/>
          </a:xfrm>
          <a:prstGeom prst="rect">
            <a:avLst/>
          </a:prstGeom>
        </p:spPr>
        <p:txBody>
          <a:bodyPr vert="horz" wrap="square" lIns="0" tIns="112068" rIns="0" bIns="0" rtlCol="0">
            <a:spAutoFit/>
          </a:bodyPr>
          <a:lstStyle/>
          <a:p>
            <a:pPr marL="8929">
              <a:spcBef>
                <a:spcPts val="882"/>
              </a:spcBef>
            </a:pPr>
            <a:r>
              <a:rPr sz="2391" dirty="0">
                <a:latin typeface="Arial"/>
                <a:cs typeface="Arial"/>
              </a:rPr>
              <a:t>C</a:t>
            </a:r>
            <a:r>
              <a:rPr sz="2391" spc="42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permits</a:t>
            </a:r>
            <a:r>
              <a:rPr sz="2391" spc="46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functions</a:t>
            </a:r>
            <a:r>
              <a:rPr sz="2391" spc="46" dirty="0">
                <a:latin typeface="Arial"/>
                <a:cs typeface="Arial"/>
              </a:rPr>
              <a:t> </a:t>
            </a:r>
            <a:r>
              <a:rPr sz="2391" spc="49" dirty="0">
                <a:latin typeface="Arial"/>
                <a:cs typeface="Arial"/>
              </a:rPr>
              <a:t>to</a:t>
            </a:r>
            <a:r>
              <a:rPr sz="2391" spc="46" dirty="0">
                <a:latin typeface="Arial"/>
                <a:cs typeface="Arial"/>
              </a:rPr>
              <a:t> be</a:t>
            </a:r>
            <a:r>
              <a:rPr sz="2391" spc="42" dirty="0">
                <a:latin typeface="Arial"/>
                <a:cs typeface="Arial"/>
              </a:rPr>
              <a:t> </a:t>
            </a:r>
            <a:r>
              <a:rPr sz="2391" spc="32" dirty="0">
                <a:latin typeface="Arial"/>
                <a:cs typeface="Arial"/>
              </a:rPr>
              <a:t>treated</a:t>
            </a:r>
            <a:r>
              <a:rPr sz="2391" spc="46" dirty="0">
                <a:latin typeface="Arial"/>
                <a:cs typeface="Arial"/>
              </a:rPr>
              <a:t> </a:t>
            </a:r>
            <a:r>
              <a:rPr sz="2391" dirty="0">
                <a:latin typeface="Arial"/>
                <a:cs typeface="Arial"/>
              </a:rPr>
              <a:t>like</a:t>
            </a:r>
            <a:r>
              <a:rPr sz="2391" spc="46" dirty="0">
                <a:latin typeface="Arial"/>
                <a:cs typeface="Arial"/>
              </a:rPr>
              <a:t> </a:t>
            </a:r>
            <a:r>
              <a:rPr sz="2391" spc="42" dirty="0">
                <a:latin typeface="Arial"/>
                <a:cs typeface="Arial"/>
              </a:rPr>
              <a:t>any</a:t>
            </a:r>
            <a:r>
              <a:rPr sz="2391" spc="46" dirty="0">
                <a:latin typeface="Arial"/>
                <a:cs typeface="Arial"/>
              </a:rPr>
              <a:t> </a:t>
            </a:r>
            <a:r>
              <a:rPr sz="2391" spc="35" dirty="0">
                <a:latin typeface="Arial"/>
                <a:cs typeface="Arial"/>
              </a:rPr>
              <a:t>other</a:t>
            </a:r>
            <a:r>
              <a:rPr sz="2391" spc="42" dirty="0">
                <a:latin typeface="Arial"/>
                <a:cs typeface="Arial"/>
              </a:rPr>
              <a:t> </a:t>
            </a:r>
            <a:r>
              <a:rPr sz="2391" spc="77" dirty="0">
                <a:latin typeface="Arial"/>
                <a:cs typeface="Arial"/>
              </a:rPr>
              <a:t>data</a:t>
            </a:r>
            <a:r>
              <a:rPr sz="2391" spc="46" dirty="0">
                <a:latin typeface="Arial"/>
                <a:cs typeface="Arial"/>
              </a:rPr>
              <a:t> </a:t>
            </a:r>
            <a:r>
              <a:rPr sz="2391" spc="-7" dirty="0">
                <a:latin typeface="Arial"/>
                <a:cs typeface="Arial"/>
              </a:rPr>
              <a:t>object</a:t>
            </a:r>
            <a:endParaRPr sz="2391">
              <a:latin typeface="Arial"/>
              <a:cs typeface="Arial"/>
            </a:endParaRPr>
          </a:p>
          <a:p>
            <a:pPr marL="362532" indent="-166086">
              <a:spcBef>
                <a:spcPts val="671"/>
              </a:spcBef>
              <a:buClr>
                <a:srgbClr val="0056D6"/>
              </a:buClr>
              <a:buSzPct val="96428"/>
              <a:buFont typeface="Tahoma"/>
              <a:buChar char="‣"/>
              <a:tabLst>
                <a:tab pos="362532" algn="l"/>
              </a:tabLst>
            </a:pPr>
            <a:r>
              <a:rPr sz="1969" spc="141" dirty="0">
                <a:latin typeface="Arial"/>
                <a:cs typeface="Arial"/>
              </a:rPr>
              <a:t>A</a:t>
            </a:r>
            <a:r>
              <a:rPr sz="1969" spc="74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function</a:t>
            </a:r>
            <a:r>
              <a:rPr sz="1969" spc="74" dirty="0">
                <a:latin typeface="Arial"/>
                <a:cs typeface="Arial"/>
              </a:rPr>
              <a:t> </a:t>
            </a:r>
            <a:r>
              <a:rPr sz="1969" spc="32" dirty="0">
                <a:latin typeface="Arial"/>
                <a:cs typeface="Arial"/>
              </a:rPr>
              <a:t>pointer</a:t>
            </a:r>
            <a:r>
              <a:rPr sz="1969" spc="77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can</a:t>
            </a:r>
            <a:r>
              <a:rPr sz="1969" spc="74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be</a:t>
            </a:r>
            <a:r>
              <a:rPr sz="1969" spc="74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supplied</a:t>
            </a:r>
            <a:r>
              <a:rPr sz="1969" spc="77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as</a:t>
            </a:r>
            <a:r>
              <a:rPr sz="1969" spc="74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an</a:t>
            </a:r>
            <a:r>
              <a:rPr sz="1969" spc="74" dirty="0">
                <a:latin typeface="Arial"/>
                <a:cs typeface="Arial"/>
              </a:rPr>
              <a:t> </a:t>
            </a:r>
            <a:r>
              <a:rPr sz="1969" spc="-7" dirty="0">
                <a:latin typeface="Arial"/>
                <a:cs typeface="Arial"/>
              </a:rPr>
              <a:t>argument</a:t>
            </a:r>
            <a:endParaRPr sz="1969">
              <a:latin typeface="Arial"/>
              <a:cs typeface="Arial"/>
            </a:endParaRPr>
          </a:p>
          <a:p>
            <a:pPr marL="362532" indent="-166086">
              <a:spcBef>
                <a:spcPts val="942"/>
              </a:spcBef>
              <a:buClr>
                <a:srgbClr val="0056D6"/>
              </a:buClr>
              <a:buSzPct val="96428"/>
              <a:buFont typeface="Tahoma"/>
              <a:buChar char="‣"/>
              <a:tabLst>
                <a:tab pos="362532" algn="l"/>
              </a:tabLst>
            </a:pPr>
            <a:r>
              <a:rPr sz="1969" dirty="0">
                <a:latin typeface="Arial"/>
                <a:cs typeface="Arial"/>
              </a:rPr>
              <a:t>Returned</a:t>
            </a:r>
            <a:r>
              <a:rPr sz="1969" spc="-39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as</a:t>
            </a:r>
            <a:r>
              <a:rPr sz="1969" spc="-39" dirty="0">
                <a:latin typeface="Arial"/>
                <a:cs typeface="Arial"/>
              </a:rPr>
              <a:t> </a:t>
            </a:r>
            <a:r>
              <a:rPr sz="1969" spc="74" dirty="0">
                <a:latin typeface="Arial"/>
                <a:cs typeface="Arial"/>
              </a:rPr>
              <a:t>a</a:t>
            </a:r>
            <a:r>
              <a:rPr sz="1969" spc="-39" dirty="0">
                <a:latin typeface="Arial"/>
                <a:cs typeface="Arial"/>
              </a:rPr>
              <a:t> </a:t>
            </a:r>
            <a:r>
              <a:rPr sz="1969" spc="-7" dirty="0">
                <a:latin typeface="Arial"/>
                <a:cs typeface="Arial"/>
              </a:rPr>
              <a:t>result</a:t>
            </a:r>
            <a:endParaRPr sz="1969">
              <a:latin typeface="Arial"/>
              <a:cs typeface="Arial"/>
            </a:endParaRPr>
          </a:p>
          <a:p>
            <a:pPr marL="362532" indent="-166086">
              <a:spcBef>
                <a:spcPts val="942"/>
              </a:spcBef>
              <a:buClr>
                <a:srgbClr val="0056D6"/>
              </a:buClr>
              <a:buSzPct val="96428"/>
              <a:buFont typeface="Tahoma"/>
              <a:buChar char="‣"/>
              <a:tabLst>
                <a:tab pos="362532" algn="l"/>
              </a:tabLst>
            </a:pPr>
            <a:r>
              <a:rPr sz="1969" dirty="0">
                <a:latin typeface="Arial"/>
                <a:cs typeface="Arial"/>
              </a:rPr>
              <a:t>Stored</a:t>
            </a:r>
            <a:r>
              <a:rPr sz="1969" spc="12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in</a:t>
            </a:r>
            <a:r>
              <a:rPr sz="1969" spc="123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any</a:t>
            </a:r>
            <a:r>
              <a:rPr sz="1969" spc="120" dirty="0">
                <a:latin typeface="Arial"/>
                <a:cs typeface="Arial"/>
              </a:rPr>
              <a:t> </a:t>
            </a:r>
            <a:r>
              <a:rPr sz="1969" spc="67" dirty="0">
                <a:latin typeface="Arial"/>
                <a:cs typeface="Arial"/>
              </a:rPr>
              <a:t>array</a:t>
            </a:r>
            <a:endParaRPr sz="1969">
              <a:latin typeface="Arial"/>
              <a:cs typeface="Arial"/>
            </a:endParaRPr>
          </a:p>
          <a:p>
            <a:pPr marL="362532" indent="-166086">
              <a:spcBef>
                <a:spcPts val="942"/>
              </a:spcBef>
              <a:buClr>
                <a:srgbClr val="0056D6"/>
              </a:buClr>
              <a:buSzPct val="96428"/>
              <a:buFont typeface="Tahoma"/>
              <a:buChar char="‣"/>
              <a:tabLst>
                <a:tab pos="362532" algn="l"/>
              </a:tabLst>
            </a:pPr>
            <a:r>
              <a:rPr sz="1969" spc="-7" dirty="0">
                <a:latin typeface="Arial"/>
                <a:cs typeface="Arial"/>
              </a:rPr>
              <a:t>Compared</a:t>
            </a:r>
            <a:endParaRPr sz="1969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56D6"/>
              </a:buClr>
              <a:buFont typeface="Tahoma"/>
              <a:buChar char="‣"/>
            </a:pPr>
            <a:endParaRPr sz="1969">
              <a:latin typeface="Arial"/>
              <a:cs typeface="Arial"/>
            </a:endParaRPr>
          </a:p>
          <a:p>
            <a:pPr>
              <a:spcBef>
                <a:spcPts val="271"/>
              </a:spcBef>
              <a:buClr>
                <a:srgbClr val="0056D6"/>
              </a:buClr>
              <a:buFont typeface="Tahoma"/>
              <a:buChar char="‣"/>
            </a:pPr>
            <a:endParaRPr sz="1969">
              <a:latin typeface="Arial"/>
              <a:cs typeface="Arial"/>
            </a:endParaRPr>
          </a:p>
          <a:p>
            <a:pPr marL="8929">
              <a:spcBef>
                <a:spcPts val="4"/>
              </a:spcBef>
            </a:pPr>
            <a:r>
              <a:rPr sz="2391" spc="105" dirty="0">
                <a:latin typeface="Arial"/>
                <a:cs typeface="Arial"/>
              </a:rPr>
              <a:t>Main</a:t>
            </a:r>
            <a:r>
              <a:rPr sz="2391" spc="80" dirty="0">
                <a:latin typeface="Arial"/>
                <a:cs typeface="Arial"/>
              </a:rPr>
              <a:t> </a:t>
            </a:r>
            <a:r>
              <a:rPr sz="2391" spc="25" dirty="0">
                <a:latin typeface="Arial"/>
                <a:cs typeface="Arial"/>
              </a:rPr>
              <a:t>caveat:</a:t>
            </a:r>
            <a:endParaRPr sz="2391">
              <a:latin typeface="Arial"/>
              <a:cs typeface="Arial"/>
            </a:endParaRPr>
          </a:p>
          <a:p>
            <a:pPr marL="348245" marR="3572" indent="-151799">
              <a:lnSpc>
                <a:spcPct val="110100"/>
              </a:lnSpc>
              <a:spcBef>
                <a:spcPts val="429"/>
              </a:spcBef>
              <a:buClr>
                <a:srgbClr val="0056D6"/>
              </a:buClr>
              <a:buSzPct val="96428"/>
              <a:buFont typeface="Tahoma"/>
              <a:buChar char="‣"/>
              <a:tabLst>
                <a:tab pos="348245" algn="l"/>
                <a:tab pos="362532" algn="l"/>
              </a:tabLst>
            </a:pPr>
            <a:r>
              <a:rPr sz="1969" dirty="0">
                <a:latin typeface="Arial"/>
                <a:cs typeface="Arial"/>
              </a:rPr>
              <a:t>	Cannot</a:t>
            </a:r>
            <a:r>
              <a:rPr sz="1969" spc="84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deference</a:t>
            </a:r>
            <a:r>
              <a:rPr sz="1969" spc="88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the</a:t>
            </a:r>
            <a:r>
              <a:rPr sz="1969" spc="88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object</a:t>
            </a:r>
            <a:r>
              <a:rPr sz="1969" spc="88" dirty="0">
                <a:latin typeface="Arial"/>
                <a:cs typeface="Arial"/>
              </a:rPr>
              <a:t> </a:t>
            </a:r>
            <a:r>
              <a:rPr sz="1969" spc="32" dirty="0">
                <a:latin typeface="Arial"/>
                <a:cs typeface="Arial"/>
              </a:rPr>
              <a:t>pointed</a:t>
            </a:r>
            <a:r>
              <a:rPr sz="1969" spc="88" dirty="0">
                <a:latin typeface="Arial"/>
                <a:cs typeface="Arial"/>
              </a:rPr>
              <a:t> </a:t>
            </a:r>
            <a:r>
              <a:rPr sz="1969" spc="35" dirty="0">
                <a:latin typeface="Arial"/>
                <a:cs typeface="Arial"/>
              </a:rPr>
              <a:t>to</a:t>
            </a:r>
            <a:r>
              <a:rPr sz="1969" spc="88" dirty="0">
                <a:latin typeface="Arial"/>
                <a:cs typeface="Arial"/>
              </a:rPr>
              <a:t> </a:t>
            </a:r>
            <a:r>
              <a:rPr sz="1969" spc="56" dirty="0">
                <a:latin typeface="Arial"/>
                <a:cs typeface="Arial"/>
              </a:rPr>
              <a:t>by</a:t>
            </a:r>
            <a:r>
              <a:rPr sz="1969" spc="88" dirty="0">
                <a:latin typeface="Arial"/>
                <a:cs typeface="Arial"/>
              </a:rPr>
              <a:t> </a:t>
            </a:r>
            <a:r>
              <a:rPr sz="1969" spc="74" dirty="0">
                <a:latin typeface="Arial"/>
                <a:cs typeface="Arial"/>
              </a:rPr>
              <a:t>a</a:t>
            </a:r>
            <a:r>
              <a:rPr sz="1969" spc="88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function</a:t>
            </a:r>
            <a:r>
              <a:rPr sz="1969" spc="88" dirty="0">
                <a:latin typeface="Arial"/>
                <a:cs typeface="Arial"/>
              </a:rPr>
              <a:t> </a:t>
            </a:r>
            <a:r>
              <a:rPr sz="1969" spc="32" dirty="0">
                <a:latin typeface="Arial"/>
                <a:cs typeface="Arial"/>
              </a:rPr>
              <a:t>pointer</a:t>
            </a:r>
            <a:r>
              <a:rPr sz="1969" spc="88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on</a:t>
            </a:r>
            <a:r>
              <a:rPr sz="1969" spc="88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the</a:t>
            </a:r>
            <a:r>
              <a:rPr sz="1969" spc="88" dirty="0">
                <a:latin typeface="Arial"/>
                <a:cs typeface="Arial"/>
              </a:rPr>
              <a:t> </a:t>
            </a:r>
            <a:r>
              <a:rPr sz="1969" spc="-7" dirty="0">
                <a:latin typeface="Arial"/>
                <a:cs typeface="Arial"/>
              </a:rPr>
              <a:t>left- </a:t>
            </a:r>
            <a:r>
              <a:rPr sz="1969" dirty="0">
                <a:latin typeface="Arial"/>
                <a:cs typeface="Arial"/>
              </a:rPr>
              <a:t>hand</a:t>
            </a:r>
            <a:r>
              <a:rPr sz="1969" spc="8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side</a:t>
            </a:r>
            <a:r>
              <a:rPr sz="1969" spc="80" dirty="0">
                <a:latin typeface="Arial"/>
                <a:cs typeface="Arial"/>
              </a:rPr>
              <a:t> </a:t>
            </a:r>
            <a:r>
              <a:rPr sz="1969" spc="56" dirty="0">
                <a:latin typeface="Arial"/>
                <a:cs typeface="Arial"/>
              </a:rPr>
              <a:t>of</a:t>
            </a:r>
            <a:r>
              <a:rPr sz="1969" spc="80" dirty="0">
                <a:latin typeface="Arial"/>
                <a:cs typeface="Arial"/>
              </a:rPr>
              <a:t> </a:t>
            </a:r>
            <a:r>
              <a:rPr sz="1969" dirty="0">
                <a:latin typeface="Arial"/>
                <a:cs typeface="Arial"/>
              </a:rPr>
              <a:t>an</a:t>
            </a:r>
            <a:r>
              <a:rPr sz="1969" spc="80" dirty="0">
                <a:latin typeface="Arial"/>
                <a:cs typeface="Arial"/>
              </a:rPr>
              <a:t> </a:t>
            </a:r>
            <a:r>
              <a:rPr sz="1969" spc="-7" dirty="0">
                <a:latin typeface="Arial"/>
                <a:cs typeface="Arial"/>
              </a:rPr>
              <a:t>assignment</a:t>
            </a:r>
            <a:endParaRPr sz="1969">
              <a:latin typeface="Arial"/>
              <a:cs typeface="Arial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A8A1785-D102-582F-60DD-F22DED6B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6106"/>
            <a:ext cx="4114800" cy="365125"/>
          </a:xfrm>
        </p:spPr>
        <p:txBody>
          <a:bodyPr/>
          <a:lstStyle/>
          <a:p>
            <a:r>
              <a:rPr lang="en-US" dirty="0"/>
              <a:t>Function Pointer and Hash Tables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0B33CF2-44A4-9F13-32D9-4016EB8B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959" y="175481"/>
            <a:ext cx="5805282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 dirty="0"/>
              <a:t>Function</a:t>
            </a:r>
            <a:r>
              <a:rPr spc="-79" dirty="0"/>
              <a:t> </a:t>
            </a:r>
            <a:r>
              <a:rPr spc="20" dirty="0"/>
              <a:t>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2959" y="906138"/>
            <a:ext cx="9437622" cy="512306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86911" marR="10067" indent="-263001" algn="just">
              <a:spcBef>
                <a:spcPts val="109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languages,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ﬁrst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sz="2600" spc="-5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sz="2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(can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passed</a:t>
            </a:r>
            <a:r>
              <a:rPr sz="2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functions,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sz="2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etc.).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266776" indent="-263001" algn="just">
              <a:spcBef>
                <a:spcPts val="595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50" dirty="0">
                <a:latin typeface="Arial" panose="020B0604020202020204" pitchFamily="34" charset="0"/>
                <a:cs typeface="Arial" panose="020B0604020202020204" pitchFamily="34" charset="0"/>
              </a:rPr>
              <a:t>C,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" dirty="0">
                <a:latin typeface="Arial" panose="020B0604020202020204" pitchFamily="34" charset="0"/>
                <a:cs typeface="Arial" panose="020B0604020202020204" pitchFamily="34" charset="0"/>
              </a:rPr>
              <a:t>variable.</a:t>
            </a:r>
            <a:r>
              <a:rPr sz="2600" spc="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5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declare</a:t>
            </a:r>
            <a:r>
              <a:rPr sz="2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functions.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276843" indent="-263001" algn="just">
              <a:spcBef>
                <a:spcPts val="595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  <a:r>
              <a:rPr sz="2600" spc="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2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r>
              <a:rPr sz="2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sz="2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5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sz="2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functions?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 algn="just">
              <a:spcBef>
                <a:spcPts val="347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r>
              <a:rPr sz="2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923" lvl="1" indent="-270552" algn="just">
              <a:spcBef>
                <a:spcPts val="347"/>
              </a:spcBef>
              <a:buClr>
                <a:srgbClr val="000000"/>
              </a:buClr>
              <a:buSzPct val="90000"/>
              <a:buFont typeface="Arial"/>
              <a:buChar char="•"/>
              <a:tabLst>
                <a:tab pos="853181" algn="l"/>
              </a:tabLst>
            </a:pPr>
            <a:r>
              <a:rPr sz="26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-3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600" spc="-466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sz="2600" spc="-466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2600" spc="-1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sz="2600" spc="-2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sz="2600" spc="-1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3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6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600" spc="-446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sz="2600" spc="-446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6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</a:t>
            </a:r>
            <a:r>
              <a:rPr sz="260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39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60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sz="2600" spc="-178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5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sz="2600" spc="-595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2600" spc="-10" dirty="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923" lvl="1" indent="-270552" algn="just">
              <a:buClr>
                <a:srgbClr val="000000"/>
              </a:buClr>
              <a:buSzPct val="90000"/>
              <a:buFont typeface="Arial"/>
              <a:buChar char="•"/>
              <a:tabLst>
                <a:tab pos="853181" algn="l"/>
              </a:tabLst>
            </a:pPr>
            <a:r>
              <a:rPr sz="26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-3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600" spc="-466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sz="2600" spc="-466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2600" spc="-1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sz="2600" spc="-2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sz="2600" spc="-29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-6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6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oid</a:t>
            </a:r>
            <a:r>
              <a:rPr sz="2600" spc="-595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sz="2600" spc="-59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600" b="1" spc="-69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600" b="1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oid</a:t>
            </a:r>
            <a:r>
              <a:rPr sz="2600" spc="-595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578855" indent="-263001" algn="just">
              <a:spcBef>
                <a:spcPts val="63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assigned,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600" spc="-5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functions,</a:t>
            </a:r>
            <a:r>
              <a:rPr sz="2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placed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230B2-3932-C505-59F7-F054EFD2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FD58F-7DA8-1B9E-AD21-5B088910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066D-B985-4541-AAAA-410D2A7B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Function Pointer Example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6B9C15-596D-8147-B9BD-E41EF70E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#include &lt;</a:t>
            </a:r>
            <a:r>
              <a:rPr lang="en-US" sz="1867" b="1" dirty="0" err="1">
                <a:latin typeface="Courier New" panose="02070309020205020404" pitchFamily="49" charset="0"/>
              </a:rPr>
              <a:t>stdio.h</a:t>
            </a:r>
            <a:r>
              <a:rPr lang="en-US" sz="1867" b="1" dirty="0">
                <a:latin typeface="Courier New" panose="02070309020205020404" pitchFamily="49" charset="0"/>
              </a:rPr>
              <a:t>&gt;</a:t>
            </a:r>
          </a:p>
          <a:p>
            <a:pPr marL="81258" indent="0">
              <a:spcBef>
                <a:spcPts val="0"/>
              </a:spcBef>
              <a:buNone/>
            </a:pPr>
            <a:endParaRPr lang="en-US" sz="1867" b="1" dirty="0">
              <a:latin typeface="Courier New" panose="02070309020205020404" pitchFamily="49" charset="0"/>
            </a:endParaRP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int x10(int n);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int x2(int n);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void </a:t>
            </a:r>
            <a:r>
              <a:rPr lang="en-US" sz="1867" b="1" dirty="0" err="1">
                <a:latin typeface="Courier New" panose="02070309020205020404" pitchFamily="49" charset="0"/>
              </a:rPr>
              <a:t>mutate_map</a:t>
            </a:r>
            <a:r>
              <a:rPr lang="en-US" sz="1867" b="1" dirty="0">
                <a:latin typeface="Courier New" panose="02070309020205020404" pitchFamily="49" charset="0"/>
              </a:rPr>
              <a:t>(int A[], int n, int(*</a:t>
            </a:r>
            <a:r>
              <a:rPr lang="en-US" sz="1867" b="1" dirty="0" err="1">
                <a:latin typeface="Courier New" panose="02070309020205020404" pitchFamily="49" charset="0"/>
              </a:rPr>
              <a:t>fp</a:t>
            </a:r>
            <a:r>
              <a:rPr lang="en-US" sz="1867" b="1" dirty="0">
                <a:latin typeface="Courier New" panose="02070309020205020404" pitchFamily="49" charset="0"/>
              </a:rPr>
              <a:t>)(int));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void </a:t>
            </a:r>
            <a:r>
              <a:rPr lang="en-US" sz="1867" b="1" dirty="0" err="1">
                <a:latin typeface="Courier New" panose="02070309020205020404" pitchFamily="49" charset="0"/>
              </a:rPr>
              <a:t>print_array</a:t>
            </a:r>
            <a:r>
              <a:rPr lang="en-US" sz="1867" b="1" dirty="0">
                <a:latin typeface="Courier New" panose="02070309020205020404" pitchFamily="49" charset="0"/>
              </a:rPr>
              <a:t>(int A[], int n);</a:t>
            </a:r>
          </a:p>
          <a:p>
            <a:pPr marL="81258" indent="0">
              <a:spcBef>
                <a:spcPts val="0"/>
              </a:spcBef>
              <a:buNone/>
            </a:pPr>
            <a:endParaRPr lang="en-US" sz="1867" b="1" dirty="0">
              <a:latin typeface="Courier New" panose="02070309020205020404" pitchFamily="49" charset="0"/>
            </a:endParaRP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int x2 (int n) {    return 2*n;    }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int x10(int n) {    return 10*n;   }</a:t>
            </a:r>
          </a:p>
          <a:p>
            <a:pPr marL="81258" indent="0">
              <a:spcBef>
                <a:spcPts val="0"/>
              </a:spcBef>
              <a:buNone/>
            </a:pPr>
            <a:endParaRPr lang="en-US" sz="1867" b="1" dirty="0">
              <a:latin typeface="Courier New" panose="02070309020205020404" pitchFamily="49" charset="0"/>
            </a:endParaRP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void </a:t>
            </a:r>
            <a:r>
              <a:rPr lang="en-US" sz="1867" b="1" dirty="0" err="1">
                <a:latin typeface="Courier New" panose="02070309020205020404" pitchFamily="49" charset="0"/>
              </a:rPr>
              <a:t>mutate_map</a:t>
            </a:r>
            <a:r>
              <a:rPr lang="en-US" sz="1867" b="1" dirty="0">
                <a:latin typeface="Courier New" panose="02070309020205020404" pitchFamily="49" charset="0"/>
              </a:rPr>
              <a:t>(int A[], int n, int(*</a:t>
            </a:r>
            <a:r>
              <a:rPr lang="en-US" sz="1867" b="1" dirty="0" err="1">
                <a:latin typeface="Courier New" panose="02070309020205020404" pitchFamily="49" charset="0"/>
              </a:rPr>
              <a:t>fp</a:t>
            </a:r>
            <a:r>
              <a:rPr lang="en-US" sz="1867" b="1" dirty="0">
                <a:latin typeface="Courier New" panose="02070309020205020404" pitchFamily="49" charset="0"/>
              </a:rPr>
              <a:t>)(int)) {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    for (int </a:t>
            </a:r>
            <a:r>
              <a:rPr lang="en-US" sz="1867" b="1" dirty="0" err="1">
                <a:latin typeface="Courier New" panose="02070309020205020404" pitchFamily="49" charset="0"/>
              </a:rPr>
              <a:t>i</a:t>
            </a:r>
            <a:r>
              <a:rPr lang="en-US" sz="1867" b="1" dirty="0">
                <a:latin typeface="Courier New" panose="02070309020205020404" pitchFamily="49" charset="0"/>
              </a:rPr>
              <a:t> = 0; </a:t>
            </a:r>
            <a:r>
              <a:rPr lang="en-US" sz="1867" b="1" dirty="0" err="1">
                <a:latin typeface="Courier New" panose="02070309020205020404" pitchFamily="49" charset="0"/>
              </a:rPr>
              <a:t>i</a:t>
            </a:r>
            <a:r>
              <a:rPr lang="en-US" sz="1867" b="1" dirty="0">
                <a:latin typeface="Courier New" panose="02070309020205020404" pitchFamily="49" charset="0"/>
              </a:rPr>
              <a:t> &lt; n; </a:t>
            </a:r>
            <a:r>
              <a:rPr lang="en-US" sz="1867" b="1" dirty="0" err="1">
                <a:latin typeface="Courier New" panose="02070309020205020404" pitchFamily="49" charset="0"/>
              </a:rPr>
              <a:t>i</a:t>
            </a:r>
            <a:r>
              <a:rPr lang="en-US" sz="1867" b="1" dirty="0">
                <a:latin typeface="Courier New" panose="02070309020205020404" pitchFamily="49" charset="0"/>
              </a:rPr>
              <a:t>++)  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        A[</a:t>
            </a:r>
            <a:r>
              <a:rPr lang="en-US" sz="1867" b="1" dirty="0" err="1">
                <a:latin typeface="Courier New" panose="02070309020205020404" pitchFamily="49" charset="0"/>
              </a:rPr>
              <a:t>i</a:t>
            </a:r>
            <a:r>
              <a:rPr lang="en-US" sz="1867" b="1" dirty="0">
                <a:latin typeface="Courier New" panose="02070309020205020404" pitchFamily="49" charset="0"/>
              </a:rPr>
              <a:t>] = (*</a:t>
            </a:r>
            <a:r>
              <a:rPr lang="en-US" sz="1867" b="1" dirty="0" err="1">
                <a:latin typeface="Courier New" panose="02070309020205020404" pitchFamily="49" charset="0"/>
              </a:rPr>
              <a:t>fp</a:t>
            </a:r>
            <a:r>
              <a:rPr lang="en-US" sz="1867" b="1" dirty="0">
                <a:latin typeface="Courier New" panose="02070309020205020404" pitchFamily="49" charset="0"/>
              </a:rPr>
              <a:t>)(A[</a:t>
            </a:r>
            <a:r>
              <a:rPr lang="en-US" sz="1867" b="1" dirty="0" err="1">
                <a:latin typeface="Courier New" panose="02070309020205020404" pitchFamily="49" charset="0"/>
              </a:rPr>
              <a:t>i</a:t>
            </a:r>
            <a:r>
              <a:rPr lang="en-US" sz="1867" b="1" dirty="0">
                <a:latin typeface="Courier New" panose="02070309020205020404" pitchFamily="49" charset="0"/>
              </a:rPr>
              <a:t>]);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}</a:t>
            </a:r>
          </a:p>
          <a:p>
            <a:pPr marL="81258" indent="0">
              <a:spcBef>
                <a:spcPts val="0"/>
              </a:spcBef>
              <a:buNone/>
            </a:pPr>
            <a:endParaRPr lang="en-US" sz="1867" b="1" dirty="0">
              <a:latin typeface="Courier New" panose="02070309020205020404" pitchFamily="49" charset="0"/>
            </a:endParaRP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void </a:t>
            </a:r>
            <a:r>
              <a:rPr lang="en-US" sz="1867" b="1" dirty="0" err="1">
                <a:latin typeface="Courier New" panose="02070309020205020404" pitchFamily="49" charset="0"/>
              </a:rPr>
              <a:t>print_array</a:t>
            </a:r>
            <a:r>
              <a:rPr lang="en-US" sz="1867" b="1" dirty="0">
                <a:latin typeface="Courier New" panose="02070309020205020404" pitchFamily="49" charset="0"/>
              </a:rPr>
              <a:t>(int A[], int n) {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    for (int </a:t>
            </a:r>
            <a:r>
              <a:rPr lang="en-US" sz="1867" b="1" dirty="0" err="1">
                <a:latin typeface="Courier New" panose="02070309020205020404" pitchFamily="49" charset="0"/>
              </a:rPr>
              <a:t>i</a:t>
            </a:r>
            <a:r>
              <a:rPr lang="en-US" sz="1867" b="1" dirty="0">
                <a:latin typeface="Courier New" panose="02070309020205020404" pitchFamily="49" charset="0"/>
              </a:rPr>
              <a:t> = 0; </a:t>
            </a:r>
            <a:r>
              <a:rPr lang="en-US" sz="1867" b="1" dirty="0" err="1">
                <a:latin typeface="Courier New" panose="02070309020205020404" pitchFamily="49" charset="0"/>
              </a:rPr>
              <a:t>i</a:t>
            </a:r>
            <a:r>
              <a:rPr lang="en-US" sz="1867" b="1" dirty="0">
                <a:latin typeface="Courier New" panose="02070309020205020404" pitchFamily="49" charset="0"/>
              </a:rPr>
              <a:t> &lt; n; </a:t>
            </a:r>
            <a:r>
              <a:rPr lang="en-US" sz="1867" b="1" dirty="0" err="1">
                <a:latin typeface="Courier New" panose="02070309020205020404" pitchFamily="49" charset="0"/>
              </a:rPr>
              <a:t>i</a:t>
            </a:r>
            <a:r>
              <a:rPr lang="en-US" sz="1867" b="1" dirty="0">
                <a:latin typeface="Courier New" panose="02070309020205020404" pitchFamily="49" charset="0"/>
              </a:rPr>
              <a:t>++)  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        </a:t>
            </a:r>
            <a:r>
              <a:rPr lang="en-US" sz="1867" b="1" dirty="0" err="1">
                <a:latin typeface="Courier New" panose="02070309020205020404" pitchFamily="49" charset="0"/>
              </a:rPr>
              <a:t>printf</a:t>
            </a:r>
            <a:r>
              <a:rPr lang="en-US" sz="1867" b="1" dirty="0">
                <a:latin typeface="Courier New" panose="02070309020205020404" pitchFamily="49" charset="0"/>
              </a:rPr>
              <a:t>("%d ",A[</a:t>
            </a:r>
            <a:r>
              <a:rPr lang="en-US" sz="1867" b="1" dirty="0" err="1">
                <a:latin typeface="Courier New" panose="02070309020205020404" pitchFamily="49" charset="0"/>
              </a:rPr>
              <a:t>i</a:t>
            </a:r>
            <a:r>
              <a:rPr lang="en-US" sz="1867" b="1" dirty="0">
                <a:latin typeface="Courier New" panose="02070309020205020404" pitchFamily="49" charset="0"/>
              </a:rPr>
              <a:t>]);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latin typeface="Courier New" panose="02070309020205020404" pitchFamily="49" charset="0"/>
              </a:rPr>
              <a:t>    </a:t>
            </a:r>
            <a:r>
              <a:rPr lang="en-US" sz="1867" b="1" dirty="0" err="1">
                <a:latin typeface="Courier New" panose="02070309020205020404" pitchFamily="49" charset="0"/>
              </a:rPr>
              <a:t>printf</a:t>
            </a:r>
            <a:r>
              <a:rPr lang="en-US" sz="1867" b="1" dirty="0">
                <a:latin typeface="Courier New" panose="02070309020205020404" pitchFamily="49" charset="0"/>
              </a:rPr>
              <a:t>("\n");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867" b="1" dirty="0">
                <a:solidFill>
                  <a:srgbClr val="F8F8F2"/>
                </a:solidFill>
                <a:latin typeface="Courier New" panose="02070309020205020404" pitchFamily="49" charset="0"/>
              </a:rPr>
              <a:t>}</a:t>
            </a:r>
          </a:p>
          <a:p>
            <a:pPr marL="81258" indent="0">
              <a:spcBef>
                <a:spcPts val="0"/>
              </a:spcBef>
              <a:buNone/>
            </a:pPr>
            <a:endParaRPr lang="en-US" sz="1867" b="1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pPr marL="81258" indent="0">
              <a:spcBef>
                <a:spcPts val="0"/>
              </a:spcBef>
              <a:buNone/>
            </a:pPr>
            <a:endParaRPr lang="en-US" sz="1867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DBC6A-DDD3-084F-BA60-99BEBFCAF40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921914" y="2565456"/>
            <a:ext cx="4102100" cy="3026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int main(void)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{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int A[] = {3,1,4}, n = 3;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</a:rPr>
              <a:t>(A, n);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</a:rPr>
              <a:t>mutate_map</a:t>
            </a:r>
            <a:r>
              <a:rPr lang="en-US" sz="1600" b="1" dirty="0">
                <a:latin typeface="Courier New" panose="02070309020205020404" pitchFamily="49" charset="0"/>
              </a:rPr>
              <a:t> (A, n, &amp;x2);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</a:rPr>
              <a:t>(A, n);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</a:rPr>
              <a:t>mutate_map</a:t>
            </a:r>
            <a:r>
              <a:rPr lang="en-US" sz="1600" b="1" dirty="0">
                <a:latin typeface="Courier New" panose="02070309020205020404" pitchFamily="49" charset="0"/>
              </a:rPr>
              <a:t> (A, n, &amp;x10);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</a:rPr>
              <a:t>(A, n);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OR 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typedef int(*p1)(int);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</a:rPr>
              <a:t>P1 ptr1= x10;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</a:rPr>
              <a:t>mutate_map</a:t>
            </a:r>
            <a:r>
              <a:rPr lang="en-US" sz="1600" b="1" dirty="0">
                <a:latin typeface="Courier New" panose="02070309020205020404" pitchFamily="49" charset="0"/>
              </a:rPr>
              <a:t> (A, n, ptr1);</a:t>
            </a:r>
          </a:p>
          <a:p>
            <a:pPr marL="81258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 marL="81258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8617937-69D7-EB43-B54C-41CCB03484F7}"/>
              </a:ext>
            </a:extLst>
          </p:cNvPr>
          <p:cNvSpPr txBox="1">
            <a:spLocks/>
          </p:cNvSpPr>
          <p:nvPr/>
        </p:nvSpPr>
        <p:spPr bwMode="auto">
          <a:xfrm>
            <a:off x="9956800" y="1182512"/>
            <a:ext cx="1663701" cy="1332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174163" tIns="87080" rIns="174163" bIns="87080" numCol="1" anchor="t" anchorCtr="0" compatLnSpc="1">
            <a:prstTxWarp prst="textNoShape">
              <a:avLst/>
            </a:prstTxWarp>
          </a:bodyPr>
          <a:lstStyle>
            <a:lvl1pPr marL="367091" indent="-306146" algn="l" rtl="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E4DDD2"/>
              </a:buClr>
              <a:buSzPct val="95000"/>
              <a:buFont typeface="Wingdings" pitchFamily="-1" charset="2"/>
              <a:buChar char=""/>
              <a:defRPr sz="2500" kern="1200">
                <a:solidFill>
                  <a:schemeClr val="tx1"/>
                </a:solidFill>
                <a:latin typeface="18 VAG Rounded Bold   07390"/>
                <a:ea typeface="ＭＳ Ｐゴシック" charset="-128"/>
                <a:cs typeface="ＭＳ Ｐゴシック" charset="-128"/>
              </a:defRPr>
            </a:lvl1pPr>
            <a:lvl2pPr marL="660481" indent="-255121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-1" charset="2"/>
              <a:buChar char=""/>
              <a:defRPr sz="2125" kern="1200">
                <a:solidFill>
                  <a:srgbClr val="C5DBC3"/>
                </a:solidFill>
                <a:latin typeface="18 VAG Rounded Light   02390"/>
                <a:ea typeface="ＭＳ Ｐゴシック" charset="-128"/>
                <a:cs typeface="+mn-cs"/>
              </a:defRPr>
            </a:lvl2pPr>
            <a:lvl3pPr marL="888673" indent="-204097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itchFamily="-1" charset="2"/>
              <a:buChar char=""/>
              <a:defRPr sz="1813" kern="1200">
                <a:solidFill>
                  <a:srgbClr val="00BEE2"/>
                </a:solidFill>
                <a:latin typeface="18 VAG Rounded Light   02390"/>
                <a:ea typeface="ＭＳ Ｐゴシック" charset="-128"/>
                <a:cs typeface="+mn-cs"/>
              </a:defRPr>
            </a:lvl3pPr>
            <a:lvl4pPr marL="1264171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Arial" panose="020B0604020202020204" pitchFamily="34" charset="0"/>
              <a:buChar char="•"/>
              <a:defRPr sz="1625" kern="1200">
                <a:solidFill>
                  <a:srgbClr val="FFC117"/>
                </a:solidFill>
                <a:latin typeface="18 VAG Rounded Light   02390"/>
                <a:ea typeface="ＭＳ Ｐゴシック" charset="-128"/>
                <a:cs typeface="+mn-cs"/>
              </a:defRPr>
            </a:lvl4pPr>
            <a:lvl5pPr marL="1322379" indent="-1870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-1" charset="2"/>
              <a:buChar char=""/>
              <a:defRPr sz="1625" kern="1200">
                <a:solidFill>
                  <a:srgbClr val="E4DDD2"/>
                </a:solidFill>
                <a:latin typeface="18 VAG Rounded Light   02390"/>
                <a:ea typeface="ＭＳ Ｐゴシック" charset="-128"/>
                <a:cs typeface="+mn-cs"/>
              </a:defRPr>
            </a:lvl5pPr>
            <a:lvl6pPr marL="1526645" indent="-187769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8086" indent="-16327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9528" indent="-16327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969" indent="-16327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258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./map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3 1 4 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6 2 8 </a:t>
            </a:r>
          </a:p>
          <a:p>
            <a:pPr marL="81258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60 20 80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4F4C-12C7-83D3-1A55-A4124ADA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Pointers, Arrays &amp; Strings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0718E-3DCE-4663-8786-D4862766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568" y="180533"/>
            <a:ext cx="7974391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lang="en-US" spc="20" dirty="0"/>
              <a:t>Calling </a:t>
            </a:r>
            <a:r>
              <a:rPr lang="en-US" spc="20"/>
              <a:t>functions 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49568" y="927304"/>
            <a:ext cx="9355337" cy="4894800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37751" marR="10067">
              <a:spcBef>
                <a:spcPts val="109"/>
              </a:spcBef>
            </a:pPr>
            <a:r>
              <a:rPr sz="2000" spc="-20" dirty="0">
                <a:latin typeface="Microsoft Sans Serif"/>
                <a:cs typeface="Microsoft Sans Serif"/>
              </a:rPr>
              <a:t>Example:</a:t>
            </a:r>
            <a:r>
              <a:rPr lang="en-US" sz="2000" spc="-2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Consider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case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where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different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functions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are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called </a:t>
            </a:r>
            <a:r>
              <a:rPr sz="2000" spc="-54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based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on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value.</a:t>
            </a:r>
            <a:endParaRPr sz="2000" dirty="0">
              <a:latin typeface="Microsoft Sans Serif"/>
              <a:cs typeface="Microsoft Sans Serif"/>
            </a:endParaRPr>
          </a:p>
          <a:p>
            <a:pPr marL="25168">
              <a:spcBef>
                <a:spcPts val="1139"/>
              </a:spcBef>
            </a:pPr>
            <a:r>
              <a:rPr b="1" spc="-119" dirty="0">
                <a:solidFill>
                  <a:srgbClr val="0000FF"/>
                </a:solidFill>
                <a:latin typeface="Arial"/>
                <a:cs typeface="Arial"/>
              </a:rPr>
              <a:t>enu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1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99" dirty="0">
                <a:latin typeface="Microsoft Sans Serif"/>
                <a:cs typeface="Microsoft Sans Serif"/>
              </a:rPr>
              <a:t>TYP</a:t>
            </a:r>
            <a:r>
              <a:rPr spc="159" dirty="0">
                <a:latin typeface="Microsoft Sans Serif"/>
                <a:cs typeface="Microsoft Sans Serif"/>
              </a:rPr>
              <a:t>E</a:t>
            </a:r>
            <a:r>
              <a:rPr spc="99" dirty="0">
                <a:latin typeface="Microsoft Sans Serif"/>
                <a:cs typeface="Microsoft Sans Serif"/>
              </a:rPr>
              <a:t>{</a:t>
            </a:r>
            <a:r>
              <a:rPr spc="-168" dirty="0">
                <a:latin typeface="Microsoft Sans Serif"/>
                <a:cs typeface="Microsoft Sans Serif"/>
              </a:rPr>
              <a:t>SQUAR</a:t>
            </a:r>
            <a:r>
              <a:rPr dirty="0">
                <a:latin typeface="Microsoft Sans Serif"/>
                <a:cs typeface="Microsoft Sans Serif"/>
              </a:rPr>
              <a:t>E</a:t>
            </a:r>
            <a:r>
              <a:rPr spc="-10" dirty="0">
                <a:latin typeface="Microsoft Sans Serif"/>
                <a:cs typeface="Microsoft Sans Serif"/>
              </a:rPr>
              <a:t>,</a:t>
            </a:r>
            <a:r>
              <a:rPr spc="-317" dirty="0">
                <a:latin typeface="Microsoft Sans Serif"/>
                <a:cs typeface="Microsoft Sans Serif"/>
              </a:rPr>
              <a:t> </a:t>
            </a:r>
            <a:r>
              <a:rPr spc="-119" dirty="0">
                <a:latin typeface="Microsoft Sans Serif"/>
                <a:cs typeface="Microsoft Sans Serif"/>
              </a:rPr>
              <a:t>REC</a:t>
            </a:r>
            <a:r>
              <a:rPr spc="89" dirty="0">
                <a:latin typeface="Microsoft Sans Serif"/>
                <a:cs typeface="Microsoft Sans Serif"/>
              </a:rPr>
              <a:t>T</a:t>
            </a:r>
            <a:r>
              <a:rPr spc="-10" dirty="0">
                <a:latin typeface="Microsoft Sans Serif"/>
                <a:cs typeface="Microsoft Sans Serif"/>
              </a:rPr>
              <a:t>,</a:t>
            </a:r>
            <a:r>
              <a:rPr spc="-159" dirty="0">
                <a:latin typeface="Microsoft Sans Serif"/>
                <a:cs typeface="Microsoft Sans Serif"/>
              </a:rPr>
              <a:t> </a:t>
            </a:r>
            <a:r>
              <a:rPr spc="40" dirty="0">
                <a:latin typeface="Microsoft Sans Serif"/>
                <a:cs typeface="Microsoft Sans Serif"/>
              </a:rPr>
              <a:t>CIRCL</a:t>
            </a:r>
            <a:r>
              <a:rPr spc="-10" dirty="0">
                <a:latin typeface="Microsoft Sans Serif"/>
                <a:cs typeface="Microsoft Sans Serif"/>
              </a:rPr>
              <a:t>E</a:t>
            </a:r>
            <a:r>
              <a:rPr spc="-99" dirty="0">
                <a:latin typeface="Microsoft Sans Serif"/>
                <a:cs typeface="Microsoft Sans Serif"/>
              </a:rPr>
              <a:t> </a:t>
            </a:r>
            <a:r>
              <a:rPr spc="119" dirty="0">
                <a:latin typeface="Microsoft Sans Serif"/>
                <a:cs typeface="Microsoft Sans Serif"/>
              </a:rPr>
              <a:t>,</a:t>
            </a:r>
            <a:r>
              <a:rPr spc="-198" dirty="0">
                <a:latin typeface="Microsoft Sans Serif"/>
                <a:cs typeface="Microsoft Sans Serif"/>
              </a:rPr>
              <a:t>POLYGO</a:t>
            </a:r>
            <a:r>
              <a:rPr spc="188" dirty="0">
                <a:latin typeface="Microsoft Sans Serif"/>
                <a:cs typeface="Microsoft Sans Serif"/>
              </a:rPr>
              <a:t>N</a:t>
            </a:r>
            <a:r>
              <a:rPr spc="-10" dirty="0">
                <a:latin typeface="Microsoft Sans Serif"/>
                <a:cs typeface="Microsoft Sans Serif"/>
              </a:rPr>
              <a:t>}</a:t>
            </a:r>
            <a:r>
              <a:rPr spc="-14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;</a:t>
            </a:r>
            <a:endParaRPr dirty="0">
              <a:latin typeface="Microsoft Sans Serif"/>
              <a:cs typeface="Microsoft Sans Serif"/>
            </a:endParaRPr>
          </a:p>
          <a:p>
            <a:pPr marL="67952"/>
            <a:r>
              <a:rPr b="1" spc="218" dirty="0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b="1" spc="-14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79" dirty="0">
                <a:latin typeface="Microsoft Sans Serif"/>
                <a:cs typeface="Microsoft Sans Serif"/>
              </a:rPr>
              <a:t>shap</a:t>
            </a:r>
            <a:r>
              <a:rPr spc="-10" dirty="0">
                <a:latin typeface="Microsoft Sans Serif"/>
                <a:cs typeface="Microsoft Sans Serif"/>
              </a:rPr>
              <a:t>e</a:t>
            </a:r>
            <a:r>
              <a:rPr spc="-178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{</a:t>
            </a:r>
            <a:endParaRPr dirty="0">
              <a:latin typeface="Microsoft Sans Serif"/>
              <a:cs typeface="Microsoft Sans Serif"/>
            </a:endParaRPr>
          </a:p>
          <a:p>
            <a:pPr marL="376255"/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b="1" spc="-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spc="-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b="1" spc="-25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b="1" spc="-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b="1" spc="-1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59" dirty="0">
                <a:latin typeface="Microsoft Sans Serif"/>
                <a:cs typeface="Microsoft Sans Serif"/>
              </a:rPr>
              <a:t>param</a:t>
            </a:r>
            <a:r>
              <a:rPr spc="-10" dirty="0">
                <a:latin typeface="Microsoft Sans Serif"/>
                <a:cs typeface="Microsoft Sans Serif"/>
              </a:rPr>
              <a:t>s</a:t>
            </a:r>
            <a:r>
              <a:rPr spc="-139" dirty="0">
                <a:latin typeface="Microsoft Sans Serif"/>
                <a:cs typeface="Microsoft Sans Serif"/>
              </a:rPr>
              <a:t> </a:t>
            </a:r>
            <a:r>
              <a:rPr spc="119" dirty="0">
                <a:latin typeface="Microsoft Sans Serif"/>
                <a:cs typeface="Microsoft Sans Serif"/>
              </a:rPr>
              <a:t>[</a:t>
            </a:r>
            <a:r>
              <a:rPr spc="-198" dirty="0">
                <a:latin typeface="Microsoft Sans Serif"/>
                <a:cs typeface="Microsoft Sans Serif"/>
              </a:rPr>
              <a:t>MA</a:t>
            </a:r>
            <a:r>
              <a:rPr spc="226" dirty="0">
                <a:latin typeface="Microsoft Sans Serif"/>
                <a:cs typeface="Microsoft Sans Serif"/>
              </a:rPr>
              <a:t>X</a:t>
            </a:r>
            <a:r>
              <a:rPr spc="-10" dirty="0">
                <a:latin typeface="Microsoft Sans Serif"/>
                <a:cs typeface="Microsoft Sans Serif"/>
              </a:rPr>
              <a:t>]</a:t>
            </a:r>
            <a:r>
              <a:rPr spc="-10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;</a:t>
            </a:r>
            <a:endParaRPr dirty="0">
              <a:latin typeface="Microsoft Sans Serif"/>
              <a:cs typeface="Microsoft Sans Serif"/>
            </a:endParaRPr>
          </a:p>
          <a:p>
            <a:pPr marL="325920"/>
            <a:r>
              <a:rPr b="1" spc="-89" dirty="0">
                <a:solidFill>
                  <a:srgbClr val="0000FF"/>
                </a:solidFill>
                <a:latin typeface="Arial"/>
                <a:cs typeface="Arial"/>
              </a:rPr>
              <a:t>enum</a:t>
            </a:r>
            <a:r>
              <a:rPr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79" dirty="0">
                <a:latin typeface="Microsoft Sans Serif"/>
                <a:cs typeface="Microsoft Sans Serif"/>
              </a:rPr>
              <a:t>TYPE</a:t>
            </a:r>
            <a:r>
              <a:rPr spc="723" dirty="0">
                <a:latin typeface="Microsoft Sans Serif"/>
                <a:cs typeface="Microsoft Sans Serif"/>
              </a:rPr>
              <a:t> </a:t>
            </a:r>
            <a:r>
              <a:rPr spc="139" dirty="0">
                <a:latin typeface="Microsoft Sans Serif"/>
                <a:cs typeface="Microsoft Sans Serif"/>
              </a:rPr>
              <a:t>type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;</a:t>
            </a:r>
            <a:endParaRPr dirty="0">
              <a:latin typeface="Microsoft Sans Serif"/>
              <a:cs typeface="Microsoft Sans Serif"/>
            </a:endParaRPr>
          </a:p>
          <a:p>
            <a:pPr marL="86828"/>
            <a:r>
              <a:rPr spc="-10" dirty="0">
                <a:latin typeface="Microsoft Sans Serif"/>
                <a:cs typeface="Microsoft Sans Serif"/>
              </a:rPr>
              <a:t>}</a:t>
            </a:r>
            <a:r>
              <a:rPr spc="-14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;</a:t>
            </a:r>
            <a:endParaRPr dirty="0">
              <a:latin typeface="Microsoft Sans Serif"/>
              <a:cs typeface="Microsoft Sans Serif"/>
            </a:endParaRPr>
          </a:p>
          <a:p>
            <a:pPr marL="55369"/>
            <a:r>
              <a:rPr b="1" spc="119" dirty="0">
                <a:solidFill>
                  <a:srgbClr val="0000FF"/>
                </a:solidFill>
                <a:latin typeface="Arial"/>
                <a:cs typeface="Arial"/>
              </a:rPr>
              <a:t>voi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b="1" spc="-24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79" dirty="0">
                <a:latin typeface="Microsoft Sans Serif"/>
                <a:cs typeface="Microsoft Sans Serif"/>
              </a:rPr>
              <a:t>dra</a:t>
            </a:r>
            <a:r>
              <a:rPr spc="-10" dirty="0">
                <a:latin typeface="Microsoft Sans Serif"/>
                <a:cs typeface="Microsoft Sans Serif"/>
              </a:rPr>
              <a:t>w</a:t>
            </a:r>
            <a:r>
              <a:rPr spc="-178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(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b="1" spc="218" dirty="0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b="1" spc="-14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79" dirty="0">
                <a:latin typeface="Microsoft Sans Serif"/>
                <a:cs typeface="Microsoft Sans Serif"/>
              </a:rPr>
              <a:t>shap</a:t>
            </a:r>
            <a:r>
              <a:rPr spc="168" dirty="0">
                <a:latin typeface="Microsoft Sans Serif"/>
                <a:cs typeface="Microsoft Sans Serif"/>
              </a:rPr>
              <a:t>e</a:t>
            </a:r>
            <a:r>
              <a:rPr spc="-595" dirty="0">
                <a:latin typeface="Lucida Sans Unicode"/>
                <a:cs typeface="Lucida Sans Unicode"/>
              </a:rPr>
              <a:t>∗</a:t>
            </a:r>
            <a:r>
              <a:rPr dirty="0">
                <a:latin typeface="Lucida Sans Unicode"/>
                <a:cs typeface="Lucida Sans Unicode"/>
              </a:rPr>
              <a:t> </a:t>
            </a:r>
            <a:r>
              <a:rPr spc="119" dirty="0">
                <a:latin typeface="Lucida Sans Unicode"/>
                <a:cs typeface="Lucida Sans Unicode"/>
              </a:rPr>
              <a:t> </a:t>
            </a:r>
            <a:r>
              <a:rPr spc="79" dirty="0">
                <a:latin typeface="Microsoft Sans Serif"/>
                <a:cs typeface="Microsoft Sans Serif"/>
              </a:rPr>
              <a:t>p</a:t>
            </a:r>
            <a:r>
              <a:rPr spc="-10" dirty="0">
                <a:latin typeface="Microsoft Sans Serif"/>
                <a:cs typeface="Microsoft Sans Serif"/>
              </a:rPr>
              <a:t>s</a:t>
            </a:r>
            <a:r>
              <a:rPr spc="-168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)</a:t>
            </a:r>
            <a:endParaRPr dirty="0">
              <a:latin typeface="Microsoft Sans Serif"/>
              <a:cs typeface="Microsoft Sans Serif"/>
            </a:endParaRPr>
          </a:p>
          <a:p>
            <a:pPr marL="71728"/>
            <a:r>
              <a:rPr spc="-10" dirty="0">
                <a:latin typeface="Microsoft Sans Serif"/>
                <a:cs typeface="Microsoft Sans Serif"/>
              </a:rPr>
              <a:t>{</a:t>
            </a:r>
            <a:endParaRPr dirty="0">
              <a:latin typeface="Microsoft Sans Serif"/>
              <a:cs typeface="Microsoft Sans Serif"/>
            </a:endParaRPr>
          </a:p>
          <a:p>
            <a:pPr marL="356121"/>
            <a:r>
              <a:rPr b="1" spc="119" dirty="0">
                <a:solidFill>
                  <a:srgbClr val="0000FF"/>
                </a:solidFill>
                <a:latin typeface="Arial"/>
                <a:cs typeface="Arial"/>
              </a:rPr>
              <a:t>switc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b="1" spc="-1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(</a:t>
            </a:r>
            <a:r>
              <a:rPr spc="-198" dirty="0">
                <a:latin typeface="Microsoft Sans Serif"/>
                <a:cs typeface="Microsoft Sans Serif"/>
              </a:rPr>
              <a:t> </a:t>
            </a:r>
            <a:r>
              <a:rPr spc="59" dirty="0">
                <a:latin typeface="Microsoft Sans Serif"/>
                <a:cs typeface="Microsoft Sans Serif"/>
              </a:rPr>
              <a:t>p</a:t>
            </a:r>
            <a:r>
              <a:rPr spc="50" dirty="0">
                <a:latin typeface="Microsoft Sans Serif"/>
                <a:cs typeface="Microsoft Sans Serif"/>
              </a:rPr>
              <a:t>s</a:t>
            </a:r>
            <a:r>
              <a:rPr spc="-208" dirty="0">
                <a:latin typeface="Lucida Sans Unicode"/>
                <a:cs typeface="Lucida Sans Unicode"/>
              </a:rPr>
              <a:t>−</a:t>
            </a:r>
            <a:r>
              <a:rPr spc="109" dirty="0">
                <a:latin typeface="Microsoft Sans Serif"/>
                <a:cs typeface="Microsoft Sans Serif"/>
              </a:rPr>
              <a:t>&gt;</a:t>
            </a:r>
            <a:r>
              <a:rPr spc="188" dirty="0">
                <a:latin typeface="Microsoft Sans Serif"/>
                <a:cs typeface="Microsoft Sans Serif"/>
              </a:rPr>
              <a:t>typ</a:t>
            </a:r>
            <a:r>
              <a:rPr spc="-10" dirty="0">
                <a:latin typeface="Microsoft Sans Serif"/>
                <a:cs typeface="Microsoft Sans Serif"/>
              </a:rPr>
              <a:t>e</a:t>
            </a:r>
            <a:r>
              <a:rPr spc="-6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)</a:t>
            </a:r>
            <a:endParaRPr dirty="0">
              <a:latin typeface="Microsoft Sans Serif"/>
              <a:cs typeface="Microsoft Sans Serif"/>
            </a:endParaRPr>
          </a:p>
          <a:p>
            <a:pPr marL="372480"/>
            <a:r>
              <a:rPr spc="-10" dirty="0">
                <a:latin typeface="Microsoft Sans Serif"/>
                <a:cs typeface="Microsoft Sans Serif"/>
              </a:rPr>
              <a:t>{</a:t>
            </a:r>
            <a:endParaRPr dirty="0">
              <a:latin typeface="Microsoft Sans Serif"/>
              <a:cs typeface="Microsoft Sans Serif"/>
            </a:endParaRPr>
          </a:p>
          <a:p>
            <a:pPr marL="648065"/>
            <a:r>
              <a:rPr b="1" spc="40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b="1" spc="42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119" dirty="0">
                <a:latin typeface="Microsoft Sans Serif"/>
                <a:cs typeface="Microsoft Sans Serif"/>
              </a:rPr>
              <a:t>SQUARE:</a:t>
            </a:r>
            <a:endParaRPr dirty="0">
              <a:latin typeface="Microsoft Sans Serif"/>
              <a:cs typeface="Microsoft Sans Serif"/>
            </a:endParaRPr>
          </a:p>
          <a:p>
            <a:pPr marL="957625"/>
            <a:r>
              <a:rPr spc="119" dirty="0">
                <a:latin typeface="Microsoft Sans Serif"/>
                <a:cs typeface="Microsoft Sans Serif"/>
              </a:rPr>
              <a:t>draw</a:t>
            </a:r>
            <a:r>
              <a:rPr spc="129" dirty="0">
                <a:latin typeface="Microsoft Sans Serif"/>
                <a:cs typeface="Microsoft Sans Serif"/>
              </a:rPr>
              <a:t>_</a:t>
            </a:r>
            <a:r>
              <a:rPr spc="119" dirty="0">
                <a:latin typeface="Microsoft Sans Serif"/>
                <a:cs typeface="Microsoft Sans Serif"/>
              </a:rPr>
              <a:t>squar</a:t>
            </a:r>
            <a:r>
              <a:rPr spc="-10" dirty="0">
                <a:latin typeface="Microsoft Sans Serif"/>
                <a:cs typeface="Microsoft Sans Serif"/>
              </a:rPr>
              <a:t>e</a:t>
            </a:r>
            <a:r>
              <a:rPr spc="-12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(</a:t>
            </a:r>
            <a:r>
              <a:rPr spc="-168" dirty="0">
                <a:latin typeface="Microsoft Sans Serif"/>
                <a:cs typeface="Microsoft Sans Serif"/>
              </a:rPr>
              <a:t> </a:t>
            </a:r>
            <a:r>
              <a:rPr spc="79" dirty="0">
                <a:latin typeface="Microsoft Sans Serif"/>
                <a:cs typeface="Microsoft Sans Serif"/>
              </a:rPr>
              <a:t>p</a:t>
            </a:r>
            <a:r>
              <a:rPr spc="-10" dirty="0">
                <a:latin typeface="Microsoft Sans Serif"/>
                <a:cs typeface="Microsoft Sans Serif"/>
              </a:rPr>
              <a:t>s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)</a:t>
            </a:r>
            <a:r>
              <a:rPr spc="-14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;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b="1" spc="89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b="1" spc="99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b="1" spc="89" dirty="0">
                <a:solidFill>
                  <a:srgbClr val="0000FF"/>
                </a:solidFill>
                <a:latin typeface="Arial"/>
                <a:cs typeface="Arial"/>
              </a:rPr>
              <a:t>ea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b="1" spc="-1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;</a:t>
            </a:r>
            <a:endParaRPr dirty="0">
              <a:latin typeface="Microsoft Sans Serif"/>
              <a:cs typeface="Microsoft Sans Serif"/>
            </a:endParaRPr>
          </a:p>
          <a:p>
            <a:pPr marL="648065"/>
            <a:r>
              <a:rPr b="1" spc="40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b="1" spc="46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0" dirty="0">
                <a:latin typeface="Microsoft Sans Serif"/>
                <a:cs typeface="Microsoft Sans Serif"/>
              </a:rPr>
              <a:t>RECT:</a:t>
            </a:r>
            <a:endParaRPr dirty="0">
              <a:latin typeface="Microsoft Sans Serif"/>
              <a:cs typeface="Microsoft Sans Serif"/>
            </a:endParaRPr>
          </a:p>
          <a:p>
            <a:pPr marL="965177"/>
            <a:r>
              <a:rPr spc="188" dirty="0">
                <a:latin typeface="Microsoft Sans Serif"/>
                <a:cs typeface="Microsoft Sans Serif"/>
              </a:rPr>
              <a:t>draw</a:t>
            </a:r>
            <a:r>
              <a:rPr spc="198" dirty="0">
                <a:latin typeface="Microsoft Sans Serif"/>
                <a:cs typeface="Microsoft Sans Serif"/>
              </a:rPr>
              <a:t>_</a:t>
            </a:r>
            <a:r>
              <a:rPr spc="188" dirty="0">
                <a:latin typeface="Microsoft Sans Serif"/>
                <a:cs typeface="Microsoft Sans Serif"/>
              </a:rPr>
              <a:t>rec</a:t>
            </a:r>
            <a:r>
              <a:rPr spc="-10" dirty="0">
                <a:latin typeface="Microsoft Sans Serif"/>
                <a:cs typeface="Microsoft Sans Serif"/>
              </a:rPr>
              <a:t>t</a:t>
            </a:r>
            <a:r>
              <a:rPr spc="-6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(</a:t>
            </a:r>
            <a:r>
              <a:rPr spc="-178" dirty="0">
                <a:latin typeface="Microsoft Sans Serif"/>
                <a:cs typeface="Microsoft Sans Serif"/>
              </a:rPr>
              <a:t> </a:t>
            </a:r>
            <a:r>
              <a:rPr spc="79" dirty="0">
                <a:latin typeface="Microsoft Sans Serif"/>
                <a:cs typeface="Microsoft Sans Serif"/>
              </a:rPr>
              <a:t>p</a:t>
            </a:r>
            <a:r>
              <a:rPr spc="-10" dirty="0">
                <a:latin typeface="Microsoft Sans Serif"/>
                <a:cs typeface="Microsoft Sans Serif"/>
              </a:rPr>
              <a:t>s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)</a:t>
            </a:r>
            <a:r>
              <a:rPr spc="-13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;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b="1" spc="89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b="1" spc="99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b="1" spc="89" dirty="0">
                <a:solidFill>
                  <a:srgbClr val="0000FF"/>
                </a:solidFill>
                <a:latin typeface="Arial"/>
                <a:cs typeface="Arial"/>
              </a:rPr>
              <a:t>ea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b="1" spc="-1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;</a:t>
            </a:r>
            <a:endParaRPr dirty="0">
              <a:latin typeface="Microsoft Sans Serif"/>
              <a:cs typeface="Microsoft Sans Serif"/>
            </a:endParaRPr>
          </a:p>
          <a:p>
            <a:pPr marL="699659"/>
            <a:r>
              <a:rPr spc="-10" dirty="0">
                <a:latin typeface="Microsoft Sans Serif"/>
                <a:cs typeface="Microsoft Sans Serif"/>
              </a:rPr>
              <a:t>.</a:t>
            </a:r>
            <a:r>
              <a:rPr spc="-10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.</a:t>
            </a:r>
            <a:r>
              <a:rPr spc="-10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.</a:t>
            </a:r>
            <a:endParaRPr dirty="0">
              <a:latin typeface="Microsoft Sans Serif"/>
              <a:cs typeface="Microsoft Sans Serif"/>
            </a:endParaRPr>
          </a:p>
          <a:p>
            <a:pPr marL="371222"/>
            <a:r>
              <a:rPr spc="-10" dirty="0">
                <a:latin typeface="Microsoft Sans Serif"/>
                <a:cs typeface="Microsoft Sans Serif"/>
              </a:rPr>
              <a:t>}</a:t>
            </a:r>
            <a:endParaRPr dirty="0">
              <a:latin typeface="Microsoft Sans Serif"/>
              <a:cs typeface="Microsoft Sans Serif"/>
            </a:endParaRPr>
          </a:p>
          <a:p>
            <a:pPr marL="70469"/>
            <a:r>
              <a:rPr spc="-10" dirty="0">
                <a:latin typeface="Microsoft Sans Serif"/>
                <a:cs typeface="Microsoft Sans Serif"/>
              </a:rPr>
              <a:t>}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AD942-F5AA-E8BC-8618-65E528BF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 Pointer and Hash Tables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F5C02-6BB0-B58D-027B-FF0512DD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3b9f400-4f8b-4b6d-a3b9-5b21744c786d" xsi:nil="true"/>
    <lcf76f155ced4ddcb4097134ff3c332f xmlns="ad5eea99-3e84-4b7b-80a3-8f4326be712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2F504EC83354CBC51D18C337E26FD" ma:contentTypeVersion="11" ma:contentTypeDescription="Create a new document." ma:contentTypeScope="" ma:versionID="96f494dad9043457e86f1fefeeecd868">
  <xsd:schema xmlns:xsd="http://www.w3.org/2001/XMLSchema" xmlns:xs="http://www.w3.org/2001/XMLSchema" xmlns:p="http://schemas.microsoft.com/office/2006/metadata/properties" xmlns:ns2="ad5eea99-3e84-4b7b-80a3-8f4326be7129" xmlns:ns3="a3b9f400-4f8b-4b6d-a3b9-5b21744c786d" targetNamespace="http://schemas.microsoft.com/office/2006/metadata/properties" ma:root="true" ma:fieldsID="67b1bc3d725e1d472f90c7a6bbc67ca9" ns2:_="" ns3:_="">
    <xsd:import namespace="ad5eea99-3e84-4b7b-80a3-8f4326be7129"/>
    <xsd:import namespace="a3b9f400-4f8b-4b6d-a3b9-5b21744c786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eea99-3e84-4b7b-80a3-8f4326be712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71b6d75b-5da6-464d-aa40-f1273986be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f400-4f8b-4b6d-a3b9-5b21744c786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0f938bd-4c03-404f-8513-1b4508198240}" ma:internalName="TaxCatchAll" ma:showField="CatchAllData" ma:web="a3b9f400-4f8b-4b6d-a3b9-5b21744c78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92A04B-213C-436E-BD13-D40AD45E3B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E5C6D-C414-4D14-A37A-A60DED7CF2D5}">
  <ds:schemaRefs>
    <ds:schemaRef ds:uri="http://schemas.microsoft.com/office/2006/metadata/properties"/>
    <ds:schemaRef ds:uri="http://schemas.microsoft.com/office/infopath/2007/PartnerControls"/>
    <ds:schemaRef ds:uri="a3b9f400-4f8b-4b6d-a3b9-5b21744c786d"/>
    <ds:schemaRef ds:uri="ad5eea99-3e84-4b7b-80a3-8f4326be7129"/>
  </ds:schemaRefs>
</ds:datastoreItem>
</file>

<file path=customXml/itemProps3.xml><?xml version="1.0" encoding="utf-8"?>
<ds:datastoreItem xmlns:ds="http://schemas.openxmlformats.org/officeDocument/2006/customXml" ds:itemID="{5261241A-2F49-44CE-B6F3-E08FF4B24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5eea99-3e84-4b7b-80a3-8f4326be7129"/>
    <ds:schemaRef ds:uri="a3b9f400-4f8b-4b6d-a3b9-5b21744c78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2726</TotalTime>
  <Words>2000</Words>
  <Application>Microsoft Office PowerPoint</Application>
  <PresentationFormat>Widescreen</PresentationFormat>
  <Paragraphs>344</Paragraphs>
  <Slides>25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18 VAG Rounded Black   09390</vt:lpstr>
      <vt:lpstr>18 VAG Rounded Thin   55390</vt:lpstr>
      <vt:lpstr>Arial</vt:lpstr>
      <vt:lpstr>Arial MT</vt:lpstr>
      <vt:lpstr>Calibri</vt:lpstr>
      <vt:lpstr>Courier New</vt:lpstr>
      <vt:lpstr>Lucida Sans Unicode</vt:lpstr>
      <vt:lpstr>Microsoft Sans Serif</vt:lpstr>
      <vt:lpstr>Source Sans Pro</vt:lpstr>
      <vt:lpstr>Tahoma</vt:lpstr>
      <vt:lpstr>Times New Roman</vt:lpstr>
      <vt:lpstr>Office Theme</vt:lpstr>
      <vt:lpstr>       C Programming     </vt:lpstr>
      <vt:lpstr>Overview</vt:lpstr>
      <vt:lpstr>Void pointers</vt:lpstr>
      <vt:lpstr>PowerPoint Presentation</vt:lpstr>
      <vt:lpstr>Types</vt:lpstr>
      <vt:lpstr>Concretely...</vt:lpstr>
      <vt:lpstr>Function pointers</vt:lpstr>
      <vt:lpstr>Function Pointer Example</vt:lpstr>
      <vt:lpstr>Calling functions </vt:lpstr>
      <vt:lpstr>Array of function pointers</vt:lpstr>
      <vt:lpstr>PowerPoint Presentation</vt:lpstr>
      <vt:lpstr>Motivating Hash Tables</vt:lpstr>
      <vt:lpstr>Hash Tables</vt:lpstr>
      <vt:lpstr>Hash Tables</vt:lpstr>
      <vt:lpstr>Hash table</vt:lpstr>
      <vt:lpstr>Hash table</vt:lpstr>
      <vt:lpstr>Hash Tables</vt:lpstr>
      <vt:lpstr>Collision in hash tables</vt:lpstr>
      <vt:lpstr>Hash tables</vt:lpstr>
      <vt:lpstr>Hash table: example</vt:lpstr>
      <vt:lpstr>Hash table: example</vt:lpstr>
      <vt:lpstr>Hash table: example</vt:lpstr>
      <vt:lpstr>Who hashes what?</vt:lpstr>
      <vt:lpstr>More on roles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HARIS FAROOQ</dc:creator>
  <cp:lastModifiedBy>Sharjeel Khilji</cp:lastModifiedBy>
  <cp:revision>144</cp:revision>
  <dcterms:created xsi:type="dcterms:W3CDTF">2023-12-27T10:55:43Z</dcterms:created>
  <dcterms:modified xsi:type="dcterms:W3CDTF">2025-03-03T08:38:22Z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0x01010025E2F504EC83354CBC51D18C337E26FD</vt:lpwstr>
  </property>
</Properties>
</file>