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3"/>
  </p:notesMasterIdLst>
  <p:sldIdLst>
    <p:sldId id="261" r:id="rId3"/>
    <p:sldId id="338" r:id="rId4"/>
    <p:sldId id="337" r:id="rId5"/>
    <p:sldId id="305" r:id="rId6"/>
    <p:sldId id="306" r:id="rId7"/>
    <p:sldId id="307" r:id="rId8"/>
    <p:sldId id="340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8" r:id="rId18"/>
    <p:sldId id="328" r:id="rId19"/>
    <p:sldId id="329" r:id="rId20"/>
    <p:sldId id="330" r:id="rId21"/>
    <p:sldId id="331" r:id="rId22"/>
    <p:sldId id="327" r:id="rId23"/>
    <p:sldId id="319" r:id="rId24"/>
    <p:sldId id="317" r:id="rId25"/>
    <p:sldId id="316" r:id="rId26"/>
    <p:sldId id="320" r:id="rId27"/>
    <p:sldId id="321" r:id="rId28"/>
    <p:sldId id="322" r:id="rId29"/>
    <p:sldId id="323" r:id="rId30"/>
    <p:sldId id="324" r:id="rId31"/>
    <p:sldId id="332" r:id="rId32"/>
    <p:sldId id="341" r:id="rId33"/>
    <p:sldId id="342" r:id="rId34"/>
    <p:sldId id="343" r:id="rId35"/>
    <p:sldId id="325" r:id="rId36"/>
    <p:sldId id="326" r:id="rId37"/>
    <p:sldId id="336" r:id="rId38"/>
    <p:sldId id="333" r:id="rId39"/>
    <p:sldId id="335" r:id="rId40"/>
    <p:sldId id="339" r:id="rId41"/>
    <p:sldId id="277" r:id="rId42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004380-D9A0-4ECF-8B57-8691C82354CF}" v="2" dt="2025-07-22T05:38:37.0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jeel Khilji" userId="d7c9e5d0-931d-429e-91f4-ab214ce9376a" providerId="ADAL" clId="{BB3B5A99-0181-4A47-A925-1B5071A8A4C8}"/>
    <pc:docChg chg="modSld">
      <pc:chgData name="Sharjeel Khilji" userId="d7c9e5d0-931d-429e-91f4-ab214ce9376a" providerId="ADAL" clId="{BB3B5A99-0181-4A47-A925-1B5071A8A4C8}" dt="2025-03-02T19:47:24.417" v="25" actId="20577"/>
      <pc:docMkLst>
        <pc:docMk/>
      </pc:docMkLst>
      <pc:sldChg chg="modSp mod">
        <pc:chgData name="Sharjeel Khilji" userId="d7c9e5d0-931d-429e-91f4-ab214ce9376a" providerId="ADAL" clId="{BB3B5A99-0181-4A47-A925-1B5071A8A4C8}" dt="2025-03-02T19:43:35.338" v="9" actId="20577"/>
        <pc:sldMkLst>
          <pc:docMk/>
          <pc:sldMk cId="0" sldId="306"/>
        </pc:sldMkLst>
      </pc:sldChg>
      <pc:sldChg chg="modSp mod">
        <pc:chgData name="Sharjeel Khilji" userId="d7c9e5d0-931d-429e-91f4-ab214ce9376a" providerId="ADAL" clId="{BB3B5A99-0181-4A47-A925-1B5071A8A4C8}" dt="2025-03-02T19:46:50.487" v="14" actId="20577"/>
        <pc:sldMkLst>
          <pc:docMk/>
          <pc:sldMk cId="41962328" sldId="333"/>
        </pc:sldMkLst>
      </pc:sldChg>
      <pc:sldChg chg="modSp mod">
        <pc:chgData name="Sharjeel Khilji" userId="d7c9e5d0-931d-429e-91f4-ab214ce9376a" providerId="ADAL" clId="{BB3B5A99-0181-4A47-A925-1B5071A8A4C8}" dt="2025-03-02T19:47:24.417" v="25" actId="20577"/>
        <pc:sldMkLst>
          <pc:docMk/>
          <pc:sldMk cId="3635670217" sldId="335"/>
        </pc:sldMkLst>
      </pc:sldChg>
    </pc:docChg>
  </pc:docChgLst>
  <pc:docChgLst>
    <pc:chgData name="Sharjeel Khilji" userId="d7c9e5d0-931d-429e-91f4-ab214ce9376a" providerId="ADAL" clId="{C2004380-D9A0-4ECF-8B57-8691C82354CF}"/>
    <pc:docChg chg="custSel addSld modSld">
      <pc:chgData name="Sharjeel Khilji" userId="d7c9e5d0-931d-429e-91f4-ab214ce9376a" providerId="ADAL" clId="{C2004380-D9A0-4ECF-8B57-8691C82354CF}" dt="2025-07-22T05:40:10.464" v="30" actId="14100"/>
      <pc:docMkLst>
        <pc:docMk/>
      </pc:docMkLst>
      <pc:sldChg chg="addSp delSp modSp new mod">
        <pc:chgData name="Sharjeel Khilji" userId="d7c9e5d0-931d-429e-91f4-ab214ce9376a" providerId="ADAL" clId="{C2004380-D9A0-4ECF-8B57-8691C82354CF}" dt="2025-07-22T05:37:55.176" v="21" actId="20577"/>
        <pc:sldMkLst>
          <pc:docMk/>
          <pc:sldMk cId="3163266202" sldId="341"/>
        </pc:sldMkLst>
        <pc:spChg chg="mod">
          <ac:chgData name="Sharjeel Khilji" userId="d7c9e5d0-931d-429e-91f4-ab214ce9376a" providerId="ADAL" clId="{C2004380-D9A0-4ECF-8B57-8691C82354CF}" dt="2025-07-22T05:37:55.176" v="21" actId="20577"/>
          <ac:spMkLst>
            <pc:docMk/>
            <pc:sldMk cId="3163266202" sldId="341"/>
            <ac:spMk id="2" creationId="{515186F8-90E5-D8F8-3813-39691A94BCCC}"/>
          </ac:spMkLst>
        </pc:spChg>
        <pc:spChg chg="del">
          <ac:chgData name="Sharjeel Khilji" userId="d7c9e5d0-931d-429e-91f4-ab214ce9376a" providerId="ADAL" clId="{C2004380-D9A0-4ECF-8B57-8691C82354CF}" dt="2025-07-22T05:37:41.942" v="1" actId="22"/>
          <ac:spMkLst>
            <pc:docMk/>
            <pc:sldMk cId="3163266202" sldId="341"/>
            <ac:spMk id="3" creationId="{69BED7FE-AA25-C794-D3AB-F8CD2BC3C75E}"/>
          </ac:spMkLst>
        </pc:spChg>
        <pc:picChg chg="add mod ord">
          <ac:chgData name="Sharjeel Khilji" userId="d7c9e5d0-931d-429e-91f4-ab214ce9376a" providerId="ADAL" clId="{C2004380-D9A0-4ECF-8B57-8691C82354CF}" dt="2025-07-22T05:37:41.942" v="1" actId="22"/>
          <ac:picMkLst>
            <pc:docMk/>
            <pc:sldMk cId="3163266202" sldId="341"/>
            <ac:picMk id="7" creationId="{5053A90B-9F0A-F0D4-28AC-AAD7BD3062B7}"/>
          </ac:picMkLst>
        </pc:picChg>
      </pc:sldChg>
      <pc:sldChg chg="addSp delSp modSp add mod">
        <pc:chgData name="Sharjeel Khilji" userId="d7c9e5d0-931d-429e-91f4-ab214ce9376a" providerId="ADAL" clId="{C2004380-D9A0-4ECF-8B57-8691C82354CF}" dt="2025-07-22T05:39:07.681" v="26" actId="478"/>
        <pc:sldMkLst>
          <pc:docMk/>
          <pc:sldMk cId="787453411" sldId="342"/>
        </pc:sldMkLst>
        <pc:spChg chg="add del mod">
          <ac:chgData name="Sharjeel Khilji" userId="d7c9e5d0-931d-429e-91f4-ab214ce9376a" providerId="ADAL" clId="{C2004380-D9A0-4ECF-8B57-8691C82354CF}" dt="2025-07-22T05:39:07.681" v="26" actId="478"/>
          <ac:spMkLst>
            <pc:docMk/>
            <pc:sldMk cId="787453411" sldId="342"/>
            <ac:spMk id="6" creationId="{A3A14F7C-8493-7F94-44F4-875EB144799F}"/>
          </ac:spMkLst>
        </pc:spChg>
        <pc:picChg chg="del">
          <ac:chgData name="Sharjeel Khilji" userId="d7c9e5d0-931d-429e-91f4-ab214ce9376a" providerId="ADAL" clId="{C2004380-D9A0-4ECF-8B57-8691C82354CF}" dt="2025-07-22T05:39:01.027" v="24" actId="478"/>
          <ac:picMkLst>
            <pc:docMk/>
            <pc:sldMk cId="787453411" sldId="342"/>
            <ac:picMk id="7" creationId="{FD3E2AC9-4430-5FC6-5AEB-65FF146C459F}"/>
          </ac:picMkLst>
        </pc:picChg>
        <pc:picChg chg="add">
          <ac:chgData name="Sharjeel Khilji" userId="d7c9e5d0-931d-429e-91f4-ab214ce9376a" providerId="ADAL" clId="{C2004380-D9A0-4ECF-8B57-8691C82354CF}" dt="2025-07-22T05:39:01.913" v="25" actId="22"/>
          <ac:picMkLst>
            <pc:docMk/>
            <pc:sldMk cId="787453411" sldId="342"/>
            <ac:picMk id="9" creationId="{DA8516E6-8463-B78B-3E12-71C55545DCAB}"/>
          </ac:picMkLst>
        </pc:picChg>
      </pc:sldChg>
      <pc:sldChg chg="addSp delSp modSp add mod">
        <pc:chgData name="Sharjeel Khilji" userId="d7c9e5d0-931d-429e-91f4-ab214ce9376a" providerId="ADAL" clId="{C2004380-D9A0-4ECF-8B57-8691C82354CF}" dt="2025-07-22T05:40:10.464" v="30" actId="14100"/>
        <pc:sldMkLst>
          <pc:docMk/>
          <pc:sldMk cId="439343771" sldId="343"/>
        </pc:sldMkLst>
        <pc:spChg chg="add del mod">
          <ac:chgData name="Sharjeel Khilji" userId="d7c9e5d0-931d-429e-91f4-ab214ce9376a" providerId="ADAL" clId="{C2004380-D9A0-4ECF-8B57-8691C82354CF}" dt="2025-07-22T05:40:03.997" v="28" actId="478"/>
          <ac:spMkLst>
            <pc:docMk/>
            <pc:sldMk cId="439343771" sldId="343"/>
            <ac:spMk id="6" creationId="{A1D6E3FB-BA42-74DB-EE13-4A09150BB5D5}"/>
          </ac:spMkLst>
        </pc:spChg>
        <pc:picChg chg="del">
          <ac:chgData name="Sharjeel Khilji" userId="d7c9e5d0-931d-429e-91f4-ab214ce9376a" providerId="ADAL" clId="{C2004380-D9A0-4ECF-8B57-8691C82354CF}" dt="2025-07-22T05:40:01.152" v="27" actId="478"/>
          <ac:picMkLst>
            <pc:docMk/>
            <pc:sldMk cId="439343771" sldId="343"/>
            <ac:picMk id="7" creationId="{F553C5B5-75FF-1DAB-C608-2354EB547243}"/>
          </ac:picMkLst>
        </pc:picChg>
        <pc:picChg chg="add mod">
          <ac:chgData name="Sharjeel Khilji" userId="d7c9e5d0-931d-429e-91f4-ab214ce9376a" providerId="ADAL" clId="{C2004380-D9A0-4ECF-8B57-8691C82354CF}" dt="2025-07-22T05:40:10.464" v="30" actId="14100"/>
          <ac:picMkLst>
            <pc:docMk/>
            <pc:sldMk cId="439343771" sldId="343"/>
            <ac:picMk id="9" creationId="{7E57CF54-7860-A4D9-24A8-AA7E5D7A67A0}"/>
          </ac:picMkLst>
        </pc:picChg>
      </pc:sldChg>
    </pc:docChg>
  </pc:docChgLst>
  <pc:docChgLst>
    <pc:chgData name="Sharjeel Khilji" userId="d7c9e5d0-931d-429e-91f4-ab214ce9376a" providerId="ADAL" clId="{1CE62B65-4AC0-41B2-B20D-EFC49C598D0C}"/>
    <pc:docChg chg="undo custSel addSld modSld sldOrd">
      <pc:chgData name="Sharjeel Khilji" userId="d7c9e5d0-931d-429e-91f4-ab214ce9376a" providerId="ADAL" clId="{1CE62B65-4AC0-41B2-B20D-EFC49C598D0C}" dt="2025-03-04T08:17:28.476" v="545" actId="20577"/>
      <pc:docMkLst>
        <pc:docMk/>
      </pc:docMkLst>
      <pc:sldChg chg="add">
        <pc:chgData name="Sharjeel Khilji" userId="d7c9e5d0-931d-429e-91f4-ab214ce9376a" providerId="ADAL" clId="{1CE62B65-4AC0-41B2-B20D-EFC49C598D0C}" dt="2025-02-25T15:21:03.279" v="264"/>
        <pc:sldMkLst>
          <pc:docMk/>
          <pc:sldMk cId="1242719956" sldId="277"/>
        </pc:sldMkLst>
      </pc:sldChg>
      <pc:sldChg chg="modSp mod">
        <pc:chgData name="Sharjeel Khilji" userId="d7c9e5d0-931d-429e-91f4-ab214ce9376a" providerId="ADAL" clId="{1CE62B65-4AC0-41B2-B20D-EFC49C598D0C}" dt="2025-03-04T04:53:26.025" v="305" actId="20577"/>
        <pc:sldMkLst>
          <pc:docMk/>
          <pc:sldMk cId="4117319133" sldId="307"/>
        </pc:sldMkLst>
      </pc:sldChg>
      <pc:sldChg chg="modSp mod">
        <pc:chgData name="Sharjeel Khilji" userId="d7c9e5d0-931d-429e-91f4-ab214ce9376a" providerId="ADAL" clId="{1CE62B65-4AC0-41B2-B20D-EFC49C598D0C}" dt="2025-03-04T08:04:36.040" v="371" actId="1035"/>
        <pc:sldMkLst>
          <pc:docMk/>
          <pc:sldMk cId="238942021" sldId="315"/>
        </pc:sldMkLst>
      </pc:sldChg>
      <pc:sldChg chg="delSp modSp mod">
        <pc:chgData name="Sharjeel Khilji" userId="d7c9e5d0-931d-429e-91f4-ab214ce9376a" providerId="ADAL" clId="{1CE62B65-4AC0-41B2-B20D-EFC49C598D0C}" dt="2025-03-04T08:08:41.314" v="455" actId="403"/>
        <pc:sldMkLst>
          <pc:docMk/>
          <pc:sldMk cId="810914387" sldId="319"/>
        </pc:sldMkLst>
      </pc:sldChg>
      <pc:sldChg chg="modSp mod">
        <pc:chgData name="Sharjeel Khilji" userId="d7c9e5d0-931d-429e-91f4-ab214ce9376a" providerId="ADAL" clId="{1CE62B65-4AC0-41B2-B20D-EFC49C598D0C}" dt="2025-03-04T08:17:28.476" v="545" actId="20577"/>
        <pc:sldMkLst>
          <pc:docMk/>
          <pc:sldMk cId="2420640902" sldId="324"/>
        </pc:sldMkLst>
      </pc:sldChg>
      <pc:sldChg chg="ord">
        <pc:chgData name="Sharjeel Khilji" userId="d7c9e5d0-931d-429e-91f4-ab214ce9376a" providerId="ADAL" clId="{1CE62B65-4AC0-41B2-B20D-EFC49C598D0C}" dt="2025-02-18T13:07:51.613" v="1"/>
        <pc:sldMkLst>
          <pc:docMk/>
          <pc:sldMk cId="4035221277" sldId="327"/>
        </pc:sldMkLst>
      </pc:sldChg>
      <pc:sldChg chg="modSp mod">
        <pc:chgData name="Sharjeel Khilji" userId="d7c9e5d0-931d-429e-91f4-ab214ce9376a" providerId="ADAL" clId="{1CE62B65-4AC0-41B2-B20D-EFC49C598D0C}" dt="2025-02-18T13:08:11.207" v="13" actId="20577"/>
        <pc:sldMkLst>
          <pc:docMk/>
          <pc:sldMk cId="451287123" sldId="338"/>
        </pc:sldMkLst>
      </pc:sldChg>
      <pc:sldChg chg="addSp modSp new mod">
        <pc:chgData name="Sharjeel Khilji" userId="d7c9e5d0-931d-429e-91f4-ab214ce9376a" providerId="ADAL" clId="{1CE62B65-4AC0-41B2-B20D-EFC49C598D0C}" dt="2025-02-25T15:19:56.155" v="263"/>
        <pc:sldMkLst>
          <pc:docMk/>
          <pc:sldMk cId="1428123270" sldId="339"/>
        </pc:sldMkLst>
      </pc:sldChg>
      <pc:sldChg chg="addSp delSp modSp new mod">
        <pc:chgData name="Sharjeel Khilji" userId="d7c9e5d0-931d-429e-91f4-ab214ce9376a" providerId="ADAL" clId="{1CE62B65-4AC0-41B2-B20D-EFC49C598D0C}" dt="2025-03-04T04:59:41.922" v="307" actId="207"/>
        <pc:sldMkLst>
          <pc:docMk/>
          <pc:sldMk cId="3982830097" sldId="34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FDAFB-1861-4EDD-84CD-39FE6613D22A}" type="datetimeFigureOut">
              <a:rPr lang="x-none" smtClean="0"/>
              <a:t>7/22/2025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8F553-44DB-4265-AFD2-AE5479E9F51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86797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596900"/>
            <a:ext cx="6183313" cy="3478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2" name="Google Shape;302;p6:notes"/>
          <p:cNvSpPr txBox="1">
            <a:spLocks noGrp="1"/>
          </p:cNvSpPr>
          <p:nvPr>
            <p:ph type="body" idx="1"/>
          </p:nvPr>
        </p:nvSpPr>
        <p:spPr>
          <a:xfrm>
            <a:off x="528638" y="4424363"/>
            <a:ext cx="6049962" cy="41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275" tIns="45325" rIns="92275" bIns="45325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1402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596900"/>
            <a:ext cx="6183313" cy="3478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2" name="Google Shape;302;p6:notes"/>
          <p:cNvSpPr txBox="1">
            <a:spLocks noGrp="1"/>
          </p:cNvSpPr>
          <p:nvPr>
            <p:ph type="body" idx="1"/>
          </p:nvPr>
        </p:nvSpPr>
        <p:spPr>
          <a:xfrm>
            <a:off x="528638" y="4424363"/>
            <a:ext cx="6049962" cy="41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275" tIns="45325" rIns="92275" bIns="45325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5801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>
          <a:extLst>
            <a:ext uri="{FF2B5EF4-FFF2-40B4-BE49-F238E27FC236}">
              <a16:creationId xmlns:a16="http://schemas.microsoft.com/office/drawing/2014/main" id="{1DDA9EE2-3374-4E26-1D09-E9E7A26A9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:notes">
            <a:extLst>
              <a:ext uri="{FF2B5EF4-FFF2-40B4-BE49-F238E27FC236}">
                <a16:creationId xmlns:a16="http://schemas.microsoft.com/office/drawing/2014/main" id="{019E2A22-CF7B-5C12-35AF-DA9F07F14E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596900"/>
            <a:ext cx="6183313" cy="3478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2" name="Google Shape;302;p6:notes">
            <a:extLst>
              <a:ext uri="{FF2B5EF4-FFF2-40B4-BE49-F238E27FC236}">
                <a16:creationId xmlns:a16="http://schemas.microsoft.com/office/drawing/2014/main" id="{173F62BA-C1AB-83D4-D150-4EABB26FD5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8638" y="4424363"/>
            <a:ext cx="6049962" cy="41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275" tIns="45325" rIns="92275" bIns="45325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3211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>
          <a:extLst>
            <a:ext uri="{FF2B5EF4-FFF2-40B4-BE49-F238E27FC236}">
              <a16:creationId xmlns:a16="http://schemas.microsoft.com/office/drawing/2014/main" id="{68DE6C08-CFCB-AFCF-0CAD-27D44E981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:notes">
            <a:extLst>
              <a:ext uri="{FF2B5EF4-FFF2-40B4-BE49-F238E27FC236}">
                <a16:creationId xmlns:a16="http://schemas.microsoft.com/office/drawing/2014/main" id="{8B87053D-B297-F7A4-F581-4EA9C3025E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596900"/>
            <a:ext cx="6183313" cy="3478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2" name="Google Shape;302;p6:notes">
            <a:extLst>
              <a:ext uri="{FF2B5EF4-FFF2-40B4-BE49-F238E27FC236}">
                <a16:creationId xmlns:a16="http://schemas.microsoft.com/office/drawing/2014/main" id="{021BF185-DB55-FC4E-6700-49D3A68FDA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8638" y="4424363"/>
            <a:ext cx="6049962" cy="41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275" tIns="45325" rIns="92275" bIns="45325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4993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>
          <a:extLst>
            <a:ext uri="{FF2B5EF4-FFF2-40B4-BE49-F238E27FC236}">
              <a16:creationId xmlns:a16="http://schemas.microsoft.com/office/drawing/2014/main" id="{A8BE8BAD-A1CD-A0BC-31BF-C336F8736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:notes">
            <a:extLst>
              <a:ext uri="{FF2B5EF4-FFF2-40B4-BE49-F238E27FC236}">
                <a16:creationId xmlns:a16="http://schemas.microsoft.com/office/drawing/2014/main" id="{EA922DEF-57B7-5585-D1F8-D1BE7F9BF3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596900"/>
            <a:ext cx="6183313" cy="3478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2" name="Google Shape;302;p6:notes">
            <a:extLst>
              <a:ext uri="{FF2B5EF4-FFF2-40B4-BE49-F238E27FC236}">
                <a16:creationId xmlns:a16="http://schemas.microsoft.com/office/drawing/2014/main" id="{1CF55F94-9926-AF93-97F3-73D77AF30C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8638" y="4424363"/>
            <a:ext cx="6049962" cy="41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275" tIns="45325" rIns="92275" bIns="45325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7258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>
          <a:extLst>
            <a:ext uri="{FF2B5EF4-FFF2-40B4-BE49-F238E27FC236}">
              <a16:creationId xmlns:a16="http://schemas.microsoft.com/office/drawing/2014/main" id="{AA867F73-F140-DAB8-864E-9C33DE6E7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:notes">
            <a:extLst>
              <a:ext uri="{FF2B5EF4-FFF2-40B4-BE49-F238E27FC236}">
                <a16:creationId xmlns:a16="http://schemas.microsoft.com/office/drawing/2014/main" id="{CD4F1DE8-8D26-2334-9616-CEE8936C58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596900"/>
            <a:ext cx="6183313" cy="3478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2" name="Google Shape;302;p6:notes">
            <a:extLst>
              <a:ext uri="{FF2B5EF4-FFF2-40B4-BE49-F238E27FC236}">
                <a16:creationId xmlns:a16="http://schemas.microsoft.com/office/drawing/2014/main" id="{CE20F8A6-22E3-5ADA-400F-0896DAE0D3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8638" y="4424363"/>
            <a:ext cx="6049962" cy="41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275" tIns="45325" rIns="92275" bIns="45325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9958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>
          <a:extLst>
            <a:ext uri="{FF2B5EF4-FFF2-40B4-BE49-F238E27FC236}">
              <a16:creationId xmlns:a16="http://schemas.microsoft.com/office/drawing/2014/main" id="{DACC8756-BD94-84AA-AC1A-6F55A5F54F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:notes">
            <a:extLst>
              <a:ext uri="{FF2B5EF4-FFF2-40B4-BE49-F238E27FC236}">
                <a16:creationId xmlns:a16="http://schemas.microsoft.com/office/drawing/2014/main" id="{0D1C75C2-3B50-555D-BD52-C620216CC9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596900"/>
            <a:ext cx="6183313" cy="3478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2" name="Google Shape;302;p6:notes">
            <a:extLst>
              <a:ext uri="{FF2B5EF4-FFF2-40B4-BE49-F238E27FC236}">
                <a16:creationId xmlns:a16="http://schemas.microsoft.com/office/drawing/2014/main" id="{36D010C7-D6BB-FB77-3126-8E0783C052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8638" y="4424363"/>
            <a:ext cx="6049962" cy="41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275" tIns="45325" rIns="92275" bIns="45325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7057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>
          <a:extLst>
            <a:ext uri="{FF2B5EF4-FFF2-40B4-BE49-F238E27FC236}">
              <a16:creationId xmlns:a16="http://schemas.microsoft.com/office/drawing/2014/main" id="{4D703521-BDA8-89D8-60A5-5EC350BC2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:notes">
            <a:extLst>
              <a:ext uri="{FF2B5EF4-FFF2-40B4-BE49-F238E27FC236}">
                <a16:creationId xmlns:a16="http://schemas.microsoft.com/office/drawing/2014/main" id="{DCCF4492-560D-81E3-4B7A-BACC442E51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596900"/>
            <a:ext cx="6183313" cy="3478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2" name="Google Shape;302;p6:notes">
            <a:extLst>
              <a:ext uri="{FF2B5EF4-FFF2-40B4-BE49-F238E27FC236}">
                <a16:creationId xmlns:a16="http://schemas.microsoft.com/office/drawing/2014/main" id="{DC730150-8BD8-AEC7-2988-9BD40A48C7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8638" y="4424363"/>
            <a:ext cx="6049962" cy="41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275" tIns="45325" rIns="92275" bIns="45325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7409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44677-ED1F-4DAE-472C-112661F2A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7849A3-D416-9294-B021-C412E4B8E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E779C-A56D-5686-E6D1-700656487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9D60-1C49-48F3-8357-97314CF75A79}" type="datetimeFigureOut">
              <a:rPr lang="x-none" smtClean="0"/>
              <a:t>7/22/2025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0E427-878E-3032-91A4-6457108C2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62FFD-11B1-2933-65B5-A586BDDA0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CFFA-8DF4-45D5-B67C-224935968CC2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49115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3F2F8-3D1D-3510-3679-80F4C5D34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416285-37C2-B0B9-72E9-23E2FAADC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08B6A-88DA-616A-607A-05C7C9045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9D60-1C49-48F3-8357-97314CF75A79}" type="datetimeFigureOut">
              <a:rPr lang="x-none" smtClean="0"/>
              <a:t>7/22/2025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CF664-0EE2-3EA4-F32D-5E81329C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96384-28C1-B781-EFDE-F58E53109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CFFA-8DF4-45D5-B67C-224935968CC2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39169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F3E7B6-869F-82A1-91A4-48AC7C0F47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6FE82-D31C-2825-7781-EF4FB553E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0179E-89B0-7543-5115-07878841D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9D60-1C49-48F3-8357-97314CF75A79}" type="datetimeFigureOut">
              <a:rPr lang="x-none" smtClean="0"/>
              <a:t>7/22/2025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2935C-B909-E2FF-7A52-D44FC6C86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C6ADD-52E7-F691-BB02-1BBEE238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CFFA-8DF4-45D5-B67C-224935968CC2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98046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AD980-B9A5-4C48-ADC0-DFC2D2D01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68048"/>
            <a:ext cx="9144000" cy="1729422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3AA35C-26A3-4B94-8E65-8D11C1ECF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65171"/>
            <a:ext cx="9144000" cy="2464204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92DDA7-A0A4-80A1-0623-18A2AB3287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19"/>
          <a:stretch/>
        </p:blipFill>
        <p:spPr>
          <a:xfrm>
            <a:off x="2271712" y="-1638300"/>
            <a:ext cx="6858000" cy="453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297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9B730-FC8B-4D89-B845-B56D6C095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430"/>
            <a:ext cx="10515600" cy="919192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7C298-C194-40E1-8987-9EFF24411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477"/>
            <a:ext cx="10515600" cy="51573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331E6-6E78-4F44-9C5C-02C4961451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B0949-E370-4B6A-853D-3274261ED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- Basics of C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E38ED-EAAD-41C0-8DCF-25CE6B9E4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F240-1256-4E56-B6D7-F3DD5D13EF0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AD14C3-2535-4136-AE13-56ECD56C864C}"/>
              </a:ext>
            </a:extLst>
          </p:cNvPr>
          <p:cNvSpPr/>
          <p:nvPr userDrawn="1"/>
        </p:nvSpPr>
        <p:spPr>
          <a:xfrm rot="10800000">
            <a:off x="838200" y="848634"/>
            <a:ext cx="9403080" cy="60118"/>
          </a:xfrm>
          <a:prstGeom prst="rect">
            <a:avLst/>
          </a:prstGeom>
          <a:gradFill flip="none" rotWithShape="1">
            <a:gsLst>
              <a:gs pos="0">
                <a:srgbClr val="0C66A4"/>
              </a:gs>
              <a:gs pos="100000">
                <a:srgbClr val="0C66A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20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9E9D1-1E5C-4F50-89EA-38C71C8710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22218"/>
            <a:ext cx="5181600" cy="50547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EBCDD-EBC8-417C-97D1-7D9853423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22218"/>
            <a:ext cx="5181600" cy="50547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A4C246-89B8-4976-91B8-74D65958E0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FCD4B-65E8-4D89-851D-492E73B1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- Basics of C programming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F492EC-ADF8-4541-8B0B-642A6F82F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F240-1256-4E56-B6D7-F3DD5D13EF0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81955E3-112B-4CCA-8D86-C768D415E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430"/>
            <a:ext cx="10515600" cy="919192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373B56-C6D8-4634-92C8-D46B1E36CA40}"/>
              </a:ext>
            </a:extLst>
          </p:cNvPr>
          <p:cNvSpPr/>
          <p:nvPr userDrawn="1"/>
        </p:nvSpPr>
        <p:spPr>
          <a:xfrm rot="10800000">
            <a:off x="838200" y="848634"/>
            <a:ext cx="9403080" cy="60118"/>
          </a:xfrm>
          <a:prstGeom prst="rect">
            <a:avLst/>
          </a:prstGeom>
          <a:gradFill flip="none" rotWithShape="1">
            <a:gsLst>
              <a:gs pos="0">
                <a:srgbClr val="0C66A4"/>
              </a:gs>
              <a:gs pos="100000">
                <a:srgbClr val="0C66A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08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D2F3-65F8-4FD6-A5DA-316C0AA73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09096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95F430-811D-49A7-B89C-412778A16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979210"/>
            <a:ext cx="5157787" cy="42104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BF6AC-FC1D-4EC4-BAA2-7E55A66BD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9096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51AAE4-B156-4976-83FF-C91C58752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79210"/>
            <a:ext cx="5183188" cy="42104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555436-4179-4B6E-895F-BD215D237F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5753EC-5DCC-4E9F-ADC2-ADE1C84F3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- Basics of C programming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8BF5BC-CFE9-42D6-99FC-EF586E6A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F240-1256-4E56-B6D7-F3DD5D13EF0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CB643E1-0C99-4681-8DCF-E3F867783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430"/>
            <a:ext cx="10515600" cy="919192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3EF3CA-5F99-49D5-9BAB-A9F49CC06ABE}"/>
              </a:ext>
            </a:extLst>
          </p:cNvPr>
          <p:cNvSpPr/>
          <p:nvPr userDrawn="1"/>
        </p:nvSpPr>
        <p:spPr>
          <a:xfrm rot="10800000">
            <a:off x="838200" y="848634"/>
            <a:ext cx="9403080" cy="60118"/>
          </a:xfrm>
          <a:prstGeom prst="rect">
            <a:avLst/>
          </a:prstGeom>
          <a:gradFill flip="none" rotWithShape="1">
            <a:gsLst>
              <a:gs pos="0">
                <a:srgbClr val="0C66A4"/>
              </a:gs>
              <a:gs pos="100000">
                <a:srgbClr val="0C66A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75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8502F2-598F-42D2-9059-A4AB43A2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5050BE-0430-464A-9B5D-AA9371565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- Basics of C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9CE28D-9115-4BA7-A16D-643B465C9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F240-1256-4E56-B6D7-F3DD5D13EF0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8039807-1DE0-497E-ACCA-3EACAE2DF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430"/>
            <a:ext cx="10515600" cy="919192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CE4754-431A-42BB-80B8-CEEAC51750DD}"/>
              </a:ext>
            </a:extLst>
          </p:cNvPr>
          <p:cNvSpPr/>
          <p:nvPr userDrawn="1"/>
        </p:nvSpPr>
        <p:spPr>
          <a:xfrm rot="10800000">
            <a:off x="838200" y="848634"/>
            <a:ext cx="9403080" cy="60118"/>
          </a:xfrm>
          <a:prstGeom prst="rect">
            <a:avLst/>
          </a:prstGeom>
          <a:gradFill flip="none" rotWithShape="1">
            <a:gsLst>
              <a:gs pos="0">
                <a:srgbClr val="0C66A4"/>
              </a:gs>
              <a:gs pos="100000">
                <a:srgbClr val="0C66A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72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F3CFAF-CA49-4A02-A9B2-3B416526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211EB3-2C82-40D8-8C4C-22AAA412A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- Basics of C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5C1405-650E-498D-8DC7-78C6C04E9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F240-1256-4E56-B6D7-F3DD5D13E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141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6CD9A-758E-4F06-92E9-BF69DBCBC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948A5-4CAF-4F43-B79A-00ECAB5BE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771AC1-7328-4E0C-9635-107879CE4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84C9A-FBDB-4FA9-A244-059EA966AF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29226-EC11-482A-A4B3-684492A2B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- Basics of C programming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45BE7-34F7-44AF-9ED3-13EB447C5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F240-1256-4E56-B6D7-F3DD5D13E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371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57E11-F4EA-464C-BB62-2D33F1EFF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1E78FB-8A3E-4A3A-8408-A36554C737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A0B00-1943-4A4E-895D-AD65DB41A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13DA4-D3B6-422C-8000-39DE2E23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E23C9-89FE-4130-8B08-74D149432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- Basics of C programming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21CA8-4BB9-4C91-82FD-041112A33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F240-1256-4E56-B6D7-F3DD5D13E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86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4014-BAE0-B779-C955-D3D216F43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3BBE3-73DD-457C-902C-0B460E69A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2E620-3BD6-0437-2FBE-299791C61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9D60-1C49-48F3-8357-97314CF75A79}" type="datetimeFigureOut">
              <a:rPr lang="x-none" smtClean="0"/>
              <a:t>7/22/2025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3268F-DB81-263C-BA39-54B803AB1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60D2F-9C4E-323A-6242-298CC5998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CFFA-8DF4-45D5-B67C-224935968CC2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47362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FA355-A86B-43F8-9C43-A5DBFBE8F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E2F68-F428-457B-9A8E-A56ED8BC7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E20FA-C14E-4384-8718-FA6020DF49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3239A-D7CB-4CF2-B037-ED819B4E5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- Basics of C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304E5-B951-4720-BB63-F0F998B82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F240-1256-4E56-B6D7-F3DD5D13E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410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408DA8-FCCC-4FCF-B0FD-BD49A92437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239AC1-3FDC-4605-A52C-993B75319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C6945-B3F0-4EAE-98CE-0A5E0C38F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EDB80-4E0B-4F38-BB77-7CA5BBC42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- Basics of C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D7CDD-A620-460F-B864-56A6A4FA8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F240-1256-4E56-B6D7-F3DD5D13E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056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CB4DBB7-DFCC-4C90-858B-648A7D81F35A}"/>
              </a:ext>
            </a:extLst>
          </p:cNvPr>
          <p:cNvSpPr/>
          <p:nvPr userDrawn="1"/>
        </p:nvSpPr>
        <p:spPr>
          <a:xfrm>
            <a:off x="0" y="6456106"/>
            <a:ext cx="12192000" cy="401894"/>
          </a:xfrm>
          <a:prstGeom prst="rect">
            <a:avLst/>
          </a:prstGeom>
          <a:gradFill flip="none" rotWithShape="1">
            <a:gsLst>
              <a:gs pos="0">
                <a:srgbClr val="0C66A4"/>
              </a:gs>
              <a:gs pos="40000">
                <a:srgbClr val="094C7B"/>
              </a:gs>
              <a:gs pos="69000">
                <a:srgbClr val="063352"/>
              </a:gs>
              <a:gs pos="100000">
                <a:srgbClr val="031D2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8">
            <a:extLst>
              <a:ext uri="{FF2B5EF4-FFF2-40B4-BE49-F238E27FC236}">
                <a16:creationId xmlns:a16="http://schemas.microsoft.com/office/drawing/2014/main" id="{D2FE40F2-BB69-455E-A6DD-06B7A0A482B1}"/>
              </a:ext>
            </a:extLst>
          </p:cNvPr>
          <p:cNvSpPr/>
          <p:nvPr userDrawn="1"/>
        </p:nvSpPr>
        <p:spPr>
          <a:xfrm rot="10800000" flipH="1">
            <a:off x="0" y="-12022"/>
            <a:ext cx="9966960" cy="6882045"/>
          </a:xfrm>
          <a:custGeom>
            <a:avLst/>
            <a:gdLst>
              <a:gd name="connsiteX0" fmla="*/ 3037572 w 8426319"/>
              <a:gd name="connsiteY0" fmla="*/ 6858002 h 6858002"/>
              <a:gd name="connsiteX1" fmla="*/ 8426319 w 8426319"/>
              <a:gd name="connsiteY1" fmla="*/ 6858002 h 6858002"/>
              <a:gd name="connsiteX2" fmla="*/ 3909330 w 8426319"/>
              <a:gd name="connsiteY2" fmla="*/ 0 h 6858002"/>
              <a:gd name="connsiteX3" fmla="*/ 3037572 w 8426319"/>
              <a:gd name="connsiteY3" fmla="*/ 0 h 6858002"/>
              <a:gd name="connsiteX4" fmla="*/ 0 w 8426319"/>
              <a:gd name="connsiteY4" fmla="*/ 0 h 6858002"/>
              <a:gd name="connsiteX5" fmla="*/ 0 w 8426319"/>
              <a:gd name="connsiteY5" fmla="*/ 6858000 h 6858002"/>
              <a:gd name="connsiteX6" fmla="*/ 3037572 w 8426319"/>
              <a:gd name="connsiteY6" fmla="*/ 68580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19" h="6858002">
                <a:moveTo>
                  <a:pt x="3037572" y="6858002"/>
                </a:moveTo>
                <a:lnTo>
                  <a:pt x="8426319" y="6858002"/>
                </a:lnTo>
                <a:lnTo>
                  <a:pt x="3909330" y="0"/>
                </a:lnTo>
                <a:lnTo>
                  <a:pt x="3037572" y="0"/>
                </a:lnTo>
                <a:lnTo>
                  <a:pt x="0" y="0"/>
                </a:lnTo>
                <a:lnTo>
                  <a:pt x="0" y="6858000"/>
                </a:lnTo>
                <a:lnTo>
                  <a:pt x="3037572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lang="en-US" sz="1867" kern="0">
              <a:solidFill>
                <a:srgbClr val="D1F8F8"/>
              </a:solidFill>
              <a:latin typeface="Source Sans Pro" panose="020B0503030403020204" pitchFamily="34" charset="0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7A55A4-5FB0-456D-B79A-6157E69AE7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240" y="2956470"/>
            <a:ext cx="3774324" cy="9450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A18D85-ACBC-4112-8221-C86D2B67E6A6}"/>
              </a:ext>
            </a:extLst>
          </p:cNvPr>
          <p:cNvSpPr txBox="1"/>
          <p:nvPr userDrawn="1"/>
        </p:nvSpPr>
        <p:spPr>
          <a:xfrm>
            <a:off x="1097280" y="2036618"/>
            <a:ext cx="47631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>
                <a:solidFill>
                  <a:srgbClr val="0A48E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277149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">
  <p:cSld name="One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8"/>
          <p:cNvSpPr txBox="1">
            <a:spLocks noGrp="1"/>
          </p:cNvSpPr>
          <p:nvPr>
            <p:ph type="body" idx="1"/>
          </p:nvPr>
        </p:nvSpPr>
        <p:spPr>
          <a:xfrm>
            <a:off x="3048000" y="908050"/>
            <a:ext cx="8572501" cy="536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600" tIns="65300" rIns="130600" bIns="65300" anchor="t" anchorCtr="0">
            <a:noAutofit/>
          </a:bodyPr>
          <a:lstStyle>
            <a:lvl1pPr marL="609585" lvl="0" indent="-449569" algn="l">
              <a:spcBef>
                <a:spcPts val="833"/>
              </a:spcBef>
              <a:spcAft>
                <a:spcPts val="0"/>
              </a:spcAft>
              <a:buSzPts val="1710"/>
              <a:buChar char="▪"/>
              <a:defRPr/>
            </a:lvl1pPr>
            <a:lvl2pPr marL="1219170" lvl="1" indent="-441948" algn="l">
              <a:spcBef>
                <a:spcPts val="480"/>
              </a:spcBef>
              <a:spcAft>
                <a:spcPts val="0"/>
              </a:spcAft>
              <a:buClr>
                <a:srgbClr val="C5DBC3"/>
              </a:buClr>
              <a:buSzPts val="1620"/>
              <a:buChar char="🢭"/>
              <a:defRPr/>
            </a:lvl2pPr>
            <a:lvl3pPr marL="1828754" lvl="2" indent="-484704" algn="l">
              <a:spcBef>
                <a:spcPts val="567"/>
              </a:spcBef>
              <a:spcAft>
                <a:spcPts val="0"/>
              </a:spcAft>
              <a:buClr>
                <a:srgbClr val="00BEE2"/>
              </a:buClr>
              <a:buSzPts val="2125"/>
              <a:buChar char="■"/>
              <a:defRPr>
                <a:solidFill>
                  <a:srgbClr val="00BEE2"/>
                </a:solidFill>
              </a:defRPr>
            </a:lvl3pPr>
            <a:lvl4pPr marL="2438339" lvl="3" indent="-463538" algn="l">
              <a:spcBef>
                <a:spcPts val="500"/>
              </a:spcBef>
              <a:spcAft>
                <a:spcPts val="0"/>
              </a:spcAft>
              <a:buClr>
                <a:srgbClr val="FFC117"/>
              </a:buClr>
              <a:buSzPts val="1875"/>
              <a:buFont typeface="Arial"/>
              <a:buChar char="•"/>
              <a:defRPr>
                <a:solidFill>
                  <a:srgbClr val="FFC117"/>
                </a:solidFill>
              </a:defRPr>
            </a:lvl4pPr>
            <a:lvl5pPr marL="3047924" lvl="4" indent="-458289" algn="l">
              <a:spcBef>
                <a:spcPts val="484"/>
              </a:spcBef>
              <a:spcAft>
                <a:spcPts val="0"/>
              </a:spcAft>
              <a:buClr>
                <a:srgbClr val="E4DDD2"/>
              </a:buClr>
              <a:buSzPts val="1813"/>
              <a:buChar char="●"/>
              <a:defRPr>
                <a:solidFill>
                  <a:srgbClr val="E4DDD2"/>
                </a:solidFill>
              </a:defRPr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SzPts val="1800"/>
              <a:buChar char="●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SzPts val="1800"/>
              <a:buChar char="●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32" name="Google Shape;32;p38"/>
          <p:cNvSpPr txBox="1">
            <a:spLocks noGrp="1"/>
          </p:cNvSpPr>
          <p:nvPr>
            <p:ph type="title"/>
          </p:nvPr>
        </p:nvSpPr>
        <p:spPr>
          <a:xfrm>
            <a:off x="1117600" y="76200"/>
            <a:ext cx="10502901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600" tIns="65300" rIns="130600" bIns="653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44408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 type="tx">
  <p:cSld name="Title &amp; Bulle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1"/>
          <p:cNvSpPr txBox="1">
            <a:spLocks noGrp="1"/>
          </p:cNvSpPr>
          <p:nvPr>
            <p:ph type="title"/>
          </p:nvPr>
        </p:nvSpPr>
        <p:spPr>
          <a:xfrm>
            <a:off x="1117600" y="76200"/>
            <a:ext cx="10502901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600" tIns="65300" rIns="130600" bIns="653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1"/>
          <p:cNvSpPr txBox="1">
            <a:spLocks noGrp="1"/>
          </p:cNvSpPr>
          <p:nvPr>
            <p:ph type="body" idx="1"/>
          </p:nvPr>
        </p:nvSpPr>
        <p:spPr>
          <a:xfrm>
            <a:off x="3048000" y="908050"/>
            <a:ext cx="8572501" cy="536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600" tIns="65300" rIns="130600" bIns="65300" anchor="t" anchorCtr="0">
            <a:noAutofit/>
          </a:bodyPr>
          <a:lstStyle>
            <a:lvl1pPr marL="609585" lvl="0" indent="-449569" algn="l">
              <a:spcBef>
                <a:spcPts val="833"/>
              </a:spcBef>
              <a:spcAft>
                <a:spcPts val="0"/>
              </a:spcAft>
              <a:buSzPts val="1710"/>
              <a:buChar char="▪"/>
              <a:defRPr/>
            </a:lvl1pPr>
            <a:lvl2pPr marL="1219170" lvl="1" indent="-441948" algn="l">
              <a:spcBef>
                <a:spcPts val="480"/>
              </a:spcBef>
              <a:spcAft>
                <a:spcPts val="0"/>
              </a:spcAft>
              <a:buClr>
                <a:srgbClr val="C5DBC3"/>
              </a:buClr>
              <a:buSzPts val="1620"/>
              <a:buChar char="🢭"/>
              <a:defRPr/>
            </a:lvl2pPr>
            <a:lvl3pPr marL="1828754" lvl="2" indent="-457189" algn="l">
              <a:spcBef>
                <a:spcPts val="480"/>
              </a:spcBef>
              <a:spcAft>
                <a:spcPts val="0"/>
              </a:spcAft>
              <a:buClr>
                <a:srgbClr val="00BEE2"/>
              </a:buClr>
              <a:buSzPts val="1800"/>
              <a:buChar char="■"/>
              <a:defRPr/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SzPts val="1800"/>
              <a:buChar char="•"/>
              <a:defRPr/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SzPts val="1800"/>
              <a:buChar char="●"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SzPts val="1800"/>
              <a:buChar char="●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SzPts val="1800"/>
              <a:buChar char="●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18594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ub Title">
  <p:cSld name="Sub Titl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2"/>
          <p:cNvSpPr/>
          <p:nvPr/>
        </p:nvSpPr>
        <p:spPr>
          <a:xfrm>
            <a:off x="412756" y="681039"/>
            <a:ext cx="61383" cy="3651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08833" tIns="54400" rIns="108833" bIns="54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62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42"/>
          <p:cNvSpPr/>
          <p:nvPr/>
        </p:nvSpPr>
        <p:spPr>
          <a:xfrm>
            <a:off x="357719" y="681039"/>
            <a:ext cx="38100" cy="3651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08833" tIns="54400" rIns="108833" bIns="54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62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" name="Google Shape;52;p42"/>
          <p:cNvSpPr/>
          <p:nvPr/>
        </p:nvSpPr>
        <p:spPr>
          <a:xfrm>
            <a:off x="332319" y="681039"/>
            <a:ext cx="12700" cy="3651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08833" tIns="54400" rIns="108833" bIns="54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62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" name="Google Shape;53;p42"/>
          <p:cNvSpPr/>
          <p:nvPr/>
        </p:nvSpPr>
        <p:spPr>
          <a:xfrm>
            <a:off x="296333" y="681039"/>
            <a:ext cx="10584" cy="3651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08833" tIns="54400" rIns="108833" bIns="54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62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" name="Google Shape;54;p42"/>
          <p:cNvSpPr txBox="1">
            <a:spLocks noGrp="1"/>
          </p:cNvSpPr>
          <p:nvPr>
            <p:ph type="subTitle" idx="1"/>
          </p:nvPr>
        </p:nvSpPr>
        <p:spPr>
          <a:xfrm>
            <a:off x="3657600" y="2834640"/>
            <a:ext cx="7924800" cy="150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675" tIns="65300" rIns="130600" bIns="653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997"/>
              <a:buNone/>
              <a:defRPr sz="8417" b="1" cap="none">
                <a:solidFill>
                  <a:srgbClr val="D0940C"/>
                </a:solidFill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rgbClr val="C5DBC3"/>
              </a:buClr>
              <a:buSzPts val="1620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00BEE2"/>
              </a:buClr>
              <a:buSzPts val="1800"/>
              <a:buNone/>
              <a:defRPr/>
            </a:lvl3pPr>
            <a:lvl4pPr lvl="3" algn="ctr">
              <a:spcBef>
                <a:spcPts val="48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48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48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48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48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48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2"/>
          <p:cNvSpPr/>
          <p:nvPr/>
        </p:nvSpPr>
        <p:spPr>
          <a:xfrm>
            <a:off x="3670301" y="5754635"/>
            <a:ext cx="7912099" cy="471948"/>
          </a:xfrm>
          <a:prstGeom prst="ellipse">
            <a:avLst/>
          </a:prstGeom>
          <a:solidFill>
            <a:schemeClr val="dk1">
              <a:alpha val="16862"/>
            </a:schemeClr>
          </a:solidFill>
          <a:ln>
            <a:noFill/>
          </a:ln>
        </p:spPr>
        <p:txBody>
          <a:bodyPr spcFirstLastPara="1" wrap="square" lIns="108833" tIns="54400" rIns="108833" bIns="54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62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7210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F25B-C50A-5FCA-53FA-740E3319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49488-765B-37F5-1D17-9DD9FB5DC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28D25-65E2-9637-A21D-379406AE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9D60-1C49-48F3-8357-97314CF75A79}" type="datetimeFigureOut">
              <a:rPr lang="x-none" smtClean="0"/>
              <a:t>7/22/2025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7603D-B52A-62C7-1DEB-23BD6FB11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2D645-5BE3-0F33-A15A-FF2387502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CFFA-8DF4-45D5-B67C-224935968CC2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441998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3CF65-F3D9-98F9-2BF6-D62AA40A7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BD3A0-27C3-9FE1-D1F4-77DAF2A8E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DCED1-F49E-31E9-0666-F73ABFB2A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15455-542B-5ACF-9CE9-B0DA9F72F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9D60-1C49-48F3-8357-97314CF75A79}" type="datetimeFigureOut">
              <a:rPr lang="x-none" smtClean="0"/>
              <a:t>7/22/2025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70B0B-D560-3C34-BF25-A156E4934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59FDA-70D7-084E-5F57-5E57154A2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CFFA-8DF4-45D5-B67C-224935968CC2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10753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B810A-6495-D8BC-5DD5-44E84D6E6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DDE1A-8F24-1481-060F-DE3EA1BBE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62D2B2-3A49-0C09-BDAF-EFB5C873B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32E628-14A7-37E1-AC39-EB490D642B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BF2DF5-F42E-D38D-698F-31E86002F0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920E02-0551-EB5E-D665-9D5C58606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9D60-1C49-48F3-8357-97314CF75A79}" type="datetimeFigureOut">
              <a:rPr lang="x-none" smtClean="0"/>
              <a:t>7/22/2025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B244E2-9C81-40CB-176C-BEA130D2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BF5942-CECB-FA80-DD41-3573AD424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CFFA-8DF4-45D5-B67C-224935968CC2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45701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2A73E-4B45-AAE2-0915-B040C93DE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0A6044-F5EC-5B7B-8F4A-506F5389E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9D60-1C49-48F3-8357-97314CF75A79}" type="datetimeFigureOut">
              <a:rPr lang="x-none" smtClean="0"/>
              <a:t>7/22/2025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BAD4B2-8271-C55A-DE84-61AFE764F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D9BCFB-BA5D-0C14-AFF9-091C8B63E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CFFA-8DF4-45D5-B67C-224935968CC2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45295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BB308E-51AC-5012-7EB6-AC3208818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9D60-1C49-48F3-8357-97314CF75A79}" type="datetimeFigureOut">
              <a:rPr lang="x-none" smtClean="0"/>
              <a:t>7/22/2025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45ACA2-3653-6576-4ABF-4933777BA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0A20B8-6C0B-7E11-5F98-1DF309588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CFFA-8DF4-45D5-B67C-224935968CC2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46291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7604A-BA20-4419-664B-440FF3451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66B77-C0FC-9A80-5EFB-F6C8F05E2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29784-091D-1A1C-AC9C-A385BD494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FC908-FBA4-81C8-1463-0E1DD766F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9D60-1C49-48F3-8357-97314CF75A79}" type="datetimeFigureOut">
              <a:rPr lang="x-none" smtClean="0"/>
              <a:t>7/22/2025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476DF-5C3E-2C44-2A45-225C943BF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3C4CB-8C1D-F278-503C-881DF8126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CFFA-8DF4-45D5-B67C-224935968CC2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34586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2410D-29CB-A859-7D01-66D35B5AA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BC154B-C9A9-820A-D309-035080480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C958B5-BDE0-21BD-1067-CB478E5D9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46EAB-D5CA-FD7B-B724-FA3536A0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9D60-1C49-48F3-8357-97314CF75A79}" type="datetimeFigureOut">
              <a:rPr lang="x-none" smtClean="0"/>
              <a:t>7/22/2025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3E12C-5C68-85BC-7DF4-F93589920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2AD41-D502-B5AC-EB7A-416A6E2E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CFFA-8DF4-45D5-B67C-224935968CC2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58666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2C0306-BF8E-92C2-E9B9-E4D147D74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AE0DB-9162-C0E0-0774-4B67D3D49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A3B8E-2FB8-5673-2DFD-7C34226A6A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CB9D60-1C49-48F3-8357-97314CF75A79}" type="datetimeFigureOut">
              <a:rPr lang="x-none" smtClean="0"/>
              <a:t>7/22/2025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355AF-A652-13CA-EA38-982D91EB6C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B3798-7A90-EC0C-019D-B407E13B0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5CCFFA-8DF4-45D5-B67C-224935968CC2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6428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80000">
              <a:schemeClr val="accent1">
                <a:lumMod val="45000"/>
                <a:lumOff val="55000"/>
                <a:alpha val="10000"/>
              </a:schemeClr>
            </a:gs>
            <a:gs pos="90000">
              <a:schemeClr val="accent1">
                <a:lumMod val="45000"/>
                <a:lumOff val="55000"/>
                <a:alpha val="10000"/>
              </a:schemeClr>
            </a:gs>
            <a:gs pos="100000">
              <a:schemeClr val="accent1">
                <a:lumMod val="30000"/>
                <a:lumOff val="70000"/>
                <a:alpha val="1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388C0D-DDF9-4B35-9DC6-1E49E7005C43}"/>
              </a:ext>
            </a:extLst>
          </p:cNvPr>
          <p:cNvSpPr/>
          <p:nvPr userDrawn="1"/>
        </p:nvSpPr>
        <p:spPr>
          <a:xfrm>
            <a:off x="0" y="6456106"/>
            <a:ext cx="12192000" cy="401894"/>
          </a:xfrm>
          <a:prstGeom prst="rect">
            <a:avLst/>
          </a:prstGeom>
          <a:gradFill flip="none" rotWithShape="1">
            <a:gsLst>
              <a:gs pos="0">
                <a:srgbClr val="0C66A4"/>
              </a:gs>
              <a:gs pos="40000">
                <a:srgbClr val="094C7B"/>
              </a:gs>
              <a:gs pos="69000">
                <a:srgbClr val="063352"/>
              </a:gs>
              <a:gs pos="100000">
                <a:srgbClr val="031D2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2C40C1-D2F0-4A10-83E8-D41AECD02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4ADC2-1A69-40F7-9146-FF8CF49E1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579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7CAEB-C688-42B1-A85B-A8AE9C55C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610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Introduction - Basics of C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3B63C-E5CF-401B-A49C-92D346C01E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1364" y="64653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EA90AB5-22A9-4891-9A56-775D2849FAD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8424F3-2B84-43F8-842E-B505AC8AE0CD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258" y="0"/>
            <a:ext cx="2051742" cy="1243012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5897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763E3-F9BB-49D4-BC65-16DF49B9D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796" y="4516113"/>
            <a:ext cx="9144000" cy="1729422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br>
              <a:rPr lang="en" sz="3100" b="1">
                <a:latin typeface="Century Gothic" panose="020B0502020202020204" pitchFamily="34" charset="0"/>
              </a:rPr>
            </a:br>
            <a:br>
              <a:rPr lang="en" sz="3100" b="1">
                <a:latin typeface="Century Gothic" panose="020B0502020202020204" pitchFamily="34" charset="0"/>
              </a:rPr>
            </a:br>
            <a:br>
              <a:rPr lang="en" sz="3100" b="1">
                <a:latin typeface="Century Gothic" panose="020B0502020202020204" pitchFamily="34" charset="0"/>
              </a:rPr>
            </a:br>
            <a:br>
              <a:rPr lang="en" sz="3100" b="1">
                <a:latin typeface="Century Gothic" panose="020B0502020202020204" pitchFamily="34" charset="0"/>
              </a:rPr>
            </a:br>
            <a:br>
              <a:rPr lang="en" sz="3100" b="1">
                <a:latin typeface="Century Gothic" panose="020B0502020202020204" pitchFamily="34" charset="0"/>
              </a:rPr>
            </a:br>
            <a:br>
              <a:rPr lang="en" sz="3100" b="1">
                <a:latin typeface="Century Gothic" panose="020B0502020202020204" pitchFamily="34" charset="0"/>
              </a:rPr>
            </a:br>
            <a:br>
              <a:rPr lang="en" sz="3100" b="1">
                <a:latin typeface="Century Gothic" panose="020B0502020202020204" pitchFamily="34" charset="0"/>
              </a:rPr>
            </a:br>
            <a:br>
              <a:rPr lang="en" sz="3100" b="1">
                <a:latin typeface="Century Gothic" panose="020B0502020202020204" pitchFamily="34" charset="0"/>
              </a:rPr>
            </a:br>
            <a:r>
              <a:rPr lang="en" sz="3100" b="1">
                <a:latin typeface="Century Gothic" panose="020B0502020202020204" pitchFamily="34" charset="0"/>
              </a:rPr>
              <a:t>C++ Programming</a:t>
            </a:r>
            <a:br>
              <a:rPr lang="en" sz="3100" b="1">
                <a:latin typeface="Century Gothic" panose="020B0502020202020204" pitchFamily="34" charset="0"/>
              </a:rPr>
            </a:br>
            <a:r>
              <a:rPr lang="en-US" sz="3100" b="1">
                <a:latin typeface="Century Gothic" panose="020B0502020202020204" pitchFamily="34" charset="0"/>
              </a:rPr>
              <a:t>Introduction - Basics of C++ programming</a:t>
            </a:r>
            <a:br>
              <a:rPr lang="en" sz="3100">
                <a:latin typeface="Century Gothic" panose="020B0502020202020204" pitchFamily="34" charset="0"/>
              </a:rPr>
            </a:br>
            <a:r>
              <a:rPr lang="en-US" sz="3100">
                <a:latin typeface="Century Gothic" panose="020B0502020202020204" pitchFamily="34" charset="0"/>
              </a:rPr>
              <a:t> </a:t>
            </a:r>
            <a:br>
              <a:rPr lang="en-US">
                <a:latin typeface="Century Gothic" panose="020B0502020202020204" pitchFamily="34" charset="0"/>
              </a:rPr>
            </a:br>
            <a:r>
              <a:rPr lang="en-US" sz="2200">
                <a:latin typeface="Century Gothic" panose="020B0502020202020204" pitchFamily="34" charset="0"/>
              </a:rPr>
              <a:t>Material courtesy: Prof. Dr. </a:t>
            </a:r>
            <a:r>
              <a:rPr lang="en-US" sz="2200" err="1">
                <a:latin typeface="Century Gothic" panose="020B0502020202020204" pitchFamily="34" charset="0"/>
              </a:rPr>
              <a:t>Zhongai</a:t>
            </a:r>
            <a:r>
              <a:rPr lang="en-US" sz="2200">
                <a:latin typeface="Century Gothic" panose="020B0502020202020204" pitchFamily="34" charset="0"/>
              </a:rPr>
              <a:t> LU Professor SoC design at KTH, Sweden</a:t>
            </a:r>
            <a:br>
              <a:rPr lang="fr-FR" sz="2200">
                <a:latin typeface="Century Gothic" panose="020B0502020202020204" pitchFamily="34" charset="0"/>
              </a:rPr>
            </a:br>
            <a:endParaRPr lang="en-US" sz="2200">
              <a:latin typeface="Century Gothic" panose="020B0502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8A728-BCFE-4BD1-944B-D776F71D34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2026" y="3524794"/>
            <a:ext cx="9144000" cy="2464204"/>
          </a:xfrm>
        </p:spPr>
        <p:txBody>
          <a:bodyPr/>
          <a:lstStyle/>
          <a:p>
            <a:r>
              <a:rPr lang="en-US"/>
              <a:t>Week 2</a:t>
            </a:r>
          </a:p>
        </p:txBody>
      </p:sp>
    </p:spTree>
    <p:extLst>
      <p:ext uri="{BB962C8B-B14F-4D97-AF65-F5344CB8AC3E}">
        <p14:creationId xmlns:p14="http://schemas.microsoft.com/office/powerpoint/2010/main" val="1946902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>
          <a:extLst>
            <a:ext uri="{FF2B5EF4-FFF2-40B4-BE49-F238E27FC236}">
              <a16:creationId xmlns:a16="http://schemas.microsoft.com/office/drawing/2014/main" id="{FF98C835-5D9B-E268-EC1E-D27FA7095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">
            <a:extLst>
              <a:ext uri="{FF2B5EF4-FFF2-40B4-BE49-F238E27FC236}">
                <a16:creationId xmlns:a16="http://schemas.microsoft.com/office/drawing/2014/main" id="{C9FE2EE2-A79C-2324-2D9B-B48421F996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16574"/>
            <a:ext cx="10515600" cy="91919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74133" tIns="87067" rIns="174133" bIns="87067" rtlCol="0" anchor="t" anchorCtr="0">
            <a:noAutofit/>
          </a:bodyPr>
          <a:lstStyle/>
          <a:p>
            <a:r>
              <a:rPr lang="en-US"/>
              <a:t>Constructor</a:t>
            </a:r>
            <a:endParaRPr b="1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FA78120-854D-931E-D4BF-8812E97EF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5250"/>
            <a:ext cx="4114800" cy="365125"/>
          </a:xfrm>
        </p:spPr>
        <p:txBody>
          <a:bodyPr/>
          <a:lstStyle/>
          <a:p>
            <a:r>
              <a:rPr lang="en-US"/>
              <a:t>Introduction - Basics of C++ programming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6EFBBD-0AB8-39CC-A07A-6552DF10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1364" y="6474486"/>
            <a:ext cx="2743200" cy="365125"/>
          </a:xfrm>
        </p:spPr>
        <p:txBody>
          <a:bodyPr/>
          <a:lstStyle/>
          <a:p>
            <a:fld id="{80B3F240-1256-4E56-B6D7-F3DD5D13EF0A}" type="slidenum">
              <a:rPr lang="en-US" smtClean="0"/>
              <a:t>10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C1482ED-5643-9D82-311E-5062E5594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0" i="0" u="none" strike="noStrike" baseline="0">
                <a:solidFill>
                  <a:srgbClr val="000000"/>
                </a:solidFill>
                <a:latin typeface="Century Gothic" panose="020B0502020202020204" pitchFamily="34" charset="0"/>
              </a:rPr>
              <a:t>What if call area() before setting values?</a:t>
            </a:r>
          </a:p>
          <a:p>
            <a:pPr lvl="1"/>
            <a:r>
              <a:rPr lang="en-US" sz="1400" b="0" i="0" u="none" strike="noStrike" baseline="0">
                <a:solidFill>
                  <a:srgbClr val="6C6C6C"/>
                </a:solidFill>
                <a:latin typeface="Century Gothic" panose="020B0502020202020204" pitchFamily="34" charset="0"/>
              </a:rPr>
              <a:t>Need a constructor</a:t>
            </a:r>
          </a:p>
          <a:p>
            <a:pPr lvl="1"/>
            <a:r>
              <a:rPr lang="en-US" sz="1400" b="0" i="0" u="none" strike="noStrike" baseline="0">
                <a:solidFill>
                  <a:srgbClr val="6C6C6C"/>
                </a:solidFill>
                <a:latin typeface="Century Gothic" panose="020B0502020202020204" pitchFamily="34" charset="0"/>
              </a:rPr>
              <a:t>to initialize values</a:t>
            </a:r>
          </a:p>
          <a:p>
            <a:pPr algn="l"/>
            <a:r>
              <a:rPr lang="en-US" sz="1800" b="0" i="0" u="none" strike="noStrike" baseline="0">
                <a:solidFill>
                  <a:srgbClr val="000000"/>
                </a:solidFill>
                <a:latin typeface="Century Gothic" panose="020B0502020202020204" pitchFamily="34" charset="0"/>
              </a:rPr>
              <a:t>Constructor</a:t>
            </a:r>
          </a:p>
          <a:p>
            <a:pPr algn="l"/>
            <a:r>
              <a:rPr lang="en-US" sz="1800" b="0" i="0" u="none" strike="noStrike" baseline="0">
                <a:solidFill>
                  <a:srgbClr val="6C6C6C"/>
                </a:solidFill>
                <a:latin typeface="Century Gothic" panose="020B0502020202020204" pitchFamily="34" charset="0"/>
              </a:rPr>
              <a:t>A special function</a:t>
            </a:r>
          </a:p>
          <a:p>
            <a:pPr lvl="1"/>
            <a:r>
              <a:rPr lang="en-US" sz="1400" b="0" i="0" u="none" strike="noStrike" baseline="0">
                <a:solidFill>
                  <a:srgbClr val="000000"/>
                </a:solidFill>
                <a:latin typeface="Century Gothic" panose="020B0502020202020204" pitchFamily="34" charset="0"/>
              </a:rPr>
              <a:t>Use the class name</a:t>
            </a:r>
          </a:p>
          <a:p>
            <a:pPr lvl="1"/>
            <a:r>
              <a:rPr lang="en-US" sz="1400" b="0" i="0" u="none" strike="noStrike" baseline="0">
                <a:solidFill>
                  <a:srgbClr val="000000"/>
                </a:solidFill>
                <a:latin typeface="Century Gothic" panose="020B0502020202020204" pitchFamily="34" charset="0"/>
              </a:rPr>
              <a:t>Has no return value,</a:t>
            </a:r>
          </a:p>
          <a:p>
            <a:pPr algn="l"/>
            <a:r>
              <a:rPr lang="en-US" sz="1800" b="0" i="0" u="none" strike="noStrike" baseline="0">
                <a:solidFill>
                  <a:srgbClr val="000000"/>
                </a:solidFill>
                <a:latin typeface="Century Gothic" panose="020B0502020202020204" pitchFamily="34" charset="0"/>
              </a:rPr>
              <a:t>Not even void (absence of type)</a:t>
            </a:r>
          </a:p>
          <a:p>
            <a:pPr algn="l"/>
            <a:r>
              <a:rPr lang="en-US" sz="1600" b="0" i="0" u="none" strike="noStrike" baseline="0">
                <a:solidFill>
                  <a:srgbClr val="000000"/>
                </a:solidFill>
                <a:latin typeface="Century Gothic" panose="020B0502020202020204" pitchFamily="34" charset="0"/>
              </a:rPr>
              <a:t>Default constructor </a:t>
            </a:r>
            <a:r>
              <a:rPr lang="en-US" sz="1600">
                <a:solidFill>
                  <a:srgbClr val="000000"/>
                </a:solidFill>
                <a:latin typeface="Century Gothic" panose="020B0502020202020204" pitchFamily="34" charset="0"/>
              </a:rPr>
              <a:t>if no constructor defined</a:t>
            </a:r>
          </a:p>
          <a:p>
            <a:pPr algn="l"/>
            <a:r>
              <a:rPr lang="en-US" sz="1800" b="0" i="0" u="none" strike="noStrike" baseline="0">
                <a:solidFill>
                  <a:srgbClr val="000000"/>
                </a:solidFill>
                <a:latin typeface="Century Gothic" panose="020B0502020202020204" pitchFamily="34" charset="0"/>
              </a:rPr>
              <a:t>Only automatically called</a:t>
            </a:r>
          </a:p>
          <a:p>
            <a:pPr algn="l"/>
            <a:r>
              <a:rPr lang="en-US" sz="1800" b="0" i="0" u="none" strike="noStrike" baseline="0">
                <a:solidFill>
                  <a:srgbClr val="000000"/>
                </a:solidFill>
                <a:latin typeface="Century Gothic" panose="020B0502020202020204" pitchFamily="34" charset="0"/>
              </a:rPr>
              <a:t>when construction occurs</a:t>
            </a:r>
          </a:p>
          <a:p>
            <a:pPr lvl="1"/>
            <a:r>
              <a:rPr lang="en-US" sz="1400" b="0" i="0" u="none" strike="noStrike" baseline="0">
                <a:solidFill>
                  <a:srgbClr val="6C6C6C"/>
                </a:solidFill>
                <a:latin typeface="Century Gothic" panose="020B0502020202020204" pitchFamily="34" charset="0"/>
              </a:rPr>
              <a:t>A class can have multiple constructors since</a:t>
            </a:r>
          </a:p>
          <a:p>
            <a:pPr marL="457200" lvl="1" indent="0">
              <a:buNone/>
            </a:pPr>
            <a:r>
              <a:rPr lang="en-US" sz="1400" b="0" i="0" u="none" strike="noStrike" baseline="0">
                <a:solidFill>
                  <a:srgbClr val="6C6C6C"/>
                </a:solidFill>
                <a:latin typeface="Century Gothic" panose="020B0502020202020204" pitchFamily="34" charset="0"/>
              </a:rPr>
              <a:t>C++ allows for function overloading</a:t>
            </a:r>
            <a:endParaRPr lang="en-US" sz="1000" b="0" i="0" u="none" strike="noStrike" baseline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7F38F9-800A-1C58-F53C-2894D40A5DE9}"/>
              </a:ext>
            </a:extLst>
          </p:cNvPr>
          <p:cNvSpPr txBox="1"/>
          <p:nvPr/>
        </p:nvSpPr>
        <p:spPr>
          <a:xfrm>
            <a:off x="5821680" y="1035766"/>
            <a:ext cx="46634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#include &lt;iostream&gt;</a:t>
            </a:r>
          </a:p>
          <a:p>
            <a:r>
              <a:rPr lang="en-US" sz="1600"/>
              <a:t>class </a:t>
            </a:r>
            <a:r>
              <a:rPr lang="en-US" sz="1600" err="1"/>
              <a:t>CRectangle</a:t>
            </a:r>
            <a:r>
              <a:rPr lang="en-US" sz="1600"/>
              <a:t> {</a:t>
            </a:r>
          </a:p>
          <a:p>
            <a:r>
              <a:rPr lang="en-US" sz="1600"/>
              <a:t> int width, height;</a:t>
            </a:r>
          </a:p>
          <a:p>
            <a:r>
              <a:rPr lang="en-US" sz="1600"/>
              <a:t>public:</a:t>
            </a:r>
          </a:p>
          <a:p>
            <a:r>
              <a:rPr lang="en-US" sz="1600" err="1"/>
              <a:t>CRectangle</a:t>
            </a:r>
            <a:r>
              <a:rPr lang="en-US" sz="1600"/>
              <a:t>  (</a:t>
            </a:r>
            <a:r>
              <a:rPr lang="en-US" sz="1600" err="1"/>
              <a:t>int,int</a:t>
            </a:r>
            <a:r>
              <a:rPr lang="en-US" sz="1600"/>
              <a:t>);</a:t>
            </a:r>
          </a:p>
          <a:p>
            <a:r>
              <a:rPr lang="en-US" sz="1600"/>
              <a:t>int area () {return(width*height);} </a:t>
            </a:r>
          </a:p>
          <a:p>
            <a:r>
              <a:rPr lang="en-US" sz="1600"/>
              <a:t>};</a:t>
            </a:r>
          </a:p>
          <a:p>
            <a:r>
              <a:rPr lang="en-US" sz="1600" err="1"/>
              <a:t>CRectangle</a:t>
            </a:r>
            <a:r>
              <a:rPr lang="en-US" sz="1600"/>
              <a:t>:: </a:t>
            </a:r>
            <a:r>
              <a:rPr lang="en-US" sz="1600" err="1"/>
              <a:t>CRectangle</a:t>
            </a:r>
            <a:r>
              <a:rPr lang="en-US" sz="1600"/>
              <a:t> (int a, int b)  :width(a),height(b)</a:t>
            </a:r>
          </a:p>
          <a:p>
            <a:r>
              <a:rPr lang="en-US" sz="1600"/>
              <a:t>{</a:t>
            </a:r>
          </a:p>
          <a:p>
            <a:r>
              <a:rPr lang="en-US" sz="1600"/>
              <a:t>  std::</a:t>
            </a:r>
            <a:r>
              <a:rPr lang="en-US" sz="1600" err="1"/>
              <a:t>cout</a:t>
            </a:r>
            <a:r>
              <a:rPr lang="en-US" sz="1600"/>
              <a:t>&lt;&lt;“constructor called\n”&lt;&lt;std::</a:t>
            </a:r>
            <a:r>
              <a:rPr lang="en-US" sz="1600" err="1"/>
              <a:t>endl</a:t>
            </a:r>
            <a:r>
              <a:rPr lang="en-US" sz="1600"/>
              <a:t>;</a:t>
            </a:r>
          </a:p>
          <a:p>
            <a:r>
              <a:rPr lang="en-US" sz="1600"/>
              <a:t>}</a:t>
            </a:r>
          </a:p>
          <a:p>
            <a:r>
              <a:rPr lang="en-US" sz="1600"/>
              <a:t>int main()</a:t>
            </a:r>
          </a:p>
          <a:p>
            <a:r>
              <a:rPr lang="en-US" sz="1600"/>
              <a:t>{</a:t>
            </a:r>
          </a:p>
          <a:p>
            <a:r>
              <a:rPr lang="en-US" sz="1600"/>
              <a:t>  </a:t>
            </a:r>
            <a:r>
              <a:rPr lang="en-US" sz="1600" err="1"/>
              <a:t>CRectangle</a:t>
            </a:r>
            <a:r>
              <a:rPr lang="en-US" sz="1600"/>
              <a:t>  recta(3,4)</a:t>
            </a:r>
          </a:p>
          <a:p>
            <a:r>
              <a:rPr lang="en-US" sz="1600"/>
              <a:t>  </a:t>
            </a:r>
            <a:r>
              <a:rPr lang="en-US" sz="1600" err="1"/>
              <a:t>CRectangle</a:t>
            </a:r>
            <a:r>
              <a:rPr lang="en-US" sz="1600"/>
              <a:t>  </a:t>
            </a:r>
            <a:r>
              <a:rPr lang="en-US" sz="1600" err="1"/>
              <a:t>rectb</a:t>
            </a:r>
            <a:r>
              <a:rPr lang="en-US" sz="1600"/>
              <a:t>(5,6);</a:t>
            </a:r>
          </a:p>
          <a:p>
            <a:r>
              <a:rPr lang="en-US" sz="1600"/>
              <a:t>  std::</a:t>
            </a:r>
            <a:r>
              <a:rPr lang="en-US" sz="1600" err="1"/>
              <a:t>cout</a:t>
            </a:r>
            <a:r>
              <a:rPr lang="en-US" sz="1600"/>
              <a:t>&lt;&lt;“recta area:”&lt;&lt;</a:t>
            </a:r>
            <a:r>
              <a:rPr lang="en-US" sz="1600" err="1"/>
              <a:t>recta.area</a:t>
            </a:r>
            <a:r>
              <a:rPr lang="en-US" sz="1600"/>
              <a:t>()&lt;&lt;</a:t>
            </a:r>
            <a:r>
              <a:rPr lang="en-US" sz="1600" err="1"/>
              <a:t>endl</a:t>
            </a:r>
            <a:r>
              <a:rPr lang="en-US" sz="1600"/>
              <a:t>;</a:t>
            </a:r>
          </a:p>
          <a:p>
            <a:r>
              <a:rPr lang="en-US" sz="1600"/>
              <a:t>  std::</a:t>
            </a:r>
            <a:r>
              <a:rPr lang="en-US" sz="1600" err="1"/>
              <a:t>cout</a:t>
            </a:r>
            <a:r>
              <a:rPr lang="en-US" sz="1600"/>
              <a:t>&lt;&lt;“</a:t>
            </a:r>
            <a:r>
              <a:rPr lang="en-US" sz="1600" err="1"/>
              <a:t>rectb</a:t>
            </a:r>
            <a:r>
              <a:rPr lang="en-US" sz="1600"/>
              <a:t> area:”&lt;&lt;</a:t>
            </a:r>
            <a:r>
              <a:rPr lang="en-US" sz="1600" err="1"/>
              <a:t>rectb.area</a:t>
            </a:r>
            <a:r>
              <a:rPr lang="en-US" sz="1600"/>
              <a:t>()&lt;&lt;</a:t>
            </a:r>
            <a:r>
              <a:rPr lang="en-US" sz="1600" err="1"/>
              <a:t>endl</a:t>
            </a:r>
            <a:r>
              <a:rPr lang="en-US" sz="1600"/>
              <a:t>;</a:t>
            </a:r>
          </a:p>
          <a:p>
            <a:r>
              <a:rPr lang="en-US" sz="1600"/>
              <a:t>  return 0;</a:t>
            </a:r>
          </a:p>
          <a:p>
            <a:r>
              <a:rPr lang="en-US" sz="1600"/>
              <a:t>}</a:t>
            </a:r>
          </a:p>
          <a:p>
            <a:endParaRPr lang="x-none" sz="1600"/>
          </a:p>
        </p:txBody>
      </p:sp>
    </p:spTree>
    <p:extLst>
      <p:ext uri="{BB962C8B-B14F-4D97-AF65-F5344CB8AC3E}">
        <p14:creationId xmlns:p14="http://schemas.microsoft.com/office/powerpoint/2010/main" val="2029404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>
          <a:extLst>
            <a:ext uri="{FF2B5EF4-FFF2-40B4-BE49-F238E27FC236}">
              <a16:creationId xmlns:a16="http://schemas.microsoft.com/office/drawing/2014/main" id="{DE1FDB08-4F78-FC16-4F05-412CAE6DB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">
            <a:extLst>
              <a:ext uri="{FF2B5EF4-FFF2-40B4-BE49-F238E27FC236}">
                <a16:creationId xmlns:a16="http://schemas.microsoft.com/office/drawing/2014/main" id="{04C6CB0D-FEE6-CC3B-C64D-02F483B134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16574"/>
            <a:ext cx="10515600" cy="91919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74133" tIns="87067" rIns="174133" bIns="87067" rtlCol="0" anchor="t" anchorCtr="0">
            <a:noAutofit/>
          </a:bodyPr>
          <a:lstStyle/>
          <a:p>
            <a:r>
              <a:rPr lang="en-US" b="1"/>
              <a:t>Destructor</a:t>
            </a:r>
            <a:endParaRPr b="1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29C261-6338-5BA2-419F-03BBD1D4C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5250"/>
            <a:ext cx="4114800" cy="365125"/>
          </a:xfrm>
        </p:spPr>
        <p:txBody>
          <a:bodyPr/>
          <a:lstStyle/>
          <a:p>
            <a:r>
              <a:rPr lang="en-US"/>
              <a:t>Introduction - Basics of C++ programming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E67C81-E966-DAEB-2783-F690B94C8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1364" y="6474486"/>
            <a:ext cx="2743200" cy="365125"/>
          </a:xfrm>
        </p:spPr>
        <p:txBody>
          <a:bodyPr/>
          <a:lstStyle/>
          <a:p>
            <a:fld id="{80B3F240-1256-4E56-B6D7-F3DD5D13EF0A}" type="slidenum">
              <a:rPr lang="en-US" smtClean="0"/>
              <a:t>11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2910F1-6C7C-E77A-B741-63AC56BC5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0" i="0" u="none" strike="noStrike" baseline="0">
                <a:solidFill>
                  <a:srgbClr val="000000"/>
                </a:solidFill>
                <a:latin typeface="Century Gothic" panose="020B0502020202020204" pitchFamily="34" charset="0"/>
              </a:rPr>
              <a:t>Opposite as constructor</a:t>
            </a:r>
          </a:p>
          <a:p>
            <a:pPr algn="l"/>
            <a:r>
              <a:rPr lang="en-US" sz="1800" b="0" i="0" u="none" strike="noStrike" baseline="0">
                <a:solidFill>
                  <a:srgbClr val="6C6C6C"/>
                </a:solidFill>
                <a:latin typeface="Century Gothic" panose="020B0502020202020204" pitchFamily="34" charset="0"/>
              </a:rPr>
              <a:t>Need a destructor to release allocated memory</a:t>
            </a:r>
          </a:p>
          <a:p>
            <a:pPr marL="0" indent="0" algn="l">
              <a:buNone/>
            </a:pPr>
            <a:r>
              <a:rPr lang="en-US" sz="1800">
                <a:solidFill>
                  <a:srgbClr val="6C6C6C"/>
                </a:solidFill>
                <a:latin typeface="Century Gothic" panose="020B0502020202020204" pitchFamily="34" charset="0"/>
              </a:rPr>
              <a:t>   </a:t>
            </a:r>
            <a:r>
              <a:rPr lang="en-US" sz="1800" b="0" i="0" u="none" strike="noStrike" baseline="0">
                <a:solidFill>
                  <a:srgbClr val="6C6C6C"/>
                </a:solidFill>
                <a:latin typeface="Century Gothic" panose="020B0502020202020204" pitchFamily="34" charset="0"/>
              </a:rPr>
              <a:t>after execution</a:t>
            </a:r>
          </a:p>
          <a:p>
            <a:pPr algn="l"/>
            <a:r>
              <a:rPr lang="en-US" sz="1800" b="0" i="0" u="none" strike="noStrike" baseline="0">
                <a:solidFill>
                  <a:srgbClr val="000000"/>
                </a:solidFill>
                <a:latin typeface="Century Gothic" panose="020B0502020202020204" pitchFamily="34" charset="0"/>
              </a:rPr>
              <a:t>Destructor</a:t>
            </a:r>
          </a:p>
          <a:p>
            <a:pPr lvl="1"/>
            <a:r>
              <a:rPr lang="en-US" sz="1400" b="0" i="0" u="none" strike="noStrike" baseline="0">
                <a:solidFill>
                  <a:srgbClr val="6C6C6C"/>
                </a:solidFill>
                <a:latin typeface="Century Gothic" panose="020B0502020202020204" pitchFamily="34" charset="0"/>
              </a:rPr>
              <a:t>As constructor</a:t>
            </a:r>
          </a:p>
          <a:p>
            <a:pPr lvl="2"/>
            <a:r>
              <a:rPr lang="en-US" sz="1400" b="0" i="0" u="none" strike="noStrike" baseline="0">
                <a:solidFill>
                  <a:srgbClr val="000000"/>
                </a:solidFill>
                <a:latin typeface="Century Gothic" panose="020B0502020202020204" pitchFamily="34" charset="0"/>
              </a:rPr>
              <a:t>Use the class name, but with a tilde (~)</a:t>
            </a:r>
          </a:p>
          <a:p>
            <a:pPr lvl="2"/>
            <a:r>
              <a:rPr lang="en-US" sz="1400" b="0" i="0" u="none" strike="noStrike" baseline="0">
                <a:solidFill>
                  <a:srgbClr val="000000"/>
                </a:solidFill>
                <a:latin typeface="Century Gothic" panose="020B0502020202020204" pitchFamily="34" charset="0"/>
              </a:rPr>
              <a:t>Has no return value, not even void</a:t>
            </a:r>
          </a:p>
          <a:p>
            <a:pPr lvl="2"/>
            <a:r>
              <a:rPr lang="en-US" sz="1400" b="0" i="0" u="none" strike="noStrike" baseline="0">
                <a:solidFill>
                  <a:srgbClr val="000000"/>
                </a:solidFill>
                <a:latin typeface="Century Gothic" panose="020B0502020202020204" pitchFamily="34" charset="0"/>
              </a:rPr>
              <a:t>Automatically called when an object is destroyed</a:t>
            </a:r>
          </a:p>
          <a:p>
            <a:pPr algn="l"/>
            <a:r>
              <a:rPr lang="en-US" sz="1800" b="0" i="0" u="none" strike="noStrike" baseline="0">
                <a:solidFill>
                  <a:srgbClr val="6C6C6C"/>
                </a:solidFill>
                <a:latin typeface="Century Gothic" panose="020B0502020202020204" pitchFamily="34" charset="0"/>
              </a:rPr>
              <a:t>Not as constructor</a:t>
            </a:r>
          </a:p>
          <a:p>
            <a:pPr lvl="1"/>
            <a:r>
              <a:rPr lang="en-US" sz="1400" b="0" i="0" u="none" strike="noStrike" baseline="0">
                <a:solidFill>
                  <a:srgbClr val="000000"/>
                </a:solidFill>
                <a:latin typeface="Century Gothic" panose="020B0502020202020204" pitchFamily="34" charset="0"/>
              </a:rPr>
              <a:t>No arguments</a:t>
            </a:r>
          </a:p>
          <a:p>
            <a:pPr lvl="1"/>
            <a:r>
              <a:rPr lang="en-US" sz="1400" b="0" i="0" u="none" strike="noStrike" baseline="0">
                <a:solidFill>
                  <a:srgbClr val="000000"/>
                </a:solidFill>
                <a:latin typeface="Century Gothic" panose="020B0502020202020204" pitchFamily="34" charset="0"/>
              </a:rPr>
              <a:t>Only one per class</a:t>
            </a:r>
          </a:p>
          <a:p>
            <a:r>
              <a:rPr lang="en-US" sz="1800">
                <a:solidFill>
                  <a:srgbClr val="000000"/>
                </a:solidFill>
                <a:latin typeface="Century Gothic" panose="020B0502020202020204" pitchFamily="34" charset="0"/>
              </a:rPr>
              <a:t>Useful if dynamic memory is assigned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Century Gothic" panose="020B0502020202020204" pitchFamily="34" charset="0"/>
              </a:rPr>
              <a:t>Class members assigned dynamic memory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Century Gothic" panose="020B0502020202020204" pitchFamily="34" charset="0"/>
              </a:rPr>
              <a:t>Class object is assigned dynamic memory</a:t>
            </a:r>
          </a:p>
          <a:p>
            <a:pPr marL="0" indent="0">
              <a:buNone/>
            </a:pPr>
            <a:endParaRPr lang="en-US" sz="180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92F1D5-D54C-CD38-FB53-E476017607D8}"/>
              </a:ext>
            </a:extLst>
          </p:cNvPr>
          <p:cNvSpPr txBox="1"/>
          <p:nvPr/>
        </p:nvSpPr>
        <p:spPr>
          <a:xfrm>
            <a:off x="6713174" y="1079971"/>
            <a:ext cx="498348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#include &lt;iostream&gt;</a:t>
            </a:r>
          </a:p>
          <a:p>
            <a:r>
              <a:rPr lang="en-US" sz="1200"/>
              <a:t>class </a:t>
            </a:r>
            <a:r>
              <a:rPr lang="en-US" sz="1200" err="1"/>
              <a:t>CRectangle</a:t>
            </a:r>
            <a:r>
              <a:rPr lang="en-US" sz="1200"/>
              <a:t> {</a:t>
            </a:r>
          </a:p>
          <a:p>
            <a:r>
              <a:rPr lang="en-US" sz="1200"/>
              <a:t> int *width, *height;</a:t>
            </a:r>
          </a:p>
          <a:p>
            <a:r>
              <a:rPr lang="en-US" sz="1200"/>
              <a:t>public:</a:t>
            </a:r>
          </a:p>
          <a:p>
            <a:r>
              <a:rPr lang="en-US" sz="1200" err="1"/>
              <a:t>CRectangle</a:t>
            </a:r>
            <a:r>
              <a:rPr lang="en-US" sz="1200"/>
              <a:t>  (</a:t>
            </a:r>
            <a:r>
              <a:rPr lang="en-US" sz="1200" err="1"/>
              <a:t>int,int</a:t>
            </a:r>
            <a:r>
              <a:rPr lang="en-US" sz="1200"/>
              <a:t>);</a:t>
            </a:r>
          </a:p>
          <a:p>
            <a:r>
              <a:rPr lang="en-US" sz="1200"/>
              <a:t>~</a:t>
            </a:r>
            <a:r>
              <a:rPr lang="en-US" sz="1200" err="1"/>
              <a:t>CRectangle</a:t>
            </a:r>
            <a:r>
              <a:rPr lang="en-US" sz="1200"/>
              <a:t>  ();</a:t>
            </a:r>
          </a:p>
          <a:p>
            <a:r>
              <a:rPr lang="en-US" sz="1200"/>
              <a:t>int area () {return(*width *  *height);} </a:t>
            </a:r>
          </a:p>
          <a:p>
            <a:r>
              <a:rPr lang="en-US" sz="1200"/>
              <a:t>};</a:t>
            </a:r>
          </a:p>
          <a:p>
            <a:r>
              <a:rPr lang="en-US" sz="1200" err="1"/>
              <a:t>CRectangle</a:t>
            </a:r>
            <a:r>
              <a:rPr lang="en-US" sz="1200"/>
              <a:t>:: </a:t>
            </a:r>
            <a:r>
              <a:rPr lang="en-US" sz="1200" err="1"/>
              <a:t>CRectangle</a:t>
            </a:r>
            <a:r>
              <a:rPr lang="en-US" sz="1200"/>
              <a:t> (int a, int b)  :width(new int(a)),height(new int(a))</a:t>
            </a:r>
          </a:p>
          <a:p>
            <a:r>
              <a:rPr lang="en-US" sz="1200"/>
              <a:t>{</a:t>
            </a:r>
          </a:p>
          <a:p>
            <a:r>
              <a:rPr lang="en-US" sz="1200"/>
              <a:t>  std::</a:t>
            </a:r>
            <a:r>
              <a:rPr lang="en-US" sz="1200" err="1"/>
              <a:t>cout</a:t>
            </a:r>
            <a:r>
              <a:rPr lang="en-US" sz="1200"/>
              <a:t>&lt;&lt;“constructor called\n”&lt;&lt;std::</a:t>
            </a:r>
            <a:r>
              <a:rPr lang="en-US" sz="1200" err="1"/>
              <a:t>endl</a:t>
            </a:r>
            <a:r>
              <a:rPr lang="en-US" sz="1200"/>
              <a:t>;</a:t>
            </a:r>
          </a:p>
          <a:p>
            <a:r>
              <a:rPr lang="en-US" sz="1200"/>
              <a:t>}</a:t>
            </a:r>
          </a:p>
          <a:p>
            <a:r>
              <a:rPr lang="en-US" sz="1200" err="1"/>
              <a:t>CRectangle</a:t>
            </a:r>
            <a:r>
              <a:rPr lang="en-US" sz="1200"/>
              <a:t>::~ </a:t>
            </a:r>
            <a:r>
              <a:rPr lang="en-US" sz="1200" err="1"/>
              <a:t>CRectangle</a:t>
            </a:r>
            <a:r>
              <a:rPr lang="en-US" sz="1200"/>
              <a:t> () </a:t>
            </a:r>
          </a:p>
          <a:p>
            <a:r>
              <a:rPr lang="en-US" sz="1200"/>
              <a:t>{</a:t>
            </a:r>
          </a:p>
          <a:p>
            <a:r>
              <a:rPr lang="en-US" sz="1200"/>
              <a:t>   delete height; delete width;  </a:t>
            </a:r>
          </a:p>
          <a:p>
            <a:r>
              <a:rPr lang="en-US" sz="1200"/>
              <a:t>   std::</a:t>
            </a:r>
            <a:r>
              <a:rPr lang="en-US" sz="1200" err="1"/>
              <a:t>cout</a:t>
            </a:r>
            <a:r>
              <a:rPr lang="en-US" sz="1200"/>
              <a:t>&lt;&lt;“destructor called\n”&lt;&lt;std::</a:t>
            </a:r>
            <a:r>
              <a:rPr lang="en-US" sz="1200" err="1"/>
              <a:t>endl</a:t>
            </a:r>
            <a:r>
              <a:rPr lang="en-US" sz="1200"/>
              <a:t>;</a:t>
            </a:r>
          </a:p>
          <a:p>
            <a:r>
              <a:rPr lang="en-US" sz="1200"/>
              <a:t>}</a:t>
            </a:r>
          </a:p>
          <a:p>
            <a:endParaRPr lang="en-US" sz="1200"/>
          </a:p>
          <a:p>
            <a:r>
              <a:rPr lang="en-US" sz="1200"/>
              <a:t>int main()</a:t>
            </a:r>
          </a:p>
          <a:p>
            <a:r>
              <a:rPr lang="en-US" sz="1200"/>
              <a:t>{</a:t>
            </a:r>
          </a:p>
          <a:p>
            <a:r>
              <a:rPr lang="en-US" sz="1200"/>
              <a:t>  </a:t>
            </a:r>
            <a:r>
              <a:rPr lang="en-US" sz="1200" err="1"/>
              <a:t>CRectangle</a:t>
            </a:r>
            <a:r>
              <a:rPr lang="en-US" sz="1200"/>
              <a:t> recta(3,4)</a:t>
            </a:r>
          </a:p>
          <a:p>
            <a:r>
              <a:rPr lang="en-US" sz="1200"/>
              <a:t>  </a:t>
            </a:r>
            <a:r>
              <a:rPr lang="en-US" sz="1200" err="1"/>
              <a:t>CRectangle</a:t>
            </a:r>
            <a:r>
              <a:rPr lang="en-US" sz="1200"/>
              <a:t>  </a:t>
            </a:r>
            <a:r>
              <a:rPr lang="en-US" sz="1200" err="1"/>
              <a:t>rectb</a:t>
            </a:r>
            <a:r>
              <a:rPr lang="en-US" sz="1200"/>
              <a:t>(5,6);</a:t>
            </a:r>
          </a:p>
          <a:p>
            <a:r>
              <a:rPr lang="en-US" sz="1200"/>
              <a:t>  std::</a:t>
            </a:r>
            <a:r>
              <a:rPr lang="en-US" sz="1200" err="1"/>
              <a:t>cout</a:t>
            </a:r>
            <a:r>
              <a:rPr lang="en-US" sz="1200"/>
              <a:t>&lt;&lt;“recta area:”&lt;&lt;</a:t>
            </a:r>
            <a:r>
              <a:rPr lang="en-US" sz="1200" err="1"/>
              <a:t>recta.area</a:t>
            </a:r>
            <a:r>
              <a:rPr lang="en-US" sz="1200"/>
              <a:t>()&lt;&lt;</a:t>
            </a:r>
            <a:r>
              <a:rPr lang="en-US" sz="1200" err="1"/>
              <a:t>endl</a:t>
            </a:r>
            <a:r>
              <a:rPr lang="en-US" sz="1200"/>
              <a:t>;</a:t>
            </a:r>
          </a:p>
          <a:p>
            <a:r>
              <a:rPr lang="en-US" sz="1200"/>
              <a:t>  std::</a:t>
            </a:r>
            <a:r>
              <a:rPr lang="en-US" sz="1200" err="1"/>
              <a:t>cout</a:t>
            </a:r>
            <a:r>
              <a:rPr lang="en-US" sz="1200"/>
              <a:t>&lt;&lt;“</a:t>
            </a:r>
            <a:r>
              <a:rPr lang="en-US" sz="1200" err="1"/>
              <a:t>rectb</a:t>
            </a:r>
            <a:r>
              <a:rPr lang="en-US" sz="1200"/>
              <a:t> area:”&lt;&lt;</a:t>
            </a:r>
            <a:r>
              <a:rPr lang="en-US" sz="1200" err="1"/>
              <a:t>rectb.area</a:t>
            </a:r>
            <a:r>
              <a:rPr lang="en-US" sz="1200"/>
              <a:t>()&lt;&lt;</a:t>
            </a:r>
            <a:r>
              <a:rPr lang="en-US" sz="1200" err="1"/>
              <a:t>endl</a:t>
            </a:r>
            <a:r>
              <a:rPr lang="en-US" sz="1200"/>
              <a:t>;</a:t>
            </a:r>
          </a:p>
          <a:p>
            <a:r>
              <a:rPr lang="en-US" sz="1200"/>
              <a:t>  return 0;</a:t>
            </a:r>
          </a:p>
          <a:p>
            <a:r>
              <a:rPr lang="en-US" sz="1200"/>
              <a:t>}</a:t>
            </a:r>
          </a:p>
          <a:p>
            <a:endParaRPr lang="x-none" sz="1200"/>
          </a:p>
        </p:txBody>
      </p:sp>
    </p:spTree>
    <p:extLst>
      <p:ext uri="{BB962C8B-B14F-4D97-AF65-F5344CB8AC3E}">
        <p14:creationId xmlns:p14="http://schemas.microsoft.com/office/powerpoint/2010/main" val="2465555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>
          <a:extLst>
            <a:ext uri="{FF2B5EF4-FFF2-40B4-BE49-F238E27FC236}">
              <a16:creationId xmlns:a16="http://schemas.microsoft.com/office/drawing/2014/main" id="{254A3B5A-EDA2-E2B8-6FAC-72A81C387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">
            <a:extLst>
              <a:ext uri="{FF2B5EF4-FFF2-40B4-BE49-F238E27FC236}">
                <a16:creationId xmlns:a16="http://schemas.microsoft.com/office/drawing/2014/main" id="{C190D1A5-A0E4-B9D8-8067-C3A1FE6432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16574"/>
            <a:ext cx="10515600" cy="91919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74133" tIns="87067" rIns="174133" bIns="87067" rtlCol="0" anchor="t" anchorCtr="0">
            <a:noAutofit/>
          </a:bodyPr>
          <a:lstStyle/>
          <a:p>
            <a:r>
              <a:rPr lang="en-US"/>
              <a:t>Default Constructor</a:t>
            </a:r>
            <a:endParaRPr b="1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61000F-3085-6E09-1648-6F6DF0A47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5250"/>
            <a:ext cx="4114800" cy="365125"/>
          </a:xfrm>
        </p:spPr>
        <p:txBody>
          <a:bodyPr/>
          <a:lstStyle/>
          <a:p>
            <a:r>
              <a:rPr lang="en-US"/>
              <a:t>Introduction - Basics of C++ programming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CF1234-9B8A-FCC7-41E3-0C2375E64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1364" y="6474486"/>
            <a:ext cx="2743200" cy="365125"/>
          </a:xfrm>
        </p:spPr>
        <p:txBody>
          <a:bodyPr/>
          <a:lstStyle/>
          <a:p>
            <a:fld id="{80B3F240-1256-4E56-B6D7-F3DD5D13EF0A}" type="slidenum">
              <a:rPr lang="en-US" smtClean="0"/>
              <a:t>12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4541D86-EBA8-AB79-5742-513FEC7D2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u="none" strike="noStrike" baseline="0">
                <a:solidFill>
                  <a:srgbClr val="000000"/>
                </a:solidFill>
                <a:latin typeface="Century Gothic" panose="020B0502020202020204" pitchFamily="34" charset="0"/>
              </a:rPr>
              <a:t>Compiler assumes default constructor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Century Gothic" panose="020B0502020202020204" pitchFamily="34" charset="0"/>
              </a:rPr>
              <a:t>If no constructor is provided</a:t>
            </a:r>
          </a:p>
          <a:p>
            <a:pPr lvl="2"/>
            <a:r>
              <a:rPr lang="en-US" sz="1400" b="0" i="0" u="none" strike="noStrike" baseline="0">
                <a:solidFill>
                  <a:srgbClr val="000000"/>
                </a:solidFill>
                <a:latin typeface="Century Gothic" panose="020B0502020202020204" pitchFamily="34" charset="0"/>
              </a:rPr>
              <a:t>For example, class ABC; with no constructor</a:t>
            </a:r>
          </a:p>
          <a:p>
            <a:pPr lvl="3"/>
            <a:r>
              <a:rPr lang="en-US" sz="1400">
                <a:solidFill>
                  <a:srgbClr val="000000"/>
                </a:solidFill>
                <a:latin typeface="Century Gothic" panose="020B0502020202020204" pitchFamily="34" charset="0"/>
              </a:rPr>
              <a:t>ABC </a:t>
            </a:r>
            <a:r>
              <a:rPr lang="en-US" sz="1400" err="1">
                <a:solidFill>
                  <a:srgbClr val="000000"/>
                </a:solidFill>
                <a:latin typeface="Century Gothic" panose="020B0502020202020204" pitchFamily="34" charset="0"/>
              </a:rPr>
              <a:t>abc</a:t>
            </a:r>
            <a:r>
              <a:rPr lang="en-US" sz="1400">
                <a:solidFill>
                  <a:srgbClr val="000000"/>
                </a:solidFill>
                <a:latin typeface="Century Gothic" panose="020B0502020202020204" pitchFamily="34" charset="0"/>
              </a:rPr>
              <a:t>(); (Not allowed)</a:t>
            </a:r>
          </a:p>
          <a:p>
            <a:pPr lvl="3"/>
            <a:r>
              <a:rPr lang="en-US" sz="1400">
                <a:solidFill>
                  <a:srgbClr val="000000"/>
                </a:solidFill>
                <a:latin typeface="Century Gothic" panose="020B0502020202020204" pitchFamily="34" charset="0"/>
              </a:rPr>
              <a:t>ABC </a:t>
            </a:r>
            <a:r>
              <a:rPr lang="en-US" sz="1400" err="1">
                <a:solidFill>
                  <a:srgbClr val="000000"/>
                </a:solidFill>
                <a:latin typeface="Century Gothic" panose="020B0502020202020204" pitchFamily="34" charset="0"/>
              </a:rPr>
              <a:t>abc</a:t>
            </a:r>
            <a:r>
              <a:rPr lang="en-US" sz="1400">
                <a:solidFill>
                  <a:srgbClr val="000000"/>
                </a:solidFill>
                <a:latin typeface="Century Gothic" panose="020B0502020202020204" pitchFamily="34" charset="0"/>
              </a:rPr>
              <a:t>; (Allowed)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Century Gothic" panose="020B0502020202020204" pitchFamily="34" charset="0"/>
              </a:rPr>
              <a:t>If constructor(s) are provided, then</a:t>
            </a:r>
          </a:p>
          <a:p>
            <a:pPr lvl="2"/>
            <a:r>
              <a:rPr lang="en-US" sz="1400">
                <a:solidFill>
                  <a:srgbClr val="000000"/>
                </a:solidFill>
                <a:latin typeface="Century Gothic" panose="020B0502020202020204" pitchFamily="34" charset="0"/>
              </a:rPr>
              <a:t>ABC </a:t>
            </a:r>
            <a:r>
              <a:rPr lang="en-US" sz="1400" err="1">
                <a:solidFill>
                  <a:srgbClr val="000000"/>
                </a:solidFill>
                <a:latin typeface="Century Gothic" panose="020B0502020202020204" pitchFamily="34" charset="0"/>
              </a:rPr>
              <a:t>abc</a:t>
            </a:r>
            <a:r>
              <a:rPr lang="en-US" sz="1400">
                <a:solidFill>
                  <a:srgbClr val="000000"/>
                </a:solidFill>
                <a:latin typeface="Century Gothic" panose="020B0502020202020204" pitchFamily="34" charset="0"/>
              </a:rPr>
              <a:t>; (Not allowed)</a:t>
            </a:r>
          </a:p>
          <a:p>
            <a:pPr lvl="2"/>
            <a:r>
              <a:rPr lang="en-US" sz="1400">
                <a:solidFill>
                  <a:srgbClr val="000000"/>
                </a:solidFill>
                <a:latin typeface="Century Gothic" panose="020B0502020202020204" pitchFamily="34" charset="0"/>
              </a:rPr>
              <a:t>ABC </a:t>
            </a:r>
            <a:r>
              <a:rPr lang="en-US" sz="1400" err="1">
                <a:solidFill>
                  <a:srgbClr val="000000"/>
                </a:solidFill>
                <a:latin typeface="Century Gothic" panose="020B0502020202020204" pitchFamily="34" charset="0"/>
              </a:rPr>
              <a:t>abc</a:t>
            </a:r>
            <a:r>
              <a:rPr lang="en-US" sz="1400">
                <a:solidFill>
                  <a:srgbClr val="000000"/>
                </a:solidFill>
                <a:latin typeface="Century Gothic" panose="020B0502020202020204" pitchFamily="34" charset="0"/>
              </a:rPr>
              <a:t>(//arguments); (Allowed)</a:t>
            </a:r>
          </a:p>
          <a:p>
            <a:endParaRPr lang="en-US" sz="180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lvl="2"/>
            <a:endParaRPr lang="en-US" sz="1400" b="0" i="0" u="none" strike="noStrike" baseline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80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677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050A9-FE4E-FCF9-6A86-9AE896910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Constructor Overloading</a:t>
            </a:r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AD6240-B137-A4B2-10B6-4CA4F2D9B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- Basics of C++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CD2999-999E-5800-A3C4-0EEBEB877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F240-1256-4E56-B6D7-F3DD5D13EF0A}" type="slidenum">
              <a:rPr lang="en-US" smtClean="0"/>
              <a:t>13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0604023-76CD-6FC9-D631-F23BEC900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Constructors can be overloaded</a:t>
            </a:r>
          </a:p>
          <a:p>
            <a:pPr lvl="1"/>
            <a:r>
              <a:rPr lang="en-US"/>
              <a:t>Different versions of a class</a:t>
            </a:r>
          </a:p>
          <a:p>
            <a:pPr marL="457200" lvl="1" indent="0">
              <a:buNone/>
            </a:pPr>
            <a:r>
              <a:rPr lang="en-US"/>
              <a:t>   constructor</a:t>
            </a:r>
          </a:p>
          <a:p>
            <a:pPr lvl="1"/>
            <a:r>
              <a:rPr lang="en-US"/>
              <a:t>Different number of arguments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7391615-1D88-4A8D-94E6-4C1B78218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267" y="1591744"/>
            <a:ext cx="4192442" cy="26785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CBAFBEB-C2EC-0930-E949-C25488BC1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226" y="4321103"/>
            <a:ext cx="4192442" cy="114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392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EE2B85-B5A7-916E-453F-FAAC53DFE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60A71-EA09-E856-504B-767C2DBF6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 panose="020B0502020202020204" pitchFamily="34" charset="0"/>
              </a:rPr>
              <a:t>Static class members / functions</a:t>
            </a:r>
            <a:endParaRPr lang="x-none">
              <a:latin typeface="Century Gothic" panose="020B0502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DD9F8D-7D66-8BEA-3E66-7B1F3992B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- Basics of C++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1C107B-A05F-37D2-243D-B66C55F43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F240-1256-4E56-B6D7-F3DD5D13EF0A}" type="slidenum">
              <a:rPr lang="en-US" smtClean="0"/>
              <a:t>14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7850091-A2FF-8545-C83B-B0D18D470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entury Gothic" panose="020B0502020202020204" pitchFamily="34" charset="0"/>
              </a:rPr>
              <a:t>Static members	</a:t>
            </a:r>
          </a:p>
          <a:p>
            <a:pPr lvl="1"/>
            <a:r>
              <a:rPr lang="en-US">
                <a:latin typeface="Century Gothic" panose="020B0502020202020204" pitchFamily="34" charset="0"/>
              </a:rPr>
              <a:t>Shared by all class objects</a:t>
            </a:r>
          </a:p>
          <a:p>
            <a:pPr lvl="1"/>
            <a:r>
              <a:rPr lang="en-US">
                <a:latin typeface="Century Gothic" panose="020B0502020202020204" pitchFamily="34" charset="0"/>
              </a:rPr>
              <a:t>Must be initialized outside class</a:t>
            </a:r>
          </a:p>
          <a:p>
            <a:r>
              <a:rPr lang="en-US">
                <a:latin typeface="Century Gothic" panose="020B0502020202020204" pitchFamily="34" charset="0"/>
              </a:rPr>
              <a:t>Static functions</a:t>
            </a:r>
          </a:p>
          <a:p>
            <a:pPr lvl="1"/>
            <a:r>
              <a:rPr lang="en-US">
                <a:latin typeface="Century Gothic" panose="020B0502020202020204" pitchFamily="34" charset="0"/>
              </a:rPr>
              <a:t>Can be called without class object</a:t>
            </a:r>
          </a:p>
          <a:p>
            <a:pPr lvl="2"/>
            <a:r>
              <a:rPr lang="en-US">
                <a:latin typeface="Century Gothic" panose="020B0502020202020204" pitchFamily="34" charset="0"/>
              </a:rPr>
              <a:t>static int </a:t>
            </a:r>
            <a:r>
              <a:rPr lang="en-US" err="1">
                <a:latin typeface="Century Gothic" panose="020B0502020202020204" pitchFamily="34" charset="0"/>
              </a:rPr>
              <a:t>area_half</a:t>
            </a:r>
            <a:r>
              <a:rPr lang="en-US">
                <a:latin typeface="Century Gothic" panose="020B0502020202020204" pitchFamily="34" charset="0"/>
              </a:rPr>
              <a:t>()</a:t>
            </a:r>
          </a:p>
          <a:p>
            <a:pPr marL="914400" lvl="2" indent="0">
              <a:buNone/>
            </a:pPr>
            <a:r>
              <a:rPr lang="en-US">
                <a:latin typeface="Century Gothic" panose="020B0502020202020204" pitchFamily="34" charset="0"/>
              </a:rPr>
              <a:t>  {return (width*height)/2;}</a:t>
            </a:r>
          </a:p>
          <a:p>
            <a:pPr lvl="2"/>
            <a:r>
              <a:rPr lang="en-US" err="1">
                <a:latin typeface="Century Gothic" panose="020B0502020202020204" pitchFamily="34" charset="0"/>
              </a:rPr>
              <a:t>CRectangle</a:t>
            </a:r>
            <a:r>
              <a:rPr lang="en-US">
                <a:latin typeface="Century Gothic" panose="020B0502020202020204" pitchFamily="34" charset="0"/>
              </a:rPr>
              <a:t> :: </a:t>
            </a:r>
            <a:r>
              <a:rPr lang="en-US" err="1">
                <a:latin typeface="Century Gothic" panose="020B0502020202020204" pitchFamily="34" charset="0"/>
              </a:rPr>
              <a:t>area_half</a:t>
            </a:r>
            <a:r>
              <a:rPr lang="en-US">
                <a:latin typeface="Century Gothic" panose="020B0502020202020204" pitchFamily="34" charset="0"/>
              </a:rPr>
              <a:t>(); </a:t>
            </a:r>
          </a:p>
          <a:p>
            <a:pPr lvl="2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C6CEEE-5866-9A0A-314C-4BCF1B3C0678}"/>
              </a:ext>
            </a:extLst>
          </p:cNvPr>
          <p:cNvSpPr txBox="1"/>
          <p:nvPr/>
        </p:nvSpPr>
        <p:spPr>
          <a:xfrm>
            <a:off x="7370064" y="1507245"/>
            <a:ext cx="35661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Class ABC{</a:t>
            </a:r>
          </a:p>
          <a:p>
            <a:r>
              <a:rPr lang="en-US"/>
              <a:t> public:</a:t>
            </a:r>
          </a:p>
          <a:p>
            <a:r>
              <a:rPr lang="en-US"/>
              <a:t>  ABC();</a:t>
            </a:r>
          </a:p>
          <a:p>
            <a:r>
              <a:rPr lang="en-US"/>
              <a:t>  private:</a:t>
            </a:r>
          </a:p>
          <a:p>
            <a:r>
              <a:rPr lang="en-US"/>
              <a:t>  static int </a:t>
            </a:r>
            <a:r>
              <a:rPr lang="en-US" err="1"/>
              <a:t>i</a:t>
            </a:r>
            <a:r>
              <a:rPr lang="en-US"/>
              <a:t>;</a:t>
            </a:r>
          </a:p>
          <a:p>
            <a:r>
              <a:rPr lang="en-US"/>
              <a:t>};</a:t>
            </a:r>
          </a:p>
          <a:p>
            <a:r>
              <a:rPr lang="en-US"/>
              <a:t>int ABC::</a:t>
            </a:r>
            <a:r>
              <a:rPr lang="en-US" err="1"/>
              <a:t>i</a:t>
            </a:r>
            <a:r>
              <a:rPr lang="en-US"/>
              <a:t>=10;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20266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710576-D36A-4488-11FE-032449FB4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4D454-58DE-DFD4-309E-D8C0453CC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 panose="020B0502020202020204" pitchFamily="34" charset="0"/>
              </a:rPr>
              <a:t>Pointer to class members</a:t>
            </a:r>
            <a:endParaRPr lang="x-none">
              <a:latin typeface="Century Gothic" panose="020B0502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5A834B-B76E-7A34-52FF-DEC9C2D89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- Basics of C++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7D6ACC-D856-E0B1-7A13-72CFA7109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F240-1256-4E56-B6D7-F3DD5D13EF0A}" type="slidenum">
              <a:rPr lang="en-US" smtClean="0"/>
              <a:t>15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971B8E7-EA86-3731-A5E9-D2F002D9C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6621"/>
            <a:ext cx="10515600" cy="5157351"/>
          </a:xfrm>
        </p:spPr>
        <p:txBody>
          <a:bodyPr>
            <a:norm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Use class name as type of pointer</a:t>
            </a:r>
          </a:p>
          <a:p>
            <a:pPr lvl="1"/>
            <a:r>
              <a:rPr lang="en-US" sz="2000" dirty="0" err="1">
                <a:latin typeface="Century Gothic" panose="020B0502020202020204" pitchFamily="34" charset="0"/>
              </a:rPr>
              <a:t>CRectangle</a:t>
            </a:r>
            <a:r>
              <a:rPr lang="en-US" sz="2000" dirty="0">
                <a:latin typeface="Century Gothic" panose="020B0502020202020204" pitchFamily="34" charset="0"/>
              </a:rPr>
              <a:t> * </a:t>
            </a:r>
            <a:r>
              <a:rPr lang="en-US" sz="2000" dirty="0" err="1">
                <a:latin typeface="Century Gothic" panose="020B0502020202020204" pitchFamily="34" charset="0"/>
              </a:rPr>
              <a:t>prect</a:t>
            </a:r>
            <a:r>
              <a:rPr lang="en-US" sz="2000" dirty="0">
                <a:latin typeface="Century Gothic" panose="020B0502020202020204" pitchFamily="34" charset="0"/>
              </a:rPr>
              <a:t>=new </a:t>
            </a:r>
            <a:r>
              <a:rPr lang="en-US" sz="2000" dirty="0" err="1">
                <a:latin typeface="Century Gothic" panose="020B0502020202020204" pitchFamily="34" charset="0"/>
              </a:rPr>
              <a:t>CRectangle</a:t>
            </a:r>
            <a:r>
              <a:rPr lang="en-US" sz="2000" dirty="0">
                <a:latin typeface="Century Gothic" panose="020B0502020202020204" pitchFamily="34" charset="0"/>
              </a:rPr>
              <a:t> [2];</a:t>
            </a:r>
          </a:p>
          <a:p>
            <a:pPr lvl="1"/>
            <a:r>
              <a:rPr lang="en-US" sz="2000" dirty="0" err="1">
                <a:latin typeface="Century Gothic" panose="020B0502020202020204" pitchFamily="34" charset="0"/>
              </a:rPr>
              <a:t>prect</a:t>
            </a:r>
            <a:r>
              <a:rPr lang="en-US" sz="2000" dirty="0">
                <a:latin typeface="Century Gothic" panose="020B0502020202020204" pitchFamily="34" charset="0"/>
              </a:rPr>
              <a:t> -&gt;</a:t>
            </a:r>
            <a:r>
              <a:rPr lang="en-US" sz="2000" dirty="0" err="1">
                <a:latin typeface="Century Gothic" panose="020B0502020202020204" pitchFamily="34" charset="0"/>
              </a:rPr>
              <a:t>set_values</a:t>
            </a:r>
            <a:r>
              <a:rPr lang="en-US" sz="2000" dirty="0">
                <a:latin typeface="Century Gothic" panose="020B0502020202020204" pitchFamily="34" charset="0"/>
              </a:rPr>
              <a:t>(3,4);</a:t>
            </a:r>
          </a:p>
          <a:p>
            <a:pPr lvl="1"/>
            <a:r>
              <a:rPr lang="en-US" sz="2000" dirty="0" err="1">
                <a:latin typeface="Century Gothic" panose="020B0502020202020204" pitchFamily="34" charset="0"/>
              </a:rPr>
              <a:t>prect</a:t>
            </a:r>
            <a:r>
              <a:rPr lang="en-US" sz="2000" dirty="0">
                <a:latin typeface="Century Gothic" panose="020B0502020202020204" pitchFamily="34" charset="0"/>
              </a:rPr>
              <a:t>[1] . </a:t>
            </a:r>
            <a:r>
              <a:rPr lang="en-US" sz="2000" dirty="0" err="1">
                <a:latin typeface="Century Gothic" panose="020B0502020202020204" pitchFamily="34" charset="0"/>
              </a:rPr>
              <a:t>set_values</a:t>
            </a:r>
            <a:r>
              <a:rPr lang="en-US" sz="2000" dirty="0">
                <a:latin typeface="Century Gothic" panose="020B0502020202020204" pitchFamily="34" charset="0"/>
              </a:rPr>
              <a:t>(5,6);  or *(prect+1).</a:t>
            </a:r>
            <a:r>
              <a:rPr lang="en-US" sz="2000" dirty="0" err="1">
                <a:latin typeface="Century Gothic" panose="020B0502020202020204" pitchFamily="34" charset="0"/>
              </a:rPr>
              <a:t>set_values</a:t>
            </a:r>
            <a:r>
              <a:rPr lang="en-US" sz="2000" dirty="0">
                <a:latin typeface="Century Gothic" panose="020B0502020202020204" pitchFamily="34" charset="0"/>
              </a:rPr>
              <a:t>(5,6);</a:t>
            </a:r>
          </a:p>
          <a:p>
            <a:pPr lvl="1"/>
            <a:r>
              <a:rPr lang="en-US" sz="2000" dirty="0">
                <a:latin typeface="Century Gothic" panose="020B0502020202020204" pitchFamily="34" charset="0"/>
              </a:rPr>
              <a:t>std::</a:t>
            </a:r>
            <a:r>
              <a:rPr lang="en-US" sz="2000" dirty="0" err="1">
                <a:latin typeface="Century Gothic" panose="020B0502020202020204" pitchFamily="34" charset="0"/>
              </a:rPr>
              <a:t>cout</a:t>
            </a:r>
            <a:r>
              <a:rPr lang="en-US" sz="2000" dirty="0">
                <a:latin typeface="Century Gothic" panose="020B0502020202020204" pitchFamily="34" charset="0"/>
              </a:rPr>
              <a:t>&lt;&lt;“Area </a:t>
            </a:r>
            <a:r>
              <a:rPr lang="en-US" sz="2000" dirty="0" err="1">
                <a:latin typeface="Century Gothic" panose="020B0502020202020204" pitchFamily="34" charset="0"/>
              </a:rPr>
              <a:t>CRectangle</a:t>
            </a:r>
            <a:r>
              <a:rPr lang="en-US" sz="2000" dirty="0">
                <a:latin typeface="Century Gothic" panose="020B0502020202020204" pitchFamily="34" charset="0"/>
              </a:rPr>
              <a:t>[0]”&lt;&lt;</a:t>
            </a:r>
            <a:r>
              <a:rPr lang="en-US" sz="2000" dirty="0" err="1">
                <a:latin typeface="Century Gothic" panose="020B0502020202020204" pitchFamily="34" charset="0"/>
              </a:rPr>
              <a:t>prect</a:t>
            </a:r>
            <a:r>
              <a:rPr lang="en-US" sz="2000" dirty="0">
                <a:latin typeface="Century Gothic" panose="020B0502020202020204" pitchFamily="34" charset="0"/>
              </a:rPr>
              <a:t>[0].area()&lt;&lt;std::</a:t>
            </a:r>
            <a:r>
              <a:rPr lang="en-US" sz="2000" dirty="0" err="1">
                <a:latin typeface="Century Gothic" panose="020B0502020202020204" pitchFamily="34" charset="0"/>
              </a:rPr>
              <a:t>endl</a:t>
            </a:r>
            <a:r>
              <a:rPr lang="en-US" sz="2000" dirty="0">
                <a:latin typeface="Century Gothic" panose="020B0502020202020204" pitchFamily="34" charset="0"/>
              </a:rPr>
              <a:t>;</a:t>
            </a:r>
          </a:p>
          <a:p>
            <a:pPr lvl="1"/>
            <a:r>
              <a:rPr lang="en-US" sz="2000" dirty="0">
                <a:latin typeface="Century Gothic" panose="020B0502020202020204" pitchFamily="34" charset="0"/>
              </a:rPr>
              <a:t>std::</a:t>
            </a:r>
            <a:r>
              <a:rPr lang="en-US" sz="2000" dirty="0" err="1">
                <a:latin typeface="Century Gothic" panose="020B0502020202020204" pitchFamily="34" charset="0"/>
              </a:rPr>
              <a:t>cout</a:t>
            </a:r>
            <a:r>
              <a:rPr lang="en-US" sz="2000" dirty="0">
                <a:latin typeface="Century Gothic" panose="020B0502020202020204" pitchFamily="34" charset="0"/>
              </a:rPr>
              <a:t>&lt;&lt;“Area </a:t>
            </a:r>
            <a:r>
              <a:rPr lang="en-US" sz="2000" dirty="0" err="1">
                <a:latin typeface="Century Gothic" panose="020B0502020202020204" pitchFamily="34" charset="0"/>
              </a:rPr>
              <a:t>CRectangle</a:t>
            </a:r>
            <a:r>
              <a:rPr lang="en-US" sz="2000" dirty="0">
                <a:latin typeface="Century Gothic" panose="020B0502020202020204" pitchFamily="34" charset="0"/>
              </a:rPr>
              <a:t>[1]”&lt;&lt; </a:t>
            </a:r>
            <a:r>
              <a:rPr lang="en-US" sz="2000" dirty="0" err="1">
                <a:latin typeface="Century Gothic" panose="020B0502020202020204" pitchFamily="34" charset="0"/>
              </a:rPr>
              <a:t>prect</a:t>
            </a:r>
            <a:r>
              <a:rPr lang="en-US" sz="2000" dirty="0">
                <a:latin typeface="Century Gothic" panose="020B0502020202020204" pitchFamily="34" charset="0"/>
              </a:rPr>
              <a:t>[1].area()&lt;&lt;std::</a:t>
            </a:r>
            <a:r>
              <a:rPr lang="en-US" sz="2000" dirty="0" err="1">
                <a:latin typeface="Century Gothic" panose="020B0502020202020204" pitchFamily="34" charset="0"/>
              </a:rPr>
              <a:t>endl</a:t>
            </a:r>
            <a:r>
              <a:rPr lang="en-US" sz="2000" dirty="0">
                <a:latin typeface="Century Gothic" panose="020B0502020202020204" pitchFamily="34" charset="0"/>
              </a:rPr>
              <a:t>;</a:t>
            </a:r>
          </a:p>
          <a:p>
            <a:r>
              <a:rPr lang="en-US" dirty="0">
                <a:latin typeface="Century Gothic" panose="020B0502020202020204" pitchFamily="34" charset="0"/>
              </a:rPr>
              <a:t>Address of operator (&amp;)</a:t>
            </a:r>
          </a:p>
          <a:p>
            <a:pPr lvl="1"/>
            <a:r>
              <a:rPr lang="en-US" sz="2000" dirty="0">
                <a:latin typeface="Century Gothic" panose="020B0502020202020204" pitchFamily="34" charset="0"/>
              </a:rPr>
              <a:t>Returns the address of a class member</a:t>
            </a:r>
          </a:p>
          <a:p>
            <a:pPr lvl="2"/>
            <a:r>
              <a:rPr lang="en-US" sz="2000" dirty="0">
                <a:latin typeface="Century Gothic" panose="020B0502020202020204" pitchFamily="34" charset="0"/>
              </a:rPr>
              <a:t>class </a:t>
            </a:r>
            <a:r>
              <a:rPr lang="en-US" sz="2000" dirty="0" err="1">
                <a:latin typeface="Century Gothic" panose="020B0502020202020204" pitchFamily="34" charset="0"/>
              </a:rPr>
              <a:t>abc</a:t>
            </a:r>
            <a:r>
              <a:rPr lang="en-US" sz="2000" dirty="0">
                <a:latin typeface="Century Gothic" panose="020B0502020202020204" pitchFamily="34" charset="0"/>
              </a:rPr>
              <a:t> {//class definition};</a:t>
            </a:r>
          </a:p>
          <a:p>
            <a:pPr lvl="2"/>
            <a:r>
              <a:rPr lang="en-US" sz="2000" dirty="0" err="1">
                <a:latin typeface="Century Gothic" panose="020B0502020202020204" pitchFamily="34" charset="0"/>
              </a:rPr>
              <a:t>abc</a:t>
            </a:r>
            <a:r>
              <a:rPr lang="en-US" sz="2000" dirty="0">
                <a:latin typeface="Century Gothic" panose="020B0502020202020204" pitchFamily="34" charset="0"/>
              </a:rPr>
              <a:t> obj(//arguments of the constructor);</a:t>
            </a:r>
          </a:p>
          <a:p>
            <a:pPr lvl="2"/>
            <a:r>
              <a:rPr lang="en-US" sz="2000" dirty="0" err="1">
                <a:latin typeface="Century Gothic" panose="020B0502020202020204" pitchFamily="34" charset="0"/>
              </a:rPr>
              <a:t>abc</a:t>
            </a:r>
            <a:r>
              <a:rPr lang="en-US" sz="2000" dirty="0">
                <a:latin typeface="Century Gothic" panose="020B0502020202020204" pitchFamily="34" charset="0"/>
              </a:rPr>
              <a:t> * </a:t>
            </a:r>
            <a:r>
              <a:rPr lang="en-US" sz="2000" dirty="0" err="1">
                <a:latin typeface="Century Gothic" panose="020B0502020202020204" pitchFamily="34" charset="0"/>
              </a:rPr>
              <a:t>ptr_abc</a:t>
            </a:r>
            <a:r>
              <a:rPr lang="en-US" sz="2000" dirty="0">
                <a:latin typeface="Century Gothic" panose="020B0502020202020204" pitchFamily="34" charset="0"/>
              </a:rPr>
              <a:t>=&amp;obj;</a:t>
            </a:r>
          </a:p>
          <a:p>
            <a:pPr lvl="1"/>
            <a:endParaRPr lang="en-US" sz="2000" dirty="0">
              <a:latin typeface="Century Gothic" panose="020B0502020202020204" pitchFamily="34" charset="0"/>
            </a:endParaRPr>
          </a:p>
          <a:p>
            <a:pPr lvl="1"/>
            <a:endParaRPr lang="en-US" dirty="0">
              <a:latin typeface="Century Gothic" panose="020B0502020202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Century Gothic" panose="020B0502020202020204" pitchFamily="34" charset="0"/>
            </a:endParaRPr>
          </a:p>
          <a:p>
            <a:pPr lvl="1" algn="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42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10482-4064-F01D-825F-5A0EA7A2F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 panose="020B0502020202020204" pitchFamily="34" charset="0"/>
              </a:rPr>
              <a:t>Inheritance</a:t>
            </a:r>
            <a:endParaRPr lang="x-none"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02865-F95E-E236-048D-C20A6A8AB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entury Gothic" panose="020B0502020202020204" pitchFamily="34" charset="0"/>
              </a:rPr>
              <a:t>Classes in C++ can be extended to provide more functionality</a:t>
            </a:r>
          </a:p>
          <a:p>
            <a:r>
              <a:rPr lang="en-US">
                <a:latin typeface="Century Gothic" panose="020B0502020202020204" pitchFamily="34" charset="0"/>
              </a:rPr>
              <a:t>Types of inheritance</a:t>
            </a:r>
          </a:p>
          <a:p>
            <a:pPr lvl="1"/>
            <a:r>
              <a:rPr lang="en-US">
                <a:latin typeface="Century Gothic" panose="020B0502020202020204" pitchFamily="34" charset="0"/>
              </a:rPr>
              <a:t>Single</a:t>
            </a:r>
          </a:p>
          <a:p>
            <a:pPr lvl="1"/>
            <a:r>
              <a:rPr lang="en-US">
                <a:latin typeface="Century Gothic" panose="020B0502020202020204" pitchFamily="34" charset="0"/>
              </a:rPr>
              <a:t>Multiple</a:t>
            </a:r>
          </a:p>
          <a:p>
            <a:pPr lvl="1"/>
            <a:r>
              <a:rPr lang="en-US">
                <a:latin typeface="Century Gothic" panose="020B0502020202020204" pitchFamily="34" charset="0"/>
              </a:rPr>
              <a:t>Hierarchical</a:t>
            </a:r>
          </a:p>
          <a:p>
            <a:pPr lvl="1"/>
            <a:r>
              <a:rPr lang="en-US">
                <a:latin typeface="Century Gothic" panose="020B0502020202020204" pitchFamily="34" charset="0"/>
              </a:rPr>
              <a:t>Multipath</a:t>
            </a:r>
            <a:endParaRPr lang="x-none">
              <a:latin typeface="Century Gothic" panose="020B0502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C192B-BF91-B8F0-2B15-39023E978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- Basics of C++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C5AA14-B529-F5A3-097A-C7DE166A7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F240-1256-4E56-B6D7-F3DD5D13EF0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21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FD13C-2F4E-B7EA-192E-D152A1BA6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 panose="020B0502020202020204" pitchFamily="34" charset="0"/>
              </a:rPr>
              <a:t>Inheritance</a:t>
            </a:r>
            <a:endParaRPr lang="x-none"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D6AA9-DDB9-AF96-9597-13D21283D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entury Gothic" panose="020B0502020202020204" pitchFamily="34" charset="0"/>
              </a:rPr>
              <a:t>Single inheritance</a:t>
            </a:r>
          </a:p>
          <a:p>
            <a:pPr lvl="1"/>
            <a:r>
              <a:rPr lang="en-US">
                <a:latin typeface="Century Gothic" panose="020B0502020202020204" pitchFamily="34" charset="0"/>
              </a:rPr>
              <a:t>Derived class has only one base class</a:t>
            </a:r>
            <a:endParaRPr lang="x-none">
              <a:latin typeface="Century Gothic" panose="020B0502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9809F7-CF97-90E8-1082-88A82EDB9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- Basics of C++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EB8669-91B5-D50E-49F6-362DB5E3C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F240-1256-4E56-B6D7-F3DD5D13EF0A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689AE2-AC2C-1D95-DCAF-2FE23E2EF4FB}"/>
              </a:ext>
            </a:extLst>
          </p:cNvPr>
          <p:cNvSpPr/>
          <p:nvPr/>
        </p:nvSpPr>
        <p:spPr>
          <a:xfrm>
            <a:off x="4645152" y="2569416"/>
            <a:ext cx="1609344" cy="84124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Base Class</a:t>
            </a:r>
            <a:endParaRPr lang="x-none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A2BA683-BFAD-5734-2BFE-5BB0B1F7AA82}"/>
              </a:ext>
            </a:extLst>
          </p:cNvPr>
          <p:cNvSpPr/>
          <p:nvPr/>
        </p:nvSpPr>
        <p:spPr>
          <a:xfrm>
            <a:off x="4608576" y="4289399"/>
            <a:ext cx="1700784" cy="84124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Derived Class</a:t>
            </a:r>
            <a:endParaRPr lang="x-none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A974CE-C937-76AC-2D12-9BD748499E7C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5449824" y="3429000"/>
            <a:ext cx="0" cy="860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790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3F11-6AC5-A017-0B98-45E5024D8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 panose="020B0502020202020204" pitchFamily="34" charset="0"/>
              </a:rPr>
              <a:t>Inheritance</a:t>
            </a:r>
            <a:endParaRPr lang="x-none"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006D5-14E6-68B4-D012-6B12FB569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entury Gothic" panose="020B0502020202020204" pitchFamily="34" charset="0"/>
              </a:rPr>
              <a:t>Multiple inheritance</a:t>
            </a:r>
          </a:p>
          <a:p>
            <a:pPr lvl="1"/>
            <a:r>
              <a:rPr lang="en-US">
                <a:latin typeface="Century Gothic" panose="020B0502020202020204" pitchFamily="34" charset="0"/>
              </a:rPr>
              <a:t>Derived class has multiple base classes</a:t>
            </a:r>
          </a:p>
          <a:p>
            <a:endParaRPr lang="x-none">
              <a:latin typeface="Century Gothic" panose="020B0502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7047C-312B-9599-D3E1-253B47408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- Basics of C++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A3C7D-BAA2-9CF1-CBC4-2E4798E3B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F240-1256-4E56-B6D7-F3DD5D13EF0A}" type="slidenum">
              <a:rPr lang="en-US" smtClean="0"/>
              <a:t>18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068626D-D519-17D7-7A27-D3AC238939F3}"/>
              </a:ext>
            </a:extLst>
          </p:cNvPr>
          <p:cNvSpPr/>
          <p:nvPr/>
        </p:nvSpPr>
        <p:spPr>
          <a:xfrm>
            <a:off x="1938528" y="2514600"/>
            <a:ext cx="1408176" cy="91440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Base class 1</a:t>
            </a:r>
            <a:endParaRPr lang="x-none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4D37556-42F4-F0CA-1406-E5B7CB0A189A}"/>
              </a:ext>
            </a:extLst>
          </p:cNvPr>
          <p:cNvSpPr/>
          <p:nvPr/>
        </p:nvSpPr>
        <p:spPr>
          <a:xfrm>
            <a:off x="6809232" y="2478024"/>
            <a:ext cx="1408176" cy="93268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Base class 3</a:t>
            </a:r>
            <a:endParaRPr lang="x-none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53C94F-5B5A-FD07-91F5-D580263E132E}"/>
              </a:ext>
            </a:extLst>
          </p:cNvPr>
          <p:cNvSpPr/>
          <p:nvPr/>
        </p:nvSpPr>
        <p:spPr>
          <a:xfrm>
            <a:off x="4320540" y="2496312"/>
            <a:ext cx="1408176" cy="93268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Base class 2</a:t>
            </a:r>
            <a:endParaRPr lang="x-none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7168D0B-D148-8B29-9F3E-B95278D98510}"/>
              </a:ext>
            </a:extLst>
          </p:cNvPr>
          <p:cNvSpPr/>
          <p:nvPr/>
        </p:nvSpPr>
        <p:spPr>
          <a:xfrm>
            <a:off x="4123944" y="4589598"/>
            <a:ext cx="1883664" cy="91440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Derived class</a:t>
            </a:r>
            <a:endParaRPr lang="x-none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83FDB19-8EA2-17AD-02AF-32D31FF85268}"/>
              </a:ext>
            </a:extLst>
          </p:cNvPr>
          <p:cNvCxnSpPr>
            <a:cxnSpLocks/>
          </p:cNvCxnSpPr>
          <p:nvPr/>
        </p:nvCxnSpPr>
        <p:spPr>
          <a:xfrm flipH="1" flipV="1">
            <a:off x="3282696" y="3429000"/>
            <a:ext cx="1037844" cy="1160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7E8C366-68CC-592D-2371-5BE4CEE82963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5056632" y="3429000"/>
            <a:ext cx="9144" cy="1160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C1171B6-F316-B1A2-BA81-2C9A589BFFD8}"/>
              </a:ext>
            </a:extLst>
          </p:cNvPr>
          <p:cNvCxnSpPr/>
          <p:nvPr/>
        </p:nvCxnSpPr>
        <p:spPr>
          <a:xfrm flipV="1">
            <a:off x="5824728" y="3419856"/>
            <a:ext cx="1051560" cy="1169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748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F1160-6CA8-E240-AE15-129DF4862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 panose="020B0502020202020204" pitchFamily="34" charset="0"/>
              </a:rPr>
              <a:t>Inheritance</a:t>
            </a:r>
            <a:endParaRPr lang="x-none"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497AA-FDD1-12D9-61D3-1CA4FD517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>
                <a:latin typeface="Century Gothic" panose="020B0502020202020204" pitchFamily="34" charset="0"/>
              </a:rPr>
              <a:t>Hierarchical inheritance</a:t>
            </a:r>
          </a:p>
          <a:p>
            <a:pPr lvl="1"/>
            <a:r>
              <a:rPr lang="en-US" sz="2000">
                <a:latin typeface="Century Gothic" panose="020B0502020202020204" pitchFamily="34" charset="0"/>
              </a:rPr>
              <a:t>Multiple derived classes have one base class</a:t>
            </a:r>
          </a:p>
          <a:p>
            <a:pPr lvl="2"/>
            <a:r>
              <a:rPr lang="en-US" sz="2000">
                <a:latin typeface="Century Gothic" panose="020B0502020202020204" pitchFamily="34" charset="0"/>
              </a:rPr>
              <a:t>Used in run time polymorphism</a:t>
            </a:r>
          </a:p>
          <a:p>
            <a:endParaRPr lang="x-none" sz="2400">
              <a:latin typeface="Century Gothic" panose="020B0502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8A1A5E-2474-961B-23A9-C4E3FD399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- Basics of C++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171B50-7136-8958-A89F-B8622F9EF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F240-1256-4E56-B6D7-F3DD5D13EF0A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9E610DA-94E6-65CB-1D31-904C050D1036}"/>
              </a:ext>
            </a:extLst>
          </p:cNvPr>
          <p:cNvSpPr/>
          <p:nvPr/>
        </p:nvSpPr>
        <p:spPr>
          <a:xfrm>
            <a:off x="4038600" y="2736960"/>
            <a:ext cx="2944368" cy="91919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Base class</a:t>
            </a:r>
            <a:endParaRPr lang="x-none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81CB27F-F14B-23C4-4CE0-98716D73B069}"/>
              </a:ext>
            </a:extLst>
          </p:cNvPr>
          <p:cNvSpPr/>
          <p:nvPr/>
        </p:nvSpPr>
        <p:spPr>
          <a:xfrm>
            <a:off x="1880662" y="4386072"/>
            <a:ext cx="1389888" cy="85039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Derived class</a:t>
            </a:r>
            <a:endParaRPr lang="x-none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ADFD7EC-12CA-3786-8F86-9C43D97FA4CB}"/>
              </a:ext>
            </a:extLst>
          </p:cNvPr>
          <p:cNvSpPr/>
          <p:nvPr/>
        </p:nvSpPr>
        <p:spPr>
          <a:xfrm>
            <a:off x="7716012" y="4386072"/>
            <a:ext cx="1389888" cy="85039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Derived class</a:t>
            </a:r>
            <a:endParaRPr lang="x-none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BA11B4D-E0E3-40BE-2D62-B21F9AB1D95F}"/>
              </a:ext>
            </a:extLst>
          </p:cNvPr>
          <p:cNvSpPr/>
          <p:nvPr/>
        </p:nvSpPr>
        <p:spPr>
          <a:xfrm>
            <a:off x="4815840" y="4386072"/>
            <a:ext cx="1389888" cy="85039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Derived class</a:t>
            </a:r>
            <a:endParaRPr lang="x-none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31A4E2-D6A2-2183-4AA0-B68CE4D4271B}"/>
              </a:ext>
            </a:extLst>
          </p:cNvPr>
          <p:cNvCxnSpPr>
            <a:stCxn id="9" idx="0"/>
            <a:endCxn id="6" idx="2"/>
          </p:cNvCxnSpPr>
          <p:nvPr/>
        </p:nvCxnSpPr>
        <p:spPr>
          <a:xfrm flipV="1">
            <a:off x="5510784" y="3656152"/>
            <a:ext cx="0" cy="729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0A3232E-FA6C-A8D0-44FB-620C58E21702}"/>
              </a:ext>
            </a:extLst>
          </p:cNvPr>
          <p:cNvCxnSpPr/>
          <p:nvPr/>
        </p:nvCxnSpPr>
        <p:spPr>
          <a:xfrm flipH="1" flipV="1">
            <a:off x="6982968" y="3538728"/>
            <a:ext cx="1264920" cy="847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BBCDB49-6367-9B7A-6C2E-58EA8490AD44}"/>
              </a:ext>
            </a:extLst>
          </p:cNvPr>
          <p:cNvCxnSpPr/>
          <p:nvPr/>
        </p:nvCxnSpPr>
        <p:spPr>
          <a:xfrm flipV="1">
            <a:off x="2852928" y="3429000"/>
            <a:ext cx="1185672" cy="95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654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CE9B1-E703-3209-C934-29B70157C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 panose="020B0502020202020204" pitchFamily="34" charset="0"/>
              </a:rPr>
              <a:t>Recap</a:t>
            </a:r>
            <a:endParaRPr lang="x-none"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4484D-C8BA-046F-0D21-B46CA202C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entury Gothic" panose="020B0502020202020204" pitchFamily="34" charset="0"/>
              </a:rPr>
              <a:t>C basics</a:t>
            </a:r>
          </a:p>
          <a:p>
            <a:r>
              <a:rPr lang="en-US">
                <a:latin typeface="Century Gothic" panose="020B0502020202020204" pitchFamily="34" charset="0"/>
              </a:rPr>
              <a:t>Arrays, pointers, unions</a:t>
            </a:r>
          </a:p>
          <a:p>
            <a:r>
              <a:rPr lang="en-US">
                <a:latin typeface="Century Gothic" panose="020B0502020202020204" pitchFamily="34" charset="0"/>
              </a:rPr>
              <a:t>Memory management in C</a:t>
            </a:r>
          </a:p>
          <a:p>
            <a:pPr lvl="1"/>
            <a:r>
              <a:rPr lang="en-US">
                <a:latin typeface="Century Gothic" panose="020B0502020202020204" pitchFamily="34" charset="0"/>
              </a:rPr>
              <a:t>Heap and stack</a:t>
            </a:r>
          </a:p>
          <a:p>
            <a:r>
              <a:rPr lang="en-US">
                <a:latin typeface="Century Gothic" panose="020B0502020202020204" pitchFamily="34" charset="0"/>
              </a:rPr>
              <a:t>Structures</a:t>
            </a:r>
          </a:p>
          <a:p>
            <a:r>
              <a:rPr lang="en-US">
                <a:latin typeface="Century Gothic" panose="020B0502020202020204" pitchFamily="34" charset="0"/>
              </a:rPr>
              <a:t>Linked lists</a:t>
            </a:r>
          </a:p>
          <a:p>
            <a:r>
              <a:rPr lang="en-US">
                <a:latin typeface="Century Gothic" panose="020B0502020202020204" pitchFamily="34" charset="0"/>
              </a:rPr>
              <a:t>Hash Tables</a:t>
            </a:r>
            <a:endParaRPr lang="x-none">
              <a:latin typeface="Century Gothic" panose="020B0502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AE389A-57F2-EF01-3849-ACCD23A02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- Basics of C++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96B4D9-674D-1EFE-3FDB-F69B13B91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F240-1256-4E56-B6D7-F3DD5D13EF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87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59CDD-F08F-7801-FBBC-FA4ED996A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 panose="020B0502020202020204" pitchFamily="34" charset="0"/>
              </a:rPr>
              <a:t>Inheritance</a:t>
            </a:r>
            <a:endParaRPr lang="x-none"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C4404-F094-7A2A-16A7-4BFB32168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entury Gothic" panose="020B0502020202020204" pitchFamily="34" charset="0"/>
              </a:rPr>
              <a:t>Multipath inheritance</a:t>
            </a:r>
          </a:p>
          <a:p>
            <a:pPr marL="0" indent="0">
              <a:buNone/>
            </a:pPr>
            <a:endParaRPr lang="x-none">
              <a:latin typeface="Century Gothic" panose="020B0502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F20721-3693-DC9C-E4B9-3129ABED5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- Basics of C++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ACD3CC-F064-BECC-D42A-6BE5917D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F240-1256-4E56-B6D7-F3DD5D13EF0A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081CB64-CB2B-D36A-B03C-BFD9CAA69C03}"/>
              </a:ext>
            </a:extLst>
          </p:cNvPr>
          <p:cNvSpPr/>
          <p:nvPr/>
        </p:nvSpPr>
        <p:spPr>
          <a:xfrm>
            <a:off x="5202936" y="2011680"/>
            <a:ext cx="1335024" cy="77724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Base class</a:t>
            </a:r>
            <a:endParaRPr lang="x-none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214EDE7-CEB5-B0E3-3A12-EA8F8B23CC31}"/>
              </a:ext>
            </a:extLst>
          </p:cNvPr>
          <p:cNvSpPr/>
          <p:nvPr/>
        </p:nvSpPr>
        <p:spPr>
          <a:xfrm>
            <a:off x="5318760" y="5179607"/>
            <a:ext cx="1335024" cy="77724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Derived class C</a:t>
            </a:r>
            <a:endParaRPr lang="x-none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F44E57F-041D-2E4E-D4EB-CB25BA175D3F}"/>
              </a:ext>
            </a:extLst>
          </p:cNvPr>
          <p:cNvSpPr/>
          <p:nvPr/>
        </p:nvSpPr>
        <p:spPr>
          <a:xfrm>
            <a:off x="7266340" y="3625748"/>
            <a:ext cx="1335024" cy="77724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Derived class B</a:t>
            </a:r>
            <a:endParaRPr lang="x-none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FD3A2F-4BDA-F38B-97AA-FABA8D4031A5}"/>
              </a:ext>
            </a:extLst>
          </p:cNvPr>
          <p:cNvSpPr/>
          <p:nvPr/>
        </p:nvSpPr>
        <p:spPr>
          <a:xfrm>
            <a:off x="3081528" y="3634816"/>
            <a:ext cx="1335024" cy="77724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Derived class A</a:t>
            </a:r>
            <a:endParaRPr lang="x-none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DCCB9F7-ECEF-C306-4A5B-913C8AF25B15}"/>
              </a:ext>
            </a:extLst>
          </p:cNvPr>
          <p:cNvCxnSpPr/>
          <p:nvPr/>
        </p:nvCxnSpPr>
        <p:spPr>
          <a:xfrm flipV="1">
            <a:off x="4416552" y="2715768"/>
            <a:ext cx="786384" cy="91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7980C7E-B8A3-BF32-06D7-229FEA3B0155}"/>
              </a:ext>
            </a:extLst>
          </p:cNvPr>
          <p:cNvCxnSpPr/>
          <p:nvPr/>
        </p:nvCxnSpPr>
        <p:spPr>
          <a:xfrm flipH="1" flipV="1">
            <a:off x="6537960" y="2788920"/>
            <a:ext cx="832104" cy="845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E1F0E45-6EB2-92FA-47F4-568CBC1C8C20}"/>
              </a:ext>
            </a:extLst>
          </p:cNvPr>
          <p:cNvCxnSpPr/>
          <p:nvPr/>
        </p:nvCxnSpPr>
        <p:spPr>
          <a:xfrm flipH="1" flipV="1">
            <a:off x="4416552" y="4334256"/>
            <a:ext cx="983026" cy="845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DB3A752-D1F3-C10B-1CCA-897608327725}"/>
              </a:ext>
            </a:extLst>
          </p:cNvPr>
          <p:cNvCxnSpPr/>
          <p:nvPr/>
        </p:nvCxnSpPr>
        <p:spPr>
          <a:xfrm flipV="1">
            <a:off x="6653784" y="4412056"/>
            <a:ext cx="716280" cy="767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E9B8FF7-F713-75DB-D319-49059848E9EA}"/>
              </a:ext>
            </a:extLst>
          </p:cNvPr>
          <p:cNvSpPr/>
          <p:nvPr/>
        </p:nvSpPr>
        <p:spPr>
          <a:xfrm>
            <a:off x="3794760" y="2804884"/>
            <a:ext cx="923544" cy="39334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Virtual</a:t>
            </a:r>
            <a:endParaRPr lang="x-none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98C381-60EC-8138-48EF-E07D3138B45D}"/>
              </a:ext>
            </a:extLst>
          </p:cNvPr>
          <p:cNvSpPr/>
          <p:nvPr/>
        </p:nvSpPr>
        <p:spPr>
          <a:xfrm>
            <a:off x="6972300" y="2781948"/>
            <a:ext cx="923544" cy="39334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Virtual</a:t>
            </a:r>
            <a:endParaRPr lang="x-none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5227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47E64-64DA-9BEE-EF84-666B310B1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 panose="020B0502020202020204" pitchFamily="34" charset="0"/>
              </a:rPr>
              <a:t>Multipath Inheritance</a:t>
            </a:r>
            <a:endParaRPr lang="x-none"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EFA28-DA1F-5FF4-CBD3-D0828ED62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sz="1800" b="0" i="0" u="none" strike="noStrike" baseline="0">
                <a:solidFill>
                  <a:srgbClr val="000000"/>
                </a:solidFill>
                <a:latin typeface="Century Gothic" panose="020B0502020202020204" pitchFamily="34" charset="0"/>
              </a:rPr>
              <a:t>Resolve the ambiguity caused by “diamond inheritance”.</a:t>
            </a:r>
          </a:p>
          <a:p>
            <a:pPr algn="l"/>
            <a:r>
              <a:rPr lang="en-US" sz="1800" b="0" i="0" u="none" strike="noStrike" baseline="0">
                <a:solidFill>
                  <a:srgbClr val="6C6C6C"/>
                </a:solidFill>
                <a:latin typeface="Century Gothic" panose="020B0502020202020204" pitchFamily="34" charset="0"/>
              </a:rPr>
              <a:t>Class A{ };</a:t>
            </a:r>
          </a:p>
          <a:p>
            <a:pPr algn="l"/>
            <a:r>
              <a:rPr lang="en-US" sz="1800" b="0" i="0" u="none" strike="noStrike" baseline="0">
                <a:solidFill>
                  <a:srgbClr val="6C6C6C"/>
                </a:solidFill>
                <a:latin typeface="Century Gothic" panose="020B0502020202020204" pitchFamily="34" charset="0"/>
              </a:rPr>
              <a:t>Class B: public A{ };</a:t>
            </a:r>
          </a:p>
          <a:p>
            <a:pPr algn="l"/>
            <a:r>
              <a:rPr lang="en-US" sz="1800" b="0" i="0" u="none" strike="noStrike" baseline="0">
                <a:solidFill>
                  <a:srgbClr val="6C6C6C"/>
                </a:solidFill>
                <a:latin typeface="Century Gothic" panose="020B0502020202020204" pitchFamily="34" charset="0"/>
              </a:rPr>
              <a:t>Class C: public A{ };</a:t>
            </a:r>
          </a:p>
          <a:p>
            <a:pPr algn="l"/>
            <a:r>
              <a:rPr lang="en-US" sz="1800" b="0" i="0" u="none" strike="noStrike" baseline="0">
                <a:solidFill>
                  <a:srgbClr val="6C6C6C"/>
                </a:solidFill>
                <a:latin typeface="Century Gothic" panose="020B0502020202020204" pitchFamily="34" charset="0"/>
              </a:rPr>
              <a:t>Class D: public B, public C{ };</a:t>
            </a:r>
          </a:p>
          <a:p>
            <a:pPr algn="l"/>
            <a:r>
              <a:rPr lang="en-US" sz="1800" b="0" i="0" u="none" strike="noStrike" baseline="0">
                <a:solidFill>
                  <a:srgbClr val="6C6C6C"/>
                </a:solidFill>
                <a:latin typeface="Century Gothic" panose="020B0502020202020204" pitchFamily="34" charset="0"/>
              </a:rPr>
              <a:t>D is actually inheriting the members of A “Twice”. </a:t>
            </a:r>
            <a:r>
              <a:rPr lang="en-US" sz="1800" b="0" i="0" u="none" strike="noStrike" baseline="0">
                <a:solidFill>
                  <a:srgbClr val="FF0000"/>
                </a:solidFill>
                <a:latin typeface="Century Gothic" panose="020B0502020202020204" pitchFamily="34" charset="0"/>
              </a:rPr>
              <a:t>(Incorrect)</a:t>
            </a:r>
          </a:p>
          <a:p>
            <a:pPr algn="l"/>
            <a:r>
              <a:rPr lang="en-US" sz="1800" b="0" i="0" u="none" strike="noStrike" baseline="0">
                <a:solidFill>
                  <a:srgbClr val="000000"/>
                </a:solidFill>
                <a:latin typeface="Century Gothic" panose="020B0502020202020204" pitchFamily="34" charset="0"/>
              </a:rPr>
              <a:t>Use virtual inheritance.</a:t>
            </a:r>
          </a:p>
          <a:p>
            <a:pPr lvl="1"/>
            <a:r>
              <a:rPr lang="en-US" sz="1400" b="0" i="0" u="none" strike="noStrike" baseline="0">
                <a:solidFill>
                  <a:srgbClr val="6C6C6C"/>
                </a:solidFill>
                <a:latin typeface="Century Gothic" panose="020B0502020202020204" pitchFamily="34" charset="0"/>
              </a:rPr>
              <a:t>Class B: </a:t>
            </a:r>
            <a:r>
              <a:rPr lang="en-US" sz="1400" b="0" i="0" u="none" strike="noStrike" baseline="0">
                <a:solidFill>
                  <a:srgbClr val="FF0000"/>
                </a:solidFill>
                <a:latin typeface="Century Gothic" panose="020B0502020202020204" pitchFamily="34" charset="0"/>
              </a:rPr>
              <a:t>virtual </a:t>
            </a:r>
            <a:r>
              <a:rPr lang="en-US" sz="1400" b="0" i="0" u="none" strike="noStrike" baseline="0">
                <a:solidFill>
                  <a:srgbClr val="6C6C6C"/>
                </a:solidFill>
                <a:latin typeface="Century Gothic" panose="020B0502020202020204" pitchFamily="34" charset="0"/>
              </a:rPr>
              <a:t>public A{ };</a:t>
            </a:r>
          </a:p>
          <a:p>
            <a:pPr lvl="1"/>
            <a:r>
              <a:rPr lang="en-US" sz="1400" b="0" i="0" u="none" strike="noStrike" baseline="0">
                <a:solidFill>
                  <a:srgbClr val="6C6C6C"/>
                </a:solidFill>
                <a:latin typeface="Century Gothic" panose="020B0502020202020204" pitchFamily="34" charset="0"/>
              </a:rPr>
              <a:t>Class C: </a:t>
            </a:r>
            <a:r>
              <a:rPr lang="en-US" sz="1400" b="0" i="0" u="none" strike="noStrike" baseline="0">
                <a:solidFill>
                  <a:srgbClr val="FF0000"/>
                </a:solidFill>
                <a:latin typeface="Century Gothic" panose="020B0502020202020204" pitchFamily="34" charset="0"/>
              </a:rPr>
              <a:t>virtual </a:t>
            </a:r>
            <a:r>
              <a:rPr lang="en-US" sz="1400" b="0" i="0" u="none" strike="noStrike" baseline="0">
                <a:solidFill>
                  <a:srgbClr val="6C6C6C"/>
                </a:solidFill>
                <a:latin typeface="Century Gothic" panose="020B0502020202020204" pitchFamily="34" charset="0"/>
              </a:rPr>
              <a:t>public A{ };</a:t>
            </a:r>
          </a:p>
          <a:p>
            <a:pPr lvl="1"/>
            <a:r>
              <a:rPr lang="en-US" sz="1400" b="0" i="0" u="none" strike="noStrike" baseline="0">
                <a:solidFill>
                  <a:srgbClr val="6C6C6C"/>
                </a:solidFill>
                <a:latin typeface="Century Gothic" panose="020B0502020202020204" pitchFamily="34" charset="0"/>
              </a:rPr>
              <a:t>This is virtual inheritance, ensuring the join class (class D) inherits members of virtual class only once</a:t>
            </a:r>
            <a:endParaRPr lang="x-none" sz="1400">
              <a:latin typeface="Century Gothic" panose="020B0502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96CB1-0DF2-65CA-94EF-EABA09AEA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- Basics of C++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15DD9A-7B93-1B21-4337-B63B5BFA8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F240-1256-4E56-B6D7-F3DD5D13EF0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21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10E7D-55B8-9D96-E92D-79C51C54C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0091D-56AE-F4BA-5F49-BB4305035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Simple example</a:t>
            </a:r>
            <a:endParaRPr lang="x-none" dirty="0">
              <a:latin typeface="Century Gothic" panose="020B0502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E8B56-2D32-D175-D607-437361102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- Basics of C++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DA7AE9-C6D2-DE24-9DD3-D819CC8F6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F240-1256-4E56-B6D7-F3DD5D13EF0A}" type="slidenum">
              <a:rPr lang="en-US" smtClean="0"/>
              <a:t>22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0A6051-76DC-8067-4E3B-7CFCB104DE0A}"/>
              </a:ext>
            </a:extLst>
          </p:cNvPr>
          <p:cNvSpPr txBox="1"/>
          <p:nvPr/>
        </p:nvSpPr>
        <p:spPr>
          <a:xfrm>
            <a:off x="1078992" y="1560355"/>
            <a:ext cx="80101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//Base class</a:t>
            </a:r>
          </a:p>
          <a:p>
            <a:r>
              <a:rPr lang="en-US" sz="1200" dirty="0"/>
              <a:t>class polygon{</a:t>
            </a:r>
          </a:p>
          <a:p>
            <a:r>
              <a:rPr lang="en-US" sz="1200" dirty="0"/>
              <a:t> protected:  // or public:</a:t>
            </a:r>
          </a:p>
          <a:p>
            <a:r>
              <a:rPr lang="en-US" sz="1200" dirty="0"/>
              <a:t> int width, height;</a:t>
            </a:r>
          </a:p>
          <a:p>
            <a:r>
              <a:rPr lang="en-US" sz="1200" dirty="0"/>
              <a:t> public:</a:t>
            </a:r>
          </a:p>
          <a:p>
            <a:r>
              <a:rPr lang="en-US" sz="1200" dirty="0"/>
              <a:t>void </a:t>
            </a:r>
            <a:r>
              <a:rPr lang="en-US" sz="1200" dirty="0" err="1"/>
              <a:t>set_values</a:t>
            </a:r>
            <a:r>
              <a:rPr lang="en-US" sz="1200" dirty="0"/>
              <a:t>(int w, int h)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  width =w;</a:t>
            </a:r>
          </a:p>
          <a:p>
            <a:r>
              <a:rPr lang="en-US" sz="1200" dirty="0"/>
              <a:t>  height =h;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/>
              <a:t>};</a:t>
            </a:r>
          </a:p>
          <a:p>
            <a:endParaRPr lang="en-US" sz="1200" dirty="0"/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//class rectangle inherits polygon</a:t>
            </a:r>
          </a:p>
          <a:p>
            <a:r>
              <a:rPr lang="en-US" sz="1200" dirty="0"/>
              <a:t>class rectangle : public polygon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  public:</a:t>
            </a:r>
          </a:p>
          <a:p>
            <a:r>
              <a:rPr lang="en-US" sz="1200" dirty="0"/>
              <a:t>   int area(){</a:t>
            </a:r>
          </a:p>
          <a:p>
            <a:r>
              <a:rPr lang="en-US" sz="1200" dirty="0"/>
              <a:t>   return width * height;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/>
              <a:t>};</a:t>
            </a:r>
          </a:p>
          <a:p>
            <a:endParaRPr lang="en-US" sz="1200" dirty="0"/>
          </a:p>
          <a:p>
            <a:endParaRPr lang="en-US" sz="1200" dirty="0"/>
          </a:p>
          <a:p>
            <a:endParaRPr lang="x-none" sz="1200" dirty="0"/>
          </a:p>
        </p:txBody>
      </p:sp>
    </p:spTree>
    <p:extLst>
      <p:ext uri="{BB962C8B-B14F-4D97-AF65-F5344CB8AC3E}">
        <p14:creationId xmlns:p14="http://schemas.microsoft.com/office/powerpoint/2010/main" val="810914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E4690-A053-8DB8-110A-3B86CA2EB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 panose="020B0502020202020204" pitchFamily="34" charset="0"/>
              </a:rPr>
              <a:t>Access specifiers in C++</a:t>
            </a:r>
            <a:endParaRPr lang="x-none">
              <a:latin typeface="Century Gothic" panose="020B0502020202020204" pitchFamily="34" charset="0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1D66117-5970-5021-13C8-6E59046992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2327140"/>
              </p:ext>
            </p:extLst>
          </p:nvPr>
        </p:nvGraphicFramePr>
        <p:xfrm>
          <a:off x="1935484" y="4041441"/>
          <a:ext cx="6008912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8">
                  <a:extLst>
                    <a:ext uri="{9D8B030D-6E8A-4147-A177-3AD203B41FA5}">
                      <a16:colId xmlns:a16="http://schemas.microsoft.com/office/drawing/2014/main" val="1561737637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4237995742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4203531384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37017937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Base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Public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Private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Protected</a:t>
                      </a:r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341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Public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Public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Private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Protected</a:t>
                      </a:r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217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Private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Not inherited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Not inherited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Not inherited</a:t>
                      </a:r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33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Protected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Protected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Private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Protected</a:t>
                      </a:r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88141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98D022-C7D2-1B48-7A5F-CA6B7D0D4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- Basics of C++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B4DF9F-D66A-52A5-6440-162CBAD9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F240-1256-4E56-B6D7-F3DD5D13EF0A}" type="slidenum">
              <a:rPr lang="en-US" smtClean="0"/>
              <a:t>23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5404F6-473F-EADD-2A42-9DD5F6FCF055}"/>
              </a:ext>
            </a:extLst>
          </p:cNvPr>
          <p:cNvSpPr txBox="1"/>
          <p:nvPr/>
        </p:nvSpPr>
        <p:spPr>
          <a:xfrm>
            <a:off x="1149004" y="1241370"/>
            <a:ext cx="88239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entury Gothic" panose="020B0502020202020204" pitchFamily="34" charset="0"/>
              </a:rPr>
              <a:t>Public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Century Gothic" panose="020B0502020202020204" pitchFamily="34" charset="0"/>
              </a:rPr>
              <a:t>Accessible for everyone from anywhere in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entury Gothic" panose="020B0502020202020204" pitchFamily="34" charset="0"/>
              </a:rPr>
              <a:t>Private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Century Gothic" panose="020B0502020202020204" pitchFamily="34" charset="0"/>
              </a:rPr>
              <a:t>Only class functions and friend class functions can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entury Gothic" panose="020B0502020202020204" pitchFamily="34" charset="0"/>
              </a:rPr>
              <a:t>Protected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Century Gothic" panose="020B0502020202020204" pitchFamily="34" charset="0"/>
              </a:rPr>
              <a:t>Only class member functions and inherited class member functions can access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>
              <a:latin typeface="Century Gothic" panose="020B0502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>
              <a:latin typeface="Century Gothic" panose="020B0502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x-none">
              <a:latin typeface="Century Gothic" panose="020B0502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D77D40-4CD2-B41E-533B-605A36D07AA9}"/>
              </a:ext>
            </a:extLst>
          </p:cNvPr>
          <p:cNvSpPr txBox="1"/>
          <p:nvPr/>
        </p:nvSpPr>
        <p:spPr>
          <a:xfrm>
            <a:off x="3462528" y="3672109"/>
            <a:ext cx="4481868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lt1"/>
                </a:solidFill>
              </a:rPr>
              <a:t>Derived</a:t>
            </a:r>
            <a:endParaRPr lang="x-none" b="1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273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D9F24-0576-31D5-98A3-831B343D7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FB2F9-C1A9-0632-D2CC-52217AE1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 panose="020B0502020202020204" pitchFamily="34" charset="0"/>
              </a:rPr>
              <a:t>Friend Functions</a:t>
            </a:r>
            <a:endParaRPr lang="x-none">
              <a:latin typeface="Century Gothic" panose="020B0502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9EDE99-FBCF-79AF-7288-3D354ABD9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- Basics of C++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EC02E2-DBD4-2500-A406-27D956106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F240-1256-4E56-B6D7-F3DD5D13EF0A}" type="slidenum">
              <a:rPr lang="en-US" smtClean="0"/>
              <a:t>24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875A1C-7087-BFE2-8ACE-6E135EF83BFA}"/>
              </a:ext>
            </a:extLst>
          </p:cNvPr>
          <p:cNvSpPr txBox="1"/>
          <p:nvPr/>
        </p:nvSpPr>
        <p:spPr>
          <a:xfrm>
            <a:off x="838200" y="1793152"/>
            <a:ext cx="94731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class rectangle{</a:t>
            </a:r>
          </a:p>
          <a:p>
            <a:r>
              <a:rPr lang="en-US"/>
              <a:t> int width , height;</a:t>
            </a:r>
          </a:p>
          <a:p>
            <a:r>
              <a:rPr lang="en-US"/>
              <a:t>public:</a:t>
            </a:r>
          </a:p>
          <a:p>
            <a:r>
              <a:rPr lang="en-US"/>
              <a:t>friend rectangle duplicate(rectangle obj);</a:t>
            </a:r>
          </a:p>
          <a:p>
            <a:r>
              <a:rPr lang="en-US"/>
              <a:t>};</a:t>
            </a:r>
          </a:p>
          <a:p>
            <a:r>
              <a:rPr lang="en-US"/>
              <a:t>rectangle  duplicate (rectangle r){</a:t>
            </a:r>
          </a:p>
          <a:p>
            <a:r>
              <a:rPr lang="en-US"/>
              <a:t> rectangle r1;</a:t>
            </a:r>
          </a:p>
          <a:p>
            <a:r>
              <a:rPr lang="en-US"/>
              <a:t> r1.width   = r.(width*2);</a:t>
            </a:r>
          </a:p>
          <a:p>
            <a:r>
              <a:rPr lang="en-US"/>
              <a:t> r1.height  = r.(height*2);</a:t>
            </a:r>
          </a:p>
          <a:p>
            <a:r>
              <a:rPr lang="en-US"/>
              <a:t> return r1;</a:t>
            </a:r>
          </a:p>
          <a:p>
            <a:r>
              <a:rPr lang="en-US"/>
              <a:t>}</a:t>
            </a:r>
            <a:endParaRPr lang="x-non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552364-7ACC-B142-FF30-712393C0B2D8}"/>
              </a:ext>
            </a:extLst>
          </p:cNvPr>
          <p:cNvSpPr txBox="1"/>
          <p:nvPr/>
        </p:nvSpPr>
        <p:spPr>
          <a:xfrm>
            <a:off x="838200" y="1225221"/>
            <a:ext cx="700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A friend class can access private members of a class</a:t>
            </a:r>
            <a:endParaRPr lang="x-none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0114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2C7-18AC-D9F3-0A48-B622E4149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 panose="020B0502020202020204" pitchFamily="34" charset="0"/>
              </a:rPr>
              <a:t>Friend Classes</a:t>
            </a:r>
            <a:endParaRPr lang="x-none"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42611-E5AB-C333-B021-7BEE44881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477"/>
            <a:ext cx="10515600" cy="815331"/>
          </a:xfrm>
        </p:spPr>
        <p:txBody>
          <a:bodyPr>
            <a:normAutofit/>
          </a:bodyPr>
          <a:lstStyle/>
          <a:p>
            <a:r>
              <a:rPr lang="en-US" sz="2400">
                <a:latin typeface="Century Gothic" panose="020B0502020202020204" pitchFamily="34" charset="0"/>
              </a:rPr>
              <a:t>A friend class can have access to private and protected members of a class</a:t>
            </a:r>
            <a:endParaRPr lang="x-none" sz="2400">
              <a:latin typeface="Century Gothic" panose="020B0502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0F1046-97AA-AF11-F943-7406FA7F0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- Basics of C++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87D68A-0FB9-EF17-6353-BD0EFE599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F240-1256-4E56-B6D7-F3DD5D13EF0A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6FF9C0-7A57-4980-C996-D120AB687779}"/>
              </a:ext>
            </a:extLst>
          </p:cNvPr>
          <p:cNvSpPr txBox="1"/>
          <p:nvPr/>
        </p:nvSpPr>
        <p:spPr>
          <a:xfrm>
            <a:off x="1289304" y="1874520"/>
            <a:ext cx="975664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class square; //Forward definition of square class</a:t>
            </a:r>
          </a:p>
          <a:p>
            <a:r>
              <a:rPr lang="en-US" sz="1600"/>
              <a:t>class rectangle{</a:t>
            </a:r>
          </a:p>
          <a:p>
            <a:r>
              <a:rPr lang="en-US" sz="1600"/>
              <a:t> int width , height;</a:t>
            </a:r>
          </a:p>
          <a:p>
            <a:r>
              <a:rPr lang="en-US" sz="1600"/>
              <a:t> public:</a:t>
            </a:r>
          </a:p>
          <a:p>
            <a:r>
              <a:rPr lang="en-US" sz="1600"/>
              <a:t>  void convert(square s);</a:t>
            </a:r>
          </a:p>
          <a:p>
            <a:r>
              <a:rPr lang="en-US" sz="1600"/>
              <a:t>};</a:t>
            </a:r>
          </a:p>
          <a:p>
            <a:r>
              <a:rPr lang="en-US" sz="1600"/>
              <a:t>class square{</a:t>
            </a:r>
          </a:p>
          <a:p>
            <a:r>
              <a:rPr lang="en-US" sz="1600"/>
              <a:t> private: </a:t>
            </a:r>
          </a:p>
          <a:p>
            <a:r>
              <a:rPr lang="en-US" sz="1600"/>
              <a:t> int side;</a:t>
            </a:r>
          </a:p>
          <a:p>
            <a:r>
              <a:rPr lang="en-US" sz="1600"/>
              <a:t>public:</a:t>
            </a:r>
          </a:p>
          <a:p>
            <a:r>
              <a:rPr lang="en-US" sz="1600"/>
              <a:t> void </a:t>
            </a:r>
            <a:r>
              <a:rPr lang="en-US" sz="1600" err="1"/>
              <a:t>set_side</a:t>
            </a:r>
            <a:r>
              <a:rPr lang="en-US" sz="1600"/>
              <a:t>(int a){side=a;}</a:t>
            </a:r>
          </a:p>
          <a:p>
            <a:r>
              <a:rPr lang="en-US" sz="1600"/>
              <a:t> friend class rectangle;</a:t>
            </a:r>
          </a:p>
          <a:p>
            <a:r>
              <a:rPr lang="en-US" sz="1600"/>
              <a:t>};</a:t>
            </a:r>
          </a:p>
          <a:p>
            <a:r>
              <a:rPr lang="en-US" sz="1600"/>
              <a:t>void rectangle ::convert(square s){</a:t>
            </a:r>
          </a:p>
          <a:p>
            <a:r>
              <a:rPr lang="en-US" sz="1600"/>
              <a:t>width = </a:t>
            </a:r>
            <a:r>
              <a:rPr lang="en-US" sz="1600" err="1"/>
              <a:t>s.side</a:t>
            </a:r>
            <a:r>
              <a:rPr lang="en-US" sz="1600"/>
              <a:t>;</a:t>
            </a:r>
          </a:p>
          <a:p>
            <a:r>
              <a:rPr lang="en-US" sz="1600"/>
              <a:t>height = </a:t>
            </a:r>
            <a:r>
              <a:rPr lang="en-US" sz="1600" err="1"/>
              <a:t>s.side</a:t>
            </a:r>
            <a:r>
              <a:rPr lang="en-US" sz="1600"/>
              <a:t>;</a:t>
            </a:r>
          </a:p>
          <a:p>
            <a:r>
              <a:rPr lang="en-US" sz="1600"/>
              <a:t>}</a:t>
            </a:r>
            <a:endParaRPr lang="x-none" sz="1600"/>
          </a:p>
        </p:txBody>
      </p:sp>
    </p:spTree>
    <p:extLst>
      <p:ext uri="{BB962C8B-B14F-4D97-AF65-F5344CB8AC3E}">
        <p14:creationId xmlns:p14="http://schemas.microsoft.com/office/powerpoint/2010/main" val="3895337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1342F-B49F-4921-30E8-617A18BBE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 panose="020B0502020202020204" pitchFamily="34" charset="0"/>
              </a:rPr>
              <a:t>Multiple Inheritance Ambiguity</a:t>
            </a:r>
            <a:endParaRPr lang="x-none">
              <a:latin typeface="Century Gothic" panose="020B0502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8103A3-E032-9457-4249-8BB1B3E50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- Basics of C++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11E503-C3C8-8C1A-440D-0289AECDA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F240-1256-4E56-B6D7-F3DD5D13EF0A}" type="slidenum">
              <a:rPr lang="en-US" smtClean="0"/>
              <a:t>26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E809EB-61FC-D9CD-D9E9-C44217081A1F}"/>
              </a:ext>
            </a:extLst>
          </p:cNvPr>
          <p:cNvSpPr txBox="1"/>
          <p:nvPr/>
        </p:nvSpPr>
        <p:spPr>
          <a:xfrm>
            <a:off x="749808" y="1207008"/>
            <a:ext cx="109636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class base1{</a:t>
            </a:r>
          </a:p>
          <a:p>
            <a:r>
              <a:rPr lang="en-US" sz="1600"/>
              <a:t>int x;</a:t>
            </a:r>
          </a:p>
          <a:p>
            <a:r>
              <a:rPr lang="en-US" sz="1600"/>
              <a:t>public:</a:t>
            </a:r>
          </a:p>
          <a:p>
            <a:r>
              <a:rPr lang="en-US" sz="1600"/>
              <a:t>base1(int x):x(x){};</a:t>
            </a:r>
          </a:p>
          <a:p>
            <a:r>
              <a:rPr lang="en-US" sz="1600"/>
              <a:t>void print(){std::</a:t>
            </a:r>
            <a:r>
              <a:rPr lang="en-US" sz="1600" err="1"/>
              <a:t>cout</a:t>
            </a:r>
            <a:r>
              <a:rPr lang="en-US" sz="1600"/>
              <a:t>&lt;&lt;“base1 print”&lt;&lt;std::</a:t>
            </a:r>
            <a:r>
              <a:rPr lang="en-US" sz="1600" err="1"/>
              <a:t>endl</a:t>
            </a:r>
            <a:r>
              <a:rPr lang="en-US" sz="1600"/>
              <a:t>;}</a:t>
            </a:r>
          </a:p>
          <a:p>
            <a:r>
              <a:rPr lang="en-US" sz="1600"/>
              <a:t>};</a:t>
            </a:r>
          </a:p>
          <a:p>
            <a:r>
              <a:rPr lang="en-US" sz="1600"/>
              <a:t>class base2{</a:t>
            </a:r>
          </a:p>
          <a:p>
            <a:r>
              <a:rPr lang="en-US" sz="1600"/>
              <a:t>int y;</a:t>
            </a:r>
          </a:p>
          <a:p>
            <a:r>
              <a:rPr lang="en-US" sz="1600"/>
              <a:t>public:</a:t>
            </a:r>
          </a:p>
          <a:p>
            <a:r>
              <a:rPr lang="en-US" sz="1600"/>
              <a:t>base2(int y):y(y){}</a:t>
            </a:r>
          </a:p>
          <a:p>
            <a:r>
              <a:rPr lang="en-US" sz="1600"/>
              <a:t>void print()(){std::</a:t>
            </a:r>
            <a:r>
              <a:rPr lang="en-US" sz="1600" err="1"/>
              <a:t>cout</a:t>
            </a:r>
            <a:r>
              <a:rPr lang="en-US" sz="1600"/>
              <a:t>&lt;&lt; “base2 print”&lt;&lt;std::</a:t>
            </a:r>
            <a:r>
              <a:rPr lang="en-US" sz="1600" err="1"/>
              <a:t>endl</a:t>
            </a:r>
            <a:r>
              <a:rPr lang="en-US" sz="1600"/>
              <a:t>;}</a:t>
            </a:r>
          </a:p>
          <a:p>
            <a:r>
              <a:rPr lang="en-US" sz="1600"/>
              <a:t>};</a:t>
            </a:r>
          </a:p>
          <a:p>
            <a:r>
              <a:rPr lang="en-US" sz="1600"/>
              <a:t>class derived: public base1, public base2</a:t>
            </a:r>
          </a:p>
          <a:p>
            <a:r>
              <a:rPr lang="en-US" sz="1600"/>
              <a:t>{</a:t>
            </a:r>
          </a:p>
          <a:p>
            <a:r>
              <a:rPr lang="en-US" sz="1600"/>
              <a:t>  int z;</a:t>
            </a:r>
          </a:p>
          <a:p>
            <a:r>
              <a:rPr lang="en-US" sz="1600"/>
              <a:t>  public:</a:t>
            </a:r>
          </a:p>
          <a:p>
            <a:r>
              <a:rPr lang="en-US" sz="1600"/>
              <a:t>  derived (int x, int y, int z):base1(x),base2(y),z(z){} </a:t>
            </a:r>
            <a:r>
              <a:rPr lang="en-US" sz="1600">
                <a:solidFill>
                  <a:schemeClr val="accent4">
                    <a:lumMod val="75000"/>
                  </a:schemeClr>
                </a:solidFill>
              </a:rPr>
              <a:t>//base class constructor called in initializer list</a:t>
            </a:r>
          </a:p>
          <a:p>
            <a:r>
              <a:rPr lang="en-US" sz="1600"/>
              <a:t>  };</a:t>
            </a:r>
            <a:endParaRPr lang="x-none" sz="1600"/>
          </a:p>
        </p:txBody>
      </p:sp>
    </p:spTree>
    <p:extLst>
      <p:ext uri="{BB962C8B-B14F-4D97-AF65-F5344CB8AC3E}">
        <p14:creationId xmlns:p14="http://schemas.microsoft.com/office/powerpoint/2010/main" val="21911021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4017E-9430-EA6D-FEA1-D0D2650D6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 panose="020B0502020202020204" pitchFamily="34" charset="0"/>
              </a:rPr>
              <a:t>Multiple Inheritance Ambiguity</a:t>
            </a:r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422B52-2464-A098-B262-58B272278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- Basics of C++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8C63D-9209-6C48-ABB3-E3F16D425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F240-1256-4E56-B6D7-F3DD5D13EF0A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704E0B-9BC3-5952-0E80-75685A50D0DE}"/>
              </a:ext>
            </a:extLst>
          </p:cNvPr>
          <p:cNvSpPr txBox="1"/>
          <p:nvPr/>
        </p:nvSpPr>
        <p:spPr>
          <a:xfrm>
            <a:off x="966216" y="920591"/>
            <a:ext cx="102595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int main()</a:t>
            </a:r>
          </a:p>
          <a:p>
            <a:r>
              <a:rPr lang="en-US"/>
              <a:t>{</a:t>
            </a:r>
          </a:p>
          <a:p>
            <a:r>
              <a:rPr lang="en-US"/>
              <a:t>  int a=10;</a:t>
            </a:r>
          </a:p>
          <a:p>
            <a:r>
              <a:rPr lang="en-US"/>
              <a:t>  int b=20;</a:t>
            </a:r>
          </a:p>
          <a:p>
            <a:r>
              <a:rPr lang="en-US"/>
              <a:t>  int c=30;</a:t>
            </a:r>
          </a:p>
          <a:p>
            <a:r>
              <a:rPr lang="en-US"/>
              <a:t>  derived d(</a:t>
            </a:r>
            <a:r>
              <a:rPr lang="en-US" err="1"/>
              <a:t>a,b,c</a:t>
            </a:r>
            <a:r>
              <a:rPr lang="en-US"/>
              <a:t>);</a:t>
            </a:r>
          </a:p>
          <a:p>
            <a:r>
              <a:rPr lang="en-US"/>
              <a:t>  </a:t>
            </a:r>
            <a:r>
              <a:rPr lang="en-US" err="1"/>
              <a:t>d.print</a:t>
            </a:r>
            <a:r>
              <a:rPr lang="en-US"/>
              <a:t>(); </a:t>
            </a: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//ambiguous which print to call ?</a:t>
            </a:r>
          </a:p>
          <a:p>
            <a:r>
              <a:rPr lang="en-US"/>
              <a:t>  </a:t>
            </a:r>
            <a:r>
              <a:rPr lang="en-US">
                <a:solidFill>
                  <a:schemeClr val="accent4">
                    <a:lumMod val="75000"/>
                  </a:schemeClr>
                </a:solidFill>
              </a:rPr>
              <a:t>//solution one</a:t>
            </a:r>
          </a:p>
          <a:p>
            <a:r>
              <a:rPr lang="en-US">
                <a:solidFill>
                  <a:schemeClr val="accent4">
                    <a:lumMod val="75000"/>
                  </a:schemeClr>
                </a:solidFill>
              </a:rPr>
              <a:t>  //object slicing</a:t>
            </a:r>
          </a:p>
          <a:p>
            <a:r>
              <a:rPr lang="en-US"/>
              <a:t>  base1 b=d; </a:t>
            </a:r>
            <a:endParaRPr lang="en-US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>
                <a:solidFill>
                  <a:schemeClr val="accent4">
                    <a:lumMod val="75000"/>
                  </a:schemeClr>
                </a:solidFill>
              </a:rPr>
              <a:t>  //solution two</a:t>
            </a:r>
          </a:p>
          <a:p>
            <a:r>
              <a:rPr lang="en-US">
                <a:solidFill>
                  <a:schemeClr val="accent4">
                    <a:lumMod val="75000"/>
                  </a:schemeClr>
                </a:solidFill>
              </a:rPr>
              <a:t> //use scope resolution</a:t>
            </a:r>
          </a:p>
          <a:p>
            <a:r>
              <a:rPr lang="en-US"/>
              <a:t>  d.base2::print(); </a:t>
            </a:r>
            <a:endParaRPr lang="en-US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/>
              <a:t>  derived * </a:t>
            </a:r>
            <a:r>
              <a:rPr lang="en-US" err="1"/>
              <a:t>ptrd</a:t>
            </a:r>
            <a:r>
              <a:rPr lang="en-US"/>
              <a:t> = &amp;d;</a:t>
            </a:r>
          </a:p>
          <a:p>
            <a:r>
              <a:rPr lang="en-US">
                <a:solidFill>
                  <a:schemeClr val="accent4">
                    <a:lumMod val="75000"/>
                  </a:schemeClr>
                </a:solidFill>
              </a:rPr>
              <a:t>//solution three</a:t>
            </a:r>
          </a:p>
          <a:p>
            <a:r>
              <a:rPr lang="en-US">
                <a:solidFill>
                  <a:schemeClr val="accent4">
                    <a:lumMod val="75000"/>
                  </a:schemeClr>
                </a:solidFill>
              </a:rPr>
              <a:t>//cast derived class pointer to base class pointer</a:t>
            </a:r>
          </a:p>
          <a:p>
            <a:r>
              <a:rPr lang="en-US"/>
              <a:t>  base1* </a:t>
            </a:r>
            <a:r>
              <a:rPr lang="en-US" err="1"/>
              <a:t>ptrb</a:t>
            </a:r>
            <a:r>
              <a:rPr lang="en-US"/>
              <a:t> = </a:t>
            </a:r>
            <a:r>
              <a:rPr lang="en-US" err="1"/>
              <a:t>static_cast</a:t>
            </a:r>
            <a:r>
              <a:rPr lang="en-US"/>
              <a:t>&lt;base1*&gt;(</a:t>
            </a:r>
            <a:r>
              <a:rPr lang="en-US" err="1"/>
              <a:t>ptrd</a:t>
            </a:r>
            <a:r>
              <a:rPr lang="en-US"/>
              <a:t>); </a:t>
            </a:r>
          </a:p>
          <a:p>
            <a:r>
              <a:rPr lang="en-US"/>
              <a:t>  </a:t>
            </a:r>
            <a:r>
              <a:rPr lang="en-US" err="1"/>
              <a:t>ptrb</a:t>
            </a:r>
            <a:r>
              <a:rPr lang="en-US"/>
              <a:t>-&gt;print();</a:t>
            </a:r>
          </a:p>
          <a:p>
            <a:r>
              <a:rPr lang="en-US"/>
              <a:t>  return 0;</a:t>
            </a:r>
          </a:p>
          <a:p>
            <a:r>
              <a:rPr lang="en-US"/>
              <a:t>}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5630437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99128-D612-9901-4117-DB819973A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 panose="020B0502020202020204" pitchFamily="34" charset="0"/>
              </a:rPr>
              <a:t>Polymorphism (Compile Time)</a:t>
            </a:r>
            <a:endParaRPr lang="x-none"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0A0CC-F12A-33CC-A25F-F8CCA7F52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477"/>
            <a:ext cx="10515600" cy="1620003"/>
          </a:xfrm>
        </p:spPr>
        <p:txBody>
          <a:bodyPr/>
          <a:lstStyle/>
          <a:p>
            <a:r>
              <a:rPr lang="en-US">
                <a:latin typeface="Century Gothic" panose="020B0502020202020204" pitchFamily="34" charset="0"/>
              </a:rPr>
              <a:t>Same function names with different parameter lists</a:t>
            </a:r>
          </a:p>
          <a:p>
            <a:r>
              <a:rPr lang="en-US">
                <a:latin typeface="Century Gothic" panose="020B0502020202020204" pitchFamily="34" charset="0"/>
              </a:rPr>
              <a:t>Function overloading</a:t>
            </a:r>
          </a:p>
          <a:p>
            <a:r>
              <a:rPr lang="en-US">
                <a:latin typeface="Century Gothic" panose="020B0502020202020204" pitchFamily="34" charset="0"/>
              </a:rPr>
              <a:t>Early binding at compile time</a:t>
            </a:r>
          </a:p>
          <a:p>
            <a:pPr marL="0" indent="0">
              <a:buNone/>
            </a:pPr>
            <a:endParaRPr lang="x-none">
              <a:latin typeface="Century Gothic" panose="020B0502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B4A1-DB67-9562-D63D-D9DD7A29E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- Basics of C++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1E4AE9-19DB-ACE1-A23A-3BDE29ED3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F240-1256-4E56-B6D7-F3DD5D13EF0A}" type="slidenum">
              <a:rPr lang="en-US" smtClean="0"/>
              <a:t>28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824044-1AF6-4A90-F253-16C31B55541A}"/>
              </a:ext>
            </a:extLst>
          </p:cNvPr>
          <p:cNvSpPr txBox="1"/>
          <p:nvPr/>
        </p:nvSpPr>
        <p:spPr>
          <a:xfrm>
            <a:off x="880872" y="2550916"/>
            <a:ext cx="92720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class A{</a:t>
            </a:r>
          </a:p>
          <a:p>
            <a:r>
              <a:rPr lang="en-US" sz="1600"/>
              <a:t>  public:</a:t>
            </a:r>
          </a:p>
          <a:p>
            <a:r>
              <a:rPr lang="en-US" sz="1600"/>
              <a:t>   void f1(int x){std::</a:t>
            </a:r>
            <a:r>
              <a:rPr lang="en-US" sz="1600" err="1"/>
              <a:t>cout</a:t>
            </a:r>
            <a:r>
              <a:rPr lang="en-US" sz="1600"/>
              <a:t>&lt;&lt;“value:”&lt;&lt;(x*2)&lt;&lt;std::</a:t>
            </a:r>
            <a:r>
              <a:rPr lang="en-US" sz="1600" err="1"/>
              <a:t>endl</a:t>
            </a:r>
            <a:r>
              <a:rPr lang="en-US" sz="1600"/>
              <a:t>;}</a:t>
            </a:r>
          </a:p>
          <a:p>
            <a:r>
              <a:rPr lang="en-US" sz="1600"/>
              <a:t>   void f1(int x, float y){std::</a:t>
            </a:r>
            <a:r>
              <a:rPr lang="en-US" sz="1600" err="1"/>
              <a:t>cout</a:t>
            </a:r>
            <a:r>
              <a:rPr lang="en-US" sz="1600"/>
              <a:t>&lt;&lt;“value:”&lt;&lt;(x*y)&lt;&lt;std::</a:t>
            </a:r>
            <a:r>
              <a:rPr lang="en-US" sz="1600" err="1"/>
              <a:t>endl</a:t>
            </a:r>
            <a:r>
              <a:rPr lang="en-US" sz="1600"/>
              <a:t>;}</a:t>
            </a:r>
          </a:p>
          <a:p>
            <a:r>
              <a:rPr lang="en-US" sz="1600"/>
              <a:t>};</a:t>
            </a:r>
          </a:p>
          <a:p>
            <a:r>
              <a:rPr lang="en-US" sz="1600"/>
              <a:t>int main()</a:t>
            </a:r>
          </a:p>
          <a:p>
            <a:r>
              <a:rPr lang="en-US" sz="1600"/>
              <a:t>{</a:t>
            </a:r>
          </a:p>
          <a:p>
            <a:r>
              <a:rPr lang="en-US" sz="1600"/>
              <a:t>  A </a:t>
            </a:r>
            <a:r>
              <a:rPr lang="en-US" sz="1600" err="1"/>
              <a:t>a</a:t>
            </a:r>
            <a:r>
              <a:rPr lang="en-US" sz="1600"/>
              <a:t>;</a:t>
            </a:r>
          </a:p>
          <a:p>
            <a:r>
              <a:rPr lang="en-US" sz="1600"/>
              <a:t>  int r=10;</a:t>
            </a:r>
          </a:p>
          <a:p>
            <a:r>
              <a:rPr lang="en-US" sz="1600"/>
              <a:t>  float t=10.3;</a:t>
            </a:r>
          </a:p>
          <a:p>
            <a:r>
              <a:rPr lang="en-US" sz="1600"/>
              <a:t>  a.f1(r); </a:t>
            </a:r>
          </a:p>
          <a:p>
            <a:r>
              <a:rPr lang="en-US" sz="1600"/>
              <a:t>  a.f1(</a:t>
            </a:r>
            <a:r>
              <a:rPr lang="en-US" sz="1600" err="1"/>
              <a:t>r,t</a:t>
            </a:r>
            <a:r>
              <a:rPr lang="en-US" sz="1600"/>
              <a:t>);</a:t>
            </a:r>
          </a:p>
          <a:p>
            <a:r>
              <a:rPr lang="en-US" sz="1600"/>
              <a:t>  return 0;</a:t>
            </a:r>
          </a:p>
          <a:p>
            <a:r>
              <a:rPr lang="en-US" sz="1600"/>
              <a:t>}</a:t>
            </a:r>
            <a:endParaRPr lang="x-none" sz="1600"/>
          </a:p>
        </p:txBody>
      </p:sp>
    </p:spTree>
    <p:extLst>
      <p:ext uri="{BB962C8B-B14F-4D97-AF65-F5344CB8AC3E}">
        <p14:creationId xmlns:p14="http://schemas.microsoft.com/office/powerpoint/2010/main" val="9831571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6AD54-DCB5-5B3B-8070-763099912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 panose="020B0502020202020204" pitchFamily="34" charset="0"/>
              </a:rPr>
              <a:t>Polymorphism (Run Time)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85815-272C-5532-E772-A37198DF7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477"/>
            <a:ext cx="10515600" cy="1665723"/>
          </a:xfrm>
        </p:spPr>
        <p:txBody>
          <a:bodyPr>
            <a:normAutofit/>
          </a:bodyPr>
          <a:lstStyle/>
          <a:p>
            <a:r>
              <a:rPr lang="en-US" sz="2000">
                <a:latin typeface="Century Gothic" panose="020B0502020202020204" pitchFamily="34" charset="0"/>
              </a:rPr>
              <a:t>Dynamic dispatch</a:t>
            </a:r>
          </a:p>
          <a:p>
            <a:r>
              <a:rPr lang="en-US" sz="2000">
                <a:latin typeface="Century Gothic" panose="020B0502020202020204" pitchFamily="34" charset="0"/>
              </a:rPr>
              <a:t>Base class pointer can point to any derived class pointer</a:t>
            </a:r>
          </a:p>
          <a:p>
            <a:r>
              <a:rPr lang="en-US" sz="2000">
                <a:latin typeface="Century Gothic" panose="020B0502020202020204" pitchFamily="34" charset="0"/>
              </a:rPr>
              <a:t>Virtual function implementation of that class will be called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A8DA6-A969-0E18-FF1D-5F6FC154E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- Basics of C++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4784CA-28CD-E37E-C34D-4B2D5BCED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F240-1256-4E56-B6D7-F3DD5D13EF0A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ACFBB4-3AF8-644A-A966-2E7580B55076}"/>
              </a:ext>
            </a:extLst>
          </p:cNvPr>
          <p:cNvSpPr txBox="1"/>
          <p:nvPr/>
        </p:nvSpPr>
        <p:spPr>
          <a:xfrm>
            <a:off x="838200" y="2174892"/>
            <a:ext cx="1040282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class A{   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200" dirty="0"/>
              <a:t> public: </a:t>
            </a:r>
          </a:p>
          <a:p>
            <a:r>
              <a:rPr lang="en-US" sz="1200" dirty="0"/>
              <a:t> virtual std::string </a:t>
            </a:r>
            <a:r>
              <a:rPr lang="en-US" sz="1200" dirty="0" err="1"/>
              <a:t>Getname</a:t>
            </a:r>
            <a:r>
              <a:rPr lang="en-US" sz="1200" dirty="0"/>
              <a:t>()=0;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//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Getname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() is a pure virtual function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200" dirty="0"/>
              <a:t>};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//class A is an abstract class since it has a pure virtual function</a:t>
            </a:r>
          </a:p>
          <a:p>
            <a:r>
              <a:rPr lang="en-US" sz="1200" dirty="0"/>
              <a:t>std::string A::Getname(){return “</a:t>
            </a:r>
            <a:r>
              <a:rPr lang="en-US" sz="1200" dirty="0" err="1"/>
              <a:t>sk</a:t>
            </a:r>
            <a:r>
              <a:rPr lang="en-US" sz="1200" dirty="0"/>
              <a:t>”;} // we can have body of pure virtual function</a:t>
            </a:r>
          </a:p>
          <a:p>
            <a:r>
              <a:rPr lang="en-US" sz="1200" dirty="0"/>
              <a:t>class B:public A{</a:t>
            </a:r>
          </a:p>
          <a:p>
            <a:r>
              <a:rPr lang="en-US" sz="1200" dirty="0"/>
              <a:t> public: std::string </a:t>
            </a:r>
            <a:r>
              <a:rPr lang="en-US" sz="1200" dirty="0" err="1"/>
              <a:t>Getname</a:t>
            </a:r>
            <a:r>
              <a:rPr lang="en-US" sz="1200" dirty="0"/>
              <a:t>() override{return “</a:t>
            </a:r>
            <a:r>
              <a:rPr lang="en-US" sz="1200" dirty="0" err="1"/>
              <a:t>kh</a:t>
            </a:r>
            <a:r>
              <a:rPr lang="en-US" sz="1200" dirty="0"/>
              <a:t>”;}</a:t>
            </a:r>
          </a:p>
          <a:p>
            <a:r>
              <a:rPr lang="en-US" sz="1200" dirty="0"/>
              <a:t>};</a:t>
            </a:r>
          </a:p>
          <a:p>
            <a:r>
              <a:rPr lang="en-US" sz="1200" dirty="0"/>
              <a:t>class C:public A{</a:t>
            </a:r>
          </a:p>
          <a:p>
            <a:r>
              <a:rPr lang="en-US" sz="1200" dirty="0"/>
              <a:t> public: std::string </a:t>
            </a:r>
            <a:r>
              <a:rPr lang="en-US" sz="1200" dirty="0" err="1"/>
              <a:t>Getname</a:t>
            </a:r>
            <a:r>
              <a:rPr lang="en-US" sz="1200" dirty="0"/>
              <a:t>() override{return “</a:t>
            </a:r>
            <a:r>
              <a:rPr lang="en-US" sz="1200" dirty="0" err="1"/>
              <a:t>hk</a:t>
            </a:r>
            <a:r>
              <a:rPr lang="en-US" sz="1200" dirty="0"/>
              <a:t>”;}</a:t>
            </a:r>
          </a:p>
          <a:p>
            <a:r>
              <a:rPr lang="en-US" sz="1200" dirty="0"/>
              <a:t>};</a:t>
            </a:r>
          </a:p>
          <a:p>
            <a:r>
              <a:rPr lang="en-US" sz="1400" dirty="0"/>
              <a:t>int main()</a:t>
            </a:r>
          </a:p>
          <a:p>
            <a:r>
              <a:rPr lang="en-US" sz="1400" dirty="0"/>
              <a:t>{ </a:t>
            </a:r>
          </a:p>
          <a:p>
            <a:r>
              <a:rPr lang="en-US" sz="1400" dirty="0"/>
              <a:t>  B </a:t>
            </a:r>
            <a:r>
              <a:rPr lang="en-US" sz="1400" dirty="0" err="1"/>
              <a:t>b</a:t>
            </a:r>
            <a:r>
              <a:rPr lang="en-US" sz="1400" dirty="0"/>
              <a:t>;</a:t>
            </a:r>
          </a:p>
          <a:p>
            <a:r>
              <a:rPr lang="en-US" sz="1400" dirty="0"/>
              <a:t>  C </a:t>
            </a:r>
            <a:r>
              <a:rPr lang="en-US" sz="1400" dirty="0" err="1"/>
              <a:t>c</a:t>
            </a:r>
            <a:r>
              <a:rPr lang="en-US" sz="1400" dirty="0"/>
              <a:t>;</a:t>
            </a:r>
          </a:p>
          <a:p>
            <a:r>
              <a:rPr lang="en-US" sz="1400" dirty="0"/>
              <a:t>  A* </a:t>
            </a:r>
            <a:r>
              <a:rPr lang="en-US" sz="1400" dirty="0" err="1"/>
              <a:t>aptr</a:t>
            </a:r>
            <a:r>
              <a:rPr lang="en-US" sz="1400" dirty="0"/>
              <a:t>;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aptr</a:t>
            </a:r>
            <a:r>
              <a:rPr lang="en-US" sz="1400" dirty="0"/>
              <a:t>= &amp;b;</a:t>
            </a:r>
          </a:p>
          <a:p>
            <a:r>
              <a:rPr lang="en-US" sz="1400" dirty="0"/>
              <a:t>  std::</a:t>
            </a:r>
            <a:r>
              <a:rPr lang="en-US" sz="1400" dirty="0" err="1"/>
              <a:t>cout</a:t>
            </a:r>
            <a:r>
              <a:rPr lang="en-US" sz="1400" dirty="0"/>
              <a:t>&lt;&lt;</a:t>
            </a:r>
            <a:r>
              <a:rPr lang="en-US" sz="1400" dirty="0" err="1"/>
              <a:t>aptr</a:t>
            </a:r>
            <a:r>
              <a:rPr lang="en-US" sz="1400" dirty="0"/>
              <a:t>-&gt;</a:t>
            </a:r>
            <a:r>
              <a:rPr lang="en-US" sz="1400" dirty="0" err="1"/>
              <a:t>Getname</a:t>
            </a:r>
            <a:r>
              <a:rPr lang="en-US" sz="1400" dirty="0"/>
              <a:t>()&lt;&lt;std::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aptr</a:t>
            </a:r>
            <a:r>
              <a:rPr lang="en-US" sz="1400" dirty="0"/>
              <a:t> = &amp;c;</a:t>
            </a:r>
          </a:p>
          <a:p>
            <a:r>
              <a:rPr lang="en-US" sz="1400" dirty="0"/>
              <a:t>  std::</a:t>
            </a:r>
            <a:r>
              <a:rPr lang="en-US" sz="1400" dirty="0" err="1"/>
              <a:t>cout</a:t>
            </a:r>
            <a:r>
              <a:rPr lang="en-US" sz="1400" dirty="0"/>
              <a:t>&lt;&lt;</a:t>
            </a:r>
            <a:r>
              <a:rPr lang="en-US" sz="1400" dirty="0" err="1"/>
              <a:t>aptr</a:t>
            </a:r>
            <a:r>
              <a:rPr lang="en-US" sz="1400" dirty="0"/>
              <a:t>-&gt;</a:t>
            </a:r>
            <a:r>
              <a:rPr lang="en-US" sz="1400" dirty="0" err="1"/>
              <a:t>Getname</a:t>
            </a:r>
            <a:r>
              <a:rPr lang="en-US" sz="1400" dirty="0"/>
              <a:t>()&lt;&lt;std::</a:t>
            </a:r>
            <a:r>
              <a:rPr lang="en-US" sz="1400" dirty="0" err="1"/>
              <a:t>endl</a:t>
            </a:r>
            <a:r>
              <a:rPr lang="en-US" sz="1400" dirty="0"/>
              <a:t>; return 0; }</a:t>
            </a:r>
            <a:endParaRPr lang="x-none" sz="1400" dirty="0"/>
          </a:p>
        </p:txBody>
      </p:sp>
    </p:spTree>
    <p:extLst>
      <p:ext uri="{BB962C8B-B14F-4D97-AF65-F5344CB8AC3E}">
        <p14:creationId xmlns:p14="http://schemas.microsoft.com/office/powerpoint/2010/main" val="2420640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33D2F-374F-AF9A-9759-2D3EE4472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 panose="020B0502020202020204" pitchFamily="34" charset="0"/>
              </a:rPr>
              <a:t>Contents</a:t>
            </a:r>
            <a:endParaRPr lang="x-none"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439DB-B7D1-B0CA-1173-7BE308F02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>
                <a:latin typeface="Century Gothic" panose="020B0502020202020204" pitchFamily="34" charset="0"/>
              </a:rPr>
              <a:t>Introduction to C++</a:t>
            </a:r>
          </a:p>
          <a:p>
            <a:r>
              <a:rPr lang="en-US" sz="1600">
                <a:latin typeface="Century Gothic" panose="020B0502020202020204" pitchFamily="34" charset="0"/>
              </a:rPr>
              <a:t>Simple program in C++</a:t>
            </a:r>
          </a:p>
          <a:p>
            <a:r>
              <a:rPr lang="en-US" sz="1600">
                <a:latin typeface="Century Gothic" panose="020B0502020202020204" pitchFamily="34" charset="0"/>
              </a:rPr>
              <a:t>Constructor</a:t>
            </a:r>
          </a:p>
          <a:p>
            <a:r>
              <a:rPr lang="en-US" sz="1600">
                <a:latin typeface="Century Gothic" panose="020B0502020202020204" pitchFamily="34" charset="0"/>
              </a:rPr>
              <a:t>Destructor</a:t>
            </a:r>
          </a:p>
          <a:p>
            <a:r>
              <a:rPr lang="en-US" sz="1600">
                <a:latin typeface="Century Gothic" panose="020B0502020202020204" pitchFamily="34" charset="0"/>
              </a:rPr>
              <a:t>Inheritance</a:t>
            </a:r>
          </a:p>
          <a:p>
            <a:r>
              <a:rPr lang="en-US" sz="1600">
                <a:latin typeface="Century Gothic" panose="020B0502020202020204" pitchFamily="34" charset="0"/>
              </a:rPr>
              <a:t>Access specifiers in C++</a:t>
            </a:r>
          </a:p>
          <a:p>
            <a:r>
              <a:rPr lang="en-US" sz="1600">
                <a:latin typeface="Century Gothic" panose="020B0502020202020204" pitchFamily="34" charset="0"/>
              </a:rPr>
              <a:t>Friend class and friend functions</a:t>
            </a:r>
          </a:p>
          <a:p>
            <a:r>
              <a:rPr lang="en-US" sz="1600">
                <a:latin typeface="Century Gothic" panose="020B0502020202020204" pitchFamily="34" charset="0"/>
              </a:rPr>
              <a:t>Multiple inheritance ambiguity</a:t>
            </a:r>
          </a:p>
          <a:p>
            <a:r>
              <a:rPr lang="en-US" sz="1600">
                <a:latin typeface="Century Gothic" panose="020B0502020202020204" pitchFamily="34" charset="0"/>
              </a:rPr>
              <a:t>Polymorphism compile time</a:t>
            </a:r>
          </a:p>
          <a:p>
            <a:r>
              <a:rPr lang="en-US" sz="1600">
                <a:latin typeface="Century Gothic" panose="020B0502020202020204" pitchFamily="34" charset="0"/>
              </a:rPr>
              <a:t>Polymorphism run time</a:t>
            </a:r>
          </a:p>
          <a:p>
            <a:r>
              <a:rPr lang="en-US" sz="1600">
                <a:latin typeface="Century Gothic" panose="020B0502020202020204" pitchFamily="34" charset="0"/>
              </a:rPr>
              <a:t>Non-inheritable class</a:t>
            </a:r>
          </a:p>
          <a:p>
            <a:r>
              <a:rPr lang="en-US" sz="1600">
                <a:latin typeface="Century Gothic" panose="020B0502020202020204" pitchFamily="34" charset="0"/>
              </a:rPr>
              <a:t>Virtual destructor</a:t>
            </a:r>
          </a:p>
          <a:p>
            <a:r>
              <a:rPr lang="en-US" sz="1600">
                <a:latin typeface="Century Gothic" panose="020B0502020202020204" pitchFamily="34" charset="0"/>
              </a:rPr>
              <a:t>std::vector&lt;&gt;</a:t>
            </a:r>
          </a:p>
          <a:p>
            <a:r>
              <a:rPr lang="en-US" sz="1600">
                <a:latin typeface="Century Gothic" panose="020B0502020202020204" pitchFamily="34" charset="0"/>
              </a:rPr>
              <a:t>Function pointers and lambdas</a:t>
            </a:r>
          </a:p>
          <a:p>
            <a:r>
              <a:rPr lang="en-US" sz="1600">
                <a:latin typeface="Century Gothic" panose="020B0502020202020204" pitchFamily="34" charset="0"/>
              </a:rPr>
              <a:t>Virtual pointer</a:t>
            </a:r>
          </a:p>
          <a:p>
            <a:r>
              <a:rPr lang="en-US" sz="1600">
                <a:latin typeface="Century Gothic" panose="020B0502020202020204" pitchFamily="34" charset="0"/>
              </a:rPr>
              <a:t>Multipath inheritance</a:t>
            </a:r>
          </a:p>
          <a:p>
            <a:endParaRPr lang="en-US" sz="1600">
              <a:latin typeface="Century Gothic" panose="020B0502020202020204" pitchFamily="34" charset="0"/>
            </a:endParaRPr>
          </a:p>
          <a:p>
            <a:endParaRPr lang="en-US" sz="1600">
              <a:latin typeface="Century Gothic" panose="020B0502020202020204" pitchFamily="34" charset="0"/>
            </a:endParaRPr>
          </a:p>
          <a:p>
            <a:endParaRPr lang="en-US" sz="1600">
              <a:latin typeface="Century Gothic" panose="020B0502020202020204" pitchFamily="34" charset="0"/>
            </a:endParaRPr>
          </a:p>
          <a:p>
            <a:endParaRPr lang="en-US" sz="1600">
              <a:latin typeface="Century Gothic" panose="020B0502020202020204" pitchFamily="34" charset="0"/>
            </a:endParaRPr>
          </a:p>
          <a:p>
            <a:endParaRPr lang="en-US" sz="1600">
              <a:latin typeface="Century Gothic" panose="020B0502020202020204" pitchFamily="34" charset="0"/>
            </a:endParaRPr>
          </a:p>
          <a:p>
            <a:endParaRPr lang="en-US" sz="1600">
              <a:latin typeface="Century Gothic" panose="020B0502020202020204" pitchFamily="34" charset="0"/>
            </a:endParaRPr>
          </a:p>
          <a:p>
            <a:endParaRPr lang="en-US" sz="1600">
              <a:latin typeface="Century Gothic" panose="020B0502020202020204" pitchFamily="34" charset="0"/>
            </a:endParaRPr>
          </a:p>
          <a:p>
            <a:endParaRPr lang="en-US" sz="1600">
              <a:latin typeface="Century Gothic" panose="020B0502020202020204" pitchFamily="34" charset="0"/>
            </a:endParaRPr>
          </a:p>
          <a:p>
            <a:endParaRPr lang="x-none" sz="1600">
              <a:latin typeface="Century Gothic" panose="020B0502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17A950-6362-1DBC-1BD5-36295C4CA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- Basics of C++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3946EA-6764-35E4-7B5C-ED99E5649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F240-1256-4E56-B6D7-F3DD5D13EF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520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B1FA6-A265-4AFE-5B90-878059A5D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 panose="020B0502020202020204" pitchFamily="34" charset="0"/>
              </a:rPr>
              <a:t>Virtual pointer</a:t>
            </a:r>
            <a:endParaRPr lang="x-none">
              <a:latin typeface="Century Gothic" panose="020B0502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4E14BA-A31A-BA8D-9F1E-1E19CF786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- Basics of C++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DEAC1D-2945-4B35-7E3B-5272654F8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F240-1256-4E56-B6D7-F3DD5D13EF0A}" type="slidenum">
              <a:rPr lang="en-US" smtClean="0"/>
              <a:t>30</a:t>
            </a:fld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3F6A47C-1F1F-E8FF-BD43-8489BC901AF4}"/>
              </a:ext>
            </a:extLst>
          </p:cNvPr>
          <p:cNvSpPr/>
          <p:nvPr/>
        </p:nvSpPr>
        <p:spPr>
          <a:xfrm>
            <a:off x="3785616" y="1344168"/>
            <a:ext cx="2761488" cy="146304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 employee{ </a:t>
            </a:r>
          </a:p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public: virtual </a:t>
            </a:r>
            <a:r>
              <a:rPr lang="en-US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raise_salary</a:t>
            </a:r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();</a:t>
            </a:r>
          </a:p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virtual promote();</a:t>
            </a:r>
          </a:p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};</a:t>
            </a:r>
            <a:endParaRPr lang="x-none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47CA237-EA4B-905A-F5F1-1586DCF4F3B3}"/>
              </a:ext>
            </a:extLst>
          </p:cNvPr>
          <p:cNvSpPr/>
          <p:nvPr/>
        </p:nvSpPr>
        <p:spPr>
          <a:xfrm>
            <a:off x="3785616" y="4094019"/>
            <a:ext cx="2697480" cy="134416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//Derived class override virtual functions </a:t>
            </a:r>
            <a:r>
              <a:rPr lang="en-US" sz="140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raise_salary</a:t>
            </a:r>
            <a:r>
              <a:rPr lang="en-US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and promote. Compiler adds a virtual pointer to point to </a:t>
            </a:r>
            <a:r>
              <a:rPr lang="en-US" sz="140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Vtable</a:t>
            </a:r>
            <a:r>
              <a:rPr lang="en-US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functions</a:t>
            </a:r>
            <a:endParaRPr lang="en-US" sz="14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4D2ED85-6FFE-E428-70F5-D5ECE775EAC5}"/>
              </a:ext>
            </a:extLst>
          </p:cNvPr>
          <p:cNvSpPr/>
          <p:nvPr/>
        </p:nvSpPr>
        <p:spPr>
          <a:xfrm>
            <a:off x="7467600" y="2673651"/>
            <a:ext cx="2697480" cy="134416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Virtual Table</a:t>
            </a:r>
          </a:p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 pointer to all overridden functions of all derived classes</a:t>
            </a:r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3D1796-CE64-978E-BA48-B3BA0265B795}"/>
              </a:ext>
            </a:extLst>
          </p:cNvPr>
          <p:cNvCxnSpPr>
            <a:stCxn id="12" idx="0"/>
          </p:cNvCxnSpPr>
          <p:nvPr/>
        </p:nvCxnSpPr>
        <p:spPr>
          <a:xfrm flipV="1">
            <a:off x="5134356" y="2807208"/>
            <a:ext cx="0" cy="1286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1275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186F8-90E5-D8F8-3813-39691A94B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Vtable</a:t>
            </a:r>
            <a:r>
              <a:rPr lang="en-US" dirty="0"/>
              <a:t> and </a:t>
            </a:r>
            <a:r>
              <a:rPr lang="en-US" dirty="0" err="1"/>
              <a:t>Vpointer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053A90B-9F0A-F0D4-28AC-AAD7BD3062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045" y="2608117"/>
            <a:ext cx="9735909" cy="209579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6EA030-FAB9-B344-C3B6-54141BA4C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- Basics of C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6234D-0FAC-AB4A-B490-D6D95BB78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F240-1256-4E56-B6D7-F3DD5D13EF0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662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A643C0-52C5-177C-1201-661BF359F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5F0E7-AB0B-A110-D33B-D054870CA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Vtable</a:t>
            </a:r>
            <a:r>
              <a:rPr lang="en-US" dirty="0"/>
              <a:t> and </a:t>
            </a:r>
            <a:r>
              <a:rPr lang="en-US" dirty="0" err="1"/>
              <a:t>Vpointer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7AA397-C729-8E37-6B68-6440BA0AF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- Basics of C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DE993A-41DD-20E5-47E8-B0B5BD93A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F240-1256-4E56-B6D7-F3DD5D13EF0A}" type="slidenum">
              <a:rPr lang="en-US" smtClean="0"/>
              <a:t>32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8516E6-8463-B78B-3E12-71C55545D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414" y="1466576"/>
            <a:ext cx="9107171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4534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F778F3-9AAF-34BE-5D46-EF728A179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77614-CCEA-AD8D-CBB5-509FE05DD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Vtable</a:t>
            </a:r>
            <a:r>
              <a:rPr lang="en-US" dirty="0"/>
              <a:t> and </a:t>
            </a:r>
            <a:r>
              <a:rPr lang="en-US" dirty="0" err="1"/>
              <a:t>Vpointer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A79FF4-0ADC-6083-CC11-78CC863B4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- Basics of C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35C47A-3027-793C-ED40-907623431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F240-1256-4E56-B6D7-F3DD5D13EF0A}" type="slidenum">
              <a:rPr lang="en-US" smtClean="0"/>
              <a:t>33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57CF54-7860-A4D9-24A8-AA7E5D7A6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046" y="1170432"/>
            <a:ext cx="8366474" cy="513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3437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8CCD3-8094-BA8E-DEC1-2D33AD031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 panose="020B0502020202020204" pitchFamily="34" charset="0"/>
              </a:rPr>
              <a:t>Non-inheritable class</a:t>
            </a:r>
            <a:endParaRPr lang="x-none">
              <a:latin typeface="Century Gothic" panose="020B0502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8003C2-1093-D154-FF06-FFD4DAC9A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- Basics of C++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20D4C5-5E43-3765-3176-12658141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F240-1256-4E56-B6D7-F3DD5D13EF0A}" type="slidenum">
              <a:rPr lang="en-US" smtClean="0"/>
              <a:t>34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2F813A-6F9D-84BD-492F-3416C25ABFF3}"/>
              </a:ext>
            </a:extLst>
          </p:cNvPr>
          <p:cNvSpPr txBox="1"/>
          <p:nvPr/>
        </p:nvSpPr>
        <p:spPr>
          <a:xfrm>
            <a:off x="1024128" y="1298448"/>
            <a:ext cx="101864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B;</a:t>
            </a:r>
          </a:p>
          <a:p>
            <a:r>
              <a:rPr lang="en-US" dirty="0"/>
              <a:t>class A{</a:t>
            </a:r>
          </a:p>
          <a:p>
            <a:r>
              <a:rPr lang="en-US" dirty="0"/>
              <a:t> private:</a:t>
            </a:r>
          </a:p>
          <a:p>
            <a:r>
              <a:rPr lang="en-US" dirty="0"/>
              <a:t>  A(){std::</a:t>
            </a:r>
            <a:r>
              <a:rPr lang="en-US" dirty="0" err="1"/>
              <a:t>cout</a:t>
            </a:r>
            <a:r>
              <a:rPr lang="en-US" dirty="0"/>
              <a:t>&lt;&lt;“A constructor called”&lt;&lt;&lt;std::</a:t>
            </a:r>
            <a:r>
              <a:rPr lang="en-US" dirty="0" err="1"/>
              <a:t>endl</a:t>
            </a:r>
            <a:r>
              <a:rPr lang="en-US" dirty="0"/>
              <a:t>;}; //private constructor</a:t>
            </a:r>
          </a:p>
          <a:p>
            <a:r>
              <a:rPr lang="en-US" dirty="0"/>
              <a:t>  friend class B; //friend class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class B:public virtual A{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B(){std::</a:t>
            </a:r>
            <a:r>
              <a:rPr lang="en-US" dirty="0" err="1"/>
              <a:t>cout</a:t>
            </a:r>
            <a:r>
              <a:rPr lang="en-US" dirty="0"/>
              <a:t>&lt;&lt;“ B constructor called”&lt;&lt;std::</a:t>
            </a:r>
            <a:r>
              <a:rPr lang="en-US" dirty="0" err="1"/>
              <a:t>endl</a:t>
            </a:r>
            <a:r>
              <a:rPr lang="en-US" dirty="0"/>
              <a:t>;}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class C:public B{ </a:t>
            </a:r>
          </a:p>
          <a:p>
            <a:r>
              <a:rPr lang="en-US" dirty="0"/>
              <a:t>public: </a:t>
            </a:r>
          </a:p>
          <a:p>
            <a:r>
              <a:rPr lang="en-US" dirty="0"/>
              <a:t>c()</a:t>
            </a:r>
          </a:p>
          <a:p>
            <a:r>
              <a:rPr lang="en-US" dirty="0"/>
              <a:t>{std::</a:t>
            </a:r>
            <a:r>
              <a:rPr lang="en-US" dirty="0" err="1"/>
              <a:t>cout</a:t>
            </a:r>
            <a:r>
              <a:rPr lang="en-US" dirty="0"/>
              <a:t>&lt;&lt;“c constructor called”&lt;&lt;std::</a:t>
            </a:r>
            <a:r>
              <a:rPr lang="en-US" dirty="0" err="1"/>
              <a:t>endl</a:t>
            </a:r>
            <a:r>
              <a:rPr lang="en-US" dirty="0"/>
              <a:t>;}</a:t>
            </a:r>
          </a:p>
          <a:p>
            <a:r>
              <a:rPr lang="en-US" dirty="0"/>
              <a:t>}; //Error this class will not inherit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5117375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CFB0C-AED8-CC07-2626-4274181C7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 panose="020B0502020202020204" pitchFamily="34" charset="0"/>
              </a:rPr>
              <a:t>Virtual destructor</a:t>
            </a:r>
            <a:endParaRPr lang="x-none"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61634-8CE6-124E-6732-64AA03E30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Constructors are called from top to bottom</a:t>
            </a:r>
          </a:p>
          <a:p>
            <a:pPr lvl="1"/>
            <a:r>
              <a:rPr lang="en-US" sz="2000" dirty="0">
                <a:latin typeface="Century Gothic" panose="020B0502020202020204" pitchFamily="34" charset="0"/>
              </a:rPr>
              <a:t>Base first then all derived classes constructors are called for derived class object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Destructors are called from bottom to top</a:t>
            </a:r>
          </a:p>
          <a:p>
            <a:pPr lvl="1"/>
            <a:r>
              <a:rPr lang="en-US" sz="2000" dirty="0">
                <a:latin typeface="Century Gothic" panose="020B0502020202020204" pitchFamily="34" charset="0"/>
              </a:rPr>
              <a:t>Derived class destructors are called first then base class destructor is called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Virtual destructor in base class</a:t>
            </a:r>
          </a:p>
          <a:p>
            <a:pPr lvl="1"/>
            <a:r>
              <a:rPr lang="en-US" sz="2000" dirty="0">
                <a:latin typeface="Century Gothic" panose="020B0502020202020204" pitchFamily="34" charset="0"/>
              </a:rPr>
              <a:t>If derived class(s) have members with dynamic allocation</a:t>
            </a:r>
          </a:p>
          <a:p>
            <a:pPr lvl="1"/>
            <a:r>
              <a:rPr lang="en-US" sz="2000" dirty="0">
                <a:latin typeface="Century Gothic" panose="020B0502020202020204" pitchFamily="34" charset="0"/>
              </a:rPr>
              <a:t>If base class does not have virtual destructor, derived destructors are not called (memory leak)</a:t>
            </a:r>
          </a:p>
          <a:p>
            <a:pPr lvl="2"/>
            <a:r>
              <a:rPr lang="en-US" sz="2000" dirty="0">
                <a:latin typeface="Century Gothic" panose="020B0502020202020204" pitchFamily="34" charset="0"/>
              </a:rPr>
              <a:t>Syntax: virtual ~base(){}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Dynamic allocated objects are explicitly destroyed with delete()</a:t>
            </a:r>
            <a:endParaRPr lang="x-none" sz="2400" dirty="0">
              <a:latin typeface="Century Gothic" panose="020B0502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783DDC-E82C-EDB7-5334-9C27ACA13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- Basics of C++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CFC2C5-57D3-C881-6764-EDCF3B249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F240-1256-4E56-B6D7-F3DD5D13EF0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401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9F7E5-29ED-B775-87B4-11668136B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 panose="020B0502020202020204" pitchFamily="34" charset="0"/>
              </a:rPr>
              <a:t>std::vector&lt;&gt;</a:t>
            </a:r>
            <a:endParaRPr lang="x-none"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3FB1D-082B-2FDC-B601-F9ABA2E7C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/>
              <a:t>Arrays offer fast access but has fixed size</a:t>
            </a:r>
          </a:p>
          <a:p>
            <a:r>
              <a:rPr lang="en-US" sz="2400"/>
              <a:t>Linked lists offer dynamic data addition / deletion</a:t>
            </a:r>
          </a:p>
          <a:p>
            <a:r>
              <a:rPr lang="en-US" sz="2400"/>
              <a:t>std::vector&lt;&gt; allow fast access and dynamic data addition / deletion</a:t>
            </a:r>
          </a:p>
          <a:p>
            <a:r>
              <a:rPr lang="en-US" sz="2400"/>
              <a:t>std::vector&lt;int&gt; </a:t>
            </a:r>
            <a:r>
              <a:rPr lang="en-US" sz="2400" err="1"/>
              <a:t>vec</a:t>
            </a:r>
            <a:r>
              <a:rPr lang="en-US" sz="2400"/>
              <a:t>;</a:t>
            </a:r>
          </a:p>
          <a:p>
            <a:pPr lvl="1"/>
            <a:r>
              <a:rPr lang="en-US" sz="2000" err="1"/>
              <a:t>vec.push_back</a:t>
            </a:r>
            <a:r>
              <a:rPr lang="en-US" sz="2000"/>
              <a:t>(1);</a:t>
            </a:r>
          </a:p>
          <a:p>
            <a:pPr lvl="1"/>
            <a:r>
              <a:rPr lang="en-US" sz="2000" err="1"/>
              <a:t>vec.push_back</a:t>
            </a:r>
            <a:r>
              <a:rPr lang="en-US" sz="2000"/>
              <a:t>(2);</a:t>
            </a:r>
          </a:p>
          <a:p>
            <a:pPr lvl="1"/>
            <a:r>
              <a:rPr lang="en-US" sz="2000" err="1"/>
              <a:t>vec.push_back</a:t>
            </a:r>
            <a:r>
              <a:rPr lang="en-US" sz="2000"/>
              <a:t>(3);</a:t>
            </a:r>
          </a:p>
          <a:p>
            <a:pPr lvl="1"/>
            <a:r>
              <a:rPr lang="en-US" sz="2000" err="1"/>
              <a:t>vec.emplace_back</a:t>
            </a:r>
            <a:r>
              <a:rPr lang="en-US" sz="2000"/>
              <a:t>(1);</a:t>
            </a:r>
          </a:p>
          <a:p>
            <a:r>
              <a:rPr lang="en-US" sz="2400"/>
              <a:t>std::vector&lt;int&gt; </a:t>
            </a:r>
            <a:r>
              <a:rPr lang="en-US" sz="2400" err="1"/>
              <a:t>arr</a:t>
            </a:r>
            <a:r>
              <a:rPr lang="en-US" sz="2400"/>
              <a:t>={1,2,3,4};</a:t>
            </a:r>
          </a:p>
          <a:p>
            <a:r>
              <a:rPr lang="en-US" sz="2400"/>
              <a:t>for(auto&amp; r:arr) std::</a:t>
            </a:r>
            <a:r>
              <a:rPr lang="en-US" sz="2400" err="1"/>
              <a:t>cout</a:t>
            </a:r>
            <a:r>
              <a:rPr lang="en-US" sz="2400"/>
              <a:t>&lt;&lt; r&lt;&lt; std::</a:t>
            </a:r>
            <a:r>
              <a:rPr lang="en-US" sz="2400" err="1"/>
              <a:t>endl</a:t>
            </a:r>
            <a:r>
              <a:rPr lang="en-US" sz="2400"/>
              <a:t>;</a:t>
            </a:r>
          </a:p>
          <a:p>
            <a:r>
              <a:rPr lang="en-US" sz="2400" err="1"/>
              <a:t>arr</a:t>
            </a:r>
            <a:r>
              <a:rPr lang="en-US" sz="2400"/>
              <a:t>[2] will return 3</a:t>
            </a:r>
          </a:p>
          <a:p>
            <a:r>
              <a:rPr lang="en-US" sz="2400"/>
              <a:t>std::vector&lt;int&gt;</a:t>
            </a:r>
            <a:r>
              <a:rPr lang="en-US" sz="2400" err="1"/>
              <a:t>vec</a:t>
            </a:r>
            <a:r>
              <a:rPr lang="en-US" sz="2400"/>
              <a:t>(5); will reserve a vector of five elements</a:t>
            </a:r>
          </a:p>
          <a:p>
            <a:pPr lvl="1"/>
            <a:r>
              <a:rPr lang="en-US" sz="2000"/>
              <a:t>Vector will double in size, if more than five elements are pushed in it</a:t>
            </a:r>
          </a:p>
          <a:p>
            <a:pPr lvl="1"/>
            <a:r>
              <a:rPr lang="en-US" sz="2000" err="1"/>
              <a:t>vec.reserve</a:t>
            </a:r>
            <a:r>
              <a:rPr lang="en-US" sz="2000"/>
              <a:t>(1024); will reserve 1024 elements for vector</a:t>
            </a:r>
          </a:p>
          <a:p>
            <a:endParaRPr lang="x-none" sz="24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96BAA1-951B-4CBF-21C6-4DC7E7303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- Basics of C++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965E8C-D8E8-7A8A-1630-ED364F187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F240-1256-4E56-B6D7-F3DD5D13EF0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7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43376-DE1A-C1F6-A491-01B228D2C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 panose="020B0502020202020204" pitchFamily="34" charset="0"/>
              </a:rPr>
              <a:t>Function Pointers and Lambdas</a:t>
            </a:r>
            <a:endParaRPr lang="x-none"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90E84-B235-314E-B5E3-9DABEFCA3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477"/>
            <a:ext cx="10515600" cy="1409691"/>
          </a:xfrm>
        </p:spPr>
        <p:txBody>
          <a:bodyPr/>
          <a:lstStyle/>
          <a:p>
            <a:r>
              <a:rPr lang="en-US">
                <a:latin typeface="Century Gothic" panose="020B0502020202020204" pitchFamily="34" charset="0"/>
              </a:rPr>
              <a:t>What if we need to pass a function to a function as an argument</a:t>
            </a:r>
          </a:p>
          <a:p>
            <a:pPr lvl="1"/>
            <a:r>
              <a:rPr lang="en-US">
                <a:latin typeface="Century Gothic" panose="020B0502020202020204" pitchFamily="34" charset="0"/>
              </a:rPr>
              <a:t>Function will be decided at the execution time</a:t>
            </a:r>
          </a:p>
          <a:p>
            <a:endParaRPr lang="x-none">
              <a:latin typeface="Century Gothic" panose="020B0502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10D1BF-8529-50EB-F82C-F5C258998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- Basics of C++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EE3B99-9893-AF13-06D7-FA94DDB67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F240-1256-4E56-B6D7-F3DD5D13EF0A}" type="slidenum">
              <a:rPr lang="en-US" smtClean="0"/>
              <a:t>37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05C891-DB7C-7076-1134-53362E9CBC96}"/>
              </a:ext>
            </a:extLst>
          </p:cNvPr>
          <p:cNvSpPr txBox="1"/>
          <p:nvPr/>
        </p:nvSpPr>
        <p:spPr>
          <a:xfrm>
            <a:off x="1143000" y="2399524"/>
            <a:ext cx="9701784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fn</a:t>
            </a:r>
            <a:r>
              <a:rPr lang="en-US" dirty="0"/>
              <a:t> (const std::vector&lt;int&gt;&amp; v,  void (*f) (const std::vector&lt;int&gt;&amp;) {f(v);}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//function with function //pointer as argument</a:t>
            </a:r>
          </a:p>
          <a:p>
            <a:r>
              <a:rPr lang="en-US" dirty="0"/>
              <a:t>void print(const std::vector&lt;int&gt;&amp; v) {for(auto&amp; r : v) std::</a:t>
            </a:r>
            <a:r>
              <a:rPr lang="en-US" dirty="0" err="1"/>
              <a:t>cout</a:t>
            </a:r>
            <a:r>
              <a:rPr lang="en-US" dirty="0"/>
              <a:t>&lt;&lt;“value:”&lt;&lt;r&lt;&lt;std::</a:t>
            </a:r>
            <a:r>
              <a:rPr lang="en-US" dirty="0" err="1"/>
              <a:t>endl</a:t>
            </a:r>
            <a:r>
              <a:rPr lang="en-US" dirty="0"/>
              <a:t>;}</a:t>
            </a:r>
          </a:p>
          <a:p>
            <a:r>
              <a:rPr lang="en-US" dirty="0"/>
              <a:t>int main() {typedef void (*f)(const std::vector&lt;int&gt;&amp;)</a:t>
            </a:r>
          </a:p>
          <a:p>
            <a:r>
              <a:rPr lang="en-US" dirty="0"/>
              <a:t>f prn = print;</a:t>
            </a:r>
          </a:p>
          <a:p>
            <a:r>
              <a:rPr lang="en-US" dirty="0"/>
              <a:t>std::vector&lt;int&gt; </a:t>
            </a:r>
            <a:r>
              <a:rPr lang="en-US" dirty="0" err="1"/>
              <a:t>vec</a:t>
            </a:r>
            <a:r>
              <a:rPr lang="en-US" dirty="0"/>
              <a:t>;</a:t>
            </a:r>
          </a:p>
          <a:p>
            <a:r>
              <a:rPr lang="en-US" dirty="0" err="1"/>
              <a:t>vec.emplace_back</a:t>
            </a:r>
            <a:r>
              <a:rPr lang="en-US" dirty="0"/>
              <a:t>(1);</a:t>
            </a:r>
          </a:p>
          <a:p>
            <a:r>
              <a:rPr lang="en-US" dirty="0" err="1"/>
              <a:t>vec.emplace_back</a:t>
            </a:r>
            <a:r>
              <a:rPr lang="en-US" dirty="0"/>
              <a:t>(2);</a:t>
            </a:r>
          </a:p>
          <a:p>
            <a:r>
              <a:rPr lang="en-US" dirty="0" err="1"/>
              <a:t>vec.emplace_back</a:t>
            </a:r>
            <a:r>
              <a:rPr lang="en-US" dirty="0"/>
              <a:t>(3);</a:t>
            </a:r>
          </a:p>
          <a:p>
            <a:r>
              <a:rPr lang="en-US" dirty="0" err="1"/>
              <a:t>vec.emplace_back</a:t>
            </a:r>
            <a:r>
              <a:rPr lang="en-US" dirty="0"/>
              <a:t>(4);</a:t>
            </a:r>
          </a:p>
          <a:p>
            <a:r>
              <a:rPr lang="en-US" dirty="0" err="1"/>
              <a:t>fn</a:t>
            </a:r>
            <a:r>
              <a:rPr lang="en-US" dirty="0"/>
              <a:t>(</a:t>
            </a:r>
            <a:r>
              <a:rPr lang="en-US" dirty="0" err="1"/>
              <a:t>vec,prn</a:t>
            </a:r>
            <a:r>
              <a:rPr lang="en-US" dirty="0"/>
              <a:t>);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//we can pass function pointer to it</a:t>
            </a:r>
          </a:p>
          <a:p>
            <a:r>
              <a:rPr lang="en-US" dirty="0"/>
              <a:t>std::</a:t>
            </a:r>
            <a:r>
              <a:rPr lang="en-US" dirty="0" err="1"/>
              <a:t>cin.get</a:t>
            </a:r>
            <a:r>
              <a:rPr lang="en-US" dirty="0"/>
              <a:t>();}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19623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2ACF4B-656F-CCEF-6CDC-267F97464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3C04C-BC8A-C69C-0339-AC10687C8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 panose="020B0502020202020204" pitchFamily="34" charset="0"/>
              </a:rPr>
              <a:t>Function Pointers and Lambdas</a:t>
            </a:r>
            <a:endParaRPr lang="x-none"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E4143-C48A-4197-048A-DF8CB08F9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477"/>
            <a:ext cx="10515600" cy="1409691"/>
          </a:xfrm>
        </p:spPr>
        <p:txBody>
          <a:bodyPr/>
          <a:lstStyle/>
          <a:p>
            <a:r>
              <a:rPr lang="en-US">
                <a:latin typeface="Century Gothic" panose="020B0502020202020204" pitchFamily="34" charset="0"/>
              </a:rPr>
              <a:t>What if we need to pass a function to a function as an argument</a:t>
            </a:r>
          </a:p>
          <a:p>
            <a:pPr lvl="1"/>
            <a:r>
              <a:rPr lang="en-US">
                <a:latin typeface="Century Gothic" panose="020B0502020202020204" pitchFamily="34" charset="0"/>
              </a:rPr>
              <a:t>Function will be decided at the execution time (using lambdas)</a:t>
            </a:r>
          </a:p>
          <a:p>
            <a:endParaRPr lang="x-none">
              <a:latin typeface="Century Gothic" panose="020B0502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A52C40-3426-8E2D-4921-8B27BD3E7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- Basics of C++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6DA381-AAF1-A9EA-0CA0-328DD61C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F240-1256-4E56-B6D7-F3DD5D13EF0A}" type="slidenum">
              <a:rPr lang="en-US" smtClean="0"/>
              <a:t>38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CCA03A-295F-9F85-2564-7CDC5411A1FD}"/>
              </a:ext>
            </a:extLst>
          </p:cNvPr>
          <p:cNvSpPr txBox="1"/>
          <p:nvPr/>
        </p:nvSpPr>
        <p:spPr>
          <a:xfrm>
            <a:off x="1143000" y="2399525"/>
            <a:ext cx="9701784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fn</a:t>
            </a:r>
            <a:r>
              <a:rPr lang="en-US" dirty="0"/>
              <a:t> (const std::vector&lt;int&gt;&amp; v,  void (*f) (const std::vector&lt;int&gt;&amp;) {f(v);}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//function with function //pointer as argument</a:t>
            </a:r>
          </a:p>
          <a:p>
            <a:r>
              <a:rPr lang="en-US" dirty="0"/>
              <a:t>void print(const std::vector&lt;int&gt;&amp; v) {for(auto&amp; r : v) std::</a:t>
            </a:r>
            <a:r>
              <a:rPr lang="en-US" dirty="0" err="1"/>
              <a:t>cout</a:t>
            </a:r>
            <a:r>
              <a:rPr lang="en-US" dirty="0"/>
              <a:t>&lt;&lt;“value:”&lt;&lt;r&lt;&lt;std::</a:t>
            </a:r>
            <a:r>
              <a:rPr lang="en-US" dirty="0" err="1"/>
              <a:t>endl</a:t>
            </a:r>
            <a:r>
              <a:rPr lang="en-US" dirty="0"/>
              <a:t>;}</a:t>
            </a:r>
          </a:p>
          <a:p>
            <a:r>
              <a:rPr lang="en-US" dirty="0"/>
              <a:t>int main() {</a:t>
            </a:r>
          </a:p>
          <a:p>
            <a:r>
              <a:rPr lang="en-US" dirty="0"/>
              <a:t>std::vector&lt;int&gt; </a:t>
            </a:r>
            <a:r>
              <a:rPr lang="en-US" dirty="0" err="1"/>
              <a:t>vec</a:t>
            </a:r>
            <a:r>
              <a:rPr lang="en-US" dirty="0"/>
              <a:t>;</a:t>
            </a:r>
          </a:p>
          <a:p>
            <a:r>
              <a:rPr lang="en-US" dirty="0" err="1"/>
              <a:t>vec.emplace_back</a:t>
            </a:r>
            <a:r>
              <a:rPr lang="en-US" dirty="0"/>
              <a:t>(1);</a:t>
            </a:r>
          </a:p>
          <a:p>
            <a:r>
              <a:rPr lang="en-US" dirty="0" err="1"/>
              <a:t>vec.emplace_back</a:t>
            </a:r>
            <a:r>
              <a:rPr lang="en-US" dirty="0"/>
              <a:t>(2);</a:t>
            </a:r>
          </a:p>
          <a:p>
            <a:r>
              <a:rPr lang="en-US" dirty="0" err="1"/>
              <a:t>vec.emplace_back</a:t>
            </a:r>
            <a:r>
              <a:rPr lang="en-US" dirty="0"/>
              <a:t>(3);</a:t>
            </a:r>
          </a:p>
          <a:p>
            <a:r>
              <a:rPr lang="en-US" dirty="0" err="1"/>
              <a:t>vec.emplace_back</a:t>
            </a:r>
            <a:r>
              <a:rPr lang="en-US" dirty="0"/>
              <a:t>(4);</a:t>
            </a:r>
          </a:p>
          <a:p>
            <a:r>
              <a:rPr lang="en-US" dirty="0" err="1"/>
              <a:t>fn</a:t>
            </a:r>
            <a:r>
              <a:rPr lang="en-US" dirty="0"/>
              <a:t>(</a:t>
            </a:r>
            <a:r>
              <a:rPr lang="en-US" dirty="0" err="1"/>
              <a:t>vec</a:t>
            </a:r>
            <a:r>
              <a:rPr lang="en-US" dirty="0"/>
              <a:t>,[](const std::vector&lt;int&gt;&amp; v){for(auto &amp; r:v)std::cout&lt;&lt;“value:”&lt;&lt; r &lt;&lt;std::</a:t>
            </a:r>
            <a:r>
              <a:rPr lang="en-US" dirty="0" err="1"/>
              <a:t>endl</a:t>
            </a:r>
            <a:r>
              <a:rPr lang="en-US" dirty="0"/>
              <a:t>;});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//we can pass function pointer to it</a:t>
            </a:r>
          </a:p>
          <a:p>
            <a:r>
              <a:rPr lang="en-US" dirty="0"/>
              <a:t>std::</a:t>
            </a:r>
            <a:r>
              <a:rPr lang="en-US" dirty="0" err="1"/>
              <a:t>cin.get</a:t>
            </a:r>
            <a:r>
              <a:rPr lang="en-US" dirty="0"/>
              <a:t>();}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6356702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045B-DC73-7A6F-BD8C-0EFF60261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memory allocation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846DE-C840-3AB1-506C-DCCB7CDCB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477"/>
            <a:ext cx="10515600" cy="3092187"/>
          </a:xfrm>
        </p:spPr>
        <p:txBody>
          <a:bodyPr/>
          <a:lstStyle/>
          <a:p>
            <a:r>
              <a:rPr lang="en-US" dirty="0"/>
              <a:t>new</a:t>
            </a:r>
          </a:p>
          <a:p>
            <a:pPr lvl="1"/>
            <a:r>
              <a:rPr lang="en-US" dirty="0"/>
              <a:t>Used to allocate memory dynamically</a:t>
            </a:r>
          </a:p>
          <a:p>
            <a:pPr lvl="1"/>
            <a:r>
              <a:rPr lang="en-US" dirty="0"/>
              <a:t>int * = new int;</a:t>
            </a:r>
          </a:p>
          <a:p>
            <a:pPr lvl="1"/>
            <a:r>
              <a:rPr lang="en-US" dirty="0"/>
              <a:t>int * = new int[10];</a:t>
            </a:r>
          </a:p>
          <a:p>
            <a:r>
              <a:rPr lang="en-US" dirty="0"/>
              <a:t>delete , delete[]</a:t>
            </a:r>
          </a:p>
          <a:p>
            <a:pPr lvl="1"/>
            <a:r>
              <a:rPr lang="en-US" dirty="0"/>
              <a:t>Used to free the allocated memory</a:t>
            </a:r>
          </a:p>
          <a:p>
            <a:endParaRPr lang="x-non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F4CCD8-2D8D-EB6B-629D-EAE8D75E8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- Basics </a:t>
            </a:r>
            <a:r>
              <a:rPr lang="en-US"/>
              <a:t>of C++ </a:t>
            </a:r>
            <a:r>
              <a:rPr lang="en-US" dirty="0"/>
              <a:t>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226F5E-61FB-F437-8E92-8BF8DAAD8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F240-1256-4E56-B6D7-F3DD5D13EF0A}" type="slidenum">
              <a:rPr lang="en-US" smtClean="0"/>
              <a:t>39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7162B7-9D35-57AC-24D1-C63AA6ADA2BB}"/>
              </a:ext>
            </a:extLst>
          </p:cNvPr>
          <p:cNvSpPr txBox="1"/>
          <p:nvPr/>
        </p:nvSpPr>
        <p:spPr>
          <a:xfrm>
            <a:off x="1563624" y="3803904"/>
            <a:ext cx="67482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iostream.h</a:t>
            </a:r>
            <a:r>
              <a:rPr lang="en-US" dirty="0"/>
              <a:t>&gt;</a:t>
            </a:r>
          </a:p>
          <a:p>
            <a:r>
              <a:rPr lang="en-US" dirty="0"/>
              <a:t>int main(){       </a:t>
            </a:r>
          </a:p>
          <a:p>
            <a:r>
              <a:rPr lang="en-US" dirty="0"/>
              <a:t> int* array = new int[10]; // Allocate Heap memory</a:t>
            </a:r>
          </a:p>
          <a:p>
            <a:r>
              <a:rPr lang="en-US"/>
              <a:t>delete</a:t>
            </a:r>
            <a:r>
              <a:rPr lang="en-US" dirty="0"/>
              <a:t>[] array</a:t>
            </a:r>
            <a:r>
              <a:rPr lang="en-US"/>
              <a:t>; // Deallocate Heap memory </a:t>
            </a:r>
            <a:endParaRPr lang="en-US" dirty="0"/>
          </a:p>
          <a:p>
            <a:r>
              <a:rPr lang="en-US" dirty="0"/>
              <a:t>return 0;</a:t>
            </a:r>
          </a:p>
          <a:p>
            <a:r>
              <a:rPr lang="en-US" dirty="0"/>
              <a:t>}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428123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74133" tIns="87067" rIns="174133" bIns="87067" rtlCol="0" anchor="t" anchorCtr="0">
            <a:noAutofit/>
          </a:bodyPr>
          <a:lstStyle/>
          <a:p>
            <a:r>
              <a:rPr lang="en-US" b="1"/>
              <a:t>Introduction to C++ </a:t>
            </a:r>
            <a:endParaRPr b="1"/>
          </a:p>
        </p:txBody>
      </p:sp>
      <p:sp>
        <p:nvSpPr>
          <p:cNvPr id="304" name="Google Shape;304;p6"/>
          <p:cNvSpPr txBox="1">
            <a:spLocks noGrp="1"/>
          </p:cNvSpPr>
          <p:nvPr>
            <p:ph idx="1"/>
          </p:nvPr>
        </p:nvSpPr>
        <p:spPr>
          <a:xfrm>
            <a:off x="838200" y="971387"/>
            <a:ext cx="10515600" cy="515735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74133" tIns="87067" rIns="174133" bIns="87067" rtlCol="0" anchor="t" anchorCtr="0">
            <a:noAutofit/>
          </a:bodyPr>
          <a:lstStyle/>
          <a:p>
            <a:pPr algn="l"/>
            <a:r>
              <a:rPr lang="en-US" sz="1800" b="0" i="0" u="none" strike="noStrike" baseline="0">
                <a:solidFill>
                  <a:srgbClr val="000000"/>
                </a:solidFill>
                <a:latin typeface="Century Gothic" panose="020B0502020202020204" pitchFamily="34" charset="0"/>
              </a:rPr>
              <a:t>A multi-paradigm programming language</a:t>
            </a:r>
          </a:p>
          <a:p>
            <a:pPr algn="l"/>
            <a:r>
              <a:rPr lang="x-none" sz="1800" b="0" i="0" u="none" strike="noStrike" baseline="0">
                <a:solidFill>
                  <a:srgbClr val="FAB739"/>
                </a:solidFill>
                <a:latin typeface="Century Gothic" panose="020B0502020202020204" pitchFamily="34" charset="0"/>
              </a:rPr>
              <a:t> </a:t>
            </a:r>
            <a:r>
              <a:rPr lang="en-US" sz="1800" b="0" i="0" u="none" strike="noStrike" baseline="0">
                <a:solidFill>
                  <a:srgbClr val="6C6C6C"/>
                </a:solidFill>
                <a:latin typeface="Century Gothic" panose="020B0502020202020204" pitchFamily="34" charset="0"/>
              </a:rPr>
              <a:t>Activities starting in 1980</a:t>
            </a:r>
          </a:p>
          <a:p>
            <a:pPr algn="l"/>
            <a:r>
              <a:rPr lang="en-US" sz="1800" b="0" i="0" u="none" strike="noStrike" baseline="0">
                <a:solidFill>
                  <a:srgbClr val="FAB739"/>
                </a:solidFill>
                <a:latin typeface="Century Gothic" panose="020B0502020202020204" pitchFamily="34" charset="0"/>
              </a:rPr>
              <a:t> </a:t>
            </a:r>
            <a:r>
              <a:rPr lang="en-US" sz="1800" b="0" i="0" u="none" strike="noStrike" baseline="0">
                <a:solidFill>
                  <a:srgbClr val="6C6C6C"/>
                </a:solidFill>
                <a:latin typeface="Century Gothic" panose="020B0502020202020204" pitchFamily="34" charset="0"/>
              </a:rPr>
              <a:t>Original intention was to extend C, called </a:t>
            </a:r>
            <a:r>
              <a:rPr lang="en-US" sz="1800" b="0" i="1" u="none" strike="noStrike" baseline="0">
                <a:solidFill>
                  <a:srgbClr val="6C6C6C"/>
                </a:solidFill>
                <a:latin typeface="Century Gothic" panose="020B0502020202020204" pitchFamily="34" charset="0"/>
              </a:rPr>
              <a:t>C with Classes</a:t>
            </a:r>
            <a:r>
              <a:rPr lang="en-US" sz="1800" b="0" i="0" u="none" strike="noStrike" baseline="0">
                <a:solidFill>
                  <a:srgbClr val="6C6C6C"/>
                </a:solidFill>
                <a:latin typeface="Century Gothic" panose="020B0502020202020204" pitchFamily="34" charset="0"/>
              </a:rPr>
              <a:t>. It was renamed </a:t>
            </a:r>
            <a:r>
              <a:rPr lang="en-US" sz="1800" b="0" i="1" u="none" strike="noStrike" baseline="0">
                <a:solidFill>
                  <a:srgbClr val="6C6C6C"/>
                </a:solidFill>
                <a:latin typeface="Century Gothic" panose="020B0502020202020204" pitchFamily="34" charset="0"/>
              </a:rPr>
              <a:t>C++ </a:t>
            </a:r>
            <a:r>
              <a:rPr lang="en-US" sz="1800" b="0" i="0" u="none" strike="noStrike" baseline="0">
                <a:solidFill>
                  <a:srgbClr val="6C6C6C"/>
                </a:solidFill>
                <a:latin typeface="Century Gothic" panose="020B0502020202020204" pitchFamily="34" charset="0"/>
              </a:rPr>
              <a:t>in 1983.</a:t>
            </a:r>
          </a:p>
          <a:p>
            <a:pPr lvl="1"/>
            <a:r>
              <a:rPr lang="en-US" sz="1400" b="0" i="0" u="none" strike="noStrike" baseline="0">
                <a:solidFill>
                  <a:srgbClr val="6C6C6C"/>
                </a:solidFill>
                <a:latin typeface="Century Gothic" panose="020B0502020202020204" pitchFamily="34" charset="0"/>
              </a:rPr>
              <a:t>Creator: Bjarne </a:t>
            </a:r>
            <a:r>
              <a:rPr lang="en-US" sz="1400" b="0" i="0" u="none" strike="noStrike" baseline="0" err="1">
                <a:solidFill>
                  <a:srgbClr val="6C6C6C"/>
                </a:solidFill>
                <a:latin typeface="Century Gothic" panose="020B0502020202020204" pitchFamily="34" charset="0"/>
              </a:rPr>
              <a:t>Stroustrup</a:t>
            </a:r>
            <a:endParaRPr lang="en-US" sz="1400" b="0" i="0" u="none" strike="noStrike" baseline="0">
              <a:solidFill>
                <a:srgbClr val="6C6C6C"/>
              </a:solidFill>
              <a:latin typeface="Century Gothic" panose="020B0502020202020204" pitchFamily="34" charset="0"/>
            </a:endParaRPr>
          </a:p>
          <a:p>
            <a:pPr lvl="1"/>
            <a:r>
              <a:rPr lang="en-US" sz="1400" b="0" i="0" u="none" strike="noStrike" baseline="0">
                <a:solidFill>
                  <a:srgbClr val="6C6C6C"/>
                </a:solidFill>
                <a:latin typeface="Century Gothic" panose="020B0502020202020204" pitchFamily="34" charset="0"/>
              </a:rPr>
              <a:t>Standardized in late 1998 as ISO/IEC 14882</a:t>
            </a:r>
          </a:p>
          <a:p>
            <a:pPr algn="l"/>
            <a:r>
              <a:rPr lang="x-none" sz="1800" b="0" i="0" u="none" strike="noStrike" baseline="0">
                <a:solidFill>
                  <a:srgbClr val="B23F9B"/>
                </a:solidFill>
                <a:latin typeface="Century Gothic" panose="020B0502020202020204" pitchFamily="34" charset="0"/>
              </a:rPr>
              <a:t> </a:t>
            </a:r>
            <a:r>
              <a:rPr lang="en-US" sz="1800" b="0" i="0" u="none" strike="noStrike" baseline="0">
                <a:solidFill>
                  <a:srgbClr val="000000"/>
                </a:solidFill>
                <a:latin typeface="Century Gothic" panose="020B0502020202020204" pitchFamily="34" charset="0"/>
              </a:rPr>
              <a:t>C++ reference</a:t>
            </a:r>
            <a:endParaRPr lang="en-US" sz="1800" b="0" i="0" u="none" strike="noStrike" baseline="0">
              <a:solidFill>
                <a:srgbClr val="6C6C6C"/>
              </a:solidFill>
              <a:latin typeface="Century Gothic" panose="020B0502020202020204" pitchFamily="34" charset="0"/>
            </a:endParaRPr>
          </a:p>
          <a:p>
            <a:pPr lvl="1"/>
            <a:r>
              <a:rPr lang="en-US" sz="1400" b="0" i="0" u="none" strike="noStrike" baseline="0">
                <a:solidFill>
                  <a:srgbClr val="6C6C6C"/>
                </a:solidFill>
                <a:latin typeface="Century Gothic" panose="020B0502020202020204" pitchFamily="34" charset="0"/>
              </a:rPr>
              <a:t>Online resources, e.g., www.cplusplus.com</a:t>
            </a:r>
          </a:p>
          <a:p>
            <a:pPr algn="l"/>
            <a:r>
              <a:rPr lang="en-US" sz="1800" b="0" i="0" u="none" strike="noStrike" baseline="0">
                <a:solidFill>
                  <a:srgbClr val="000000"/>
                </a:solidFill>
                <a:latin typeface="Century Gothic" panose="020B0502020202020204" pitchFamily="34" charset="0"/>
              </a:rPr>
              <a:t>Application</a:t>
            </a:r>
          </a:p>
          <a:p>
            <a:pPr lvl="1"/>
            <a:r>
              <a:rPr lang="en-US" sz="1400" b="0" i="0" u="none" strike="noStrike" baseline="0">
                <a:solidFill>
                  <a:srgbClr val="6C6C6C"/>
                </a:solidFill>
                <a:latin typeface="Century Gothic" panose="020B0502020202020204" pitchFamily="34" charset="0"/>
              </a:rPr>
              <a:t>Widely used in general purpose domains</a:t>
            </a:r>
          </a:p>
          <a:p>
            <a:pPr lvl="1"/>
            <a:r>
              <a:rPr lang="en-US" sz="1400">
                <a:solidFill>
                  <a:srgbClr val="6C6C6C"/>
                </a:solidFill>
                <a:latin typeface="Century Gothic" panose="020B0502020202020204" pitchFamily="34" charset="0"/>
              </a:rPr>
              <a:t>Embedded software development</a:t>
            </a:r>
          </a:p>
          <a:p>
            <a:pPr lvl="1"/>
            <a:r>
              <a:rPr lang="en-US" sz="1400" b="0" i="0" u="none" strike="noStrike" baseline="0">
                <a:solidFill>
                  <a:srgbClr val="6C6C6C"/>
                </a:solidFill>
                <a:latin typeface="Century Gothic" panose="020B0502020202020204" pitchFamily="34" charset="0"/>
              </a:rPr>
              <a:t>For real time application development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147DEB-0F7A-88A6-58AD-42029A0AA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Introduction - Basics of C++ programming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82F14B-4308-6704-899B-77745EE4C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B3F240-1256-4E56-B6D7-F3DD5D13EF0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2719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"/>
          <p:cNvSpPr txBox="1">
            <a:spLocks noGrp="1"/>
          </p:cNvSpPr>
          <p:nvPr>
            <p:ph type="title"/>
          </p:nvPr>
        </p:nvSpPr>
        <p:spPr>
          <a:xfrm>
            <a:off x="838200" y="116574"/>
            <a:ext cx="10515600" cy="91919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74133" tIns="87067" rIns="174133" bIns="87067" rtlCol="0" anchor="t" anchorCtr="0">
            <a:noAutofit/>
          </a:bodyPr>
          <a:lstStyle/>
          <a:p>
            <a:r>
              <a:rPr lang="en-US" b="1"/>
              <a:t>Introduction to C++ </a:t>
            </a:r>
            <a:endParaRPr b="1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147DEB-0F7A-88A6-58AD-42029A0AA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5250"/>
            <a:ext cx="4114800" cy="365125"/>
          </a:xfrm>
        </p:spPr>
        <p:txBody>
          <a:bodyPr/>
          <a:lstStyle/>
          <a:p>
            <a:r>
              <a:rPr lang="en-US"/>
              <a:t>Introduction - Basics of C++ programming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82F14B-4308-6704-899B-77745EE4C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1364" y="6474486"/>
            <a:ext cx="2743200" cy="365125"/>
          </a:xfrm>
        </p:spPr>
        <p:txBody>
          <a:bodyPr/>
          <a:lstStyle/>
          <a:p>
            <a:fld id="{80B3F240-1256-4E56-B6D7-F3DD5D13EF0A}" type="slidenum">
              <a:rPr lang="en-US" smtClean="0"/>
              <a:t>5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9199AD-B049-1F9F-9F7A-C105585F0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C++ contains a lot of features</a:t>
            </a:r>
          </a:p>
          <a:p>
            <a:pPr algn="l"/>
            <a:r>
              <a:rPr lang="en-US" sz="1800" b="0" i="0" u="none" strike="noStrike" baseline="0" dirty="0">
                <a:solidFill>
                  <a:srgbClr val="6C6C6C"/>
                </a:solidFill>
                <a:latin typeface="Century Gothic" panose="020B0502020202020204" pitchFamily="34" charset="0"/>
              </a:rPr>
              <a:t>Object-oriented</a:t>
            </a:r>
          </a:p>
          <a:p>
            <a:pPr algn="l"/>
            <a:r>
              <a:rPr lang="en-US" sz="1800" b="0" i="0" u="none" strike="noStrike" baseline="0" dirty="0">
                <a:solidFill>
                  <a:srgbClr val="6C6C6C"/>
                </a:solidFill>
                <a:latin typeface="Century Gothic" panose="020B0502020202020204" pitchFamily="34" charset="0"/>
              </a:rPr>
              <a:t>Generic programming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Used features most related to Classes</a:t>
            </a:r>
          </a:p>
          <a:p>
            <a:pPr algn="l"/>
            <a:r>
              <a:rPr lang="en-US" sz="1800" b="0" i="0" u="none" strike="noStrike" baseline="0" dirty="0">
                <a:solidFill>
                  <a:srgbClr val="6C6C6C"/>
                </a:solidFill>
                <a:latin typeface="Century Gothic" panose="020B0502020202020204" pitchFamily="34" charset="0"/>
              </a:rPr>
              <a:t>Encapsulation – Data Abstraction</a:t>
            </a:r>
          </a:p>
          <a:p>
            <a:pPr algn="l"/>
            <a:r>
              <a:rPr lang="en-US" sz="1800" b="0" i="0" u="none" strike="noStrike" baseline="0" dirty="0">
                <a:solidFill>
                  <a:srgbClr val="6C6C6C"/>
                </a:solidFill>
                <a:latin typeface="Century Gothic" panose="020B0502020202020204" pitchFamily="34" charset="0"/>
              </a:rPr>
              <a:t>Inheritance</a:t>
            </a:r>
          </a:p>
          <a:p>
            <a:pPr algn="l"/>
            <a:r>
              <a:rPr lang="en-US" sz="1800" b="0" i="0" u="none" strike="noStrike" baseline="0" dirty="0">
                <a:solidFill>
                  <a:srgbClr val="6C6C6C"/>
                </a:solidFill>
                <a:latin typeface="Century Gothic" panose="020B0502020202020204" pitchFamily="34" charset="0"/>
              </a:rPr>
              <a:t>Polymorphism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>
          <a:extLst>
            <a:ext uri="{FF2B5EF4-FFF2-40B4-BE49-F238E27FC236}">
              <a16:creationId xmlns:a16="http://schemas.microsoft.com/office/drawing/2014/main" id="{9936C795-462A-BE9C-E0B4-FF316AF9C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">
            <a:extLst>
              <a:ext uri="{FF2B5EF4-FFF2-40B4-BE49-F238E27FC236}">
                <a16:creationId xmlns:a16="http://schemas.microsoft.com/office/drawing/2014/main" id="{33228E7D-EB2B-1B85-6B00-901F58EA7B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16574"/>
            <a:ext cx="10515600" cy="91919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74133" tIns="87067" rIns="174133" bIns="87067" rtlCol="0" anchor="t" anchorCtr="0">
            <a:noAutofit/>
          </a:bodyPr>
          <a:lstStyle/>
          <a:p>
            <a:r>
              <a:rPr lang="en-US" b="1"/>
              <a:t>Introduction to C++ </a:t>
            </a:r>
            <a:endParaRPr b="1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BFD7EB-976D-52CE-B8BF-0E1B9474F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5250"/>
            <a:ext cx="4114800" cy="365125"/>
          </a:xfrm>
        </p:spPr>
        <p:txBody>
          <a:bodyPr/>
          <a:lstStyle/>
          <a:p>
            <a:r>
              <a:rPr lang="en-US"/>
              <a:t>Introduction - Basics of C++ programming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42340E-2F41-7628-20D5-D30CA6503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1364" y="6474486"/>
            <a:ext cx="2743200" cy="365125"/>
          </a:xfrm>
        </p:spPr>
        <p:txBody>
          <a:bodyPr/>
          <a:lstStyle/>
          <a:p>
            <a:fld id="{80B3F240-1256-4E56-B6D7-F3DD5D13EF0A}" type="slidenum">
              <a:rPr lang="en-US" smtClean="0"/>
              <a:t>6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94948D6-509A-C47C-1185-796098EE0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Class</a:t>
            </a:r>
          </a:p>
          <a:p>
            <a:pPr algn="l"/>
            <a:r>
              <a:rPr lang="en-US" sz="1800" b="0" i="0" u="none" strike="noStrike" baseline="0" dirty="0">
                <a:solidFill>
                  <a:srgbClr val="6C6C6C"/>
                </a:solidFill>
                <a:latin typeface="Century Gothic" panose="020B0502020202020204" pitchFamily="34" charset="0"/>
              </a:rPr>
              <a:t>Encapsulation: data and function members</a:t>
            </a:r>
          </a:p>
          <a:p>
            <a:pPr algn="l"/>
            <a:r>
              <a:rPr lang="en-US" sz="1800" b="0" i="0" u="none" strike="noStrike" baseline="0" dirty="0">
                <a:solidFill>
                  <a:srgbClr val="6C6C6C"/>
                </a:solidFill>
                <a:latin typeface="Century Gothic" panose="020B0502020202020204" pitchFamily="34" charset="0"/>
              </a:rPr>
              <a:t>Constructor and destructor</a:t>
            </a:r>
          </a:p>
          <a:p>
            <a:pPr algn="l"/>
            <a:r>
              <a:rPr lang="en-US" sz="1800" b="0" i="0" u="none" strike="noStrike" baseline="0" dirty="0">
                <a:solidFill>
                  <a:srgbClr val="6C6C6C"/>
                </a:solidFill>
                <a:latin typeface="Century Gothic" panose="020B0502020202020204" pitchFamily="34" charset="0"/>
              </a:rPr>
              <a:t>Operator, function overloading</a:t>
            </a:r>
          </a:p>
          <a:p>
            <a:pPr algn="l"/>
            <a:r>
              <a:rPr lang="en-US" sz="1800" b="0" i="0" u="none" strike="noStrike" baseline="0" dirty="0">
                <a:solidFill>
                  <a:srgbClr val="6C6C6C"/>
                </a:solidFill>
                <a:latin typeface="Century Gothic" panose="020B0502020202020204" pitchFamily="34" charset="0"/>
              </a:rPr>
              <a:t>Initializer: objects insides a class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Class relation</a:t>
            </a:r>
          </a:p>
          <a:p>
            <a:pPr algn="l"/>
            <a:r>
              <a:rPr lang="en-US" sz="1800" b="0" i="0" u="none" strike="noStrike" baseline="0" dirty="0">
                <a:solidFill>
                  <a:srgbClr val="6C6C6C"/>
                </a:solidFill>
                <a:latin typeface="Century Gothic" panose="020B0502020202020204" pitchFamily="34" charset="0"/>
              </a:rPr>
              <a:t>Friendship, Inheritance, multiple inheritance</a:t>
            </a:r>
          </a:p>
          <a:p>
            <a:pPr algn="l"/>
            <a:r>
              <a:rPr lang="en-US" sz="1800" b="0" i="0" u="none" strike="noStrike" baseline="0" dirty="0">
                <a:solidFill>
                  <a:srgbClr val="6C6C6C"/>
                </a:solidFill>
                <a:latin typeface="Century Gothic" panose="020B0502020202020204" pitchFamily="34" charset="0"/>
              </a:rPr>
              <a:t>Polymorphism: virtual functions (methods)</a:t>
            </a:r>
            <a:endParaRPr lang="en-US" sz="1800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Abstract class and virtual inheritance</a:t>
            </a:r>
            <a:endParaRPr lang="x-none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319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29ED9-27B4-AE0A-0160-6C7140684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vs Class</a:t>
            </a:r>
            <a:endParaRPr lang="x-none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AB46CE5-0465-D736-9012-BE15AFE369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6394444"/>
              </p:ext>
            </p:extLst>
          </p:nvPr>
        </p:nvGraphicFramePr>
        <p:xfrm>
          <a:off x="838200" y="1562037"/>
          <a:ext cx="9232392" cy="4023360"/>
        </p:xfrm>
        <a:graphic>
          <a:graphicData uri="http://schemas.openxmlformats.org/drawingml/2006/table">
            <a:tbl>
              <a:tblPr/>
              <a:tblGrid>
                <a:gridCol w="3077464">
                  <a:extLst>
                    <a:ext uri="{9D8B030D-6E8A-4147-A177-3AD203B41FA5}">
                      <a16:colId xmlns:a16="http://schemas.microsoft.com/office/drawing/2014/main" val="3208592181"/>
                    </a:ext>
                  </a:extLst>
                </a:gridCol>
                <a:gridCol w="3077464">
                  <a:extLst>
                    <a:ext uri="{9D8B030D-6E8A-4147-A177-3AD203B41FA5}">
                      <a16:colId xmlns:a16="http://schemas.microsoft.com/office/drawing/2014/main" val="701245941"/>
                    </a:ext>
                  </a:extLst>
                </a:gridCol>
                <a:gridCol w="3077464">
                  <a:extLst>
                    <a:ext uri="{9D8B030D-6E8A-4147-A177-3AD203B41FA5}">
                      <a16:colId xmlns:a16="http://schemas.microsoft.com/office/drawing/2014/main" val="10508807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/>
                      <a:r>
                        <a:rPr lang="en-US" b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S. No.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Class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Structure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988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x-none" dirty="0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/>
                        <a:t>Members of a class are private by default.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/>
                        <a:t>Members of a structure are public by default.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6968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x-none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/>
                        <a:t>It is declared using the </a:t>
                      </a:r>
                      <a:r>
                        <a:rPr lang="en-US" b="1"/>
                        <a:t>class</a:t>
                      </a:r>
                      <a:r>
                        <a:rPr lang="en-US"/>
                        <a:t> keyword.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/>
                        <a:t>It is declared using the </a:t>
                      </a:r>
                      <a:r>
                        <a:rPr lang="en-US" b="1"/>
                        <a:t>struct </a:t>
                      </a:r>
                      <a:r>
                        <a:rPr lang="en-US"/>
                        <a:t>keyword.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5029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x-none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/>
                        <a:t>It is normally used for data abstraction and inheritance.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/>
                        <a:t>It is normally used for the grouping of different datatypes.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94073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x-none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b="1"/>
                        <a:t>Syntax:</a:t>
                      </a:r>
                      <a:endParaRPr lang="en-US"/>
                    </a:p>
                    <a:p>
                      <a:pPr rtl="0"/>
                      <a:r>
                        <a:rPr lang="en-US"/>
                        <a:t>class class_name {</a:t>
                      </a:r>
                      <a:br>
                        <a:rPr lang="en-US"/>
                      </a:br>
                      <a:r>
                        <a:rPr lang="en-US"/>
                        <a:t>data_member;</a:t>
                      </a:r>
                      <a:br>
                        <a:rPr lang="en-US"/>
                      </a:br>
                      <a:r>
                        <a:rPr lang="en-US"/>
                        <a:t>member_function;</a:t>
                      </a:r>
                      <a:br>
                        <a:rPr lang="en-US"/>
                      </a:br>
                      <a:r>
                        <a:rPr lang="en-US"/>
                        <a:t>};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b="1" dirty="0"/>
                        <a:t>Syntax:</a:t>
                      </a:r>
                      <a:endParaRPr lang="en-US" dirty="0"/>
                    </a:p>
                    <a:p>
                      <a:pPr rtl="0"/>
                      <a:r>
                        <a:rPr lang="en-US" dirty="0"/>
                        <a:t>struct </a:t>
                      </a:r>
                      <a:r>
                        <a:rPr lang="en-US" dirty="0" err="1"/>
                        <a:t>structure_name</a:t>
                      </a:r>
                      <a:r>
                        <a:rPr lang="en-US" dirty="0"/>
                        <a:t> {</a:t>
                      </a:r>
                      <a:br>
                        <a:rPr lang="en-US" dirty="0"/>
                      </a:br>
                      <a:r>
                        <a:rPr lang="en-US" dirty="0"/>
                        <a:t>structure_member1;</a:t>
                      </a:r>
                      <a:br>
                        <a:rPr lang="en-US" dirty="0"/>
                      </a:br>
                      <a:r>
                        <a:rPr lang="en-US" dirty="0"/>
                        <a:t>structure_member2;</a:t>
                      </a:r>
                      <a:br>
                        <a:rPr lang="en-US" dirty="0"/>
                      </a:br>
                      <a:r>
                        <a:rPr lang="en-US" dirty="0"/>
                        <a:t>};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83174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F653DB-9C02-18AF-D024-EAF77738B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- Basics of C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6F5290-B205-B3C4-4F3F-18CC9B2E6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F240-1256-4E56-B6D7-F3DD5D13EF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30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>
          <a:extLst>
            <a:ext uri="{FF2B5EF4-FFF2-40B4-BE49-F238E27FC236}">
              <a16:creationId xmlns:a16="http://schemas.microsoft.com/office/drawing/2014/main" id="{F8411EE1-3FD9-9E7C-05B2-61D2F24F1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">
            <a:extLst>
              <a:ext uri="{FF2B5EF4-FFF2-40B4-BE49-F238E27FC236}">
                <a16:creationId xmlns:a16="http://schemas.microsoft.com/office/drawing/2014/main" id="{30753BC8-D844-721D-AD7C-CA3EFCEB14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16574"/>
            <a:ext cx="10515600" cy="91919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74133" tIns="87067" rIns="174133" bIns="87067" rtlCol="0" anchor="t" anchorCtr="0">
            <a:noAutofit/>
          </a:bodyPr>
          <a:lstStyle/>
          <a:p>
            <a:r>
              <a:rPr lang="en-US" b="1"/>
              <a:t>Simple C++ Program</a:t>
            </a:r>
            <a:endParaRPr b="1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A449F3-28F9-57BC-6AB0-411E79030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5250"/>
            <a:ext cx="4114800" cy="365125"/>
          </a:xfrm>
        </p:spPr>
        <p:txBody>
          <a:bodyPr/>
          <a:lstStyle/>
          <a:p>
            <a:r>
              <a:rPr lang="en-US"/>
              <a:t>Introduction - Basics of C++ programming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6CA7AF-3D49-AA9F-047C-B9BBC89F9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1364" y="6474486"/>
            <a:ext cx="2743200" cy="365125"/>
          </a:xfrm>
        </p:spPr>
        <p:txBody>
          <a:bodyPr/>
          <a:lstStyle/>
          <a:p>
            <a:fld id="{80B3F240-1256-4E56-B6D7-F3DD5D13EF0A}" type="slidenum">
              <a:rPr lang="en-US" smtClean="0"/>
              <a:t>8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8E19F36-DA9E-7E7E-7FD8-BC64E90C0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0" i="0" u="none" strike="noStrike" baseline="0">
                <a:solidFill>
                  <a:srgbClr val="000000"/>
                </a:solidFill>
                <a:latin typeface="Century Gothic" panose="020B0502020202020204" pitchFamily="34" charset="0"/>
              </a:rPr>
              <a:t>Task: calculate the area of a rectangle</a:t>
            </a:r>
          </a:p>
          <a:p>
            <a:pPr algn="l"/>
            <a:r>
              <a:rPr lang="en-US" sz="1800" b="0" i="0" u="none" strike="noStrike" baseline="0">
                <a:solidFill>
                  <a:srgbClr val="6C6C6C"/>
                </a:solidFill>
                <a:latin typeface="Century Gothic" panose="020B0502020202020204" pitchFamily="34" charset="0"/>
              </a:rPr>
              <a:t>Define a class</a:t>
            </a:r>
          </a:p>
          <a:p>
            <a:pPr lvl="1"/>
            <a:r>
              <a:rPr lang="en-US" sz="1400" b="0" i="0" u="none" strike="noStrike" baseline="0">
                <a:solidFill>
                  <a:srgbClr val="000000"/>
                </a:solidFill>
                <a:latin typeface="Century Gothic" panose="020B0502020202020204" pitchFamily="34" charset="0"/>
              </a:rPr>
              <a:t>Data members: x, y</a:t>
            </a:r>
          </a:p>
          <a:p>
            <a:pPr algn="l"/>
            <a:r>
              <a:rPr lang="en-US" sz="1800" b="0" i="0" u="none" strike="noStrike" baseline="0">
                <a:solidFill>
                  <a:srgbClr val="000000"/>
                </a:solidFill>
                <a:latin typeface="Century Gothic" panose="020B0502020202020204" pitchFamily="34" charset="0"/>
              </a:rPr>
              <a:t>Two functions (methods)</a:t>
            </a:r>
          </a:p>
          <a:p>
            <a:r>
              <a:rPr lang="en-US" sz="1800" b="0" i="0" u="none" strike="noStrike" baseline="0">
                <a:solidFill>
                  <a:srgbClr val="000000"/>
                </a:solidFill>
                <a:latin typeface="Century Gothic" panose="020B0502020202020204" pitchFamily="34" charset="0"/>
              </a:rPr>
              <a:t>Scope operator “::”</a:t>
            </a:r>
          </a:p>
          <a:p>
            <a:pPr algn="l"/>
            <a:r>
              <a:rPr lang="en-US" sz="1800" b="0" i="0" u="none" strike="noStrike" baseline="0">
                <a:solidFill>
                  <a:srgbClr val="000000"/>
                </a:solidFill>
                <a:latin typeface="Century Gothic" panose="020B0502020202020204" pitchFamily="34" charset="0"/>
              </a:rPr>
              <a:t>Ownership</a:t>
            </a:r>
          </a:p>
          <a:p>
            <a:pPr algn="l"/>
            <a:r>
              <a:rPr lang="en-US" sz="1800" b="0" i="0" u="none" strike="noStrike" baseline="0">
                <a:solidFill>
                  <a:srgbClr val="6C6C6C"/>
                </a:solidFill>
                <a:latin typeface="Century Gothic" panose="020B0502020202020204" pitchFamily="34" charset="0"/>
              </a:rPr>
              <a:t>Private (default): </a:t>
            </a:r>
            <a:r>
              <a:rPr lang="en-US" sz="1800" b="0" i="0" u="none" strike="noStrike" baseline="0" err="1">
                <a:solidFill>
                  <a:srgbClr val="6C6C6C"/>
                </a:solidFill>
                <a:latin typeface="Century Gothic" panose="020B0502020202020204" pitchFamily="34" charset="0"/>
              </a:rPr>
              <a:t>x,y</a:t>
            </a:r>
            <a:endParaRPr lang="en-US" sz="1800" b="0" i="0" u="none" strike="noStrike" baseline="0">
              <a:solidFill>
                <a:srgbClr val="6C6C6C"/>
              </a:solidFill>
              <a:latin typeface="Century Gothic" panose="020B0502020202020204" pitchFamily="34" charset="0"/>
            </a:endParaRPr>
          </a:p>
          <a:p>
            <a:pPr algn="l"/>
            <a:r>
              <a:rPr lang="en-US" sz="1800" b="0" i="0" u="none" strike="noStrike" baseline="0">
                <a:solidFill>
                  <a:srgbClr val="6C6C6C"/>
                </a:solidFill>
                <a:latin typeface="Century Gothic" panose="020B0502020202020204" pitchFamily="34" charset="0"/>
              </a:rPr>
              <a:t>Public: two methods</a:t>
            </a:r>
          </a:p>
          <a:p>
            <a:pPr algn="l"/>
            <a:r>
              <a:rPr lang="en-US" sz="1800" b="0" i="0" u="none" strike="noStrike" baseline="0">
                <a:solidFill>
                  <a:srgbClr val="6C6C6C"/>
                </a:solidFill>
                <a:latin typeface="Century Gothic" panose="020B0502020202020204" pitchFamily="34" charset="0"/>
              </a:rPr>
              <a:t>In main()</a:t>
            </a:r>
          </a:p>
          <a:p>
            <a:pPr lvl="1"/>
            <a:r>
              <a:rPr lang="en-US" sz="1400" b="0" i="0" u="none" strike="noStrike" baseline="0">
                <a:solidFill>
                  <a:srgbClr val="000000"/>
                </a:solidFill>
                <a:latin typeface="Century Gothic" panose="020B0502020202020204" pitchFamily="34" charset="0"/>
              </a:rPr>
              <a:t>Define an object</a:t>
            </a:r>
          </a:p>
          <a:p>
            <a:pPr algn="l"/>
            <a:r>
              <a:rPr lang="en-US" sz="1800" b="0" i="0" u="none" strike="noStrike" baseline="0">
                <a:solidFill>
                  <a:srgbClr val="000000"/>
                </a:solidFill>
                <a:latin typeface="Century Gothic" panose="020B0502020202020204" pitchFamily="34" charset="0"/>
              </a:rPr>
              <a:t>An instance of the class</a:t>
            </a:r>
          </a:p>
          <a:p>
            <a:pPr lvl="1"/>
            <a:r>
              <a:rPr lang="en-US" sz="1400" b="0" i="0" u="none" strike="noStrike" baseline="0">
                <a:solidFill>
                  <a:srgbClr val="000000"/>
                </a:solidFill>
                <a:latin typeface="Century Gothic" panose="020B0502020202020204" pitchFamily="34" charset="0"/>
              </a:rPr>
              <a:t>Call the method, “.”</a:t>
            </a:r>
          </a:p>
          <a:p>
            <a:pPr algn="l"/>
            <a:r>
              <a:rPr lang="en-US" sz="1800" b="0" i="0" u="none" strike="noStrike" baseline="0">
                <a:solidFill>
                  <a:srgbClr val="6C6C6C"/>
                </a:solidFill>
                <a:latin typeface="Century Gothic" panose="020B0502020202020204" pitchFamily="34" charset="0"/>
              </a:rPr>
              <a:t>Directives</a:t>
            </a:r>
          </a:p>
          <a:p>
            <a:pPr lvl="1"/>
            <a:r>
              <a:rPr lang="x-none" sz="1400" b="0" i="0" u="none" strike="noStrike" baseline="0">
                <a:solidFill>
                  <a:srgbClr val="000000"/>
                </a:solidFill>
                <a:latin typeface="Century Gothic" panose="020B0502020202020204" pitchFamily="34" charset="0"/>
              </a:rPr>
              <a:t>#</a:t>
            </a:r>
            <a:r>
              <a:rPr lang="en-US" sz="1400" b="0" i="0" u="none" strike="noStrike" baseline="0">
                <a:solidFill>
                  <a:srgbClr val="000000"/>
                </a:solidFill>
                <a:latin typeface="Century Gothic" panose="020B0502020202020204" pitchFamily="34" charset="0"/>
              </a:rPr>
              <a:t>Include&lt;iostream&gt;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7AF2CC-698E-0027-D989-3561E588B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258" y="1279832"/>
            <a:ext cx="4031550" cy="2574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474FCB-BAFB-14C1-F30D-62A2F08BA8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258" y="4149694"/>
            <a:ext cx="3819753" cy="119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319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>
          <a:extLst>
            <a:ext uri="{FF2B5EF4-FFF2-40B4-BE49-F238E27FC236}">
              <a16:creationId xmlns:a16="http://schemas.microsoft.com/office/drawing/2014/main" id="{E6C6CD7A-F878-B5B2-790C-67F022B1B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">
            <a:extLst>
              <a:ext uri="{FF2B5EF4-FFF2-40B4-BE49-F238E27FC236}">
                <a16:creationId xmlns:a16="http://schemas.microsoft.com/office/drawing/2014/main" id="{AF4A4C65-61AB-829E-6E02-9A08465F08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16574"/>
            <a:ext cx="10515600" cy="91919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74133" tIns="87067" rIns="174133" bIns="87067" rtlCol="0" anchor="t" anchorCtr="0">
            <a:noAutofit/>
          </a:bodyPr>
          <a:lstStyle/>
          <a:p>
            <a:r>
              <a:rPr lang="en-US"/>
              <a:t>Class is a data type</a:t>
            </a:r>
            <a:endParaRPr b="1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EF4B9E3-B0C5-3E17-0DDF-614318D7F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5250"/>
            <a:ext cx="4114800" cy="365125"/>
          </a:xfrm>
        </p:spPr>
        <p:txBody>
          <a:bodyPr/>
          <a:lstStyle/>
          <a:p>
            <a:r>
              <a:rPr lang="en-US"/>
              <a:t>Introduction - Basics of C++ programming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A55001-7F3C-0150-61B4-8DDE2630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1364" y="6474486"/>
            <a:ext cx="2743200" cy="365125"/>
          </a:xfrm>
        </p:spPr>
        <p:txBody>
          <a:bodyPr/>
          <a:lstStyle/>
          <a:p>
            <a:fld id="{80B3F240-1256-4E56-B6D7-F3DD5D13EF0A}" type="slidenum">
              <a:rPr lang="en-US" smtClean="0"/>
              <a:t>9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C0731C-6FEA-C926-3CDF-E8ED01FDF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0" i="0" u="none" strike="noStrike" baseline="0">
                <a:solidFill>
                  <a:srgbClr val="000000"/>
                </a:solidFill>
                <a:latin typeface="Century Gothic" panose="020B0502020202020204" pitchFamily="34" charset="0"/>
              </a:rPr>
              <a:t>Objects of a class</a:t>
            </a:r>
          </a:p>
          <a:p>
            <a:pPr algn="l"/>
            <a:endParaRPr lang="en-US" sz="1400" b="0" i="0" u="none" strike="noStrike" baseline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CC766-1C3A-7467-CA81-013476F5F9C3}"/>
              </a:ext>
            </a:extLst>
          </p:cNvPr>
          <p:cNvSpPr txBox="1"/>
          <p:nvPr/>
        </p:nvSpPr>
        <p:spPr>
          <a:xfrm>
            <a:off x="3764280" y="1266188"/>
            <a:ext cx="46634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#include &lt;iostream&gt;</a:t>
            </a:r>
          </a:p>
          <a:p>
            <a:r>
              <a:rPr lang="en-US" sz="1600"/>
              <a:t>class </a:t>
            </a:r>
            <a:r>
              <a:rPr lang="en-US" sz="1600" err="1"/>
              <a:t>CRectangle</a:t>
            </a:r>
            <a:r>
              <a:rPr lang="en-US" sz="1600"/>
              <a:t> {</a:t>
            </a:r>
          </a:p>
          <a:p>
            <a:r>
              <a:rPr lang="en-US" sz="1600"/>
              <a:t>	int x, y;</a:t>
            </a:r>
          </a:p>
          <a:p>
            <a:r>
              <a:rPr lang="en-US" sz="1600"/>
              <a:t>	public:</a:t>
            </a:r>
          </a:p>
          <a:p>
            <a:r>
              <a:rPr lang="en-US" sz="1600"/>
              <a:t>	void </a:t>
            </a:r>
            <a:r>
              <a:rPr lang="en-US" sz="1600" err="1"/>
              <a:t>set_values</a:t>
            </a:r>
            <a:r>
              <a:rPr lang="en-US" sz="1600"/>
              <a:t>(</a:t>
            </a:r>
            <a:r>
              <a:rPr lang="en-US" sz="1600" err="1"/>
              <a:t>int,int</a:t>
            </a:r>
            <a:r>
              <a:rPr lang="en-US" sz="1600"/>
              <a:t>);</a:t>
            </a:r>
          </a:p>
          <a:p>
            <a:r>
              <a:rPr lang="en-US" sz="1600"/>
              <a:t>	int area ()	 {return (x*y)};</a:t>
            </a:r>
          </a:p>
          <a:p>
            <a:r>
              <a:rPr lang="en-US" sz="1600"/>
              <a:t>};</a:t>
            </a:r>
          </a:p>
          <a:p>
            <a:r>
              <a:rPr lang="en-US" sz="1600" err="1"/>
              <a:t>CRectangle</a:t>
            </a:r>
            <a:r>
              <a:rPr lang="en-US" sz="1600"/>
              <a:t>::</a:t>
            </a:r>
            <a:r>
              <a:rPr lang="en-US" sz="1600" err="1"/>
              <a:t>set_values</a:t>
            </a:r>
            <a:r>
              <a:rPr lang="en-US" sz="1600"/>
              <a:t>(int x, int y)</a:t>
            </a:r>
          </a:p>
          <a:p>
            <a:r>
              <a:rPr lang="en-US" sz="1600"/>
              <a:t>{</a:t>
            </a:r>
          </a:p>
          <a:p>
            <a:r>
              <a:rPr lang="en-US" sz="1600"/>
              <a:t>   x = x;</a:t>
            </a:r>
          </a:p>
          <a:p>
            <a:r>
              <a:rPr lang="en-US" sz="1600"/>
              <a:t>   y=y;</a:t>
            </a:r>
          </a:p>
          <a:p>
            <a:r>
              <a:rPr lang="en-US" sz="1600"/>
              <a:t>}</a:t>
            </a:r>
          </a:p>
          <a:p>
            <a:r>
              <a:rPr lang="en-US" sz="1600"/>
              <a:t>int main()</a:t>
            </a:r>
          </a:p>
          <a:p>
            <a:r>
              <a:rPr lang="en-US" sz="1600"/>
              <a:t>{</a:t>
            </a:r>
          </a:p>
          <a:p>
            <a:r>
              <a:rPr lang="en-US" sz="1600"/>
              <a:t>  </a:t>
            </a:r>
            <a:r>
              <a:rPr lang="en-US" sz="1600" err="1"/>
              <a:t>CRectangle</a:t>
            </a:r>
            <a:r>
              <a:rPr lang="en-US" sz="1600"/>
              <a:t> recta, </a:t>
            </a:r>
            <a:r>
              <a:rPr lang="en-US" sz="1600" err="1"/>
              <a:t>rectb</a:t>
            </a:r>
            <a:r>
              <a:rPr lang="en-US" sz="1600"/>
              <a:t>;</a:t>
            </a:r>
          </a:p>
          <a:p>
            <a:r>
              <a:rPr lang="en-US" sz="1600"/>
              <a:t>  </a:t>
            </a:r>
            <a:r>
              <a:rPr lang="en-US" sz="1600" err="1"/>
              <a:t>recta.set_values</a:t>
            </a:r>
            <a:r>
              <a:rPr lang="en-US" sz="1600"/>
              <a:t>(3,4); </a:t>
            </a:r>
          </a:p>
          <a:p>
            <a:r>
              <a:rPr lang="en-US" sz="1600"/>
              <a:t>  </a:t>
            </a:r>
            <a:r>
              <a:rPr lang="en-US" sz="1600" err="1"/>
              <a:t>rectb.set_values</a:t>
            </a:r>
            <a:r>
              <a:rPr lang="en-US" sz="1600"/>
              <a:t>(5,6);</a:t>
            </a:r>
          </a:p>
          <a:p>
            <a:r>
              <a:rPr lang="en-US" sz="1600"/>
              <a:t>  std::</a:t>
            </a:r>
            <a:r>
              <a:rPr lang="en-US" sz="1600" err="1"/>
              <a:t>cout</a:t>
            </a:r>
            <a:r>
              <a:rPr lang="en-US" sz="1600"/>
              <a:t>&lt;&lt;“recta area:”&lt;&lt;</a:t>
            </a:r>
            <a:r>
              <a:rPr lang="en-US" sz="1600" err="1"/>
              <a:t>recta.area</a:t>
            </a:r>
            <a:r>
              <a:rPr lang="en-US" sz="1600"/>
              <a:t>()&lt;&lt;</a:t>
            </a:r>
            <a:r>
              <a:rPr lang="en-US" sz="1600" err="1"/>
              <a:t>endl</a:t>
            </a:r>
            <a:r>
              <a:rPr lang="en-US" sz="1600"/>
              <a:t>;</a:t>
            </a:r>
          </a:p>
          <a:p>
            <a:r>
              <a:rPr lang="en-US" sz="1600"/>
              <a:t>  std::</a:t>
            </a:r>
            <a:r>
              <a:rPr lang="en-US" sz="1600" err="1"/>
              <a:t>cout</a:t>
            </a:r>
            <a:r>
              <a:rPr lang="en-US" sz="1600"/>
              <a:t>&lt;&lt;“</a:t>
            </a:r>
            <a:r>
              <a:rPr lang="en-US" sz="1600" err="1"/>
              <a:t>rectb</a:t>
            </a:r>
            <a:r>
              <a:rPr lang="en-US" sz="1600"/>
              <a:t> area:”&lt;&lt;</a:t>
            </a:r>
            <a:r>
              <a:rPr lang="en-US" sz="1600" err="1"/>
              <a:t>rectb.area</a:t>
            </a:r>
            <a:r>
              <a:rPr lang="en-US" sz="1600"/>
              <a:t>()&lt;&lt;</a:t>
            </a:r>
            <a:r>
              <a:rPr lang="en-US" sz="1600" err="1"/>
              <a:t>endl</a:t>
            </a:r>
            <a:r>
              <a:rPr lang="en-US" sz="1600"/>
              <a:t>;</a:t>
            </a:r>
          </a:p>
          <a:p>
            <a:r>
              <a:rPr lang="en-US" sz="1600"/>
              <a:t>  return 0;</a:t>
            </a:r>
          </a:p>
          <a:p>
            <a:r>
              <a:rPr lang="en-US" sz="1600"/>
              <a:t>}</a:t>
            </a:r>
            <a:endParaRPr lang="x-none" sz="1600"/>
          </a:p>
        </p:txBody>
      </p:sp>
    </p:spTree>
    <p:extLst>
      <p:ext uri="{BB962C8B-B14F-4D97-AF65-F5344CB8AC3E}">
        <p14:creationId xmlns:p14="http://schemas.microsoft.com/office/powerpoint/2010/main" val="1602421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3380</Words>
  <Application>Microsoft Office PowerPoint</Application>
  <PresentationFormat>Widescreen</PresentationFormat>
  <Paragraphs>615</Paragraphs>
  <Slides>40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Aptos</vt:lpstr>
      <vt:lpstr>Aptos Display</vt:lpstr>
      <vt:lpstr>Arial</vt:lpstr>
      <vt:lpstr>Calibri</vt:lpstr>
      <vt:lpstr>Century Gothic</vt:lpstr>
      <vt:lpstr>Helvetica Neue</vt:lpstr>
      <vt:lpstr>Source Sans Pro</vt:lpstr>
      <vt:lpstr>Office Theme</vt:lpstr>
      <vt:lpstr>1_Office Theme</vt:lpstr>
      <vt:lpstr>        C++ Programming Introduction - Basics of C++ programming   Material courtesy: Prof. Dr. Zhongai LU Professor SoC design at KTH, Sweden </vt:lpstr>
      <vt:lpstr>Recap</vt:lpstr>
      <vt:lpstr>Contents</vt:lpstr>
      <vt:lpstr>Introduction to C++ </vt:lpstr>
      <vt:lpstr>Introduction to C++ </vt:lpstr>
      <vt:lpstr>Introduction to C++ </vt:lpstr>
      <vt:lpstr>Structure vs Class</vt:lpstr>
      <vt:lpstr>Simple C++ Program</vt:lpstr>
      <vt:lpstr>Class is a data type</vt:lpstr>
      <vt:lpstr>Constructor</vt:lpstr>
      <vt:lpstr>Destructor</vt:lpstr>
      <vt:lpstr>Default Constructor</vt:lpstr>
      <vt:lpstr>Constructor Overloading</vt:lpstr>
      <vt:lpstr>Static class members / functions</vt:lpstr>
      <vt:lpstr>Pointer to class members</vt:lpstr>
      <vt:lpstr>Inheritance</vt:lpstr>
      <vt:lpstr>Inheritance</vt:lpstr>
      <vt:lpstr>Inheritance</vt:lpstr>
      <vt:lpstr>Inheritance</vt:lpstr>
      <vt:lpstr>Inheritance</vt:lpstr>
      <vt:lpstr>Multipath Inheritance</vt:lpstr>
      <vt:lpstr>Inheritance</vt:lpstr>
      <vt:lpstr>Access specifiers in C++</vt:lpstr>
      <vt:lpstr>Friend Functions</vt:lpstr>
      <vt:lpstr>Friend Classes</vt:lpstr>
      <vt:lpstr>Multiple Inheritance Ambiguity</vt:lpstr>
      <vt:lpstr>Multiple Inheritance Ambiguity</vt:lpstr>
      <vt:lpstr>Polymorphism (Compile Time)</vt:lpstr>
      <vt:lpstr>Polymorphism (Run Time)</vt:lpstr>
      <vt:lpstr>Virtual pointer</vt:lpstr>
      <vt:lpstr>Vtable and Vpointer</vt:lpstr>
      <vt:lpstr>Vtable and Vpointer</vt:lpstr>
      <vt:lpstr>Vtable and Vpointer</vt:lpstr>
      <vt:lpstr>Non-inheritable class</vt:lpstr>
      <vt:lpstr>Virtual destructor</vt:lpstr>
      <vt:lpstr>std::vector&lt;&gt;</vt:lpstr>
      <vt:lpstr>Function Pointers and Lambdas</vt:lpstr>
      <vt:lpstr>Function Pointers and Lambdas</vt:lpstr>
      <vt:lpstr>Dynamic memory allocation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C++ Programming Introduction - Basics of C++ programming   Material courtesy: Prof. Dr. Zhongai LU Professor SoC design at KTH, Sweden </dc:title>
  <dc:creator>Sharjeel Khilji</dc:creator>
  <cp:lastModifiedBy>Sharjeel Khilji</cp:lastModifiedBy>
  <cp:revision>9</cp:revision>
  <dcterms:created xsi:type="dcterms:W3CDTF">2025-02-17T06:37:24Z</dcterms:created>
  <dcterms:modified xsi:type="dcterms:W3CDTF">2025-07-22T05:40:11Z</dcterms:modified>
</cp:coreProperties>
</file>