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7"/>
  </p:notesMasterIdLst>
  <p:sldIdLst>
    <p:sldId id="256" r:id="rId2"/>
    <p:sldId id="258" r:id="rId3"/>
    <p:sldId id="260" r:id="rId4"/>
    <p:sldId id="259" r:id="rId5"/>
    <p:sldId id="280" r:id="rId6"/>
    <p:sldId id="279" r:id="rId7"/>
    <p:sldId id="281" r:id="rId8"/>
    <p:sldId id="282" r:id="rId9"/>
    <p:sldId id="283" r:id="rId10"/>
    <p:sldId id="261" r:id="rId11"/>
    <p:sldId id="284" r:id="rId12"/>
    <p:sldId id="285" r:id="rId13"/>
    <p:sldId id="286" r:id="rId14"/>
    <p:sldId id="290" r:id="rId15"/>
    <p:sldId id="289" r:id="rId16"/>
    <p:sldId id="288" r:id="rId17"/>
    <p:sldId id="287" r:id="rId18"/>
    <p:sldId id="291" r:id="rId19"/>
    <p:sldId id="292" r:id="rId20"/>
    <p:sldId id="263" r:id="rId21"/>
    <p:sldId id="294" r:id="rId22"/>
    <p:sldId id="295" r:id="rId23"/>
    <p:sldId id="296" r:id="rId24"/>
    <p:sldId id="300" r:id="rId25"/>
    <p:sldId id="297" r:id="rId26"/>
    <p:sldId id="264" r:id="rId27"/>
    <p:sldId id="302" r:id="rId28"/>
    <p:sldId id="301" r:id="rId29"/>
    <p:sldId id="303" r:id="rId30"/>
    <p:sldId id="298" r:id="rId31"/>
    <p:sldId id="304" r:id="rId32"/>
    <p:sldId id="299" r:id="rId33"/>
    <p:sldId id="278" r:id="rId34"/>
    <p:sldId id="270" r:id="rId35"/>
    <p:sldId id="293" r:id="rId36"/>
  </p:sldIdLst>
  <p:sldSz cx="9144000" cy="5143500" type="screen16x9"/>
  <p:notesSz cx="6858000" cy="9144000"/>
  <p:embeddedFontLst>
    <p:embeddedFont>
      <p:font typeface="Nunito Light" pitchFamily="2" charset="0"/>
      <p:regular r:id="rId38"/>
      <p:italic r:id="rId39"/>
    </p:embeddedFont>
    <p:embeddedFont>
      <p:font typeface="Open Sans" panose="020B0606030504020204" pitchFamily="34" charset="0"/>
      <p:regular r:id="rId40"/>
      <p:bold r:id="rId41"/>
      <p:italic r:id="rId42"/>
      <p:boldItalic r:id="rId43"/>
    </p:embeddedFont>
    <p:embeddedFont>
      <p:font typeface="Raleway" pitchFamily="2" charset="0"/>
      <p:regular r:id="rId44"/>
      <p:bold r:id="rId45"/>
      <p:italic r:id="rId46"/>
      <p:boldItalic r:id="rId47"/>
    </p:embeddedFont>
    <p:embeddedFont>
      <p:font typeface="Raleway ExtraBold" pitchFamily="2" charset="0"/>
      <p:bold r:id="rId48"/>
      <p:boldItalic r:id="rId49"/>
    </p:embeddedFont>
    <p:embeddedFont>
      <p:font typeface="Raleway Light" pitchFamily="2" charset="0"/>
      <p:regular r:id="rId50"/>
      <p:italic r:id="rId51"/>
    </p:embeddedFont>
    <p:embeddedFont>
      <p:font typeface="Raleway Medium"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AEC68D-8CEC-4CE9-9337-CDE1F26B048B}">
  <a:tblStyle styleId="{C6AEC68D-8CEC-4CE9-9337-CDE1F26B04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2BC2E2-EC42-4015-A93A-15CC9BECF11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7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54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543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83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971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954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535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875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16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419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257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641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59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564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20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509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587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461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539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861dab2821_0_17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861dab2821_0_17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861dab2821_0_17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861dab2821_0_17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38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00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82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784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098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46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06650"/>
            <a:ext cx="6651600" cy="15621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49750"/>
            <a:ext cx="3926400" cy="414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TITLE_AND_BODY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713225" y="539504"/>
            <a:ext cx="419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 name="Google Shape;123;p16"/>
          <p:cNvSpPr txBox="1">
            <a:spLocks noGrp="1"/>
          </p:cNvSpPr>
          <p:nvPr>
            <p:ph type="body" idx="1"/>
          </p:nvPr>
        </p:nvSpPr>
        <p:spPr>
          <a:xfrm>
            <a:off x="713225" y="1237654"/>
            <a:ext cx="4195500" cy="3005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Raleway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124" name="Google Shape;124;p16"/>
          <p:cNvGrpSpPr/>
          <p:nvPr/>
        </p:nvGrpSpPr>
        <p:grpSpPr>
          <a:xfrm>
            <a:off x="0" y="4662000"/>
            <a:ext cx="9144000" cy="481500"/>
            <a:chOff x="0" y="4662000"/>
            <a:chExt cx="9144000" cy="481500"/>
          </a:xfrm>
        </p:grpSpPr>
        <p:sp>
          <p:nvSpPr>
            <p:cNvPr id="125" name="Google Shape;125;p16"/>
            <p:cNvSpPr/>
            <p:nvPr/>
          </p:nvSpPr>
          <p:spPr>
            <a:xfrm>
              <a:off x="0" y="4983000"/>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6" name="Google Shape;126;p16"/>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7" name="Google Shape;127;p16"/>
            <p:cNvSpPr/>
            <p:nvPr/>
          </p:nvSpPr>
          <p:spPr>
            <a:xfrm>
              <a:off x="0" y="4662000"/>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28" name="Google Shape;128;p16"/>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7"/>
          <p:cNvSpPr txBox="1">
            <a:spLocks noGrp="1"/>
          </p:cNvSpPr>
          <p:nvPr>
            <p:ph type="subTitle" idx="1"/>
          </p:nvPr>
        </p:nvSpPr>
        <p:spPr>
          <a:xfrm>
            <a:off x="713225"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subTitle" idx="2"/>
          </p:nvPr>
        </p:nvSpPr>
        <p:spPr>
          <a:xfrm>
            <a:off x="3231361"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17"/>
          <p:cNvSpPr txBox="1">
            <a:spLocks noGrp="1"/>
          </p:cNvSpPr>
          <p:nvPr>
            <p:ph type="subTitle" idx="3"/>
          </p:nvPr>
        </p:nvSpPr>
        <p:spPr>
          <a:xfrm>
            <a:off x="5749496"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7"/>
          <p:cNvSpPr txBox="1">
            <a:spLocks noGrp="1"/>
          </p:cNvSpPr>
          <p:nvPr>
            <p:ph type="subTitle" idx="4"/>
          </p:nvPr>
        </p:nvSpPr>
        <p:spPr>
          <a:xfrm>
            <a:off x="713225"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5" name="Google Shape;135;p17"/>
          <p:cNvSpPr txBox="1">
            <a:spLocks noGrp="1"/>
          </p:cNvSpPr>
          <p:nvPr>
            <p:ph type="subTitle" idx="5"/>
          </p:nvPr>
        </p:nvSpPr>
        <p:spPr>
          <a:xfrm>
            <a:off x="3231357"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6" name="Google Shape;136;p17"/>
          <p:cNvSpPr txBox="1">
            <a:spLocks noGrp="1"/>
          </p:cNvSpPr>
          <p:nvPr>
            <p:ph type="subTitle" idx="6"/>
          </p:nvPr>
        </p:nvSpPr>
        <p:spPr>
          <a:xfrm>
            <a:off x="5749488"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37" name="Google Shape;137;p17"/>
          <p:cNvGrpSpPr/>
          <p:nvPr/>
        </p:nvGrpSpPr>
        <p:grpSpPr>
          <a:xfrm>
            <a:off x="8795925" y="2411700"/>
            <a:ext cx="364500" cy="2731800"/>
            <a:chOff x="8795925" y="2411700"/>
            <a:chExt cx="364500" cy="2731800"/>
          </a:xfrm>
        </p:grpSpPr>
        <p:sp>
          <p:nvSpPr>
            <p:cNvPr id="138" name="Google Shape;138;p17"/>
            <p:cNvSpPr/>
            <p:nvPr/>
          </p:nvSpPr>
          <p:spPr>
            <a:xfrm rot="10800000" flipH="1">
              <a:off x="8795925" y="4286400"/>
              <a:ext cx="364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9" name="Google Shape;139;p17"/>
            <p:cNvSpPr/>
            <p:nvPr/>
          </p:nvSpPr>
          <p:spPr>
            <a:xfrm rot="10800000" flipH="1">
              <a:off x="8795925"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0" name="Google Shape;140;p17"/>
            <p:cNvSpPr/>
            <p:nvPr/>
          </p:nvSpPr>
          <p:spPr>
            <a:xfrm rot="10800000" flipH="1">
              <a:off x="8795925" y="2572200"/>
              <a:ext cx="364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1" name="Google Shape;141;p17"/>
            <p:cNvSpPr/>
            <p:nvPr/>
          </p:nvSpPr>
          <p:spPr>
            <a:xfrm>
              <a:off x="8795925" y="2411700"/>
              <a:ext cx="3645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42" name="Google Shape;142;p17"/>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18"/>
          <p:cNvSpPr txBox="1">
            <a:spLocks noGrp="1"/>
          </p:cNvSpPr>
          <p:nvPr>
            <p:ph type="subTitle" idx="1"/>
          </p:nvPr>
        </p:nvSpPr>
        <p:spPr>
          <a:xfrm>
            <a:off x="713225" y="1659425"/>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8"/>
          <p:cNvSpPr txBox="1">
            <a:spLocks noGrp="1"/>
          </p:cNvSpPr>
          <p:nvPr>
            <p:ph type="subTitle" idx="2"/>
          </p:nvPr>
        </p:nvSpPr>
        <p:spPr>
          <a:xfrm>
            <a:off x="4698825" y="1659425"/>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8"/>
          <p:cNvSpPr txBox="1">
            <a:spLocks noGrp="1"/>
          </p:cNvSpPr>
          <p:nvPr>
            <p:ph type="subTitle" idx="3"/>
          </p:nvPr>
        </p:nvSpPr>
        <p:spPr>
          <a:xfrm>
            <a:off x="713225" y="3396200"/>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18"/>
          <p:cNvSpPr txBox="1">
            <a:spLocks noGrp="1"/>
          </p:cNvSpPr>
          <p:nvPr>
            <p:ph type="subTitle" idx="4"/>
          </p:nvPr>
        </p:nvSpPr>
        <p:spPr>
          <a:xfrm>
            <a:off x="4698825" y="3396200"/>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5"/>
          </p:nvPr>
        </p:nvSpPr>
        <p:spPr>
          <a:xfrm>
            <a:off x="713225" y="13384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0" name="Google Shape;150;p18"/>
          <p:cNvSpPr txBox="1">
            <a:spLocks noGrp="1"/>
          </p:cNvSpPr>
          <p:nvPr>
            <p:ph type="subTitle" idx="6"/>
          </p:nvPr>
        </p:nvSpPr>
        <p:spPr>
          <a:xfrm>
            <a:off x="713225" y="30752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1" name="Google Shape;151;p18"/>
          <p:cNvSpPr txBox="1">
            <a:spLocks noGrp="1"/>
          </p:cNvSpPr>
          <p:nvPr>
            <p:ph type="subTitle" idx="7"/>
          </p:nvPr>
        </p:nvSpPr>
        <p:spPr>
          <a:xfrm>
            <a:off x="4698825" y="13384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2" name="Google Shape;152;p18"/>
          <p:cNvSpPr txBox="1">
            <a:spLocks noGrp="1"/>
          </p:cNvSpPr>
          <p:nvPr>
            <p:ph type="subTitle" idx="8"/>
          </p:nvPr>
        </p:nvSpPr>
        <p:spPr>
          <a:xfrm>
            <a:off x="4698825" y="30752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53" name="Google Shape;153;p18"/>
          <p:cNvGrpSpPr/>
          <p:nvPr/>
        </p:nvGrpSpPr>
        <p:grpSpPr>
          <a:xfrm>
            <a:off x="0" y="3429300"/>
            <a:ext cx="9160425" cy="1714200"/>
            <a:chOff x="0" y="3429300"/>
            <a:chExt cx="9160425" cy="1714200"/>
          </a:xfrm>
        </p:grpSpPr>
        <p:grpSp>
          <p:nvGrpSpPr>
            <p:cNvPr id="154" name="Google Shape;154;p18"/>
            <p:cNvGrpSpPr/>
            <p:nvPr/>
          </p:nvGrpSpPr>
          <p:grpSpPr>
            <a:xfrm>
              <a:off x="8795925" y="3429300"/>
              <a:ext cx="364500" cy="1714200"/>
              <a:chOff x="8795925" y="3429300"/>
              <a:chExt cx="364500" cy="1714200"/>
            </a:xfrm>
          </p:grpSpPr>
          <p:sp>
            <p:nvSpPr>
              <p:cNvPr id="155" name="Google Shape;155;p18"/>
              <p:cNvSpPr/>
              <p:nvPr/>
            </p:nvSpPr>
            <p:spPr>
              <a:xfrm rot="10800000" flipH="1">
                <a:off x="8795925" y="4286400"/>
                <a:ext cx="364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6" name="Google Shape;156;p18"/>
              <p:cNvSpPr/>
              <p:nvPr/>
            </p:nvSpPr>
            <p:spPr>
              <a:xfrm rot="10800000" flipH="1">
                <a:off x="8795925"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57" name="Google Shape;157;p18"/>
            <p:cNvGrpSpPr/>
            <p:nvPr/>
          </p:nvGrpSpPr>
          <p:grpSpPr>
            <a:xfrm>
              <a:off x="0" y="3429300"/>
              <a:ext cx="364500" cy="1714200"/>
              <a:chOff x="0" y="3429300"/>
              <a:chExt cx="364500" cy="1714200"/>
            </a:xfrm>
          </p:grpSpPr>
          <p:sp>
            <p:nvSpPr>
              <p:cNvPr id="158" name="Google Shape;158;p18"/>
              <p:cNvSpPr/>
              <p:nvPr/>
            </p:nvSpPr>
            <p:spPr>
              <a:xfrm rot="10800000" flipH="1">
                <a:off x="0" y="4286400"/>
                <a:ext cx="364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9" name="Google Shape;159;p18"/>
              <p:cNvSpPr/>
              <p:nvPr/>
            </p:nvSpPr>
            <p:spPr>
              <a:xfrm rot="10800000" flipH="1">
                <a:off x="0"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0" name="Google Shape;160;p1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3" name="Google Shape;163;p19"/>
          <p:cNvSpPr txBox="1">
            <a:spLocks noGrp="1"/>
          </p:cNvSpPr>
          <p:nvPr>
            <p:ph type="subTitle" idx="1"/>
          </p:nvPr>
        </p:nvSpPr>
        <p:spPr>
          <a:xfrm>
            <a:off x="71310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9"/>
          <p:cNvSpPr txBox="1">
            <a:spLocks noGrp="1"/>
          </p:cNvSpPr>
          <p:nvPr>
            <p:ph type="subTitle" idx="2"/>
          </p:nvPr>
        </p:nvSpPr>
        <p:spPr>
          <a:xfrm>
            <a:off x="345525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9"/>
          <p:cNvSpPr txBox="1">
            <a:spLocks noGrp="1"/>
          </p:cNvSpPr>
          <p:nvPr>
            <p:ph type="subTitle" idx="3"/>
          </p:nvPr>
        </p:nvSpPr>
        <p:spPr>
          <a:xfrm>
            <a:off x="71310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9"/>
          <p:cNvSpPr txBox="1">
            <a:spLocks noGrp="1"/>
          </p:cNvSpPr>
          <p:nvPr>
            <p:ph type="subTitle" idx="4"/>
          </p:nvPr>
        </p:nvSpPr>
        <p:spPr>
          <a:xfrm>
            <a:off x="345525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5"/>
          </p:nvPr>
        </p:nvSpPr>
        <p:spPr>
          <a:xfrm>
            <a:off x="619740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6"/>
          </p:nvPr>
        </p:nvSpPr>
        <p:spPr>
          <a:xfrm>
            <a:off x="619740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7"/>
          </p:nvPr>
        </p:nvSpPr>
        <p:spPr>
          <a:xfrm>
            <a:off x="713100" y="1307112"/>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0" name="Google Shape;170;p19"/>
          <p:cNvSpPr txBox="1">
            <a:spLocks noGrp="1"/>
          </p:cNvSpPr>
          <p:nvPr>
            <p:ph type="subTitle" idx="8"/>
          </p:nvPr>
        </p:nvSpPr>
        <p:spPr>
          <a:xfrm>
            <a:off x="3457650" y="130711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1" name="Google Shape;171;p19"/>
          <p:cNvSpPr txBox="1">
            <a:spLocks noGrp="1"/>
          </p:cNvSpPr>
          <p:nvPr>
            <p:ph type="subTitle" idx="9"/>
          </p:nvPr>
        </p:nvSpPr>
        <p:spPr>
          <a:xfrm>
            <a:off x="6199800" y="130711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2" name="Google Shape;172;p19"/>
          <p:cNvSpPr txBox="1">
            <a:spLocks noGrp="1"/>
          </p:cNvSpPr>
          <p:nvPr>
            <p:ph type="subTitle" idx="13"/>
          </p:nvPr>
        </p:nvSpPr>
        <p:spPr>
          <a:xfrm>
            <a:off x="713100" y="3034188"/>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3" name="Google Shape;173;p19"/>
          <p:cNvSpPr txBox="1">
            <a:spLocks noGrp="1"/>
          </p:cNvSpPr>
          <p:nvPr>
            <p:ph type="subTitle" idx="14"/>
          </p:nvPr>
        </p:nvSpPr>
        <p:spPr>
          <a:xfrm>
            <a:off x="3457650" y="3034193"/>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4" name="Google Shape;174;p19"/>
          <p:cNvSpPr txBox="1">
            <a:spLocks noGrp="1"/>
          </p:cNvSpPr>
          <p:nvPr>
            <p:ph type="subTitle" idx="15"/>
          </p:nvPr>
        </p:nvSpPr>
        <p:spPr>
          <a:xfrm>
            <a:off x="6199800" y="3034193"/>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75" name="Google Shape;175;p19"/>
          <p:cNvGrpSpPr/>
          <p:nvPr/>
        </p:nvGrpSpPr>
        <p:grpSpPr>
          <a:xfrm>
            <a:off x="0" y="4661988"/>
            <a:ext cx="9144000" cy="481513"/>
            <a:chOff x="0" y="4661988"/>
            <a:chExt cx="9144000" cy="481513"/>
          </a:xfrm>
        </p:grpSpPr>
        <p:sp>
          <p:nvSpPr>
            <p:cNvPr id="176" name="Google Shape;176;p19"/>
            <p:cNvSpPr/>
            <p:nvPr/>
          </p:nvSpPr>
          <p:spPr>
            <a:xfrm>
              <a:off x="0" y="4983000"/>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7" name="Google Shape;177;p19"/>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8" name="Google Shape;178;p19"/>
            <p:cNvSpPr/>
            <p:nvPr/>
          </p:nvSpPr>
          <p:spPr>
            <a:xfrm>
              <a:off x="0" y="4661988"/>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79" name="Google Shape;179;p19"/>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9" name="Google Shape;229;p25"/>
          <p:cNvGrpSpPr/>
          <p:nvPr/>
        </p:nvGrpSpPr>
        <p:grpSpPr>
          <a:xfrm>
            <a:off x="0" y="0"/>
            <a:ext cx="9143875" cy="5143500"/>
            <a:chOff x="0" y="0"/>
            <a:chExt cx="9143875" cy="5143500"/>
          </a:xfrm>
        </p:grpSpPr>
        <p:sp>
          <p:nvSpPr>
            <p:cNvPr id="230" name="Google Shape;230;p25"/>
            <p:cNvSpPr/>
            <p:nvPr/>
          </p:nvSpPr>
          <p:spPr>
            <a:xfrm rot="10800000" flipH="1">
              <a:off x="0"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1" name="Google Shape;231;p25"/>
            <p:cNvSpPr/>
            <p:nvPr/>
          </p:nvSpPr>
          <p:spPr>
            <a:xfrm rot="10800000" flipH="1">
              <a:off x="0"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2" name="Google Shape;232;p25"/>
            <p:cNvSpPr/>
            <p:nvPr/>
          </p:nvSpPr>
          <p:spPr>
            <a:xfrm rot="10800000" flipH="1">
              <a:off x="8430775" y="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3" name="Google Shape;233;p25"/>
            <p:cNvSpPr/>
            <p:nvPr/>
          </p:nvSpPr>
          <p:spPr>
            <a:xfrm rot="10800000" flipH="1">
              <a:off x="8430775" y="8571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4" name="Google Shape;234;p25"/>
            <p:cNvSpPr/>
            <p:nvPr/>
          </p:nvSpPr>
          <p:spPr>
            <a:xfrm>
              <a:off x="8430775" y="1714200"/>
              <a:ext cx="7131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35" name="Google Shape;235;p25"/>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0"/>
        <p:cNvGrpSpPr/>
        <p:nvPr/>
      </p:nvGrpSpPr>
      <p:grpSpPr>
        <a:xfrm>
          <a:off x="0" y="0"/>
          <a:ext cx="0" cy="0"/>
          <a:chOff x="0" y="0"/>
          <a:chExt cx="0" cy="0"/>
        </a:xfrm>
      </p:grpSpPr>
      <p:grpSp>
        <p:nvGrpSpPr>
          <p:cNvPr id="251" name="Google Shape;251;p28"/>
          <p:cNvGrpSpPr/>
          <p:nvPr/>
        </p:nvGrpSpPr>
        <p:grpSpPr>
          <a:xfrm>
            <a:off x="335" y="2150"/>
            <a:ext cx="713300" cy="5139225"/>
            <a:chOff x="7468800" y="0"/>
            <a:chExt cx="1675200" cy="5139225"/>
          </a:xfrm>
        </p:grpSpPr>
        <p:sp>
          <p:nvSpPr>
            <p:cNvPr id="252" name="Google Shape;252;p28"/>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3" name="Google Shape;253;p28"/>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4" name="Google Shape;254;p28"/>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8"/>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6" name="Google Shape;256;p28"/>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7" name="Google Shape;257;p28"/>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8" name="Google Shape;258;p28"/>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9"/>
        <p:cNvGrpSpPr/>
        <p:nvPr/>
      </p:nvGrpSpPr>
      <p:grpSpPr>
        <a:xfrm>
          <a:off x="0" y="0"/>
          <a:ext cx="0" cy="0"/>
          <a:chOff x="0" y="0"/>
          <a:chExt cx="0" cy="0"/>
        </a:xfrm>
      </p:grpSpPr>
      <p:grpSp>
        <p:nvGrpSpPr>
          <p:cNvPr id="260" name="Google Shape;260;p29"/>
          <p:cNvGrpSpPr/>
          <p:nvPr/>
        </p:nvGrpSpPr>
        <p:grpSpPr>
          <a:xfrm>
            <a:off x="0" y="0"/>
            <a:ext cx="9143875" cy="5143500"/>
            <a:chOff x="0" y="0"/>
            <a:chExt cx="9143875" cy="5143500"/>
          </a:xfrm>
        </p:grpSpPr>
        <p:sp>
          <p:nvSpPr>
            <p:cNvPr id="261" name="Google Shape;261;p29"/>
            <p:cNvSpPr/>
            <p:nvPr/>
          </p:nvSpPr>
          <p:spPr>
            <a:xfrm rot="10800000" flipH="1">
              <a:off x="0"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2" name="Google Shape;262;p29"/>
            <p:cNvSpPr/>
            <p:nvPr/>
          </p:nvSpPr>
          <p:spPr>
            <a:xfrm rot="10800000" flipH="1">
              <a:off x="0"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3" name="Google Shape;263;p29"/>
            <p:cNvSpPr/>
            <p:nvPr/>
          </p:nvSpPr>
          <p:spPr>
            <a:xfrm rot="10800000" flipH="1">
              <a:off x="8430775" y="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4" name="Google Shape;264;p29"/>
            <p:cNvSpPr/>
            <p:nvPr/>
          </p:nvSpPr>
          <p:spPr>
            <a:xfrm rot="10800000" flipH="1">
              <a:off x="8430775" y="8571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5" name="Google Shape;265;p29"/>
            <p:cNvSpPr/>
            <p:nvPr/>
          </p:nvSpPr>
          <p:spPr>
            <a:xfrm>
              <a:off x="8430775" y="1714200"/>
              <a:ext cx="7131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66" name="Google Shape;266;p29"/>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858063" y="2350044"/>
            <a:ext cx="3572700" cy="1358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963434" y="924863"/>
            <a:ext cx="954000" cy="954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1322338" y="539500"/>
            <a:ext cx="2760600" cy="4064400"/>
          </a:xfrm>
          <a:prstGeom prst="rect">
            <a:avLst/>
          </a:prstGeom>
          <a:noFill/>
          <a:ln>
            <a:noFill/>
          </a:ln>
        </p:spPr>
      </p:sp>
      <p:grpSp>
        <p:nvGrpSpPr>
          <p:cNvPr id="15" name="Google Shape;15;p3"/>
          <p:cNvGrpSpPr/>
          <p:nvPr/>
        </p:nvGrpSpPr>
        <p:grpSpPr>
          <a:xfrm>
            <a:off x="335" y="2150"/>
            <a:ext cx="713300" cy="5139225"/>
            <a:chOff x="7468800" y="0"/>
            <a:chExt cx="1675200" cy="5139225"/>
          </a:xfrm>
        </p:grpSpPr>
        <p:sp>
          <p:nvSpPr>
            <p:cNvPr id="16" name="Google Shape;16;p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17;p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3"/>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19;p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0;p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1;p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subTitle" idx="1"/>
          </p:nvPr>
        </p:nvSpPr>
        <p:spPr>
          <a:xfrm>
            <a:off x="1628225" y="3279925"/>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1628225" y="1845299"/>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1628225" y="1588175"/>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1628225" y="3022850"/>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2" name="Google Shape;32;p5"/>
          <p:cNvGrpSpPr/>
          <p:nvPr/>
        </p:nvGrpSpPr>
        <p:grpSpPr>
          <a:xfrm>
            <a:off x="0" y="4661988"/>
            <a:ext cx="9144000" cy="481513"/>
            <a:chOff x="0" y="4661988"/>
            <a:chExt cx="9144000" cy="481513"/>
          </a:xfrm>
        </p:grpSpPr>
        <p:sp>
          <p:nvSpPr>
            <p:cNvPr id="33" name="Google Shape;33;p5"/>
            <p:cNvSpPr/>
            <p:nvPr/>
          </p:nvSpPr>
          <p:spPr>
            <a:xfrm>
              <a:off x="0" y="4983000"/>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5"/>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5"/>
            <p:cNvSpPr/>
            <p:nvPr/>
          </p:nvSpPr>
          <p:spPr>
            <a:xfrm>
              <a:off x="0" y="4661988"/>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6" name="Google Shape;36;p5"/>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713225" y="845825"/>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713225" y="214107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479825" y="539500"/>
            <a:ext cx="2950800" cy="4064400"/>
          </a:xfrm>
          <a:prstGeom prst="rect">
            <a:avLst/>
          </a:prstGeom>
          <a:noFill/>
          <a:ln>
            <a:noFill/>
          </a:ln>
        </p:spPr>
      </p:sp>
      <p:grpSp>
        <p:nvGrpSpPr>
          <p:cNvPr id="49" name="Google Shape;49;p7"/>
          <p:cNvGrpSpPr/>
          <p:nvPr/>
        </p:nvGrpSpPr>
        <p:grpSpPr>
          <a:xfrm>
            <a:off x="7717675" y="3429300"/>
            <a:ext cx="1426200" cy="1714200"/>
            <a:chOff x="7717675" y="3429300"/>
            <a:chExt cx="1426200" cy="1714200"/>
          </a:xfrm>
        </p:grpSpPr>
        <p:sp>
          <p:nvSpPr>
            <p:cNvPr id="50" name="Google Shape;50;p7"/>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7"/>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2" name="Google Shape;52;p7"/>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3" name="Google Shape;53;p7"/>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p:nvGrpSpPr>
        <p:grpSpPr>
          <a:xfrm>
            <a:off x="8424000" y="-4125"/>
            <a:ext cx="720300" cy="5143600"/>
            <a:chOff x="8424000" y="-4125"/>
            <a:chExt cx="720300" cy="5143600"/>
          </a:xfrm>
        </p:grpSpPr>
        <p:grpSp>
          <p:nvGrpSpPr>
            <p:cNvPr id="57" name="Google Shape;57;p8"/>
            <p:cNvGrpSpPr/>
            <p:nvPr/>
          </p:nvGrpSpPr>
          <p:grpSpPr>
            <a:xfrm>
              <a:off x="8584500" y="-4125"/>
              <a:ext cx="559800" cy="5143600"/>
              <a:chOff x="8584500" y="-4125"/>
              <a:chExt cx="559800" cy="5143600"/>
            </a:xfrm>
          </p:grpSpPr>
          <p:sp>
            <p:nvSpPr>
              <p:cNvPr id="58" name="Google Shape;58;p8"/>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8"/>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8"/>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1" name="Google Shape;61;p8"/>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2" name="Google Shape;62;p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5" name="Google Shape;6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6" name="Google Shape;66;p9"/>
          <p:cNvGrpSpPr/>
          <p:nvPr/>
        </p:nvGrpSpPr>
        <p:grpSpPr>
          <a:xfrm>
            <a:off x="7717675" y="3429300"/>
            <a:ext cx="1426200" cy="1714200"/>
            <a:chOff x="7717675" y="3429300"/>
            <a:chExt cx="1426200" cy="1714200"/>
          </a:xfrm>
        </p:grpSpPr>
        <p:sp>
          <p:nvSpPr>
            <p:cNvPr id="67" name="Google Shape;67;p9"/>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9"/>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9"/>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0" name="Google Shape;70;p9"/>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a:spLocks noGrp="1"/>
          </p:cNvSpPr>
          <p:nvPr>
            <p:ph type="pic" idx="2"/>
          </p:nvPr>
        </p:nvSpPr>
        <p:spPr>
          <a:xfrm>
            <a:off x="0" y="0"/>
            <a:ext cx="9144000" cy="5143500"/>
          </a:xfrm>
          <a:prstGeom prst="rect">
            <a:avLst/>
          </a:prstGeom>
          <a:noFill/>
          <a:ln>
            <a:noFill/>
          </a:ln>
        </p:spPr>
      </p:sp>
      <p:sp>
        <p:nvSpPr>
          <p:cNvPr id="73" name="Google Shape;7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3"/>
          <p:cNvSpPr txBox="1">
            <a:spLocks noGrp="1"/>
          </p:cNvSpPr>
          <p:nvPr>
            <p:ph type="title" idx="2" hasCustomPrompt="1"/>
          </p:nvPr>
        </p:nvSpPr>
        <p:spPr>
          <a:xfrm>
            <a:off x="720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3" hasCustomPrompt="1"/>
          </p:nvPr>
        </p:nvSpPr>
        <p:spPr>
          <a:xfrm>
            <a:off x="4572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4" hasCustomPrompt="1"/>
          </p:nvPr>
        </p:nvSpPr>
        <p:spPr>
          <a:xfrm>
            <a:off x="720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5" hasCustomPrompt="1"/>
          </p:nvPr>
        </p:nvSpPr>
        <p:spPr>
          <a:xfrm>
            <a:off x="4572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6" hasCustomPrompt="1"/>
          </p:nvPr>
        </p:nvSpPr>
        <p:spPr>
          <a:xfrm>
            <a:off x="720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7" hasCustomPrompt="1"/>
          </p:nvPr>
        </p:nvSpPr>
        <p:spPr>
          <a:xfrm>
            <a:off x="4572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
          </p:nvPr>
        </p:nvSpPr>
        <p:spPr>
          <a:xfrm>
            <a:off x="1607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3"/>
          <p:cNvSpPr txBox="1">
            <a:spLocks noGrp="1"/>
          </p:cNvSpPr>
          <p:nvPr>
            <p:ph type="subTitle" idx="8"/>
          </p:nvPr>
        </p:nvSpPr>
        <p:spPr>
          <a:xfrm>
            <a:off x="1607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3"/>
          <p:cNvSpPr txBox="1">
            <a:spLocks noGrp="1"/>
          </p:cNvSpPr>
          <p:nvPr>
            <p:ph type="subTitle" idx="9"/>
          </p:nvPr>
        </p:nvSpPr>
        <p:spPr>
          <a:xfrm>
            <a:off x="1607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3"/>
          <p:cNvSpPr txBox="1">
            <a:spLocks noGrp="1"/>
          </p:cNvSpPr>
          <p:nvPr>
            <p:ph type="subTitle" idx="13"/>
          </p:nvPr>
        </p:nvSpPr>
        <p:spPr>
          <a:xfrm>
            <a:off x="5459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 name="Google Shape;90;p13"/>
          <p:cNvSpPr txBox="1">
            <a:spLocks noGrp="1"/>
          </p:cNvSpPr>
          <p:nvPr>
            <p:ph type="subTitle" idx="14"/>
          </p:nvPr>
        </p:nvSpPr>
        <p:spPr>
          <a:xfrm>
            <a:off x="5459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 name="Google Shape;91;p13"/>
          <p:cNvSpPr txBox="1">
            <a:spLocks noGrp="1"/>
          </p:cNvSpPr>
          <p:nvPr>
            <p:ph type="subTitle" idx="15"/>
          </p:nvPr>
        </p:nvSpPr>
        <p:spPr>
          <a:xfrm>
            <a:off x="5459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2" name="Google Shape;92;p13"/>
          <p:cNvGrpSpPr/>
          <p:nvPr/>
        </p:nvGrpSpPr>
        <p:grpSpPr>
          <a:xfrm>
            <a:off x="8424000" y="-4125"/>
            <a:ext cx="720300" cy="5143600"/>
            <a:chOff x="8424000" y="-4125"/>
            <a:chExt cx="720300" cy="5143600"/>
          </a:xfrm>
        </p:grpSpPr>
        <p:grpSp>
          <p:nvGrpSpPr>
            <p:cNvPr id="93" name="Google Shape;93;p13"/>
            <p:cNvGrpSpPr/>
            <p:nvPr/>
          </p:nvGrpSpPr>
          <p:grpSpPr>
            <a:xfrm>
              <a:off x="8584500" y="-4125"/>
              <a:ext cx="559800" cy="5143600"/>
              <a:chOff x="8584500" y="-4125"/>
              <a:chExt cx="559800" cy="5143600"/>
            </a:xfrm>
          </p:grpSpPr>
          <p:sp>
            <p:nvSpPr>
              <p:cNvPr id="94" name="Google Shape;94;p13"/>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 name="Google Shape;95;p13"/>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13"/>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7" name="Google Shape;97;p13"/>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8" name="Google Shape;98;p13"/>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2pPr>
            <a:lvl3pPr lvl="2"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3pPr>
            <a:lvl4pPr lvl="3"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4pPr>
            <a:lvl5pPr lvl="4"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5pPr>
            <a:lvl6pPr lvl="5"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6pPr>
            <a:lvl7pPr lvl="6"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7pPr>
            <a:lvl8pPr lvl="7"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8pPr>
            <a:lvl9pPr lvl="8"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63" r:id="rId11"/>
    <p:sldLayoutId id="2147483664" r:id="rId12"/>
    <p:sldLayoutId id="2147483665" r:id="rId13"/>
    <p:sldLayoutId id="2147483671" r:id="rId14"/>
    <p:sldLayoutId id="2147483674" r:id="rId15"/>
    <p:sldLayoutId id="214748367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f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https://drive.google.com/drive/folders/1-4awDQFdIegQ6lt8vTOiehB-_PF3XRDf?usp=sharing"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33"/>
          <p:cNvGrpSpPr/>
          <p:nvPr/>
        </p:nvGrpSpPr>
        <p:grpSpPr>
          <a:xfrm>
            <a:off x="7468800" y="4275"/>
            <a:ext cx="1675200" cy="5139225"/>
            <a:chOff x="7468800" y="0"/>
            <a:chExt cx="1675200" cy="5139225"/>
          </a:xfrm>
        </p:grpSpPr>
        <p:grpSp>
          <p:nvGrpSpPr>
            <p:cNvPr id="278" name="Google Shape;278;p33"/>
            <p:cNvGrpSpPr/>
            <p:nvPr/>
          </p:nvGrpSpPr>
          <p:grpSpPr>
            <a:xfrm>
              <a:off x="7468800" y="0"/>
              <a:ext cx="1675200" cy="5139225"/>
              <a:chOff x="7468800" y="0"/>
              <a:chExt cx="1675200" cy="5139225"/>
            </a:xfrm>
          </p:grpSpPr>
          <p:sp>
            <p:nvSpPr>
              <p:cNvPr id="279" name="Google Shape;279;p3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3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3" name="Google Shape;283;p3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4" name="Google Shape;284;p3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5" name="Google Shape;285;p33"/>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86" name="Google Shape;286;p33"/>
          <p:cNvSpPr txBox="1">
            <a:spLocks noGrp="1"/>
          </p:cNvSpPr>
          <p:nvPr>
            <p:ph type="ctrTitle"/>
          </p:nvPr>
        </p:nvSpPr>
        <p:spPr>
          <a:xfrm>
            <a:off x="381000" y="1506650"/>
            <a:ext cx="6983825" cy="15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Regional Sales </a:t>
            </a:r>
            <a:br>
              <a:rPr lang="en-US" dirty="0"/>
            </a:br>
            <a:r>
              <a:rPr lang="en-US" dirty="0"/>
              <a:t>Data Analysis Project</a:t>
            </a:r>
            <a:endParaRPr dirty="0"/>
          </a:p>
        </p:txBody>
      </p:sp>
      <p:sp>
        <p:nvSpPr>
          <p:cNvPr id="287" name="Google Shape;287;p33"/>
          <p:cNvSpPr txBox="1">
            <a:spLocks noGrp="1"/>
          </p:cNvSpPr>
          <p:nvPr>
            <p:ph type="subTitle" idx="1"/>
          </p:nvPr>
        </p:nvSpPr>
        <p:spPr>
          <a:xfrm>
            <a:off x="484623" y="3397933"/>
            <a:ext cx="5055059" cy="914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comprehensive analysis using Python, SQL, and Power BI</a:t>
            </a:r>
          </a:p>
          <a:p>
            <a:pPr marL="0" lvl="0" indent="0" algn="l" rtl="0">
              <a:spcBef>
                <a:spcPts val="0"/>
              </a:spcBef>
              <a:spcAft>
                <a:spcPts val="0"/>
              </a:spcAft>
              <a:buNone/>
            </a:pPr>
            <a:r>
              <a:rPr lang="en-US" dirty="0"/>
              <a:t>Following the EDA approach</a:t>
            </a:r>
            <a:endParaRPr dirty="0"/>
          </a:p>
        </p:txBody>
      </p:sp>
      <p:pic>
        <p:nvPicPr>
          <p:cNvPr id="2" name="Picture 1">
            <a:extLst>
              <a:ext uri="{FF2B5EF4-FFF2-40B4-BE49-F238E27FC236}">
                <a16:creationId xmlns:a16="http://schemas.microsoft.com/office/drawing/2014/main" id="{2B2BDD0D-C88D-431E-BC92-4367CEB006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8376"/>
            <a:ext cx="1375038" cy="1280446"/>
          </a:xfrm>
          <a:prstGeom prst="rect">
            <a:avLst/>
          </a:prstGeom>
        </p:spPr>
      </p:pic>
      <p:pic>
        <p:nvPicPr>
          <p:cNvPr id="3" name="Picture 2">
            <a:extLst>
              <a:ext uri="{FF2B5EF4-FFF2-40B4-BE49-F238E27FC236}">
                <a16:creationId xmlns:a16="http://schemas.microsoft.com/office/drawing/2014/main" id="{31D2DDBB-6BCC-C67F-7739-A8AD5C97B0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26788" y="48829"/>
            <a:ext cx="1117212" cy="556188"/>
          </a:xfrm>
          <a:prstGeom prst="rect">
            <a:avLst/>
          </a:prstGeom>
          <a:noFill/>
        </p:spPr>
      </p:pic>
      <p:pic>
        <p:nvPicPr>
          <p:cNvPr id="7" name="Picture 6">
            <a:extLst>
              <a:ext uri="{FF2B5EF4-FFF2-40B4-BE49-F238E27FC236}">
                <a16:creationId xmlns:a16="http://schemas.microsoft.com/office/drawing/2014/main" id="{09BC52A2-0CD9-20E7-5531-46570E46ECFF}"/>
              </a:ext>
            </a:extLst>
          </p:cNvPr>
          <p:cNvPicPr>
            <a:picLocks noChangeAspect="1"/>
          </p:cNvPicPr>
          <p:nvPr/>
        </p:nvPicPr>
        <p:blipFill>
          <a:blip r:embed="rId5"/>
          <a:stretch>
            <a:fillRect/>
          </a:stretch>
        </p:blipFill>
        <p:spPr>
          <a:xfrm>
            <a:off x="7468800" y="4270688"/>
            <a:ext cx="1675200" cy="8685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165818" y="5293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Discription</a:t>
            </a:r>
            <a:endParaRPr dirty="0"/>
          </a:p>
        </p:txBody>
      </p:sp>
      <p:grpSp>
        <p:nvGrpSpPr>
          <p:cNvPr id="341" name="Google Shape;341;p38"/>
          <p:cNvGrpSpPr/>
          <p:nvPr/>
        </p:nvGrpSpPr>
        <p:grpSpPr>
          <a:xfrm>
            <a:off x="866908" y="3260910"/>
            <a:ext cx="379035" cy="379035"/>
            <a:chOff x="3984786" y="3963895"/>
            <a:chExt cx="379035" cy="379035"/>
          </a:xfrm>
        </p:grpSpPr>
        <p:sp>
          <p:nvSpPr>
            <p:cNvPr id="342" name="Google Shape;342;p38"/>
            <p:cNvSpPr/>
            <p:nvPr/>
          </p:nvSpPr>
          <p:spPr>
            <a:xfrm>
              <a:off x="4140864" y="3963895"/>
              <a:ext cx="66906" cy="66906"/>
            </a:xfrm>
            <a:custGeom>
              <a:avLst/>
              <a:gdLst/>
              <a:ahLst/>
              <a:cxnLst/>
              <a:rect l="l" t="t" r="r" b="b"/>
              <a:pathLst>
                <a:path w="2413" h="2413" extrusionOk="0">
                  <a:moveTo>
                    <a:pt x="1206" y="1"/>
                  </a:moveTo>
                  <a:cubicBezTo>
                    <a:pt x="540" y="1"/>
                    <a:pt x="1" y="541"/>
                    <a:pt x="1" y="1207"/>
                  </a:cubicBezTo>
                  <a:cubicBezTo>
                    <a:pt x="1" y="1874"/>
                    <a:pt x="540" y="2413"/>
                    <a:pt x="1206" y="2413"/>
                  </a:cubicBezTo>
                  <a:cubicBezTo>
                    <a:pt x="1872" y="2413"/>
                    <a:pt x="2413" y="1874"/>
                    <a:pt x="2413" y="1207"/>
                  </a:cubicBezTo>
                  <a:cubicBezTo>
                    <a:pt x="2413" y="541"/>
                    <a:pt x="1872" y="1"/>
                    <a:pt x="1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4029400"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3984786" y="4030829"/>
              <a:ext cx="379035" cy="312101"/>
            </a:xfrm>
            <a:custGeom>
              <a:avLst/>
              <a:gdLst/>
              <a:ahLst/>
              <a:cxnLst/>
              <a:rect l="l" t="t" r="r" b="b"/>
              <a:pathLst>
                <a:path w="13670" h="11256" extrusionOk="0">
                  <a:moveTo>
                    <a:pt x="6848" y="1"/>
                  </a:moveTo>
                  <a:cubicBezTo>
                    <a:pt x="5295" y="1"/>
                    <a:pt x="4031" y="1263"/>
                    <a:pt x="4031" y="2815"/>
                  </a:cubicBezTo>
                  <a:lnTo>
                    <a:pt x="4031" y="4021"/>
                  </a:lnTo>
                  <a:lnTo>
                    <a:pt x="6435" y="4021"/>
                  </a:lnTo>
                  <a:lnTo>
                    <a:pt x="6435" y="7043"/>
                  </a:lnTo>
                  <a:lnTo>
                    <a:pt x="4956" y="8225"/>
                  </a:lnTo>
                  <a:cubicBezTo>
                    <a:pt x="4439" y="7620"/>
                    <a:pt x="3671" y="7236"/>
                    <a:pt x="2815" y="7236"/>
                  </a:cubicBezTo>
                  <a:cubicBezTo>
                    <a:pt x="2769" y="7236"/>
                    <a:pt x="2723" y="7237"/>
                    <a:pt x="2677" y="7239"/>
                  </a:cubicBezTo>
                  <a:cubicBezTo>
                    <a:pt x="1205" y="7311"/>
                    <a:pt x="1" y="8605"/>
                    <a:pt x="1" y="10081"/>
                  </a:cubicBezTo>
                  <a:lnTo>
                    <a:pt x="1" y="11255"/>
                  </a:lnTo>
                  <a:lnTo>
                    <a:pt x="5634" y="11255"/>
                  </a:lnTo>
                  <a:lnTo>
                    <a:pt x="5634" y="10050"/>
                  </a:lnTo>
                  <a:cubicBezTo>
                    <a:pt x="5634" y="9644"/>
                    <a:pt x="5548" y="9258"/>
                    <a:pt x="5393" y="8909"/>
                  </a:cubicBezTo>
                  <a:lnTo>
                    <a:pt x="6835" y="7750"/>
                  </a:lnTo>
                  <a:lnTo>
                    <a:pt x="8277" y="8909"/>
                  </a:lnTo>
                  <a:cubicBezTo>
                    <a:pt x="8122" y="9258"/>
                    <a:pt x="8036" y="9644"/>
                    <a:pt x="8036" y="10050"/>
                  </a:cubicBezTo>
                  <a:lnTo>
                    <a:pt x="8036" y="11255"/>
                  </a:lnTo>
                  <a:lnTo>
                    <a:pt x="13669" y="11255"/>
                  </a:lnTo>
                  <a:lnTo>
                    <a:pt x="13669" y="10050"/>
                  </a:lnTo>
                  <a:cubicBezTo>
                    <a:pt x="13669" y="8498"/>
                    <a:pt x="12407" y="7236"/>
                    <a:pt x="10855" y="7236"/>
                  </a:cubicBezTo>
                  <a:cubicBezTo>
                    <a:pt x="9999" y="7236"/>
                    <a:pt x="9231" y="7620"/>
                    <a:pt x="8714" y="8225"/>
                  </a:cubicBezTo>
                  <a:lnTo>
                    <a:pt x="7235" y="7043"/>
                  </a:lnTo>
                  <a:lnTo>
                    <a:pt x="7235" y="4021"/>
                  </a:lnTo>
                  <a:lnTo>
                    <a:pt x="9665" y="4021"/>
                  </a:lnTo>
                  <a:lnTo>
                    <a:pt x="9665" y="2843"/>
                  </a:lnTo>
                  <a:cubicBezTo>
                    <a:pt x="9665" y="1366"/>
                    <a:pt x="8537" y="118"/>
                    <a:pt x="7063" y="9"/>
                  </a:cubicBezTo>
                  <a:cubicBezTo>
                    <a:pt x="6991" y="4"/>
                    <a:pt x="6919" y="1"/>
                    <a:pt x="6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4252357"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38"/>
          <p:cNvGrpSpPr/>
          <p:nvPr/>
        </p:nvGrpSpPr>
        <p:grpSpPr>
          <a:xfrm>
            <a:off x="878012" y="1826310"/>
            <a:ext cx="356825" cy="379007"/>
            <a:chOff x="4790492" y="3367504"/>
            <a:chExt cx="356825" cy="379007"/>
          </a:xfrm>
        </p:grpSpPr>
        <p:sp>
          <p:nvSpPr>
            <p:cNvPr id="347" name="Google Shape;347;p38"/>
            <p:cNvSpPr/>
            <p:nvPr/>
          </p:nvSpPr>
          <p:spPr>
            <a:xfrm>
              <a:off x="4856289" y="3657284"/>
              <a:ext cx="24483" cy="22348"/>
            </a:xfrm>
            <a:custGeom>
              <a:avLst/>
              <a:gdLst/>
              <a:ahLst/>
              <a:cxnLst/>
              <a:rect l="l" t="t" r="r" b="b"/>
              <a:pathLst>
                <a:path w="883" h="806" extrusionOk="0">
                  <a:moveTo>
                    <a:pt x="441" y="1"/>
                  </a:moveTo>
                  <a:cubicBezTo>
                    <a:pt x="339" y="1"/>
                    <a:pt x="236" y="40"/>
                    <a:pt x="158" y="119"/>
                  </a:cubicBezTo>
                  <a:cubicBezTo>
                    <a:pt x="0" y="276"/>
                    <a:pt x="0" y="531"/>
                    <a:pt x="158" y="688"/>
                  </a:cubicBezTo>
                  <a:cubicBezTo>
                    <a:pt x="236" y="766"/>
                    <a:pt x="339" y="806"/>
                    <a:pt x="441" y="806"/>
                  </a:cubicBezTo>
                  <a:cubicBezTo>
                    <a:pt x="544" y="806"/>
                    <a:pt x="647" y="766"/>
                    <a:pt x="726" y="688"/>
                  </a:cubicBezTo>
                  <a:cubicBezTo>
                    <a:pt x="882" y="531"/>
                    <a:pt x="882" y="276"/>
                    <a:pt x="726" y="119"/>
                  </a:cubicBezTo>
                  <a:cubicBezTo>
                    <a:pt x="647" y="40"/>
                    <a:pt x="544"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4965092" y="3523527"/>
              <a:ext cx="26064" cy="22348"/>
            </a:xfrm>
            <a:custGeom>
              <a:avLst/>
              <a:gdLst/>
              <a:ahLst/>
              <a:cxnLst/>
              <a:rect l="l" t="t" r="r" b="b"/>
              <a:pathLst>
                <a:path w="940" h="806" extrusionOk="0">
                  <a:moveTo>
                    <a:pt x="538" y="1"/>
                  </a:moveTo>
                  <a:cubicBezTo>
                    <a:pt x="181" y="1"/>
                    <a:pt x="0" y="435"/>
                    <a:pt x="253" y="688"/>
                  </a:cubicBezTo>
                  <a:cubicBezTo>
                    <a:pt x="334" y="769"/>
                    <a:pt x="435" y="805"/>
                    <a:pt x="534" y="805"/>
                  </a:cubicBezTo>
                  <a:cubicBezTo>
                    <a:pt x="741" y="805"/>
                    <a:pt x="940" y="645"/>
                    <a:pt x="940" y="403"/>
                  </a:cubicBezTo>
                  <a:cubicBezTo>
                    <a:pt x="940" y="179"/>
                    <a:pt x="758"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4790492" y="3434106"/>
              <a:ext cx="267265" cy="312406"/>
            </a:xfrm>
            <a:custGeom>
              <a:avLst/>
              <a:gdLst/>
              <a:ahLst/>
              <a:cxnLst/>
              <a:rect l="l" t="t" r="r" b="b"/>
              <a:pathLst>
                <a:path w="9639" h="11267" extrusionOk="0">
                  <a:moveTo>
                    <a:pt x="3334" y="2539"/>
                  </a:moveTo>
                  <a:lnTo>
                    <a:pt x="3903" y="3109"/>
                  </a:lnTo>
                  <a:lnTo>
                    <a:pt x="3334" y="3677"/>
                  </a:lnTo>
                  <a:lnTo>
                    <a:pt x="3903" y="4246"/>
                  </a:lnTo>
                  <a:lnTo>
                    <a:pt x="3334" y="4814"/>
                  </a:lnTo>
                  <a:lnTo>
                    <a:pt x="2766" y="4246"/>
                  </a:lnTo>
                  <a:lnTo>
                    <a:pt x="2196" y="4814"/>
                  </a:lnTo>
                  <a:lnTo>
                    <a:pt x="1628" y="4246"/>
                  </a:lnTo>
                  <a:lnTo>
                    <a:pt x="2196" y="3677"/>
                  </a:lnTo>
                  <a:lnTo>
                    <a:pt x="1628" y="3109"/>
                  </a:lnTo>
                  <a:lnTo>
                    <a:pt x="2196" y="2539"/>
                  </a:lnTo>
                  <a:lnTo>
                    <a:pt x="2766" y="3109"/>
                  </a:lnTo>
                  <a:lnTo>
                    <a:pt x="3334" y="2539"/>
                  </a:lnTo>
                  <a:close/>
                  <a:moveTo>
                    <a:pt x="7403" y="7267"/>
                  </a:moveTo>
                  <a:lnTo>
                    <a:pt x="7971" y="7835"/>
                  </a:lnTo>
                  <a:lnTo>
                    <a:pt x="7403" y="8403"/>
                  </a:lnTo>
                  <a:lnTo>
                    <a:pt x="7971" y="8972"/>
                  </a:lnTo>
                  <a:lnTo>
                    <a:pt x="7403" y="9542"/>
                  </a:lnTo>
                  <a:lnTo>
                    <a:pt x="6835" y="8972"/>
                  </a:lnTo>
                  <a:lnTo>
                    <a:pt x="6266" y="9542"/>
                  </a:lnTo>
                  <a:lnTo>
                    <a:pt x="5698" y="8972"/>
                  </a:lnTo>
                  <a:lnTo>
                    <a:pt x="6266" y="8403"/>
                  </a:lnTo>
                  <a:lnTo>
                    <a:pt x="5698" y="7835"/>
                  </a:lnTo>
                  <a:lnTo>
                    <a:pt x="6266" y="7267"/>
                  </a:lnTo>
                  <a:lnTo>
                    <a:pt x="6835" y="7835"/>
                  </a:lnTo>
                  <a:lnTo>
                    <a:pt x="7403" y="7267"/>
                  </a:lnTo>
                  <a:close/>
                  <a:moveTo>
                    <a:pt x="6853" y="2416"/>
                  </a:moveTo>
                  <a:cubicBezTo>
                    <a:pt x="7141" y="2416"/>
                    <a:pt x="7436" y="2524"/>
                    <a:pt x="7688" y="2776"/>
                  </a:cubicBezTo>
                  <a:cubicBezTo>
                    <a:pt x="8158" y="3246"/>
                    <a:pt x="8158" y="4010"/>
                    <a:pt x="7688" y="4481"/>
                  </a:cubicBezTo>
                  <a:cubicBezTo>
                    <a:pt x="7453" y="4716"/>
                    <a:pt x="7144" y="4834"/>
                    <a:pt x="6836" y="4834"/>
                  </a:cubicBezTo>
                  <a:cubicBezTo>
                    <a:pt x="6646" y="4834"/>
                    <a:pt x="6456" y="4789"/>
                    <a:pt x="6283" y="4700"/>
                  </a:cubicBezTo>
                  <a:cubicBezTo>
                    <a:pt x="5260" y="5555"/>
                    <a:pt x="4424" y="6631"/>
                    <a:pt x="3850" y="7834"/>
                  </a:cubicBezTo>
                  <a:cubicBezTo>
                    <a:pt x="4326" y="8633"/>
                    <a:pt x="3755" y="9658"/>
                    <a:pt x="2814" y="9658"/>
                  </a:cubicBezTo>
                  <a:cubicBezTo>
                    <a:pt x="1748" y="9658"/>
                    <a:pt x="1200" y="8361"/>
                    <a:pt x="1961" y="7600"/>
                  </a:cubicBezTo>
                  <a:cubicBezTo>
                    <a:pt x="2196" y="7365"/>
                    <a:pt x="2505" y="7247"/>
                    <a:pt x="2813" y="7247"/>
                  </a:cubicBezTo>
                  <a:cubicBezTo>
                    <a:pt x="2947" y="7247"/>
                    <a:pt x="3081" y="7269"/>
                    <a:pt x="3209" y="7314"/>
                  </a:cubicBezTo>
                  <a:cubicBezTo>
                    <a:pt x="3822" y="6091"/>
                    <a:pt x="4686" y="4995"/>
                    <a:pt x="5730" y="4114"/>
                  </a:cubicBezTo>
                  <a:cubicBezTo>
                    <a:pt x="5339" y="3221"/>
                    <a:pt x="6067" y="2416"/>
                    <a:pt x="6853" y="2416"/>
                  </a:cubicBezTo>
                  <a:close/>
                  <a:moveTo>
                    <a:pt x="1" y="0"/>
                  </a:moveTo>
                  <a:lnTo>
                    <a:pt x="1" y="11267"/>
                  </a:lnTo>
                  <a:lnTo>
                    <a:pt x="9638" y="11267"/>
                  </a:lnTo>
                  <a:lnTo>
                    <a:pt x="9638" y="0"/>
                  </a:lnTo>
                  <a:lnTo>
                    <a:pt x="8836" y="0"/>
                  </a:lnTo>
                  <a:lnTo>
                    <a:pt x="8836" y="1603"/>
                  </a:lnTo>
                  <a:lnTo>
                    <a:pt x="801" y="1603"/>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4834884" y="3367504"/>
              <a:ext cx="178426" cy="88811"/>
            </a:xfrm>
            <a:custGeom>
              <a:avLst/>
              <a:gdLst/>
              <a:ahLst/>
              <a:cxnLst/>
              <a:rect l="l" t="t" r="r" b="b"/>
              <a:pathLst>
                <a:path w="6435" h="3203" extrusionOk="0">
                  <a:moveTo>
                    <a:pt x="3218" y="0"/>
                  </a:moveTo>
                  <a:cubicBezTo>
                    <a:pt x="2329" y="0"/>
                    <a:pt x="1609" y="718"/>
                    <a:pt x="1609" y="1602"/>
                  </a:cubicBezTo>
                  <a:lnTo>
                    <a:pt x="1" y="1602"/>
                  </a:lnTo>
                  <a:lnTo>
                    <a:pt x="1" y="3203"/>
                  </a:lnTo>
                  <a:lnTo>
                    <a:pt x="6435" y="3203"/>
                  </a:lnTo>
                  <a:lnTo>
                    <a:pt x="6435" y="1602"/>
                  </a:lnTo>
                  <a:lnTo>
                    <a:pt x="4826" y="1602"/>
                  </a:lnTo>
                  <a:cubicBezTo>
                    <a:pt x="4826" y="718"/>
                    <a:pt x="4106" y="0"/>
                    <a:pt x="3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5080660" y="3523665"/>
              <a:ext cx="66657" cy="219574"/>
            </a:xfrm>
            <a:custGeom>
              <a:avLst/>
              <a:gdLst/>
              <a:ahLst/>
              <a:cxnLst/>
              <a:rect l="l" t="t" r="r" b="b"/>
              <a:pathLst>
                <a:path w="2404" h="7919" extrusionOk="0">
                  <a:moveTo>
                    <a:pt x="0" y="0"/>
                  </a:moveTo>
                  <a:lnTo>
                    <a:pt x="0" y="4903"/>
                  </a:lnTo>
                  <a:lnTo>
                    <a:pt x="1203" y="7919"/>
                  </a:lnTo>
                  <a:lnTo>
                    <a:pt x="2403" y="4903"/>
                  </a:lnTo>
                  <a:lnTo>
                    <a:pt x="2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5080660" y="3457064"/>
              <a:ext cx="66657" cy="44419"/>
            </a:xfrm>
            <a:custGeom>
              <a:avLst/>
              <a:gdLst/>
              <a:ahLst/>
              <a:cxnLst/>
              <a:rect l="l" t="t" r="r" b="b"/>
              <a:pathLst>
                <a:path w="2404" h="1602" extrusionOk="0">
                  <a:moveTo>
                    <a:pt x="0" y="1"/>
                  </a:moveTo>
                  <a:lnTo>
                    <a:pt x="0" y="1602"/>
                  </a:lnTo>
                  <a:lnTo>
                    <a:pt x="2403" y="1602"/>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7B033BA6-1635-5094-7EB1-C0C74C14D8C0}"/>
              </a:ext>
            </a:extLst>
          </p:cNvPr>
          <p:cNvSpPr>
            <a:spLocks noGrp="1"/>
          </p:cNvSpPr>
          <p:nvPr>
            <p:ph type="subTitle" idx="2"/>
          </p:nvPr>
        </p:nvSpPr>
        <p:spPr>
          <a:xfrm>
            <a:off x="165818" y="1196349"/>
            <a:ext cx="7445572" cy="914652"/>
          </a:xfrm>
        </p:spPr>
        <p:txBody>
          <a:bodyPr/>
          <a:lstStyle/>
          <a:p>
            <a:pPr algn="just"/>
            <a:r>
              <a:rPr lang="en-US" dirty="0"/>
              <a:t>The dataset used in this analysis consists of multiple tables, each representing different aspects of the store’s sales operations. </a:t>
            </a:r>
          </a:p>
          <a:p>
            <a:pPr algn="just"/>
            <a:r>
              <a:rPr lang="en-US" dirty="0"/>
              <a:t>The data is structured to provide insights into sales transactions, customer information, store locations, and </a:t>
            </a:r>
            <a:r>
              <a:rPr lang="en-US" dirty="0">
                <a:solidFill>
                  <a:schemeClr val="tx1"/>
                </a:solidFill>
              </a:rPr>
              <a:t>products</a:t>
            </a:r>
            <a:r>
              <a:rPr lang="en-US" dirty="0"/>
              <a:t>, with key metrics such as order quantities, discounts, prices, and profits.</a:t>
            </a:r>
          </a:p>
          <a:p>
            <a:endParaRPr lang="en-US" dirty="0"/>
          </a:p>
        </p:txBody>
      </p:sp>
      <p:pic>
        <p:nvPicPr>
          <p:cNvPr id="13" name="Picture 12">
            <a:extLst>
              <a:ext uri="{FF2B5EF4-FFF2-40B4-BE49-F238E27FC236}">
                <a16:creationId xmlns:a16="http://schemas.microsoft.com/office/drawing/2014/main" id="{F1E26224-4851-30EF-265D-C6307E8145CD}"/>
              </a:ext>
            </a:extLst>
          </p:cNvPr>
          <p:cNvPicPr>
            <a:picLocks noChangeAspect="1"/>
          </p:cNvPicPr>
          <p:nvPr/>
        </p:nvPicPr>
        <p:blipFill>
          <a:blip r:embed="rId3"/>
          <a:stretch>
            <a:fillRect/>
          </a:stretch>
        </p:blipFill>
        <p:spPr>
          <a:xfrm>
            <a:off x="668918" y="2403014"/>
            <a:ext cx="7200900" cy="1971675"/>
          </a:xfrm>
          <a:prstGeom prst="rect">
            <a:avLst/>
          </a:prstGeom>
        </p:spPr>
      </p:pic>
      <p:pic>
        <p:nvPicPr>
          <p:cNvPr id="2" name="Picture 1">
            <a:extLst>
              <a:ext uri="{FF2B5EF4-FFF2-40B4-BE49-F238E27FC236}">
                <a16:creationId xmlns:a16="http://schemas.microsoft.com/office/drawing/2014/main" id="{9294D2A1-6712-5ABC-5557-F54B14E6E1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539E4E-7BA9-7453-DA7E-390F47C9E2D3}"/>
              </a:ext>
            </a:extLst>
          </p:cNvPr>
          <p:cNvPicPr>
            <a:picLocks noChangeAspect="1"/>
          </p:cNvPicPr>
          <p:nvPr/>
        </p:nvPicPr>
        <p:blipFill>
          <a:blip r:embed="rId2"/>
          <a:stretch>
            <a:fillRect/>
          </a:stretch>
        </p:blipFill>
        <p:spPr>
          <a:xfrm>
            <a:off x="333375" y="522793"/>
            <a:ext cx="8477250" cy="4097914"/>
          </a:xfrm>
          <a:prstGeom prst="rect">
            <a:avLst/>
          </a:prstGeom>
        </p:spPr>
      </p:pic>
      <p:pic>
        <p:nvPicPr>
          <p:cNvPr id="2" name="Picture 1">
            <a:extLst>
              <a:ext uri="{FF2B5EF4-FFF2-40B4-BE49-F238E27FC236}">
                <a16:creationId xmlns:a16="http://schemas.microsoft.com/office/drawing/2014/main" id="{BE15DBC9-085A-7B06-B28B-81A5752378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8968" y="3980484"/>
            <a:ext cx="1375038" cy="1280446"/>
          </a:xfrm>
          <a:prstGeom prst="rect">
            <a:avLst/>
          </a:prstGeom>
        </p:spPr>
      </p:pic>
    </p:spTree>
    <p:extLst>
      <p:ext uri="{BB962C8B-B14F-4D97-AF65-F5344CB8AC3E}">
        <p14:creationId xmlns:p14="http://schemas.microsoft.com/office/powerpoint/2010/main" val="205154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4858062" y="2350044"/>
            <a:ext cx="3731755" cy="13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Cleaning (Python)</a:t>
            </a:r>
          </a:p>
        </p:txBody>
      </p:sp>
      <p:sp>
        <p:nvSpPr>
          <p:cNvPr id="327" name="Google Shape;327;p37"/>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29" name="Google Shape;329;p37"/>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028" name="Picture 4" descr="Data Analysis Vertical Royalty-Free Images, Stock Photos &amp; Pictures |  Shutterstock">
            <a:extLst>
              <a:ext uri="{FF2B5EF4-FFF2-40B4-BE49-F238E27FC236}">
                <a16:creationId xmlns:a16="http://schemas.microsoft.com/office/drawing/2014/main" id="{348DDDC7-3688-BC37-F331-7798D4391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38" y="539500"/>
            <a:ext cx="2760600" cy="406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45A8346-F9E0-DD8F-36A8-2FAA428F6B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306678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200453" y="470227"/>
            <a:ext cx="8708019" cy="585426"/>
          </a:xfrm>
          <a:prstGeom prst="rect">
            <a:avLst/>
          </a:prstGeom>
        </p:spPr>
        <p:txBody>
          <a:bodyPr spcFirstLastPara="1" wrap="square" lIns="91425" tIns="91425" rIns="91425" bIns="91425" anchor="t" anchorCtr="0">
            <a:noAutofit/>
          </a:bodyPr>
          <a:lstStyle/>
          <a:p>
            <a:r>
              <a:rPr lang="en-US" dirty="0"/>
              <a:t>Confirming no missing values &amp; no duplicates</a:t>
            </a:r>
            <a:br>
              <a:rPr lang="en-US" dirty="0"/>
            </a:br>
            <a:endParaRPr dirty="0"/>
          </a:p>
        </p:txBody>
      </p:sp>
      <p:grpSp>
        <p:nvGrpSpPr>
          <p:cNvPr id="367" name="Google Shape;367;p39"/>
          <p:cNvGrpSpPr/>
          <p:nvPr/>
        </p:nvGrpSpPr>
        <p:grpSpPr>
          <a:xfrm>
            <a:off x="6030621" y="1549007"/>
            <a:ext cx="302000" cy="308822"/>
            <a:chOff x="8044647" y="3963895"/>
            <a:chExt cx="370689" cy="379063"/>
          </a:xfrm>
        </p:grpSpPr>
        <p:sp>
          <p:nvSpPr>
            <p:cNvPr id="368" name="Google Shape;368;p39"/>
            <p:cNvSpPr/>
            <p:nvPr/>
          </p:nvSpPr>
          <p:spPr>
            <a:xfrm>
              <a:off x="8307171" y="4030774"/>
              <a:ext cx="89199" cy="89227"/>
            </a:xfrm>
            <a:custGeom>
              <a:avLst/>
              <a:gdLst/>
              <a:ahLst/>
              <a:cxnLst/>
              <a:rect l="l" t="t" r="r" b="b"/>
              <a:pathLst>
                <a:path w="3217" h="3218" extrusionOk="0">
                  <a:moveTo>
                    <a:pt x="1609" y="1"/>
                  </a:moveTo>
                  <a:cubicBezTo>
                    <a:pt x="721" y="1"/>
                    <a:pt x="1" y="721"/>
                    <a:pt x="1" y="1609"/>
                  </a:cubicBezTo>
                  <a:cubicBezTo>
                    <a:pt x="1" y="2497"/>
                    <a:pt x="721" y="3218"/>
                    <a:pt x="1609" y="3218"/>
                  </a:cubicBezTo>
                  <a:cubicBezTo>
                    <a:pt x="2498" y="3218"/>
                    <a:pt x="3216" y="2497"/>
                    <a:pt x="3216" y="1609"/>
                  </a:cubicBezTo>
                  <a:cubicBezTo>
                    <a:pt x="3216" y="721"/>
                    <a:pt x="2498" y="1"/>
                    <a:pt x="1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8044647" y="4205679"/>
              <a:ext cx="257588" cy="137279"/>
            </a:xfrm>
            <a:custGeom>
              <a:avLst/>
              <a:gdLst/>
              <a:ahLst/>
              <a:cxnLst/>
              <a:rect l="l" t="t" r="r" b="b"/>
              <a:pathLst>
                <a:path w="9290" h="4951" extrusionOk="0">
                  <a:moveTo>
                    <a:pt x="7039" y="1"/>
                  </a:moveTo>
                  <a:cubicBezTo>
                    <a:pt x="6608" y="331"/>
                    <a:pt x="6364" y="555"/>
                    <a:pt x="5850" y="555"/>
                  </a:cubicBezTo>
                  <a:cubicBezTo>
                    <a:pt x="5140" y="555"/>
                    <a:pt x="5031" y="125"/>
                    <a:pt x="4645" y="125"/>
                  </a:cubicBezTo>
                  <a:cubicBezTo>
                    <a:pt x="4261" y="125"/>
                    <a:pt x="4148" y="555"/>
                    <a:pt x="3438" y="555"/>
                  </a:cubicBezTo>
                  <a:cubicBezTo>
                    <a:pt x="2963" y="555"/>
                    <a:pt x="2740" y="378"/>
                    <a:pt x="2246" y="7"/>
                  </a:cubicBezTo>
                  <a:lnTo>
                    <a:pt x="1" y="4951"/>
                  </a:lnTo>
                  <a:lnTo>
                    <a:pt x="9289" y="4951"/>
                  </a:lnTo>
                  <a:lnTo>
                    <a:pt x="7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116516" y="3963895"/>
              <a:ext cx="157631" cy="234852"/>
            </a:xfrm>
            <a:custGeom>
              <a:avLst/>
              <a:gdLst/>
              <a:ahLst/>
              <a:cxnLst/>
              <a:rect l="l" t="t" r="r" b="b"/>
              <a:pathLst>
                <a:path w="5685" h="8470" extrusionOk="0">
                  <a:moveTo>
                    <a:pt x="1653" y="1"/>
                  </a:moveTo>
                  <a:lnTo>
                    <a:pt x="1653" y="4423"/>
                  </a:lnTo>
                  <a:lnTo>
                    <a:pt x="0" y="7982"/>
                  </a:lnTo>
                  <a:lnTo>
                    <a:pt x="389" y="8268"/>
                  </a:lnTo>
                  <a:cubicBezTo>
                    <a:pt x="582" y="8397"/>
                    <a:pt x="636" y="8470"/>
                    <a:pt x="849" y="8470"/>
                  </a:cubicBezTo>
                  <a:cubicBezTo>
                    <a:pt x="1238" y="8470"/>
                    <a:pt x="1340" y="8042"/>
                    <a:pt x="2054" y="8042"/>
                  </a:cubicBezTo>
                  <a:cubicBezTo>
                    <a:pt x="2770" y="8042"/>
                    <a:pt x="2870" y="8470"/>
                    <a:pt x="3260" y="8470"/>
                  </a:cubicBezTo>
                  <a:cubicBezTo>
                    <a:pt x="3441" y="8470"/>
                    <a:pt x="3492" y="8455"/>
                    <a:pt x="4103" y="7971"/>
                  </a:cubicBezTo>
                  <a:lnTo>
                    <a:pt x="2453" y="4423"/>
                  </a:lnTo>
                  <a:lnTo>
                    <a:pt x="2456" y="3204"/>
                  </a:lnTo>
                  <a:lnTo>
                    <a:pt x="5685" y="3204"/>
                  </a:lnTo>
                  <a:lnTo>
                    <a:pt x="5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8248943" y="4108023"/>
              <a:ext cx="104034" cy="134284"/>
            </a:xfrm>
            <a:custGeom>
              <a:avLst/>
              <a:gdLst/>
              <a:ahLst/>
              <a:cxnLst/>
              <a:rect l="l" t="t" r="r" b="b"/>
              <a:pathLst>
                <a:path w="3752" h="4843" extrusionOk="0">
                  <a:moveTo>
                    <a:pt x="1300" y="1"/>
                  </a:moveTo>
                  <a:lnTo>
                    <a:pt x="0" y="2293"/>
                  </a:lnTo>
                  <a:lnTo>
                    <a:pt x="1061" y="4623"/>
                  </a:lnTo>
                  <a:cubicBezTo>
                    <a:pt x="1240" y="4490"/>
                    <a:pt x="1456" y="4412"/>
                    <a:pt x="1687" y="4412"/>
                  </a:cubicBezTo>
                  <a:cubicBezTo>
                    <a:pt x="1938" y="4412"/>
                    <a:pt x="2206" y="4505"/>
                    <a:pt x="2462" y="4724"/>
                  </a:cubicBezTo>
                  <a:cubicBezTo>
                    <a:pt x="2574" y="4820"/>
                    <a:pt x="2605" y="4842"/>
                    <a:pt x="2704" y="4842"/>
                  </a:cubicBezTo>
                  <a:cubicBezTo>
                    <a:pt x="2961" y="4842"/>
                    <a:pt x="3075" y="4414"/>
                    <a:pt x="3709" y="4414"/>
                  </a:cubicBezTo>
                  <a:lnTo>
                    <a:pt x="3752" y="4414"/>
                  </a:lnTo>
                  <a:lnTo>
                    <a:pt x="1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8287872" y="4252982"/>
              <a:ext cx="127463" cy="89948"/>
            </a:xfrm>
            <a:custGeom>
              <a:avLst/>
              <a:gdLst/>
              <a:ahLst/>
              <a:cxnLst/>
              <a:rect l="l" t="t" r="r" b="b"/>
              <a:pathLst>
                <a:path w="4597" h="3244" extrusionOk="0">
                  <a:moveTo>
                    <a:pt x="2316" y="0"/>
                  </a:moveTo>
                  <a:cubicBezTo>
                    <a:pt x="2207" y="0"/>
                    <a:pt x="2182" y="18"/>
                    <a:pt x="2063" y="120"/>
                  </a:cubicBezTo>
                  <a:cubicBezTo>
                    <a:pt x="1918" y="242"/>
                    <a:pt x="1699" y="429"/>
                    <a:pt x="1300" y="429"/>
                  </a:cubicBezTo>
                  <a:cubicBezTo>
                    <a:pt x="666" y="429"/>
                    <a:pt x="568" y="10"/>
                    <a:pt x="313" y="10"/>
                  </a:cubicBezTo>
                  <a:cubicBezTo>
                    <a:pt x="232" y="10"/>
                    <a:pt x="135" y="52"/>
                    <a:pt x="0" y="163"/>
                  </a:cubicBezTo>
                  <a:lnTo>
                    <a:pt x="1401" y="3243"/>
                  </a:lnTo>
                  <a:lnTo>
                    <a:pt x="4596" y="3243"/>
                  </a:lnTo>
                  <a:lnTo>
                    <a:pt x="2795" y="1"/>
                  </a:lnTo>
                  <a:cubicBezTo>
                    <a:pt x="2712" y="4"/>
                    <a:pt x="2642" y="5"/>
                    <a:pt x="2583" y="5"/>
                  </a:cubicBezTo>
                  <a:cubicBezTo>
                    <a:pt x="2454" y="5"/>
                    <a:pt x="2374" y="0"/>
                    <a:pt x="2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9"/>
          <p:cNvGrpSpPr/>
          <p:nvPr/>
        </p:nvGrpSpPr>
        <p:grpSpPr>
          <a:xfrm>
            <a:off x="930207" y="1548955"/>
            <a:ext cx="277751" cy="308860"/>
            <a:chOff x="720012" y="1557287"/>
            <a:chExt cx="340882" cy="379063"/>
          </a:xfrm>
        </p:grpSpPr>
        <p:sp>
          <p:nvSpPr>
            <p:cNvPr id="384" name="Google Shape;384;p39"/>
            <p:cNvSpPr/>
            <p:nvPr/>
          </p:nvSpPr>
          <p:spPr>
            <a:xfrm>
              <a:off x="812705" y="1813821"/>
              <a:ext cx="156217" cy="66990"/>
            </a:xfrm>
            <a:custGeom>
              <a:avLst/>
              <a:gdLst/>
              <a:ahLst/>
              <a:cxnLst/>
              <a:rect l="l" t="t" r="r" b="b"/>
              <a:pathLst>
                <a:path w="5634" h="2416" extrusionOk="0">
                  <a:moveTo>
                    <a:pt x="1134" y="1"/>
                  </a:moveTo>
                  <a:lnTo>
                    <a:pt x="805" y="1615"/>
                  </a:lnTo>
                  <a:lnTo>
                    <a:pt x="0" y="1615"/>
                  </a:lnTo>
                  <a:lnTo>
                    <a:pt x="0" y="2416"/>
                  </a:lnTo>
                  <a:lnTo>
                    <a:pt x="5634" y="2416"/>
                  </a:lnTo>
                  <a:lnTo>
                    <a:pt x="5634" y="1615"/>
                  </a:lnTo>
                  <a:lnTo>
                    <a:pt x="4829" y="1615"/>
                  </a:lnTo>
                  <a:lnTo>
                    <a:pt x="4502" y="1"/>
                  </a:lnTo>
                  <a:cubicBezTo>
                    <a:pt x="3973" y="276"/>
                    <a:pt x="3396" y="414"/>
                    <a:pt x="2818" y="414"/>
                  </a:cubicBezTo>
                  <a:cubicBezTo>
                    <a:pt x="2240" y="414"/>
                    <a:pt x="1662" y="276"/>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779487" y="1902993"/>
              <a:ext cx="222097" cy="33356"/>
            </a:xfrm>
            <a:custGeom>
              <a:avLst/>
              <a:gdLst/>
              <a:ahLst/>
              <a:cxnLst/>
              <a:rect l="l" t="t" r="r" b="b"/>
              <a:pathLst>
                <a:path w="8010" h="1203" extrusionOk="0">
                  <a:moveTo>
                    <a:pt x="401" y="0"/>
                  </a:moveTo>
                  <a:lnTo>
                    <a:pt x="0" y="1202"/>
                  </a:lnTo>
                  <a:lnTo>
                    <a:pt x="8009" y="1202"/>
                  </a:lnTo>
                  <a:lnTo>
                    <a:pt x="7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868243" y="1668779"/>
              <a:ext cx="44614" cy="44614"/>
            </a:xfrm>
            <a:custGeom>
              <a:avLst/>
              <a:gdLst/>
              <a:ahLst/>
              <a:cxnLst/>
              <a:rect l="l" t="t" r="r" b="b"/>
              <a:pathLst>
                <a:path w="1609" h="1609" extrusionOk="0">
                  <a:moveTo>
                    <a:pt x="804" y="0"/>
                  </a:moveTo>
                  <a:cubicBezTo>
                    <a:pt x="360" y="0"/>
                    <a:pt x="0" y="361"/>
                    <a:pt x="0" y="804"/>
                  </a:cubicBezTo>
                  <a:cubicBezTo>
                    <a:pt x="0" y="1248"/>
                    <a:pt x="360" y="1609"/>
                    <a:pt x="804" y="1609"/>
                  </a:cubicBezTo>
                  <a:cubicBezTo>
                    <a:pt x="1248" y="1609"/>
                    <a:pt x="1609" y="1248"/>
                    <a:pt x="1609" y="804"/>
                  </a:cubicBezTo>
                  <a:cubicBezTo>
                    <a:pt x="1609" y="361"/>
                    <a:pt x="124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790495" y="1623916"/>
              <a:ext cx="200636" cy="178399"/>
            </a:xfrm>
            <a:custGeom>
              <a:avLst/>
              <a:gdLst/>
              <a:ahLst/>
              <a:cxnLst/>
              <a:rect l="l" t="t" r="r" b="b"/>
              <a:pathLst>
                <a:path w="7236" h="6434" extrusionOk="0">
                  <a:moveTo>
                    <a:pt x="3608" y="815"/>
                  </a:moveTo>
                  <a:cubicBezTo>
                    <a:pt x="4495" y="815"/>
                    <a:pt x="5216" y="1536"/>
                    <a:pt x="5216" y="2423"/>
                  </a:cubicBezTo>
                  <a:cubicBezTo>
                    <a:pt x="5216" y="3310"/>
                    <a:pt x="4495" y="4030"/>
                    <a:pt x="3608" y="4030"/>
                  </a:cubicBezTo>
                  <a:cubicBezTo>
                    <a:pt x="2721" y="4030"/>
                    <a:pt x="1999" y="3310"/>
                    <a:pt x="1999" y="2423"/>
                  </a:cubicBezTo>
                  <a:cubicBezTo>
                    <a:pt x="1999" y="1536"/>
                    <a:pt x="2721" y="815"/>
                    <a:pt x="3608" y="815"/>
                  </a:cubicBezTo>
                  <a:close/>
                  <a:moveTo>
                    <a:pt x="1" y="1"/>
                  </a:moveTo>
                  <a:lnTo>
                    <a:pt x="1" y="2815"/>
                  </a:lnTo>
                  <a:cubicBezTo>
                    <a:pt x="1" y="4817"/>
                    <a:pt x="1624" y="6433"/>
                    <a:pt x="3618" y="6433"/>
                  </a:cubicBezTo>
                  <a:cubicBezTo>
                    <a:pt x="5614" y="6433"/>
                    <a:pt x="7235" y="4815"/>
                    <a:pt x="7235" y="2815"/>
                  </a:cubicBez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790495" y="1557287"/>
              <a:ext cx="200636" cy="44475"/>
            </a:xfrm>
            <a:custGeom>
              <a:avLst/>
              <a:gdLst/>
              <a:ahLst/>
              <a:cxnLst/>
              <a:rect l="l" t="t" r="r" b="b"/>
              <a:pathLst>
                <a:path w="7236" h="1604" extrusionOk="0">
                  <a:moveTo>
                    <a:pt x="1" y="1"/>
                  </a:moveTo>
                  <a:lnTo>
                    <a:pt x="1" y="1603"/>
                  </a:lnTo>
                  <a:lnTo>
                    <a:pt x="7235" y="1603"/>
                  </a:lnTo>
                  <a:cubicBezTo>
                    <a:pt x="7235" y="1127"/>
                    <a:pt x="7235" y="487"/>
                    <a:pt x="7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1013341" y="1579496"/>
              <a:ext cx="47553" cy="117925"/>
            </a:xfrm>
            <a:custGeom>
              <a:avLst/>
              <a:gdLst/>
              <a:ahLst/>
              <a:cxnLst/>
              <a:rect l="l" t="t" r="r" b="b"/>
              <a:pathLst>
                <a:path w="1715" h="4253" extrusionOk="0">
                  <a:moveTo>
                    <a:pt x="1714" y="0"/>
                  </a:moveTo>
                  <a:lnTo>
                    <a:pt x="0" y="2"/>
                  </a:lnTo>
                  <a:lnTo>
                    <a:pt x="0" y="802"/>
                  </a:lnTo>
                  <a:lnTo>
                    <a:pt x="689" y="802"/>
                  </a:lnTo>
                  <a:lnTo>
                    <a:pt x="56" y="3330"/>
                  </a:lnTo>
                  <a:lnTo>
                    <a:pt x="0" y="3357"/>
                  </a:lnTo>
                  <a:lnTo>
                    <a:pt x="0" y="4253"/>
                  </a:lnTo>
                  <a:lnTo>
                    <a:pt x="744" y="3880"/>
                  </a:lnTo>
                  <a:lnTo>
                    <a:pt x="1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720012" y="1579524"/>
              <a:ext cx="47580" cy="117897"/>
            </a:xfrm>
            <a:custGeom>
              <a:avLst/>
              <a:gdLst/>
              <a:ahLst/>
              <a:cxnLst/>
              <a:rect l="l" t="t" r="r" b="b"/>
              <a:pathLst>
                <a:path w="1716" h="4252" extrusionOk="0">
                  <a:moveTo>
                    <a:pt x="1" y="1"/>
                  </a:moveTo>
                  <a:lnTo>
                    <a:pt x="971" y="3879"/>
                  </a:lnTo>
                  <a:lnTo>
                    <a:pt x="1716" y="4252"/>
                  </a:lnTo>
                  <a:lnTo>
                    <a:pt x="1716" y="3356"/>
                  </a:lnTo>
                  <a:lnTo>
                    <a:pt x="1659" y="3329"/>
                  </a:lnTo>
                  <a:lnTo>
                    <a:pt x="1026" y="801"/>
                  </a:lnTo>
                  <a:lnTo>
                    <a:pt x="1716" y="801"/>
                  </a:lnTo>
                  <a:lnTo>
                    <a:pt x="17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580F2BE-FB91-3D5C-82F6-55C3E8CFD3B5}"/>
              </a:ext>
            </a:extLst>
          </p:cNvPr>
          <p:cNvPicPr>
            <a:picLocks noChangeAspect="1"/>
          </p:cNvPicPr>
          <p:nvPr/>
        </p:nvPicPr>
        <p:blipFill>
          <a:blip r:embed="rId3"/>
          <a:stretch>
            <a:fillRect/>
          </a:stretch>
        </p:blipFill>
        <p:spPr>
          <a:xfrm>
            <a:off x="393488" y="1073727"/>
            <a:ext cx="7762875" cy="3965864"/>
          </a:xfrm>
          <a:prstGeom prst="rect">
            <a:avLst/>
          </a:prstGeom>
        </p:spPr>
      </p:pic>
      <p:pic>
        <p:nvPicPr>
          <p:cNvPr id="2" name="Picture 1">
            <a:extLst>
              <a:ext uri="{FF2B5EF4-FFF2-40B4-BE49-F238E27FC236}">
                <a16:creationId xmlns:a16="http://schemas.microsoft.com/office/drawing/2014/main" id="{2F2EC84F-5C04-EF48-3CA6-57525ABA9A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967" y="3966182"/>
            <a:ext cx="1375038" cy="1280446"/>
          </a:xfrm>
          <a:prstGeom prst="rect">
            <a:avLst/>
          </a:prstGeom>
        </p:spPr>
      </p:pic>
    </p:spTree>
    <p:extLst>
      <p:ext uri="{BB962C8B-B14F-4D97-AF65-F5344CB8AC3E}">
        <p14:creationId xmlns:p14="http://schemas.microsoft.com/office/powerpoint/2010/main" val="163023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217990" y="0"/>
            <a:ext cx="8708019" cy="576322"/>
          </a:xfrm>
          <a:prstGeom prst="rect">
            <a:avLst/>
          </a:prstGeom>
        </p:spPr>
        <p:txBody>
          <a:bodyPr spcFirstLastPara="1" wrap="square" lIns="91425" tIns="91425" rIns="91425" bIns="91425" anchor="t" anchorCtr="0">
            <a:noAutofit/>
          </a:bodyPr>
          <a:lstStyle/>
          <a:p>
            <a:r>
              <a:rPr lang="en-US" dirty="0"/>
              <a:t>Box plots for outlier visualization</a:t>
            </a:r>
          </a:p>
        </p:txBody>
      </p:sp>
      <p:grpSp>
        <p:nvGrpSpPr>
          <p:cNvPr id="367" name="Google Shape;367;p39"/>
          <p:cNvGrpSpPr/>
          <p:nvPr/>
        </p:nvGrpSpPr>
        <p:grpSpPr>
          <a:xfrm>
            <a:off x="6030621" y="1549007"/>
            <a:ext cx="302000" cy="308822"/>
            <a:chOff x="8044647" y="3963895"/>
            <a:chExt cx="370689" cy="379063"/>
          </a:xfrm>
        </p:grpSpPr>
        <p:sp>
          <p:nvSpPr>
            <p:cNvPr id="368" name="Google Shape;368;p39"/>
            <p:cNvSpPr/>
            <p:nvPr/>
          </p:nvSpPr>
          <p:spPr>
            <a:xfrm>
              <a:off x="8307171" y="4030774"/>
              <a:ext cx="89199" cy="89227"/>
            </a:xfrm>
            <a:custGeom>
              <a:avLst/>
              <a:gdLst/>
              <a:ahLst/>
              <a:cxnLst/>
              <a:rect l="l" t="t" r="r" b="b"/>
              <a:pathLst>
                <a:path w="3217" h="3218" extrusionOk="0">
                  <a:moveTo>
                    <a:pt x="1609" y="1"/>
                  </a:moveTo>
                  <a:cubicBezTo>
                    <a:pt x="721" y="1"/>
                    <a:pt x="1" y="721"/>
                    <a:pt x="1" y="1609"/>
                  </a:cubicBezTo>
                  <a:cubicBezTo>
                    <a:pt x="1" y="2497"/>
                    <a:pt x="721" y="3218"/>
                    <a:pt x="1609" y="3218"/>
                  </a:cubicBezTo>
                  <a:cubicBezTo>
                    <a:pt x="2498" y="3218"/>
                    <a:pt x="3216" y="2497"/>
                    <a:pt x="3216" y="1609"/>
                  </a:cubicBezTo>
                  <a:cubicBezTo>
                    <a:pt x="3216" y="721"/>
                    <a:pt x="2498" y="1"/>
                    <a:pt x="1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8044647" y="4205679"/>
              <a:ext cx="257588" cy="137279"/>
            </a:xfrm>
            <a:custGeom>
              <a:avLst/>
              <a:gdLst/>
              <a:ahLst/>
              <a:cxnLst/>
              <a:rect l="l" t="t" r="r" b="b"/>
              <a:pathLst>
                <a:path w="9290" h="4951" extrusionOk="0">
                  <a:moveTo>
                    <a:pt x="7039" y="1"/>
                  </a:moveTo>
                  <a:cubicBezTo>
                    <a:pt x="6608" y="331"/>
                    <a:pt x="6364" y="555"/>
                    <a:pt x="5850" y="555"/>
                  </a:cubicBezTo>
                  <a:cubicBezTo>
                    <a:pt x="5140" y="555"/>
                    <a:pt x="5031" y="125"/>
                    <a:pt x="4645" y="125"/>
                  </a:cubicBezTo>
                  <a:cubicBezTo>
                    <a:pt x="4261" y="125"/>
                    <a:pt x="4148" y="555"/>
                    <a:pt x="3438" y="555"/>
                  </a:cubicBezTo>
                  <a:cubicBezTo>
                    <a:pt x="2963" y="555"/>
                    <a:pt x="2740" y="378"/>
                    <a:pt x="2246" y="7"/>
                  </a:cubicBezTo>
                  <a:lnTo>
                    <a:pt x="1" y="4951"/>
                  </a:lnTo>
                  <a:lnTo>
                    <a:pt x="9289" y="4951"/>
                  </a:lnTo>
                  <a:lnTo>
                    <a:pt x="7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116516" y="3963895"/>
              <a:ext cx="157631" cy="234852"/>
            </a:xfrm>
            <a:custGeom>
              <a:avLst/>
              <a:gdLst/>
              <a:ahLst/>
              <a:cxnLst/>
              <a:rect l="l" t="t" r="r" b="b"/>
              <a:pathLst>
                <a:path w="5685" h="8470" extrusionOk="0">
                  <a:moveTo>
                    <a:pt x="1653" y="1"/>
                  </a:moveTo>
                  <a:lnTo>
                    <a:pt x="1653" y="4423"/>
                  </a:lnTo>
                  <a:lnTo>
                    <a:pt x="0" y="7982"/>
                  </a:lnTo>
                  <a:lnTo>
                    <a:pt x="389" y="8268"/>
                  </a:lnTo>
                  <a:cubicBezTo>
                    <a:pt x="582" y="8397"/>
                    <a:pt x="636" y="8470"/>
                    <a:pt x="849" y="8470"/>
                  </a:cubicBezTo>
                  <a:cubicBezTo>
                    <a:pt x="1238" y="8470"/>
                    <a:pt x="1340" y="8042"/>
                    <a:pt x="2054" y="8042"/>
                  </a:cubicBezTo>
                  <a:cubicBezTo>
                    <a:pt x="2770" y="8042"/>
                    <a:pt x="2870" y="8470"/>
                    <a:pt x="3260" y="8470"/>
                  </a:cubicBezTo>
                  <a:cubicBezTo>
                    <a:pt x="3441" y="8470"/>
                    <a:pt x="3492" y="8455"/>
                    <a:pt x="4103" y="7971"/>
                  </a:cubicBezTo>
                  <a:lnTo>
                    <a:pt x="2453" y="4423"/>
                  </a:lnTo>
                  <a:lnTo>
                    <a:pt x="2456" y="3204"/>
                  </a:lnTo>
                  <a:lnTo>
                    <a:pt x="5685" y="3204"/>
                  </a:lnTo>
                  <a:lnTo>
                    <a:pt x="5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8248943" y="4108023"/>
              <a:ext cx="104034" cy="134284"/>
            </a:xfrm>
            <a:custGeom>
              <a:avLst/>
              <a:gdLst/>
              <a:ahLst/>
              <a:cxnLst/>
              <a:rect l="l" t="t" r="r" b="b"/>
              <a:pathLst>
                <a:path w="3752" h="4843" extrusionOk="0">
                  <a:moveTo>
                    <a:pt x="1300" y="1"/>
                  </a:moveTo>
                  <a:lnTo>
                    <a:pt x="0" y="2293"/>
                  </a:lnTo>
                  <a:lnTo>
                    <a:pt x="1061" y="4623"/>
                  </a:lnTo>
                  <a:cubicBezTo>
                    <a:pt x="1240" y="4490"/>
                    <a:pt x="1456" y="4412"/>
                    <a:pt x="1687" y="4412"/>
                  </a:cubicBezTo>
                  <a:cubicBezTo>
                    <a:pt x="1938" y="4412"/>
                    <a:pt x="2206" y="4505"/>
                    <a:pt x="2462" y="4724"/>
                  </a:cubicBezTo>
                  <a:cubicBezTo>
                    <a:pt x="2574" y="4820"/>
                    <a:pt x="2605" y="4842"/>
                    <a:pt x="2704" y="4842"/>
                  </a:cubicBezTo>
                  <a:cubicBezTo>
                    <a:pt x="2961" y="4842"/>
                    <a:pt x="3075" y="4414"/>
                    <a:pt x="3709" y="4414"/>
                  </a:cubicBezTo>
                  <a:lnTo>
                    <a:pt x="3752" y="4414"/>
                  </a:lnTo>
                  <a:lnTo>
                    <a:pt x="1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8287872" y="4252982"/>
              <a:ext cx="127463" cy="89948"/>
            </a:xfrm>
            <a:custGeom>
              <a:avLst/>
              <a:gdLst/>
              <a:ahLst/>
              <a:cxnLst/>
              <a:rect l="l" t="t" r="r" b="b"/>
              <a:pathLst>
                <a:path w="4597" h="3244" extrusionOk="0">
                  <a:moveTo>
                    <a:pt x="2316" y="0"/>
                  </a:moveTo>
                  <a:cubicBezTo>
                    <a:pt x="2207" y="0"/>
                    <a:pt x="2182" y="18"/>
                    <a:pt x="2063" y="120"/>
                  </a:cubicBezTo>
                  <a:cubicBezTo>
                    <a:pt x="1918" y="242"/>
                    <a:pt x="1699" y="429"/>
                    <a:pt x="1300" y="429"/>
                  </a:cubicBezTo>
                  <a:cubicBezTo>
                    <a:pt x="666" y="429"/>
                    <a:pt x="568" y="10"/>
                    <a:pt x="313" y="10"/>
                  </a:cubicBezTo>
                  <a:cubicBezTo>
                    <a:pt x="232" y="10"/>
                    <a:pt x="135" y="52"/>
                    <a:pt x="0" y="163"/>
                  </a:cubicBezTo>
                  <a:lnTo>
                    <a:pt x="1401" y="3243"/>
                  </a:lnTo>
                  <a:lnTo>
                    <a:pt x="4596" y="3243"/>
                  </a:lnTo>
                  <a:lnTo>
                    <a:pt x="2795" y="1"/>
                  </a:lnTo>
                  <a:cubicBezTo>
                    <a:pt x="2712" y="4"/>
                    <a:pt x="2642" y="5"/>
                    <a:pt x="2583" y="5"/>
                  </a:cubicBezTo>
                  <a:cubicBezTo>
                    <a:pt x="2454" y="5"/>
                    <a:pt x="2374" y="0"/>
                    <a:pt x="2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9"/>
          <p:cNvGrpSpPr/>
          <p:nvPr/>
        </p:nvGrpSpPr>
        <p:grpSpPr>
          <a:xfrm>
            <a:off x="930207" y="1548955"/>
            <a:ext cx="277751" cy="308860"/>
            <a:chOff x="720012" y="1557287"/>
            <a:chExt cx="340882" cy="379063"/>
          </a:xfrm>
        </p:grpSpPr>
        <p:sp>
          <p:nvSpPr>
            <p:cNvPr id="384" name="Google Shape;384;p39"/>
            <p:cNvSpPr/>
            <p:nvPr/>
          </p:nvSpPr>
          <p:spPr>
            <a:xfrm>
              <a:off x="812705" y="1813821"/>
              <a:ext cx="156217" cy="66990"/>
            </a:xfrm>
            <a:custGeom>
              <a:avLst/>
              <a:gdLst/>
              <a:ahLst/>
              <a:cxnLst/>
              <a:rect l="l" t="t" r="r" b="b"/>
              <a:pathLst>
                <a:path w="5634" h="2416" extrusionOk="0">
                  <a:moveTo>
                    <a:pt x="1134" y="1"/>
                  </a:moveTo>
                  <a:lnTo>
                    <a:pt x="805" y="1615"/>
                  </a:lnTo>
                  <a:lnTo>
                    <a:pt x="0" y="1615"/>
                  </a:lnTo>
                  <a:lnTo>
                    <a:pt x="0" y="2416"/>
                  </a:lnTo>
                  <a:lnTo>
                    <a:pt x="5634" y="2416"/>
                  </a:lnTo>
                  <a:lnTo>
                    <a:pt x="5634" y="1615"/>
                  </a:lnTo>
                  <a:lnTo>
                    <a:pt x="4829" y="1615"/>
                  </a:lnTo>
                  <a:lnTo>
                    <a:pt x="4502" y="1"/>
                  </a:lnTo>
                  <a:cubicBezTo>
                    <a:pt x="3973" y="276"/>
                    <a:pt x="3396" y="414"/>
                    <a:pt x="2818" y="414"/>
                  </a:cubicBezTo>
                  <a:cubicBezTo>
                    <a:pt x="2240" y="414"/>
                    <a:pt x="1662" y="276"/>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779487" y="1902993"/>
              <a:ext cx="222097" cy="33356"/>
            </a:xfrm>
            <a:custGeom>
              <a:avLst/>
              <a:gdLst/>
              <a:ahLst/>
              <a:cxnLst/>
              <a:rect l="l" t="t" r="r" b="b"/>
              <a:pathLst>
                <a:path w="8010" h="1203" extrusionOk="0">
                  <a:moveTo>
                    <a:pt x="401" y="0"/>
                  </a:moveTo>
                  <a:lnTo>
                    <a:pt x="0" y="1202"/>
                  </a:lnTo>
                  <a:lnTo>
                    <a:pt x="8009" y="1202"/>
                  </a:lnTo>
                  <a:lnTo>
                    <a:pt x="7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868243" y="1668779"/>
              <a:ext cx="44614" cy="44614"/>
            </a:xfrm>
            <a:custGeom>
              <a:avLst/>
              <a:gdLst/>
              <a:ahLst/>
              <a:cxnLst/>
              <a:rect l="l" t="t" r="r" b="b"/>
              <a:pathLst>
                <a:path w="1609" h="1609" extrusionOk="0">
                  <a:moveTo>
                    <a:pt x="804" y="0"/>
                  </a:moveTo>
                  <a:cubicBezTo>
                    <a:pt x="360" y="0"/>
                    <a:pt x="0" y="361"/>
                    <a:pt x="0" y="804"/>
                  </a:cubicBezTo>
                  <a:cubicBezTo>
                    <a:pt x="0" y="1248"/>
                    <a:pt x="360" y="1609"/>
                    <a:pt x="804" y="1609"/>
                  </a:cubicBezTo>
                  <a:cubicBezTo>
                    <a:pt x="1248" y="1609"/>
                    <a:pt x="1609" y="1248"/>
                    <a:pt x="1609" y="804"/>
                  </a:cubicBezTo>
                  <a:cubicBezTo>
                    <a:pt x="1609" y="361"/>
                    <a:pt x="124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790495" y="1623916"/>
              <a:ext cx="200636" cy="178399"/>
            </a:xfrm>
            <a:custGeom>
              <a:avLst/>
              <a:gdLst/>
              <a:ahLst/>
              <a:cxnLst/>
              <a:rect l="l" t="t" r="r" b="b"/>
              <a:pathLst>
                <a:path w="7236" h="6434" extrusionOk="0">
                  <a:moveTo>
                    <a:pt x="3608" y="815"/>
                  </a:moveTo>
                  <a:cubicBezTo>
                    <a:pt x="4495" y="815"/>
                    <a:pt x="5216" y="1536"/>
                    <a:pt x="5216" y="2423"/>
                  </a:cubicBezTo>
                  <a:cubicBezTo>
                    <a:pt x="5216" y="3310"/>
                    <a:pt x="4495" y="4030"/>
                    <a:pt x="3608" y="4030"/>
                  </a:cubicBezTo>
                  <a:cubicBezTo>
                    <a:pt x="2721" y="4030"/>
                    <a:pt x="1999" y="3310"/>
                    <a:pt x="1999" y="2423"/>
                  </a:cubicBezTo>
                  <a:cubicBezTo>
                    <a:pt x="1999" y="1536"/>
                    <a:pt x="2721" y="815"/>
                    <a:pt x="3608" y="815"/>
                  </a:cubicBezTo>
                  <a:close/>
                  <a:moveTo>
                    <a:pt x="1" y="1"/>
                  </a:moveTo>
                  <a:lnTo>
                    <a:pt x="1" y="2815"/>
                  </a:lnTo>
                  <a:cubicBezTo>
                    <a:pt x="1" y="4817"/>
                    <a:pt x="1624" y="6433"/>
                    <a:pt x="3618" y="6433"/>
                  </a:cubicBezTo>
                  <a:cubicBezTo>
                    <a:pt x="5614" y="6433"/>
                    <a:pt x="7235" y="4815"/>
                    <a:pt x="7235" y="2815"/>
                  </a:cubicBez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790495" y="1557287"/>
              <a:ext cx="200636" cy="44475"/>
            </a:xfrm>
            <a:custGeom>
              <a:avLst/>
              <a:gdLst/>
              <a:ahLst/>
              <a:cxnLst/>
              <a:rect l="l" t="t" r="r" b="b"/>
              <a:pathLst>
                <a:path w="7236" h="1604" extrusionOk="0">
                  <a:moveTo>
                    <a:pt x="1" y="1"/>
                  </a:moveTo>
                  <a:lnTo>
                    <a:pt x="1" y="1603"/>
                  </a:lnTo>
                  <a:lnTo>
                    <a:pt x="7235" y="1603"/>
                  </a:lnTo>
                  <a:cubicBezTo>
                    <a:pt x="7235" y="1127"/>
                    <a:pt x="7235" y="487"/>
                    <a:pt x="7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1013341" y="1579496"/>
              <a:ext cx="47553" cy="117925"/>
            </a:xfrm>
            <a:custGeom>
              <a:avLst/>
              <a:gdLst/>
              <a:ahLst/>
              <a:cxnLst/>
              <a:rect l="l" t="t" r="r" b="b"/>
              <a:pathLst>
                <a:path w="1715" h="4253" extrusionOk="0">
                  <a:moveTo>
                    <a:pt x="1714" y="0"/>
                  </a:moveTo>
                  <a:lnTo>
                    <a:pt x="0" y="2"/>
                  </a:lnTo>
                  <a:lnTo>
                    <a:pt x="0" y="802"/>
                  </a:lnTo>
                  <a:lnTo>
                    <a:pt x="689" y="802"/>
                  </a:lnTo>
                  <a:lnTo>
                    <a:pt x="56" y="3330"/>
                  </a:lnTo>
                  <a:lnTo>
                    <a:pt x="0" y="3357"/>
                  </a:lnTo>
                  <a:lnTo>
                    <a:pt x="0" y="4253"/>
                  </a:lnTo>
                  <a:lnTo>
                    <a:pt x="744" y="3880"/>
                  </a:lnTo>
                  <a:lnTo>
                    <a:pt x="1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720012" y="1579524"/>
              <a:ext cx="47580" cy="117897"/>
            </a:xfrm>
            <a:custGeom>
              <a:avLst/>
              <a:gdLst/>
              <a:ahLst/>
              <a:cxnLst/>
              <a:rect l="l" t="t" r="r" b="b"/>
              <a:pathLst>
                <a:path w="1716" h="4252" extrusionOk="0">
                  <a:moveTo>
                    <a:pt x="1" y="1"/>
                  </a:moveTo>
                  <a:lnTo>
                    <a:pt x="971" y="3879"/>
                  </a:lnTo>
                  <a:lnTo>
                    <a:pt x="1716" y="4252"/>
                  </a:lnTo>
                  <a:lnTo>
                    <a:pt x="1716" y="3356"/>
                  </a:lnTo>
                  <a:lnTo>
                    <a:pt x="1659" y="3329"/>
                  </a:lnTo>
                  <a:lnTo>
                    <a:pt x="1026" y="801"/>
                  </a:lnTo>
                  <a:lnTo>
                    <a:pt x="1716" y="801"/>
                  </a:lnTo>
                  <a:lnTo>
                    <a:pt x="17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a:extLst>
              <a:ext uri="{FF2B5EF4-FFF2-40B4-BE49-F238E27FC236}">
                <a16:creationId xmlns:a16="http://schemas.microsoft.com/office/drawing/2014/main" id="{CC27308F-31B9-594B-F7A1-ED90F3B11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06582"/>
            <a:ext cx="8708019" cy="44369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3299172-DD73-20BB-5F46-956472D56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216" y="-226881"/>
            <a:ext cx="1375038" cy="1280446"/>
          </a:xfrm>
          <a:prstGeom prst="rect">
            <a:avLst/>
          </a:prstGeom>
        </p:spPr>
      </p:pic>
    </p:spTree>
    <p:extLst>
      <p:ext uri="{BB962C8B-B14F-4D97-AF65-F5344CB8AC3E}">
        <p14:creationId xmlns:p14="http://schemas.microsoft.com/office/powerpoint/2010/main" val="1015919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96543" y="103909"/>
            <a:ext cx="8708019" cy="585426"/>
          </a:xfrm>
          <a:prstGeom prst="rect">
            <a:avLst/>
          </a:prstGeom>
        </p:spPr>
        <p:txBody>
          <a:bodyPr spcFirstLastPara="1" wrap="square" lIns="91425" tIns="91425" rIns="91425" bIns="91425" anchor="t" anchorCtr="0">
            <a:noAutofit/>
          </a:bodyPr>
          <a:lstStyle/>
          <a:p>
            <a:r>
              <a:rPr lang="en-US" dirty="0"/>
              <a:t>histograms</a:t>
            </a:r>
          </a:p>
        </p:txBody>
      </p:sp>
      <p:grpSp>
        <p:nvGrpSpPr>
          <p:cNvPr id="367" name="Google Shape;367;p39"/>
          <p:cNvGrpSpPr/>
          <p:nvPr/>
        </p:nvGrpSpPr>
        <p:grpSpPr>
          <a:xfrm>
            <a:off x="6030621" y="1549007"/>
            <a:ext cx="302000" cy="308822"/>
            <a:chOff x="8044647" y="3963895"/>
            <a:chExt cx="370689" cy="379063"/>
          </a:xfrm>
        </p:grpSpPr>
        <p:sp>
          <p:nvSpPr>
            <p:cNvPr id="368" name="Google Shape;368;p39"/>
            <p:cNvSpPr/>
            <p:nvPr/>
          </p:nvSpPr>
          <p:spPr>
            <a:xfrm>
              <a:off x="8307171" y="4030774"/>
              <a:ext cx="89199" cy="89227"/>
            </a:xfrm>
            <a:custGeom>
              <a:avLst/>
              <a:gdLst/>
              <a:ahLst/>
              <a:cxnLst/>
              <a:rect l="l" t="t" r="r" b="b"/>
              <a:pathLst>
                <a:path w="3217" h="3218" extrusionOk="0">
                  <a:moveTo>
                    <a:pt x="1609" y="1"/>
                  </a:moveTo>
                  <a:cubicBezTo>
                    <a:pt x="721" y="1"/>
                    <a:pt x="1" y="721"/>
                    <a:pt x="1" y="1609"/>
                  </a:cubicBezTo>
                  <a:cubicBezTo>
                    <a:pt x="1" y="2497"/>
                    <a:pt x="721" y="3218"/>
                    <a:pt x="1609" y="3218"/>
                  </a:cubicBezTo>
                  <a:cubicBezTo>
                    <a:pt x="2498" y="3218"/>
                    <a:pt x="3216" y="2497"/>
                    <a:pt x="3216" y="1609"/>
                  </a:cubicBezTo>
                  <a:cubicBezTo>
                    <a:pt x="3216" y="721"/>
                    <a:pt x="2498" y="1"/>
                    <a:pt x="1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8044647" y="4205679"/>
              <a:ext cx="257588" cy="137279"/>
            </a:xfrm>
            <a:custGeom>
              <a:avLst/>
              <a:gdLst/>
              <a:ahLst/>
              <a:cxnLst/>
              <a:rect l="l" t="t" r="r" b="b"/>
              <a:pathLst>
                <a:path w="9290" h="4951" extrusionOk="0">
                  <a:moveTo>
                    <a:pt x="7039" y="1"/>
                  </a:moveTo>
                  <a:cubicBezTo>
                    <a:pt x="6608" y="331"/>
                    <a:pt x="6364" y="555"/>
                    <a:pt x="5850" y="555"/>
                  </a:cubicBezTo>
                  <a:cubicBezTo>
                    <a:pt x="5140" y="555"/>
                    <a:pt x="5031" y="125"/>
                    <a:pt x="4645" y="125"/>
                  </a:cubicBezTo>
                  <a:cubicBezTo>
                    <a:pt x="4261" y="125"/>
                    <a:pt x="4148" y="555"/>
                    <a:pt x="3438" y="555"/>
                  </a:cubicBezTo>
                  <a:cubicBezTo>
                    <a:pt x="2963" y="555"/>
                    <a:pt x="2740" y="378"/>
                    <a:pt x="2246" y="7"/>
                  </a:cubicBezTo>
                  <a:lnTo>
                    <a:pt x="1" y="4951"/>
                  </a:lnTo>
                  <a:lnTo>
                    <a:pt x="9289" y="4951"/>
                  </a:lnTo>
                  <a:lnTo>
                    <a:pt x="7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116516" y="3963895"/>
              <a:ext cx="157631" cy="234852"/>
            </a:xfrm>
            <a:custGeom>
              <a:avLst/>
              <a:gdLst/>
              <a:ahLst/>
              <a:cxnLst/>
              <a:rect l="l" t="t" r="r" b="b"/>
              <a:pathLst>
                <a:path w="5685" h="8470" extrusionOk="0">
                  <a:moveTo>
                    <a:pt x="1653" y="1"/>
                  </a:moveTo>
                  <a:lnTo>
                    <a:pt x="1653" y="4423"/>
                  </a:lnTo>
                  <a:lnTo>
                    <a:pt x="0" y="7982"/>
                  </a:lnTo>
                  <a:lnTo>
                    <a:pt x="389" y="8268"/>
                  </a:lnTo>
                  <a:cubicBezTo>
                    <a:pt x="582" y="8397"/>
                    <a:pt x="636" y="8470"/>
                    <a:pt x="849" y="8470"/>
                  </a:cubicBezTo>
                  <a:cubicBezTo>
                    <a:pt x="1238" y="8470"/>
                    <a:pt x="1340" y="8042"/>
                    <a:pt x="2054" y="8042"/>
                  </a:cubicBezTo>
                  <a:cubicBezTo>
                    <a:pt x="2770" y="8042"/>
                    <a:pt x="2870" y="8470"/>
                    <a:pt x="3260" y="8470"/>
                  </a:cubicBezTo>
                  <a:cubicBezTo>
                    <a:pt x="3441" y="8470"/>
                    <a:pt x="3492" y="8455"/>
                    <a:pt x="4103" y="7971"/>
                  </a:cubicBezTo>
                  <a:lnTo>
                    <a:pt x="2453" y="4423"/>
                  </a:lnTo>
                  <a:lnTo>
                    <a:pt x="2456" y="3204"/>
                  </a:lnTo>
                  <a:lnTo>
                    <a:pt x="5685" y="3204"/>
                  </a:lnTo>
                  <a:lnTo>
                    <a:pt x="5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8248943" y="4108023"/>
              <a:ext cx="104034" cy="134284"/>
            </a:xfrm>
            <a:custGeom>
              <a:avLst/>
              <a:gdLst/>
              <a:ahLst/>
              <a:cxnLst/>
              <a:rect l="l" t="t" r="r" b="b"/>
              <a:pathLst>
                <a:path w="3752" h="4843" extrusionOk="0">
                  <a:moveTo>
                    <a:pt x="1300" y="1"/>
                  </a:moveTo>
                  <a:lnTo>
                    <a:pt x="0" y="2293"/>
                  </a:lnTo>
                  <a:lnTo>
                    <a:pt x="1061" y="4623"/>
                  </a:lnTo>
                  <a:cubicBezTo>
                    <a:pt x="1240" y="4490"/>
                    <a:pt x="1456" y="4412"/>
                    <a:pt x="1687" y="4412"/>
                  </a:cubicBezTo>
                  <a:cubicBezTo>
                    <a:pt x="1938" y="4412"/>
                    <a:pt x="2206" y="4505"/>
                    <a:pt x="2462" y="4724"/>
                  </a:cubicBezTo>
                  <a:cubicBezTo>
                    <a:pt x="2574" y="4820"/>
                    <a:pt x="2605" y="4842"/>
                    <a:pt x="2704" y="4842"/>
                  </a:cubicBezTo>
                  <a:cubicBezTo>
                    <a:pt x="2961" y="4842"/>
                    <a:pt x="3075" y="4414"/>
                    <a:pt x="3709" y="4414"/>
                  </a:cubicBezTo>
                  <a:lnTo>
                    <a:pt x="3752" y="4414"/>
                  </a:lnTo>
                  <a:lnTo>
                    <a:pt x="1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8287872" y="4252982"/>
              <a:ext cx="127463" cy="89948"/>
            </a:xfrm>
            <a:custGeom>
              <a:avLst/>
              <a:gdLst/>
              <a:ahLst/>
              <a:cxnLst/>
              <a:rect l="l" t="t" r="r" b="b"/>
              <a:pathLst>
                <a:path w="4597" h="3244" extrusionOk="0">
                  <a:moveTo>
                    <a:pt x="2316" y="0"/>
                  </a:moveTo>
                  <a:cubicBezTo>
                    <a:pt x="2207" y="0"/>
                    <a:pt x="2182" y="18"/>
                    <a:pt x="2063" y="120"/>
                  </a:cubicBezTo>
                  <a:cubicBezTo>
                    <a:pt x="1918" y="242"/>
                    <a:pt x="1699" y="429"/>
                    <a:pt x="1300" y="429"/>
                  </a:cubicBezTo>
                  <a:cubicBezTo>
                    <a:pt x="666" y="429"/>
                    <a:pt x="568" y="10"/>
                    <a:pt x="313" y="10"/>
                  </a:cubicBezTo>
                  <a:cubicBezTo>
                    <a:pt x="232" y="10"/>
                    <a:pt x="135" y="52"/>
                    <a:pt x="0" y="163"/>
                  </a:cubicBezTo>
                  <a:lnTo>
                    <a:pt x="1401" y="3243"/>
                  </a:lnTo>
                  <a:lnTo>
                    <a:pt x="4596" y="3243"/>
                  </a:lnTo>
                  <a:lnTo>
                    <a:pt x="2795" y="1"/>
                  </a:lnTo>
                  <a:cubicBezTo>
                    <a:pt x="2712" y="4"/>
                    <a:pt x="2642" y="5"/>
                    <a:pt x="2583" y="5"/>
                  </a:cubicBezTo>
                  <a:cubicBezTo>
                    <a:pt x="2454" y="5"/>
                    <a:pt x="2374" y="0"/>
                    <a:pt x="2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9"/>
          <p:cNvGrpSpPr/>
          <p:nvPr/>
        </p:nvGrpSpPr>
        <p:grpSpPr>
          <a:xfrm>
            <a:off x="930207" y="1548955"/>
            <a:ext cx="277751" cy="308860"/>
            <a:chOff x="720012" y="1557287"/>
            <a:chExt cx="340882" cy="379063"/>
          </a:xfrm>
        </p:grpSpPr>
        <p:sp>
          <p:nvSpPr>
            <p:cNvPr id="384" name="Google Shape;384;p39"/>
            <p:cNvSpPr/>
            <p:nvPr/>
          </p:nvSpPr>
          <p:spPr>
            <a:xfrm>
              <a:off x="812705" y="1813821"/>
              <a:ext cx="156217" cy="66990"/>
            </a:xfrm>
            <a:custGeom>
              <a:avLst/>
              <a:gdLst/>
              <a:ahLst/>
              <a:cxnLst/>
              <a:rect l="l" t="t" r="r" b="b"/>
              <a:pathLst>
                <a:path w="5634" h="2416" extrusionOk="0">
                  <a:moveTo>
                    <a:pt x="1134" y="1"/>
                  </a:moveTo>
                  <a:lnTo>
                    <a:pt x="805" y="1615"/>
                  </a:lnTo>
                  <a:lnTo>
                    <a:pt x="0" y="1615"/>
                  </a:lnTo>
                  <a:lnTo>
                    <a:pt x="0" y="2416"/>
                  </a:lnTo>
                  <a:lnTo>
                    <a:pt x="5634" y="2416"/>
                  </a:lnTo>
                  <a:lnTo>
                    <a:pt x="5634" y="1615"/>
                  </a:lnTo>
                  <a:lnTo>
                    <a:pt x="4829" y="1615"/>
                  </a:lnTo>
                  <a:lnTo>
                    <a:pt x="4502" y="1"/>
                  </a:lnTo>
                  <a:cubicBezTo>
                    <a:pt x="3973" y="276"/>
                    <a:pt x="3396" y="414"/>
                    <a:pt x="2818" y="414"/>
                  </a:cubicBezTo>
                  <a:cubicBezTo>
                    <a:pt x="2240" y="414"/>
                    <a:pt x="1662" y="276"/>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779487" y="1902993"/>
              <a:ext cx="222097" cy="33356"/>
            </a:xfrm>
            <a:custGeom>
              <a:avLst/>
              <a:gdLst/>
              <a:ahLst/>
              <a:cxnLst/>
              <a:rect l="l" t="t" r="r" b="b"/>
              <a:pathLst>
                <a:path w="8010" h="1203" extrusionOk="0">
                  <a:moveTo>
                    <a:pt x="401" y="0"/>
                  </a:moveTo>
                  <a:lnTo>
                    <a:pt x="0" y="1202"/>
                  </a:lnTo>
                  <a:lnTo>
                    <a:pt x="8009" y="1202"/>
                  </a:lnTo>
                  <a:lnTo>
                    <a:pt x="7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868243" y="1668779"/>
              <a:ext cx="44614" cy="44614"/>
            </a:xfrm>
            <a:custGeom>
              <a:avLst/>
              <a:gdLst/>
              <a:ahLst/>
              <a:cxnLst/>
              <a:rect l="l" t="t" r="r" b="b"/>
              <a:pathLst>
                <a:path w="1609" h="1609" extrusionOk="0">
                  <a:moveTo>
                    <a:pt x="804" y="0"/>
                  </a:moveTo>
                  <a:cubicBezTo>
                    <a:pt x="360" y="0"/>
                    <a:pt x="0" y="361"/>
                    <a:pt x="0" y="804"/>
                  </a:cubicBezTo>
                  <a:cubicBezTo>
                    <a:pt x="0" y="1248"/>
                    <a:pt x="360" y="1609"/>
                    <a:pt x="804" y="1609"/>
                  </a:cubicBezTo>
                  <a:cubicBezTo>
                    <a:pt x="1248" y="1609"/>
                    <a:pt x="1609" y="1248"/>
                    <a:pt x="1609" y="804"/>
                  </a:cubicBezTo>
                  <a:cubicBezTo>
                    <a:pt x="1609" y="361"/>
                    <a:pt x="124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790495" y="1623916"/>
              <a:ext cx="200636" cy="178399"/>
            </a:xfrm>
            <a:custGeom>
              <a:avLst/>
              <a:gdLst/>
              <a:ahLst/>
              <a:cxnLst/>
              <a:rect l="l" t="t" r="r" b="b"/>
              <a:pathLst>
                <a:path w="7236" h="6434" extrusionOk="0">
                  <a:moveTo>
                    <a:pt x="3608" y="815"/>
                  </a:moveTo>
                  <a:cubicBezTo>
                    <a:pt x="4495" y="815"/>
                    <a:pt x="5216" y="1536"/>
                    <a:pt x="5216" y="2423"/>
                  </a:cubicBezTo>
                  <a:cubicBezTo>
                    <a:pt x="5216" y="3310"/>
                    <a:pt x="4495" y="4030"/>
                    <a:pt x="3608" y="4030"/>
                  </a:cubicBezTo>
                  <a:cubicBezTo>
                    <a:pt x="2721" y="4030"/>
                    <a:pt x="1999" y="3310"/>
                    <a:pt x="1999" y="2423"/>
                  </a:cubicBezTo>
                  <a:cubicBezTo>
                    <a:pt x="1999" y="1536"/>
                    <a:pt x="2721" y="815"/>
                    <a:pt x="3608" y="815"/>
                  </a:cubicBezTo>
                  <a:close/>
                  <a:moveTo>
                    <a:pt x="1" y="1"/>
                  </a:moveTo>
                  <a:lnTo>
                    <a:pt x="1" y="2815"/>
                  </a:lnTo>
                  <a:cubicBezTo>
                    <a:pt x="1" y="4817"/>
                    <a:pt x="1624" y="6433"/>
                    <a:pt x="3618" y="6433"/>
                  </a:cubicBezTo>
                  <a:cubicBezTo>
                    <a:pt x="5614" y="6433"/>
                    <a:pt x="7235" y="4815"/>
                    <a:pt x="7235" y="2815"/>
                  </a:cubicBez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790495" y="1557287"/>
              <a:ext cx="200636" cy="44475"/>
            </a:xfrm>
            <a:custGeom>
              <a:avLst/>
              <a:gdLst/>
              <a:ahLst/>
              <a:cxnLst/>
              <a:rect l="l" t="t" r="r" b="b"/>
              <a:pathLst>
                <a:path w="7236" h="1604" extrusionOk="0">
                  <a:moveTo>
                    <a:pt x="1" y="1"/>
                  </a:moveTo>
                  <a:lnTo>
                    <a:pt x="1" y="1603"/>
                  </a:lnTo>
                  <a:lnTo>
                    <a:pt x="7235" y="1603"/>
                  </a:lnTo>
                  <a:cubicBezTo>
                    <a:pt x="7235" y="1127"/>
                    <a:pt x="7235" y="487"/>
                    <a:pt x="7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1013341" y="1579496"/>
              <a:ext cx="47553" cy="117925"/>
            </a:xfrm>
            <a:custGeom>
              <a:avLst/>
              <a:gdLst/>
              <a:ahLst/>
              <a:cxnLst/>
              <a:rect l="l" t="t" r="r" b="b"/>
              <a:pathLst>
                <a:path w="1715" h="4253" extrusionOk="0">
                  <a:moveTo>
                    <a:pt x="1714" y="0"/>
                  </a:moveTo>
                  <a:lnTo>
                    <a:pt x="0" y="2"/>
                  </a:lnTo>
                  <a:lnTo>
                    <a:pt x="0" y="802"/>
                  </a:lnTo>
                  <a:lnTo>
                    <a:pt x="689" y="802"/>
                  </a:lnTo>
                  <a:lnTo>
                    <a:pt x="56" y="3330"/>
                  </a:lnTo>
                  <a:lnTo>
                    <a:pt x="0" y="3357"/>
                  </a:lnTo>
                  <a:lnTo>
                    <a:pt x="0" y="4253"/>
                  </a:lnTo>
                  <a:lnTo>
                    <a:pt x="744" y="3880"/>
                  </a:lnTo>
                  <a:lnTo>
                    <a:pt x="1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720012" y="1579524"/>
              <a:ext cx="47580" cy="117897"/>
            </a:xfrm>
            <a:custGeom>
              <a:avLst/>
              <a:gdLst/>
              <a:ahLst/>
              <a:cxnLst/>
              <a:rect l="l" t="t" r="r" b="b"/>
              <a:pathLst>
                <a:path w="1716" h="4252" extrusionOk="0">
                  <a:moveTo>
                    <a:pt x="1" y="1"/>
                  </a:moveTo>
                  <a:lnTo>
                    <a:pt x="971" y="3879"/>
                  </a:lnTo>
                  <a:lnTo>
                    <a:pt x="1716" y="4252"/>
                  </a:lnTo>
                  <a:lnTo>
                    <a:pt x="1716" y="3356"/>
                  </a:lnTo>
                  <a:lnTo>
                    <a:pt x="1659" y="3329"/>
                  </a:lnTo>
                  <a:lnTo>
                    <a:pt x="1026" y="801"/>
                  </a:lnTo>
                  <a:lnTo>
                    <a:pt x="1716" y="801"/>
                  </a:lnTo>
                  <a:lnTo>
                    <a:pt x="17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18" name="Picture 2">
            <a:extLst>
              <a:ext uri="{FF2B5EF4-FFF2-40B4-BE49-F238E27FC236}">
                <a16:creationId xmlns:a16="http://schemas.microsoft.com/office/drawing/2014/main" id="{267FD070-1C5E-60F8-D52C-634FD91EC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63" y="623454"/>
            <a:ext cx="8483546" cy="452004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1B245C5-6691-482A-4C69-211CE27ADC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468" y="-243601"/>
            <a:ext cx="1375038" cy="1280446"/>
          </a:xfrm>
          <a:prstGeom prst="rect">
            <a:avLst/>
          </a:prstGeom>
        </p:spPr>
      </p:pic>
    </p:spTree>
    <p:extLst>
      <p:ext uri="{BB962C8B-B14F-4D97-AF65-F5344CB8AC3E}">
        <p14:creationId xmlns:p14="http://schemas.microsoft.com/office/powerpoint/2010/main" val="289617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131181" y="37956"/>
            <a:ext cx="8708019" cy="1033374"/>
          </a:xfrm>
          <a:prstGeom prst="rect">
            <a:avLst/>
          </a:prstGeom>
        </p:spPr>
        <p:txBody>
          <a:bodyPr spcFirstLastPara="1" wrap="square" lIns="91425" tIns="91425" rIns="91425" bIns="91425" anchor="t" anchorCtr="0">
            <a:noAutofit/>
          </a:bodyPr>
          <a:lstStyle/>
          <a:p>
            <a:r>
              <a:rPr lang="en-US" dirty="0"/>
              <a:t>Correlation heatmap</a:t>
            </a:r>
          </a:p>
        </p:txBody>
      </p:sp>
      <p:grpSp>
        <p:nvGrpSpPr>
          <p:cNvPr id="367" name="Google Shape;367;p39"/>
          <p:cNvGrpSpPr/>
          <p:nvPr/>
        </p:nvGrpSpPr>
        <p:grpSpPr>
          <a:xfrm>
            <a:off x="6030621" y="1549007"/>
            <a:ext cx="302000" cy="308822"/>
            <a:chOff x="8044647" y="3963895"/>
            <a:chExt cx="370689" cy="379063"/>
          </a:xfrm>
        </p:grpSpPr>
        <p:sp>
          <p:nvSpPr>
            <p:cNvPr id="368" name="Google Shape;368;p39"/>
            <p:cNvSpPr/>
            <p:nvPr/>
          </p:nvSpPr>
          <p:spPr>
            <a:xfrm>
              <a:off x="8307171" y="4030774"/>
              <a:ext cx="89199" cy="89227"/>
            </a:xfrm>
            <a:custGeom>
              <a:avLst/>
              <a:gdLst/>
              <a:ahLst/>
              <a:cxnLst/>
              <a:rect l="l" t="t" r="r" b="b"/>
              <a:pathLst>
                <a:path w="3217" h="3218" extrusionOk="0">
                  <a:moveTo>
                    <a:pt x="1609" y="1"/>
                  </a:moveTo>
                  <a:cubicBezTo>
                    <a:pt x="721" y="1"/>
                    <a:pt x="1" y="721"/>
                    <a:pt x="1" y="1609"/>
                  </a:cubicBezTo>
                  <a:cubicBezTo>
                    <a:pt x="1" y="2497"/>
                    <a:pt x="721" y="3218"/>
                    <a:pt x="1609" y="3218"/>
                  </a:cubicBezTo>
                  <a:cubicBezTo>
                    <a:pt x="2498" y="3218"/>
                    <a:pt x="3216" y="2497"/>
                    <a:pt x="3216" y="1609"/>
                  </a:cubicBezTo>
                  <a:cubicBezTo>
                    <a:pt x="3216" y="721"/>
                    <a:pt x="2498" y="1"/>
                    <a:pt x="1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8044647" y="4205679"/>
              <a:ext cx="257588" cy="137279"/>
            </a:xfrm>
            <a:custGeom>
              <a:avLst/>
              <a:gdLst/>
              <a:ahLst/>
              <a:cxnLst/>
              <a:rect l="l" t="t" r="r" b="b"/>
              <a:pathLst>
                <a:path w="9290" h="4951" extrusionOk="0">
                  <a:moveTo>
                    <a:pt x="7039" y="1"/>
                  </a:moveTo>
                  <a:cubicBezTo>
                    <a:pt x="6608" y="331"/>
                    <a:pt x="6364" y="555"/>
                    <a:pt x="5850" y="555"/>
                  </a:cubicBezTo>
                  <a:cubicBezTo>
                    <a:pt x="5140" y="555"/>
                    <a:pt x="5031" y="125"/>
                    <a:pt x="4645" y="125"/>
                  </a:cubicBezTo>
                  <a:cubicBezTo>
                    <a:pt x="4261" y="125"/>
                    <a:pt x="4148" y="555"/>
                    <a:pt x="3438" y="555"/>
                  </a:cubicBezTo>
                  <a:cubicBezTo>
                    <a:pt x="2963" y="555"/>
                    <a:pt x="2740" y="378"/>
                    <a:pt x="2246" y="7"/>
                  </a:cubicBezTo>
                  <a:lnTo>
                    <a:pt x="1" y="4951"/>
                  </a:lnTo>
                  <a:lnTo>
                    <a:pt x="9289" y="4951"/>
                  </a:lnTo>
                  <a:lnTo>
                    <a:pt x="7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116516" y="3963895"/>
              <a:ext cx="157631" cy="234852"/>
            </a:xfrm>
            <a:custGeom>
              <a:avLst/>
              <a:gdLst/>
              <a:ahLst/>
              <a:cxnLst/>
              <a:rect l="l" t="t" r="r" b="b"/>
              <a:pathLst>
                <a:path w="5685" h="8470" extrusionOk="0">
                  <a:moveTo>
                    <a:pt x="1653" y="1"/>
                  </a:moveTo>
                  <a:lnTo>
                    <a:pt x="1653" y="4423"/>
                  </a:lnTo>
                  <a:lnTo>
                    <a:pt x="0" y="7982"/>
                  </a:lnTo>
                  <a:lnTo>
                    <a:pt x="389" y="8268"/>
                  </a:lnTo>
                  <a:cubicBezTo>
                    <a:pt x="582" y="8397"/>
                    <a:pt x="636" y="8470"/>
                    <a:pt x="849" y="8470"/>
                  </a:cubicBezTo>
                  <a:cubicBezTo>
                    <a:pt x="1238" y="8470"/>
                    <a:pt x="1340" y="8042"/>
                    <a:pt x="2054" y="8042"/>
                  </a:cubicBezTo>
                  <a:cubicBezTo>
                    <a:pt x="2770" y="8042"/>
                    <a:pt x="2870" y="8470"/>
                    <a:pt x="3260" y="8470"/>
                  </a:cubicBezTo>
                  <a:cubicBezTo>
                    <a:pt x="3441" y="8470"/>
                    <a:pt x="3492" y="8455"/>
                    <a:pt x="4103" y="7971"/>
                  </a:cubicBezTo>
                  <a:lnTo>
                    <a:pt x="2453" y="4423"/>
                  </a:lnTo>
                  <a:lnTo>
                    <a:pt x="2456" y="3204"/>
                  </a:lnTo>
                  <a:lnTo>
                    <a:pt x="5685" y="3204"/>
                  </a:lnTo>
                  <a:lnTo>
                    <a:pt x="5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8248943" y="4108023"/>
              <a:ext cx="104034" cy="134284"/>
            </a:xfrm>
            <a:custGeom>
              <a:avLst/>
              <a:gdLst/>
              <a:ahLst/>
              <a:cxnLst/>
              <a:rect l="l" t="t" r="r" b="b"/>
              <a:pathLst>
                <a:path w="3752" h="4843" extrusionOk="0">
                  <a:moveTo>
                    <a:pt x="1300" y="1"/>
                  </a:moveTo>
                  <a:lnTo>
                    <a:pt x="0" y="2293"/>
                  </a:lnTo>
                  <a:lnTo>
                    <a:pt x="1061" y="4623"/>
                  </a:lnTo>
                  <a:cubicBezTo>
                    <a:pt x="1240" y="4490"/>
                    <a:pt x="1456" y="4412"/>
                    <a:pt x="1687" y="4412"/>
                  </a:cubicBezTo>
                  <a:cubicBezTo>
                    <a:pt x="1938" y="4412"/>
                    <a:pt x="2206" y="4505"/>
                    <a:pt x="2462" y="4724"/>
                  </a:cubicBezTo>
                  <a:cubicBezTo>
                    <a:pt x="2574" y="4820"/>
                    <a:pt x="2605" y="4842"/>
                    <a:pt x="2704" y="4842"/>
                  </a:cubicBezTo>
                  <a:cubicBezTo>
                    <a:pt x="2961" y="4842"/>
                    <a:pt x="3075" y="4414"/>
                    <a:pt x="3709" y="4414"/>
                  </a:cubicBezTo>
                  <a:lnTo>
                    <a:pt x="3752" y="4414"/>
                  </a:lnTo>
                  <a:lnTo>
                    <a:pt x="1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8287872" y="4252982"/>
              <a:ext cx="127463" cy="89948"/>
            </a:xfrm>
            <a:custGeom>
              <a:avLst/>
              <a:gdLst/>
              <a:ahLst/>
              <a:cxnLst/>
              <a:rect l="l" t="t" r="r" b="b"/>
              <a:pathLst>
                <a:path w="4597" h="3244" extrusionOk="0">
                  <a:moveTo>
                    <a:pt x="2316" y="0"/>
                  </a:moveTo>
                  <a:cubicBezTo>
                    <a:pt x="2207" y="0"/>
                    <a:pt x="2182" y="18"/>
                    <a:pt x="2063" y="120"/>
                  </a:cubicBezTo>
                  <a:cubicBezTo>
                    <a:pt x="1918" y="242"/>
                    <a:pt x="1699" y="429"/>
                    <a:pt x="1300" y="429"/>
                  </a:cubicBezTo>
                  <a:cubicBezTo>
                    <a:pt x="666" y="429"/>
                    <a:pt x="568" y="10"/>
                    <a:pt x="313" y="10"/>
                  </a:cubicBezTo>
                  <a:cubicBezTo>
                    <a:pt x="232" y="10"/>
                    <a:pt x="135" y="52"/>
                    <a:pt x="0" y="163"/>
                  </a:cubicBezTo>
                  <a:lnTo>
                    <a:pt x="1401" y="3243"/>
                  </a:lnTo>
                  <a:lnTo>
                    <a:pt x="4596" y="3243"/>
                  </a:lnTo>
                  <a:lnTo>
                    <a:pt x="2795" y="1"/>
                  </a:lnTo>
                  <a:cubicBezTo>
                    <a:pt x="2712" y="4"/>
                    <a:pt x="2642" y="5"/>
                    <a:pt x="2583" y="5"/>
                  </a:cubicBezTo>
                  <a:cubicBezTo>
                    <a:pt x="2454" y="5"/>
                    <a:pt x="2374" y="0"/>
                    <a:pt x="2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9"/>
          <p:cNvGrpSpPr/>
          <p:nvPr/>
        </p:nvGrpSpPr>
        <p:grpSpPr>
          <a:xfrm>
            <a:off x="930207" y="1548955"/>
            <a:ext cx="277751" cy="308860"/>
            <a:chOff x="720012" y="1557287"/>
            <a:chExt cx="340882" cy="379063"/>
          </a:xfrm>
        </p:grpSpPr>
        <p:sp>
          <p:nvSpPr>
            <p:cNvPr id="384" name="Google Shape;384;p39"/>
            <p:cNvSpPr/>
            <p:nvPr/>
          </p:nvSpPr>
          <p:spPr>
            <a:xfrm>
              <a:off x="812705" y="1813821"/>
              <a:ext cx="156217" cy="66990"/>
            </a:xfrm>
            <a:custGeom>
              <a:avLst/>
              <a:gdLst/>
              <a:ahLst/>
              <a:cxnLst/>
              <a:rect l="l" t="t" r="r" b="b"/>
              <a:pathLst>
                <a:path w="5634" h="2416" extrusionOk="0">
                  <a:moveTo>
                    <a:pt x="1134" y="1"/>
                  </a:moveTo>
                  <a:lnTo>
                    <a:pt x="805" y="1615"/>
                  </a:lnTo>
                  <a:lnTo>
                    <a:pt x="0" y="1615"/>
                  </a:lnTo>
                  <a:lnTo>
                    <a:pt x="0" y="2416"/>
                  </a:lnTo>
                  <a:lnTo>
                    <a:pt x="5634" y="2416"/>
                  </a:lnTo>
                  <a:lnTo>
                    <a:pt x="5634" y="1615"/>
                  </a:lnTo>
                  <a:lnTo>
                    <a:pt x="4829" y="1615"/>
                  </a:lnTo>
                  <a:lnTo>
                    <a:pt x="4502" y="1"/>
                  </a:lnTo>
                  <a:cubicBezTo>
                    <a:pt x="3973" y="276"/>
                    <a:pt x="3396" y="414"/>
                    <a:pt x="2818" y="414"/>
                  </a:cubicBezTo>
                  <a:cubicBezTo>
                    <a:pt x="2240" y="414"/>
                    <a:pt x="1662" y="276"/>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779487" y="1902993"/>
              <a:ext cx="222097" cy="33356"/>
            </a:xfrm>
            <a:custGeom>
              <a:avLst/>
              <a:gdLst/>
              <a:ahLst/>
              <a:cxnLst/>
              <a:rect l="l" t="t" r="r" b="b"/>
              <a:pathLst>
                <a:path w="8010" h="1203" extrusionOk="0">
                  <a:moveTo>
                    <a:pt x="401" y="0"/>
                  </a:moveTo>
                  <a:lnTo>
                    <a:pt x="0" y="1202"/>
                  </a:lnTo>
                  <a:lnTo>
                    <a:pt x="8009" y="1202"/>
                  </a:lnTo>
                  <a:lnTo>
                    <a:pt x="7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868243" y="1668779"/>
              <a:ext cx="44614" cy="44614"/>
            </a:xfrm>
            <a:custGeom>
              <a:avLst/>
              <a:gdLst/>
              <a:ahLst/>
              <a:cxnLst/>
              <a:rect l="l" t="t" r="r" b="b"/>
              <a:pathLst>
                <a:path w="1609" h="1609" extrusionOk="0">
                  <a:moveTo>
                    <a:pt x="804" y="0"/>
                  </a:moveTo>
                  <a:cubicBezTo>
                    <a:pt x="360" y="0"/>
                    <a:pt x="0" y="361"/>
                    <a:pt x="0" y="804"/>
                  </a:cubicBezTo>
                  <a:cubicBezTo>
                    <a:pt x="0" y="1248"/>
                    <a:pt x="360" y="1609"/>
                    <a:pt x="804" y="1609"/>
                  </a:cubicBezTo>
                  <a:cubicBezTo>
                    <a:pt x="1248" y="1609"/>
                    <a:pt x="1609" y="1248"/>
                    <a:pt x="1609" y="804"/>
                  </a:cubicBezTo>
                  <a:cubicBezTo>
                    <a:pt x="1609" y="361"/>
                    <a:pt x="124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790495" y="1623916"/>
              <a:ext cx="200636" cy="178399"/>
            </a:xfrm>
            <a:custGeom>
              <a:avLst/>
              <a:gdLst/>
              <a:ahLst/>
              <a:cxnLst/>
              <a:rect l="l" t="t" r="r" b="b"/>
              <a:pathLst>
                <a:path w="7236" h="6434" extrusionOk="0">
                  <a:moveTo>
                    <a:pt x="3608" y="815"/>
                  </a:moveTo>
                  <a:cubicBezTo>
                    <a:pt x="4495" y="815"/>
                    <a:pt x="5216" y="1536"/>
                    <a:pt x="5216" y="2423"/>
                  </a:cubicBezTo>
                  <a:cubicBezTo>
                    <a:pt x="5216" y="3310"/>
                    <a:pt x="4495" y="4030"/>
                    <a:pt x="3608" y="4030"/>
                  </a:cubicBezTo>
                  <a:cubicBezTo>
                    <a:pt x="2721" y="4030"/>
                    <a:pt x="1999" y="3310"/>
                    <a:pt x="1999" y="2423"/>
                  </a:cubicBezTo>
                  <a:cubicBezTo>
                    <a:pt x="1999" y="1536"/>
                    <a:pt x="2721" y="815"/>
                    <a:pt x="3608" y="815"/>
                  </a:cubicBezTo>
                  <a:close/>
                  <a:moveTo>
                    <a:pt x="1" y="1"/>
                  </a:moveTo>
                  <a:lnTo>
                    <a:pt x="1" y="2815"/>
                  </a:lnTo>
                  <a:cubicBezTo>
                    <a:pt x="1" y="4817"/>
                    <a:pt x="1624" y="6433"/>
                    <a:pt x="3618" y="6433"/>
                  </a:cubicBezTo>
                  <a:cubicBezTo>
                    <a:pt x="5614" y="6433"/>
                    <a:pt x="7235" y="4815"/>
                    <a:pt x="7235" y="2815"/>
                  </a:cubicBez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790495" y="1557287"/>
              <a:ext cx="200636" cy="44475"/>
            </a:xfrm>
            <a:custGeom>
              <a:avLst/>
              <a:gdLst/>
              <a:ahLst/>
              <a:cxnLst/>
              <a:rect l="l" t="t" r="r" b="b"/>
              <a:pathLst>
                <a:path w="7236" h="1604" extrusionOk="0">
                  <a:moveTo>
                    <a:pt x="1" y="1"/>
                  </a:moveTo>
                  <a:lnTo>
                    <a:pt x="1" y="1603"/>
                  </a:lnTo>
                  <a:lnTo>
                    <a:pt x="7235" y="1603"/>
                  </a:lnTo>
                  <a:cubicBezTo>
                    <a:pt x="7235" y="1127"/>
                    <a:pt x="7235" y="487"/>
                    <a:pt x="7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1013341" y="1579496"/>
              <a:ext cx="47553" cy="117925"/>
            </a:xfrm>
            <a:custGeom>
              <a:avLst/>
              <a:gdLst/>
              <a:ahLst/>
              <a:cxnLst/>
              <a:rect l="l" t="t" r="r" b="b"/>
              <a:pathLst>
                <a:path w="1715" h="4253" extrusionOk="0">
                  <a:moveTo>
                    <a:pt x="1714" y="0"/>
                  </a:moveTo>
                  <a:lnTo>
                    <a:pt x="0" y="2"/>
                  </a:lnTo>
                  <a:lnTo>
                    <a:pt x="0" y="802"/>
                  </a:lnTo>
                  <a:lnTo>
                    <a:pt x="689" y="802"/>
                  </a:lnTo>
                  <a:lnTo>
                    <a:pt x="56" y="3330"/>
                  </a:lnTo>
                  <a:lnTo>
                    <a:pt x="0" y="3357"/>
                  </a:lnTo>
                  <a:lnTo>
                    <a:pt x="0" y="4253"/>
                  </a:lnTo>
                  <a:lnTo>
                    <a:pt x="744" y="3880"/>
                  </a:lnTo>
                  <a:lnTo>
                    <a:pt x="1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720012" y="1579524"/>
              <a:ext cx="47580" cy="117897"/>
            </a:xfrm>
            <a:custGeom>
              <a:avLst/>
              <a:gdLst/>
              <a:ahLst/>
              <a:cxnLst/>
              <a:rect l="l" t="t" r="r" b="b"/>
              <a:pathLst>
                <a:path w="1716" h="4252" extrusionOk="0">
                  <a:moveTo>
                    <a:pt x="1" y="1"/>
                  </a:moveTo>
                  <a:lnTo>
                    <a:pt x="971" y="3879"/>
                  </a:lnTo>
                  <a:lnTo>
                    <a:pt x="1716" y="4252"/>
                  </a:lnTo>
                  <a:lnTo>
                    <a:pt x="1716" y="3356"/>
                  </a:lnTo>
                  <a:lnTo>
                    <a:pt x="1659" y="3329"/>
                  </a:lnTo>
                  <a:lnTo>
                    <a:pt x="1026" y="801"/>
                  </a:lnTo>
                  <a:lnTo>
                    <a:pt x="1716" y="801"/>
                  </a:lnTo>
                  <a:lnTo>
                    <a:pt x="17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42" name="Picture 2">
            <a:extLst>
              <a:ext uri="{FF2B5EF4-FFF2-40B4-BE49-F238E27FC236}">
                <a16:creationId xmlns:a16="http://schemas.microsoft.com/office/drawing/2014/main" id="{A8399F81-A932-CD89-52D8-AF91703CA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08" y="554643"/>
            <a:ext cx="8028709" cy="459624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7C5010C-FEAC-26C6-BA17-2E49F3F9C8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967" y="-209116"/>
            <a:ext cx="1375038" cy="1280446"/>
          </a:xfrm>
          <a:prstGeom prst="rect">
            <a:avLst/>
          </a:prstGeom>
        </p:spPr>
      </p:pic>
    </p:spTree>
    <p:extLst>
      <p:ext uri="{BB962C8B-B14F-4D97-AF65-F5344CB8AC3E}">
        <p14:creationId xmlns:p14="http://schemas.microsoft.com/office/powerpoint/2010/main" val="589077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pSp>
        <p:nvGrpSpPr>
          <p:cNvPr id="367" name="Google Shape;367;p39"/>
          <p:cNvGrpSpPr/>
          <p:nvPr/>
        </p:nvGrpSpPr>
        <p:grpSpPr>
          <a:xfrm>
            <a:off x="6030621" y="1549007"/>
            <a:ext cx="302000" cy="308822"/>
            <a:chOff x="8044647" y="3963895"/>
            <a:chExt cx="370689" cy="379063"/>
          </a:xfrm>
        </p:grpSpPr>
        <p:sp>
          <p:nvSpPr>
            <p:cNvPr id="368" name="Google Shape;368;p39"/>
            <p:cNvSpPr/>
            <p:nvPr/>
          </p:nvSpPr>
          <p:spPr>
            <a:xfrm>
              <a:off x="8307171" y="4030774"/>
              <a:ext cx="89199" cy="89227"/>
            </a:xfrm>
            <a:custGeom>
              <a:avLst/>
              <a:gdLst/>
              <a:ahLst/>
              <a:cxnLst/>
              <a:rect l="l" t="t" r="r" b="b"/>
              <a:pathLst>
                <a:path w="3217" h="3218" extrusionOk="0">
                  <a:moveTo>
                    <a:pt x="1609" y="1"/>
                  </a:moveTo>
                  <a:cubicBezTo>
                    <a:pt x="721" y="1"/>
                    <a:pt x="1" y="721"/>
                    <a:pt x="1" y="1609"/>
                  </a:cubicBezTo>
                  <a:cubicBezTo>
                    <a:pt x="1" y="2497"/>
                    <a:pt x="721" y="3218"/>
                    <a:pt x="1609" y="3218"/>
                  </a:cubicBezTo>
                  <a:cubicBezTo>
                    <a:pt x="2498" y="3218"/>
                    <a:pt x="3216" y="2497"/>
                    <a:pt x="3216" y="1609"/>
                  </a:cubicBezTo>
                  <a:cubicBezTo>
                    <a:pt x="3216" y="721"/>
                    <a:pt x="2498" y="1"/>
                    <a:pt x="1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8044647" y="4205679"/>
              <a:ext cx="257588" cy="137279"/>
            </a:xfrm>
            <a:custGeom>
              <a:avLst/>
              <a:gdLst/>
              <a:ahLst/>
              <a:cxnLst/>
              <a:rect l="l" t="t" r="r" b="b"/>
              <a:pathLst>
                <a:path w="9290" h="4951" extrusionOk="0">
                  <a:moveTo>
                    <a:pt x="7039" y="1"/>
                  </a:moveTo>
                  <a:cubicBezTo>
                    <a:pt x="6608" y="331"/>
                    <a:pt x="6364" y="555"/>
                    <a:pt x="5850" y="555"/>
                  </a:cubicBezTo>
                  <a:cubicBezTo>
                    <a:pt x="5140" y="555"/>
                    <a:pt x="5031" y="125"/>
                    <a:pt x="4645" y="125"/>
                  </a:cubicBezTo>
                  <a:cubicBezTo>
                    <a:pt x="4261" y="125"/>
                    <a:pt x="4148" y="555"/>
                    <a:pt x="3438" y="555"/>
                  </a:cubicBezTo>
                  <a:cubicBezTo>
                    <a:pt x="2963" y="555"/>
                    <a:pt x="2740" y="378"/>
                    <a:pt x="2246" y="7"/>
                  </a:cubicBezTo>
                  <a:lnTo>
                    <a:pt x="1" y="4951"/>
                  </a:lnTo>
                  <a:lnTo>
                    <a:pt x="9289" y="4951"/>
                  </a:lnTo>
                  <a:lnTo>
                    <a:pt x="7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116516" y="3963895"/>
              <a:ext cx="157631" cy="234852"/>
            </a:xfrm>
            <a:custGeom>
              <a:avLst/>
              <a:gdLst/>
              <a:ahLst/>
              <a:cxnLst/>
              <a:rect l="l" t="t" r="r" b="b"/>
              <a:pathLst>
                <a:path w="5685" h="8470" extrusionOk="0">
                  <a:moveTo>
                    <a:pt x="1653" y="1"/>
                  </a:moveTo>
                  <a:lnTo>
                    <a:pt x="1653" y="4423"/>
                  </a:lnTo>
                  <a:lnTo>
                    <a:pt x="0" y="7982"/>
                  </a:lnTo>
                  <a:lnTo>
                    <a:pt x="389" y="8268"/>
                  </a:lnTo>
                  <a:cubicBezTo>
                    <a:pt x="582" y="8397"/>
                    <a:pt x="636" y="8470"/>
                    <a:pt x="849" y="8470"/>
                  </a:cubicBezTo>
                  <a:cubicBezTo>
                    <a:pt x="1238" y="8470"/>
                    <a:pt x="1340" y="8042"/>
                    <a:pt x="2054" y="8042"/>
                  </a:cubicBezTo>
                  <a:cubicBezTo>
                    <a:pt x="2770" y="8042"/>
                    <a:pt x="2870" y="8470"/>
                    <a:pt x="3260" y="8470"/>
                  </a:cubicBezTo>
                  <a:cubicBezTo>
                    <a:pt x="3441" y="8470"/>
                    <a:pt x="3492" y="8455"/>
                    <a:pt x="4103" y="7971"/>
                  </a:cubicBezTo>
                  <a:lnTo>
                    <a:pt x="2453" y="4423"/>
                  </a:lnTo>
                  <a:lnTo>
                    <a:pt x="2456" y="3204"/>
                  </a:lnTo>
                  <a:lnTo>
                    <a:pt x="5685" y="3204"/>
                  </a:lnTo>
                  <a:lnTo>
                    <a:pt x="5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8248943" y="4108023"/>
              <a:ext cx="104034" cy="134284"/>
            </a:xfrm>
            <a:custGeom>
              <a:avLst/>
              <a:gdLst/>
              <a:ahLst/>
              <a:cxnLst/>
              <a:rect l="l" t="t" r="r" b="b"/>
              <a:pathLst>
                <a:path w="3752" h="4843" extrusionOk="0">
                  <a:moveTo>
                    <a:pt x="1300" y="1"/>
                  </a:moveTo>
                  <a:lnTo>
                    <a:pt x="0" y="2293"/>
                  </a:lnTo>
                  <a:lnTo>
                    <a:pt x="1061" y="4623"/>
                  </a:lnTo>
                  <a:cubicBezTo>
                    <a:pt x="1240" y="4490"/>
                    <a:pt x="1456" y="4412"/>
                    <a:pt x="1687" y="4412"/>
                  </a:cubicBezTo>
                  <a:cubicBezTo>
                    <a:pt x="1938" y="4412"/>
                    <a:pt x="2206" y="4505"/>
                    <a:pt x="2462" y="4724"/>
                  </a:cubicBezTo>
                  <a:cubicBezTo>
                    <a:pt x="2574" y="4820"/>
                    <a:pt x="2605" y="4842"/>
                    <a:pt x="2704" y="4842"/>
                  </a:cubicBezTo>
                  <a:cubicBezTo>
                    <a:pt x="2961" y="4842"/>
                    <a:pt x="3075" y="4414"/>
                    <a:pt x="3709" y="4414"/>
                  </a:cubicBezTo>
                  <a:lnTo>
                    <a:pt x="3752" y="4414"/>
                  </a:lnTo>
                  <a:lnTo>
                    <a:pt x="1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8287872" y="4252982"/>
              <a:ext cx="127463" cy="89948"/>
            </a:xfrm>
            <a:custGeom>
              <a:avLst/>
              <a:gdLst/>
              <a:ahLst/>
              <a:cxnLst/>
              <a:rect l="l" t="t" r="r" b="b"/>
              <a:pathLst>
                <a:path w="4597" h="3244" extrusionOk="0">
                  <a:moveTo>
                    <a:pt x="2316" y="0"/>
                  </a:moveTo>
                  <a:cubicBezTo>
                    <a:pt x="2207" y="0"/>
                    <a:pt x="2182" y="18"/>
                    <a:pt x="2063" y="120"/>
                  </a:cubicBezTo>
                  <a:cubicBezTo>
                    <a:pt x="1918" y="242"/>
                    <a:pt x="1699" y="429"/>
                    <a:pt x="1300" y="429"/>
                  </a:cubicBezTo>
                  <a:cubicBezTo>
                    <a:pt x="666" y="429"/>
                    <a:pt x="568" y="10"/>
                    <a:pt x="313" y="10"/>
                  </a:cubicBezTo>
                  <a:cubicBezTo>
                    <a:pt x="232" y="10"/>
                    <a:pt x="135" y="52"/>
                    <a:pt x="0" y="163"/>
                  </a:cubicBezTo>
                  <a:lnTo>
                    <a:pt x="1401" y="3243"/>
                  </a:lnTo>
                  <a:lnTo>
                    <a:pt x="4596" y="3243"/>
                  </a:lnTo>
                  <a:lnTo>
                    <a:pt x="2795" y="1"/>
                  </a:lnTo>
                  <a:cubicBezTo>
                    <a:pt x="2712" y="4"/>
                    <a:pt x="2642" y="5"/>
                    <a:pt x="2583" y="5"/>
                  </a:cubicBezTo>
                  <a:cubicBezTo>
                    <a:pt x="2454" y="5"/>
                    <a:pt x="2374" y="0"/>
                    <a:pt x="2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9"/>
          <p:cNvGrpSpPr/>
          <p:nvPr/>
        </p:nvGrpSpPr>
        <p:grpSpPr>
          <a:xfrm>
            <a:off x="930207" y="1548955"/>
            <a:ext cx="277751" cy="308860"/>
            <a:chOff x="720012" y="1557287"/>
            <a:chExt cx="340882" cy="379063"/>
          </a:xfrm>
        </p:grpSpPr>
        <p:sp>
          <p:nvSpPr>
            <p:cNvPr id="384" name="Google Shape;384;p39"/>
            <p:cNvSpPr/>
            <p:nvPr/>
          </p:nvSpPr>
          <p:spPr>
            <a:xfrm>
              <a:off x="812705" y="1813821"/>
              <a:ext cx="156217" cy="66990"/>
            </a:xfrm>
            <a:custGeom>
              <a:avLst/>
              <a:gdLst/>
              <a:ahLst/>
              <a:cxnLst/>
              <a:rect l="l" t="t" r="r" b="b"/>
              <a:pathLst>
                <a:path w="5634" h="2416" extrusionOk="0">
                  <a:moveTo>
                    <a:pt x="1134" y="1"/>
                  </a:moveTo>
                  <a:lnTo>
                    <a:pt x="805" y="1615"/>
                  </a:lnTo>
                  <a:lnTo>
                    <a:pt x="0" y="1615"/>
                  </a:lnTo>
                  <a:lnTo>
                    <a:pt x="0" y="2416"/>
                  </a:lnTo>
                  <a:lnTo>
                    <a:pt x="5634" y="2416"/>
                  </a:lnTo>
                  <a:lnTo>
                    <a:pt x="5634" y="1615"/>
                  </a:lnTo>
                  <a:lnTo>
                    <a:pt x="4829" y="1615"/>
                  </a:lnTo>
                  <a:lnTo>
                    <a:pt x="4502" y="1"/>
                  </a:lnTo>
                  <a:cubicBezTo>
                    <a:pt x="3973" y="276"/>
                    <a:pt x="3396" y="414"/>
                    <a:pt x="2818" y="414"/>
                  </a:cubicBezTo>
                  <a:cubicBezTo>
                    <a:pt x="2240" y="414"/>
                    <a:pt x="1662" y="276"/>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779487" y="1902993"/>
              <a:ext cx="222097" cy="33356"/>
            </a:xfrm>
            <a:custGeom>
              <a:avLst/>
              <a:gdLst/>
              <a:ahLst/>
              <a:cxnLst/>
              <a:rect l="l" t="t" r="r" b="b"/>
              <a:pathLst>
                <a:path w="8010" h="1203" extrusionOk="0">
                  <a:moveTo>
                    <a:pt x="401" y="0"/>
                  </a:moveTo>
                  <a:lnTo>
                    <a:pt x="0" y="1202"/>
                  </a:lnTo>
                  <a:lnTo>
                    <a:pt x="8009" y="1202"/>
                  </a:lnTo>
                  <a:lnTo>
                    <a:pt x="7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868243" y="1668779"/>
              <a:ext cx="44614" cy="44614"/>
            </a:xfrm>
            <a:custGeom>
              <a:avLst/>
              <a:gdLst/>
              <a:ahLst/>
              <a:cxnLst/>
              <a:rect l="l" t="t" r="r" b="b"/>
              <a:pathLst>
                <a:path w="1609" h="1609" extrusionOk="0">
                  <a:moveTo>
                    <a:pt x="804" y="0"/>
                  </a:moveTo>
                  <a:cubicBezTo>
                    <a:pt x="360" y="0"/>
                    <a:pt x="0" y="361"/>
                    <a:pt x="0" y="804"/>
                  </a:cubicBezTo>
                  <a:cubicBezTo>
                    <a:pt x="0" y="1248"/>
                    <a:pt x="360" y="1609"/>
                    <a:pt x="804" y="1609"/>
                  </a:cubicBezTo>
                  <a:cubicBezTo>
                    <a:pt x="1248" y="1609"/>
                    <a:pt x="1609" y="1248"/>
                    <a:pt x="1609" y="804"/>
                  </a:cubicBezTo>
                  <a:cubicBezTo>
                    <a:pt x="1609" y="361"/>
                    <a:pt x="124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790495" y="1623916"/>
              <a:ext cx="200636" cy="178399"/>
            </a:xfrm>
            <a:custGeom>
              <a:avLst/>
              <a:gdLst/>
              <a:ahLst/>
              <a:cxnLst/>
              <a:rect l="l" t="t" r="r" b="b"/>
              <a:pathLst>
                <a:path w="7236" h="6434" extrusionOk="0">
                  <a:moveTo>
                    <a:pt x="3608" y="815"/>
                  </a:moveTo>
                  <a:cubicBezTo>
                    <a:pt x="4495" y="815"/>
                    <a:pt x="5216" y="1536"/>
                    <a:pt x="5216" y="2423"/>
                  </a:cubicBezTo>
                  <a:cubicBezTo>
                    <a:pt x="5216" y="3310"/>
                    <a:pt x="4495" y="4030"/>
                    <a:pt x="3608" y="4030"/>
                  </a:cubicBezTo>
                  <a:cubicBezTo>
                    <a:pt x="2721" y="4030"/>
                    <a:pt x="1999" y="3310"/>
                    <a:pt x="1999" y="2423"/>
                  </a:cubicBezTo>
                  <a:cubicBezTo>
                    <a:pt x="1999" y="1536"/>
                    <a:pt x="2721" y="815"/>
                    <a:pt x="3608" y="815"/>
                  </a:cubicBezTo>
                  <a:close/>
                  <a:moveTo>
                    <a:pt x="1" y="1"/>
                  </a:moveTo>
                  <a:lnTo>
                    <a:pt x="1" y="2815"/>
                  </a:lnTo>
                  <a:cubicBezTo>
                    <a:pt x="1" y="4817"/>
                    <a:pt x="1624" y="6433"/>
                    <a:pt x="3618" y="6433"/>
                  </a:cubicBezTo>
                  <a:cubicBezTo>
                    <a:pt x="5614" y="6433"/>
                    <a:pt x="7235" y="4815"/>
                    <a:pt x="7235" y="2815"/>
                  </a:cubicBez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790495" y="1557287"/>
              <a:ext cx="200636" cy="44475"/>
            </a:xfrm>
            <a:custGeom>
              <a:avLst/>
              <a:gdLst/>
              <a:ahLst/>
              <a:cxnLst/>
              <a:rect l="l" t="t" r="r" b="b"/>
              <a:pathLst>
                <a:path w="7236" h="1604" extrusionOk="0">
                  <a:moveTo>
                    <a:pt x="1" y="1"/>
                  </a:moveTo>
                  <a:lnTo>
                    <a:pt x="1" y="1603"/>
                  </a:lnTo>
                  <a:lnTo>
                    <a:pt x="7235" y="1603"/>
                  </a:lnTo>
                  <a:cubicBezTo>
                    <a:pt x="7235" y="1127"/>
                    <a:pt x="7235" y="487"/>
                    <a:pt x="7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1013341" y="1579496"/>
              <a:ext cx="47553" cy="117925"/>
            </a:xfrm>
            <a:custGeom>
              <a:avLst/>
              <a:gdLst/>
              <a:ahLst/>
              <a:cxnLst/>
              <a:rect l="l" t="t" r="r" b="b"/>
              <a:pathLst>
                <a:path w="1715" h="4253" extrusionOk="0">
                  <a:moveTo>
                    <a:pt x="1714" y="0"/>
                  </a:moveTo>
                  <a:lnTo>
                    <a:pt x="0" y="2"/>
                  </a:lnTo>
                  <a:lnTo>
                    <a:pt x="0" y="802"/>
                  </a:lnTo>
                  <a:lnTo>
                    <a:pt x="689" y="802"/>
                  </a:lnTo>
                  <a:lnTo>
                    <a:pt x="56" y="3330"/>
                  </a:lnTo>
                  <a:lnTo>
                    <a:pt x="0" y="3357"/>
                  </a:lnTo>
                  <a:lnTo>
                    <a:pt x="0" y="4253"/>
                  </a:lnTo>
                  <a:lnTo>
                    <a:pt x="744" y="3880"/>
                  </a:lnTo>
                  <a:lnTo>
                    <a:pt x="1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720012" y="1579524"/>
              <a:ext cx="47580" cy="117897"/>
            </a:xfrm>
            <a:custGeom>
              <a:avLst/>
              <a:gdLst/>
              <a:ahLst/>
              <a:cxnLst/>
              <a:rect l="l" t="t" r="r" b="b"/>
              <a:pathLst>
                <a:path w="1716" h="4252" extrusionOk="0">
                  <a:moveTo>
                    <a:pt x="1" y="1"/>
                  </a:moveTo>
                  <a:lnTo>
                    <a:pt x="971" y="3879"/>
                  </a:lnTo>
                  <a:lnTo>
                    <a:pt x="1716" y="4252"/>
                  </a:lnTo>
                  <a:lnTo>
                    <a:pt x="1716" y="3356"/>
                  </a:lnTo>
                  <a:lnTo>
                    <a:pt x="1659" y="3329"/>
                  </a:lnTo>
                  <a:lnTo>
                    <a:pt x="1026" y="801"/>
                  </a:lnTo>
                  <a:lnTo>
                    <a:pt x="1716" y="801"/>
                  </a:lnTo>
                  <a:lnTo>
                    <a:pt x="17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66" name="Picture 2">
            <a:extLst>
              <a:ext uri="{FF2B5EF4-FFF2-40B4-BE49-F238E27FC236}">
                <a16:creationId xmlns:a16="http://schemas.microsoft.com/office/drawing/2014/main" id="{BDA02C96-77CC-5249-2D4E-5D86A54C5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91" y="718704"/>
            <a:ext cx="67818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DD58056-7434-57A4-C300-A23FBBEB8C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354890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pSp>
        <p:nvGrpSpPr>
          <p:cNvPr id="367" name="Google Shape;367;p39"/>
          <p:cNvGrpSpPr/>
          <p:nvPr/>
        </p:nvGrpSpPr>
        <p:grpSpPr>
          <a:xfrm>
            <a:off x="6030621" y="1549007"/>
            <a:ext cx="302000" cy="308822"/>
            <a:chOff x="8044647" y="3963895"/>
            <a:chExt cx="370689" cy="379063"/>
          </a:xfrm>
        </p:grpSpPr>
        <p:sp>
          <p:nvSpPr>
            <p:cNvPr id="368" name="Google Shape;368;p39"/>
            <p:cNvSpPr/>
            <p:nvPr/>
          </p:nvSpPr>
          <p:spPr>
            <a:xfrm>
              <a:off x="8307171" y="4030774"/>
              <a:ext cx="89199" cy="89227"/>
            </a:xfrm>
            <a:custGeom>
              <a:avLst/>
              <a:gdLst/>
              <a:ahLst/>
              <a:cxnLst/>
              <a:rect l="l" t="t" r="r" b="b"/>
              <a:pathLst>
                <a:path w="3217" h="3218" extrusionOk="0">
                  <a:moveTo>
                    <a:pt x="1609" y="1"/>
                  </a:moveTo>
                  <a:cubicBezTo>
                    <a:pt x="721" y="1"/>
                    <a:pt x="1" y="721"/>
                    <a:pt x="1" y="1609"/>
                  </a:cubicBezTo>
                  <a:cubicBezTo>
                    <a:pt x="1" y="2497"/>
                    <a:pt x="721" y="3218"/>
                    <a:pt x="1609" y="3218"/>
                  </a:cubicBezTo>
                  <a:cubicBezTo>
                    <a:pt x="2498" y="3218"/>
                    <a:pt x="3216" y="2497"/>
                    <a:pt x="3216" y="1609"/>
                  </a:cubicBezTo>
                  <a:cubicBezTo>
                    <a:pt x="3216" y="721"/>
                    <a:pt x="2498" y="1"/>
                    <a:pt x="1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8044647" y="4205679"/>
              <a:ext cx="257588" cy="137279"/>
            </a:xfrm>
            <a:custGeom>
              <a:avLst/>
              <a:gdLst/>
              <a:ahLst/>
              <a:cxnLst/>
              <a:rect l="l" t="t" r="r" b="b"/>
              <a:pathLst>
                <a:path w="9290" h="4951" extrusionOk="0">
                  <a:moveTo>
                    <a:pt x="7039" y="1"/>
                  </a:moveTo>
                  <a:cubicBezTo>
                    <a:pt x="6608" y="331"/>
                    <a:pt x="6364" y="555"/>
                    <a:pt x="5850" y="555"/>
                  </a:cubicBezTo>
                  <a:cubicBezTo>
                    <a:pt x="5140" y="555"/>
                    <a:pt x="5031" y="125"/>
                    <a:pt x="4645" y="125"/>
                  </a:cubicBezTo>
                  <a:cubicBezTo>
                    <a:pt x="4261" y="125"/>
                    <a:pt x="4148" y="555"/>
                    <a:pt x="3438" y="555"/>
                  </a:cubicBezTo>
                  <a:cubicBezTo>
                    <a:pt x="2963" y="555"/>
                    <a:pt x="2740" y="378"/>
                    <a:pt x="2246" y="7"/>
                  </a:cubicBezTo>
                  <a:lnTo>
                    <a:pt x="1" y="4951"/>
                  </a:lnTo>
                  <a:lnTo>
                    <a:pt x="9289" y="4951"/>
                  </a:lnTo>
                  <a:lnTo>
                    <a:pt x="7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116516" y="3963895"/>
              <a:ext cx="157631" cy="234852"/>
            </a:xfrm>
            <a:custGeom>
              <a:avLst/>
              <a:gdLst/>
              <a:ahLst/>
              <a:cxnLst/>
              <a:rect l="l" t="t" r="r" b="b"/>
              <a:pathLst>
                <a:path w="5685" h="8470" extrusionOk="0">
                  <a:moveTo>
                    <a:pt x="1653" y="1"/>
                  </a:moveTo>
                  <a:lnTo>
                    <a:pt x="1653" y="4423"/>
                  </a:lnTo>
                  <a:lnTo>
                    <a:pt x="0" y="7982"/>
                  </a:lnTo>
                  <a:lnTo>
                    <a:pt x="389" y="8268"/>
                  </a:lnTo>
                  <a:cubicBezTo>
                    <a:pt x="582" y="8397"/>
                    <a:pt x="636" y="8470"/>
                    <a:pt x="849" y="8470"/>
                  </a:cubicBezTo>
                  <a:cubicBezTo>
                    <a:pt x="1238" y="8470"/>
                    <a:pt x="1340" y="8042"/>
                    <a:pt x="2054" y="8042"/>
                  </a:cubicBezTo>
                  <a:cubicBezTo>
                    <a:pt x="2770" y="8042"/>
                    <a:pt x="2870" y="8470"/>
                    <a:pt x="3260" y="8470"/>
                  </a:cubicBezTo>
                  <a:cubicBezTo>
                    <a:pt x="3441" y="8470"/>
                    <a:pt x="3492" y="8455"/>
                    <a:pt x="4103" y="7971"/>
                  </a:cubicBezTo>
                  <a:lnTo>
                    <a:pt x="2453" y="4423"/>
                  </a:lnTo>
                  <a:lnTo>
                    <a:pt x="2456" y="3204"/>
                  </a:lnTo>
                  <a:lnTo>
                    <a:pt x="5685" y="3204"/>
                  </a:lnTo>
                  <a:lnTo>
                    <a:pt x="5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8248943" y="4108023"/>
              <a:ext cx="104034" cy="134284"/>
            </a:xfrm>
            <a:custGeom>
              <a:avLst/>
              <a:gdLst/>
              <a:ahLst/>
              <a:cxnLst/>
              <a:rect l="l" t="t" r="r" b="b"/>
              <a:pathLst>
                <a:path w="3752" h="4843" extrusionOk="0">
                  <a:moveTo>
                    <a:pt x="1300" y="1"/>
                  </a:moveTo>
                  <a:lnTo>
                    <a:pt x="0" y="2293"/>
                  </a:lnTo>
                  <a:lnTo>
                    <a:pt x="1061" y="4623"/>
                  </a:lnTo>
                  <a:cubicBezTo>
                    <a:pt x="1240" y="4490"/>
                    <a:pt x="1456" y="4412"/>
                    <a:pt x="1687" y="4412"/>
                  </a:cubicBezTo>
                  <a:cubicBezTo>
                    <a:pt x="1938" y="4412"/>
                    <a:pt x="2206" y="4505"/>
                    <a:pt x="2462" y="4724"/>
                  </a:cubicBezTo>
                  <a:cubicBezTo>
                    <a:pt x="2574" y="4820"/>
                    <a:pt x="2605" y="4842"/>
                    <a:pt x="2704" y="4842"/>
                  </a:cubicBezTo>
                  <a:cubicBezTo>
                    <a:pt x="2961" y="4842"/>
                    <a:pt x="3075" y="4414"/>
                    <a:pt x="3709" y="4414"/>
                  </a:cubicBezTo>
                  <a:lnTo>
                    <a:pt x="3752" y="4414"/>
                  </a:lnTo>
                  <a:lnTo>
                    <a:pt x="1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8287872" y="4252982"/>
              <a:ext cx="127463" cy="89948"/>
            </a:xfrm>
            <a:custGeom>
              <a:avLst/>
              <a:gdLst/>
              <a:ahLst/>
              <a:cxnLst/>
              <a:rect l="l" t="t" r="r" b="b"/>
              <a:pathLst>
                <a:path w="4597" h="3244" extrusionOk="0">
                  <a:moveTo>
                    <a:pt x="2316" y="0"/>
                  </a:moveTo>
                  <a:cubicBezTo>
                    <a:pt x="2207" y="0"/>
                    <a:pt x="2182" y="18"/>
                    <a:pt x="2063" y="120"/>
                  </a:cubicBezTo>
                  <a:cubicBezTo>
                    <a:pt x="1918" y="242"/>
                    <a:pt x="1699" y="429"/>
                    <a:pt x="1300" y="429"/>
                  </a:cubicBezTo>
                  <a:cubicBezTo>
                    <a:pt x="666" y="429"/>
                    <a:pt x="568" y="10"/>
                    <a:pt x="313" y="10"/>
                  </a:cubicBezTo>
                  <a:cubicBezTo>
                    <a:pt x="232" y="10"/>
                    <a:pt x="135" y="52"/>
                    <a:pt x="0" y="163"/>
                  </a:cubicBezTo>
                  <a:lnTo>
                    <a:pt x="1401" y="3243"/>
                  </a:lnTo>
                  <a:lnTo>
                    <a:pt x="4596" y="3243"/>
                  </a:lnTo>
                  <a:lnTo>
                    <a:pt x="2795" y="1"/>
                  </a:lnTo>
                  <a:cubicBezTo>
                    <a:pt x="2712" y="4"/>
                    <a:pt x="2642" y="5"/>
                    <a:pt x="2583" y="5"/>
                  </a:cubicBezTo>
                  <a:cubicBezTo>
                    <a:pt x="2454" y="5"/>
                    <a:pt x="2374" y="0"/>
                    <a:pt x="2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9"/>
          <p:cNvGrpSpPr/>
          <p:nvPr/>
        </p:nvGrpSpPr>
        <p:grpSpPr>
          <a:xfrm>
            <a:off x="930207" y="1548955"/>
            <a:ext cx="277751" cy="308860"/>
            <a:chOff x="720012" y="1557287"/>
            <a:chExt cx="340882" cy="379063"/>
          </a:xfrm>
        </p:grpSpPr>
        <p:sp>
          <p:nvSpPr>
            <p:cNvPr id="384" name="Google Shape;384;p39"/>
            <p:cNvSpPr/>
            <p:nvPr/>
          </p:nvSpPr>
          <p:spPr>
            <a:xfrm>
              <a:off x="812705" y="1813821"/>
              <a:ext cx="156217" cy="66990"/>
            </a:xfrm>
            <a:custGeom>
              <a:avLst/>
              <a:gdLst/>
              <a:ahLst/>
              <a:cxnLst/>
              <a:rect l="l" t="t" r="r" b="b"/>
              <a:pathLst>
                <a:path w="5634" h="2416" extrusionOk="0">
                  <a:moveTo>
                    <a:pt x="1134" y="1"/>
                  </a:moveTo>
                  <a:lnTo>
                    <a:pt x="805" y="1615"/>
                  </a:lnTo>
                  <a:lnTo>
                    <a:pt x="0" y="1615"/>
                  </a:lnTo>
                  <a:lnTo>
                    <a:pt x="0" y="2416"/>
                  </a:lnTo>
                  <a:lnTo>
                    <a:pt x="5634" y="2416"/>
                  </a:lnTo>
                  <a:lnTo>
                    <a:pt x="5634" y="1615"/>
                  </a:lnTo>
                  <a:lnTo>
                    <a:pt x="4829" y="1615"/>
                  </a:lnTo>
                  <a:lnTo>
                    <a:pt x="4502" y="1"/>
                  </a:lnTo>
                  <a:cubicBezTo>
                    <a:pt x="3973" y="276"/>
                    <a:pt x="3396" y="414"/>
                    <a:pt x="2818" y="414"/>
                  </a:cubicBezTo>
                  <a:cubicBezTo>
                    <a:pt x="2240" y="414"/>
                    <a:pt x="1662" y="276"/>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779487" y="1902993"/>
              <a:ext cx="222097" cy="33356"/>
            </a:xfrm>
            <a:custGeom>
              <a:avLst/>
              <a:gdLst/>
              <a:ahLst/>
              <a:cxnLst/>
              <a:rect l="l" t="t" r="r" b="b"/>
              <a:pathLst>
                <a:path w="8010" h="1203" extrusionOk="0">
                  <a:moveTo>
                    <a:pt x="401" y="0"/>
                  </a:moveTo>
                  <a:lnTo>
                    <a:pt x="0" y="1202"/>
                  </a:lnTo>
                  <a:lnTo>
                    <a:pt x="8009" y="1202"/>
                  </a:lnTo>
                  <a:lnTo>
                    <a:pt x="7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868243" y="1668779"/>
              <a:ext cx="44614" cy="44614"/>
            </a:xfrm>
            <a:custGeom>
              <a:avLst/>
              <a:gdLst/>
              <a:ahLst/>
              <a:cxnLst/>
              <a:rect l="l" t="t" r="r" b="b"/>
              <a:pathLst>
                <a:path w="1609" h="1609" extrusionOk="0">
                  <a:moveTo>
                    <a:pt x="804" y="0"/>
                  </a:moveTo>
                  <a:cubicBezTo>
                    <a:pt x="360" y="0"/>
                    <a:pt x="0" y="361"/>
                    <a:pt x="0" y="804"/>
                  </a:cubicBezTo>
                  <a:cubicBezTo>
                    <a:pt x="0" y="1248"/>
                    <a:pt x="360" y="1609"/>
                    <a:pt x="804" y="1609"/>
                  </a:cubicBezTo>
                  <a:cubicBezTo>
                    <a:pt x="1248" y="1609"/>
                    <a:pt x="1609" y="1248"/>
                    <a:pt x="1609" y="804"/>
                  </a:cubicBezTo>
                  <a:cubicBezTo>
                    <a:pt x="1609" y="361"/>
                    <a:pt x="124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790495" y="1623916"/>
              <a:ext cx="200636" cy="178399"/>
            </a:xfrm>
            <a:custGeom>
              <a:avLst/>
              <a:gdLst/>
              <a:ahLst/>
              <a:cxnLst/>
              <a:rect l="l" t="t" r="r" b="b"/>
              <a:pathLst>
                <a:path w="7236" h="6434" extrusionOk="0">
                  <a:moveTo>
                    <a:pt x="3608" y="815"/>
                  </a:moveTo>
                  <a:cubicBezTo>
                    <a:pt x="4495" y="815"/>
                    <a:pt x="5216" y="1536"/>
                    <a:pt x="5216" y="2423"/>
                  </a:cubicBezTo>
                  <a:cubicBezTo>
                    <a:pt x="5216" y="3310"/>
                    <a:pt x="4495" y="4030"/>
                    <a:pt x="3608" y="4030"/>
                  </a:cubicBezTo>
                  <a:cubicBezTo>
                    <a:pt x="2721" y="4030"/>
                    <a:pt x="1999" y="3310"/>
                    <a:pt x="1999" y="2423"/>
                  </a:cubicBezTo>
                  <a:cubicBezTo>
                    <a:pt x="1999" y="1536"/>
                    <a:pt x="2721" y="815"/>
                    <a:pt x="3608" y="815"/>
                  </a:cubicBezTo>
                  <a:close/>
                  <a:moveTo>
                    <a:pt x="1" y="1"/>
                  </a:moveTo>
                  <a:lnTo>
                    <a:pt x="1" y="2815"/>
                  </a:lnTo>
                  <a:cubicBezTo>
                    <a:pt x="1" y="4817"/>
                    <a:pt x="1624" y="6433"/>
                    <a:pt x="3618" y="6433"/>
                  </a:cubicBezTo>
                  <a:cubicBezTo>
                    <a:pt x="5614" y="6433"/>
                    <a:pt x="7235" y="4815"/>
                    <a:pt x="7235" y="2815"/>
                  </a:cubicBez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790495" y="1557287"/>
              <a:ext cx="200636" cy="44475"/>
            </a:xfrm>
            <a:custGeom>
              <a:avLst/>
              <a:gdLst/>
              <a:ahLst/>
              <a:cxnLst/>
              <a:rect l="l" t="t" r="r" b="b"/>
              <a:pathLst>
                <a:path w="7236" h="1604" extrusionOk="0">
                  <a:moveTo>
                    <a:pt x="1" y="1"/>
                  </a:moveTo>
                  <a:lnTo>
                    <a:pt x="1" y="1603"/>
                  </a:lnTo>
                  <a:lnTo>
                    <a:pt x="7235" y="1603"/>
                  </a:lnTo>
                  <a:cubicBezTo>
                    <a:pt x="7235" y="1127"/>
                    <a:pt x="7235" y="487"/>
                    <a:pt x="7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1013341" y="1579496"/>
              <a:ext cx="47553" cy="117925"/>
            </a:xfrm>
            <a:custGeom>
              <a:avLst/>
              <a:gdLst/>
              <a:ahLst/>
              <a:cxnLst/>
              <a:rect l="l" t="t" r="r" b="b"/>
              <a:pathLst>
                <a:path w="1715" h="4253" extrusionOk="0">
                  <a:moveTo>
                    <a:pt x="1714" y="0"/>
                  </a:moveTo>
                  <a:lnTo>
                    <a:pt x="0" y="2"/>
                  </a:lnTo>
                  <a:lnTo>
                    <a:pt x="0" y="802"/>
                  </a:lnTo>
                  <a:lnTo>
                    <a:pt x="689" y="802"/>
                  </a:lnTo>
                  <a:lnTo>
                    <a:pt x="56" y="3330"/>
                  </a:lnTo>
                  <a:lnTo>
                    <a:pt x="0" y="3357"/>
                  </a:lnTo>
                  <a:lnTo>
                    <a:pt x="0" y="4253"/>
                  </a:lnTo>
                  <a:lnTo>
                    <a:pt x="744" y="3880"/>
                  </a:lnTo>
                  <a:lnTo>
                    <a:pt x="1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720012" y="1579524"/>
              <a:ext cx="47580" cy="117897"/>
            </a:xfrm>
            <a:custGeom>
              <a:avLst/>
              <a:gdLst/>
              <a:ahLst/>
              <a:cxnLst/>
              <a:rect l="l" t="t" r="r" b="b"/>
              <a:pathLst>
                <a:path w="1716" h="4252" extrusionOk="0">
                  <a:moveTo>
                    <a:pt x="1" y="1"/>
                  </a:moveTo>
                  <a:lnTo>
                    <a:pt x="971" y="3879"/>
                  </a:lnTo>
                  <a:lnTo>
                    <a:pt x="1716" y="4252"/>
                  </a:lnTo>
                  <a:lnTo>
                    <a:pt x="1716" y="3356"/>
                  </a:lnTo>
                  <a:lnTo>
                    <a:pt x="1659" y="3329"/>
                  </a:lnTo>
                  <a:lnTo>
                    <a:pt x="1026" y="801"/>
                  </a:lnTo>
                  <a:lnTo>
                    <a:pt x="1716" y="801"/>
                  </a:lnTo>
                  <a:lnTo>
                    <a:pt x="17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290" name="Picture 2">
            <a:extLst>
              <a:ext uri="{FF2B5EF4-FFF2-40B4-BE49-F238E27FC236}">
                <a16:creationId xmlns:a16="http://schemas.microsoft.com/office/drawing/2014/main" id="{E36C3D43-941E-7051-B48D-32EBE5B04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787978"/>
            <a:ext cx="8143875" cy="4038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2982449-C475-CD7D-088F-01860CA701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137880"/>
            <a:ext cx="1375038" cy="1280446"/>
          </a:xfrm>
          <a:prstGeom prst="rect">
            <a:avLst/>
          </a:prstGeom>
        </p:spPr>
      </p:pic>
    </p:spTree>
    <p:extLst>
      <p:ext uri="{BB962C8B-B14F-4D97-AF65-F5344CB8AC3E}">
        <p14:creationId xmlns:p14="http://schemas.microsoft.com/office/powerpoint/2010/main" val="2243396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4864990" y="2095097"/>
            <a:ext cx="3898010" cy="18685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&amp; Insights </a:t>
            </a:r>
            <a:br>
              <a:rPr lang="en-US" dirty="0"/>
            </a:br>
            <a:r>
              <a:rPr lang="en-US" dirty="0"/>
              <a:t>(SQL Queries)</a:t>
            </a:r>
          </a:p>
        </p:txBody>
      </p:sp>
      <p:sp>
        <p:nvSpPr>
          <p:cNvPr id="327" name="Google Shape;327;p37"/>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29" name="Google Shape;329;p37"/>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028" name="Picture 4" descr="Data Analysis Vertical Royalty-Free Images, Stock Photos &amp; Pictures |  Shutterstock">
            <a:extLst>
              <a:ext uri="{FF2B5EF4-FFF2-40B4-BE49-F238E27FC236}">
                <a16:creationId xmlns:a16="http://schemas.microsoft.com/office/drawing/2014/main" id="{348DDDC7-3688-BC37-F331-7798D4391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38" y="539500"/>
            <a:ext cx="2760600" cy="406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28B072E-70E2-6380-8832-888C85EC11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576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03" name="Google Shape;303;p35"/>
          <p:cNvSpPr txBox="1">
            <a:spLocks noGrp="1"/>
          </p:cNvSpPr>
          <p:nvPr>
            <p:ph type="title" idx="2"/>
          </p:nvPr>
        </p:nvSpPr>
        <p:spPr>
          <a:xfrm>
            <a:off x="720000" y="1615673"/>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04" name="Google Shape;304;p35"/>
          <p:cNvSpPr txBox="1">
            <a:spLocks noGrp="1"/>
          </p:cNvSpPr>
          <p:nvPr>
            <p:ph type="title" idx="3"/>
          </p:nvPr>
        </p:nvSpPr>
        <p:spPr>
          <a:xfrm>
            <a:off x="4572000" y="1615673"/>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05" name="Google Shape;305;p35"/>
          <p:cNvSpPr txBox="1">
            <a:spLocks noGrp="1"/>
          </p:cNvSpPr>
          <p:nvPr>
            <p:ph type="title" idx="4"/>
          </p:nvPr>
        </p:nvSpPr>
        <p:spPr>
          <a:xfrm>
            <a:off x="720000" y="2706036"/>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06" name="Google Shape;306;p35"/>
          <p:cNvSpPr txBox="1">
            <a:spLocks noGrp="1"/>
          </p:cNvSpPr>
          <p:nvPr>
            <p:ph type="title" idx="5"/>
          </p:nvPr>
        </p:nvSpPr>
        <p:spPr>
          <a:xfrm>
            <a:off x="4572000" y="2706036"/>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07" name="Google Shape;307;p35"/>
          <p:cNvSpPr txBox="1">
            <a:spLocks noGrp="1"/>
          </p:cNvSpPr>
          <p:nvPr>
            <p:ph type="title" idx="6"/>
          </p:nvPr>
        </p:nvSpPr>
        <p:spPr>
          <a:xfrm>
            <a:off x="720000" y="3796398"/>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8" name="Google Shape;308;p35"/>
          <p:cNvSpPr txBox="1">
            <a:spLocks noGrp="1"/>
          </p:cNvSpPr>
          <p:nvPr>
            <p:ph type="title" idx="7"/>
          </p:nvPr>
        </p:nvSpPr>
        <p:spPr>
          <a:xfrm>
            <a:off x="4572000" y="3796398"/>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09" name="Google Shape;309;p35"/>
          <p:cNvSpPr txBox="1">
            <a:spLocks noGrp="1"/>
          </p:cNvSpPr>
          <p:nvPr>
            <p:ph type="subTitle" idx="1"/>
          </p:nvPr>
        </p:nvSpPr>
        <p:spPr>
          <a:xfrm>
            <a:off x="1607100" y="1762373"/>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310" name="Google Shape;310;p35"/>
          <p:cNvSpPr txBox="1">
            <a:spLocks noGrp="1"/>
          </p:cNvSpPr>
          <p:nvPr>
            <p:ph type="subTitle" idx="8"/>
          </p:nvPr>
        </p:nvSpPr>
        <p:spPr>
          <a:xfrm>
            <a:off x="1607100" y="2852736"/>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Overview</a:t>
            </a:r>
            <a:endParaRPr dirty="0"/>
          </a:p>
        </p:txBody>
      </p:sp>
      <p:sp>
        <p:nvSpPr>
          <p:cNvPr id="311" name="Google Shape;311;p35"/>
          <p:cNvSpPr txBox="1">
            <a:spLocks noGrp="1"/>
          </p:cNvSpPr>
          <p:nvPr>
            <p:ph type="subTitle" idx="9"/>
          </p:nvPr>
        </p:nvSpPr>
        <p:spPr>
          <a:xfrm>
            <a:off x="1607100" y="3869340"/>
            <a:ext cx="2600515" cy="7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Cleaning (Python)</a:t>
            </a:r>
            <a:endParaRPr dirty="0"/>
          </a:p>
        </p:txBody>
      </p:sp>
      <p:sp>
        <p:nvSpPr>
          <p:cNvPr id="312" name="Google Shape;312;p35"/>
          <p:cNvSpPr txBox="1">
            <a:spLocks noGrp="1"/>
          </p:cNvSpPr>
          <p:nvPr>
            <p:ph type="subTitle" idx="13"/>
          </p:nvPr>
        </p:nvSpPr>
        <p:spPr>
          <a:xfrm>
            <a:off x="5459100" y="1631667"/>
            <a:ext cx="2532000" cy="731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&amp; Insights (SQL Queries)</a:t>
            </a:r>
            <a:endParaRPr dirty="0"/>
          </a:p>
        </p:txBody>
      </p:sp>
      <p:sp>
        <p:nvSpPr>
          <p:cNvPr id="313" name="Google Shape;313;p35"/>
          <p:cNvSpPr txBox="1">
            <a:spLocks noGrp="1"/>
          </p:cNvSpPr>
          <p:nvPr>
            <p:ph type="subTitle" idx="14"/>
          </p:nvPr>
        </p:nvSpPr>
        <p:spPr>
          <a:xfrm>
            <a:off x="5459100" y="2780434"/>
            <a:ext cx="2873628" cy="731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Modeling &amp; Visualization (Power BI)</a:t>
            </a:r>
            <a:endParaRPr dirty="0"/>
          </a:p>
        </p:txBody>
      </p:sp>
      <p:sp>
        <p:nvSpPr>
          <p:cNvPr id="314" name="Google Shape;314;p35"/>
          <p:cNvSpPr txBox="1">
            <a:spLocks noGrp="1"/>
          </p:cNvSpPr>
          <p:nvPr>
            <p:ph type="subTitle" idx="15"/>
          </p:nvPr>
        </p:nvSpPr>
        <p:spPr>
          <a:xfrm>
            <a:off x="5459100" y="3943098"/>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pic>
        <p:nvPicPr>
          <p:cNvPr id="2" name="Picture 1">
            <a:extLst>
              <a:ext uri="{FF2B5EF4-FFF2-40B4-BE49-F238E27FC236}">
                <a16:creationId xmlns:a16="http://schemas.microsoft.com/office/drawing/2014/main" id="{F468392E-E136-B53C-0C41-4D25B9DB76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8962" y="0"/>
            <a:ext cx="1375038" cy="128044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40"/>
          <p:cNvSpPr txBox="1">
            <a:spLocks noGrp="1"/>
          </p:cNvSpPr>
          <p:nvPr>
            <p:ph type="title"/>
          </p:nvPr>
        </p:nvSpPr>
        <p:spPr>
          <a:xfrm>
            <a:off x="199496" y="541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Modeling</a:t>
            </a:r>
            <a:endParaRPr dirty="0"/>
          </a:p>
        </p:txBody>
      </p:sp>
      <p:pic>
        <p:nvPicPr>
          <p:cNvPr id="19" name="Picture 18">
            <a:extLst>
              <a:ext uri="{FF2B5EF4-FFF2-40B4-BE49-F238E27FC236}">
                <a16:creationId xmlns:a16="http://schemas.microsoft.com/office/drawing/2014/main" id="{05329138-ACE1-01DC-3245-AA08946FBBE5}"/>
              </a:ext>
            </a:extLst>
          </p:cNvPr>
          <p:cNvPicPr>
            <a:picLocks noChangeAspect="1"/>
          </p:cNvPicPr>
          <p:nvPr/>
        </p:nvPicPr>
        <p:blipFill rotWithShape="1">
          <a:blip r:embed="rId3"/>
          <a:srcRect l="5787" t="7709" r="5059" b="7085"/>
          <a:stretch/>
        </p:blipFill>
        <p:spPr>
          <a:xfrm>
            <a:off x="443131" y="703385"/>
            <a:ext cx="8152229" cy="4269544"/>
          </a:xfrm>
          <a:prstGeom prst="rect">
            <a:avLst/>
          </a:prstGeom>
        </p:spPr>
      </p:pic>
      <p:pic>
        <p:nvPicPr>
          <p:cNvPr id="2" name="Picture 1">
            <a:extLst>
              <a:ext uri="{FF2B5EF4-FFF2-40B4-BE49-F238E27FC236}">
                <a16:creationId xmlns:a16="http://schemas.microsoft.com/office/drawing/2014/main" id="{143019F1-3E43-1F97-750D-8BA05962BC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40"/>
          <p:cNvSpPr txBox="1">
            <a:spLocks noGrp="1"/>
          </p:cNvSpPr>
          <p:nvPr>
            <p:ph type="title"/>
          </p:nvPr>
        </p:nvSpPr>
        <p:spPr>
          <a:xfrm>
            <a:off x="228164" y="1654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All Questions</a:t>
            </a:r>
            <a:endParaRPr dirty="0"/>
          </a:p>
        </p:txBody>
      </p:sp>
      <p:pic>
        <p:nvPicPr>
          <p:cNvPr id="3" name="Picture 2">
            <a:extLst>
              <a:ext uri="{FF2B5EF4-FFF2-40B4-BE49-F238E27FC236}">
                <a16:creationId xmlns:a16="http://schemas.microsoft.com/office/drawing/2014/main" id="{FDD8A696-9436-7246-E7E0-2DB615702B62}"/>
              </a:ext>
            </a:extLst>
          </p:cNvPr>
          <p:cNvPicPr>
            <a:picLocks noChangeAspect="1"/>
          </p:cNvPicPr>
          <p:nvPr/>
        </p:nvPicPr>
        <p:blipFill>
          <a:blip r:embed="rId3"/>
          <a:stretch>
            <a:fillRect/>
          </a:stretch>
        </p:blipFill>
        <p:spPr>
          <a:xfrm>
            <a:off x="405245" y="823976"/>
            <a:ext cx="8139545" cy="4066663"/>
          </a:xfrm>
          <a:prstGeom prst="rect">
            <a:avLst/>
          </a:prstGeom>
        </p:spPr>
      </p:pic>
      <p:pic>
        <p:nvPicPr>
          <p:cNvPr id="2" name="Picture 1">
            <a:extLst>
              <a:ext uri="{FF2B5EF4-FFF2-40B4-BE49-F238E27FC236}">
                <a16:creationId xmlns:a16="http://schemas.microsoft.com/office/drawing/2014/main" id="{AC31A7F6-F486-8810-BBBB-C6A6B99A09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2164" y="-188445"/>
            <a:ext cx="1375038" cy="1280446"/>
          </a:xfrm>
          <a:prstGeom prst="rect">
            <a:avLst/>
          </a:prstGeom>
        </p:spPr>
      </p:pic>
    </p:spTree>
    <p:extLst>
      <p:ext uri="{BB962C8B-B14F-4D97-AF65-F5344CB8AC3E}">
        <p14:creationId xmlns:p14="http://schemas.microsoft.com/office/powerpoint/2010/main" val="267955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40"/>
          <p:cNvSpPr txBox="1">
            <a:spLocks noGrp="1"/>
          </p:cNvSpPr>
          <p:nvPr>
            <p:ph type="title"/>
          </p:nvPr>
        </p:nvSpPr>
        <p:spPr>
          <a:xfrm>
            <a:off x="158891"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Answers Samples</a:t>
            </a:r>
            <a:endParaRPr dirty="0"/>
          </a:p>
        </p:txBody>
      </p:sp>
      <p:pic>
        <p:nvPicPr>
          <p:cNvPr id="4" name="Picture 3">
            <a:extLst>
              <a:ext uri="{FF2B5EF4-FFF2-40B4-BE49-F238E27FC236}">
                <a16:creationId xmlns:a16="http://schemas.microsoft.com/office/drawing/2014/main" id="{2A3C1A0D-9CD4-73D0-62FE-7C84D01EBEB3}"/>
              </a:ext>
            </a:extLst>
          </p:cNvPr>
          <p:cNvPicPr>
            <a:picLocks noChangeAspect="1"/>
          </p:cNvPicPr>
          <p:nvPr/>
        </p:nvPicPr>
        <p:blipFill>
          <a:blip r:embed="rId3"/>
          <a:stretch>
            <a:fillRect/>
          </a:stretch>
        </p:blipFill>
        <p:spPr>
          <a:xfrm>
            <a:off x="820189" y="572701"/>
            <a:ext cx="7406640" cy="4570800"/>
          </a:xfrm>
          <a:prstGeom prst="rect">
            <a:avLst/>
          </a:prstGeom>
        </p:spPr>
      </p:pic>
      <p:pic>
        <p:nvPicPr>
          <p:cNvPr id="2" name="Picture 1">
            <a:extLst>
              <a:ext uri="{FF2B5EF4-FFF2-40B4-BE49-F238E27FC236}">
                <a16:creationId xmlns:a16="http://schemas.microsoft.com/office/drawing/2014/main" id="{6B938214-FC94-0B8A-163F-071B71BFFB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6670" y="-192881"/>
            <a:ext cx="1375038" cy="1280446"/>
          </a:xfrm>
          <a:prstGeom prst="rect">
            <a:avLst/>
          </a:prstGeom>
        </p:spPr>
      </p:pic>
    </p:spTree>
    <p:extLst>
      <p:ext uri="{BB962C8B-B14F-4D97-AF65-F5344CB8AC3E}">
        <p14:creationId xmlns:p14="http://schemas.microsoft.com/office/powerpoint/2010/main" val="875621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8" name="Picture 7">
            <a:extLst>
              <a:ext uri="{FF2B5EF4-FFF2-40B4-BE49-F238E27FC236}">
                <a16:creationId xmlns:a16="http://schemas.microsoft.com/office/drawing/2014/main" id="{8862FBB6-F5E1-99A3-14FF-EF43017D94AA}"/>
              </a:ext>
            </a:extLst>
          </p:cNvPr>
          <p:cNvPicPr>
            <a:picLocks noChangeAspect="1"/>
          </p:cNvPicPr>
          <p:nvPr/>
        </p:nvPicPr>
        <p:blipFill>
          <a:blip r:embed="rId3"/>
          <a:stretch>
            <a:fillRect/>
          </a:stretch>
        </p:blipFill>
        <p:spPr>
          <a:xfrm>
            <a:off x="651284" y="103909"/>
            <a:ext cx="7065697" cy="5039591"/>
          </a:xfrm>
          <a:prstGeom prst="rect">
            <a:avLst/>
          </a:prstGeom>
        </p:spPr>
      </p:pic>
      <p:pic>
        <p:nvPicPr>
          <p:cNvPr id="2" name="Picture 1">
            <a:extLst>
              <a:ext uri="{FF2B5EF4-FFF2-40B4-BE49-F238E27FC236}">
                <a16:creationId xmlns:a16="http://schemas.microsoft.com/office/drawing/2014/main" id="{2843C0A1-4F15-A5CC-7311-3D14CB2444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334287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 name="Picture 2">
            <a:extLst>
              <a:ext uri="{FF2B5EF4-FFF2-40B4-BE49-F238E27FC236}">
                <a16:creationId xmlns:a16="http://schemas.microsoft.com/office/drawing/2014/main" id="{C2A20B63-F09C-7BCD-315B-6CB36770BA0D}"/>
              </a:ext>
            </a:extLst>
          </p:cNvPr>
          <p:cNvPicPr>
            <a:picLocks noChangeAspect="1"/>
          </p:cNvPicPr>
          <p:nvPr/>
        </p:nvPicPr>
        <p:blipFill>
          <a:blip r:embed="rId3"/>
          <a:stretch>
            <a:fillRect/>
          </a:stretch>
        </p:blipFill>
        <p:spPr>
          <a:xfrm>
            <a:off x="526616" y="86591"/>
            <a:ext cx="7827675" cy="4970318"/>
          </a:xfrm>
          <a:prstGeom prst="rect">
            <a:avLst/>
          </a:prstGeom>
        </p:spPr>
      </p:pic>
      <p:pic>
        <p:nvPicPr>
          <p:cNvPr id="2" name="Picture 1">
            <a:extLst>
              <a:ext uri="{FF2B5EF4-FFF2-40B4-BE49-F238E27FC236}">
                <a16:creationId xmlns:a16="http://schemas.microsoft.com/office/drawing/2014/main" id="{41A4AE49-76DB-CAB5-1729-385D461196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275360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4858062" y="2350044"/>
            <a:ext cx="3946501" cy="13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Modeling &amp; Visualization (Power BI)</a:t>
            </a:r>
          </a:p>
        </p:txBody>
      </p:sp>
      <p:sp>
        <p:nvSpPr>
          <p:cNvPr id="327" name="Google Shape;327;p37"/>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29" name="Google Shape;329;p37"/>
          <p:cNvSpPr/>
          <p:nvPr/>
        </p:nvSpPr>
        <p:spPr>
          <a:xfrm>
            <a:off x="4963434" y="4283834"/>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028" name="Picture 4" descr="Data Analysis Vertical Royalty-Free Images, Stock Photos &amp; Pictures |  Shutterstock">
            <a:extLst>
              <a:ext uri="{FF2B5EF4-FFF2-40B4-BE49-F238E27FC236}">
                <a16:creationId xmlns:a16="http://schemas.microsoft.com/office/drawing/2014/main" id="{348DDDC7-3688-BC37-F331-7798D4391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38" y="539500"/>
            <a:ext cx="2760600" cy="406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E2AB86A-C41A-5903-A0F9-6E69450869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3345257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1"/>
          <p:cNvSpPr txBox="1">
            <a:spLocks noGrp="1"/>
          </p:cNvSpPr>
          <p:nvPr>
            <p:ph type="title"/>
          </p:nvPr>
        </p:nvSpPr>
        <p:spPr>
          <a:xfrm>
            <a:off x="228320" y="370902"/>
            <a:ext cx="37730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Dashboard</a:t>
            </a:r>
            <a:endParaRPr dirty="0"/>
          </a:p>
        </p:txBody>
      </p:sp>
      <p:pic>
        <p:nvPicPr>
          <p:cNvPr id="27" name="Picture 26">
            <a:extLst>
              <a:ext uri="{FF2B5EF4-FFF2-40B4-BE49-F238E27FC236}">
                <a16:creationId xmlns:a16="http://schemas.microsoft.com/office/drawing/2014/main" id="{5CA94043-C48F-7905-E6F6-F6F5949B8CA2}"/>
              </a:ext>
            </a:extLst>
          </p:cNvPr>
          <p:cNvPicPr>
            <a:picLocks noChangeAspect="1"/>
          </p:cNvPicPr>
          <p:nvPr/>
        </p:nvPicPr>
        <p:blipFill rotWithShape="1">
          <a:blip r:embed="rId3"/>
          <a:srcRect l="4402" r="2440" b="2357"/>
          <a:stretch/>
        </p:blipFill>
        <p:spPr>
          <a:xfrm>
            <a:off x="4572000" y="59709"/>
            <a:ext cx="4274127" cy="5022273"/>
          </a:xfrm>
          <a:prstGeom prst="rect">
            <a:avLst/>
          </a:prstGeom>
        </p:spPr>
      </p:pic>
      <p:sp>
        <p:nvSpPr>
          <p:cNvPr id="3" name="TextBox 2">
            <a:extLst>
              <a:ext uri="{FF2B5EF4-FFF2-40B4-BE49-F238E27FC236}">
                <a16:creationId xmlns:a16="http://schemas.microsoft.com/office/drawing/2014/main" id="{53DD9FE7-8E28-1BCC-E612-5F430497F775}"/>
              </a:ext>
            </a:extLst>
          </p:cNvPr>
          <p:cNvSpPr txBox="1"/>
          <p:nvPr/>
        </p:nvSpPr>
        <p:spPr>
          <a:xfrm>
            <a:off x="297873" y="1044947"/>
            <a:ext cx="3884482" cy="3323987"/>
          </a:xfrm>
          <a:prstGeom prst="rect">
            <a:avLst/>
          </a:prstGeom>
          <a:noFill/>
        </p:spPr>
        <p:txBody>
          <a:bodyPr wrap="square" rtlCol="0">
            <a:spAutoFit/>
          </a:bodyPr>
          <a:lstStyle/>
          <a:p>
            <a:pPr algn="just"/>
            <a:r>
              <a:rPr lang="en-US" dirty="0">
                <a:solidFill>
                  <a:schemeClr val="tx1"/>
                </a:solidFill>
              </a:rPr>
              <a:t>Results &amp; Key Findings:</a:t>
            </a:r>
          </a:p>
          <a:p>
            <a:pPr marL="285750" indent="-285750" algn="just">
              <a:buFont typeface="Arial" panose="020B0604020202020204" pitchFamily="34" charset="0"/>
              <a:buChar char="•"/>
            </a:pPr>
            <a:r>
              <a:rPr lang="en-US" b="1" dirty="0">
                <a:solidFill>
                  <a:schemeClr val="tx1"/>
                </a:solidFill>
              </a:rPr>
              <a:t>Sales Channels: </a:t>
            </a:r>
            <a:r>
              <a:rPr lang="en-US" dirty="0">
                <a:solidFill>
                  <a:schemeClr val="tx1"/>
                </a:solidFill>
              </a:rPr>
              <a:t>Online sales are growing significantly faster than in-store sales. </a:t>
            </a:r>
          </a:p>
          <a:p>
            <a:pPr marL="285750" indent="-285750" algn="just">
              <a:buFont typeface="Arial" panose="020B0604020202020204" pitchFamily="34" charset="0"/>
              <a:buChar char="•"/>
            </a:pPr>
            <a:r>
              <a:rPr lang="en-US" b="1" dirty="0">
                <a:solidFill>
                  <a:schemeClr val="tx1"/>
                </a:solidFill>
              </a:rPr>
              <a:t>Discount Strategy: </a:t>
            </a:r>
            <a:r>
              <a:rPr lang="en-US" dirty="0">
                <a:solidFill>
                  <a:schemeClr val="tx1"/>
                </a:solidFill>
              </a:rPr>
              <a:t>While discounts drive sales, they negatively impact profit margins. </a:t>
            </a:r>
          </a:p>
          <a:p>
            <a:pPr marL="285750" indent="-285750" algn="just">
              <a:buFont typeface="Arial" panose="020B0604020202020204" pitchFamily="34" charset="0"/>
              <a:buChar char="•"/>
            </a:pPr>
            <a:r>
              <a:rPr lang="en-US" b="1" dirty="0">
                <a:solidFill>
                  <a:schemeClr val="tx1"/>
                </a:solidFill>
              </a:rPr>
              <a:t>Top Products: </a:t>
            </a:r>
            <a:r>
              <a:rPr lang="en-US" dirty="0">
                <a:solidFill>
                  <a:schemeClr val="tx1"/>
                </a:solidFill>
              </a:rPr>
              <a:t>Cookware is the best-performing product by revenue, but photo frames yield the highest profit margins. </a:t>
            </a:r>
          </a:p>
          <a:p>
            <a:pPr marL="285750" indent="-285750" algn="just">
              <a:buFont typeface="Arial" panose="020B0604020202020204" pitchFamily="34" charset="0"/>
              <a:buChar char="•"/>
            </a:pPr>
            <a:r>
              <a:rPr lang="en-US" b="1" dirty="0">
                <a:solidFill>
                  <a:schemeClr val="tx1"/>
                </a:solidFill>
              </a:rPr>
              <a:t>Regional Performance: </a:t>
            </a:r>
            <a:r>
              <a:rPr lang="en-US" dirty="0">
                <a:solidFill>
                  <a:schemeClr val="tx1"/>
                </a:solidFill>
              </a:rPr>
              <a:t>The South region dominates in terms of sales volume, while the West region excels in profitability. </a:t>
            </a:r>
          </a:p>
          <a:p>
            <a:pPr marL="285750" indent="-285750" algn="just">
              <a:buFont typeface="Arial" panose="020B0604020202020204" pitchFamily="34" charset="0"/>
              <a:buChar char="•"/>
            </a:pPr>
            <a:r>
              <a:rPr lang="en-US" b="1" dirty="0">
                <a:solidFill>
                  <a:schemeClr val="tx1"/>
                </a:solidFill>
              </a:rPr>
              <a:t>Customer Insights: </a:t>
            </a:r>
            <a:r>
              <a:rPr lang="en-US" dirty="0">
                <a:solidFill>
                  <a:schemeClr val="tx1"/>
                </a:solidFill>
              </a:rPr>
              <a:t>Repeat customers, especially corporate clients, are a crucial driver of profitability. </a:t>
            </a:r>
          </a:p>
        </p:txBody>
      </p:sp>
      <p:pic>
        <p:nvPicPr>
          <p:cNvPr id="2" name="Picture 1">
            <a:extLst>
              <a:ext uri="{FF2B5EF4-FFF2-40B4-BE49-F238E27FC236}">
                <a16:creationId xmlns:a16="http://schemas.microsoft.com/office/drawing/2014/main" id="{6E2477AD-BBFE-A016-2797-FEBC381384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754" y="4098553"/>
            <a:ext cx="1375038" cy="128044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1"/>
          <p:cNvSpPr txBox="1">
            <a:spLocks noGrp="1"/>
          </p:cNvSpPr>
          <p:nvPr>
            <p:ph type="title"/>
          </p:nvPr>
        </p:nvSpPr>
        <p:spPr>
          <a:xfrm>
            <a:off x="118316" y="281523"/>
            <a:ext cx="7704000" cy="10797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Question: </a:t>
            </a:r>
            <a:r>
              <a:rPr lang="en-US" sz="2000" dirty="0"/>
              <a:t>What is the impact of discounts on sales and profitability?</a:t>
            </a:r>
            <a:endParaRPr sz="2400" dirty="0"/>
          </a:p>
        </p:txBody>
      </p:sp>
      <p:pic>
        <p:nvPicPr>
          <p:cNvPr id="5" name="Picture 4">
            <a:extLst>
              <a:ext uri="{FF2B5EF4-FFF2-40B4-BE49-F238E27FC236}">
                <a16:creationId xmlns:a16="http://schemas.microsoft.com/office/drawing/2014/main" id="{12396C20-D19D-7A48-FC81-A34080BC899D}"/>
              </a:ext>
            </a:extLst>
          </p:cNvPr>
          <p:cNvPicPr>
            <a:picLocks noChangeAspect="1"/>
          </p:cNvPicPr>
          <p:nvPr/>
        </p:nvPicPr>
        <p:blipFill>
          <a:blip r:embed="rId3"/>
          <a:stretch>
            <a:fillRect/>
          </a:stretch>
        </p:blipFill>
        <p:spPr>
          <a:xfrm>
            <a:off x="2914650" y="2131500"/>
            <a:ext cx="6229350" cy="2619375"/>
          </a:xfrm>
          <a:prstGeom prst="rect">
            <a:avLst/>
          </a:prstGeom>
        </p:spPr>
      </p:pic>
      <p:sp>
        <p:nvSpPr>
          <p:cNvPr id="6" name="TextBox 5">
            <a:extLst>
              <a:ext uri="{FF2B5EF4-FFF2-40B4-BE49-F238E27FC236}">
                <a16:creationId xmlns:a16="http://schemas.microsoft.com/office/drawing/2014/main" id="{A5E8FA46-6F93-668D-3F03-25F9C56EE0A0}"/>
              </a:ext>
            </a:extLst>
          </p:cNvPr>
          <p:cNvSpPr txBox="1"/>
          <p:nvPr/>
        </p:nvSpPr>
        <p:spPr>
          <a:xfrm>
            <a:off x="178755" y="1179093"/>
            <a:ext cx="6668932" cy="523220"/>
          </a:xfrm>
          <a:prstGeom prst="rect">
            <a:avLst/>
          </a:prstGeom>
          <a:noFill/>
        </p:spPr>
        <p:txBody>
          <a:bodyPr wrap="square" rtlCol="0">
            <a:spAutoFit/>
          </a:bodyPr>
          <a:lstStyle/>
          <a:p>
            <a:r>
              <a:rPr lang="en-US" b="1" dirty="0">
                <a:solidFill>
                  <a:schemeClr val="tx1"/>
                </a:solidFill>
              </a:rPr>
              <a:t>Optimize Discount Strategies: </a:t>
            </a:r>
            <a:r>
              <a:rPr lang="en-US" dirty="0">
                <a:solidFill>
                  <a:schemeClr val="tx1"/>
                </a:solidFill>
              </a:rPr>
              <a:t>Focus on strategic discounting for high-margin products to boost sales without significantly impacting profitability.</a:t>
            </a:r>
          </a:p>
        </p:txBody>
      </p:sp>
      <p:pic>
        <p:nvPicPr>
          <p:cNvPr id="2" name="Picture 1">
            <a:extLst>
              <a:ext uri="{FF2B5EF4-FFF2-40B4-BE49-F238E27FC236}">
                <a16:creationId xmlns:a16="http://schemas.microsoft.com/office/drawing/2014/main" id="{D067D10C-E878-535F-664E-1EDFD136C1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3762"/>
            <a:ext cx="1375038" cy="1280446"/>
          </a:xfrm>
          <a:prstGeom prst="rect">
            <a:avLst/>
          </a:prstGeom>
        </p:spPr>
      </p:pic>
    </p:spTree>
    <p:extLst>
      <p:ext uri="{BB962C8B-B14F-4D97-AF65-F5344CB8AC3E}">
        <p14:creationId xmlns:p14="http://schemas.microsoft.com/office/powerpoint/2010/main" val="2662049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1"/>
          <p:cNvSpPr txBox="1">
            <a:spLocks noGrp="1"/>
          </p:cNvSpPr>
          <p:nvPr>
            <p:ph type="title"/>
          </p:nvPr>
        </p:nvSpPr>
        <p:spPr>
          <a:xfrm>
            <a:off x="118316" y="281523"/>
            <a:ext cx="7704000" cy="10797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Question: </a:t>
            </a:r>
            <a:r>
              <a:rPr lang="en-US" sz="2000" dirty="0"/>
              <a:t>What is the average order value (AOV) across different stores or regions?</a:t>
            </a:r>
            <a:endParaRPr sz="2400" dirty="0"/>
          </a:p>
        </p:txBody>
      </p:sp>
      <p:sp>
        <p:nvSpPr>
          <p:cNvPr id="6" name="TextBox 5">
            <a:extLst>
              <a:ext uri="{FF2B5EF4-FFF2-40B4-BE49-F238E27FC236}">
                <a16:creationId xmlns:a16="http://schemas.microsoft.com/office/drawing/2014/main" id="{A5E8FA46-6F93-668D-3F03-25F9C56EE0A0}"/>
              </a:ext>
            </a:extLst>
          </p:cNvPr>
          <p:cNvSpPr txBox="1"/>
          <p:nvPr/>
        </p:nvSpPr>
        <p:spPr>
          <a:xfrm>
            <a:off x="178755" y="1179093"/>
            <a:ext cx="6668932" cy="523220"/>
          </a:xfrm>
          <a:prstGeom prst="rect">
            <a:avLst/>
          </a:prstGeom>
          <a:noFill/>
        </p:spPr>
        <p:txBody>
          <a:bodyPr wrap="square" rtlCol="0">
            <a:spAutoFit/>
          </a:bodyPr>
          <a:lstStyle/>
          <a:p>
            <a:r>
              <a:rPr lang="en-US" b="1" dirty="0">
                <a:solidFill>
                  <a:schemeClr val="tx1"/>
                </a:solidFill>
              </a:rPr>
              <a:t>Focus on the West Region: </a:t>
            </a:r>
            <a:r>
              <a:rPr lang="en-US" dirty="0">
                <a:solidFill>
                  <a:schemeClr val="tx1"/>
                </a:solidFill>
              </a:rPr>
              <a:t>Expand operations in the West, where higher AOV and profitability are observed. </a:t>
            </a:r>
          </a:p>
        </p:txBody>
      </p:sp>
      <p:pic>
        <p:nvPicPr>
          <p:cNvPr id="8" name="Picture 7">
            <a:extLst>
              <a:ext uri="{FF2B5EF4-FFF2-40B4-BE49-F238E27FC236}">
                <a16:creationId xmlns:a16="http://schemas.microsoft.com/office/drawing/2014/main" id="{3EF07468-D476-1AE3-E648-AA2DAEBB6F50}"/>
              </a:ext>
            </a:extLst>
          </p:cNvPr>
          <p:cNvPicPr>
            <a:picLocks noChangeAspect="1"/>
          </p:cNvPicPr>
          <p:nvPr/>
        </p:nvPicPr>
        <p:blipFill>
          <a:blip r:embed="rId3"/>
          <a:stretch>
            <a:fillRect/>
          </a:stretch>
        </p:blipFill>
        <p:spPr>
          <a:xfrm>
            <a:off x="4330723" y="1634682"/>
            <a:ext cx="4667250" cy="3400425"/>
          </a:xfrm>
          <a:prstGeom prst="rect">
            <a:avLst/>
          </a:prstGeom>
        </p:spPr>
      </p:pic>
      <p:pic>
        <p:nvPicPr>
          <p:cNvPr id="10" name="Picture 9">
            <a:extLst>
              <a:ext uri="{FF2B5EF4-FFF2-40B4-BE49-F238E27FC236}">
                <a16:creationId xmlns:a16="http://schemas.microsoft.com/office/drawing/2014/main" id="{58D30AFB-C124-45B5-6EDE-A467C5167C26}"/>
              </a:ext>
            </a:extLst>
          </p:cNvPr>
          <p:cNvPicPr>
            <a:picLocks noChangeAspect="1"/>
          </p:cNvPicPr>
          <p:nvPr/>
        </p:nvPicPr>
        <p:blipFill>
          <a:blip r:embed="rId4"/>
          <a:stretch>
            <a:fillRect/>
          </a:stretch>
        </p:blipFill>
        <p:spPr>
          <a:xfrm>
            <a:off x="226881" y="2131500"/>
            <a:ext cx="3895725" cy="2619375"/>
          </a:xfrm>
          <a:prstGeom prst="rect">
            <a:avLst/>
          </a:prstGeom>
        </p:spPr>
      </p:pic>
      <p:pic>
        <p:nvPicPr>
          <p:cNvPr id="2" name="Picture 1">
            <a:extLst>
              <a:ext uri="{FF2B5EF4-FFF2-40B4-BE49-F238E27FC236}">
                <a16:creationId xmlns:a16="http://schemas.microsoft.com/office/drawing/2014/main" id="{C9358700-0851-03C1-AFC3-F573FA59A9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569104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1"/>
          <p:cNvSpPr txBox="1">
            <a:spLocks noGrp="1"/>
          </p:cNvSpPr>
          <p:nvPr>
            <p:ph type="title"/>
          </p:nvPr>
        </p:nvSpPr>
        <p:spPr>
          <a:xfrm>
            <a:off x="118316" y="281523"/>
            <a:ext cx="7704000" cy="10797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Question: </a:t>
            </a:r>
            <a:r>
              <a:rPr lang="en-US" sz="2000" dirty="0"/>
              <a:t>How do sales vary across different sales channels (e.g., online vs. offline)?</a:t>
            </a:r>
            <a:endParaRPr sz="2400" dirty="0"/>
          </a:p>
        </p:txBody>
      </p:sp>
      <p:sp>
        <p:nvSpPr>
          <p:cNvPr id="6" name="TextBox 5">
            <a:extLst>
              <a:ext uri="{FF2B5EF4-FFF2-40B4-BE49-F238E27FC236}">
                <a16:creationId xmlns:a16="http://schemas.microsoft.com/office/drawing/2014/main" id="{A5E8FA46-6F93-668D-3F03-25F9C56EE0A0}"/>
              </a:ext>
            </a:extLst>
          </p:cNvPr>
          <p:cNvSpPr txBox="1"/>
          <p:nvPr/>
        </p:nvSpPr>
        <p:spPr>
          <a:xfrm>
            <a:off x="178755" y="1179093"/>
            <a:ext cx="6668932" cy="523220"/>
          </a:xfrm>
          <a:prstGeom prst="rect">
            <a:avLst/>
          </a:prstGeom>
          <a:noFill/>
        </p:spPr>
        <p:txBody>
          <a:bodyPr wrap="square" rtlCol="0">
            <a:spAutoFit/>
          </a:bodyPr>
          <a:lstStyle/>
          <a:p>
            <a:r>
              <a:rPr lang="en-US" b="1" dirty="0">
                <a:solidFill>
                  <a:schemeClr val="tx1"/>
                </a:solidFill>
              </a:rPr>
              <a:t>Enhance Online Sales Channels: </a:t>
            </a:r>
            <a:r>
              <a:rPr lang="en-US" dirty="0">
                <a:solidFill>
                  <a:schemeClr val="tx1"/>
                </a:solidFill>
              </a:rPr>
              <a:t>Invest in online marketing and logistics to capitalize on the growing online sales trend. </a:t>
            </a:r>
          </a:p>
        </p:txBody>
      </p:sp>
      <p:pic>
        <p:nvPicPr>
          <p:cNvPr id="3" name="Picture 2">
            <a:extLst>
              <a:ext uri="{FF2B5EF4-FFF2-40B4-BE49-F238E27FC236}">
                <a16:creationId xmlns:a16="http://schemas.microsoft.com/office/drawing/2014/main" id="{0D364657-598C-6099-308A-4E5A586D7625}"/>
              </a:ext>
            </a:extLst>
          </p:cNvPr>
          <p:cNvPicPr>
            <a:picLocks noChangeAspect="1"/>
          </p:cNvPicPr>
          <p:nvPr/>
        </p:nvPicPr>
        <p:blipFill>
          <a:blip r:embed="rId3"/>
          <a:stretch>
            <a:fillRect/>
          </a:stretch>
        </p:blipFill>
        <p:spPr>
          <a:xfrm>
            <a:off x="3292140" y="2258856"/>
            <a:ext cx="5543550" cy="2447925"/>
          </a:xfrm>
          <a:prstGeom prst="rect">
            <a:avLst/>
          </a:prstGeom>
        </p:spPr>
      </p:pic>
      <p:pic>
        <p:nvPicPr>
          <p:cNvPr id="2" name="Picture 1">
            <a:extLst>
              <a:ext uri="{FF2B5EF4-FFF2-40B4-BE49-F238E27FC236}">
                <a16:creationId xmlns:a16="http://schemas.microsoft.com/office/drawing/2014/main" id="{C29538E4-2679-24D3-D92F-EF32E1BB28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326239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4858063" y="2350044"/>
            <a:ext cx="3572700" cy="13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327" name="Google Shape;327;p37"/>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29" name="Google Shape;329;p37"/>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028" name="Picture 4" descr="Data Analysis Vertical Royalty-Free Images, Stock Photos &amp; Pictures |  Shutterstock">
            <a:extLst>
              <a:ext uri="{FF2B5EF4-FFF2-40B4-BE49-F238E27FC236}">
                <a16:creationId xmlns:a16="http://schemas.microsoft.com/office/drawing/2014/main" id="{348DDDC7-3688-BC37-F331-7798D4391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38" y="539500"/>
            <a:ext cx="2760600" cy="406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5DEB89D-FE9A-F8E9-1C51-F6D730FD63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4858063" y="2350044"/>
            <a:ext cx="3572700" cy="13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p>
        </p:txBody>
      </p:sp>
      <p:sp>
        <p:nvSpPr>
          <p:cNvPr id="327" name="Google Shape;327;p37"/>
          <p:cNvSpPr txBox="1">
            <a:spLocks noGrp="1"/>
          </p:cNvSpPr>
          <p:nvPr>
            <p:ph type="title" idx="2"/>
          </p:nvPr>
        </p:nvSpPr>
        <p:spPr>
          <a:xfrm>
            <a:off x="4963434" y="924863"/>
            <a:ext cx="980166"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29" name="Google Shape;329;p37"/>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028" name="Picture 4" descr="Data Analysis Vertical Royalty-Free Images, Stock Photos &amp; Pictures |  Shutterstock">
            <a:extLst>
              <a:ext uri="{FF2B5EF4-FFF2-40B4-BE49-F238E27FC236}">
                <a16:creationId xmlns:a16="http://schemas.microsoft.com/office/drawing/2014/main" id="{348DDDC7-3688-BC37-F331-7798D4391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38" y="539500"/>
            <a:ext cx="2760600" cy="406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823BAE7-026B-BB2A-8AD3-1FE87CDE76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3121087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1"/>
          <p:cNvSpPr txBox="1">
            <a:spLocks noGrp="1"/>
          </p:cNvSpPr>
          <p:nvPr>
            <p:ph type="title"/>
          </p:nvPr>
        </p:nvSpPr>
        <p:spPr>
          <a:xfrm>
            <a:off x="118316" y="584556"/>
            <a:ext cx="3821167" cy="6535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Conclusion</a:t>
            </a:r>
            <a:endParaRPr sz="2400" dirty="0"/>
          </a:p>
        </p:txBody>
      </p:sp>
      <p:sp>
        <p:nvSpPr>
          <p:cNvPr id="6" name="TextBox 5">
            <a:extLst>
              <a:ext uri="{FF2B5EF4-FFF2-40B4-BE49-F238E27FC236}">
                <a16:creationId xmlns:a16="http://schemas.microsoft.com/office/drawing/2014/main" id="{A5E8FA46-6F93-668D-3F03-25F9C56EE0A0}"/>
              </a:ext>
            </a:extLst>
          </p:cNvPr>
          <p:cNvSpPr txBox="1"/>
          <p:nvPr/>
        </p:nvSpPr>
        <p:spPr>
          <a:xfrm>
            <a:off x="118316" y="2427466"/>
            <a:ext cx="6668932" cy="954107"/>
          </a:xfrm>
          <a:prstGeom prst="rect">
            <a:avLst/>
          </a:prstGeom>
          <a:noFill/>
        </p:spPr>
        <p:txBody>
          <a:bodyPr wrap="square" rtlCol="0">
            <a:spAutoFit/>
          </a:bodyPr>
          <a:lstStyle/>
          <a:p>
            <a:pPr algn="just"/>
            <a:r>
              <a:rPr lang="en-US" dirty="0">
                <a:solidFill>
                  <a:schemeClr val="tx1"/>
                </a:solidFill>
              </a:rPr>
              <a:t>The regional sales analysis provided critical insights into how sales performance varies across channels, products, and regions. By optimizing discount strategies, focusing on profitable regions, and enhancing online channels, the company can achieve sustainable growth. </a:t>
            </a:r>
          </a:p>
        </p:txBody>
      </p:sp>
      <p:sp>
        <p:nvSpPr>
          <p:cNvPr id="2" name="TextBox 1">
            <a:extLst>
              <a:ext uri="{FF2B5EF4-FFF2-40B4-BE49-F238E27FC236}">
                <a16:creationId xmlns:a16="http://schemas.microsoft.com/office/drawing/2014/main" id="{55517645-6D82-BE07-5E6E-8A8FDF6F152F}"/>
              </a:ext>
            </a:extLst>
          </p:cNvPr>
          <p:cNvSpPr txBox="1"/>
          <p:nvPr/>
        </p:nvSpPr>
        <p:spPr>
          <a:xfrm>
            <a:off x="118316" y="1231274"/>
            <a:ext cx="7753774" cy="954107"/>
          </a:xfrm>
          <a:prstGeom prst="rect">
            <a:avLst/>
          </a:prstGeom>
          <a:noFill/>
        </p:spPr>
        <p:txBody>
          <a:bodyPr wrap="square" rtlCol="0">
            <a:spAutoFit/>
          </a:bodyPr>
          <a:lstStyle/>
          <a:p>
            <a:pPr algn="just"/>
            <a:r>
              <a:rPr lang="en-US" dirty="0">
                <a:solidFill>
                  <a:schemeClr val="tx1"/>
                </a:solidFill>
              </a:rPr>
              <a:t>This project successfully analyzed store sales data by utilizing a combination of Python, SQL, and Power BI. The analysis provided valuable insights into sales performance, customer demographics, product profitability, and regional disparities. By standardizing and cleaning the data, we ensured that the information was consistent and reliable for decision-making.</a:t>
            </a:r>
          </a:p>
        </p:txBody>
      </p:sp>
      <p:pic>
        <p:nvPicPr>
          <p:cNvPr id="3" name="Picture 2">
            <a:extLst>
              <a:ext uri="{FF2B5EF4-FFF2-40B4-BE49-F238E27FC236}">
                <a16:creationId xmlns:a16="http://schemas.microsoft.com/office/drawing/2014/main" id="{B9233475-6CC3-FB15-F2CB-EB190B0209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652867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1"/>
          <p:cNvSpPr txBox="1">
            <a:spLocks noGrp="1"/>
          </p:cNvSpPr>
          <p:nvPr>
            <p:ph type="title"/>
          </p:nvPr>
        </p:nvSpPr>
        <p:spPr>
          <a:xfrm>
            <a:off x="465618" y="498249"/>
            <a:ext cx="7704000" cy="572700"/>
          </a:xfrm>
          <a:prstGeom prst="rect">
            <a:avLst/>
          </a:prstGeom>
        </p:spPr>
        <p:txBody>
          <a:bodyPr spcFirstLastPara="1" wrap="square" lIns="91425" tIns="91425" rIns="91425" bIns="91425" anchor="t" anchorCtr="0">
            <a:noAutofit/>
          </a:bodyPr>
          <a:lstStyle/>
          <a:p>
            <a:r>
              <a:rPr lang="en-US" sz="2400" dirty="0"/>
              <a:t>Key insights include:</a:t>
            </a:r>
          </a:p>
        </p:txBody>
      </p:sp>
      <p:sp>
        <p:nvSpPr>
          <p:cNvPr id="27" name="TextBox 26">
            <a:extLst>
              <a:ext uri="{FF2B5EF4-FFF2-40B4-BE49-F238E27FC236}">
                <a16:creationId xmlns:a16="http://schemas.microsoft.com/office/drawing/2014/main" id="{C77EF176-2D35-F416-5BD5-43E9C0C263AE}"/>
              </a:ext>
            </a:extLst>
          </p:cNvPr>
          <p:cNvSpPr txBox="1"/>
          <p:nvPr/>
        </p:nvSpPr>
        <p:spPr>
          <a:xfrm>
            <a:off x="465618" y="1368161"/>
            <a:ext cx="7014587" cy="1815882"/>
          </a:xfrm>
          <a:prstGeom prst="rect">
            <a:avLst/>
          </a:prstGeom>
          <a:noFill/>
        </p:spPr>
        <p:txBody>
          <a:bodyPr wrap="square" rtlCol="0">
            <a:spAutoFit/>
          </a:bodyPr>
          <a:lstStyle/>
          <a:p>
            <a:pPr marL="342900" indent="-342900" algn="just">
              <a:buFont typeface="+mj-lt"/>
              <a:buAutoNum type="arabicPeriod"/>
            </a:pPr>
            <a:r>
              <a:rPr lang="en-US" b="1" dirty="0">
                <a:solidFill>
                  <a:schemeClr val="tx1"/>
                </a:solidFill>
              </a:rPr>
              <a:t>Sales Performance Trends: </a:t>
            </a:r>
            <a:r>
              <a:rPr lang="en-US" dirty="0">
                <a:solidFill>
                  <a:schemeClr val="tx1"/>
                </a:solidFill>
              </a:rPr>
              <a:t>Identified best-selling periods and most effective sales channels.</a:t>
            </a:r>
          </a:p>
          <a:p>
            <a:pPr marL="342900" indent="-342900" algn="just">
              <a:buFont typeface="+mj-lt"/>
              <a:buAutoNum type="arabicPeriod"/>
            </a:pPr>
            <a:r>
              <a:rPr lang="en-US" b="1" dirty="0">
                <a:solidFill>
                  <a:schemeClr val="tx1"/>
                </a:solidFill>
              </a:rPr>
              <a:t>Customer Insights: </a:t>
            </a:r>
            <a:r>
              <a:rPr lang="en-US" dirty="0">
                <a:solidFill>
                  <a:schemeClr val="tx1"/>
                </a:solidFill>
              </a:rPr>
              <a:t>High-income households were found to be key drivers of sales, indicating opportunities for targeted marketing.</a:t>
            </a:r>
          </a:p>
          <a:p>
            <a:pPr marL="342900" indent="-342900" algn="just">
              <a:buFont typeface="+mj-lt"/>
              <a:buAutoNum type="arabicPeriod"/>
            </a:pPr>
            <a:r>
              <a:rPr lang="en-US" b="1" dirty="0">
                <a:solidFill>
                  <a:schemeClr val="tx1"/>
                </a:solidFill>
              </a:rPr>
              <a:t>Product Profitability: </a:t>
            </a:r>
            <a:r>
              <a:rPr lang="en-US" dirty="0">
                <a:solidFill>
                  <a:schemeClr val="tx1"/>
                </a:solidFill>
              </a:rPr>
              <a:t>Certain products contributed disproportionately to profits, while others showed opportunities for improvement.</a:t>
            </a:r>
          </a:p>
          <a:p>
            <a:pPr marL="342900" indent="-342900" algn="just">
              <a:buFont typeface="+mj-lt"/>
              <a:buAutoNum type="arabicPeriod"/>
            </a:pPr>
            <a:r>
              <a:rPr lang="en-US" b="1" dirty="0">
                <a:solidFill>
                  <a:schemeClr val="tx1"/>
                </a:solidFill>
              </a:rPr>
              <a:t>Regional Disparities: </a:t>
            </a:r>
            <a:r>
              <a:rPr lang="en-US" dirty="0">
                <a:solidFill>
                  <a:schemeClr val="tx1"/>
                </a:solidFill>
              </a:rPr>
              <a:t>Specific regions outperformed others, suggesting the need for a re-evaluation of distribution strategies.</a:t>
            </a:r>
          </a:p>
        </p:txBody>
      </p:sp>
      <p:sp>
        <p:nvSpPr>
          <p:cNvPr id="29" name="TextBox 28">
            <a:extLst>
              <a:ext uri="{FF2B5EF4-FFF2-40B4-BE49-F238E27FC236}">
                <a16:creationId xmlns:a16="http://schemas.microsoft.com/office/drawing/2014/main" id="{5A8132A6-1243-5BE6-47BE-A80E5436CE5D}"/>
              </a:ext>
            </a:extLst>
          </p:cNvPr>
          <p:cNvSpPr txBox="1"/>
          <p:nvPr/>
        </p:nvSpPr>
        <p:spPr>
          <a:xfrm>
            <a:off x="465618" y="3341341"/>
            <a:ext cx="7777732" cy="738664"/>
          </a:xfrm>
          <a:prstGeom prst="rect">
            <a:avLst/>
          </a:prstGeom>
          <a:noFill/>
        </p:spPr>
        <p:txBody>
          <a:bodyPr wrap="square" rtlCol="0">
            <a:spAutoFit/>
          </a:bodyPr>
          <a:lstStyle/>
          <a:p>
            <a:pPr algn="just"/>
            <a:r>
              <a:rPr lang="en-US" b="1" dirty="0">
                <a:solidFill>
                  <a:schemeClr val="tx1"/>
                </a:solidFill>
              </a:rPr>
              <a:t>By visualizing these insights using Power BI, the findings were made accessible and actionable, guiding future business strategies aimed at maximizing sales efficiency and profitability.</a:t>
            </a:r>
          </a:p>
        </p:txBody>
      </p:sp>
      <p:pic>
        <p:nvPicPr>
          <p:cNvPr id="2" name="Picture 1">
            <a:extLst>
              <a:ext uri="{FF2B5EF4-FFF2-40B4-BE49-F238E27FC236}">
                <a16:creationId xmlns:a16="http://schemas.microsoft.com/office/drawing/2014/main" id="{C637807D-2CBD-3460-5D5E-114A3D1FBE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3148884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55"/>
          <p:cNvSpPr txBox="1">
            <a:spLocks noGrp="1"/>
          </p:cNvSpPr>
          <p:nvPr>
            <p:ph type="title"/>
          </p:nvPr>
        </p:nvSpPr>
        <p:spPr>
          <a:xfrm>
            <a:off x="3151625" y="816901"/>
            <a:ext cx="2120030" cy="8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Thanks !</a:t>
            </a:r>
            <a:endParaRPr sz="3600" dirty="0"/>
          </a:p>
        </p:txBody>
      </p:sp>
      <p:sp>
        <p:nvSpPr>
          <p:cNvPr id="950" name="Google Shape;950;p55"/>
          <p:cNvSpPr txBox="1">
            <a:spLocks noGrp="1"/>
          </p:cNvSpPr>
          <p:nvPr>
            <p:ph type="body" idx="1"/>
          </p:nvPr>
        </p:nvSpPr>
        <p:spPr>
          <a:xfrm>
            <a:off x="2209515" y="2188240"/>
            <a:ext cx="4579212" cy="645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Do you have any questions for us?</a:t>
            </a:r>
            <a:endParaRPr sz="2000" dirty="0"/>
          </a:p>
        </p:txBody>
      </p:sp>
      <p:sp>
        <p:nvSpPr>
          <p:cNvPr id="951" name="Google Shape;951;p55"/>
          <p:cNvSpPr/>
          <p:nvPr/>
        </p:nvSpPr>
        <p:spPr>
          <a:xfrm rot="10800000" flipH="1">
            <a:off x="8428975" y="0"/>
            <a:ext cx="7149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2" name="Google Shape;952;p55"/>
          <p:cNvSpPr/>
          <p:nvPr/>
        </p:nvSpPr>
        <p:spPr>
          <a:xfrm rot="10800000" flipH="1">
            <a:off x="8428975" y="816900"/>
            <a:ext cx="714900" cy="816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 name="Picture 1">
            <a:extLst>
              <a:ext uri="{FF2B5EF4-FFF2-40B4-BE49-F238E27FC236}">
                <a16:creationId xmlns:a16="http://schemas.microsoft.com/office/drawing/2014/main" id="{AB8F7C1F-45E1-0D6D-ECCE-FA0AE1F487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27" y="3512845"/>
            <a:ext cx="1375038" cy="128044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Our Mentor</a:t>
            </a:r>
            <a:endParaRPr sz="2800" b="1" dirty="0"/>
          </a:p>
        </p:txBody>
      </p:sp>
      <p:sp>
        <p:nvSpPr>
          <p:cNvPr id="499" name="Google Shape;499;p47"/>
          <p:cNvSpPr txBox="1"/>
          <p:nvPr/>
        </p:nvSpPr>
        <p:spPr>
          <a:xfrm flipH="1">
            <a:off x="789549" y="1170374"/>
            <a:ext cx="4330358" cy="65149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dk1"/>
                </a:solidFill>
                <a:latin typeface="Raleway Medium"/>
                <a:ea typeface="Raleway Medium"/>
                <a:cs typeface="Raleway Medium"/>
                <a:sym typeface="Raleway Medium"/>
              </a:rPr>
              <a:t>Mennatullah Selim</a:t>
            </a:r>
            <a:endParaRPr sz="2400" dirty="0">
              <a:solidFill>
                <a:schemeClr val="dk1"/>
              </a:solidFill>
              <a:latin typeface="Raleway Medium"/>
              <a:ea typeface="Raleway Medium"/>
              <a:cs typeface="Raleway Medium"/>
              <a:sym typeface="Raleway Medium"/>
            </a:endParaRPr>
          </a:p>
        </p:txBody>
      </p:sp>
      <p:sp>
        <p:nvSpPr>
          <p:cNvPr id="502" name="Google Shape;502;p47"/>
          <p:cNvSpPr txBox="1"/>
          <p:nvPr/>
        </p:nvSpPr>
        <p:spPr>
          <a:xfrm flipH="1">
            <a:off x="1302655" y="2369346"/>
            <a:ext cx="4654800" cy="1603780"/>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n-US" sz="1600" dirty="0">
                <a:solidFill>
                  <a:schemeClr val="dk1"/>
                </a:solidFill>
                <a:latin typeface="Raleway Medium"/>
                <a:ea typeface="Raleway Medium"/>
                <a:cs typeface="Raleway Medium"/>
                <a:sym typeface="Raleway Medium"/>
              </a:rPr>
              <a:t>Ahmed Mokhtar Mohamed</a:t>
            </a:r>
          </a:p>
          <a:p>
            <a:pPr marL="171450" lvl="0" indent="-171450" rtl="0">
              <a:spcBef>
                <a:spcPts val="0"/>
              </a:spcBef>
              <a:spcAft>
                <a:spcPts val="0"/>
              </a:spcAft>
              <a:buFont typeface="Wingdings" panose="05000000000000000000" pitchFamily="2" charset="2"/>
              <a:buChar char="Ø"/>
            </a:pPr>
            <a:r>
              <a:rPr lang="en-US" sz="1600" dirty="0">
                <a:solidFill>
                  <a:schemeClr val="dk1"/>
                </a:solidFill>
                <a:latin typeface="Raleway Medium"/>
                <a:ea typeface="Raleway Medium"/>
                <a:cs typeface="Raleway Medium"/>
                <a:sym typeface="Raleway Medium"/>
              </a:rPr>
              <a:t>Abdulrahman Wheed</a:t>
            </a:r>
          </a:p>
          <a:p>
            <a:pPr marL="171450" lvl="0" indent="-171450" rtl="0">
              <a:spcBef>
                <a:spcPts val="0"/>
              </a:spcBef>
              <a:spcAft>
                <a:spcPts val="0"/>
              </a:spcAft>
              <a:buFont typeface="Wingdings" panose="05000000000000000000" pitchFamily="2" charset="2"/>
              <a:buChar char="Ø"/>
            </a:pPr>
            <a:r>
              <a:rPr lang="en-US" sz="1600" dirty="0">
                <a:solidFill>
                  <a:schemeClr val="dk1"/>
                </a:solidFill>
                <a:latin typeface="Raleway Medium"/>
                <a:ea typeface="Raleway Medium"/>
                <a:cs typeface="Raleway Medium"/>
                <a:sym typeface="Raleway Medium"/>
              </a:rPr>
              <a:t>Ali Abdulhalim</a:t>
            </a:r>
          </a:p>
          <a:p>
            <a:pPr marL="171450" lvl="0" indent="-171450" rtl="0">
              <a:spcBef>
                <a:spcPts val="0"/>
              </a:spcBef>
              <a:spcAft>
                <a:spcPts val="0"/>
              </a:spcAft>
              <a:buFont typeface="Wingdings" panose="05000000000000000000" pitchFamily="2" charset="2"/>
              <a:buChar char="Ø"/>
            </a:pPr>
            <a:r>
              <a:rPr lang="en-US" sz="1600" dirty="0">
                <a:solidFill>
                  <a:schemeClr val="dk1"/>
                </a:solidFill>
                <a:latin typeface="Raleway Medium"/>
                <a:ea typeface="Raleway Medium"/>
                <a:cs typeface="Raleway Medium"/>
                <a:sym typeface="Raleway Medium"/>
              </a:rPr>
              <a:t>Maher</a:t>
            </a:r>
            <a:r>
              <a:rPr lang="ar-EG" sz="1600" dirty="0">
                <a:solidFill>
                  <a:schemeClr val="dk1"/>
                </a:solidFill>
                <a:latin typeface="Raleway Medium"/>
                <a:ea typeface="Raleway Medium"/>
                <a:cs typeface="Raleway Medium"/>
                <a:sym typeface="Raleway Medium"/>
              </a:rPr>
              <a:t> </a:t>
            </a:r>
            <a:r>
              <a:rPr lang="en-US" sz="1600" dirty="0">
                <a:solidFill>
                  <a:schemeClr val="dk1"/>
                </a:solidFill>
                <a:latin typeface="Raleway Medium"/>
                <a:ea typeface="Raleway Medium"/>
                <a:cs typeface="Raleway Medium"/>
                <a:sym typeface="Raleway Medium"/>
              </a:rPr>
              <a:t>Ahmed</a:t>
            </a:r>
          </a:p>
          <a:p>
            <a:pPr marL="171450" lvl="0" indent="-171450" rtl="0">
              <a:spcBef>
                <a:spcPts val="0"/>
              </a:spcBef>
              <a:spcAft>
                <a:spcPts val="0"/>
              </a:spcAft>
              <a:buFont typeface="Wingdings" panose="05000000000000000000" pitchFamily="2" charset="2"/>
              <a:buChar char="Ø"/>
            </a:pPr>
            <a:r>
              <a:rPr lang="en-US" sz="1600" dirty="0">
                <a:solidFill>
                  <a:schemeClr val="dk1"/>
                </a:solidFill>
                <a:latin typeface="Raleway Medium"/>
                <a:ea typeface="Raleway Medium"/>
                <a:cs typeface="Raleway Medium"/>
                <a:sym typeface="Raleway Medium"/>
              </a:rPr>
              <a:t>Mahmoud Mounir</a:t>
            </a:r>
            <a:endParaRPr sz="1600" dirty="0">
              <a:solidFill>
                <a:schemeClr val="dk1"/>
              </a:solidFill>
              <a:latin typeface="Raleway Medium"/>
              <a:ea typeface="Raleway Medium"/>
              <a:cs typeface="Raleway Medium"/>
              <a:sym typeface="Raleway Medium"/>
            </a:endParaRPr>
          </a:p>
        </p:txBody>
      </p:sp>
      <p:sp>
        <p:nvSpPr>
          <p:cNvPr id="522" name="Google Shape;522;p47"/>
          <p:cNvSpPr/>
          <p:nvPr/>
        </p:nvSpPr>
        <p:spPr>
          <a:xfrm rot="10800000" flipH="1">
            <a:off x="7134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Google Shape;498;p47">
            <a:extLst>
              <a:ext uri="{FF2B5EF4-FFF2-40B4-BE49-F238E27FC236}">
                <a16:creationId xmlns:a16="http://schemas.microsoft.com/office/drawing/2014/main" id="{5885D044-7FB8-4007-314A-4A6DEACB1F64}"/>
              </a:ext>
            </a:extLst>
          </p:cNvPr>
          <p:cNvSpPr txBox="1">
            <a:spLocks/>
          </p:cNvSpPr>
          <p:nvPr/>
        </p:nvSpPr>
        <p:spPr>
          <a:xfrm>
            <a:off x="789549" y="171784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US" sz="2800" b="1" dirty="0"/>
              <a:t>Presenters</a:t>
            </a:r>
          </a:p>
        </p:txBody>
      </p:sp>
      <p:pic>
        <p:nvPicPr>
          <p:cNvPr id="3" name="Picture 2">
            <a:extLst>
              <a:ext uri="{FF2B5EF4-FFF2-40B4-BE49-F238E27FC236}">
                <a16:creationId xmlns:a16="http://schemas.microsoft.com/office/drawing/2014/main" id="{B31E9113-B8C2-24B0-50AB-C4EA4B5167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8962" y="3863054"/>
            <a:ext cx="1375038" cy="128044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55"/>
          <p:cNvSpPr txBox="1">
            <a:spLocks noGrp="1"/>
          </p:cNvSpPr>
          <p:nvPr>
            <p:ph type="title"/>
          </p:nvPr>
        </p:nvSpPr>
        <p:spPr>
          <a:xfrm>
            <a:off x="706298" y="652650"/>
            <a:ext cx="419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950" name="Google Shape;950;p55"/>
          <p:cNvSpPr txBox="1">
            <a:spLocks noGrp="1"/>
          </p:cNvSpPr>
          <p:nvPr>
            <p:ph type="body" idx="1"/>
          </p:nvPr>
        </p:nvSpPr>
        <p:spPr>
          <a:xfrm>
            <a:off x="844843" y="1598296"/>
            <a:ext cx="4195500" cy="30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All sources and files for the project can be found here:</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hlinkClick r:id="rId3"/>
              </a:rPr>
              <a:t>https://drive.google.com/drive/folders/1-4awDQFdIegQ6lt8vTOiehB-_PF3XRDf?usp=sharing</a:t>
            </a:r>
            <a:endParaRPr dirty="0"/>
          </a:p>
        </p:txBody>
      </p:sp>
      <p:sp>
        <p:nvSpPr>
          <p:cNvPr id="951" name="Google Shape;951;p55"/>
          <p:cNvSpPr/>
          <p:nvPr/>
        </p:nvSpPr>
        <p:spPr>
          <a:xfrm rot="10800000" flipH="1">
            <a:off x="8428975" y="0"/>
            <a:ext cx="7149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2" name="Google Shape;952;p55"/>
          <p:cNvSpPr/>
          <p:nvPr/>
        </p:nvSpPr>
        <p:spPr>
          <a:xfrm rot="10800000" flipH="1">
            <a:off x="8428975" y="816900"/>
            <a:ext cx="714900" cy="816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 name="Picture 1">
            <a:extLst>
              <a:ext uri="{FF2B5EF4-FFF2-40B4-BE49-F238E27FC236}">
                <a16:creationId xmlns:a16="http://schemas.microsoft.com/office/drawing/2014/main" id="{C67E40C9-187A-600B-E30F-335B7F0DFC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753" y="3485344"/>
            <a:ext cx="1375038" cy="1280446"/>
          </a:xfrm>
          <a:prstGeom prst="rect">
            <a:avLst/>
          </a:prstGeom>
        </p:spPr>
      </p:pic>
    </p:spTree>
    <p:extLst>
      <p:ext uri="{BB962C8B-B14F-4D97-AF65-F5344CB8AC3E}">
        <p14:creationId xmlns:p14="http://schemas.microsoft.com/office/powerpoint/2010/main" val="290994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588534" y="1074425"/>
            <a:ext cx="4294800" cy="553484"/>
          </a:xfrm>
          <a:prstGeom prst="rect">
            <a:avLst/>
          </a:prstGeom>
        </p:spPr>
        <p:txBody>
          <a:bodyPr spcFirstLastPara="1" wrap="square" lIns="91425" tIns="91425" rIns="91425" bIns="91425" anchor="b" anchorCtr="0">
            <a:noAutofit/>
          </a:bodyPr>
          <a:lstStyle/>
          <a:p>
            <a:r>
              <a:rPr lang="en-US" b="1" dirty="0"/>
              <a:t>Objective:</a:t>
            </a:r>
          </a:p>
        </p:txBody>
      </p:sp>
      <p:sp>
        <p:nvSpPr>
          <p:cNvPr id="320" name="Google Shape;320;p36"/>
          <p:cNvSpPr txBox="1">
            <a:spLocks noGrp="1"/>
          </p:cNvSpPr>
          <p:nvPr>
            <p:ph type="subTitle" idx="1"/>
          </p:nvPr>
        </p:nvSpPr>
        <p:spPr>
          <a:xfrm>
            <a:off x="588534" y="1835727"/>
            <a:ext cx="5618303" cy="1787237"/>
          </a:xfrm>
          <a:prstGeom prst="rect">
            <a:avLst/>
          </a:prstGeom>
        </p:spPr>
        <p:txBody>
          <a:bodyPr spcFirstLastPara="1" wrap="square" lIns="91425" tIns="91425" rIns="91425" bIns="91425" anchor="t" anchorCtr="0">
            <a:noAutofit/>
          </a:bodyPr>
          <a:lstStyle/>
          <a:p>
            <a:pPr marL="152400" indent="0" algn="just">
              <a:buNone/>
            </a:pPr>
            <a:r>
              <a:rPr lang="en-US" sz="1400" dirty="0"/>
              <a:t>The main goal of this project was to analyze store sales data to gain insights into sales performance, customer behavior, and product profitability. By leveraging tools like Python for data cleaning, SQL for querying the database, and Power BI for creating visualizations, the project aimed to provide actionable recommendations to improve business outcomes.</a:t>
            </a:r>
          </a:p>
        </p:txBody>
      </p:sp>
      <p:pic>
        <p:nvPicPr>
          <p:cNvPr id="2" name="Picture 1">
            <a:extLst>
              <a:ext uri="{FF2B5EF4-FFF2-40B4-BE49-F238E27FC236}">
                <a16:creationId xmlns:a16="http://schemas.microsoft.com/office/drawing/2014/main" id="{2673660A-E650-AF2D-550D-5505459A74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588534" y="1074425"/>
            <a:ext cx="4294800" cy="553484"/>
          </a:xfrm>
          <a:prstGeom prst="rect">
            <a:avLst/>
          </a:prstGeom>
        </p:spPr>
        <p:txBody>
          <a:bodyPr spcFirstLastPara="1" wrap="square" lIns="91425" tIns="91425" rIns="91425" bIns="91425" anchor="b" anchorCtr="0">
            <a:noAutofit/>
          </a:bodyPr>
          <a:lstStyle/>
          <a:p>
            <a:r>
              <a:rPr lang="en-US" b="1" dirty="0"/>
              <a:t>Scope:</a:t>
            </a:r>
          </a:p>
        </p:txBody>
      </p:sp>
      <p:sp>
        <p:nvSpPr>
          <p:cNvPr id="320" name="Google Shape;320;p36"/>
          <p:cNvSpPr txBox="1">
            <a:spLocks noGrp="1"/>
          </p:cNvSpPr>
          <p:nvPr>
            <p:ph type="subTitle" idx="1"/>
          </p:nvPr>
        </p:nvSpPr>
        <p:spPr>
          <a:xfrm>
            <a:off x="588534" y="1835727"/>
            <a:ext cx="5618303" cy="2978728"/>
          </a:xfrm>
          <a:prstGeom prst="rect">
            <a:avLst/>
          </a:prstGeom>
        </p:spPr>
        <p:txBody>
          <a:bodyPr spcFirstLastPara="1" wrap="square" lIns="91425" tIns="91425" rIns="91425" bIns="91425" anchor="t" anchorCtr="0">
            <a:noAutofit/>
          </a:bodyPr>
          <a:lstStyle/>
          <a:p>
            <a:pPr marL="152400" indent="0" algn="just">
              <a:lnSpc>
                <a:spcPct val="150000"/>
              </a:lnSpc>
              <a:buNone/>
            </a:pPr>
            <a:r>
              <a:rPr lang="en-US" sz="1400" dirty="0">
                <a:latin typeface="+mn-lt"/>
              </a:rPr>
              <a:t>The data analysis focused on several key areas:</a:t>
            </a:r>
          </a:p>
          <a:p>
            <a:pPr algn="just">
              <a:buFont typeface="Arial" panose="020B0604020202020204" pitchFamily="34" charset="0"/>
              <a:buChar char="•"/>
            </a:pPr>
            <a:r>
              <a:rPr lang="en-US" sz="1400" b="1" dirty="0">
                <a:latin typeface="+mn-lt"/>
              </a:rPr>
              <a:t>Sales Trends:</a:t>
            </a:r>
            <a:r>
              <a:rPr lang="en-US" sz="1400" dirty="0">
                <a:latin typeface="+mn-lt"/>
              </a:rPr>
              <a:t> Understanding overall sales performance across different channels, time periods, and locations.</a:t>
            </a:r>
          </a:p>
          <a:p>
            <a:pPr algn="just">
              <a:buFont typeface="Arial" panose="020B0604020202020204" pitchFamily="34" charset="0"/>
              <a:buChar char="•"/>
            </a:pPr>
            <a:r>
              <a:rPr lang="en-US" sz="1400" b="1" dirty="0">
                <a:latin typeface="+mn-lt"/>
              </a:rPr>
              <a:t>Customer Insights:</a:t>
            </a:r>
            <a:r>
              <a:rPr lang="en-US" sz="1400" dirty="0">
                <a:latin typeface="+mn-lt"/>
              </a:rPr>
              <a:t> Identifying key customer demographics and purchasing patterns to improve targeted marketing.</a:t>
            </a:r>
          </a:p>
          <a:p>
            <a:pPr algn="just">
              <a:buFont typeface="Arial" panose="020B0604020202020204" pitchFamily="34" charset="0"/>
              <a:buChar char="•"/>
            </a:pPr>
            <a:r>
              <a:rPr lang="en-US" sz="1400" b="1" dirty="0">
                <a:latin typeface="+mn-lt"/>
              </a:rPr>
              <a:t>Product Profitability:</a:t>
            </a:r>
            <a:r>
              <a:rPr lang="en-US" sz="1400" dirty="0">
                <a:latin typeface="+mn-lt"/>
              </a:rPr>
              <a:t> Assessing which products generate the highest profit and identifying underperforming products.</a:t>
            </a:r>
          </a:p>
          <a:p>
            <a:pPr algn="just">
              <a:buFont typeface="Arial" panose="020B0604020202020204" pitchFamily="34" charset="0"/>
              <a:buChar char="•"/>
            </a:pPr>
            <a:r>
              <a:rPr lang="en-US" sz="1400" b="1" dirty="0">
                <a:latin typeface="+mn-lt"/>
              </a:rPr>
              <a:t>Regional Performance:</a:t>
            </a:r>
            <a:r>
              <a:rPr lang="en-US" sz="1400" dirty="0">
                <a:latin typeface="+mn-lt"/>
              </a:rPr>
              <a:t> Analyzing sales across various regions and stores to optimize distribution and warehouse strategies.</a:t>
            </a:r>
          </a:p>
        </p:txBody>
      </p:sp>
      <p:pic>
        <p:nvPicPr>
          <p:cNvPr id="2" name="Picture 1">
            <a:extLst>
              <a:ext uri="{FF2B5EF4-FFF2-40B4-BE49-F238E27FC236}">
                <a16:creationId xmlns:a16="http://schemas.microsoft.com/office/drawing/2014/main" id="{DC0DED30-17D3-72B7-01C8-8E0CFCD2A8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264505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588534" y="1074425"/>
            <a:ext cx="4294800" cy="553484"/>
          </a:xfrm>
          <a:prstGeom prst="rect">
            <a:avLst/>
          </a:prstGeom>
        </p:spPr>
        <p:txBody>
          <a:bodyPr spcFirstLastPara="1" wrap="square" lIns="91425" tIns="91425" rIns="91425" bIns="91425" anchor="b" anchorCtr="0">
            <a:noAutofit/>
          </a:bodyPr>
          <a:lstStyle/>
          <a:p>
            <a:r>
              <a:rPr lang="en-US" b="1" dirty="0"/>
              <a:t>Tools Used:</a:t>
            </a:r>
          </a:p>
        </p:txBody>
      </p:sp>
      <p:sp>
        <p:nvSpPr>
          <p:cNvPr id="320" name="Google Shape;320;p36"/>
          <p:cNvSpPr txBox="1">
            <a:spLocks noGrp="1"/>
          </p:cNvSpPr>
          <p:nvPr>
            <p:ph type="subTitle" idx="1"/>
          </p:nvPr>
        </p:nvSpPr>
        <p:spPr>
          <a:xfrm>
            <a:off x="588534" y="1835727"/>
            <a:ext cx="5618303" cy="2978728"/>
          </a:xfrm>
          <a:prstGeom prst="rect">
            <a:avLst/>
          </a:prstGeom>
        </p:spPr>
        <p:txBody>
          <a:bodyPr spcFirstLastPara="1" wrap="square" lIns="91425" tIns="91425" rIns="91425" bIns="91425" anchor="t" anchorCtr="0">
            <a:noAutofit/>
          </a:bodyPr>
          <a:lstStyle/>
          <a:p>
            <a:r>
              <a:rPr lang="en-US" sz="1400" b="1" dirty="0"/>
              <a:t>Python: </a:t>
            </a:r>
            <a:r>
              <a:rPr lang="en-US" sz="1400" dirty="0"/>
              <a:t>Used for cleaning and preparing the dataset, handling missing values, standardizing data formats, and performing basic exploratory data analysis.</a:t>
            </a:r>
          </a:p>
          <a:p>
            <a:r>
              <a:rPr lang="en-US" sz="1400" b="1" dirty="0"/>
              <a:t>SQL: </a:t>
            </a:r>
            <a:r>
              <a:rPr lang="en-US" sz="1400" dirty="0"/>
              <a:t>Employed to answer key business questions related to sales, customers, and products, including filtering and aggregating data.</a:t>
            </a:r>
          </a:p>
          <a:p>
            <a:r>
              <a:rPr lang="en-US" sz="1400" b="1" dirty="0"/>
              <a:t>Power BI: </a:t>
            </a:r>
            <a:r>
              <a:rPr lang="en-US" sz="1400" dirty="0"/>
              <a:t>Used for building interactive dashboards to visualize sales trends, customer demographics, and other insights.</a:t>
            </a:r>
          </a:p>
        </p:txBody>
      </p:sp>
      <p:pic>
        <p:nvPicPr>
          <p:cNvPr id="2" name="Picture 1">
            <a:extLst>
              <a:ext uri="{FF2B5EF4-FFF2-40B4-BE49-F238E27FC236}">
                <a16:creationId xmlns:a16="http://schemas.microsoft.com/office/drawing/2014/main" id="{25C6994A-B20A-D834-0A88-6A209ED5FC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161326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588534" y="1074425"/>
            <a:ext cx="4294800" cy="553484"/>
          </a:xfrm>
          <a:prstGeom prst="rect">
            <a:avLst/>
          </a:prstGeom>
        </p:spPr>
        <p:txBody>
          <a:bodyPr spcFirstLastPara="1" wrap="square" lIns="91425" tIns="91425" rIns="91425" bIns="91425" anchor="b" anchorCtr="0">
            <a:noAutofit/>
          </a:bodyPr>
          <a:lstStyle/>
          <a:p>
            <a:r>
              <a:rPr lang="en-US" b="1" dirty="0"/>
              <a:t>Key Insights:</a:t>
            </a:r>
          </a:p>
        </p:txBody>
      </p:sp>
      <p:sp>
        <p:nvSpPr>
          <p:cNvPr id="320" name="Google Shape;320;p36"/>
          <p:cNvSpPr txBox="1">
            <a:spLocks noGrp="1"/>
          </p:cNvSpPr>
          <p:nvPr>
            <p:ph type="subTitle" idx="1"/>
          </p:nvPr>
        </p:nvSpPr>
        <p:spPr>
          <a:xfrm>
            <a:off x="588534" y="1835727"/>
            <a:ext cx="5618303" cy="2978728"/>
          </a:xfrm>
          <a:prstGeom prst="rect">
            <a:avLst/>
          </a:prstGeom>
        </p:spPr>
        <p:txBody>
          <a:bodyPr spcFirstLastPara="1" wrap="square" lIns="91425" tIns="91425" rIns="91425" bIns="91425" anchor="t" anchorCtr="0">
            <a:noAutofit/>
          </a:bodyPr>
          <a:lstStyle/>
          <a:p>
            <a:r>
              <a:rPr lang="en-US" sz="1400" b="1" dirty="0"/>
              <a:t>Sales Performance: </a:t>
            </a:r>
            <a:r>
              <a:rPr lang="en-US" sz="1400" dirty="0"/>
              <a:t>Identified the best-performing sales channels and time periods, showing seasonal spikes.</a:t>
            </a:r>
          </a:p>
          <a:p>
            <a:r>
              <a:rPr lang="en-US" sz="1400" b="1" dirty="0"/>
              <a:t>Customer Analysis: </a:t>
            </a:r>
            <a:r>
              <a:rPr lang="en-US" sz="1400" dirty="0"/>
              <a:t>Discovered that higher-income households tend to spend more, especially in specific product categories.</a:t>
            </a:r>
          </a:p>
          <a:p>
            <a:r>
              <a:rPr lang="en-US" sz="1400" b="1" dirty="0"/>
              <a:t>Product Profitability: </a:t>
            </a:r>
            <a:r>
              <a:rPr lang="en-US" sz="1400" dirty="0"/>
              <a:t>Determined the most profitable products and those that required improvement or discounting.</a:t>
            </a:r>
          </a:p>
          <a:p>
            <a:r>
              <a:rPr lang="en-US" sz="1400" b="1" dirty="0"/>
              <a:t>Regional Analysis: </a:t>
            </a:r>
            <a:r>
              <a:rPr lang="en-US" sz="1400" dirty="0"/>
              <a:t>Revealed regional disparities in sales, with certain warehouses and states performing significantly better than others.</a:t>
            </a:r>
          </a:p>
        </p:txBody>
      </p:sp>
      <p:pic>
        <p:nvPicPr>
          <p:cNvPr id="2" name="Picture 1">
            <a:extLst>
              <a:ext uri="{FF2B5EF4-FFF2-40B4-BE49-F238E27FC236}">
                <a16:creationId xmlns:a16="http://schemas.microsoft.com/office/drawing/2014/main" id="{04590755-F80D-103C-6811-B70190BB41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256198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588534" y="1074425"/>
            <a:ext cx="4294800" cy="553484"/>
          </a:xfrm>
          <a:prstGeom prst="rect">
            <a:avLst/>
          </a:prstGeom>
        </p:spPr>
        <p:txBody>
          <a:bodyPr spcFirstLastPara="1" wrap="square" lIns="91425" tIns="91425" rIns="91425" bIns="91425" anchor="b" anchorCtr="0">
            <a:noAutofit/>
          </a:bodyPr>
          <a:lstStyle/>
          <a:p>
            <a:r>
              <a:rPr lang="en-US" b="1" dirty="0"/>
              <a:t>Deliverables:</a:t>
            </a:r>
          </a:p>
        </p:txBody>
      </p:sp>
      <p:sp>
        <p:nvSpPr>
          <p:cNvPr id="320" name="Google Shape;320;p36"/>
          <p:cNvSpPr txBox="1">
            <a:spLocks noGrp="1"/>
          </p:cNvSpPr>
          <p:nvPr>
            <p:ph type="subTitle" idx="1"/>
          </p:nvPr>
        </p:nvSpPr>
        <p:spPr>
          <a:xfrm>
            <a:off x="588534" y="1835727"/>
            <a:ext cx="5618303" cy="2978728"/>
          </a:xfrm>
          <a:prstGeom prst="rect">
            <a:avLst/>
          </a:prstGeom>
        </p:spPr>
        <p:txBody>
          <a:bodyPr spcFirstLastPara="1" wrap="square" lIns="91425" tIns="91425" rIns="91425" bIns="91425" anchor="t" anchorCtr="0">
            <a:noAutofit/>
          </a:bodyPr>
          <a:lstStyle/>
          <a:p>
            <a:pPr>
              <a:lnSpc>
                <a:spcPct val="200000"/>
              </a:lnSpc>
            </a:pPr>
            <a:r>
              <a:rPr lang="en-US" sz="1400" dirty="0"/>
              <a:t>Cleaned and structured data tables for efficient analysis.</a:t>
            </a:r>
          </a:p>
          <a:p>
            <a:pPr>
              <a:lnSpc>
                <a:spcPct val="200000"/>
              </a:lnSpc>
            </a:pPr>
            <a:r>
              <a:rPr lang="en-US" sz="1400" dirty="0"/>
              <a:t>SQL queries to answer specific business-related questions.</a:t>
            </a:r>
          </a:p>
          <a:p>
            <a:pPr>
              <a:lnSpc>
                <a:spcPct val="200000"/>
              </a:lnSpc>
            </a:pPr>
            <a:r>
              <a:rPr lang="en-US" sz="1400" dirty="0"/>
              <a:t>Power BI dashboards with visual insights for sales, customer, and product data.</a:t>
            </a:r>
          </a:p>
        </p:txBody>
      </p:sp>
      <p:pic>
        <p:nvPicPr>
          <p:cNvPr id="2" name="Picture 1">
            <a:extLst>
              <a:ext uri="{FF2B5EF4-FFF2-40B4-BE49-F238E27FC236}">
                <a16:creationId xmlns:a16="http://schemas.microsoft.com/office/drawing/2014/main" id="{A4F4B4EE-3CB0-78F1-81F9-AE456430B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182691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4858063" y="2350044"/>
            <a:ext cx="3572700" cy="1358700"/>
          </a:xfrm>
          <a:prstGeom prst="rect">
            <a:avLst/>
          </a:prstGeom>
        </p:spPr>
        <p:txBody>
          <a:bodyPr spcFirstLastPara="1" wrap="square" lIns="91425" tIns="91425" rIns="91425" bIns="91425" anchor="t" anchorCtr="0">
            <a:noAutofit/>
          </a:bodyPr>
          <a:lstStyle/>
          <a:p>
            <a:r>
              <a:rPr lang="en-US" dirty="0"/>
              <a:t>Data Overview</a:t>
            </a:r>
            <a:br>
              <a:rPr lang="en-US" dirty="0"/>
            </a:br>
            <a:endParaRPr dirty="0"/>
          </a:p>
        </p:txBody>
      </p:sp>
      <p:sp>
        <p:nvSpPr>
          <p:cNvPr id="327" name="Google Shape;327;p37"/>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9" name="Google Shape;329;p37"/>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028" name="Picture 4" descr="Data Analysis Vertical Royalty-Free Images, Stock Photos &amp; Pictures |  Shutterstock">
            <a:extLst>
              <a:ext uri="{FF2B5EF4-FFF2-40B4-BE49-F238E27FC236}">
                <a16:creationId xmlns:a16="http://schemas.microsoft.com/office/drawing/2014/main" id="{348DDDC7-3688-BC37-F331-7798D4391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38" y="539500"/>
            <a:ext cx="2760600" cy="406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1769A1C-F710-DFB6-5C19-9BE3F2C5C8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8962" y="0"/>
            <a:ext cx="1375038" cy="1280446"/>
          </a:xfrm>
          <a:prstGeom prst="rect">
            <a:avLst/>
          </a:prstGeom>
        </p:spPr>
      </p:pic>
    </p:spTree>
    <p:extLst>
      <p:ext uri="{BB962C8B-B14F-4D97-AF65-F5344CB8AC3E}">
        <p14:creationId xmlns:p14="http://schemas.microsoft.com/office/powerpoint/2010/main" val="4073390314"/>
      </p:ext>
    </p:extLst>
  </p:cSld>
  <p:clrMapOvr>
    <a:masterClrMapping/>
  </p:clrMapOvr>
</p:sld>
</file>

<file path=ppt/theme/theme1.xml><?xml version="1.0" encoding="utf-8"?>
<a:theme xmlns:a="http://schemas.openxmlformats.org/drawingml/2006/main" name="Succession Planning Project Proposal by Slidesgo">
  <a:themeElements>
    <a:clrScheme name="Simple Light">
      <a:dk1>
        <a:srgbClr val="0E1D35"/>
      </a:dk1>
      <a:lt1>
        <a:srgbClr val="FAFAFA"/>
      </a:lt1>
      <a:dk2>
        <a:srgbClr val="C3C3C3"/>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941</Words>
  <Application>Microsoft Office PowerPoint</Application>
  <PresentationFormat>On-screen Show (16:9)</PresentationFormat>
  <Paragraphs>96</Paragraphs>
  <Slides>35</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Open Sans</vt:lpstr>
      <vt:lpstr>Raleway Light</vt:lpstr>
      <vt:lpstr>Raleway</vt:lpstr>
      <vt:lpstr>Wingdings</vt:lpstr>
      <vt:lpstr>Raleway ExtraBold</vt:lpstr>
      <vt:lpstr>Raleway Medium</vt:lpstr>
      <vt:lpstr>Nunito Light</vt:lpstr>
      <vt:lpstr>Succession Planning Project Proposal by Slidesgo</vt:lpstr>
      <vt:lpstr>Regional Sales  Data Analysis Project</vt:lpstr>
      <vt:lpstr>Table of contents</vt:lpstr>
      <vt:lpstr>Introduction</vt:lpstr>
      <vt:lpstr>Objective:</vt:lpstr>
      <vt:lpstr>Scope:</vt:lpstr>
      <vt:lpstr>Tools Used:</vt:lpstr>
      <vt:lpstr>Key Insights:</vt:lpstr>
      <vt:lpstr>Deliverables:</vt:lpstr>
      <vt:lpstr>Data Overview </vt:lpstr>
      <vt:lpstr>Data Discription</vt:lpstr>
      <vt:lpstr>PowerPoint Presentation</vt:lpstr>
      <vt:lpstr>Data Cleaning (Python)</vt:lpstr>
      <vt:lpstr>Confirming no missing values &amp; no duplicates </vt:lpstr>
      <vt:lpstr>Box plots for outlier visualization</vt:lpstr>
      <vt:lpstr>histograms</vt:lpstr>
      <vt:lpstr>Correlation heatmap</vt:lpstr>
      <vt:lpstr>PowerPoint Presentation</vt:lpstr>
      <vt:lpstr>PowerPoint Presentation</vt:lpstr>
      <vt:lpstr>Questions &amp; Insights  (SQL Queries)</vt:lpstr>
      <vt:lpstr>Data Modeling</vt:lpstr>
      <vt:lpstr>All Questions</vt:lpstr>
      <vt:lpstr>Answers Samples</vt:lpstr>
      <vt:lpstr>PowerPoint Presentation</vt:lpstr>
      <vt:lpstr>PowerPoint Presentation</vt:lpstr>
      <vt:lpstr>Data Modeling &amp; Visualization (Power BI)</vt:lpstr>
      <vt:lpstr>Dashboard</vt:lpstr>
      <vt:lpstr>Question: What is the impact of discounts on sales and profitability?</vt:lpstr>
      <vt:lpstr>Question: What is the average order value (AOV) across different stores or regions?</vt:lpstr>
      <vt:lpstr>Question: How do sales vary across different sales channels (e.g., online vs. offline)?</vt:lpstr>
      <vt:lpstr>Conclusion</vt:lpstr>
      <vt:lpstr>Conclusion</vt:lpstr>
      <vt:lpstr>Key insights include:</vt:lpstr>
      <vt:lpstr>Thanks !</vt:lpstr>
      <vt:lpstr>Our Mentor</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Regional Sales  Data Analysis Project</dc:title>
  <cp:lastModifiedBy>PC</cp:lastModifiedBy>
  <cp:revision>5</cp:revision>
  <dcterms:modified xsi:type="dcterms:W3CDTF">2024-10-13T18:02:23Z</dcterms:modified>
</cp:coreProperties>
</file>