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F434E-5C8D-4142-A9BE-0444A21AB1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89166E-C7AF-4E17-BF1C-70EE89FC67AC}">
      <dgm:prSet/>
      <dgm:spPr/>
      <dgm:t>
        <a:bodyPr/>
        <a:lstStyle/>
        <a:p>
          <a:r>
            <a:rPr lang="en-US"/>
            <a:t>• Hospitals face challenges in managing bed occupancy due to unpredictable admissions.</a:t>
          </a:r>
        </a:p>
      </dgm:t>
    </dgm:pt>
    <dgm:pt modelId="{EA92712D-15EC-4E8E-B301-10EB17E0A162}" type="parTrans" cxnId="{F992FF54-2E8C-42B2-8CD5-C207C3496071}">
      <dgm:prSet/>
      <dgm:spPr/>
      <dgm:t>
        <a:bodyPr/>
        <a:lstStyle/>
        <a:p>
          <a:endParaRPr lang="en-US"/>
        </a:p>
      </dgm:t>
    </dgm:pt>
    <dgm:pt modelId="{F7AA0AB7-12F8-43C6-A93D-0FDA92092303}" type="sibTrans" cxnId="{F992FF54-2E8C-42B2-8CD5-C207C3496071}">
      <dgm:prSet/>
      <dgm:spPr/>
      <dgm:t>
        <a:bodyPr/>
        <a:lstStyle/>
        <a:p>
          <a:endParaRPr lang="en-US"/>
        </a:p>
      </dgm:t>
    </dgm:pt>
    <dgm:pt modelId="{34CB858F-5039-4873-993C-2A72AC5C1B3D}">
      <dgm:prSet/>
      <dgm:spPr/>
      <dgm:t>
        <a:bodyPr/>
        <a:lstStyle/>
        <a:p>
          <a:r>
            <a:rPr lang="en-US" dirty="0"/>
            <a:t>• Overcrowding leads to delays and stress on healthcare workers.</a:t>
          </a:r>
        </a:p>
      </dgm:t>
    </dgm:pt>
    <dgm:pt modelId="{8744DDE6-EEBD-4702-BB7B-0A4C02A680F4}" type="parTrans" cxnId="{A26EA0C3-EC30-460C-B5CA-B0F464FFD9FC}">
      <dgm:prSet/>
      <dgm:spPr/>
      <dgm:t>
        <a:bodyPr/>
        <a:lstStyle/>
        <a:p>
          <a:endParaRPr lang="en-US"/>
        </a:p>
      </dgm:t>
    </dgm:pt>
    <dgm:pt modelId="{A23DC440-6A1E-4AF2-81F0-4CEC4C9956AF}" type="sibTrans" cxnId="{A26EA0C3-EC30-460C-B5CA-B0F464FFD9FC}">
      <dgm:prSet/>
      <dgm:spPr/>
      <dgm:t>
        <a:bodyPr/>
        <a:lstStyle/>
        <a:p>
          <a:endParaRPr lang="en-US"/>
        </a:p>
      </dgm:t>
    </dgm:pt>
    <dgm:pt modelId="{D942EAB3-61AB-4211-8A81-0D11DA2B3A81}">
      <dgm:prSet/>
      <dgm:spPr/>
      <dgm:t>
        <a:bodyPr/>
        <a:lstStyle/>
        <a:p>
          <a:r>
            <a:rPr lang="en-US"/>
            <a:t>• Predictive analytics can optimize resources and improve patient care.</a:t>
          </a:r>
        </a:p>
      </dgm:t>
    </dgm:pt>
    <dgm:pt modelId="{385C9C74-2C08-45C8-9D64-04BC7880D7FD}" type="parTrans" cxnId="{AD10CC0C-857B-492B-B578-86C8D289CD4B}">
      <dgm:prSet/>
      <dgm:spPr/>
      <dgm:t>
        <a:bodyPr/>
        <a:lstStyle/>
        <a:p>
          <a:endParaRPr lang="en-US"/>
        </a:p>
      </dgm:t>
    </dgm:pt>
    <dgm:pt modelId="{244131B4-421B-4950-A23A-ED222665DFB6}" type="sibTrans" cxnId="{AD10CC0C-857B-492B-B578-86C8D289CD4B}">
      <dgm:prSet/>
      <dgm:spPr/>
      <dgm:t>
        <a:bodyPr/>
        <a:lstStyle/>
        <a:p>
          <a:endParaRPr lang="en-US"/>
        </a:p>
      </dgm:t>
    </dgm:pt>
    <dgm:pt modelId="{C0B4C537-D09A-4390-B11D-B39486AE4279}" type="pres">
      <dgm:prSet presAssocID="{0CAF434E-5C8D-4142-A9BE-0444A21AB1D1}" presName="root" presStyleCnt="0">
        <dgm:presLayoutVars>
          <dgm:dir/>
          <dgm:resizeHandles val="exact"/>
        </dgm:presLayoutVars>
      </dgm:prSet>
      <dgm:spPr/>
    </dgm:pt>
    <dgm:pt modelId="{5A2828B1-6976-4D52-8C89-7758F71448ED}" type="pres">
      <dgm:prSet presAssocID="{C889166E-C7AF-4E17-BF1C-70EE89FC67AC}" presName="compNode" presStyleCnt="0"/>
      <dgm:spPr/>
    </dgm:pt>
    <dgm:pt modelId="{338244E0-739A-49C4-97D8-C771D7948CA0}" type="pres">
      <dgm:prSet presAssocID="{C889166E-C7AF-4E17-BF1C-70EE89FC67AC}" presName="bgRect" presStyleLbl="bgShp" presStyleIdx="0" presStyleCnt="3"/>
      <dgm:spPr/>
    </dgm:pt>
    <dgm:pt modelId="{0823A71C-FB58-4E18-AD4E-E7A6775A308D}" type="pres">
      <dgm:prSet presAssocID="{C889166E-C7AF-4E17-BF1C-70EE89FC67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385C12-7297-4662-9C72-CE0D00DEBECD}" type="pres">
      <dgm:prSet presAssocID="{C889166E-C7AF-4E17-BF1C-70EE89FC67AC}" presName="spaceRect" presStyleCnt="0"/>
      <dgm:spPr/>
    </dgm:pt>
    <dgm:pt modelId="{E21BBAE5-6FDA-4780-9EE0-D2D33A72832C}" type="pres">
      <dgm:prSet presAssocID="{C889166E-C7AF-4E17-BF1C-70EE89FC67AC}" presName="parTx" presStyleLbl="revTx" presStyleIdx="0" presStyleCnt="3">
        <dgm:presLayoutVars>
          <dgm:chMax val="0"/>
          <dgm:chPref val="0"/>
        </dgm:presLayoutVars>
      </dgm:prSet>
      <dgm:spPr/>
    </dgm:pt>
    <dgm:pt modelId="{7C54B8C5-FF32-4393-AD30-5530F6A72083}" type="pres">
      <dgm:prSet presAssocID="{F7AA0AB7-12F8-43C6-A93D-0FDA92092303}" presName="sibTrans" presStyleCnt="0"/>
      <dgm:spPr/>
    </dgm:pt>
    <dgm:pt modelId="{8E3D3010-AFF5-452D-9FE4-9E82D46710B8}" type="pres">
      <dgm:prSet presAssocID="{34CB858F-5039-4873-993C-2A72AC5C1B3D}" presName="compNode" presStyleCnt="0"/>
      <dgm:spPr/>
    </dgm:pt>
    <dgm:pt modelId="{63C01377-FD91-417A-90CD-C78880A51036}" type="pres">
      <dgm:prSet presAssocID="{34CB858F-5039-4873-993C-2A72AC5C1B3D}" presName="bgRect" presStyleLbl="bgShp" presStyleIdx="1" presStyleCnt="3"/>
      <dgm:spPr/>
    </dgm:pt>
    <dgm:pt modelId="{DF01BA66-5690-45AF-B9AE-FB9D921F3671}" type="pres">
      <dgm:prSet presAssocID="{34CB858F-5039-4873-993C-2A72AC5C1B3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8D9F90-236A-4E31-8F7C-A55466F26877}" type="pres">
      <dgm:prSet presAssocID="{34CB858F-5039-4873-993C-2A72AC5C1B3D}" presName="spaceRect" presStyleCnt="0"/>
      <dgm:spPr/>
    </dgm:pt>
    <dgm:pt modelId="{902E0C15-7C9D-4568-AE88-301D7DAAE7EA}" type="pres">
      <dgm:prSet presAssocID="{34CB858F-5039-4873-993C-2A72AC5C1B3D}" presName="parTx" presStyleLbl="revTx" presStyleIdx="1" presStyleCnt="3">
        <dgm:presLayoutVars>
          <dgm:chMax val="0"/>
          <dgm:chPref val="0"/>
        </dgm:presLayoutVars>
      </dgm:prSet>
      <dgm:spPr/>
    </dgm:pt>
    <dgm:pt modelId="{28C059EF-86B3-4365-8DA1-75FA199313D1}" type="pres">
      <dgm:prSet presAssocID="{A23DC440-6A1E-4AF2-81F0-4CEC4C9956AF}" presName="sibTrans" presStyleCnt="0"/>
      <dgm:spPr/>
    </dgm:pt>
    <dgm:pt modelId="{83E38E09-9E8F-40BF-9C5E-11030553C0CB}" type="pres">
      <dgm:prSet presAssocID="{D942EAB3-61AB-4211-8A81-0D11DA2B3A81}" presName="compNode" presStyleCnt="0"/>
      <dgm:spPr/>
    </dgm:pt>
    <dgm:pt modelId="{307FDD37-8C5A-4A45-9FA0-F465DD7DEA04}" type="pres">
      <dgm:prSet presAssocID="{D942EAB3-61AB-4211-8A81-0D11DA2B3A81}" presName="bgRect" presStyleLbl="bgShp" presStyleIdx="2" presStyleCnt="3"/>
      <dgm:spPr/>
    </dgm:pt>
    <dgm:pt modelId="{A8B98AAF-E088-4F8C-819C-38A592A38A4B}" type="pres">
      <dgm:prSet presAssocID="{D942EAB3-61AB-4211-8A81-0D11DA2B3A8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922D37-0D09-4696-A44C-E99DA7A767B5}" type="pres">
      <dgm:prSet presAssocID="{D942EAB3-61AB-4211-8A81-0D11DA2B3A81}" presName="spaceRect" presStyleCnt="0"/>
      <dgm:spPr/>
    </dgm:pt>
    <dgm:pt modelId="{C9CB9427-D96C-4B83-AEC2-00A36DE95109}" type="pres">
      <dgm:prSet presAssocID="{D942EAB3-61AB-4211-8A81-0D11DA2B3A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10CC0C-857B-492B-B578-86C8D289CD4B}" srcId="{0CAF434E-5C8D-4142-A9BE-0444A21AB1D1}" destId="{D942EAB3-61AB-4211-8A81-0D11DA2B3A81}" srcOrd="2" destOrd="0" parTransId="{385C9C74-2C08-45C8-9D64-04BC7880D7FD}" sibTransId="{244131B4-421B-4950-A23A-ED222665DFB6}"/>
    <dgm:cxn modelId="{2E1FA634-00E1-4A5C-AB36-FA4FE326F45F}" type="presOf" srcId="{D942EAB3-61AB-4211-8A81-0D11DA2B3A81}" destId="{C9CB9427-D96C-4B83-AEC2-00A36DE95109}" srcOrd="0" destOrd="0" presId="urn:microsoft.com/office/officeart/2018/2/layout/IconVerticalSolidList"/>
    <dgm:cxn modelId="{2BA08247-CA31-4E24-B10A-C0E30EF3F720}" type="presOf" srcId="{0CAF434E-5C8D-4142-A9BE-0444A21AB1D1}" destId="{C0B4C537-D09A-4390-B11D-B39486AE4279}" srcOrd="0" destOrd="0" presId="urn:microsoft.com/office/officeart/2018/2/layout/IconVerticalSolidList"/>
    <dgm:cxn modelId="{F992FF54-2E8C-42B2-8CD5-C207C3496071}" srcId="{0CAF434E-5C8D-4142-A9BE-0444A21AB1D1}" destId="{C889166E-C7AF-4E17-BF1C-70EE89FC67AC}" srcOrd="0" destOrd="0" parTransId="{EA92712D-15EC-4E8E-B301-10EB17E0A162}" sibTransId="{F7AA0AB7-12F8-43C6-A93D-0FDA92092303}"/>
    <dgm:cxn modelId="{08A5897D-1B56-48C6-A8FE-0674CE02B6DA}" type="presOf" srcId="{34CB858F-5039-4873-993C-2A72AC5C1B3D}" destId="{902E0C15-7C9D-4568-AE88-301D7DAAE7EA}" srcOrd="0" destOrd="0" presId="urn:microsoft.com/office/officeart/2018/2/layout/IconVerticalSolidList"/>
    <dgm:cxn modelId="{A26EA0C3-EC30-460C-B5CA-B0F464FFD9FC}" srcId="{0CAF434E-5C8D-4142-A9BE-0444A21AB1D1}" destId="{34CB858F-5039-4873-993C-2A72AC5C1B3D}" srcOrd="1" destOrd="0" parTransId="{8744DDE6-EEBD-4702-BB7B-0A4C02A680F4}" sibTransId="{A23DC440-6A1E-4AF2-81F0-4CEC4C9956AF}"/>
    <dgm:cxn modelId="{365C32D9-EDD3-4455-A2DD-CD48637724E1}" type="presOf" srcId="{C889166E-C7AF-4E17-BF1C-70EE89FC67AC}" destId="{E21BBAE5-6FDA-4780-9EE0-D2D33A72832C}" srcOrd="0" destOrd="0" presId="urn:microsoft.com/office/officeart/2018/2/layout/IconVerticalSolidList"/>
    <dgm:cxn modelId="{82B338AF-9FD1-44C2-92C5-08A298B8DECA}" type="presParOf" srcId="{C0B4C537-D09A-4390-B11D-B39486AE4279}" destId="{5A2828B1-6976-4D52-8C89-7758F71448ED}" srcOrd="0" destOrd="0" presId="urn:microsoft.com/office/officeart/2018/2/layout/IconVerticalSolidList"/>
    <dgm:cxn modelId="{FB90E857-AFA1-4D33-A256-6B2F2A8BCA5D}" type="presParOf" srcId="{5A2828B1-6976-4D52-8C89-7758F71448ED}" destId="{338244E0-739A-49C4-97D8-C771D7948CA0}" srcOrd="0" destOrd="0" presId="urn:microsoft.com/office/officeart/2018/2/layout/IconVerticalSolidList"/>
    <dgm:cxn modelId="{77BAD78B-5754-4151-A07E-351E076A8CBD}" type="presParOf" srcId="{5A2828B1-6976-4D52-8C89-7758F71448ED}" destId="{0823A71C-FB58-4E18-AD4E-E7A6775A308D}" srcOrd="1" destOrd="0" presId="urn:microsoft.com/office/officeart/2018/2/layout/IconVerticalSolidList"/>
    <dgm:cxn modelId="{EDEF2F7C-C9FA-4A13-943A-0DD137E26176}" type="presParOf" srcId="{5A2828B1-6976-4D52-8C89-7758F71448ED}" destId="{BC385C12-7297-4662-9C72-CE0D00DEBECD}" srcOrd="2" destOrd="0" presId="urn:microsoft.com/office/officeart/2018/2/layout/IconVerticalSolidList"/>
    <dgm:cxn modelId="{5EFE3E4D-9C77-4192-A087-D31B026F89F4}" type="presParOf" srcId="{5A2828B1-6976-4D52-8C89-7758F71448ED}" destId="{E21BBAE5-6FDA-4780-9EE0-D2D33A72832C}" srcOrd="3" destOrd="0" presId="urn:microsoft.com/office/officeart/2018/2/layout/IconVerticalSolidList"/>
    <dgm:cxn modelId="{19B2DD2C-C6BF-4863-840E-6098BC1BBB3E}" type="presParOf" srcId="{C0B4C537-D09A-4390-B11D-B39486AE4279}" destId="{7C54B8C5-FF32-4393-AD30-5530F6A72083}" srcOrd="1" destOrd="0" presId="urn:microsoft.com/office/officeart/2018/2/layout/IconVerticalSolidList"/>
    <dgm:cxn modelId="{0B9428D5-474A-4CD7-99F1-20A9A00C91CD}" type="presParOf" srcId="{C0B4C537-D09A-4390-B11D-B39486AE4279}" destId="{8E3D3010-AFF5-452D-9FE4-9E82D46710B8}" srcOrd="2" destOrd="0" presId="urn:microsoft.com/office/officeart/2018/2/layout/IconVerticalSolidList"/>
    <dgm:cxn modelId="{362EBE95-E136-4200-AB07-6B27594EAFE4}" type="presParOf" srcId="{8E3D3010-AFF5-452D-9FE4-9E82D46710B8}" destId="{63C01377-FD91-417A-90CD-C78880A51036}" srcOrd="0" destOrd="0" presId="urn:microsoft.com/office/officeart/2018/2/layout/IconVerticalSolidList"/>
    <dgm:cxn modelId="{CE006A16-A441-4DA1-B8AF-7E200D2FDA74}" type="presParOf" srcId="{8E3D3010-AFF5-452D-9FE4-9E82D46710B8}" destId="{DF01BA66-5690-45AF-B9AE-FB9D921F3671}" srcOrd="1" destOrd="0" presId="urn:microsoft.com/office/officeart/2018/2/layout/IconVerticalSolidList"/>
    <dgm:cxn modelId="{CEA77D03-0ED8-4940-889A-CA2AA344E3AD}" type="presParOf" srcId="{8E3D3010-AFF5-452D-9FE4-9E82D46710B8}" destId="{AE8D9F90-236A-4E31-8F7C-A55466F26877}" srcOrd="2" destOrd="0" presId="urn:microsoft.com/office/officeart/2018/2/layout/IconVerticalSolidList"/>
    <dgm:cxn modelId="{AB44C6F8-7D36-460D-9AAB-5C5120B52963}" type="presParOf" srcId="{8E3D3010-AFF5-452D-9FE4-9E82D46710B8}" destId="{902E0C15-7C9D-4568-AE88-301D7DAAE7EA}" srcOrd="3" destOrd="0" presId="urn:microsoft.com/office/officeart/2018/2/layout/IconVerticalSolidList"/>
    <dgm:cxn modelId="{34FE0806-115C-4AAA-92F7-3A916C59960E}" type="presParOf" srcId="{C0B4C537-D09A-4390-B11D-B39486AE4279}" destId="{28C059EF-86B3-4365-8DA1-75FA199313D1}" srcOrd="3" destOrd="0" presId="urn:microsoft.com/office/officeart/2018/2/layout/IconVerticalSolidList"/>
    <dgm:cxn modelId="{33D7C8F3-8BD8-4EA1-BDE8-552255E39903}" type="presParOf" srcId="{C0B4C537-D09A-4390-B11D-B39486AE4279}" destId="{83E38E09-9E8F-40BF-9C5E-11030553C0CB}" srcOrd="4" destOrd="0" presId="urn:microsoft.com/office/officeart/2018/2/layout/IconVerticalSolidList"/>
    <dgm:cxn modelId="{FBBC2D01-0237-4DCB-8986-CD2E08A91C8B}" type="presParOf" srcId="{83E38E09-9E8F-40BF-9C5E-11030553C0CB}" destId="{307FDD37-8C5A-4A45-9FA0-F465DD7DEA04}" srcOrd="0" destOrd="0" presId="urn:microsoft.com/office/officeart/2018/2/layout/IconVerticalSolidList"/>
    <dgm:cxn modelId="{9513664C-4179-4820-BD72-C597131B8A52}" type="presParOf" srcId="{83E38E09-9E8F-40BF-9C5E-11030553C0CB}" destId="{A8B98AAF-E088-4F8C-819C-38A592A38A4B}" srcOrd="1" destOrd="0" presId="urn:microsoft.com/office/officeart/2018/2/layout/IconVerticalSolidList"/>
    <dgm:cxn modelId="{64272B7A-CB7C-495F-8F4D-3A76D3B88882}" type="presParOf" srcId="{83E38E09-9E8F-40BF-9C5E-11030553C0CB}" destId="{FF922D37-0D09-4696-A44C-E99DA7A767B5}" srcOrd="2" destOrd="0" presId="urn:microsoft.com/office/officeart/2018/2/layout/IconVerticalSolidList"/>
    <dgm:cxn modelId="{A2B05ABC-BE41-4280-BFBF-778BA8C21459}" type="presParOf" srcId="{83E38E09-9E8F-40BF-9C5E-11030553C0CB}" destId="{C9CB9427-D96C-4B83-AEC2-00A36DE951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875C-5779-4338-9F47-4E76F318AB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6CDB3-BDE1-464D-933F-4B4747727C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Deliverable: A machine learning-based prediction + web dashboard</a:t>
          </a:r>
        </a:p>
      </dgm:t>
    </dgm:pt>
    <dgm:pt modelId="{9F262C13-FBB7-4CA4-B9AE-8A1DA6E3F103}" type="parTrans" cxnId="{F241B68B-0F46-4CEC-9C78-6370583FFE65}">
      <dgm:prSet/>
      <dgm:spPr/>
      <dgm:t>
        <a:bodyPr/>
        <a:lstStyle/>
        <a:p>
          <a:endParaRPr lang="en-US"/>
        </a:p>
      </dgm:t>
    </dgm:pt>
    <dgm:pt modelId="{F34967A6-6CF6-4F56-9501-11D224809815}" type="sibTrans" cxnId="{F241B68B-0F46-4CEC-9C78-6370583FFE65}">
      <dgm:prSet/>
      <dgm:spPr/>
      <dgm:t>
        <a:bodyPr/>
        <a:lstStyle/>
        <a:p>
          <a:endParaRPr lang="en-US"/>
        </a:p>
      </dgm:t>
    </dgm:pt>
    <dgm:pt modelId="{8888A499-2612-4A00-B6CC-2679BFDCD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Features: Data intake , Trend forecasting and </a:t>
          </a:r>
          <a:r>
            <a:rPr lang="en-US" dirty="0" err="1"/>
            <a:t>Streamlit</a:t>
          </a:r>
          <a:r>
            <a:rPr lang="en-US" dirty="0"/>
            <a:t> interface</a:t>
          </a:r>
        </a:p>
      </dgm:t>
    </dgm:pt>
    <dgm:pt modelId="{421F734E-4826-48A0-AA16-A616B0CCC5D0}" type="parTrans" cxnId="{6AA967F4-D49D-413D-9001-7A1C2DE046A9}">
      <dgm:prSet/>
      <dgm:spPr/>
      <dgm:t>
        <a:bodyPr/>
        <a:lstStyle/>
        <a:p>
          <a:endParaRPr lang="en-US"/>
        </a:p>
      </dgm:t>
    </dgm:pt>
    <dgm:pt modelId="{DA43C638-83DA-4188-A48A-6EE2CD35AEBF}" type="sibTrans" cxnId="{6AA967F4-D49D-413D-9001-7A1C2DE046A9}">
      <dgm:prSet/>
      <dgm:spPr/>
      <dgm:t>
        <a:bodyPr/>
        <a:lstStyle/>
        <a:p>
          <a:endParaRPr lang="en-US"/>
        </a:p>
      </dgm:t>
    </dgm:pt>
    <dgm:pt modelId="{9E03EE56-2890-4D3D-AE2F-A8B6357084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Purpose: Help hospitals predict section crowding 3 to 6 month ahead </a:t>
          </a:r>
        </a:p>
      </dgm:t>
    </dgm:pt>
    <dgm:pt modelId="{B44DB25B-2D09-46AC-AC88-BE77C46242D7}" type="parTrans" cxnId="{4926038B-2288-4438-9829-16D0502691EE}">
      <dgm:prSet/>
      <dgm:spPr/>
      <dgm:t>
        <a:bodyPr/>
        <a:lstStyle/>
        <a:p>
          <a:endParaRPr lang="en-US"/>
        </a:p>
      </dgm:t>
    </dgm:pt>
    <dgm:pt modelId="{98CE6FC4-F4D7-4E4B-8EB6-43437231EF3C}" type="sibTrans" cxnId="{4926038B-2288-4438-9829-16D0502691EE}">
      <dgm:prSet/>
      <dgm:spPr/>
      <dgm:t>
        <a:bodyPr/>
        <a:lstStyle/>
        <a:p>
          <a:endParaRPr lang="en-US"/>
        </a:p>
      </dgm:t>
    </dgm:pt>
    <dgm:pt modelId="{64546F26-4F27-40D6-8F81-4F52DA1FCB88}" type="pres">
      <dgm:prSet presAssocID="{B41F875C-5779-4338-9F47-4E76F318AB4C}" presName="root" presStyleCnt="0">
        <dgm:presLayoutVars>
          <dgm:dir/>
          <dgm:resizeHandles val="exact"/>
        </dgm:presLayoutVars>
      </dgm:prSet>
      <dgm:spPr/>
    </dgm:pt>
    <dgm:pt modelId="{36FCD2A5-7FC1-400D-BA9F-515531D6BA37}" type="pres">
      <dgm:prSet presAssocID="{D516CDB3-BDE1-464D-933F-4B4747727C21}" presName="compNode" presStyleCnt="0"/>
      <dgm:spPr/>
    </dgm:pt>
    <dgm:pt modelId="{28E0AC28-F4CB-46DC-9D94-E8385EE61B85}" type="pres">
      <dgm:prSet presAssocID="{D516CDB3-BDE1-464D-933F-4B4747727C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9B7969-DC07-43CB-A604-9B8C875B4E49}" type="pres">
      <dgm:prSet presAssocID="{D516CDB3-BDE1-464D-933F-4B4747727C21}" presName="spaceRect" presStyleCnt="0"/>
      <dgm:spPr/>
    </dgm:pt>
    <dgm:pt modelId="{5BD64E20-E985-45E4-8DCD-8C967917A287}" type="pres">
      <dgm:prSet presAssocID="{D516CDB3-BDE1-464D-933F-4B4747727C21}" presName="textRect" presStyleLbl="revTx" presStyleIdx="0" presStyleCnt="3">
        <dgm:presLayoutVars>
          <dgm:chMax val="1"/>
          <dgm:chPref val="1"/>
        </dgm:presLayoutVars>
      </dgm:prSet>
      <dgm:spPr/>
    </dgm:pt>
    <dgm:pt modelId="{4387C8A0-AD48-4120-87F8-5E35929BC113}" type="pres">
      <dgm:prSet presAssocID="{F34967A6-6CF6-4F56-9501-11D224809815}" presName="sibTrans" presStyleCnt="0"/>
      <dgm:spPr/>
    </dgm:pt>
    <dgm:pt modelId="{B32BB40E-7132-4889-B4EC-7EE1407D7259}" type="pres">
      <dgm:prSet presAssocID="{8888A499-2612-4A00-B6CC-2679BFDCDA25}" presName="compNode" presStyleCnt="0"/>
      <dgm:spPr/>
    </dgm:pt>
    <dgm:pt modelId="{20D325DB-0351-4214-8574-0DD8059BC2F8}" type="pres">
      <dgm:prSet presAssocID="{8888A499-2612-4A00-B6CC-2679BFDCDA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11CF78-D998-4D53-BBF6-6F9D9AA724EC}" type="pres">
      <dgm:prSet presAssocID="{8888A499-2612-4A00-B6CC-2679BFDCDA25}" presName="spaceRect" presStyleCnt="0"/>
      <dgm:spPr/>
    </dgm:pt>
    <dgm:pt modelId="{6D008535-B5E2-4D13-BC84-6CFCA997E000}" type="pres">
      <dgm:prSet presAssocID="{8888A499-2612-4A00-B6CC-2679BFDCDA25}" presName="textRect" presStyleLbl="revTx" presStyleIdx="1" presStyleCnt="3">
        <dgm:presLayoutVars>
          <dgm:chMax val="1"/>
          <dgm:chPref val="1"/>
        </dgm:presLayoutVars>
      </dgm:prSet>
      <dgm:spPr/>
    </dgm:pt>
    <dgm:pt modelId="{01BB4A5C-0708-48E5-BBCE-F1FA3FC2DBF3}" type="pres">
      <dgm:prSet presAssocID="{DA43C638-83DA-4188-A48A-6EE2CD35AEBF}" presName="sibTrans" presStyleCnt="0"/>
      <dgm:spPr/>
    </dgm:pt>
    <dgm:pt modelId="{DC632B26-2178-4BBF-A806-4BB9AD0A4F46}" type="pres">
      <dgm:prSet presAssocID="{9E03EE56-2890-4D3D-AE2F-A8B635708453}" presName="compNode" presStyleCnt="0"/>
      <dgm:spPr/>
    </dgm:pt>
    <dgm:pt modelId="{246FCF85-8E52-44F1-9EA2-B93B00453882}" type="pres">
      <dgm:prSet presAssocID="{9E03EE56-2890-4D3D-AE2F-A8B635708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33520CB-1131-4E4A-8867-AD603B9DEBC8}" type="pres">
      <dgm:prSet presAssocID="{9E03EE56-2890-4D3D-AE2F-A8B635708453}" presName="spaceRect" presStyleCnt="0"/>
      <dgm:spPr/>
    </dgm:pt>
    <dgm:pt modelId="{315EA683-1829-4B67-946B-27FCDF87D8B3}" type="pres">
      <dgm:prSet presAssocID="{9E03EE56-2890-4D3D-AE2F-A8B6357084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F56602-D521-43DA-98AA-A69C8BD766A1}" type="presOf" srcId="{9E03EE56-2890-4D3D-AE2F-A8B635708453}" destId="{315EA683-1829-4B67-946B-27FCDF87D8B3}" srcOrd="0" destOrd="0" presId="urn:microsoft.com/office/officeart/2018/2/layout/IconLabelList"/>
    <dgm:cxn modelId="{5D7DF564-DB18-44CD-9253-864B401BE348}" type="presOf" srcId="{B41F875C-5779-4338-9F47-4E76F318AB4C}" destId="{64546F26-4F27-40D6-8F81-4F52DA1FCB88}" srcOrd="0" destOrd="0" presId="urn:microsoft.com/office/officeart/2018/2/layout/IconLabelList"/>
    <dgm:cxn modelId="{4926038B-2288-4438-9829-16D0502691EE}" srcId="{B41F875C-5779-4338-9F47-4E76F318AB4C}" destId="{9E03EE56-2890-4D3D-AE2F-A8B635708453}" srcOrd="2" destOrd="0" parTransId="{B44DB25B-2D09-46AC-AC88-BE77C46242D7}" sibTransId="{98CE6FC4-F4D7-4E4B-8EB6-43437231EF3C}"/>
    <dgm:cxn modelId="{F241B68B-0F46-4CEC-9C78-6370583FFE65}" srcId="{B41F875C-5779-4338-9F47-4E76F318AB4C}" destId="{D516CDB3-BDE1-464D-933F-4B4747727C21}" srcOrd="0" destOrd="0" parTransId="{9F262C13-FBB7-4CA4-B9AE-8A1DA6E3F103}" sibTransId="{F34967A6-6CF6-4F56-9501-11D224809815}"/>
    <dgm:cxn modelId="{4F450395-7611-4D8C-9443-4524F52DE469}" type="presOf" srcId="{D516CDB3-BDE1-464D-933F-4B4747727C21}" destId="{5BD64E20-E985-45E4-8DCD-8C967917A287}" srcOrd="0" destOrd="0" presId="urn:microsoft.com/office/officeart/2018/2/layout/IconLabelList"/>
    <dgm:cxn modelId="{ACC6B4BB-293B-493E-B426-8AF8DABBE832}" type="presOf" srcId="{8888A499-2612-4A00-B6CC-2679BFDCDA25}" destId="{6D008535-B5E2-4D13-BC84-6CFCA997E000}" srcOrd="0" destOrd="0" presId="urn:microsoft.com/office/officeart/2018/2/layout/IconLabelList"/>
    <dgm:cxn modelId="{6AA967F4-D49D-413D-9001-7A1C2DE046A9}" srcId="{B41F875C-5779-4338-9F47-4E76F318AB4C}" destId="{8888A499-2612-4A00-B6CC-2679BFDCDA25}" srcOrd="1" destOrd="0" parTransId="{421F734E-4826-48A0-AA16-A616B0CCC5D0}" sibTransId="{DA43C638-83DA-4188-A48A-6EE2CD35AEBF}"/>
    <dgm:cxn modelId="{3A4CDBAE-CD2B-4787-9471-AC2420B3A8D2}" type="presParOf" srcId="{64546F26-4F27-40D6-8F81-4F52DA1FCB88}" destId="{36FCD2A5-7FC1-400D-BA9F-515531D6BA37}" srcOrd="0" destOrd="0" presId="urn:microsoft.com/office/officeart/2018/2/layout/IconLabelList"/>
    <dgm:cxn modelId="{B62234BA-9B39-4378-B43E-553BE599EF14}" type="presParOf" srcId="{36FCD2A5-7FC1-400D-BA9F-515531D6BA37}" destId="{28E0AC28-F4CB-46DC-9D94-E8385EE61B85}" srcOrd="0" destOrd="0" presId="urn:microsoft.com/office/officeart/2018/2/layout/IconLabelList"/>
    <dgm:cxn modelId="{927E8DC8-489E-4519-9B31-F9491D0D0B22}" type="presParOf" srcId="{36FCD2A5-7FC1-400D-BA9F-515531D6BA37}" destId="{F49B7969-DC07-43CB-A604-9B8C875B4E49}" srcOrd="1" destOrd="0" presId="urn:microsoft.com/office/officeart/2018/2/layout/IconLabelList"/>
    <dgm:cxn modelId="{9290EDBB-61C1-4113-8629-A324DE23001E}" type="presParOf" srcId="{36FCD2A5-7FC1-400D-BA9F-515531D6BA37}" destId="{5BD64E20-E985-45E4-8DCD-8C967917A287}" srcOrd="2" destOrd="0" presId="urn:microsoft.com/office/officeart/2018/2/layout/IconLabelList"/>
    <dgm:cxn modelId="{D53A2786-E271-4127-AAD1-047C91F98246}" type="presParOf" srcId="{64546F26-4F27-40D6-8F81-4F52DA1FCB88}" destId="{4387C8A0-AD48-4120-87F8-5E35929BC113}" srcOrd="1" destOrd="0" presId="urn:microsoft.com/office/officeart/2018/2/layout/IconLabelList"/>
    <dgm:cxn modelId="{7DCBEC99-3381-41AE-A373-F265A2574E1C}" type="presParOf" srcId="{64546F26-4F27-40D6-8F81-4F52DA1FCB88}" destId="{B32BB40E-7132-4889-B4EC-7EE1407D7259}" srcOrd="2" destOrd="0" presId="urn:microsoft.com/office/officeart/2018/2/layout/IconLabelList"/>
    <dgm:cxn modelId="{32EA069D-1023-496C-8F48-027EAF9D9825}" type="presParOf" srcId="{B32BB40E-7132-4889-B4EC-7EE1407D7259}" destId="{20D325DB-0351-4214-8574-0DD8059BC2F8}" srcOrd="0" destOrd="0" presId="urn:microsoft.com/office/officeart/2018/2/layout/IconLabelList"/>
    <dgm:cxn modelId="{2122B2A0-5746-4E03-83B9-87F45CD0FFD4}" type="presParOf" srcId="{B32BB40E-7132-4889-B4EC-7EE1407D7259}" destId="{7311CF78-D998-4D53-BBF6-6F9D9AA724EC}" srcOrd="1" destOrd="0" presId="urn:microsoft.com/office/officeart/2018/2/layout/IconLabelList"/>
    <dgm:cxn modelId="{24240674-3586-4EF2-AA50-170A1E58BC7D}" type="presParOf" srcId="{B32BB40E-7132-4889-B4EC-7EE1407D7259}" destId="{6D008535-B5E2-4D13-BC84-6CFCA997E000}" srcOrd="2" destOrd="0" presId="urn:microsoft.com/office/officeart/2018/2/layout/IconLabelList"/>
    <dgm:cxn modelId="{579D3C5F-30CD-41E5-819D-BA958FC48411}" type="presParOf" srcId="{64546F26-4F27-40D6-8F81-4F52DA1FCB88}" destId="{01BB4A5C-0708-48E5-BBCE-F1FA3FC2DBF3}" srcOrd="3" destOrd="0" presId="urn:microsoft.com/office/officeart/2018/2/layout/IconLabelList"/>
    <dgm:cxn modelId="{150ABDD0-67C7-4F24-87D2-050550B1181F}" type="presParOf" srcId="{64546F26-4F27-40D6-8F81-4F52DA1FCB88}" destId="{DC632B26-2178-4BBF-A806-4BB9AD0A4F46}" srcOrd="4" destOrd="0" presId="urn:microsoft.com/office/officeart/2018/2/layout/IconLabelList"/>
    <dgm:cxn modelId="{05B421BA-202E-43E0-82B3-1CBBE7EE7351}" type="presParOf" srcId="{DC632B26-2178-4BBF-A806-4BB9AD0A4F46}" destId="{246FCF85-8E52-44F1-9EA2-B93B00453882}" srcOrd="0" destOrd="0" presId="urn:microsoft.com/office/officeart/2018/2/layout/IconLabelList"/>
    <dgm:cxn modelId="{A066DE06-CC32-4A5A-A4EB-A9D4A1892314}" type="presParOf" srcId="{DC632B26-2178-4BBF-A806-4BB9AD0A4F46}" destId="{333520CB-1131-4E4A-8867-AD603B9DEBC8}" srcOrd="1" destOrd="0" presId="urn:microsoft.com/office/officeart/2018/2/layout/IconLabelList"/>
    <dgm:cxn modelId="{EE0897CE-8F78-4835-9E9E-45D306B65CB7}" type="presParOf" srcId="{DC632B26-2178-4BBF-A806-4BB9AD0A4F46}" destId="{315EA683-1829-4B67-946B-27FCDF87D8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D00AB1-0220-437D-9D7A-AB52A60BD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1F5ECE-5AC7-44F5-8618-9BF268E2C0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1.Ml pipeline: data reprocessing , model training, model saving</a:t>
          </a:r>
        </a:p>
      </dgm:t>
    </dgm:pt>
    <dgm:pt modelId="{CDBF1C1F-6AE5-4E31-B388-1AD15805F361}" type="parTrans" cxnId="{62641742-857A-400E-9A85-5A6FF498656E}">
      <dgm:prSet/>
      <dgm:spPr/>
      <dgm:t>
        <a:bodyPr/>
        <a:lstStyle/>
        <a:p>
          <a:endParaRPr lang="en-US"/>
        </a:p>
      </dgm:t>
    </dgm:pt>
    <dgm:pt modelId="{DCE32D1B-69F2-4091-89E5-3E6970CF414A}" type="sibTrans" cxnId="{62641742-857A-400E-9A85-5A6FF498656E}">
      <dgm:prSet/>
      <dgm:spPr/>
      <dgm:t>
        <a:bodyPr/>
        <a:lstStyle/>
        <a:p>
          <a:endParaRPr lang="en-US"/>
        </a:p>
      </dgm:t>
    </dgm:pt>
    <dgm:pt modelId="{7BE0AEE6-3279-41DC-AB60-220F0F0F2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Model: RandomForestClassifier trained on time-series + categorical data.</a:t>
          </a:r>
        </a:p>
      </dgm:t>
    </dgm:pt>
    <dgm:pt modelId="{C2AF2CD5-6FD1-4FF1-983C-17B266190938}" type="parTrans" cxnId="{F5EB541D-8B74-4A2B-B617-904609028F01}">
      <dgm:prSet/>
      <dgm:spPr/>
      <dgm:t>
        <a:bodyPr/>
        <a:lstStyle/>
        <a:p>
          <a:endParaRPr lang="en-US"/>
        </a:p>
      </dgm:t>
    </dgm:pt>
    <dgm:pt modelId="{4258DB0A-7A3D-4780-BF89-62758EF04344}" type="sibTrans" cxnId="{F5EB541D-8B74-4A2B-B617-904609028F01}">
      <dgm:prSet/>
      <dgm:spPr/>
      <dgm:t>
        <a:bodyPr/>
        <a:lstStyle/>
        <a:p>
          <a:endParaRPr lang="en-US"/>
        </a:p>
      </dgm:t>
    </dgm:pt>
    <dgm:pt modelId="{21803CD6-58D3-41B7-ADF8-E1FF4FC02C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Integration: pickle model + streamlit dashboard.</a:t>
          </a:r>
        </a:p>
      </dgm:t>
    </dgm:pt>
    <dgm:pt modelId="{F5F91401-4220-4A06-9273-8F4AFE8D7DAD}" type="parTrans" cxnId="{BE1105A9-C154-4B57-B8DC-5CB7AD131137}">
      <dgm:prSet/>
      <dgm:spPr/>
      <dgm:t>
        <a:bodyPr/>
        <a:lstStyle/>
        <a:p>
          <a:endParaRPr lang="en-US"/>
        </a:p>
      </dgm:t>
    </dgm:pt>
    <dgm:pt modelId="{9BE74D87-03DC-4758-B672-44A9986E3968}" type="sibTrans" cxnId="{BE1105A9-C154-4B57-B8DC-5CB7AD131137}">
      <dgm:prSet/>
      <dgm:spPr/>
      <dgm:t>
        <a:bodyPr/>
        <a:lstStyle/>
        <a:p>
          <a:endParaRPr lang="en-US"/>
        </a:p>
      </dgm:t>
    </dgm:pt>
    <dgm:pt modelId="{84D16F7C-510F-4EC5-8775-305181963F8F}" type="pres">
      <dgm:prSet presAssocID="{24D00AB1-0220-437D-9D7A-AB52A60BD3CC}" presName="root" presStyleCnt="0">
        <dgm:presLayoutVars>
          <dgm:dir/>
          <dgm:resizeHandles val="exact"/>
        </dgm:presLayoutVars>
      </dgm:prSet>
      <dgm:spPr/>
    </dgm:pt>
    <dgm:pt modelId="{60789929-9413-41C5-B412-1FAE1454B8C1}" type="pres">
      <dgm:prSet presAssocID="{DF1F5ECE-5AC7-44F5-8618-9BF268E2C069}" presName="compNode" presStyleCnt="0"/>
      <dgm:spPr/>
    </dgm:pt>
    <dgm:pt modelId="{B67CA66E-2A26-4F24-BBCD-E1759EDF438F}" type="pres">
      <dgm:prSet presAssocID="{DF1F5ECE-5AC7-44F5-8618-9BF268E2C069}" presName="bgRect" presStyleLbl="bgShp" presStyleIdx="0" presStyleCnt="3"/>
      <dgm:spPr/>
    </dgm:pt>
    <dgm:pt modelId="{69CE5BFD-F44F-472F-9D40-B77684C5E11C}" type="pres">
      <dgm:prSet presAssocID="{DF1F5ECE-5AC7-44F5-8618-9BF268E2C0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474660-D251-4CF5-A2D4-C2C6FAC61CBF}" type="pres">
      <dgm:prSet presAssocID="{DF1F5ECE-5AC7-44F5-8618-9BF268E2C069}" presName="spaceRect" presStyleCnt="0"/>
      <dgm:spPr/>
    </dgm:pt>
    <dgm:pt modelId="{B2C79F67-DF8C-46C9-AAE1-E702CDB38EEF}" type="pres">
      <dgm:prSet presAssocID="{DF1F5ECE-5AC7-44F5-8618-9BF268E2C069}" presName="parTx" presStyleLbl="revTx" presStyleIdx="0" presStyleCnt="3">
        <dgm:presLayoutVars>
          <dgm:chMax val="0"/>
          <dgm:chPref val="0"/>
        </dgm:presLayoutVars>
      </dgm:prSet>
      <dgm:spPr/>
    </dgm:pt>
    <dgm:pt modelId="{E29723BA-2BC7-49BE-86A6-2AFCA427663E}" type="pres">
      <dgm:prSet presAssocID="{DCE32D1B-69F2-4091-89E5-3E6970CF414A}" presName="sibTrans" presStyleCnt="0"/>
      <dgm:spPr/>
    </dgm:pt>
    <dgm:pt modelId="{3FC3F851-045A-4516-84EA-32AC69594A50}" type="pres">
      <dgm:prSet presAssocID="{7BE0AEE6-3279-41DC-AB60-220F0F0F26A0}" presName="compNode" presStyleCnt="0"/>
      <dgm:spPr/>
    </dgm:pt>
    <dgm:pt modelId="{CDBD3ABB-EA6D-4A93-A51E-27CC29185947}" type="pres">
      <dgm:prSet presAssocID="{7BE0AEE6-3279-41DC-AB60-220F0F0F26A0}" presName="bgRect" presStyleLbl="bgShp" presStyleIdx="1" presStyleCnt="3"/>
      <dgm:spPr/>
    </dgm:pt>
    <dgm:pt modelId="{DAB27929-ED09-49F1-9FA0-C17C6ED6FEF8}" type="pres">
      <dgm:prSet presAssocID="{7BE0AEE6-3279-41DC-AB60-220F0F0F2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630B4E1-6115-4BC9-8FB2-011110390EA5}" type="pres">
      <dgm:prSet presAssocID="{7BE0AEE6-3279-41DC-AB60-220F0F0F26A0}" presName="spaceRect" presStyleCnt="0"/>
      <dgm:spPr/>
    </dgm:pt>
    <dgm:pt modelId="{17DFC2F5-8F53-4E3E-8414-B0C9529606DB}" type="pres">
      <dgm:prSet presAssocID="{7BE0AEE6-3279-41DC-AB60-220F0F0F26A0}" presName="parTx" presStyleLbl="revTx" presStyleIdx="1" presStyleCnt="3">
        <dgm:presLayoutVars>
          <dgm:chMax val="0"/>
          <dgm:chPref val="0"/>
        </dgm:presLayoutVars>
      </dgm:prSet>
      <dgm:spPr/>
    </dgm:pt>
    <dgm:pt modelId="{0D0207CA-EE7B-4E66-A0D0-24E713669B4F}" type="pres">
      <dgm:prSet presAssocID="{4258DB0A-7A3D-4780-BF89-62758EF04344}" presName="sibTrans" presStyleCnt="0"/>
      <dgm:spPr/>
    </dgm:pt>
    <dgm:pt modelId="{15494206-D84A-413F-9024-110903BB113A}" type="pres">
      <dgm:prSet presAssocID="{21803CD6-58D3-41B7-ADF8-E1FF4FC02C08}" presName="compNode" presStyleCnt="0"/>
      <dgm:spPr/>
    </dgm:pt>
    <dgm:pt modelId="{8CEE91F9-D12C-45B9-8498-BF5C26D9CB6A}" type="pres">
      <dgm:prSet presAssocID="{21803CD6-58D3-41B7-ADF8-E1FF4FC02C08}" presName="bgRect" presStyleLbl="bgShp" presStyleIdx="2" presStyleCnt="3"/>
      <dgm:spPr/>
    </dgm:pt>
    <dgm:pt modelId="{BE64F2C6-2150-4B54-AC07-DD3A582228E9}" type="pres">
      <dgm:prSet presAssocID="{21803CD6-58D3-41B7-ADF8-E1FF4FC02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596CF1-E689-42C9-B2ED-2AC0337C6CB7}" type="pres">
      <dgm:prSet presAssocID="{21803CD6-58D3-41B7-ADF8-E1FF4FC02C08}" presName="spaceRect" presStyleCnt="0"/>
      <dgm:spPr/>
    </dgm:pt>
    <dgm:pt modelId="{612FCF21-8847-4379-AB99-6A09C2B12188}" type="pres">
      <dgm:prSet presAssocID="{21803CD6-58D3-41B7-ADF8-E1FF4FC02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EB541D-8B74-4A2B-B617-904609028F01}" srcId="{24D00AB1-0220-437D-9D7A-AB52A60BD3CC}" destId="{7BE0AEE6-3279-41DC-AB60-220F0F0F26A0}" srcOrd="1" destOrd="0" parTransId="{C2AF2CD5-6FD1-4FF1-983C-17B266190938}" sibTransId="{4258DB0A-7A3D-4780-BF89-62758EF04344}"/>
    <dgm:cxn modelId="{DDC33B3E-CB90-4AA3-8E64-5F766681CC67}" type="presOf" srcId="{21803CD6-58D3-41B7-ADF8-E1FF4FC02C08}" destId="{612FCF21-8847-4379-AB99-6A09C2B12188}" srcOrd="0" destOrd="0" presId="urn:microsoft.com/office/officeart/2018/2/layout/IconVerticalSolidList"/>
    <dgm:cxn modelId="{62641742-857A-400E-9A85-5A6FF498656E}" srcId="{24D00AB1-0220-437D-9D7A-AB52A60BD3CC}" destId="{DF1F5ECE-5AC7-44F5-8618-9BF268E2C069}" srcOrd="0" destOrd="0" parTransId="{CDBF1C1F-6AE5-4E31-B388-1AD15805F361}" sibTransId="{DCE32D1B-69F2-4091-89E5-3E6970CF414A}"/>
    <dgm:cxn modelId="{FFF17E66-7BBC-49E3-8954-582ECB76AC75}" type="presOf" srcId="{DF1F5ECE-5AC7-44F5-8618-9BF268E2C069}" destId="{B2C79F67-DF8C-46C9-AAE1-E702CDB38EEF}" srcOrd="0" destOrd="0" presId="urn:microsoft.com/office/officeart/2018/2/layout/IconVerticalSolidList"/>
    <dgm:cxn modelId="{44534273-1D8E-4F6F-8CBD-24C42D760596}" type="presOf" srcId="{7BE0AEE6-3279-41DC-AB60-220F0F0F26A0}" destId="{17DFC2F5-8F53-4E3E-8414-B0C9529606DB}" srcOrd="0" destOrd="0" presId="urn:microsoft.com/office/officeart/2018/2/layout/IconVerticalSolidList"/>
    <dgm:cxn modelId="{BE1105A9-C154-4B57-B8DC-5CB7AD131137}" srcId="{24D00AB1-0220-437D-9D7A-AB52A60BD3CC}" destId="{21803CD6-58D3-41B7-ADF8-E1FF4FC02C08}" srcOrd="2" destOrd="0" parTransId="{F5F91401-4220-4A06-9273-8F4AFE8D7DAD}" sibTransId="{9BE74D87-03DC-4758-B672-44A9986E3968}"/>
    <dgm:cxn modelId="{5E8B90DE-55C9-44DA-85B1-B64CD5649CD7}" type="presOf" srcId="{24D00AB1-0220-437D-9D7A-AB52A60BD3CC}" destId="{84D16F7C-510F-4EC5-8775-305181963F8F}" srcOrd="0" destOrd="0" presId="urn:microsoft.com/office/officeart/2018/2/layout/IconVerticalSolidList"/>
    <dgm:cxn modelId="{7F84A84B-F3A1-4A03-82BA-205A9238174B}" type="presParOf" srcId="{84D16F7C-510F-4EC5-8775-305181963F8F}" destId="{60789929-9413-41C5-B412-1FAE1454B8C1}" srcOrd="0" destOrd="0" presId="urn:microsoft.com/office/officeart/2018/2/layout/IconVerticalSolidList"/>
    <dgm:cxn modelId="{555448FD-F77D-46F6-8AA9-F036366E6DAC}" type="presParOf" srcId="{60789929-9413-41C5-B412-1FAE1454B8C1}" destId="{B67CA66E-2A26-4F24-BBCD-E1759EDF438F}" srcOrd="0" destOrd="0" presId="urn:microsoft.com/office/officeart/2018/2/layout/IconVerticalSolidList"/>
    <dgm:cxn modelId="{9EBB55D5-5308-4900-977A-D9313671E7C9}" type="presParOf" srcId="{60789929-9413-41C5-B412-1FAE1454B8C1}" destId="{69CE5BFD-F44F-472F-9D40-B77684C5E11C}" srcOrd="1" destOrd="0" presId="urn:microsoft.com/office/officeart/2018/2/layout/IconVerticalSolidList"/>
    <dgm:cxn modelId="{2EF865B9-B8C6-4779-8CBB-F52E39D2C9F5}" type="presParOf" srcId="{60789929-9413-41C5-B412-1FAE1454B8C1}" destId="{24474660-D251-4CF5-A2D4-C2C6FAC61CBF}" srcOrd="2" destOrd="0" presId="urn:microsoft.com/office/officeart/2018/2/layout/IconVerticalSolidList"/>
    <dgm:cxn modelId="{98758155-7FDB-428A-89CB-19B911507AAC}" type="presParOf" srcId="{60789929-9413-41C5-B412-1FAE1454B8C1}" destId="{B2C79F67-DF8C-46C9-AAE1-E702CDB38EEF}" srcOrd="3" destOrd="0" presId="urn:microsoft.com/office/officeart/2018/2/layout/IconVerticalSolidList"/>
    <dgm:cxn modelId="{8C44EC94-A224-4508-91D4-B72EB8962C8A}" type="presParOf" srcId="{84D16F7C-510F-4EC5-8775-305181963F8F}" destId="{E29723BA-2BC7-49BE-86A6-2AFCA427663E}" srcOrd="1" destOrd="0" presId="urn:microsoft.com/office/officeart/2018/2/layout/IconVerticalSolidList"/>
    <dgm:cxn modelId="{108DCC2A-9E0B-4A6E-8DE5-3DA5164128CE}" type="presParOf" srcId="{84D16F7C-510F-4EC5-8775-305181963F8F}" destId="{3FC3F851-045A-4516-84EA-32AC69594A50}" srcOrd="2" destOrd="0" presId="urn:microsoft.com/office/officeart/2018/2/layout/IconVerticalSolidList"/>
    <dgm:cxn modelId="{7B49DA8F-EF1A-4677-98AF-A036CA631625}" type="presParOf" srcId="{3FC3F851-045A-4516-84EA-32AC69594A50}" destId="{CDBD3ABB-EA6D-4A93-A51E-27CC29185947}" srcOrd="0" destOrd="0" presId="urn:microsoft.com/office/officeart/2018/2/layout/IconVerticalSolidList"/>
    <dgm:cxn modelId="{814BC526-7DF2-4F6D-803F-8D7F163A8909}" type="presParOf" srcId="{3FC3F851-045A-4516-84EA-32AC69594A50}" destId="{DAB27929-ED09-49F1-9FA0-C17C6ED6FEF8}" srcOrd="1" destOrd="0" presId="urn:microsoft.com/office/officeart/2018/2/layout/IconVerticalSolidList"/>
    <dgm:cxn modelId="{25798BC2-625C-4B50-9C21-24A3187F237C}" type="presParOf" srcId="{3FC3F851-045A-4516-84EA-32AC69594A50}" destId="{3630B4E1-6115-4BC9-8FB2-011110390EA5}" srcOrd="2" destOrd="0" presId="urn:microsoft.com/office/officeart/2018/2/layout/IconVerticalSolidList"/>
    <dgm:cxn modelId="{265E19B8-6F61-4832-9052-F4F4F7DC986A}" type="presParOf" srcId="{3FC3F851-045A-4516-84EA-32AC69594A50}" destId="{17DFC2F5-8F53-4E3E-8414-B0C9529606DB}" srcOrd="3" destOrd="0" presId="urn:microsoft.com/office/officeart/2018/2/layout/IconVerticalSolidList"/>
    <dgm:cxn modelId="{0C50E49F-EFC9-437C-8E32-CFB44B1D41E3}" type="presParOf" srcId="{84D16F7C-510F-4EC5-8775-305181963F8F}" destId="{0D0207CA-EE7B-4E66-A0D0-24E713669B4F}" srcOrd="3" destOrd="0" presId="urn:microsoft.com/office/officeart/2018/2/layout/IconVerticalSolidList"/>
    <dgm:cxn modelId="{1A98B1E9-F911-4EFB-A3B6-6CB8CE3B9BC5}" type="presParOf" srcId="{84D16F7C-510F-4EC5-8775-305181963F8F}" destId="{15494206-D84A-413F-9024-110903BB113A}" srcOrd="4" destOrd="0" presId="urn:microsoft.com/office/officeart/2018/2/layout/IconVerticalSolidList"/>
    <dgm:cxn modelId="{1B4BDBAA-25AE-4AB9-8EB3-C291DF4B3204}" type="presParOf" srcId="{15494206-D84A-413F-9024-110903BB113A}" destId="{8CEE91F9-D12C-45B9-8498-BF5C26D9CB6A}" srcOrd="0" destOrd="0" presId="urn:microsoft.com/office/officeart/2018/2/layout/IconVerticalSolidList"/>
    <dgm:cxn modelId="{082A7036-1AF6-48E2-A8D5-2B2A7D3318E2}" type="presParOf" srcId="{15494206-D84A-413F-9024-110903BB113A}" destId="{BE64F2C6-2150-4B54-AC07-DD3A582228E9}" srcOrd="1" destOrd="0" presId="urn:microsoft.com/office/officeart/2018/2/layout/IconVerticalSolidList"/>
    <dgm:cxn modelId="{9483221E-3EF0-42D4-BFE4-280571C693F8}" type="presParOf" srcId="{15494206-D84A-413F-9024-110903BB113A}" destId="{D9596CF1-E689-42C9-B2ED-2AC0337C6CB7}" srcOrd="2" destOrd="0" presId="urn:microsoft.com/office/officeart/2018/2/layout/IconVerticalSolidList"/>
    <dgm:cxn modelId="{9F7D9557-1EB0-4DD2-A9A8-701DAB846AB4}" type="presParOf" srcId="{15494206-D84A-413F-9024-110903BB113A}" destId="{612FCF21-8847-4379-AB99-6A09C2B121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79318-9E5B-4ACF-A219-1139249D9B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7CA0E7A5-8354-4265-9DB1-354933654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After training and validation , the following performance metrics were obtained .</a:t>
          </a:r>
        </a:p>
        <a:p>
          <a:pPr>
            <a:lnSpc>
              <a:spcPct val="100000"/>
            </a:lnSpc>
          </a:pPr>
          <a:r>
            <a:rPr lang="en-US" b="1"/>
            <a:t>Training Accuracy:</a:t>
          </a:r>
          <a:r>
            <a:rPr lang="en-US"/>
            <a:t> 95%</a:t>
          </a:r>
        </a:p>
        <a:p>
          <a:pPr>
            <a:lnSpc>
              <a:spcPct val="100000"/>
            </a:lnSpc>
          </a:pPr>
          <a:r>
            <a:rPr lang="en-US" b="1"/>
            <a:t>Testing Accuracy:</a:t>
          </a:r>
          <a:r>
            <a:rPr lang="en-US"/>
            <a:t> 87%</a:t>
          </a:r>
        </a:p>
        <a:p>
          <a:pPr>
            <a:lnSpc>
              <a:spcPct val="100000"/>
            </a:lnSpc>
          </a:pPr>
          <a:r>
            <a:rPr lang="en-US" b="1"/>
            <a:t>Precision:</a:t>
          </a:r>
          <a:r>
            <a:rPr lang="en-US"/>
            <a:t> 84%</a:t>
          </a:r>
        </a:p>
        <a:p>
          <a:pPr>
            <a:lnSpc>
              <a:spcPct val="100000"/>
            </a:lnSpc>
          </a:pPr>
          <a:r>
            <a:rPr lang="en-US" b="1"/>
            <a:t>Recall:</a:t>
          </a:r>
          <a:r>
            <a:rPr lang="en-US"/>
            <a:t> 82%</a:t>
          </a:r>
        </a:p>
        <a:p>
          <a:pPr>
            <a:lnSpc>
              <a:spcPct val="100000"/>
            </a:lnSpc>
          </a:pPr>
          <a:r>
            <a:rPr lang="en-US" b="1"/>
            <a:t>F1-Score:</a:t>
          </a:r>
          <a:r>
            <a:rPr lang="en-US"/>
            <a:t> 83%</a:t>
          </a:r>
        </a:p>
      </dgm:t>
    </dgm:pt>
    <dgm:pt modelId="{C68AC368-FF2C-450D-806C-E63C6B348A68}" type="parTrans" cxnId="{0747CA2F-679F-490E-A644-17EED7F0C6CF}">
      <dgm:prSet/>
      <dgm:spPr/>
      <dgm:t>
        <a:bodyPr/>
        <a:lstStyle/>
        <a:p>
          <a:endParaRPr lang="en-US"/>
        </a:p>
      </dgm:t>
    </dgm:pt>
    <dgm:pt modelId="{6B56BD17-5CBD-4DC7-B2B4-24B7AFF2E751}" type="sibTrans" cxnId="{0747CA2F-679F-490E-A644-17EED7F0C6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77656B-09CC-422C-A8C4-FCDC2645A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•These metrics indicate that the model generalizes well to unseen data and balances both false positives and falsa negative effectively .</a:t>
          </a:r>
        </a:p>
      </dgm:t>
    </dgm:pt>
    <dgm:pt modelId="{91DE9415-CED0-488B-93CE-43B555966B3D}" type="parTrans" cxnId="{5CDCC998-4389-4A56-89FD-3718801E33D1}">
      <dgm:prSet/>
      <dgm:spPr/>
      <dgm:t>
        <a:bodyPr/>
        <a:lstStyle/>
        <a:p>
          <a:endParaRPr lang="en-US"/>
        </a:p>
      </dgm:t>
    </dgm:pt>
    <dgm:pt modelId="{94A019A9-87F0-457F-9C12-2ABEED1FC058}" type="sibTrans" cxnId="{5CDCC998-4389-4A56-89FD-3718801E33D1}">
      <dgm:prSet/>
      <dgm:spPr/>
      <dgm:t>
        <a:bodyPr/>
        <a:lstStyle/>
        <a:p>
          <a:endParaRPr lang="en-US"/>
        </a:p>
      </dgm:t>
    </dgm:pt>
    <dgm:pt modelId="{57440BCD-0D15-4E45-95CE-30B9430AF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machine learning model was trained to classify whether a hospital section is likely to be crowded in the next 3-6 months</a:t>
          </a:r>
        </a:p>
      </dgm:t>
    </dgm:pt>
    <dgm:pt modelId="{5D6FE53C-C626-41D3-B6B3-2E2B5134750F}" type="sibTrans" cxnId="{B5E0FC4A-31EC-4212-8C75-3E6E680942D3}">
      <dgm:prSet/>
      <dgm:spPr/>
      <dgm:t>
        <a:bodyPr/>
        <a:lstStyle/>
        <a:p>
          <a:endParaRPr lang="en-US"/>
        </a:p>
      </dgm:t>
    </dgm:pt>
    <dgm:pt modelId="{DD8FAF59-4C3A-4CF3-A779-DF145DCF5C98}" type="parTrans" cxnId="{B5E0FC4A-31EC-4212-8C75-3E6E680942D3}">
      <dgm:prSet/>
      <dgm:spPr/>
      <dgm:t>
        <a:bodyPr/>
        <a:lstStyle/>
        <a:p>
          <a:endParaRPr lang="en-US"/>
        </a:p>
      </dgm:t>
    </dgm:pt>
    <dgm:pt modelId="{ADDA2731-6D7E-4EA8-B7A4-E7FAB7F3471F}" type="pres">
      <dgm:prSet presAssocID="{E8879318-9E5B-4ACF-A219-1139249D9BE2}" presName="root" presStyleCnt="0">
        <dgm:presLayoutVars>
          <dgm:dir/>
          <dgm:resizeHandles val="exact"/>
        </dgm:presLayoutVars>
      </dgm:prSet>
      <dgm:spPr/>
    </dgm:pt>
    <dgm:pt modelId="{7A2D9B00-201B-49D9-9093-7AF0E3A4E8BB}" type="pres">
      <dgm:prSet presAssocID="{E8879318-9E5B-4ACF-A219-1139249D9BE2}" presName="container" presStyleCnt="0">
        <dgm:presLayoutVars>
          <dgm:dir/>
          <dgm:resizeHandles val="exact"/>
        </dgm:presLayoutVars>
      </dgm:prSet>
      <dgm:spPr/>
    </dgm:pt>
    <dgm:pt modelId="{0C8EE68C-4CD4-4F67-9012-720694DA8C9D}" type="pres">
      <dgm:prSet presAssocID="{57440BCD-0D15-4E45-95CE-30B9430AF18E}" presName="compNode" presStyleCnt="0"/>
      <dgm:spPr/>
    </dgm:pt>
    <dgm:pt modelId="{07BBF617-316A-49AF-9B84-956C65734B78}" type="pres">
      <dgm:prSet presAssocID="{57440BCD-0D15-4E45-95CE-30B9430AF18E}" presName="iconBgRect" presStyleLbl="bgShp" presStyleIdx="0" presStyleCnt="3"/>
      <dgm:spPr/>
    </dgm:pt>
    <dgm:pt modelId="{D0B3CEF5-D734-42C9-8CB4-A80BC55B95D4}" type="pres">
      <dgm:prSet presAssocID="{57440BCD-0D15-4E45-95CE-30B9430AF1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8142EA2-85EC-4B12-92ED-720DBBD103DD}" type="pres">
      <dgm:prSet presAssocID="{57440BCD-0D15-4E45-95CE-30B9430AF18E}" presName="spaceRect" presStyleCnt="0"/>
      <dgm:spPr/>
    </dgm:pt>
    <dgm:pt modelId="{94696E61-53E1-46BF-9FB3-49904B1C35F7}" type="pres">
      <dgm:prSet presAssocID="{57440BCD-0D15-4E45-95CE-30B9430AF18E}" presName="textRect" presStyleLbl="revTx" presStyleIdx="0" presStyleCnt="3">
        <dgm:presLayoutVars>
          <dgm:chMax val="1"/>
          <dgm:chPref val="1"/>
        </dgm:presLayoutVars>
      </dgm:prSet>
      <dgm:spPr/>
    </dgm:pt>
    <dgm:pt modelId="{45857B48-9F23-4635-8879-220748D69D5F}" type="pres">
      <dgm:prSet presAssocID="{5D6FE53C-C626-41D3-B6B3-2E2B5134750F}" presName="sibTrans" presStyleLbl="sibTrans2D1" presStyleIdx="0" presStyleCnt="0"/>
      <dgm:spPr/>
    </dgm:pt>
    <dgm:pt modelId="{BBAF1506-DA7D-401B-A5E8-718F8E8A5BF1}" type="pres">
      <dgm:prSet presAssocID="{7CA0E7A5-8354-4265-9DB1-354933654300}" presName="compNode" presStyleCnt="0"/>
      <dgm:spPr/>
    </dgm:pt>
    <dgm:pt modelId="{476C06FA-A885-4759-ACD4-DFA395BC9104}" type="pres">
      <dgm:prSet presAssocID="{7CA0E7A5-8354-4265-9DB1-354933654300}" presName="iconBgRect" presStyleLbl="bgShp" presStyleIdx="1" presStyleCnt="3"/>
      <dgm:spPr/>
    </dgm:pt>
    <dgm:pt modelId="{FE53433E-2255-4DE8-A272-C341062A618D}" type="pres">
      <dgm:prSet presAssocID="{7CA0E7A5-8354-4265-9DB1-3549336543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886901-19F5-4721-AE0D-3B66E06A2507}" type="pres">
      <dgm:prSet presAssocID="{7CA0E7A5-8354-4265-9DB1-354933654300}" presName="spaceRect" presStyleCnt="0"/>
      <dgm:spPr/>
    </dgm:pt>
    <dgm:pt modelId="{D68B7FA0-A030-4E05-9403-0DE7EFECA92A}" type="pres">
      <dgm:prSet presAssocID="{7CA0E7A5-8354-4265-9DB1-354933654300}" presName="textRect" presStyleLbl="revTx" presStyleIdx="1" presStyleCnt="3">
        <dgm:presLayoutVars>
          <dgm:chMax val="1"/>
          <dgm:chPref val="1"/>
        </dgm:presLayoutVars>
      </dgm:prSet>
      <dgm:spPr/>
    </dgm:pt>
    <dgm:pt modelId="{91228B9A-3B95-4E03-B5DA-7611C9767589}" type="pres">
      <dgm:prSet presAssocID="{6B56BD17-5CBD-4DC7-B2B4-24B7AFF2E751}" presName="sibTrans" presStyleLbl="sibTrans2D1" presStyleIdx="0" presStyleCnt="0"/>
      <dgm:spPr/>
    </dgm:pt>
    <dgm:pt modelId="{67A6BEF0-095D-4AC6-BB01-B620C27AB644}" type="pres">
      <dgm:prSet presAssocID="{7F77656B-09CC-422C-A8C4-FCDC2645A7F5}" presName="compNode" presStyleCnt="0"/>
      <dgm:spPr/>
    </dgm:pt>
    <dgm:pt modelId="{D2BD24FA-1F74-4A0A-B6AD-AFFB712D476B}" type="pres">
      <dgm:prSet presAssocID="{7F77656B-09CC-422C-A8C4-FCDC2645A7F5}" presName="iconBgRect" presStyleLbl="bgShp" presStyleIdx="2" presStyleCnt="3"/>
      <dgm:spPr/>
    </dgm:pt>
    <dgm:pt modelId="{B6ECF801-786A-41AB-9C53-56B41CAE1D8B}" type="pres">
      <dgm:prSet presAssocID="{7F77656B-09CC-422C-A8C4-FCDC2645A7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7C9AD31-1117-4610-AEB5-9C353A2CD919}" type="pres">
      <dgm:prSet presAssocID="{7F77656B-09CC-422C-A8C4-FCDC2645A7F5}" presName="spaceRect" presStyleCnt="0"/>
      <dgm:spPr/>
    </dgm:pt>
    <dgm:pt modelId="{FDA7C8EC-23F8-4D0C-AF70-837A25CA2208}" type="pres">
      <dgm:prSet presAssocID="{7F77656B-09CC-422C-A8C4-FCDC2645A7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4AFC14-1A5F-4F04-B89B-B6598348DBED}" type="presOf" srcId="{7CA0E7A5-8354-4265-9DB1-354933654300}" destId="{D68B7FA0-A030-4E05-9403-0DE7EFECA92A}" srcOrd="0" destOrd="0" presId="urn:microsoft.com/office/officeart/2018/2/layout/IconCircleList"/>
    <dgm:cxn modelId="{E093A52F-EAD3-45DC-A61B-31F32216DE3A}" type="presOf" srcId="{57440BCD-0D15-4E45-95CE-30B9430AF18E}" destId="{94696E61-53E1-46BF-9FB3-49904B1C35F7}" srcOrd="0" destOrd="0" presId="urn:microsoft.com/office/officeart/2018/2/layout/IconCircleList"/>
    <dgm:cxn modelId="{0747CA2F-679F-490E-A644-17EED7F0C6CF}" srcId="{E8879318-9E5B-4ACF-A219-1139249D9BE2}" destId="{7CA0E7A5-8354-4265-9DB1-354933654300}" srcOrd="1" destOrd="0" parTransId="{C68AC368-FF2C-450D-806C-E63C6B348A68}" sibTransId="{6B56BD17-5CBD-4DC7-B2B4-24B7AFF2E751}"/>
    <dgm:cxn modelId="{63DAAA32-9E46-4C55-AD12-E2AF6E448C0A}" type="presOf" srcId="{6B56BD17-5CBD-4DC7-B2B4-24B7AFF2E751}" destId="{91228B9A-3B95-4E03-B5DA-7611C9767589}" srcOrd="0" destOrd="0" presId="urn:microsoft.com/office/officeart/2018/2/layout/IconCircleList"/>
    <dgm:cxn modelId="{B5E0FC4A-31EC-4212-8C75-3E6E680942D3}" srcId="{E8879318-9E5B-4ACF-A219-1139249D9BE2}" destId="{57440BCD-0D15-4E45-95CE-30B9430AF18E}" srcOrd="0" destOrd="0" parTransId="{DD8FAF59-4C3A-4CF3-A779-DF145DCF5C98}" sibTransId="{5D6FE53C-C626-41D3-B6B3-2E2B5134750F}"/>
    <dgm:cxn modelId="{A75AA971-C0C3-4C76-A0B9-D524FCADFE2E}" type="presOf" srcId="{5D6FE53C-C626-41D3-B6B3-2E2B5134750F}" destId="{45857B48-9F23-4635-8879-220748D69D5F}" srcOrd="0" destOrd="0" presId="urn:microsoft.com/office/officeart/2018/2/layout/IconCircleList"/>
    <dgm:cxn modelId="{5CDCC998-4389-4A56-89FD-3718801E33D1}" srcId="{E8879318-9E5B-4ACF-A219-1139249D9BE2}" destId="{7F77656B-09CC-422C-A8C4-FCDC2645A7F5}" srcOrd="2" destOrd="0" parTransId="{91DE9415-CED0-488B-93CE-43B555966B3D}" sibTransId="{94A019A9-87F0-457F-9C12-2ABEED1FC058}"/>
    <dgm:cxn modelId="{51C949BA-F865-4048-8B19-E348F6204D1E}" type="presOf" srcId="{7F77656B-09CC-422C-A8C4-FCDC2645A7F5}" destId="{FDA7C8EC-23F8-4D0C-AF70-837A25CA2208}" srcOrd="0" destOrd="0" presId="urn:microsoft.com/office/officeart/2018/2/layout/IconCircleList"/>
    <dgm:cxn modelId="{AA542DC3-D17A-4BBD-945B-8C34FA72FC4C}" type="presOf" srcId="{E8879318-9E5B-4ACF-A219-1139249D9BE2}" destId="{ADDA2731-6D7E-4EA8-B7A4-E7FAB7F3471F}" srcOrd="0" destOrd="0" presId="urn:microsoft.com/office/officeart/2018/2/layout/IconCircleList"/>
    <dgm:cxn modelId="{74B57362-5783-4464-8DF1-FC64D65C541B}" type="presParOf" srcId="{ADDA2731-6D7E-4EA8-B7A4-E7FAB7F3471F}" destId="{7A2D9B00-201B-49D9-9093-7AF0E3A4E8BB}" srcOrd="0" destOrd="0" presId="urn:microsoft.com/office/officeart/2018/2/layout/IconCircleList"/>
    <dgm:cxn modelId="{03068E62-4EAE-4173-80F7-D74B97C124CC}" type="presParOf" srcId="{7A2D9B00-201B-49D9-9093-7AF0E3A4E8BB}" destId="{0C8EE68C-4CD4-4F67-9012-720694DA8C9D}" srcOrd="0" destOrd="0" presId="urn:microsoft.com/office/officeart/2018/2/layout/IconCircleList"/>
    <dgm:cxn modelId="{C461D7F8-922C-47B4-8A3B-5F2CE1C01098}" type="presParOf" srcId="{0C8EE68C-4CD4-4F67-9012-720694DA8C9D}" destId="{07BBF617-316A-49AF-9B84-956C65734B78}" srcOrd="0" destOrd="0" presId="urn:microsoft.com/office/officeart/2018/2/layout/IconCircleList"/>
    <dgm:cxn modelId="{518962AD-9D85-4982-AE6A-8FEA9D4519B1}" type="presParOf" srcId="{0C8EE68C-4CD4-4F67-9012-720694DA8C9D}" destId="{D0B3CEF5-D734-42C9-8CB4-A80BC55B95D4}" srcOrd="1" destOrd="0" presId="urn:microsoft.com/office/officeart/2018/2/layout/IconCircleList"/>
    <dgm:cxn modelId="{3CE0494B-A2EE-450D-AEBB-C6595BD1262E}" type="presParOf" srcId="{0C8EE68C-4CD4-4F67-9012-720694DA8C9D}" destId="{F8142EA2-85EC-4B12-92ED-720DBBD103DD}" srcOrd="2" destOrd="0" presId="urn:microsoft.com/office/officeart/2018/2/layout/IconCircleList"/>
    <dgm:cxn modelId="{117FE8F3-4FFA-4E60-A741-4A7949BE93C1}" type="presParOf" srcId="{0C8EE68C-4CD4-4F67-9012-720694DA8C9D}" destId="{94696E61-53E1-46BF-9FB3-49904B1C35F7}" srcOrd="3" destOrd="0" presId="urn:microsoft.com/office/officeart/2018/2/layout/IconCircleList"/>
    <dgm:cxn modelId="{C8D57A68-33A4-47C5-AEC1-06BA2E8546A1}" type="presParOf" srcId="{7A2D9B00-201B-49D9-9093-7AF0E3A4E8BB}" destId="{45857B48-9F23-4635-8879-220748D69D5F}" srcOrd="1" destOrd="0" presId="urn:microsoft.com/office/officeart/2018/2/layout/IconCircleList"/>
    <dgm:cxn modelId="{9B0E505B-6812-4666-854F-2989E444BCE9}" type="presParOf" srcId="{7A2D9B00-201B-49D9-9093-7AF0E3A4E8BB}" destId="{BBAF1506-DA7D-401B-A5E8-718F8E8A5BF1}" srcOrd="2" destOrd="0" presId="urn:microsoft.com/office/officeart/2018/2/layout/IconCircleList"/>
    <dgm:cxn modelId="{7926873E-2606-4519-B985-A5931594F2CB}" type="presParOf" srcId="{BBAF1506-DA7D-401B-A5E8-718F8E8A5BF1}" destId="{476C06FA-A885-4759-ACD4-DFA395BC9104}" srcOrd="0" destOrd="0" presId="urn:microsoft.com/office/officeart/2018/2/layout/IconCircleList"/>
    <dgm:cxn modelId="{3963DAE4-DAFE-40EC-9EB2-7D4A78908E74}" type="presParOf" srcId="{BBAF1506-DA7D-401B-A5E8-718F8E8A5BF1}" destId="{FE53433E-2255-4DE8-A272-C341062A618D}" srcOrd="1" destOrd="0" presId="urn:microsoft.com/office/officeart/2018/2/layout/IconCircleList"/>
    <dgm:cxn modelId="{C79E8A79-EE76-4218-8067-9797AC39CA04}" type="presParOf" srcId="{BBAF1506-DA7D-401B-A5E8-718F8E8A5BF1}" destId="{45886901-19F5-4721-AE0D-3B66E06A2507}" srcOrd="2" destOrd="0" presId="urn:microsoft.com/office/officeart/2018/2/layout/IconCircleList"/>
    <dgm:cxn modelId="{60ACEAA9-63E2-44DF-BEC1-3A976A6E2987}" type="presParOf" srcId="{BBAF1506-DA7D-401B-A5E8-718F8E8A5BF1}" destId="{D68B7FA0-A030-4E05-9403-0DE7EFECA92A}" srcOrd="3" destOrd="0" presId="urn:microsoft.com/office/officeart/2018/2/layout/IconCircleList"/>
    <dgm:cxn modelId="{7775F663-835E-4B71-B2B9-6771740B4770}" type="presParOf" srcId="{7A2D9B00-201B-49D9-9093-7AF0E3A4E8BB}" destId="{91228B9A-3B95-4E03-B5DA-7611C9767589}" srcOrd="3" destOrd="0" presId="urn:microsoft.com/office/officeart/2018/2/layout/IconCircleList"/>
    <dgm:cxn modelId="{3DF1BD34-D5C3-4034-8230-97E62B0A6459}" type="presParOf" srcId="{7A2D9B00-201B-49D9-9093-7AF0E3A4E8BB}" destId="{67A6BEF0-095D-4AC6-BB01-B620C27AB644}" srcOrd="4" destOrd="0" presId="urn:microsoft.com/office/officeart/2018/2/layout/IconCircleList"/>
    <dgm:cxn modelId="{21CF2CDC-C906-4F7A-AC9A-A6B6927785EE}" type="presParOf" srcId="{67A6BEF0-095D-4AC6-BB01-B620C27AB644}" destId="{D2BD24FA-1F74-4A0A-B6AD-AFFB712D476B}" srcOrd="0" destOrd="0" presId="urn:microsoft.com/office/officeart/2018/2/layout/IconCircleList"/>
    <dgm:cxn modelId="{B31DB230-F5ED-4B9E-96FF-831025788BDD}" type="presParOf" srcId="{67A6BEF0-095D-4AC6-BB01-B620C27AB644}" destId="{B6ECF801-786A-41AB-9C53-56B41CAE1D8B}" srcOrd="1" destOrd="0" presId="urn:microsoft.com/office/officeart/2018/2/layout/IconCircleList"/>
    <dgm:cxn modelId="{1A136BFD-916E-4547-9CF8-6C488393189F}" type="presParOf" srcId="{67A6BEF0-095D-4AC6-BB01-B620C27AB644}" destId="{07C9AD31-1117-4610-AEB5-9C353A2CD919}" srcOrd="2" destOrd="0" presId="urn:microsoft.com/office/officeart/2018/2/layout/IconCircleList"/>
    <dgm:cxn modelId="{23624AB8-9135-4E05-B550-FB4DD4500B41}" type="presParOf" srcId="{67A6BEF0-095D-4AC6-BB01-B620C27AB644}" destId="{FDA7C8EC-23F8-4D0C-AF70-837A25CA22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BAC89-26BB-4721-A86A-4F87C9044E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DCA88D-0D2F-465E-B454-8B87D28F821F}">
      <dgm:prSet/>
      <dgm:spPr/>
      <dgm:t>
        <a:bodyPr/>
        <a:lstStyle/>
        <a:p>
          <a:r>
            <a:rPr lang="en-US" b="0" i="0" baseline="0"/>
            <a:t>Summary: ML helps predict overcrowding in ICU, ER, etc.</a:t>
          </a:r>
          <a:endParaRPr lang="en-US"/>
        </a:p>
      </dgm:t>
    </dgm:pt>
    <dgm:pt modelId="{308001FD-6182-4F12-B2C0-49D946FEF925}" type="parTrans" cxnId="{F4FBC13F-FA2E-4339-B2A1-01F93F70208E}">
      <dgm:prSet/>
      <dgm:spPr/>
      <dgm:t>
        <a:bodyPr/>
        <a:lstStyle/>
        <a:p>
          <a:endParaRPr lang="en-US"/>
        </a:p>
      </dgm:t>
    </dgm:pt>
    <dgm:pt modelId="{02C6D13C-E291-4D65-94ED-ACD5B866250E}" type="sibTrans" cxnId="{F4FBC13F-FA2E-4339-B2A1-01F93F70208E}">
      <dgm:prSet/>
      <dgm:spPr/>
      <dgm:t>
        <a:bodyPr/>
        <a:lstStyle/>
        <a:p>
          <a:endParaRPr lang="en-US"/>
        </a:p>
      </dgm:t>
    </dgm:pt>
    <dgm:pt modelId="{F2B121C0-2237-4380-83FE-064762229CDB}">
      <dgm:prSet/>
      <dgm:spPr/>
      <dgm:t>
        <a:bodyPr/>
        <a:lstStyle/>
        <a:p>
          <a:r>
            <a:rPr lang="en-US" b="0" i="0" baseline="0"/>
            <a:t>Future: add live data updates, department-specific models, staffing prediction</a:t>
          </a:r>
          <a:endParaRPr lang="en-US"/>
        </a:p>
      </dgm:t>
    </dgm:pt>
    <dgm:pt modelId="{BE012A18-2848-4CC2-9558-EAF653520968}" type="parTrans" cxnId="{D6B1C983-29E4-455E-8760-F9026EF56FFC}">
      <dgm:prSet/>
      <dgm:spPr/>
      <dgm:t>
        <a:bodyPr/>
        <a:lstStyle/>
        <a:p>
          <a:endParaRPr lang="en-US"/>
        </a:p>
      </dgm:t>
    </dgm:pt>
    <dgm:pt modelId="{71CCBBA3-CD3D-407D-BEAC-88F82CFE4992}" type="sibTrans" cxnId="{D6B1C983-29E4-455E-8760-F9026EF56FFC}">
      <dgm:prSet/>
      <dgm:spPr/>
      <dgm:t>
        <a:bodyPr/>
        <a:lstStyle/>
        <a:p>
          <a:endParaRPr lang="en-US"/>
        </a:p>
      </dgm:t>
    </dgm:pt>
    <dgm:pt modelId="{AA6EFABB-F438-4EAF-82BB-4DD0A9C9BD45}" type="pres">
      <dgm:prSet presAssocID="{292BAC89-26BB-4721-A86A-4F87C9044E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E09C5-4B88-4200-AE2C-FF4B2E2443A6}" type="pres">
      <dgm:prSet presAssocID="{A1DCA88D-0D2F-465E-B454-8B87D28F821F}" presName="hierRoot1" presStyleCnt="0"/>
      <dgm:spPr/>
    </dgm:pt>
    <dgm:pt modelId="{DA7FCC14-A22D-47B4-8431-3C46E6CFAC96}" type="pres">
      <dgm:prSet presAssocID="{A1DCA88D-0D2F-465E-B454-8B87D28F821F}" presName="composite" presStyleCnt="0"/>
      <dgm:spPr/>
    </dgm:pt>
    <dgm:pt modelId="{1E7D58C9-2AFD-41CD-8CF7-68DF15806668}" type="pres">
      <dgm:prSet presAssocID="{A1DCA88D-0D2F-465E-B454-8B87D28F821F}" presName="background" presStyleLbl="node0" presStyleIdx="0" presStyleCnt="2"/>
      <dgm:spPr/>
    </dgm:pt>
    <dgm:pt modelId="{8F38E7C4-9D17-4F43-BABB-3858558D3BEA}" type="pres">
      <dgm:prSet presAssocID="{A1DCA88D-0D2F-465E-B454-8B87D28F821F}" presName="text" presStyleLbl="fgAcc0" presStyleIdx="0" presStyleCnt="2">
        <dgm:presLayoutVars>
          <dgm:chPref val="3"/>
        </dgm:presLayoutVars>
      </dgm:prSet>
      <dgm:spPr/>
    </dgm:pt>
    <dgm:pt modelId="{08E97538-61EA-46A8-AFCD-C0D886F5A1B8}" type="pres">
      <dgm:prSet presAssocID="{A1DCA88D-0D2F-465E-B454-8B87D28F821F}" presName="hierChild2" presStyleCnt="0"/>
      <dgm:spPr/>
    </dgm:pt>
    <dgm:pt modelId="{CE8BA7D2-C5BB-45AF-AE6F-36A548AEBC2D}" type="pres">
      <dgm:prSet presAssocID="{F2B121C0-2237-4380-83FE-064762229CDB}" presName="hierRoot1" presStyleCnt="0"/>
      <dgm:spPr/>
    </dgm:pt>
    <dgm:pt modelId="{2F5FA764-9A37-47C2-A785-2DF45A634985}" type="pres">
      <dgm:prSet presAssocID="{F2B121C0-2237-4380-83FE-064762229CDB}" presName="composite" presStyleCnt="0"/>
      <dgm:spPr/>
    </dgm:pt>
    <dgm:pt modelId="{2BAA49F7-DBF6-41FE-87CD-DF0BEA2A6632}" type="pres">
      <dgm:prSet presAssocID="{F2B121C0-2237-4380-83FE-064762229CDB}" presName="background" presStyleLbl="node0" presStyleIdx="1" presStyleCnt="2"/>
      <dgm:spPr/>
    </dgm:pt>
    <dgm:pt modelId="{1AFE445B-102F-4A49-99F1-214F7BC5A10A}" type="pres">
      <dgm:prSet presAssocID="{F2B121C0-2237-4380-83FE-064762229CDB}" presName="text" presStyleLbl="fgAcc0" presStyleIdx="1" presStyleCnt="2">
        <dgm:presLayoutVars>
          <dgm:chPref val="3"/>
        </dgm:presLayoutVars>
      </dgm:prSet>
      <dgm:spPr/>
    </dgm:pt>
    <dgm:pt modelId="{C0D154FC-F55B-4E59-9548-528816E35F71}" type="pres">
      <dgm:prSet presAssocID="{F2B121C0-2237-4380-83FE-064762229CDB}" presName="hierChild2" presStyleCnt="0"/>
      <dgm:spPr/>
    </dgm:pt>
  </dgm:ptLst>
  <dgm:cxnLst>
    <dgm:cxn modelId="{EC905A26-E74C-4B17-BE35-9C2250C68935}" type="presOf" srcId="{A1DCA88D-0D2F-465E-B454-8B87D28F821F}" destId="{8F38E7C4-9D17-4F43-BABB-3858558D3BEA}" srcOrd="0" destOrd="0" presId="urn:microsoft.com/office/officeart/2005/8/layout/hierarchy1"/>
    <dgm:cxn modelId="{F4FBC13F-FA2E-4339-B2A1-01F93F70208E}" srcId="{292BAC89-26BB-4721-A86A-4F87C9044EEA}" destId="{A1DCA88D-0D2F-465E-B454-8B87D28F821F}" srcOrd="0" destOrd="0" parTransId="{308001FD-6182-4F12-B2C0-49D946FEF925}" sibTransId="{02C6D13C-E291-4D65-94ED-ACD5B866250E}"/>
    <dgm:cxn modelId="{3C4D1542-2CED-4068-A9FF-63025EB35DD9}" type="presOf" srcId="{F2B121C0-2237-4380-83FE-064762229CDB}" destId="{1AFE445B-102F-4A49-99F1-214F7BC5A10A}" srcOrd="0" destOrd="0" presId="urn:microsoft.com/office/officeart/2005/8/layout/hierarchy1"/>
    <dgm:cxn modelId="{D6B1C983-29E4-455E-8760-F9026EF56FFC}" srcId="{292BAC89-26BB-4721-A86A-4F87C9044EEA}" destId="{F2B121C0-2237-4380-83FE-064762229CDB}" srcOrd="1" destOrd="0" parTransId="{BE012A18-2848-4CC2-9558-EAF653520968}" sibTransId="{71CCBBA3-CD3D-407D-BEAC-88F82CFE4992}"/>
    <dgm:cxn modelId="{109727A0-92E5-4310-B68F-F9F0B55B607B}" type="presOf" srcId="{292BAC89-26BB-4721-A86A-4F87C9044EEA}" destId="{AA6EFABB-F438-4EAF-82BB-4DD0A9C9BD45}" srcOrd="0" destOrd="0" presId="urn:microsoft.com/office/officeart/2005/8/layout/hierarchy1"/>
    <dgm:cxn modelId="{C0DEE4CE-FF64-410D-97B2-200F15F49E42}" type="presParOf" srcId="{AA6EFABB-F438-4EAF-82BB-4DD0A9C9BD45}" destId="{7F6E09C5-4B88-4200-AE2C-FF4B2E2443A6}" srcOrd="0" destOrd="0" presId="urn:microsoft.com/office/officeart/2005/8/layout/hierarchy1"/>
    <dgm:cxn modelId="{E445CA14-6CAA-457D-9546-E4D65BD902C6}" type="presParOf" srcId="{7F6E09C5-4B88-4200-AE2C-FF4B2E2443A6}" destId="{DA7FCC14-A22D-47B4-8431-3C46E6CFAC96}" srcOrd="0" destOrd="0" presId="urn:microsoft.com/office/officeart/2005/8/layout/hierarchy1"/>
    <dgm:cxn modelId="{8A0B714C-9DDA-48B0-9605-81676EAB08E5}" type="presParOf" srcId="{DA7FCC14-A22D-47B4-8431-3C46E6CFAC96}" destId="{1E7D58C9-2AFD-41CD-8CF7-68DF15806668}" srcOrd="0" destOrd="0" presId="urn:microsoft.com/office/officeart/2005/8/layout/hierarchy1"/>
    <dgm:cxn modelId="{BD2A46F9-2229-4151-98A4-588DEF602B07}" type="presParOf" srcId="{DA7FCC14-A22D-47B4-8431-3C46E6CFAC96}" destId="{8F38E7C4-9D17-4F43-BABB-3858558D3BEA}" srcOrd="1" destOrd="0" presId="urn:microsoft.com/office/officeart/2005/8/layout/hierarchy1"/>
    <dgm:cxn modelId="{5201D744-2578-4B06-88A9-C9A3684BE86C}" type="presParOf" srcId="{7F6E09C5-4B88-4200-AE2C-FF4B2E2443A6}" destId="{08E97538-61EA-46A8-AFCD-C0D886F5A1B8}" srcOrd="1" destOrd="0" presId="urn:microsoft.com/office/officeart/2005/8/layout/hierarchy1"/>
    <dgm:cxn modelId="{4F3CF48E-92EC-4010-8770-ABA104045626}" type="presParOf" srcId="{AA6EFABB-F438-4EAF-82BB-4DD0A9C9BD45}" destId="{CE8BA7D2-C5BB-45AF-AE6F-36A548AEBC2D}" srcOrd="1" destOrd="0" presId="urn:microsoft.com/office/officeart/2005/8/layout/hierarchy1"/>
    <dgm:cxn modelId="{7699A6E8-3E6F-4366-8878-CDDE0B4A9052}" type="presParOf" srcId="{CE8BA7D2-C5BB-45AF-AE6F-36A548AEBC2D}" destId="{2F5FA764-9A37-47C2-A785-2DF45A634985}" srcOrd="0" destOrd="0" presId="urn:microsoft.com/office/officeart/2005/8/layout/hierarchy1"/>
    <dgm:cxn modelId="{3F827F22-93B2-4680-900E-D0538234294A}" type="presParOf" srcId="{2F5FA764-9A37-47C2-A785-2DF45A634985}" destId="{2BAA49F7-DBF6-41FE-87CD-DF0BEA2A6632}" srcOrd="0" destOrd="0" presId="urn:microsoft.com/office/officeart/2005/8/layout/hierarchy1"/>
    <dgm:cxn modelId="{1EB5CFCC-D960-465D-BE38-8FBD6667AA0C}" type="presParOf" srcId="{2F5FA764-9A37-47C2-A785-2DF45A634985}" destId="{1AFE445B-102F-4A49-99F1-214F7BC5A10A}" srcOrd="1" destOrd="0" presId="urn:microsoft.com/office/officeart/2005/8/layout/hierarchy1"/>
    <dgm:cxn modelId="{742E8F73-9E1E-4BC6-9517-11615D2E1A82}" type="presParOf" srcId="{CE8BA7D2-C5BB-45AF-AE6F-36A548AEBC2D}" destId="{C0D154FC-F55B-4E59-9548-528816E35F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244E0-739A-49C4-97D8-C771D7948CA0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A71C-FB58-4E18-AD4E-E7A6775A308D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BBAE5-6FDA-4780-9EE0-D2D33A72832C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Hospitals face challenges in managing bed occupancy due to unpredictable admissions.</a:t>
          </a:r>
        </a:p>
      </dsp:txBody>
      <dsp:txXfrm>
        <a:off x="1327175" y="491"/>
        <a:ext cx="8393086" cy="1149069"/>
      </dsp:txXfrm>
    </dsp:sp>
    <dsp:sp modelId="{63C01377-FD91-417A-90CD-C78880A51036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BA66-5690-45AF-B9AE-FB9D921F3671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E0C15-7C9D-4568-AE88-301D7DAAE7E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Overcrowding leads to delays and stress on healthcare workers.</a:t>
          </a:r>
        </a:p>
      </dsp:txBody>
      <dsp:txXfrm>
        <a:off x="1327175" y="1436827"/>
        <a:ext cx="8393086" cy="1149069"/>
      </dsp:txXfrm>
    </dsp:sp>
    <dsp:sp modelId="{307FDD37-8C5A-4A45-9FA0-F465DD7DEA04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98AAF-E088-4F8C-819C-38A592A38A4B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B9427-D96C-4B83-AEC2-00A36DE95109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Predictive analytics can optimize resources and improve patient care.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AC28-F4CB-46DC-9D94-E8385EE61B8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4E20-E985-45E4-8DCD-8C967917A287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Deliverable: A machine learning-based prediction + web dashboard</a:t>
          </a:r>
        </a:p>
      </dsp:txBody>
      <dsp:txXfrm>
        <a:off x="52549" y="2233845"/>
        <a:ext cx="3221343" cy="720000"/>
      </dsp:txXfrm>
    </dsp:sp>
    <dsp:sp modelId="{20D325DB-0351-4214-8574-0DD8059BC2F8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8535-B5E2-4D13-BC84-6CFCA997E000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Features: Data intake , Trend forecasting and </a:t>
          </a:r>
          <a:r>
            <a:rPr lang="en-US" sz="1700" kern="1200" dirty="0" err="1"/>
            <a:t>Streamlit</a:t>
          </a:r>
          <a:r>
            <a:rPr lang="en-US" sz="1700" kern="1200" dirty="0"/>
            <a:t> interface</a:t>
          </a:r>
        </a:p>
      </dsp:txBody>
      <dsp:txXfrm>
        <a:off x="3837628" y="2233845"/>
        <a:ext cx="3221343" cy="720000"/>
      </dsp:txXfrm>
    </dsp:sp>
    <dsp:sp modelId="{246FCF85-8E52-44F1-9EA2-B93B00453882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EA683-1829-4B67-946B-27FCDF87D8B3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Purpose: Help hospitals predict section crowding 3 to 6 month ahead </a:t>
          </a:r>
        </a:p>
      </dsp:txBody>
      <dsp:txXfrm>
        <a:off x="7622707" y="2233845"/>
        <a:ext cx="322134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CA66E-2A26-4F24-BBCD-E1759EDF438F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E5BFD-F44F-472F-9D40-B77684C5E11C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79F67-DF8C-46C9-AAE1-E702CDB38EEF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1.Ml pipeline: data reprocessing , model training, model saving</a:t>
          </a:r>
        </a:p>
      </dsp:txBody>
      <dsp:txXfrm>
        <a:off x="1623616" y="600"/>
        <a:ext cx="4018358" cy="1405728"/>
      </dsp:txXfrm>
    </dsp:sp>
    <dsp:sp modelId="{CDBD3ABB-EA6D-4A93-A51E-27CC29185947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27929-ED09-49F1-9FA0-C17C6ED6FEF8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FC2F5-8F53-4E3E-8414-B0C9529606DB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Model: RandomForestClassifier trained on time-series + categorical data.</a:t>
          </a:r>
        </a:p>
      </dsp:txBody>
      <dsp:txXfrm>
        <a:off x="1623616" y="1757760"/>
        <a:ext cx="4018358" cy="1405728"/>
      </dsp:txXfrm>
    </dsp:sp>
    <dsp:sp modelId="{8CEE91F9-D12C-45B9-8498-BF5C26D9CB6A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4F2C6-2150-4B54-AC07-DD3A582228E9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FCF21-8847-4379-AB99-6A09C2B1218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Integration: pickle model + streamlit dashboard.</a:t>
          </a:r>
        </a:p>
      </dsp:txBody>
      <dsp:txXfrm>
        <a:off x="1623616" y="3514921"/>
        <a:ext cx="4018358" cy="1405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BF617-316A-49AF-9B84-956C65734B78}">
      <dsp:nvSpPr>
        <dsp:cNvPr id="0" name=""/>
        <dsp:cNvSpPr/>
      </dsp:nvSpPr>
      <dsp:spPr>
        <a:xfrm>
          <a:off x="226994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3CEF5-D734-42C9-8CB4-A80BC55B95D4}">
      <dsp:nvSpPr>
        <dsp:cNvPr id="0" name=""/>
        <dsp:cNvSpPr/>
      </dsp:nvSpPr>
      <dsp:spPr>
        <a:xfrm>
          <a:off x="395677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96E61-53E1-46BF-9FB3-49904B1C35F7}">
      <dsp:nvSpPr>
        <dsp:cNvPr id="0" name=""/>
        <dsp:cNvSpPr/>
      </dsp:nvSpPr>
      <dsp:spPr>
        <a:xfrm>
          <a:off x="1202371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machine learning model was trained to classify whether a hospital section is likely to be crowded in the next 3-6 months</a:t>
          </a:r>
        </a:p>
      </dsp:txBody>
      <dsp:txXfrm>
        <a:off x="1202371" y="1610054"/>
        <a:ext cx="1893379" cy="803251"/>
      </dsp:txXfrm>
    </dsp:sp>
    <dsp:sp modelId="{476C06FA-A885-4759-ACD4-DFA395BC9104}">
      <dsp:nvSpPr>
        <dsp:cNvPr id="0" name=""/>
        <dsp:cNvSpPr/>
      </dsp:nvSpPr>
      <dsp:spPr>
        <a:xfrm>
          <a:off x="3425658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3433E-2255-4DE8-A272-C341062A618D}">
      <dsp:nvSpPr>
        <dsp:cNvPr id="0" name=""/>
        <dsp:cNvSpPr/>
      </dsp:nvSpPr>
      <dsp:spPr>
        <a:xfrm>
          <a:off x="3594340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B7FA0-A030-4E05-9403-0DE7EFECA92A}">
      <dsp:nvSpPr>
        <dsp:cNvPr id="0" name=""/>
        <dsp:cNvSpPr/>
      </dsp:nvSpPr>
      <dsp:spPr>
        <a:xfrm>
          <a:off x="4401035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After training and validation , the following performance metrics were obtained 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Training Accuracy:</a:t>
          </a:r>
          <a:r>
            <a:rPr lang="en-US" sz="1100" kern="1200"/>
            <a:t> 95%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Testing Accuracy:</a:t>
          </a:r>
          <a:r>
            <a:rPr lang="en-US" sz="1100" kern="1200"/>
            <a:t> 87%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Precision:</a:t>
          </a:r>
          <a:r>
            <a:rPr lang="en-US" sz="1100" kern="1200"/>
            <a:t> 84%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Recall:</a:t>
          </a:r>
          <a:r>
            <a:rPr lang="en-US" sz="1100" kern="1200"/>
            <a:t> 82%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F1-Score:</a:t>
          </a:r>
          <a:r>
            <a:rPr lang="en-US" sz="1100" kern="1200"/>
            <a:t> 83%</a:t>
          </a:r>
        </a:p>
      </dsp:txBody>
      <dsp:txXfrm>
        <a:off x="4401035" y="1610054"/>
        <a:ext cx="1893379" cy="803251"/>
      </dsp:txXfrm>
    </dsp:sp>
    <dsp:sp modelId="{D2BD24FA-1F74-4A0A-B6AD-AFFB712D476B}">
      <dsp:nvSpPr>
        <dsp:cNvPr id="0" name=""/>
        <dsp:cNvSpPr/>
      </dsp:nvSpPr>
      <dsp:spPr>
        <a:xfrm>
          <a:off x="6624321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CF801-786A-41AB-9C53-56B41CAE1D8B}">
      <dsp:nvSpPr>
        <dsp:cNvPr id="0" name=""/>
        <dsp:cNvSpPr/>
      </dsp:nvSpPr>
      <dsp:spPr>
        <a:xfrm>
          <a:off x="6793004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7C8EC-23F8-4D0C-AF70-837A25CA2208}">
      <dsp:nvSpPr>
        <dsp:cNvPr id="0" name=""/>
        <dsp:cNvSpPr/>
      </dsp:nvSpPr>
      <dsp:spPr>
        <a:xfrm>
          <a:off x="7599699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•These metrics indicate that the model generalizes well to unseen data and balances both false positives and falsa negative effectively .</a:t>
          </a:r>
        </a:p>
      </dsp:txBody>
      <dsp:txXfrm>
        <a:off x="7599699" y="1610054"/>
        <a:ext cx="1893379" cy="803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D58C9-2AFD-41CD-8CF7-68DF15806668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8E7C4-9D17-4F43-BABB-3858558D3BEA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Summary: ML helps predict overcrowding in ICU, ER, etc.</a:t>
          </a:r>
          <a:endParaRPr lang="en-US" sz="3500" kern="1200"/>
        </a:p>
      </dsp:txBody>
      <dsp:txXfrm>
        <a:off x="541402" y="986303"/>
        <a:ext cx="4009891" cy="2489736"/>
      </dsp:txXfrm>
    </dsp:sp>
    <dsp:sp modelId="{2BAA49F7-DBF6-41FE-87CD-DF0BEA2A6632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E445B-102F-4A49-99F1-214F7BC5A10A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Future: add live data updates, department-specific models, staffing prediction</a:t>
          </a:r>
          <a:endParaRPr lang="en-US" sz="3500" kern="1200"/>
        </a:p>
      </dsp:txBody>
      <dsp:txXfrm>
        <a:off x="5631724" y="986303"/>
        <a:ext cx="4009891" cy="248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686-B10C-472A-67D7-5AAF05FC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CDEA-F983-D731-2FD6-58A8B4C7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9BB6-5E35-8062-05F6-15919E3A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3936-EE7D-18E2-2B8D-8E8CE05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BD5D-F9EE-2907-D0E2-603B33D7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52A22A-1414-40EC-8892-29B1BAD0662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2674-C209-DEC1-2468-718AADF7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Predictive Analytics for Hospital Bed Occupancy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D573-90B5-7DBB-A509-C9B07812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Name: Ali abdelmeneam abdel karim</a:t>
            </a:r>
          </a:p>
          <a:p>
            <a:r>
              <a:rPr lang="en-US">
                <a:solidFill>
                  <a:srgbClr val="FFFFFF"/>
                </a:solidFill>
              </a:rPr>
              <a:t>Id: 21510563</a:t>
            </a:r>
          </a:p>
          <a:p>
            <a:r>
              <a:rPr lang="en-US">
                <a:solidFill>
                  <a:srgbClr val="FFFFFF"/>
                </a:solidFill>
              </a:rPr>
              <a:t>Dr. Amira Abdo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AB2C-5B9C-F2FA-58F4-7679E48A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B4EDE2-F69E-250D-701C-17E5D469D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06450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4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A384-588C-3E55-A964-85EB73C1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Dashboard demo &amp; workflow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9EF21-A9BD-8991-AA72-8CD20525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4" r="38693" b="-1"/>
          <a:stretch/>
        </p:blipFill>
        <p:spPr>
          <a:xfrm>
            <a:off x="3937135" y="321732"/>
            <a:ext cx="3448718" cy="4107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B6458-BEB0-B6D6-0F3B-05FD70D6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72" r="37635"/>
          <a:stretch/>
        </p:blipFill>
        <p:spPr>
          <a:xfrm>
            <a:off x="321732" y="322286"/>
            <a:ext cx="3448718" cy="41062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FEC0-8309-C29F-F878-05683BD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1:</a:t>
            </a:r>
            <a:r>
              <a:rPr lang="en-US">
                <a:solidFill>
                  <a:srgbClr val="FFFFFF"/>
                </a:solidFill>
              </a:rPr>
              <a:t> Staff inputs data from the hospital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2:</a:t>
            </a:r>
            <a:r>
              <a:rPr lang="en-US">
                <a:solidFill>
                  <a:srgbClr val="FFFFFF"/>
                </a:solidFill>
              </a:rPr>
              <a:t> Submits the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3:</a:t>
            </a:r>
            <a:r>
              <a:rPr lang="en-US">
                <a:solidFill>
                  <a:srgbClr val="FFFFFF"/>
                </a:solidFill>
              </a:rPr>
              <a:t> System returns an easy-to-read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Goal:</a:t>
            </a:r>
            <a:r>
              <a:rPr lang="en-US">
                <a:solidFill>
                  <a:srgbClr val="FFFFFF"/>
                </a:solidFill>
              </a:rPr>
              <a:t> Simple interface – no technical knowledge needed</a:t>
            </a:r>
          </a:p>
        </p:txBody>
      </p:sp>
    </p:spTree>
    <p:extLst>
      <p:ext uri="{BB962C8B-B14F-4D97-AF65-F5344CB8AC3E}">
        <p14:creationId xmlns:p14="http://schemas.microsoft.com/office/powerpoint/2010/main" val="115406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pen doors">
            <a:extLst>
              <a:ext uri="{FF2B5EF4-FFF2-40B4-BE49-F238E27FC236}">
                <a16:creationId xmlns:a16="http://schemas.microsoft.com/office/drawing/2014/main" id="{40B956CE-95A8-583D-A6D4-A4BB46B8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E7059-592E-7B30-6F7D-2927601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accuracy &amp; evaluation metrics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89C450C-7B21-61B1-92A6-4CD9E9282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72412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11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AA4C9569-48DC-9322-AEF0-42337898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26689-D1D5-5AFB-2120-3FB97DE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Confusion Matrix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F370-0F46-3162-2B32-12C520661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• Predictive analytics improves hospital operations.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838696-E76C-35A6-5B17-F2A2B8F8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06981"/>
              </p:ext>
            </p:extLst>
          </p:nvPr>
        </p:nvGraphicFramePr>
        <p:xfrm>
          <a:off x="1024033" y="2880360"/>
          <a:ext cx="9720261" cy="109728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114497207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93651334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49943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Predicted: Crowded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Predicted: Not Crowded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60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Actual: Crowded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 (True Positives)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(False Negatives)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33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Actual: Not Crowded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 (False Positives)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(True Negatives)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4372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48B2EF9-B38E-F5D6-795D-DB7860CD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58" y="49063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correctly predicted crowded.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wrongly predicted crowded.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missed a crowded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correctly predicted not crowded.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matrix helps evaluate how well the model distinguishes between crowded and not crowded sections.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3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97ED51-46EE-5D25-44A2-F8B0F347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Challenges and limitations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5F132B-94B2-003C-0122-1153D3D39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8" y="2286000"/>
            <a:ext cx="6066818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Training/testing accuracy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Confusion matrix / precision / recall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Note: model performs well on synthetic/test data</a:t>
            </a:r>
          </a:p>
        </p:txBody>
      </p:sp>
      <p:pic>
        <p:nvPicPr>
          <p:cNvPr id="6" name="Picture 5" descr="One big red thumbtack in front of many smaller black thumbtacks">
            <a:extLst>
              <a:ext uri="{FF2B5EF4-FFF2-40B4-BE49-F238E27FC236}">
                <a16:creationId xmlns:a16="http://schemas.microsoft.com/office/drawing/2014/main" id="{A6FE6135-9548-8A1D-696C-248FA4BB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6" r="141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7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0864A0-DB20-009D-49F5-562C4A5F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Conclusion and future work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D0BCF22-3A1E-17F9-426B-FF6C358B8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861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28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7BA25-0A6D-A6A6-A029-0A28392B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98030-3284-ECFB-E627-800FA3D4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bstract geometric hexagon overlay pattern on white and gray background">
            <a:extLst>
              <a:ext uri="{FF2B5EF4-FFF2-40B4-BE49-F238E27FC236}">
                <a16:creationId xmlns:a16="http://schemas.microsoft.com/office/drawing/2014/main" id="{270AF4FC-3239-C42B-FE6F-7430322E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1393" r="-1" b="1257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BE464-69FD-2826-B122-1FB634CF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1- introduction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2-problem and motivation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3-Solutions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4-Literature study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5-software and functional req.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6-hardwere requirements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7-initial design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8- implementation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9-dashboard demo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10-testing and results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11-challenges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12-conclusion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0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D21-7D65-07D8-012A-939D654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EF3E98FD-93B4-CE4F-435B-A1B46EA52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41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7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EB3-7FA0-39CA-737C-83373E89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and 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2537-5068-55BD-8745-9B17D6B1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8018271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Overcrowding increases wait times and reduces care quality.</a:t>
            </a:r>
          </a:p>
          <a:p>
            <a:r>
              <a:rPr lang="en-US"/>
              <a:t>• Underutilization wastes resources and impacts financial stability.</a:t>
            </a:r>
          </a:p>
          <a:p>
            <a:r>
              <a:rPr lang="en-US"/>
              <a:t>• A predictive system is needed to forecast trends and improve planning.</a:t>
            </a:r>
          </a:p>
        </p:txBody>
      </p:sp>
    </p:spTree>
    <p:extLst>
      <p:ext uri="{BB962C8B-B14F-4D97-AF65-F5344CB8AC3E}">
        <p14:creationId xmlns:p14="http://schemas.microsoft.com/office/powerpoint/2010/main" val="3864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64C2A-E760-2035-E04D-F54A8763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Solutions and deliverables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D7C821E-3F86-9633-9E67-CDD853D0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41170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9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C05D33F1-9B3A-E84A-F996-94C5DDA4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277F5-2A5A-38A9-C153-7E0D1EBC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Literature Study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6B1B-B2DF-8E5F-BE24-5A8BFFE2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/>
              <a:t>• Review of traditional approaches (Manual planning , Historical data usage).</a:t>
            </a:r>
          </a:p>
          <a:p>
            <a:r>
              <a:rPr lang="en-US" sz="2000"/>
              <a:t>• Common limitation : Rigid assumption , low adaptability .</a:t>
            </a:r>
          </a:p>
          <a:p>
            <a:r>
              <a:rPr lang="en-US" sz="2000"/>
              <a:t>• Machine learning offers a more robust solution.</a:t>
            </a:r>
          </a:p>
          <a:p>
            <a:r>
              <a:rPr lang="en-US" sz="2000"/>
              <a:t>•ML models used in healthcare : Random forest, logistic regression , SVM</a:t>
            </a:r>
          </a:p>
          <a:p>
            <a:r>
              <a:rPr lang="en-US" sz="2000"/>
              <a:t>•Key sources cited : Hall &amp; harhoff , Bessen &amp; Meurer .</a:t>
            </a:r>
          </a:p>
          <a:p>
            <a:r>
              <a:rPr lang="en-US" sz="2000"/>
              <a:t>•Highlight : Gap in usable interfaces for hospital admin teams.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	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410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009A-24B1-D0F6-275E-96ACE26A91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808" r="-1" b="480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725FB-3F3C-BC65-7B7F-F0BFF625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Software and functional requirements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24DB-8B83-2079-172B-916122E8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/>
              <a:t>• Python , pandas, scikit-learn, </a:t>
            </a:r>
            <a:r>
              <a:rPr lang="en-US" dirty="0" err="1"/>
              <a:t>Streamlit</a:t>
            </a:r>
            <a:r>
              <a:rPr lang="en-US" dirty="0"/>
              <a:t> and vs code.</a:t>
            </a:r>
          </a:p>
          <a:p>
            <a:pPr marL="0" indent="0">
              <a:buNone/>
            </a:pPr>
            <a:r>
              <a:rPr lang="en-US" dirty="0"/>
              <a:t> • Data source: simulated or real historical patient data.</a:t>
            </a:r>
          </a:p>
          <a:p>
            <a:pPr marL="0" indent="0">
              <a:buNone/>
            </a:pPr>
            <a:r>
              <a:rPr lang="en-US" dirty="0"/>
              <a:t> • Functional : predict if ICU/ER will be crowded or not  in 3 to 6 month.</a:t>
            </a:r>
          </a:p>
        </p:txBody>
      </p:sp>
    </p:spTree>
    <p:extLst>
      <p:ext uri="{BB962C8B-B14F-4D97-AF65-F5344CB8AC3E}">
        <p14:creationId xmlns:p14="http://schemas.microsoft.com/office/powerpoint/2010/main" val="225473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FF4932-7C5D-4BE9-F44D-CD9CA240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BCCA7-69E4-7ECB-5390-4F9BA683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requirements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7E0A-FA1B-9019-3EE2-C56121EA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  -Basic pc/ Laptop (No GPU needed).</a:t>
            </a:r>
          </a:p>
          <a:p>
            <a:r>
              <a:rPr lang="en-US">
                <a:solidFill>
                  <a:srgbClr val="FFFFFF"/>
                </a:solidFill>
              </a:rPr>
              <a:t>  - Web hosting	 (optional for deployment).</a:t>
            </a:r>
          </a:p>
          <a:p>
            <a:r>
              <a:rPr lang="en-US">
                <a:solidFill>
                  <a:srgbClr val="FFFFFF"/>
                </a:solidFill>
              </a:rPr>
              <a:t>  - Suitable for local or cloud deployment.</a:t>
            </a:r>
          </a:p>
        </p:txBody>
      </p:sp>
    </p:spTree>
    <p:extLst>
      <p:ext uri="{BB962C8B-B14F-4D97-AF65-F5344CB8AC3E}">
        <p14:creationId xmlns:p14="http://schemas.microsoft.com/office/powerpoint/2010/main" val="288816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erson writing on a notepad">
            <a:extLst>
              <a:ext uri="{FF2B5EF4-FFF2-40B4-BE49-F238E27FC236}">
                <a16:creationId xmlns:a16="http://schemas.microsoft.com/office/drawing/2014/main" id="{9662980D-CD22-876E-621F-2B0E9E67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68" r="-1" b="158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28A08-FEAF-06CB-6788-8B33928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Initial design diagrams(use case diagram)</a:t>
            </a:r>
            <a:endParaRPr lang="en-US" dirty="0"/>
          </a:p>
        </p:txBody>
      </p:sp>
      <p:pic>
        <p:nvPicPr>
          <p:cNvPr id="5" name="Picture 4" descr="A diagram of a diagram of a method&#10;&#10;AI-generated content may be incorrect.">
            <a:extLst>
              <a:ext uri="{FF2B5EF4-FFF2-40B4-BE49-F238E27FC236}">
                <a16:creationId xmlns:a16="http://schemas.microsoft.com/office/drawing/2014/main" id="{4CB7BFEC-39BF-D841-F5F7-E00542D86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51" y="712892"/>
            <a:ext cx="7070386" cy="54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638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Tw Cen MT Condensed</vt:lpstr>
      <vt:lpstr>Wingdings 3</vt:lpstr>
      <vt:lpstr>Integral</vt:lpstr>
      <vt:lpstr>Predictive Analytics for Hospital Bed Occupancy Management</vt:lpstr>
      <vt:lpstr>1- introduction 2-problem and motivation  3-Solutions 4-Literature study 5-software and functional req. 6-hardwere requirements 7-initial design 8- implementation  9-dashboard demo 10-testing and results 11-challenges  12-conclusion</vt:lpstr>
      <vt:lpstr>Introduction</vt:lpstr>
      <vt:lpstr>Problem and motivation </vt:lpstr>
      <vt:lpstr>Solutions and deliverables</vt:lpstr>
      <vt:lpstr>Literature Study  </vt:lpstr>
      <vt:lpstr>Software and functional requirements </vt:lpstr>
      <vt:lpstr>HarDware requirements </vt:lpstr>
      <vt:lpstr>Initial design diagrams(use case diagram)</vt:lpstr>
      <vt:lpstr>IMPLementation </vt:lpstr>
      <vt:lpstr>Dashboard demo &amp; workflow </vt:lpstr>
      <vt:lpstr>Model accuracy &amp; evaluation metrics</vt:lpstr>
      <vt:lpstr>Confusion Matrix Overview</vt:lpstr>
      <vt:lpstr>Challenges and limitations 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عبدالمنعم عبدالكريم</dc:creator>
  <cp:lastModifiedBy>عمر عبدالمنعم عبدالكريم</cp:lastModifiedBy>
  <cp:revision>3</cp:revision>
  <dcterms:created xsi:type="dcterms:W3CDTF">2024-12-08T13:09:35Z</dcterms:created>
  <dcterms:modified xsi:type="dcterms:W3CDTF">2025-05-05T19:55:49Z</dcterms:modified>
</cp:coreProperties>
</file>