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6"/>
  </p:notesMasterIdLst>
  <p:sldIdLst>
    <p:sldId id="256" r:id="rId2"/>
    <p:sldId id="257" r:id="rId3"/>
    <p:sldId id="258" r:id="rId4"/>
    <p:sldId id="306" r:id="rId5"/>
    <p:sldId id="307" r:id="rId6"/>
    <p:sldId id="259" r:id="rId7"/>
    <p:sldId id="309" r:id="rId8"/>
    <p:sldId id="310" r:id="rId9"/>
    <p:sldId id="324" r:id="rId10"/>
    <p:sldId id="325" r:id="rId11"/>
    <p:sldId id="311" r:id="rId12"/>
    <p:sldId id="312" r:id="rId13"/>
    <p:sldId id="313" r:id="rId14"/>
    <p:sldId id="316" r:id="rId15"/>
    <p:sldId id="317" r:id="rId16"/>
    <p:sldId id="327" r:id="rId17"/>
    <p:sldId id="328" r:id="rId18"/>
    <p:sldId id="329" r:id="rId19"/>
    <p:sldId id="330" r:id="rId20"/>
    <p:sldId id="331" r:id="rId21"/>
    <p:sldId id="326" r:id="rId22"/>
    <p:sldId id="319" r:id="rId23"/>
    <p:sldId id="321" r:id="rId24"/>
    <p:sldId id="322" r:id="rId25"/>
    <p:sldId id="323" r:id="rId26"/>
    <p:sldId id="332" r:id="rId27"/>
    <p:sldId id="333" r:id="rId28"/>
    <p:sldId id="334" r:id="rId29"/>
    <p:sldId id="335" r:id="rId30"/>
    <p:sldId id="336" r:id="rId31"/>
    <p:sldId id="338" r:id="rId32"/>
    <p:sldId id="339" r:id="rId33"/>
    <p:sldId id="340" r:id="rId34"/>
    <p:sldId id="341" r:id="rId35"/>
  </p:sldIdLst>
  <p:sldSz cx="9144000" cy="5143500" type="screen16x9"/>
  <p:notesSz cx="6858000" cy="9144000"/>
  <p:embeddedFontLst>
    <p:embeddedFont>
      <p:font typeface="Roboto Condensed Light" panose="020B0604020202020204" charset="0"/>
      <p:regular r:id="rId37"/>
      <p:italic r:id="rId38"/>
    </p:embeddedFont>
    <p:embeddedFont>
      <p:font typeface="Abril Fatface" panose="020B0604020202020204" charset="0"/>
      <p:regular r:id="rId39"/>
    </p:embeddedFont>
    <p:embeddedFont>
      <p:font typeface="Playfair Display" panose="020B0604020202020204" charset="0"/>
      <p:regular r:id="rId40"/>
      <p:bold r:id="rId41"/>
      <p:italic r:id="rId42"/>
      <p:boldItalic r:id="rId43"/>
    </p:embeddedFont>
    <p:embeddedFont>
      <p:font typeface="Nunito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2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AB8529-0935-40F7-98BF-84DE698AD316}">
  <a:tblStyle styleId="{60AB8529-0935-40F7-98BF-84DE698AD3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>
          <a:extLst>
            <a:ext uri="{FF2B5EF4-FFF2-40B4-BE49-F238E27FC236}">
              <a16:creationId xmlns:a16="http://schemas.microsoft.com/office/drawing/2014/main" id="{855A0317-4883-4F58-FC04-C4B2212CA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>
            <a:extLst>
              <a:ext uri="{FF2B5EF4-FFF2-40B4-BE49-F238E27FC236}">
                <a16:creationId xmlns:a16="http://schemas.microsoft.com/office/drawing/2014/main" id="{5494058D-881D-70F2-ED72-BDF94FFD2B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>
            <a:extLst>
              <a:ext uri="{FF2B5EF4-FFF2-40B4-BE49-F238E27FC236}">
                <a16:creationId xmlns:a16="http://schemas.microsoft.com/office/drawing/2014/main" id="{D7DA993F-F321-2544-110B-C7F8F397D8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4426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>
          <a:extLst>
            <a:ext uri="{FF2B5EF4-FFF2-40B4-BE49-F238E27FC236}">
              <a16:creationId xmlns:a16="http://schemas.microsoft.com/office/drawing/2014/main" id="{103C3B0D-BEC3-FF5C-D5CF-8694CD07F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>
            <a:extLst>
              <a:ext uri="{FF2B5EF4-FFF2-40B4-BE49-F238E27FC236}">
                <a16:creationId xmlns:a16="http://schemas.microsoft.com/office/drawing/2014/main" id="{4FBC64BF-1E3E-20D3-9734-8C1C8094E7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>
            <a:extLst>
              <a:ext uri="{FF2B5EF4-FFF2-40B4-BE49-F238E27FC236}">
                <a16:creationId xmlns:a16="http://schemas.microsoft.com/office/drawing/2014/main" id="{586CF2A9-EC90-90F1-656D-9CE2AFE465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0952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20EFC7F7-25D8-397D-83D9-C63F4BF5A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>
            <a:extLst>
              <a:ext uri="{FF2B5EF4-FFF2-40B4-BE49-F238E27FC236}">
                <a16:creationId xmlns:a16="http://schemas.microsoft.com/office/drawing/2014/main" id="{C02D4F2E-3AC5-2B27-EB31-8EC057D106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>
            <a:extLst>
              <a:ext uri="{FF2B5EF4-FFF2-40B4-BE49-F238E27FC236}">
                <a16:creationId xmlns:a16="http://schemas.microsoft.com/office/drawing/2014/main" id="{54413EF9-6A4C-00BB-07D2-C17164DCB4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384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A9230473-425E-8D55-168E-9FB0F4932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>
            <a:extLst>
              <a:ext uri="{FF2B5EF4-FFF2-40B4-BE49-F238E27FC236}">
                <a16:creationId xmlns:a16="http://schemas.microsoft.com/office/drawing/2014/main" id="{C4B0EEAC-D2DC-EB62-FB7E-3047AF9E54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>
            <a:extLst>
              <a:ext uri="{FF2B5EF4-FFF2-40B4-BE49-F238E27FC236}">
                <a16:creationId xmlns:a16="http://schemas.microsoft.com/office/drawing/2014/main" id="{41EF1957-A4E6-29B1-05E8-BD6762A3CD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291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>
          <a:extLst>
            <a:ext uri="{FF2B5EF4-FFF2-40B4-BE49-F238E27FC236}">
              <a16:creationId xmlns:a16="http://schemas.microsoft.com/office/drawing/2014/main" id="{D18F5854-7A8E-671D-DE33-FFD933C57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9f2f57a71_0_184:notes">
            <a:extLst>
              <a:ext uri="{FF2B5EF4-FFF2-40B4-BE49-F238E27FC236}">
                <a16:creationId xmlns:a16="http://schemas.microsoft.com/office/drawing/2014/main" id="{89AC46BA-15A6-AC12-11C6-BD648C1F87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9f2f57a71_0_184:notes">
            <a:extLst>
              <a:ext uri="{FF2B5EF4-FFF2-40B4-BE49-F238E27FC236}">
                <a16:creationId xmlns:a16="http://schemas.microsoft.com/office/drawing/2014/main" id="{5E97C2D8-DC50-3034-62FF-56E76EFB56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760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C4F6A290-0B62-453A-7BA4-DD66FC6EA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>
            <a:extLst>
              <a:ext uri="{FF2B5EF4-FFF2-40B4-BE49-F238E27FC236}">
                <a16:creationId xmlns:a16="http://schemas.microsoft.com/office/drawing/2014/main" id="{5CAE5FF5-D2B8-8D27-DB7B-1244BACC61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>
            <a:extLst>
              <a:ext uri="{FF2B5EF4-FFF2-40B4-BE49-F238E27FC236}">
                <a16:creationId xmlns:a16="http://schemas.microsoft.com/office/drawing/2014/main" id="{4AFCE206-A3C1-3028-BFE2-AA257B2DD1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594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A5349B76-7326-2821-7175-641DF8ABC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>
            <a:extLst>
              <a:ext uri="{FF2B5EF4-FFF2-40B4-BE49-F238E27FC236}">
                <a16:creationId xmlns:a16="http://schemas.microsoft.com/office/drawing/2014/main" id="{B4F1815F-B5A9-2AD1-229F-4359EF1C78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>
            <a:extLst>
              <a:ext uri="{FF2B5EF4-FFF2-40B4-BE49-F238E27FC236}">
                <a16:creationId xmlns:a16="http://schemas.microsoft.com/office/drawing/2014/main" id="{527CFCE8-52C3-31F8-E780-D83AEB7BB4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3974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DBA9FE29-2AED-4D84-F5E6-3E8749E5E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>
            <a:extLst>
              <a:ext uri="{FF2B5EF4-FFF2-40B4-BE49-F238E27FC236}">
                <a16:creationId xmlns:a16="http://schemas.microsoft.com/office/drawing/2014/main" id="{7B0DDAE1-EF0D-F418-BEE2-B8AB05E51D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>
            <a:extLst>
              <a:ext uri="{FF2B5EF4-FFF2-40B4-BE49-F238E27FC236}">
                <a16:creationId xmlns:a16="http://schemas.microsoft.com/office/drawing/2014/main" id="{EFC1CC64-4DA7-FC09-40CC-54E8DCFA1F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1562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F46A0888-7F94-5D28-6E49-0F537EB28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>
            <a:extLst>
              <a:ext uri="{FF2B5EF4-FFF2-40B4-BE49-F238E27FC236}">
                <a16:creationId xmlns:a16="http://schemas.microsoft.com/office/drawing/2014/main" id="{6FE89D6D-7C33-11E1-72B0-81ED03E169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>
            <a:extLst>
              <a:ext uri="{FF2B5EF4-FFF2-40B4-BE49-F238E27FC236}">
                <a16:creationId xmlns:a16="http://schemas.microsoft.com/office/drawing/2014/main" id="{201D413C-91F3-F3C8-1CC3-4627848085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4350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06204B9E-D919-730C-264E-FB0B1399B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>
            <a:extLst>
              <a:ext uri="{FF2B5EF4-FFF2-40B4-BE49-F238E27FC236}">
                <a16:creationId xmlns:a16="http://schemas.microsoft.com/office/drawing/2014/main" id="{0FB52314-AEBB-B061-43EA-CF5FEE8E20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>
            <a:extLst>
              <a:ext uri="{FF2B5EF4-FFF2-40B4-BE49-F238E27FC236}">
                <a16:creationId xmlns:a16="http://schemas.microsoft.com/office/drawing/2014/main" id="{5E0EBB79-D033-C42F-7BB9-9173E7E533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932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F1839F70-DF5E-F8BF-ACC1-6C0C0934A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>
            <a:extLst>
              <a:ext uri="{FF2B5EF4-FFF2-40B4-BE49-F238E27FC236}">
                <a16:creationId xmlns:a16="http://schemas.microsoft.com/office/drawing/2014/main" id="{17C60280-70D5-679E-621A-BB9E5375C4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>
            <a:extLst>
              <a:ext uri="{FF2B5EF4-FFF2-40B4-BE49-F238E27FC236}">
                <a16:creationId xmlns:a16="http://schemas.microsoft.com/office/drawing/2014/main" id="{0C8225F4-04EC-1786-262F-E82F050CC2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6981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15C2F6CE-5697-637F-436E-A6EB244D7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>
            <a:extLst>
              <a:ext uri="{FF2B5EF4-FFF2-40B4-BE49-F238E27FC236}">
                <a16:creationId xmlns:a16="http://schemas.microsoft.com/office/drawing/2014/main" id="{C7AC3CBE-A6AC-9D37-CAAB-AC45B6A581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>
            <a:extLst>
              <a:ext uri="{FF2B5EF4-FFF2-40B4-BE49-F238E27FC236}">
                <a16:creationId xmlns:a16="http://schemas.microsoft.com/office/drawing/2014/main" id="{3F550263-2E16-287D-5AF2-3F8108AA30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83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>
          <a:extLst>
            <a:ext uri="{FF2B5EF4-FFF2-40B4-BE49-F238E27FC236}">
              <a16:creationId xmlns:a16="http://schemas.microsoft.com/office/drawing/2014/main" id="{37D3218B-D4AD-53AE-7691-4D16A9061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>
            <a:extLst>
              <a:ext uri="{FF2B5EF4-FFF2-40B4-BE49-F238E27FC236}">
                <a16:creationId xmlns:a16="http://schemas.microsoft.com/office/drawing/2014/main" id="{15679062-AAC1-1158-C95B-3592AB02CD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>
            <a:extLst>
              <a:ext uri="{FF2B5EF4-FFF2-40B4-BE49-F238E27FC236}">
                <a16:creationId xmlns:a16="http://schemas.microsoft.com/office/drawing/2014/main" id="{293EF73A-A739-F37D-263A-7E17508B25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3206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114FDD6E-B493-823B-6F89-45F20F914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>
            <a:extLst>
              <a:ext uri="{FF2B5EF4-FFF2-40B4-BE49-F238E27FC236}">
                <a16:creationId xmlns:a16="http://schemas.microsoft.com/office/drawing/2014/main" id="{BEEE17FF-29A5-EF0E-C83C-B31760E7DC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>
            <a:extLst>
              <a:ext uri="{FF2B5EF4-FFF2-40B4-BE49-F238E27FC236}">
                <a16:creationId xmlns:a16="http://schemas.microsoft.com/office/drawing/2014/main" id="{68661770-4AF1-298C-2A93-B35A2888E4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6967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>
          <a:extLst>
            <a:ext uri="{FF2B5EF4-FFF2-40B4-BE49-F238E27FC236}">
              <a16:creationId xmlns:a16="http://schemas.microsoft.com/office/drawing/2014/main" id="{6AFEC509-74E5-5E6A-6CF6-6CD599E36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>
            <a:extLst>
              <a:ext uri="{FF2B5EF4-FFF2-40B4-BE49-F238E27FC236}">
                <a16:creationId xmlns:a16="http://schemas.microsoft.com/office/drawing/2014/main" id="{54F01FCA-269B-3220-4256-C527D94607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>
            <a:extLst>
              <a:ext uri="{FF2B5EF4-FFF2-40B4-BE49-F238E27FC236}">
                <a16:creationId xmlns:a16="http://schemas.microsoft.com/office/drawing/2014/main" id="{2DD624BC-DA59-F98B-6531-40875EDA3E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5351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>
          <a:extLst>
            <a:ext uri="{FF2B5EF4-FFF2-40B4-BE49-F238E27FC236}">
              <a16:creationId xmlns:a16="http://schemas.microsoft.com/office/drawing/2014/main" id="{9016194C-2574-BEB7-044B-9E511647E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>
            <a:extLst>
              <a:ext uri="{FF2B5EF4-FFF2-40B4-BE49-F238E27FC236}">
                <a16:creationId xmlns:a16="http://schemas.microsoft.com/office/drawing/2014/main" id="{BEDB65D3-5F58-D7FE-F4D8-5936F6141F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>
            <a:extLst>
              <a:ext uri="{FF2B5EF4-FFF2-40B4-BE49-F238E27FC236}">
                <a16:creationId xmlns:a16="http://schemas.microsoft.com/office/drawing/2014/main" id="{BBF8AC53-6DFC-52F4-075B-17F1752D26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4600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>
          <a:extLst>
            <a:ext uri="{FF2B5EF4-FFF2-40B4-BE49-F238E27FC236}">
              <a16:creationId xmlns:a16="http://schemas.microsoft.com/office/drawing/2014/main" id="{C85EC88D-6E59-3D4C-8503-A276A110D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9f2f57a71_0_184:notes">
            <a:extLst>
              <a:ext uri="{FF2B5EF4-FFF2-40B4-BE49-F238E27FC236}">
                <a16:creationId xmlns:a16="http://schemas.microsoft.com/office/drawing/2014/main" id="{AEDFED40-7297-EF27-7F75-247EF7CA96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9f2f57a71_0_184:notes">
            <a:extLst>
              <a:ext uri="{FF2B5EF4-FFF2-40B4-BE49-F238E27FC236}">
                <a16:creationId xmlns:a16="http://schemas.microsoft.com/office/drawing/2014/main" id="{CC1F458B-292B-BA59-5138-CF573ED967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777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>
          <a:extLst>
            <a:ext uri="{FF2B5EF4-FFF2-40B4-BE49-F238E27FC236}">
              <a16:creationId xmlns:a16="http://schemas.microsoft.com/office/drawing/2014/main" id="{6A7B36D6-E955-0041-201F-EA93104BB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>
            <a:extLst>
              <a:ext uri="{FF2B5EF4-FFF2-40B4-BE49-F238E27FC236}">
                <a16:creationId xmlns:a16="http://schemas.microsoft.com/office/drawing/2014/main" id="{32E09576-345C-CC7C-69B0-E4B13A0E0B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>
            <a:extLst>
              <a:ext uri="{FF2B5EF4-FFF2-40B4-BE49-F238E27FC236}">
                <a16:creationId xmlns:a16="http://schemas.microsoft.com/office/drawing/2014/main" id="{6752B9FF-0A2D-9032-CDD4-72C6BD39E3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0771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>
          <a:extLst>
            <a:ext uri="{FF2B5EF4-FFF2-40B4-BE49-F238E27FC236}">
              <a16:creationId xmlns:a16="http://schemas.microsoft.com/office/drawing/2014/main" id="{8E16BEAD-E8AD-3260-EF5E-E7A7AF20B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>
            <a:extLst>
              <a:ext uri="{FF2B5EF4-FFF2-40B4-BE49-F238E27FC236}">
                <a16:creationId xmlns:a16="http://schemas.microsoft.com/office/drawing/2014/main" id="{BB39C64A-3D1B-858C-9EF2-B0EFC3B017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>
            <a:extLst>
              <a:ext uri="{FF2B5EF4-FFF2-40B4-BE49-F238E27FC236}">
                <a16:creationId xmlns:a16="http://schemas.microsoft.com/office/drawing/2014/main" id="{2D77E974-B246-46B1-5927-321A90341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94597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>
          <a:extLst>
            <a:ext uri="{FF2B5EF4-FFF2-40B4-BE49-F238E27FC236}">
              <a16:creationId xmlns:a16="http://schemas.microsoft.com/office/drawing/2014/main" id="{0D656276-85E1-748C-499E-27B0A5347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>
            <a:extLst>
              <a:ext uri="{FF2B5EF4-FFF2-40B4-BE49-F238E27FC236}">
                <a16:creationId xmlns:a16="http://schemas.microsoft.com/office/drawing/2014/main" id="{DA465DB9-F398-CA03-9405-92D36A5BE0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>
            <a:extLst>
              <a:ext uri="{FF2B5EF4-FFF2-40B4-BE49-F238E27FC236}">
                <a16:creationId xmlns:a16="http://schemas.microsoft.com/office/drawing/2014/main" id="{F02230A6-C4B1-B71B-2F22-7C8BF0F2C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9596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>
          <a:extLst>
            <a:ext uri="{FF2B5EF4-FFF2-40B4-BE49-F238E27FC236}">
              <a16:creationId xmlns:a16="http://schemas.microsoft.com/office/drawing/2014/main" id="{D5548A1A-7E38-6288-FB50-269724095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>
            <a:extLst>
              <a:ext uri="{FF2B5EF4-FFF2-40B4-BE49-F238E27FC236}">
                <a16:creationId xmlns:a16="http://schemas.microsoft.com/office/drawing/2014/main" id="{8B98EAF2-3DED-E44C-5FAC-75D1197DE0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>
            <a:extLst>
              <a:ext uri="{FF2B5EF4-FFF2-40B4-BE49-F238E27FC236}">
                <a16:creationId xmlns:a16="http://schemas.microsoft.com/office/drawing/2014/main" id="{BB341CF2-7929-00C0-C8C9-E6F5972279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3896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>
          <a:extLst>
            <a:ext uri="{FF2B5EF4-FFF2-40B4-BE49-F238E27FC236}">
              <a16:creationId xmlns:a16="http://schemas.microsoft.com/office/drawing/2014/main" id="{F6F70547-2B06-641E-C997-B59DF7686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>
            <a:extLst>
              <a:ext uri="{FF2B5EF4-FFF2-40B4-BE49-F238E27FC236}">
                <a16:creationId xmlns:a16="http://schemas.microsoft.com/office/drawing/2014/main" id="{BE0A6C3A-05AF-F9B4-920A-28D4B43D79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>
            <a:extLst>
              <a:ext uri="{FF2B5EF4-FFF2-40B4-BE49-F238E27FC236}">
                <a16:creationId xmlns:a16="http://schemas.microsoft.com/office/drawing/2014/main" id="{DBE18B9B-36E0-35CC-3ADE-E8A08776BA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2423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>
          <a:extLst>
            <a:ext uri="{FF2B5EF4-FFF2-40B4-BE49-F238E27FC236}">
              <a16:creationId xmlns:a16="http://schemas.microsoft.com/office/drawing/2014/main" id="{C9C50317-D807-4520-FB00-43D72AB96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>
            <a:extLst>
              <a:ext uri="{FF2B5EF4-FFF2-40B4-BE49-F238E27FC236}">
                <a16:creationId xmlns:a16="http://schemas.microsoft.com/office/drawing/2014/main" id="{6860517F-E119-F4E0-FDD9-2D57D226FC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>
            <a:extLst>
              <a:ext uri="{FF2B5EF4-FFF2-40B4-BE49-F238E27FC236}">
                <a16:creationId xmlns:a16="http://schemas.microsoft.com/office/drawing/2014/main" id="{D0A27A72-670D-07E0-607D-C50F72C066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56000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>
          <a:extLst>
            <a:ext uri="{FF2B5EF4-FFF2-40B4-BE49-F238E27FC236}">
              <a16:creationId xmlns:a16="http://schemas.microsoft.com/office/drawing/2014/main" id="{E0E855EB-3BA8-371D-EC01-314B99480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>
            <a:extLst>
              <a:ext uri="{FF2B5EF4-FFF2-40B4-BE49-F238E27FC236}">
                <a16:creationId xmlns:a16="http://schemas.microsoft.com/office/drawing/2014/main" id="{3EB9EE63-DB91-E631-3A45-6924CAF527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>
            <a:extLst>
              <a:ext uri="{FF2B5EF4-FFF2-40B4-BE49-F238E27FC236}">
                <a16:creationId xmlns:a16="http://schemas.microsoft.com/office/drawing/2014/main" id="{9C95477D-CE6A-BCF7-BD90-E4A53EFAE5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4693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>
          <a:extLst>
            <a:ext uri="{FF2B5EF4-FFF2-40B4-BE49-F238E27FC236}">
              <a16:creationId xmlns:a16="http://schemas.microsoft.com/office/drawing/2014/main" id="{59BA5DAD-F52F-9EAC-D583-7C4CC56E5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9f2f57a71_0_184:notes">
            <a:extLst>
              <a:ext uri="{FF2B5EF4-FFF2-40B4-BE49-F238E27FC236}">
                <a16:creationId xmlns:a16="http://schemas.microsoft.com/office/drawing/2014/main" id="{352C2188-61D7-43C4-49F6-D50713C2E4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9f2f57a71_0_184:notes">
            <a:extLst>
              <a:ext uri="{FF2B5EF4-FFF2-40B4-BE49-F238E27FC236}">
                <a16:creationId xmlns:a16="http://schemas.microsoft.com/office/drawing/2014/main" id="{499A95EC-C08B-53FC-AEF4-B4660BE05C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665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308C2FBA-D11C-9ADA-A1CA-76E37A9E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>
            <a:extLst>
              <a:ext uri="{FF2B5EF4-FFF2-40B4-BE49-F238E27FC236}">
                <a16:creationId xmlns:a16="http://schemas.microsoft.com/office/drawing/2014/main" id="{05CA86CF-A7E6-D4CA-1EC4-F0CF967876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>
            <a:extLst>
              <a:ext uri="{FF2B5EF4-FFF2-40B4-BE49-F238E27FC236}">
                <a16:creationId xmlns:a16="http://schemas.microsoft.com/office/drawing/2014/main" id="{AA0FF0AD-9DE2-69ED-7A9E-D47FED0FFF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862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579AF85-A3DE-3543-2490-A47C7FC1E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>
            <a:extLst>
              <a:ext uri="{FF2B5EF4-FFF2-40B4-BE49-F238E27FC236}">
                <a16:creationId xmlns:a16="http://schemas.microsoft.com/office/drawing/2014/main" id="{BD3538A4-540C-275E-0550-727BB34575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>
            <a:extLst>
              <a:ext uri="{FF2B5EF4-FFF2-40B4-BE49-F238E27FC236}">
                <a16:creationId xmlns:a16="http://schemas.microsoft.com/office/drawing/2014/main" id="{E6502302-5445-8D12-1D38-D44AFBCFC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812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>
          <a:extLst>
            <a:ext uri="{FF2B5EF4-FFF2-40B4-BE49-F238E27FC236}">
              <a16:creationId xmlns:a16="http://schemas.microsoft.com/office/drawing/2014/main" id="{5D9D8049-D661-AC98-08F7-41E8FBC57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>
            <a:extLst>
              <a:ext uri="{FF2B5EF4-FFF2-40B4-BE49-F238E27FC236}">
                <a16:creationId xmlns:a16="http://schemas.microsoft.com/office/drawing/2014/main" id="{47DFF70D-21FF-621C-5872-8CE3D013AF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>
            <a:extLst>
              <a:ext uri="{FF2B5EF4-FFF2-40B4-BE49-F238E27FC236}">
                <a16:creationId xmlns:a16="http://schemas.microsoft.com/office/drawing/2014/main" id="{28AAE827-6910-6723-8827-F20B15F9EB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5346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>
          <a:extLst>
            <a:ext uri="{FF2B5EF4-FFF2-40B4-BE49-F238E27FC236}">
              <a16:creationId xmlns:a16="http://schemas.microsoft.com/office/drawing/2014/main" id="{C3AA4F80-D827-D348-EBED-1BDF9ACF8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9f2f57a71_0_184:notes">
            <a:extLst>
              <a:ext uri="{FF2B5EF4-FFF2-40B4-BE49-F238E27FC236}">
                <a16:creationId xmlns:a16="http://schemas.microsoft.com/office/drawing/2014/main" id="{3E36C42E-4336-D060-3840-3D050E8BFA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9f2f57a71_0_184:notes">
            <a:extLst>
              <a:ext uri="{FF2B5EF4-FFF2-40B4-BE49-F238E27FC236}">
                <a16:creationId xmlns:a16="http://schemas.microsoft.com/office/drawing/2014/main" id="{CD47D074-FC43-754F-08EB-851DAAB716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488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>
          <a:extLst>
            <a:ext uri="{FF2B5EF4-FFF2-40B4-BE49-F238E27FC236}">
              <a16:creationId xmlns:a16="http://schemas.microsoft.com/office/drawing/2014/main" id="{33E6DF80-53B0-6371-2D40-F14A4BC07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>
            <a:extLst>
              <a:ext uri="{FF2B5EF4-FFF2-40B4-BE49-F238E27FC236}">
                <a16:creationId xmlns:a16="http://schemas.microsoft.com/office/drawing/2014/main" id="{2B30D445-6019-7985-F9E6-4231FD5245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>
            <a:extLst>
              <a:ext uri="{FF2B5EF4-FFF2-40B4-BE49-F238E27FC236}">
                <a16:creationId xmlns:a16="http://schemas.microsoft.com/office/drawing/2014/main" id="{F01EC00A-3825-70CE-FCB2-D0C7E64A8C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103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243963" y="-93373"/>
            <a:ext cx="855913" cy="260023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7919140" y="-278604"/>
            <a:ext cx="1383960" cy="932103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7564905" y="-93375"/>
            <a:ext cx="1730072" cy="204458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100" y="1481055"/>
            <a:ext cx="6816600" cy="24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100" y="399553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rot="-1055101">
            <a:off x="-960243" y="-611114"/>
            <a:ext cx="1615770" cy="1821365"/>
          </a:xfrm>
          <a:custGeom>
            <a:avLst/>
            <a:gdLst/>
            <a:ahLst/>
            <a:cxnLst/>
            <a:rect l="l" t="t" r="r" b="b"/>
            <a:pathLst>
              <a:path w="37849" h="42665" extrusionOk="0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10800000" flipH="1">
            <a:off x="7641225" y="-691372"/>
            <a:ext cx="1756619" cy="207607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8145456" y="-66021"/>
            <a:ext cx="1756619" cy="2322794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 flipH="1">
            <a:off x="-243963" y="-169573"/>
            <a:ext cx="855913" cy="260023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/>
          <p:nvPr/>
        </p:nvSpPr>
        <p:spPr>
          <a:xfrm flipH="1">
            <a:off x="7919140" y="-278604"/>
            <a:ext cx="1383960" cy="932103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/>
          <p:nvPr/>
        </p:nvSpPr>
        <p:spPr>
          <a:xfrm flipH="1">
            <a:off x="7564905" y="-93375"/>
            <a:ext cx="1730072" cy="204458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1497800" y="1489792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2"/>
          </p:nvPr>
        </p:nvSpPr>
        <p:spPr>
          <a:xfrm>
            <a:off x="1497800" y="2119128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hasCustomPrompt="1"/>
          </p:nvPr>
        </p:nvSpPr>
        <p:spPr>
          <a:xfrm>
            <a:off x="720000" y="1458160"/>
            <a:ext cx="7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3"/>
          </p:nvPr>
        </p:nvSpPr>
        <p:spPr>
          <a:xfrm>
            <a:off x="1497800" y="3288764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"/>
          </p:nvPr>
        </p:nvSpPr>
        <p:spPr>
          <a:xfrm>
            <a:off x="1497800" y="3918099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257135"/>
            <a:ext cx="7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6"/>
          </p:nvPr>
        </p:nvSpPr>
        <p:spPr>
          <a:xfrm>
            <a:off x="5944800" y="1489792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7"/>
          </p:nvPr>
        </p:nvSpPr>
        <p:spPr>
          <a:xfrm>
            <a:off x="5944800" y="2119127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8" hasCustomPrompt="1"/>
          </p:nvPr>
        </p:nvSpPr>
        <p:spPr>
          <a:xfrm>
            <a:off x="4986065" y="1458160"/>
            <a:ext cx="9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9"/>
          </p:nvPr>
        </p:nvSpPr>
        <p:spPr>
          <a:xfrm>
            <a:off x="5944800" y="3288772"/>
            <a:ext cx="215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3"/>
          </p:nvPr>
        </p:nvSpPr>
        <p:spPr>
          <a:xfrm>
            <a:off x="5944800" y="3918099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14" hasCustomPrompt="1"/>
          </p:nvPr>
        </p:nvSpPr>
        <p:spPr>
          <a:xfrm>
            <a:off x="4986065" y="3257135"/>
            <a:ext cx="9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15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 rot="-784685" flipH="1">
            <a:off x="7733586" y="-364017"/>
            <a:ext cx="1244983" cy="3296521"/>
          </a:xfrm>
          <a:custGeom>
            <a:avLst/>
            <a:gdLst/>
            <a:ahLst/>
            <a:cxnLst/>
            <a:rect l="l" t="t" r="r" b="b"/>
            <a:pathLst>
              <a:path w="20548" h="52504" extrusionOk="0">
                <a:moveTo>
                  <a:pt x="20041" y="0"/>
                </a:moveTo>
                <a:cubicBezTo>
                  <a:pt x="19883" y="254"/>
                  <a:pt x="19679" y="536"/>
                  <a:pt x="19462" y="839"/>
                </a:cubicBezTo>
                <a:cubicBezTo>
                  <a:pt x="18998" y="1480"/>
                  <a:pt x="18472" y="2208"/>
                  <a:pt x="18245" y="2868"/>
                </a:cubicBezTo>
                <a:cubicBezTo>
                  <a:pt x="17949" y="3734"/>
                  <a:pt x="17946" y="4842"/>
                  <a:pt x="17939" y="5918"/>
                </a:cubicBezTo>
                <a:cubicBezTo>
                  <a:pt x="17935" y="6609"/>
                  <a:pt x="17932" y="7264"/>
                  <a:pt x="17853" y="7823"/>
                </a:cubicBezTo>
                <a:cubicBezTo>
                  <a:pt x="17699" y="8955"/>
                  <a:pt x="17577" y="10063"/>
                  <a:pt x="17455" y="11136"/>
                </a:cubicBezTo>
                <a:cubicBezTo>
                  <a:pt x="17097" y="14395"/>
                  <a:pt x="16755" y="17471"/>
                  <a:pt x="15577" y="20738"/>
                </a:cubicBezTo>
                <a:cubicBezTo>
                  <a:pt x="14893" y="22630"/>
                  <a:pt x="13415" y="24272"/>
                  <a:pt x="11988" y="25860"/>
                </a:cubicBezTo>
                <a:cubicBezTo>
                  <a:pt x="11399" y="26511"/>
                  <a:pt x="10790" y="27190"/>
                  <a:pt x="10257" y="27864"/>
                </a:cubicBezTo>
                <a:cubicBezTo>
                  <a:pt x="9554" y="28752"/>
                  <a:pt x="8781" y="29647"/>
                  <a:pt x="8034" y="30515"/>
                </a:cubicBezTo>
                <a:cubicBezTo>
                  <a:pt x="6487" y="32308"/>
                  <a:pt x="4889" y="34160"/>
                  <a:pt x="3692" y="36177"/>
                </a:cubicBezTo>
                <a:cubicBezTo>
                  <a:pt x="2346" y="38447"/>
                  <a:pt x="1810" y="41539"/>
                  <a:pt x="1340" y="44266"/>
                </a:cubicBezTo>
                <a:cubicBezTo>
                  <a:pt x="1198" y="45079"/>
                  <a:pt x="1063" y="45848"/>
                  <a:pt x="915" y="46579"/>
                </a:cubicBezTo>
                <a:cubicBezTo>
                  <a:pt x="718" y="47536"/>
                  <a:pt x="590" y="48513"/>
                  <a:pt x="464" y="49460"/>
                </a:cubicBezTo>
                <a:cubicBezTo>
                  <a:pt x="336" y="50428"/>
                  <a:pt x="204" y="51424"/>
                  <a:pt x="1" y="52382"/>
                </a:cubicBezTo>
                <a:lnTo>
                  <a:pt x="583" y="52503"/>
                </a:lnTo>
                <a:cubicBezTo>
                  <a:pt x="790" y="51527"/>
                  <a:pt x="921" y="50516"/>
                  <a:pt x="1053" y="49539"/>
                </a:cubicBezTo>
                <a:cubicBezTo>
                  <a:pt x="1175" y="48601"/>
                  <a:pt x="1303" y="47634"/>
                  <a:pt x="1494" y="46697"/>
                </a:cubicBezTo>
                <a:cubicBezTo>
                  <a:pt x="1648" y="45957"/>
                  <a:pt x="1780" y="45184"/>
                  <a:pt x="1922" y="44365"/>
                </a:cubicBezTo>
                <a:cubicBezTo>
                  <a:pt x="2386" y="41690"/>
                  <a:pt x="2912" y="38657"/>
                  <a:pt x="4202" y="36482"/>
                </a:cubicBezTo>
                <a:cubicBezTo>
                  <a:pt x="5373" y="34509"/>
                  <a:pt x="6955" y="32673"/>
                  <a:pt x="8485" y="30900"/>
                </a:cubicBezTo>
                <a:cubicBezTo>
                  <a:pt x="9235" y="30032"/>
                  <a:pt x="10011" y="29130"/>
                  <a:pt x="10722" y="28232"/>
                </a:cubicBezTo>
                <a:cubicBezTo>
                  <a:pt x="11244" y="27571"/>
                  <a:pt x="11821" y="26933"/>
                  <a:pt x="12429" y="26255"/>
                </a:cubicBezTo>
                <a:cubicBezTo>
                  <a:pt x="13896" y="24627"/>
                  <a:pt x="15413" y="22942"/>
                  <a:pt x="16133" y="20939"/>
                </a:cubicBezTo>
                <a:cubicBezTo>
                  <a:pt x="17337" y="17606"/>
                  <a:pt x="17683" y="14494"/>
                  <a:pt x="18048" y="11202"/>
                </a:cubicBezTo>
                <a:cubicBezTo>
                  <a:pt x="18166" y="10132"/>
                  <a:pt x="18288" y="9027"/>
                  <a:pt x="18442" y="7906"/>
                </a:cubicBezTo>
                <a:cubicBezTo>
                  <a:pt x="18524" y="7303"/>
                  <a:pt x="18528" y="6632"/>
                  <a:pt x="18531" y="5922"/>
                </a:cubicBezTo>
                <a:cubicBezTo>
                  <a:pt x="18538" y="4895"/>
                  <a:pt x="18544" y="3832"/>
                  <a:pt x="18808" y="3060"/>
                </a:cubicBezTo>
                <a:cubicBezTo>
                  <a:pt x="19005" y="2484"/>
                  <a:pt x="19502" y="1793"/>
                  <a:pt x="19942" y="1188"/>
                </a:cubicBezTo>
                <a:cubicBezTo>
                  <a:pt x="20166" y="879"/>
                  <a:pt x="20377" y="586"/>
                  <a:pt x="20548" y="313"/>
                </a:cubicBezTo>
                <a:lnTo>
                  <a:pt x="200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 rot="-1783285">
            <a:off x="8151242" y="-786095"/>
            <a:ext cx="1031077" cy="3132372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 flipH="1">
            <a:off x="-408376" y="-174026"/>
            <a:ext cx="1214376" cy="4128522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1407300" y="1189100"/>
            <a:ext cx="63294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2008950" y="3153500"/>
            <a:ext cx="51261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0" r:id="rId4"/>
    <p:sldLayoutId id="2147483661" r:id="rId5"/>
    <p:sldLayoutId id="2147483675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ctrTitle"/>
          </p:nvPr>
        </p:nvSpPr>
        <p:spPr>
          <a:xfrm>
            <a:off x="713100" y="1481055"/>
            <a:ext cx="7523934" cy="24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rgbClr val="302926"/>
                </a:solidFill>
              </a:rPr>
              <a:t/>
            </a:r>
            <a:br>
              <a:rPr lang="en" sz="6600" dirty="0">
                <a:solidFill>
                  <a:srgbClr val="302926"/>
                </a:solidFill>
              </a:rPr>
            </a:br>
            <a:r>
              <a:rPr lang="en-US" sz="6600" dirty="0">
                <a:solidFill>
                  <a:srgbClr val="302926"/>
                </a:solidFill>
              </a:rPr>
              <a:t>Understanding Nightmares</a:t>
            </a:r>
            <a:br>
              <a:rPr lang="en-US" sz="6600" dirty="0">
                <a:solidFill>
                  <a:srgbClr val="302926"/>
                </a:solidFill>
              </a:rPr>
            </a:br>
            <a:r>
              <a:rPr lang="en-US" sz="6600" dirty="0">
                <a:solidFill>
                  <a:srgbClr val="302926"/>
                </a:solidFill>
              </a:rPr>
              <a:t> Impact on Anxiety</a:t>
            </a:r>
            <a:endParaRPr sz="6600" dirty="0">
              <a:solidFill>
                <a:srgbClr val="302926"/>
              </a:solidFill>
            </a:endParaRPr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713100" y="399553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Presented to: Miss Sehar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</p:txBody>
      </p:sp>
      <p:cxnSp>
        <p:nvCxnSpPr>
          <p:cNvPr id="234" name="Google Shape;234;p33"/>
          <p:cNvCxnSpPr>
            <a:endCxn id="235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33"/>
          <p:cNvSpPr txBox="1">
            <a:spLocks noGrp="1"/>
          </p:cNvSpPr>
          <p:nvPr>
            <p:ph type="subTitle" idx="1"/>
          </p:nvPr>
        </p:nvSpPr>
        <p:spPr>
          <a:xfrm>
            <a:off x="6331500" y="4630647"/>
            <a:ext cx="25854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</a:t>
            </a:r>
            <a:endParaRPr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D59E3-564F-F031-CBFE-EC20436F4EED}"/>
              </a:ext>
            </a:extLst>
          </p:cNvPr>
          <p:cNvSpPr txBox="1"/>
          <p:nvPr/>
        </p:nvSpPr>
        <p:spPr>
          <a:xfrm>
            <a:off x="5353412" y="2504843"/>
            <a:ext cx="48173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02926"/>
                </a:solidFill>
                <a:latin typeface="Abril Fatface" panose="02000503000000020003" pitchFamily="2" charset="0"/>
              </a:rPr>
              <a:t>and its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>
          <a:extLst>
            <a:ext uri="{FF2B5EF4-FFF2-40B4-BE49-F238E27FC236}">
              <a16:creationId xmlns:a16="http://schemas.microsoft.com/office/drawing/2014/main" id="{C913117B-FEAF-B3B8-B31A-FA095B688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>
            <a:extLst>
              <a:ext uri="{FF2B5EF4-FFF2-40B4-BE49-F238E27FC236}">
                <a16:creationId xmlns:a16="http://schemas.microsoft.com/office/drawing/2014/main" id="{45ABFCC8-25BB-6FA9-8DE5-2C570E7FB1D1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Literature Review</a:t>
            </a:r>
          </a:p>
        </p:txBody>
      </p:sp>
      <p:sp>
        <p:nvSpPr>
          <p:cNvPr id="258" name="Google Shape;258;p36">
            <a:extLst>
              <a:ext uri="{FF2B5EF4-FFF2-40B4-BE49-F238E27FC236}">
                <a16:creationId xmlns:a16="http://schemas.microsoft.com/office/drawing/2014/main" id="{20817F7D-C6F1-43BE-1E80-7D2D4B7DCB1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932804" y="1244189"/>
            <a:ext cx="7058903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Abril Fatface" panose="02000503000000020003" pitchFamily="2" charset="0"/>
              </a:rPr>
              <a:t>Pakistani Study:</a:t>
            </a:r>
            <a:endParaRPr lang="en-US" sz="1600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Academic Stress and Nightmares Among University Students (2020), highlights the prevalence of anxiety-induced nightmares among students facing high academic pressure.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Abril Fatface" panose="02000503000000020003" pitchFamily="2" charset="0"/>
              </a:rPr>
              <a:t>Insights from articles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A Longitudinal Study" (Sleep Medicine Reviews, 2015), examines how frequent nightmares can predict the onset of anxiety and depression.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The Genetic Basis of Nightmares" (Nature Communications, 2021), identifies genetic markers linked to nightmare susceptibility.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</p:txBody>
      </p:sp>
      <p:cxnSp>
        <p:nvCxnSpPr>
          <p:cNvPr id="269" name="Google Shape;269;p36">
            <a:extLst>
              <a:ext uri="{FF2B5EF4-FFF2-40B4-BE49-F238E27FC236}">
                <a16:creationId xmlns:a16="http://schemas.microsoft.com/office/drawing/2014/main" id="{8A66E088-A9BC-A2D5-C562-09A34A27ED1F}"/>
              </a:ext>
            </a:extLst>
          </p:cNvPr>
          <p:cNvCxnSpPr>
            <a:endCxn id="27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36">
            <a:extLst>
              <a:ext uri="{FF2B5EF4-FFF2-40B4-BE49-F238E27FC236}">
                <a16:creationId xmlns:a16="http://schemas.microsoft.com/office/drawing/2014/main" id="{58C4DA44-61F2-3B66-DD41-7066F59A6CB8}"/>
              </a:ext>
            </a:extLst>
          </p:cNvPr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89653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>
          <a:extLst>
            <a:ext uri="{FF2B5EF4-FFF2-40B4-BE49-F238E27FC236}">
              <a16:creationId xmlns:a16="http://schemas.microsoft.com/office/drawing/2014/main" id="{119CCC5D-2643-8B45-25C4-2115F1A69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>
            <a:extLst>
              <a:ext uri="{FF2B5EF4-FFF2-40B4-BE49-F238E27FC236}">
                <a16:creationId xmlns:a16="http://schemas.microsoft.com/office/drawing/2014/main" id="{642C7B53-6875-9525-10F9-385C7426FCFC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Causes and Common Interpretations </a:t>
            </a:r>
          </a:p>
        </p:txBody>
      </p:sp>
      <p:sp>
        <p:nvSpPr>
          <p:cNvPr id="258" name="Google Shape;258;p36">
            <a:extLst>
              <a:ext uri="{FF2B5EF4-FFF2-40B4-BE49-F238E27FC236}">
                <a16:creationId xmlns:a16="http://schemas.microsoft.com/office/drawing/2014/main" id="{2C864A1B-7A9F-5A58-1093-D61469D0E8D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932804" y="1244189"/>
            <a:ext cx="7058903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Abril Fatface" panose="02000503000000020003" pitchFamily="2" charset="0"/>
              </a:rPr>
              <a:t>Psychological cause:</a:t>
            </a:r>
            <a:endParaRPr lang="en-US" sz="1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Stress&amp; Anxiety, Trauma, Mental-health disorders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Abril Fatface" panose="02000503000000020003" pitchFamily="2" charset="0"/>
              </a:rPr>
              <a:t>Physiological cause: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Medication, Substance Abuse, Neurological Conditions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Abril Fatface" panose="02000503000000020003" pitchFamily="2" charset="0"/>
              </a:rPr>
              <a:t>Environmental Factors: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Sleep environment, Diet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Abril Fatface" panose="02000503000000020003" pitchFamily="2" charset="0"/>
              </a:rPr>
              <a:t>Psychoanalytic and Cognitive Interpretations</a:t>
            </a:r>
            <a:r>
              <a:rPr lang="en-US" sz="2400" dirty="0">
                <a:latin typeface="Abril Fatface" panose="02000503000000020003" pitchFamily="2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Sleep environment, Diet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</p:txBody>
      </p:sp>
      <p:cxnSp>
        <p:nvCxnSpPr>
          <p:cNvPr id="269" name="Google Shape;269;p36">
            <a:extLst>
              <a:ext uri="{FF2B5EF4-FFF2-40B4-BE49-F238E27FC236}">
                <a16:creationId xmlns:a16="http://schemas.microsoft.com/office/drawing/2014/main" id="{E1804526-1807-AFB2-A80E-EED6443B5E65}"/>
              </a:ext>
            </a:extLst>
          </p:cNvPr>
          <p:cNvCxnSpPr>
            <a:endCxn id="27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36">
            <a:extLst>
              <a:ext uri="{FF2B5EF4-FFF2-40B4-BE49-F238E27FC236}">
                <a16:creationId xmlns:a16="http://schemas.microsoft.com/office/drawing/2014/main" id="{58670521-FBF5-4B3A-6E99-6BA19B570876}"/>
              </a:ext>
            </a:extLst>
          </p:cNvPr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171990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1712937D-461C-21FC-8A6A-97AA12F81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>
            <a:extLst>
              <a:ext uri="{FF2B5EF4-FFF2-40B4-BE49-F238E27FC236}">
                <a16:creationId xmlns:a16="http://schemas.microsoft.com/office/drawing/2014/main" id="{D976CADD-612A-2FC3-AE11-C517325D9E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0" dirty="0">
                <a:solidFill>
                  <a:schemeClr val="dk1"/>
                </a:solidFill>
                <a:latin typeface="Abril Fatface" panose="02000503000000020003" pitchFamily="2" charset="0"/>
              </a:rPr>
              <a:t>Types of Nightmare:</a:t>
            </a:r>
            <a:endParaRPr sz="3200" b="0" dirty="0"/>
          </a:p>
        </p:txBody>
      </p:sp>
      <p:sp>
        <p:nvSpPr>
          <p:cNvPr id="241" name="Google Shape;241;p34">
            <a:extLst>
              <a:ext uri="{FF2B5EF4-FFF2-40B4-BE49-F238E27FC236}">
                <a16:creationId xmlns:a16="http://schemas.microsoft.com/office/drawing/2014/main" id="{E3321830-862D-6A64-178F-B4AEDD731C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0985" y="1214247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dk1"/>
                </a:solidFill>
              </a:rPr>
              <a:t>Trauma-related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dk1"/>
                </a:solidFill>
              </a:rPr>
              <a:t>Recurring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dk1"/>
                </a:solidFill>
              </a:rPr>
              <a:t>Anxiety induced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dk1"/>
                </a:solidFill>
              </a:rPr>
              <a:t>Vivid dreams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dk1"/>
                </a:solidFill>
              </a:rPr>
              <a:t>Sleep Disorder-Associated Nightmares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dk1"/>
                </a:solidFill>
              </a:rPr>
              <a:t>Children and Adolescents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dk1"/>
                </a:solidFill>
              </a:rPr>
              <a:t>Trauma Survivors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dk1"/>
                </a:solidFill>
              </a:rPr>
              <a:t>Individuals with Mental Health Disorders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dk1"/>
                </a:solidFill>
              </a:rPr>
              <a:t>Those with Genetic Predispositions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dk1"/>
                </a:solidFill>
              </a:rPr>
              <a:t>Women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</a:endParaRPr>
          </a:p>
        </p:txBody>
      </p:sp>
      <p:cxnSp>
        <p:nvCxnSpPr>
          <p:cNvPr id="242" name="Google Shape;242;p34">
            <a:extLst>
              <a:ext uri="{FF2B5EF4-FFF2-40B4-BE49-F238E27FC236}">
                <a16:creationId xmlns:a16="http://schemas.microsoft.com/office/drawing/2014/main" id="{F80850CE-EC6F-8D10-C9BD-8674FFED6E1B}"/>
              </a:ext>
            </a:extLst>
          </p:cNvPr>
          <p:cNvCxnSpPr>
            <a:endCxn id="243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4">
            <a:extLst>
              <a:ext uri="{FF2B5EF4-FFF2-40B4-BE49-F238E27FC236}">
                <a16:creationId xmlns:a16="http://schemas.microsoft.com/office/drawing/2014/main" id="{809E162C-2E60-C703-3431-8E81ECAC8A6E}"/>
              </a:ext>
            </a:extLst>
          </p:cNvPr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CCD06A-6806-731E-40A7-3A82A9CDA7DC}"/>
              </a:ext>
            </a:extLst>
          </p:cNvPr>
          <p:cNvSpPr txBox="1"/>
          <p:nvPr/>
        </p:nvSpPr>
        <p:spPr>
          <a:xfrm>
            <a:off x="827426" y="2630059"/>
            <a:ext cx="52856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Abril Fatface" panose="02000503000000020003" pitchFamily="2" charset="0"/>
              </a:rPr>
              <a:t>Who is Most at Risk?</a:t>
            </a:r>
          </a:p>
        </p:txBody>
      </p:sp>
    </p:spTree>
    <p:extLst>
      <p:ext uri="{BB962C8B-B14F-4D97-AF65-F5344CB8AC3E}">
        <p14:creationId xmlns:p14="http://schemas.microsoft.com/office/powerpoint/2010/main" val="3851431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EDD546D5-2EAD-679E-A851-2E45E4B21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>
            <a:extLst>
              <a:ext uri="{FF2B5EF4-FFF2-40B4-BE49-F238E27FC236}">
                <a16:creationId xmlns:a16="http://schemas.microsoft.com/office/drawing/2014/main" id="{358DD883-4A5B-9481-3118-BBD616B538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/>
              <a:t>Experiments on Nightmares</a:t>
            </a:r>
          </a:p>
        </p:txBody>
      </p:sp>
      <p:sp>
        <p:nvSpPr>
          <p:cNvPr id="241" name="Google Shape;241;p34">
            <a:extLst>
              <a:ext uri="{FF2B5EF4-FFF2-40B4-BE49-F238E27FC236}">
                <a16:creationId xmlns:a16="http://schemas.microsoft.com/office/drawing/2014/main" id="{C7929AAD-122A-25B2-BDC3-9B9EB16E93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83551" y="1272586"/>
            <a:ext cx="704868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bril Fatface" panose="02000503000000020003" pitchFamily="2" charset="0"/>
              </a:rPr>
              <a:t>Lucid Dreaming as Treatment for Nightmares (Holzinger et al., 2020):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A study explored the use of lucid dreaming to help patients with PTSD reduce the frequency and intensity of trauma-related nightmares.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 panose="02000503000000020003" pitchFamily="2" charset="0"/>
              </a:rPr>
              <a:t>Imagery Rehearsal Therapy (IRT):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Nunito" pitchFamily="2" charset="0"/>
              </a:rPr>
              <a:t>IRT helps people change their scary or distressing dreams into less upsetting ones.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Nunito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 panose="02000503000000020003" pitchFamily="2" charset="0"/>
              </a:rPr>
              <a:t>Prazosin for PTSD Nightmares: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Help with nightmares by calming the body’s stress response during sleep.</a:t>
            </a:r>
          </a:p>
        </p:txBody>
      </p:sp>
      <p:cxnSp>
        <p:nvCxnSpPr>
          <p:cNvPr id="242" name="Google Shape;242;p34">
            <a:extLst>
              <a:ext uri="{FF2B5EF4-FFF2-40B4-BE49-F238E27FC236}">
                <a16:creationId xmlns:a16="http://schemas.microsoft.com/office/drawing/2014/main" id="{52927E63-0C83-E6D9-AF67-F64CCA0CF7C8}"/>
              </a:ext>
            </a:extLst>
          </p:cNvPr>
          <p:cNvCxnSpPr>
            <a:endCxn id="243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4">
            <a:extLst>
              <a:ext uri="{FF2B5EF4-FFF2-40B4-BE49-F238E27FC236}">
                <a16:creationId xmlns:a16="http://schemas.microsoft.com/office/drawing/2014/main" id="{4272B142-F9F7-A86A-6F6E-81B00F999DA0}"/>
              </a:ext>
            </a:extLst>
          </p:cNvPr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599671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>
          <a:extLst>
            <a:ext uri="{FF2B5EF4-FFF2-40B4-BE49-F238E27FC236}">
              <a16:creationId xmlns:a16="http://schemas.microsoft.com/office/drawing/2014/main" id="{005AE23F-EE77-7F81-A981-23285191D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>
            <a:extLst>
              <a:ext uri="{FF2B5EF4-FFF2-40B4-BE49-F238E27FC236}">
                <a16:creationId xmlns:a16="http://schemas.microsoft.com/office/drawing/2014/main" id="{22D23880-8D45-AE66-CA3A-9F83375246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3094" y="1464160"/>
            <a:ext cx="7788739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METHODOLOGY</a:t>
            </a:r>
            <a:endParaRPr sz="7200" dirty="0"/>
          </a:p>
        </p:txBody>
      </p:sp>
      <p:cxnSp>
        <p:nvCxnSpPr>
          <p:cNvPr id="250" name="Google Shape;250;p35">
            <a:extLst>
              <a:ext uri="{FF2B5EF4-FFF2-40B4-BE49-F238E27FC236}">
                <a16:creationId xmlns:a16="http://schemas.microsoft.com/office/drawing/2014/main" id="{90848FFE-FEE9-C7C6-9C7B-7275EBE72596}"/>
              </a:ext>
            </a:extLst>
          </p:cNvPr>
          <p:cNvCxnSpPr>
            <a:endCxn id="251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35">
            <a:extLst>
              <a:ext uri="{FF2B5EF4-FFF2-40B4-BE49-F238E27FC236}">
                <a16:creationId xmlns:a16="http://schemas.microsoft.com/office/drawing/2014/main" id="{E1717353-14DA-2887-8D69-51AF9BAAF9AF}"/>
              </a:ext>
            </a:extLst>
          </p:cNvPr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996734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690792B8-0C9C-9EC8-3DFD-0E7E32E33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>
            <a:extLst>
              <a:ext uri="{FF2B5EF4-FFF2-40B4-BE49-F238E27FC236}">
                <a16:creationId xmlns:a16="http://schemas.microsoft.com/office/drawing/2014/main" id="{15F076A5-0783-72EC-C973-B634A73EE5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/>
              <a:t>Survey Objective</a:t>
            </a:r>
          </a:p>
        </p:txBody>
      </p:sp>
      <p:sp>
        <p:nvSpPr>
          <p:cNvPr id="241" name="Google Shape;241;p34">
            <a:extLst>
              <a:ext uri="{FF2B5EF4-FFF2-40B4-BE49-F238E27FC236}">
                <a16:creationId xmlns:a16="http://schemas.microsoft.com/office/drawing/2014/main" id="{45A21FA8-C14A-8BBB-A4DF-902AD8B8A5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83551" y="1272586"/>
            <a:ext cx="704868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 panose="02000503000000020003" pitchFamily="2" charset="0"/>
              </a:rPr>
              <a:t>Investigates Connection: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The survey investigates the connection between nightmares and anxiety.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 panose="02000503000000020003" pitchFamily="2" charset="0"/>
              </a:rPr>
              <a:t>Evaluates Nightmares: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Nunito" pitchFamily="2" charset="0"/>
              </a:rPr>
              <a:t>It evaluates the frequency and intensity of nightmares experienced by individuals.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 panose="02000503000000020003" pitchFamily="2" charset="0"/>
              </a:rPr>
              <a:t>Analyzes Impacts: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Emotional and physical effects of nightmares are analyzed.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 panose="02000503000000020003" pitchFamily="2" charset="0"/>
              </a:rPr>
              <a:t>Goal: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Nunito" pitchFamily="2" charset="0"/>
              </a:rPr>
              <a:t> The goal is to identify patterns and correlations for better understanding and managing anxiety-related sleep disturbances.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242" name="Google Shape;242;p34">
            <a:extLst>
              <a:ext uri="{FF2B5EF4-FFF2-40B4-BE49-F238E27FC236}">
                <a16:creationId xmlns:a16="http://schemas.microsoft.com/office/drawing/2014/main" id="{A030BB37-713E-8C09-E970-FC5A98591369}"/>
              </a:ext>
            </a:extLst>
          </p:cNvPr>
          <p:cNvCxnSpPr>
            <a:endCxn id="243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4">
            <a:extLst>
              <a:ext uri="{FF2B5EF4-FFF2-40B4-BE49-F238E27FC236}">
                <a16:creationId xmlns:a16="http://schemas.microsoft.com/office/drawing/2014/main" id="{2860BC28-030F-9839-2950-2B339FFE90CD}"/>
              </a:ext>
            </a:extLst>
          </p:cNvPr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503267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9238F2F8-D404-A685-EF26-FC0CB06B9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>
            <a:extLst>
              <a:ext uri="{FF2B5EF4-FFF2-40B4-BE49-F238E27FC236}">
                <a16:creationId xmlns:a16="http://schemas.microsoft.com/office/drawing/2014/main" id="{0ED24113-7397-21DD-1DCF-78E7C9893A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/>
              <a:t>Problem Statement</a:t>
            </a:r>
          </a:p>
        </p:txBody>
      </p:sp>
      <p:sp>
        <p:nvSpPr>
          <p:cNvPr id="241" name="Google Shape;241;p34">
            <a:extLst>
              <a:ext uri="{FF2B5EF4-FFF2-40B4-BE49-F238E27FC236}">
                <a16:creationId xmlns:a16="http://schemas.microsoft.com/office/drawing/2014/main" id="{56350DEE-E2A2-CDF5-5084-E64F99E950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83551" y="1272586"/>
            <a:ext cx="704868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 panose="02000503000000020003" pitchFamily="2" charset="0"/>
              </a:rPr>
              <a:t>Emotional Distress: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Nightmares are common but often cause emotional.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 panose="02000503000000020003" pitchFamily="2" charset="0"/>
              </a:rPr>
              <a:t>Underexplored Link: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Nunito" pitchFamily="2" charset="0"/>
              </a:rPr>
              <a:t>The link between nightmares and anxiety remains underexplored..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 panose="02000503000000020003" pitchFamily="2" charset="0"/>
              </a:rPr>
              <a:t>Combined Impacts: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Combined impacts on mental health, daily life, and sleep quality are insufficiently studied.</a:t>
            </a:r>
            <a:endParaRPr lang="en-US"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 panose="02000503000000020003" pitchFamily="2" charset="0"/>
              </a:rPr>
              <a:t>Research Gap:</a:t>
            </a:r>
            <a:endParaRPr lang="en-US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This research addresses the gap by analyzing participants’ experiences with nightmares.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242" name="Google Shape;242;p34">
            <a:extLst>
              <a:ext uri="{FF2B5EF4-FFF2-40B4-BE49-F238E27FC236}">
                <a16:creationId xmlns:a16="http://schemas.microsoft.com/office/drawing/2014/main" id="{5F084984-8B65-DFB3-61D9-4FBB9A12F30A}"/>
              </a:ext>
            </a:extLst>
          </p:cNvPr>
          <p:cNvCxnSpPr>
            <a:endCxn id="243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4">
            <a:extLst>
              <a:ext uri="{FF2B5EF4-FFF2-40B4-BE49-F238E27FC236}">
                <a16:creationId xmlns:a16="http://schemas.microsoft.com/office/drawing/2014/main" id="{63DACB43-62A0-1B5F-B7E0-3E2BC1001796}"/>
              </a:ext>
            </a:extLst>
          </p:cNvPr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240058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EC56C242-F6EB-041E-8423-72ACD82D9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>
            <a:extLst>
              <a:ext uri="{FF2B5EF4-FFF2-40B4-BE49-F238E27FC236}">
                <a16:creationId xmlns:a16="http://schemas.microsoft.com/office/drawing/2014/main" id="{379544D4-847E-8B3C-63D7-7BE39FFB38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/>
              <a:t>Hypotheses</a:t>
            </a:r>
          </a:p>
        </p:txBody>
      </p:sp>
      <p:sp>
        <p:nvSpPr>
          <p:cNvPr id="241" name="Google Shape;241;p34">
            <a:extLst>
              <a:ext uri="{FF2B5EF4-FFF2-40B4-BE49-F238E27FC236}">
                <a16:creationId xmlns:a16="http://schemas.microsoft.com/office/drawing/2014/main" id="{8F8D2AF7-9C06-531A-A4C1-77DCBDD396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83551" y="1272586"/>
            <a:ext cx="704868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 panose="02000503000000020003" pitchFamily="2" charset="0"/>
              </a:rPr>
              <a:t>H1: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Frequent nightmares are associated with higher levels of anxiety.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Nunito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 panose="02000503000000020003" pitchFamily="2" charset="0"/>
              </a:rPr>
              <a:t>H2: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Stress and anxiety increase the likelihood and intensity of nightmares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 panose="02000503000000020003" pitchFamily="2" charset="0"/>
              </a:rPr>
              <a:t>H3: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The aftermath of nightmares correlates with anxiety symptom frequency.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42" name="Google Shape;242;p34">
            <a:extLst>
              <a:ext uri="{FF2B5EF4-FFF2-40B4-BE49-F238E27FC236}">
                <a16:creationId xmlns:a16="http://schemas.microsoft.com/office/drawing/2014/main" id="{CB0A15B3-1B51-97AE-55F9-E4F7BB330830}"/>
              </a:ext>
            </a:extLst>
          </p:cNvPr>
          <p:cNvCxnSpPr>
            <a:endCxn id="243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4">
            <a:extLst>
              <a:ext uri="{FF2B5EF4-FFF2-40B4-BE49-F238E27FC236}">
                <a16:creationId xmlns:a16="http://schemas.microsoft.com/office/drawing/2014/main" id="{34377B2A-C0B1-425B-597F-974D17FAB43E}"/>
              </a:ext>
            </a:extLst>
          </p:cNvPr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392452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078EAEC1-575E-93EC-1743-8C6B6D4F9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>
            <a:extLst>
              <a:ext uri="{FF2B5EF4-FFF2-40B4-BE49-F238E27FC236}">
                <a16:creationId xmlns:a16="http://schemas.microsoft.com/office/drawing/2014/main" id="{72507808-499C-0DF2-2DE0-E6053ECE26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/>
              <a:t>Variables</a:t>
            </a:r>
          </a:p>
        </p:txBody>
      </p:sp>
      <p:sp>
        <p:nvSpPr>
          <p:cNvPr id="241" name="Google Shape;241;p34">
            <a:extLst>
              <a:ext uri="{FF2B5EF4-FFF2-40B4-BE49-F238E27FC236}">
                <a16:creationId xmlns:a16="http://schemas.microsoft.com/office/drawing/2014/main" id="{5B9F30A6-D2D4-A6FC-6A07-B44992ABB1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83551" y="1272586"/>
            <a:ext cx="704868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 panose="02000503000000020003" pitchFamily="2" charset="0"/>
              </a:rPr>
              <a:t>Independent Variable: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Nunito" pitchFamily="2" charset="0"/>
              </a:rPr>
              <a:t>Frequency and intensity of nightmares.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Nunito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 panose="02000503000000020003" pitchFamily="2" charset="0"/>
              </a:rPr>
              <a:t>Dependent Variables: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Levels of anxiety, sleep quality, and daily functioning.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 panose="02000503000000020003" pitchFamily="2" charset="0"/>
              </a:rPr>
              <a:t>Controlled Variables: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Age, gender, and general health condition of participants.</a:t>
            </a:r>
          </a:p>
        </p:txBody>
      </p:sp>
      <p:cxnSp>
        <p:nvCxnSpPr>
          <p:cNvPr id="242" name="Google Shape;242;p34">
            <a:extLst>
              <a:ext uri="{FF2B5EF4-FFF2-40B4-BE49-F238E27FC236}">
                <a16:creationId xmlns:a16="http://schemas.microsoft.com/office/drawing/2014/main" id="{AC23F313-098F-2818-B8DB-0405C24CD5C7}"/>
              </a:ext>
            </a:extLst>
          </p:cNvPr>
          <p:cNvCxnSpPr>
            <a:endCxn id="243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4">
            <a:extLst>
              <a:ext uri="{FF2B5EF4-FFF2-40B4-BE49-F238E27FC236}">
                <a16:creationId xmlns:a16="http://schemas.microsoft.com/office/drawing/2014/main" id="{23EFB389-C3C0-5B7C-D93F-954E90A674BE}"/>
              </a:ext>
            </a:extLst>
          </p:cNvPr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99919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D057605A-10EC-925E-EA44-AE7D10090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>
            <a:extLst>
              <a:ext uri="{FF2B5EF4-FFF2-40B4-BE49-F238E27FC236}">
                <a16:creationId xmlns:a16="http://schemas.microsoft.com/office/drawing/2014/main" id="{7614363B-D229-DB0B-8AC7-340A0E2C20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/>
              <a:t>Population</a:t>
            </a:r>
          </a:p>
        </p:txBody>
      </p:sp>
      <p:sp>
        <p:nvSpPr>
          <p:cNvPr id="241" name="Google Shape;241;p34">
            <a:extLst>
              <a:ext uri="{FF2B5EF4-FFF2-40B4-BE49-F238E27FC236}">
                <a16:creationId xmlns:a16="http://schemas.microsoft.com/office/drawing/2014/main" id="{FCF52391-C26D-5791-F1A4-B4F32F7CBE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83551" y="1272586"/>
            <a:ext cx="704868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 panose="02000503000000020003" pitchFamily="2" charset="0"/>
              </a:rPr>
              <a:t>Target Population: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Adults aged 18 years and above form the target population.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 panose="02000503000000020003" pitchFamily="2" charset="0"/>
              </a:rPr>
              <a:t>Nightmare Experience: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Participants must have experienced at least one nightmare in the past year.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 panose="02000503000000020003" pitchFamily="2" charset="0"/>
              </a:rPr>
              <a:t>Diversity: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Individuals come from diverse cultural and social backgrounds.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 panose="02000503000000020003" pitchFamily="2" charset="0"/>
              </a:rPr>
              <a:t>Willingness:</a:t>
            </a:r>
            <a:endParaRPr lang="en-US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Participation requires willingness to share personal experiences.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242" name="Google Shape;242;p34">
            <a:extLst>
              <a:ext uri="{FF2B5EF4-FFF2-40B4-BE49-F238E27FC236}">
                <a16:creationId xmlns:a16="http://schemas.microsoft.com/office/drawing/2014/main" id="{744B6B6C-BF73-F676-58C7-77F0029CA0BB}"/>
              </a:ext>
            </a:extLst>
          </p:cNvPr>
          <p:cNvCxnSpPr>
            <a:endCxn id="243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4">
            <a:extLst>
              <a:ext uri="{FF2B5EF4-FFF2-40B4-BE49-F238E27FC236}">
                <a16:creationId xmlns:a16="http://schemas.microsoft.com/office/drawing/2014/main" id="{73C22F13-71E4-EB27-F1B4-E3C441C4C31F}"/>
              </a:ext>
            </a:extLst>
          </p:cNvPr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6337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720000" y="699644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dirty="0"/>
              <a:t>Presented By</a:t>
            </a:r>
            <a:endParaRPr sz="4400" b="0" dirty="0"/>
          </a:p>
        </p:txBody>
      </p:sp>
      <p:sp>
        <p:nvSpPr>
          <p:cNvPr id="241" name="Google Shape;241;p34"/>
          <p:cNvSpPr txBox="1">
            <a:spLocks noGrp="1"/>
          </p:cNvSpPr>
          <p:nvPr>
            <p:ph type="body" idx="1"/>
          </p:nvPr>
        </p:nvSpPr>
        <p:spPr>
          <a:xfrm>
            <a:off x="720000" y="1452147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Nunito" pitchFamily="2" charset="0"/>
              </a:rPr>
              <a:t>Sarmad Irfan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Nunito" pitchFamily="2" charset="0"/>
              </a:rPr>
              <a:t>Abeer Tahir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Nunito" pitchFamily="2" charset="0"/>
              </a:rPr>
              <a:t>Ayka Imran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Nunito" pitchFamily="2" charset="0"/>
              </a:rPr>
              <a:t>Eisha Naz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Nunito" pitchFamily="2" charset="0"/>
              </a:rPr>
              <a:t>Fatima tuz Zahra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Nunito" pitchFamily="2" charset="0"/>
              </a:rPr>
              <a:t>Ali Ahmad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Nunito" pitchFamily="2" charset="0"/>
              </a:rPr>
              <a:t>Minahil Kamil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Nunito" pitchFamily="2" charset="0"/>
              </a:rPr>
              <a:t>Syed Hadi Ali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Nunito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Nunito" pitchFamily="2" charset="0"/>
            </a:endParaRPr>
          </a:p>
        </p:txBody>
      </p:sp>
      <p:cxnSp>
        <p:nvCxnSpPr>
          <p:cNvPr id="242" name="Google Shape;242;p34"/>
          <p:cNvCxnSpPr>
            <a:endCxn id="243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4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7866B4C1-21F4-D863-8BBD-E646CFDE3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>
            <a:extLst>
              <a:ext uri="{FF2B5EF4-FFF2-40B4-BE49-F238E27FC236}">
                <a16:creationId xmlns:a16="http://schemas.microsoft.com/office/drawing/2014/main" id="{37CEC7F3-E73B-B612-FF66-5381CD7981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/>
              <a:t>Sample</a:t>
            </a:r>
          </a:p>
        </p:txBody>
      </p:sp>
      <p:sp>
        <p:nvSpPr>
          <p:cNvPr id="241" name="Google Shape;241;p34">
            <a:extLst>
              <a:ext uri="{FF2B5EF4-FFF2-40B4-BE49-F238E27FC236}">
                <a16:creationId xmlns:a16="http://schemas.microsoft.com/office/drawing/2014/main" id="{6ADDCB0D-CA50-C04B-D8B7-9F1642F618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83551" y="1272586"/>
            <a:ext cx="704868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 panose="02000503000000020003" pitchFamily="2" charset="0"/>
              </a:rPr>
              <a:t>Recruitment: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The study recruited 71 participants, exceeding the required 50 minimum.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 panose="02000503000000020003" pitchFamily="2" charset="0"/>
              </a:rPr>
              <a:t>Age Group: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Most participants were within the 18-24 age group.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 panose="02000503000000020003" pitchFamily="2" charset="0"/>
              </a:rPr>
              <a:t>Demographics: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A significant portion of the sample comprised female participants.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 panose="02000503000000020003" pitchFamily="2" charset="0"/>
              </a:rPr>
              <a:t>Diversity:</a:t>
            </a:r>
            <a:endParaRPr lang="en-US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The sample provides a diverse and representative group for the study</a:t>
            </a:r>
          </a:p>
        </p:txBody>
      </p:sp>
      <p:cxnSp>
        <p:nvCxnSpPr>
          <p:cNvPr id="242" name="Google Shape;242;p34">
            <a:extLst>
              <a:ext uri="{FF2B5EF4-FFF2-40B4-BE49-F238E27FC236}">
                <a16:creationId xmlns:a16="http://schemas.microsoft.com/office/drawing/2014/main" id="{8E1B142A-82A8-0DEF-B4F9-2639E328CC53}"/>
              </a:ext>
            </a:extLst>
          </p:cNvPr>
          <p:cNvCxnSpPr>
            <a:endCxn id="243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4">
            <a:extLst>
              <a:ext uri="{FF2B5EF4-FFF2-40B4-BE49-F238E27FC236}">
                <a16:creationId xmlns:a16="http://schemas.microsoft.com/office/drawing/2014/main" id="{07E4BBF9-ED07-AEFD-BD6A-116DD92E54AE}"/>
              </a:ext>
            </a:extLst>
          </p:cNvPr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086515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315FAF6B-D4AB-69FF-8637-364DC0302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>
            <a:extLst>
              <a:ext uri="{FF2B5EF4-FFF2-40B4-BE49-F238E27FC236}">
                <a16:creationId xmlns:a16="http://schemas.microsoft.com/office/drawing/2014/main" id="{DF45086D-2860-45FE-9DE1-637CE1B218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/>
              <a:t>Sampling Technique</a:t>
            </a:r>
          </a:p>
        </p:txBody>
      </p:sp>
      <p:sp>
        <p:nvSpPr>
          <p:cNvPr id="241" name="Google Shape;241;p34">
            <a:extLst>
              <a:ext uri="{FF2B5EF4-FFF2-40B4-BE49-F238E27FC236}">
                <a16:creationId xmlns:a16="http://schemas.microsoft.com/office/drawing/2014/main" id="{2C3419C3-000F-56E5-1F32-42C04941BE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83551" y="1272586"/>
            <a:ext cx="704868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 panose="02000503000000020003" pitchFamily="2" charset="0"/>
              </a:rPr>
              <a:t>Method Used: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Convenience sampling.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 panose="02000503000000020003" pitchFamily="2" charset="0"/>
              </a:rPr>
              <a:t>Reason: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bril Fatface" panose="02000503000000020003" pitchFamily="2" charset="0"/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Practical and suitable for student-level research.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 panose="02000503000000020003" pitchFamily="2" charset="0"/>
              </a:rPr>
              <a:t>Boundary: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Responses gathered within the university setting.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bril Fatface" panose="02000503000000020003" pitchFamily="2" charset="0"/>
              </a:rPr>
              <a:t>Focus: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bril Fatface" panose="02000503000000020003" pitchFamily="2" charset="0"/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University students due to accessibility and alignment with BS-level scope and resources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242" name="Google Shape;242;p34">
            <a:extLst>
              <a:ext uri="{FF2B5EF4-FFF2-40B4-BE49-F238E27FC236}">
                <a16:creationId xmlns:a16="http://schemas.microsoft.com/office/drawing/2014/main" id="{D385E864-39AD-31F6-24ED-B477338AEC96}"/>
              </a:ext>
            </a:extLst>
          </p:cNvPr>
          <p:cNvCxnSpPr>
            <a:endCxn id="243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4">
            <a:extLst>
              <a:ext uri="{FF2B5EF4-FFF2-40B4-BE49-F238E27FC236}">
                <a16:creationId xmlns:a16="http://schemas.microsoft.com/office/drawing/2014/main" id="{823E9076-E934-064F-0054-A2206E4257AB}"/>
              </a:ext>
            </a:extLst>
          </p:cNvPr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752297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>
          <a:extLst>
            <a:ext uri="{FF2B5EF4-FFF2-40B4-BE49-F238E27FC236}">
              <a16:creationId xmlns:a16="http://schemas.microsoft.com/office/drawing/2014/main" id="{E01604F3-06D3-B4B5-2210-232D6B7AC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>
            <a:extLst>
              <a:ext uri="{FF2B5EF4-FFF2-40B4-BE49-F238E27FC236}">
                <a16:creationId xmlns:a16="http://schemas.microsoft.com/office/drawing/2014/main" id="{E3887CE9-7E91-195E-5DB9-36EE403303D4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 of Survey</a:t>
            </a:r>
          </a:p>
        </p:txBody>
      </p:sp>
      <p:sp>
        <p:nvSpPr>
          <p:cNvPr id="257" name="Google Shape;257;p36">
            <a:extLst>
              <a:ext uri="{FF2B5EF4-FFF2-40B4-BE49-F238E27FC236}">
                <a16:creationId xmlns:a16="http://schemas.microsoft.com/office/drawing/2014/main" id="{0D542C9F-AB6D-C4AA-FD46-558C2FEC317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84123" y="1289540"/>
            <a:ext cx="2925517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Questionnaire: </a:t>
            </a:r>
          </a:p>
        </p:txBody>
      </p:sp>
      <p:sp>
        <p:nvSpPr>
          <p:cNvPr id="258" name="Google Shape;258;p36">
            <a:extLst>
              <a:ext uri="{FF2B5EF4-FFF2-40B4-BE49-F238E27FC236}">
                <a16:creationId xmlns:a16="http://schemas.microsoft.com/office/drawing/2014/main" id="{92A24CB1-2F75-68B9-C1C5-C55A0EA7BC6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84122" y="1861223"/>
            <a:ext cx="3787878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Structured, 25-item tool designed by the research team.</a:t>
            </a:r>
          </a:p>
        </p:txBody>
      </p:sp>
      <p:sp>
        <p:nvSpPr>
          <p:cNvPr id="260" name="Google Shape;260;p36">
            <a:extLst>
              <a:ext uri="{FF2B5EF4-FFF2-40B4-BE49-F238E27FC236}">
                <a16:creationId xmlns:a16="http://schemas.microsoft.com/office/drawing/2014/main" id="{483CEBD5-0525-54A5-53F7-1E792953A5F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701835" y="2760555"/>
            <a:ext cx="321545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Format: </a:t>
            </a:r>
          </a:p>
        </p:txBody>
      </p:sp>
      <p:sp>
        <p:nvSpPr>
          <p:cNvPr id="261" name="Google Shape;261;p36">
            <a:extLst>
              <a:ext uri="{FF2B5EF4-FFF2-40B4-BE49-F238E27FC236}">
                <a16:creationId xmlns:a16="http://schemas.microsoft.com/office/drawing/2014/main" id="{24019E83-6DA8-0BEF-FBB5-9D70814BF80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701836" y="3268708"/>
            <a:ext cx="3722164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Online, self-reported responses.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263" name="Google Shape;263;p36">
            <a:extLst>
              <a:ext uri="{FF2B5EF4-FFF2-40B4-BE49-F238E27FC236}">
                <a16:creationId xmlns:a16="http://schemas.microsoft.com/office/drawing/2014/main" id="{329C07CB-2836-D096-492E-2E472150A577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4674441" y="1291087"/>
            <a:ext cx="4346726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Includes:</a:t>
            </a:r>
            <a:endParaRPr dirty="0"/>
          </a:p>
        </p:txBody>
      </p:sp>
      <p:sp>
        <p:nvSpPr>
          <p:cNvPr id="266" name="Google Shape;266;p36">
            <a:extLst>
              <a:ext uri="{FF2B5EF4-FFF2-40B4-BE49-F238E27FC236}">
                <a16:creationId xmlns:a16="http://schemas.microsoft.com/office/drawing/2014/main" id="{DCD825B6-2061-6CE6-8CB1-9197E0F1ACB0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784121" y="2463837"/>
            <a:ext cx="2643018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2400" dirty="0"/>
              <a:t>Data Collected: </a:t>
            </a:r>
          </a:p>
        </p:txBody>
      </p:sp>
      <p:sp>
        <p:nvSpPr>
          <p:cNvPr id="267" name="Google Shape;267;p36">
            <a:extLst>
              <a:ext uri="{FF2B5EF4-FFF2-40B4-BE49-F238E27FC236}">
                <a16:creationId xmlns:a16="http://schemas.microsoft.com/office/drawing/2014/main" id="{E1573DD2-0934-8124-BB8A-AA37EA4CADB1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784121" y="2986587"/>
            <a:ext cx="3544651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Both qualitative and quantitative.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cxnSp>
        <p:nvCxnSpPr>
          <p:cNvPr id="269" name="Google Shape;269;p36">
            <a:extLst>
              <a:ext uri="{FF2B5EF4-FFF2-40B4-BE49-F238E27FC236}">
                <a16:creationId xmlns:a16="http://schemas.microsoft.com/office/drawing/2014/main" id="{05F2D28C-75A1-35C0-7C66-5C6A8F81F753}"/>
              </a:ext>
            </a:extLst>
          </p:cNvPr>
          <p:cNvCxnSpPr>
            <a:endCxn id="27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36">
            <a:extLst>
              <a:ext uri="{FF2B5EF4-FFF2-40B4-BE49-F238E27FC236}">
                <a16:creationId xmlns:a16="http://schemas.microsoft.com/office/drawing/2014/main" id="{1D64971C-C8C3-86C3-6551-F6F21CDB8E0B}"/>
              </a:ext>
            </a:extLst>
          </p:cNvPr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FBE1CB1A-3FD8-0853-50B5-AB4F3530006D}"/>
              </a:ext>
            </a:extLst>
          </p:cNvPr>
          <p:cNvSpPr>
            <a:spLocks noGrp="1" noChangeArrowheads="1"/>
          </p:cNvSpPr>
          <p:nvPr>
            <p:ph type="subTitle" idx="7"/>
          </p:nvPr>
        </p:nvSpPr>
        <p:spPr bwMode="auto">
          <a:xfrm>
            <a:off x="4701834" y="1791081"/>
            <a:ext cx="389197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Demographics (e.g., age, gender).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Frequency and intensity of nightmares.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Emotional and physical impacts.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Perceived connection to anxiety.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3B79F-DF12-9CB1-9D61-37F6D1D8E283}"/>
              </a:ext>
            </a:extLst>
          </p:cNvPr>
          <p:cNvSpPr txBox="1"/>
          <p:nvPr/>
        </p:nvSpPr>
        <p:spPr>
          <a:xfrm>
            <a:off x="819278" y="4069834"/>
            <a:ext cx="48173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latin typeface="Nunito" pitchFamily="2" charset="0"/>
              </a:rPr>
              <a:t>Covers all aspects of the relationship between nightmares and anxiety.</a:t>
            </a:r>
          </a:p>
        </p:txBody>
      </p:sp>
      <p:sp>
        <p:nvSpPr>
          <p:cNvPr id="4" name="Google Shape;260;p36">
            <a:extLst>
              <a:ext uri="{FF2B5EF4-FFF2-40B4-BE49-F238E27FC236}">
                <a16:creationId xmlns:a16="http://schemas.microsoft.com/office/drawing/2014/main" id="{37E4D9C2-1653-B4FE-F321-9C5BEC148E00}"/>
              </a:ext>
            </a:extLst>
          </p:cNvPr>
          <p:cNvSpPr txBox="1">
            <a:spLocks/>
          </p:cNvSpPr>
          <p:nvPr/>
        </p:nvSpPr>
        <p:spPr>
          <a:xfrm>
            <a:off x="819278" y="3461061"/>
            <a:ext cx="3215450" cy="634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4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Playfair Display"/>
              <a:buNone/>
              <a:defRPr sz="21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indent="0"/>
            <a:r>
              <a:rPr lang="en-US" dirty="0"/>
              <a:t>Purpose: </a:t>
            </a:r>
          </a:p>
        </p:txBody>
      </p:sp>
    </p:spTree>
    <p:extLst>
      <p:ext uri="{BB962C8B-B14F-4D97-AF65-F5344CB8AC3E}">
        <p14:creationId xmlns:p14="http://schemas.microsoft.com/office/powerpoint/2010/main" val="4009238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4D6745F4-2067-38B8-C25E-E03677726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>
            <a:extLst>
              <a:ext uri="{FF2B5EF4-FFF2-40B4-BE49-F238E27FC236}">
                <a16:creationId xmlns:a16="http://schemas.microsoft.com/office/drawing/2014/main" id="{5876B6B0-0992-AF8F-0EC7-6BAC65245C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/>
              <a:t>Source of Data</a:t>
            </a:r>
          </a:p>
        </p:txBody>
      </p:sp>
      <p:sp>
        <p:nvSpPr>
          <p:cNvPr id="241" name="Google Shape;241;p34">
            <a:extLst>
              <a:ext uri="{FF2B5EF4-FFF2-40B4-BE49-F238E27FC236}">
                <a16:creationId xmlns:a16="http://schemas.microsoft.com/office/drawing/2014/main" id="{D4D69A9D-4416-99C6-F9B2-3D43E9F6A5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83551" y="1272586"/>
            <a:ext cx="704868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bril Fatface" panose="02000503000000020003" pitchFamily="2" charset="0"/>
              </a:rPr>
              <a:t>Primary Data: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</a:rPr>
              <a:t>Collected directly from participants.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bril Fatface" panose="02000503000000020003" pitchFamily="2" charset="0"/>
              </a:rPr>
              <a:t>Main Focus: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</a:rPr>
              <a:t>University students.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bril Fatface" panose="02000503000000020003" pitchFamily="2" charset="0"/>
              </a:rPr>
              <a:t>Reason: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</a:rPr>
              <a:t>Accessibility.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</a:rPr>
              <a:t>High likelihood of experiencing stress and anxiety (nightmare triggers).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bril Fatface" panose="02000503000000020003" pitchFamily="2" charset="0"/>
              </a:rPr>
              <a:t>Content: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Personal experiences with nightmares and anxiety.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</a:endParaRPr>
          </a:p>
        </p:txBody>
      </p:sp>
      <p:cxnSp>
        <p:nvCxnSpPr>
          <p:cNvPr id="242" name="Google Shape;242;p34">
            <a:extLst>
              <a:ext uri="{FF2B5EF4-FFF2-40B4-BE49-F238E27FC236}">
                <a16:creationId xmlns:a16="http://schemas.microsoft.com/office/drawing/2014/main" id="{BFFC588A-BEB3-75A9-B12C-D8AEA97ADD7B}"/>
              </a:ext>
            </a:extLst>
          </p:cNvPr>
          <p:cNvCxnSpPr>
            <a:endCxn id="243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4">
            <a:extLst>
              <a:ext uri="{FF2B5EF4-FFF2-40B4-BE49-F238E27FC236}">
                <a16:creationId xmlns:a16="http://schemas.microsoft.com/office/drawing/2014/main" id="{85171E72-5B70-36C0-DDD5-6A522254DE09}"/>
              </a:ext>
            </a:extLst>
          </p:cNvPr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473017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>
          <a:extLst>
            <a:ext uri="{FF2B5EF4-FFF2-40B4-BE49-F238E27FC236}">
              <a16:creationId xmlns:a16="http://schemas.microsoft.com/office/drawing/2014/main" id="{6956E632-98FB-46DD-7983-071E778B6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>
            <a:extLst>
              <a:ext uri="{FF2B5EF4-FFF2-40B4-BE49-F238E27FC236}">
                <a16:creationId xmlns:a16="http://schemas.microsoft.com/office/drawing/2014/main" id="{333D6059-76CD-9283-85CF-318D7095C4EA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Instrument of Study</a:t>
            </a:r>
          </a:p>
        </p:txBody>
      </p:sp>
      <p:sp>
        <p:nvSpPr>
          <p:cNvPr id="257" name="Google Shape;257;p36">
            <a:extLst>
              <a:ext uri="{FF2B5EF4-FFF2-40B4-BE49-F238E27FC236}">
                <a16:creationId xmlns:a16="http://schemas.microsoft.com/office/drawing/2014/main" id="{D483A8B1-DAFB-9532-44D3-44D013E9605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67248" y="1205083"/>
            <a:ext cx="4077809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2400" dirty="0">
                <a:solidFill>
                  <a:schemeClr val="dk1"/>
                </a:solidFill>
              </a:rPr>
              <a:t>Questionnaire: </a:t>
            </a:r>
          </a:p>
        </p:txBody>
      </p:sp>
      <p:sp>
        <p:nvSpPr>
          <p:cNvPr id="258" name="Google Shape;258;p36">
            <a:extLst>
              <a:ext uri="{FF2B5EF4-FFF2-40B4-BE49-F238E27FC236}">
                <a16:creationId xmlns:a16="http://schemas.microsoft.com/office/drawing/2014/main" id="{9DFF8BD7-CBC2-DFFF-3301-D9304661606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867247" y="1677689"/>
            <a:ext cx="7704001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Custom-designed to analyze nightmares and anxiety.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/>
            <a:r>
              <a:rPr lang="en-GB" sz="2400" dirty="0">
                <a:latin typeface="Abril Fatface" panose="02000503000000020003" pitchFamily="2" charset="0"/>
              </a:rPr>
              <a:t>Purpose:</a:t>
            </a:r>
          </a:p>
          <a:p>
            <a:pPr marL="0" indent="0"/>
            <a:r>
              <a:rPr lang="en-US" sz="1600" dirty="0">
                <a:latin typeface="Nunito" pitchFamily="2" charset="0"/>
              </a:rPr>
              <a:t>Thoroughly examines the connection between nightmares and anxiety.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Nunito" pitchFamily="2" charset="0"/>
            </a:endParaRPr>
          </a:p>
          <a:p>
            <a:pPr marL="0" indent="0"/>
            <a:r>
              <a:rPr lang="en-US" sz="2400" dirty="0">
                <a:latin typeface="Abril Fatface" panose="02000503000000020003" pitchFamily="2" charset="0"/>
              </a:rPr>
              <a:t>Content:</a:t>
            </a:r>
            <a:endParaRPr lang="en-US" sz="1600" dirty="0">
              <a:latin typeface="Nunito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Demographics.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Quantitative measures (frequency, intensity).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Qualitative insights (descriptions of nightmares, impacts).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Nunito" pitchFamily="2" charset="0"/>
            </a:endParaRPr>
          </a:p>
          <a:p>
            <a:pPr marL="0" indent="0"/>
            <a:r>
              <a:rPr lang="en-GB" sz="2400" dirty="0">
                <a:latin typeface="Abril Fatface" panose="02000503000000020003" pitchFamily="2" charset="0"/>
              </a:rPr>
              <a:t> </a:t>
            </a:r>
          </a:p>
          <a:p>
            <a:pPr marL="0" indent="0"/>
            <a:endParaRPr lang="en-GB" sz="2400" dirty="0">
              <a:latin typeface="Abril Fatface" panose="02000503000000020003" pitchFamily="2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cxnSp>
        <p:nvCxnSpPr>
          <p:cNvPr id="269" name="Google Shape;269;p36">
            <a:extLst>
              <a:ext uri="{FF2B5EF4-FFF2-40B4-BE49-F238E27FC236}">
                <a16:creationId xmlns:a16="http://schemas.microsoft.com/office/drawing/2014/main" id="{54289915-20A8-2BF5-B929-114C92986A0C}"/>
              </a:ext>
            </a:extLst>
          </p:cNvPr>
          <p:cNvCxnSpPr>
            <a:endCxn id="27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36">
            <a:extLst>
              <a:ext uri="{FF2B5EF4-FFF2-40B4-BE49-F238E27FC236}">
                <a16:creationId xmlns:a16="http://schemas.microsoft.com/office/drawing/2014/main" id="{BB410020-53DE-61E5-2153-7A6CEA55EA20}"/>
              </a:ext>
            </a:extLst>
          </p:cNvPr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278105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>
          <a:extLst>
            <a:ext uri="{FF2B5EF4-FFF2-40B4-BE49-F238E27FC236}">
              <a16:creationId xmlns:a16="http://schemas.microsoft.com/office/drawing/2014/main" id="{F81AF9B6-5E2E-2322-627C-12FEEC9E2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>
            <a:extLst>
              <a:ext uri="{FF2B5EF4-FFF2-40B4-BE49-F238E27FC236}">
                <a16:creationId xmlns:a16="http://schemas.microsoft.com/office/drawing/2014/main" id="{76CE14CC-0028-90CF-857C-FFC6294A0738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Collection</a:t>
            </a:r>
          </a:p>
        </p:txBody>
      </p:sp>
      <p:sp>
        <p:nvSpPr>
          <p:cNvPr id="258" name="Google Shape;258;p36">
            <a:extLst>
              <a:ext uri="{FF2B5EF4-FFF2-40B4-BE49-F238E27FC236}">
                <a16:creationId xmlns:a16="http://schemas.microsoft.com/office/drawing/2014/main" id="{AA8DEF50-8B11-76A4-BF68-EFBD4B5BF13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853393" y="1323998"/>
            <a:ext cx="7704001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Abril Fatface" panose="02000503000000020003" pitchFamily="2" charset="0"/>
              </a:rPr>
              <a:t>Method: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Google Forms for accessibility and convenience.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bril Fatface" panose="02000503000000020003" pitchFamily="2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Abril Fatface" panose="02000503000000020003" pitchFamily="2" charset="0"/>
              </a:rPr>
              <a:t>Advantages: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Wide participant reach.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No physical distribution needed.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Abril Fatface" panose="02000503000000020003" pitchFamily="2" charset="0"/>
              </a:rPr>
              <a:t>Confidentiality: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Responses anonymized.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Ensures privacy for sensitive topics.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cxnSp>
        <p:nvCxnSpPr>
          <p:cNvPr id="269" name="Google Shape;269;p36">
            <a:extLst>
              <a:ext uri="{FF2B5EF4-FFF2-40B4-BE49-F238E27FC236}">
                <a16:creationId xmlns:a16="http://schemas.microsoft.com/office/drawing/2014/main" id="{28C0F848-29C7-B77C-7330-0184EDC83B68}"/>
              </a:ext>
            </a:extLst>
          </p:cNvPr>
          <p:cNvCxnSpPr>
            <a:endCxn id="27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36">
            <a:extLst>
              <a:ext uri="{FF2B5EF4-FFF2-40B4-BE49-F238E27FC236}">
                <a16:creationId xmlns:a16="http://schemas.microsoft.com/office/drawing/2014/main" id="{4E22DB42-4282-9426-828F-34E64AD709D2}"/>
              </a:ext>
            </a:extLst>
          </p:cNvPr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509651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>
          <a:extLst>
            <a:ext uri="{FF2B5EF4-FFF2-40B4-BE49-F238E27FC236}">
              <a16:creationId xmlns:a16="http://schemas.microsoft.com/office/drawing/2014/main" id="{A8D5552E-89B2-EFA0-0C24-1D4F44EFC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>
            <a:extLst>
              <a:ext uri="{FF2B5EF4-FFF2-40B4-BE49-F238E27FC236}">
                <a16:creationId xmlns:a16="http://schemas.microsoft.com/office/drawing/2014/main" id="{E72A4176-23C0-A135-5B8D-7494E9A487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3094" y="1464160"/>
            <a:ext cx="7788739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DATA ANALYSIS</a:t>
            </a:r>
            <a:endParaRPr sz="7200" dirty="0"/>
          </a:p>
        </p:txBody>
      </p:sp>
      <p:cxnSp>
        <p:nvCxnSpPr>
          <p:cNvPr id="250" name="Google Shape;250;p35">
            <a:extLst>
              <a:ext uri="{FF2B5EF4-FFF2-40B4-BE49-F238E27FC236}">
                <a16:creationId xmlns:a16="http://schemas.microsoft.com/office/drawing/2014/main" id="{1FF54D54-375E-104F-2A6E-F19DF65FC270}"/>
              </a:ext>
            </a:extLst>
          </p:cNvPr>
          <p:cNvCxnSpPr>
            <a:endCxn id="251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35">
            <a:extLst>
              <a:ext uri="{FF2B5EF4-FFF2-40B4-BE49-F238E27FC236}">
                <a16:creationId xmlns:a16="http://schemas.microsoft.com/office/drawing/2014/main" id="{78A1879F-EF68-B656-5890-633C7526750B}"/>
              </a:ext>
            </a:extLst>
          </p:cNvPr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140931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>
          <a:extLst>
            <a:ext uri="{FF2B5EF4-FFF2-40B4-BE49-F238E27FC236}">
              <a16:creationId xmlns:a16="http://schemas.microsoft.com/office/drawing/2014/main" id="{56E8275D-B25C-8697-A1B4-EB71926B7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>
            <a:extLst>
              <a:ext uri="{FF2B5EF4-FFF2-40B4-BE49-F238E27FC236}">
                <a16:creationId xmlns:a16="http://schemas.microsoft.com/office/drawing/2014/main" id="{168D6BED-2238-6452-CDC5-3F60018588D9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Prevalence of Nightmares: </a:t>
            </a:r>
          </a:p>
        </p:txBody>
      </p:sp>
      <p:sp>
        <p:nvSpPr>
          <p:cNvPr id="258" name="Google Shape;258;p36">
            <a:extLst>
              <a:ext uri="{FF2B5EF4-FFF2-40B4-BE49-F238E27FC236}">
                <a16:creationId xmlns:a16="http://schemas.microsoft.com/office/drawing/2014/main" id="{6B2BE822-5E77-7B4B-839C-AA068574928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853393" y="1171600"/>
            <a:ext cx="7704001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Approximately 45% of respondents experience nightmares to varying degrees, ranging from occasional to very frequent occurrences.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While stress and trauma were identified as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triggers for some, 60.6% categorized there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nightmares as idiopathic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Although Many respondents demonstrated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awareness of the potential causes of there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nightmares suggesting a degree of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self-reflection or insight into their triggers.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This data also indicates a mix of underlying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factors beyond anxiety for the category of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idiopathic nightmares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cxnSp>
        <p:nvCxnSpPr>
          <p:cNvPr id="269" name="Google Shape;269;p36">
            <a:extLst>
              <a:ext uri="{FF2B5EF4-FFF2-40B4-BE49-F238E27FC236}">
                <a16:creationId xmlns:a16="http://schemas.microsoft.com/office/drawing/2014/main" id="{4ECB8397-550A-5634-4AA9-F782EA9EF172}"/>
              </a:ext>
            </a:extLst>
          </p:cNvPr>
          <p:cNvCxnSpPr>
            <a:endCxn id="27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36">
            <a:extLst>
              <a:ext uri="{FF2B5EF4-FFF2-40B4-BE49-F238E27FC236}">
                <a16:creationId xmlns:a16="http://schemas.microsoft.com/office/drawing/2014/main" id="{ACE1CF3B-D9E3-D161-938D-72ABB2092EEE}"/>
              </a:ext>
            </a:extLst>
          </p:cNvPr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" name="Picture 1" descr="Forms response chart. Question title: How often do you experience nightmares?. Number of responses: 71 responses.">
            <a:extLst>
              <a:ext uri="{FF2B5EF4-FFF2-40B4-BE49-F238E27FC236}">
                <a16:creationId xmlns:a16="http://schemas.microsoft.com/office/drawing/2014/main" id="{A6A40607-C1E5-6360-9702-B2F1FAF5D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007" y="1559357"/>
            <a:ext cx="3695423" cy="147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orms response chart. Question title: How would you categorize your nightmares from the following:. Number of responses: 71 responses.">
            <a:extLst>
              <a:ext uri="{FF2B5EF4-FFF2-40B4-BE49-F238E27FC236}">
                <a16:creationId xmlns:a16="http://schemas.microsoft.com/office/drawing/2014/main" id="{EB2770B6-69EF-51E3-9A7A-3F6A82791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005" y="3107189"/>
            <a:ext cx="3705110" cy="147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470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>
          <a:extLst>
            <a:ext uri="{FF2B5EF4-FFF2-40B4-BE49-F238E27FC236}">
              <a16:creationId xmlns:a16="http://schemas.microsoft.com/office/drawing/2014/main" id="{9C40FB8F-D50D-D95D-B1B3-123A0BE34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>
            <a:extLst>
              <a:ext uri="{FF2B5EF4-FFF2-40B4-BE49-F238E27FC236}">
                <a16:creationId xmlns:a16="http://schemas.microsoft.com/office/drawing/2014/main" id="{42EC1C5F-E746-B921-2C30-12B8C87875D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911436" y="1167037"/>
            <a:ext cx="3445164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Abril Fatface" panose="02000503000000020003" pitchFamily="2" charset="0"/>
              </a:rPr>
              <a:t>Anxiety Levels: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 significant proportion (45%) of respondents reported moderate levels of anxiety (score 3 on a 1-5 scale), indicating a connection between anxiety and nightmares.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data indicates a significant relationship between frequent nightmares and heightened anxiety levels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cxnSp>
        <p:nvCxnSpPr>
          <p:cNvPr id="269" name="Google Shape;269;p36">
            <a:extLst>
              <a:ext uri="{FF2B5EF4-FFF2-40B4-BE49-F238E27FC236}">
                <a16:creationId xmlns:a16="http://schemas.microsoft.com/office/drawing/2014/main" id="{81E74896-7B63-FF32-6110-BE12B4F4E287}"/>
              </a:ext>
            </a:extLst>
          </p:cNvPr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Forms response chart. Question title: On a scale of 1–5, how anxious do you feel after having a nightmare?&#10;. Number of responses: 71 responses.">
            <a:extLst>
              <a:ext uri="{FF2B5EF4-FFF2-40B4-BE49-F238E27FC236}">
                <a16:creationId xmlns:a16="http://schemas.microsoft.com/office/drawing/2014/main" id="{F44254FD-9DF9-765A-3731-F2AEA3CDC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82" y="364667"/>
            <a:ext cx="4042885" cy="204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orms response chart. Question title: On a scale of 1–5, how intense or distressing do your nightmares typically feel?&#10;. Number of responses: 71 responses.">
            <a:extLst>
              <a:ext uri="{FF2B5EF4-FFF2-40B4-BE49-F238E27FC236}">
                <a16:creationId xmlns:a16="http://schemas.microsoft.com/office/drawing/2014/main" id="{4CFD89C7-E198-919C-7706-BD20E2FC0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82" y="2466979"/>
            <a:ext cx="4042885" cy="215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801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>
          <a:extLst>
            <a:ext uri="{FF2B5EF4-FFF2-40B4-BE49-F238E27FC236}">
              <a16:creationId xmlns:a16="http://schemas.microsoft.com/office/drawing/2014/main" id="{AF9BCC24-E457-E313-2F03-3AF07D6EF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>
            <a:extLst>
              <a:ext uri="{FF2B5EF4-FFF2-40B4-BE49-F238E27FC236}">
                <a16:creationId xmlns:a16="http://schemas.microsoft.com/office/drawing/2014/main" id="{D33E5A9E-5E48-D9DA-1204-76C5CD7A085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830502" y="837622"/>
            <a:ext cx="3445164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Physical symptoms such as sweating, heart racing, shortness of breath, shaking, trembling, and tension were commonly reported.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emotional symptoms such as fear, anxiety, sadness and confusion were prevalent.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Participants who reported experiencing frequent nightmares often described these intense physiological and psychological responses which align with symptoms of anxiety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cxnSp>
        <p:nvCxnSpPr>
          <p:cNvPr id="269" name="Google Shape;269;p36">
            <a:extLst>
              <a:ext uri="{FF2B5EF4-FFF2-40B4-BE49-F238E27FC236}">
                <a16:creationId xmlns:a16="http://schemas.microsoft.com/office/drawing/2014/main" id="{31F64446-01EB-7DF7-AC4B-88E18C0EBF11}"/>
              </a:ext>
            </a:extLst>
          </p:cNvPr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Forms response chart. Question title: How do you feel after waking up from a nightmare? (Please check all that apply). Number of responses: 71 responses.">
            <a:extLst>
              <a:ext uri="{FF2B5EF4-FFF2-40B4-BE49-F238E27FC236}">
                <a16:creationId xmlns:a16="http://schemas.microsoft.com/office/drawing/2014/main" id="{D2EDD2E7-5037-D3FF-6E62-28A8091C3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569" y="337778"/>
            <a:ext cx="3896288" cy="203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orms response chart. Question title:  Select all physical symptoms  that you experienced upon waking up from  nightmares . Number of responses: 71 responses.">
            <a:extLst>
              <a:ext uri="{FF2B5EF4-FFF2-40B4-BE49-F238E27FC236}">
                <a16:creationId xmlns:a16="http://schemas.microsoft.com/office/drawing/2014/main" id="{DFF41200-2288-A008-7C64-B0D3F3C53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569" y="2556911"/>
            <a:ext cx="3896288" cy="204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78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1294800" y="1382388"/>
            <a:ext cx="63294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</a:t>
            </a:r>
            <a:endParaRPr dirty="0"/>
          </a:p>
        </p:txBody>
      </p:sp>
      <p:cxnSp>
        <p:nvCxnSpPr>
          <p:cNvPr id="250" name="Google Shape;250;p35"/>
          <p:cNvCxnSpPr>
            <a:endCxn id="251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35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>
          <a:extLst>
            <a:ext uri="{FF2B5EF4-FFF2-40B4-BE49-F238E27FC236}">
              <a16:creationId xmlns:a16="http://schemas.microsoft.com/office/drawing/2014/main" id="{F3188ED9-ED96-E9E0-24FB-A708E65A2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>
            <a:extLst>
              <a:ext uri="{FF2B5EF4-FFF2-40B4-BE49-F238E27FC236}">
                <a16:creationId xmlns:a16="http://schemas.microsoft.com/office/drawing/2014/main" id="{CA657995-9FCD-88C7-A94B-421113E4867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945302" y="625168"/>
            <a:ext cx="3445164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Abril Fatface" panose="02000503000000020003" pitchFamily="2" charset="0"/>
              </a:rPr>
              <a:t>Sleep Disturbances: </a:t>
            </a:r>
            <a:r>
              <a:rPr lang="en-US" dirty="0"/>
              <a:t>About 25% of participants dreaded falling asleep due to the potential recurrence of nightmares, significantly affecting their sleep quality.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/>
            <a:r>
              <a:rPr lang="en-US" sz="2400" dirty="0">
                <a:latin typeface="Abril Fatface" panose="02000503000000020003" pitchFamily="2" charset="0"/>
              </a:rPr>
              <a:t>Nightmares as Anxiety Amplifiers: </a:t>
            </a:r>
            <a:r>
              <a:rPr lang="en-US" dirty="0"/>
              <a:t>The significant proportion (25%) of participants dreading sleep due to nightmares suggests that anxiety manifests strongly in their subconscious, creating a feedback loop where fear of sleep exacerbates anxiety and worsens overall mental health.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cxnSp>
        <p:nvCxnSpPr>
          <p:cNvPr id="269" name="Google Shape;269;p36">
            <a:extLst>
              <a:ext uri="{FF2B5EF4-FFF2-40B4-BE49-F238E27FC236}">
                <a16:creationId xmlns:a16="http://schemas.microsoft.com/office/drawing/2014/main" id="{83C89D86-7318-66D2-304A-D2121DA86A7F}"/>
              </a:ext>
            </a:extLst>
          </p:cNvPr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Forms response chart. Question title: Do you feel a sense of dread or fear before going to sleep due to the possibility of having a nightmare?&#10;. Number of responses: 71 responses.">
            <a:extLst>
              <a:ext uri="{FF2B5EF4-FFF2-40B4-BE49-F238E27FC236}">
                <a16:creationId xmlns:a16="http://schemas.microsoft.com/office/drawing/2014/main" id="{73F851AA-5CFE-4233-8D6A-A0267AAB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4" y="2465725"/>
            <a:ext cx="4068837" cy="211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orms response chart. Question title: Do you find that your anxiety levels increase when you are unable to control the events in your dreams?&#10;. Number of responses: 71 responses.">
            <a:extLst>
              <a:ext uri="{FF2B5EF4-FFF2-40B4-BE49-F238E27FC236}">
                <a16:creationId xmlns:a16="http://schemas.microsoft.com/office/drawing/2014/main" id="{5309CEDF-2FFC-9AD1-5D9D-9FFF83E2E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4" y="277702"/>
            <a:ext cx="4068837" cy="211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783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>
          <a:extLst>
            <a:ext uri="{FF2B5EF4-FFF2-40B4-BE49-F238E27FC236}">
              <a16:creationId xmlns:a16="http://schemas.microsoft.com/office/drawing/2014/main" id="{21D7B4D6-719E-F6F0-F305-987DE4338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>
            <a:extLst>
              <a:ext uri="{FF2B5EF4-FFF2-40B4-BE49-F238E27FC236}">
                <a16:creationId xmlns:a16="http://schemas.microsoft.com/office/drawing/2014/main" id="{25A1DAAB-71D9-F945-E71A-9972DA21FD5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945302" y="233282"/>
            <a:ext cx="3445164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Abril Fatface" panose="02000503000000020003" pitchFamily="2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Abril Fatface" panose="02000503000000020003" pitchFamily="2" charset="0"/>
              </a:rPr>
              <a:t>Control Over Dreams: </a:t>
            </a:r>
            <a:r>
              <a:rPr lang="en-US" dirty="0">
                <a:latin typeface="Nunito" pitchFamily="2" charset="0"/>
              </a:rPr>
              <a:t>Anxiety related to the lack of control in dreams was acknowledged by 38% of respondents, with an additional 28% recognizing this might be a concern.</a:t>
            </a:r>
            <a:endParaRPr lang="en-US" sz="2400" dirty="0">
              <a:latin typeface="Abril Fatface" panose="02000503000000020003" pitchFamily="2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Abril Fatface" panose="02000503000000020003" pitchFamily="2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Abril Fatface" panose="02000503000000020003" pitchFamily="2" charset="0"/>
              </a:rPr>
              <a:t>Perceived Helplessness in Dreams: 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high percentage (66% combined) concerned with control in dreams reflects a deeper sense of vulnerability and lack of agency, common traits in anxiety disorders, which may extend into their waking life, intensifying feelings of unease and helplessness.</a:t>
            </a:r>
          </a:p>
        </p:txBody>
      </p:sp>
      <p:cxnSp>
        <p:nvCxnSpPr>
          <p:cNvPr id="269" name="Google Shape;269;p36">
            <a:extLst>
              <a:ext uri="{FF2B5EF4-FFF2-40B4-BE49-F238E27FC236}">
                <a16:creationId xmlns:a16="http://schemas.microsoft.com/office/drawing/2014/main" id="{485EF61E-A503-241F-ECE0-CC7055FE9B9B}"/>
              </a:ext>
            </a:extLst>
          </p:cNvPr>
          <p:cNvCxnSpPr>
            <a:cxnSpLocks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Forms response chart. Question title: Do you feel a sense of dread or fear before going to sleep due to the possibility of having a nightmare?&#10;. Number of responses: 71 responses.">
            <a:extLst>
              <a:ext uri="{FF2B5EF4-FFF2-40B4-BE49-F238E27FC236}">
                <a16:creationId xmlns:a16="http://schemas.microsoft.com/office/drawing/2014/main" id="{FEB02BB4-8B8E-50B6-7236-A4F11323C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4" y="2465725"/>
            <a:ext cx="4068837" cy="211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orms response chart. Question title: Do you find that your anxiety levels increase when you are unable to control the events in your dreams?&#10;. Number of responses: 71 responses.">
            <a:extLst>
              <a:ext uri="{FF2B5EF4-FFF2-40B4-BE49-F238E27FC236}">
                <a16:creationId xmlns:a16="http://schemas.microsoft.com/office/drawing/2014/main" id="{17D09959-E375-33CE-949D-E9334F017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4" y="277702"/>
            <a:ext cx="4068837" cy="211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855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>
          <a:extLst>
            <a:ext uri="{FF2B5EF4-FFF2-40B4-BE49-F238E27FC236}">
              <a16:creationId xmlns:a16="http://schemas.microsoft.com/office/drawing/2014/main" id="{7EBC8888-968B-CD52-E396-6E90E1D1B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>
            <a:extLst>
              <a:ext uri="{FF2B5EF4-FFF2-40B4-BE49-F238E27FC236}">
                <a16:creationId xmlns:a16="http://schemas.microsoft.com/office/drawing/2014/main" id="{35D42986-DE18-3E3D-1F66-A54C61BF3CD3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further insights </a:t>
            </a:r>
          </a:p>
        </p:txBody>
      </p:sp>
      <p:sp>
        <p:nvSpPr>
          <p:cNvPr id="258" name="Google Shape;258;p36">
            <a:extLst>
              <a:ext uri="{FF2B5EF4-FFF2-40B4-BE49-F238E27FC236}">
                <a16:creationId xmlns:a16="http://schemas.microsoft.com/office/drawing/2014/main" id="{FF7085D7-2DDB-D528-6FD7-1993E597A43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853393" y="1171600"/>
            <a:ext cx="7704001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57% of participants were able to proceed with their day as normal after a nightmare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The majority (70%) of participants reported no significant social or functional drawbacks from experiencing nightmares, highlighting individual differences in coping mechanisms.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  The fact that 91.5% of participants had not sought professional help suggests potential       barriers to seeking assistance or a lack of awareness about available resources indicating that other factors may influence the relationship.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Individuals who experience frequent nightmares often report symptoms consistent with higher anxiety levels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</p:txBody>
      </p:sp>
      <p:cxnSp>
        <p:nvCxnSpPr>
          <p:cNvPr id="269" name="Google Shape;269;p36">
            <a:extLst>
              <a:ext uri="{FF2B5EF4-FFF2-40B4-BE49-F238E27FC236}">
                <a16:creationId xmlns:a16="http://schemas.microsoft.com/office/drawing/2014/main" id="{982BB6C8-BB48-7E13-BB5B-FB94E8BDE618}"/>
              </a:ext>
            </a:extLst>
          </p:cNvPr>
          <p:cNvCxnSpPr>
            <a:endCxn id="27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36">
            <a:extLst>
              <a:ext uri="{FF2B5EF4-FFF2-40B4-BE49-F238E27FC236}">
                <a16:creationId xmlns:a16="http://schemas.microsoft.com/office/drawing/2014/main" id="{AD302C33-6231-1EB7-6667-7050CC818C09}"/>
              </a:ext>
            </a:extLst>
          </p:cNvPr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72574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>
          <a:extLst>
            <a:ext uri="{FF2B5EF4-FFF2-40B4-BE49-F238E27FC236}">
              <a16:creationId xmlns:a16="http://schemas.microsoft.com/office/drawing/2014/main" id="{5F1713AC-C584-0771-5B16-E0AF3A136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>
            <a:extLst>
              <a:ext uri="{FF2B5EF4-FFF2-40B4-BE49-F238E27FC236}">
                <a16:creationId xmlns:a16="http://schemas.microsoft.com/office/drawing/2014/main" id="{5D334707-21ED-1C43-F11D-6E7684B998E9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 </a:t>
            </a:r>
          </a:p>
        </p:txBody>
      </p:sp>
      <p:sp>
        <p:nvSpPr>
          <p:cNvPr id="258" name="Google Shape;258;p36">
            <a:extLst>
              <a:ext uri="{FF2B5EF4-FFF2-40B4-BE49-F238E27FC236}">
                <a16:creationId xmlns:a16="http://schemas.microsoft.com/office/drawing/2014/main" id="{1E731D29-CBDF-D266-A64B-4F727E47C6E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853393" y="1171600"/>
            <a:ext cx="7704001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The findings partially support the hypothesis, but variability in responses and other influencing factors call for more controlled studies to establish a definitive connection between frequent nightmares and anxiety.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The research highlighted critical trends and patterns that aligned with the research objectives.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The study has demonstrated the importance of addressing the research problem through evidence-based practices.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The alignment of findings with previous research strengthens the study's reliability, while deviations highlight areas for further exploration.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cxnSp>
        <p:nvCxnSpPr>
          <p:cNvPr id="269" name="Google Shape;269;p36">
            <a:extLst>
              <a:ext uri="{FF2B5EF4-FFF2-40B4-BE49-F238E27FC236}">
                <a16:creationId xmlns:a16="http://schemas.microsoft.com/office/drawing/2014/main" id="{813C5AA4-510E-525A-AB63-B9EDD670519B}"/>
              </a:ext>
            </a:extLst>
          </p:cNvPr>
          <p:cNvCxnSpPr>
            <a:endCxn id="27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36">
            <a:extLst>
              <a:ext uri="{FF2B5EF4-FFF2-40B4-BE49-F238E27FC236}">
                <a16:creationId xmlns:a16="http://schemas.microsoft.com/office/drawing/2014/main" id="{07CDFCBB-F049-5B29-79A6-188DD551FC1B}"/>
              </a:ext>
            </a:extLst>
          </p:cNvPr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219728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>
          <a:extLst>
            <a:ext uri="{FF2B5EF4-FFF2-40B4-BE49-F238E27FC236}">
              <a16:creationId xmlns:a16="http://schemas.microsoft.com/office/drawing/2014/main" id="{0A138953-996B-24AF-5357-1120756D5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>
            <a:extLst>
              <a:ext uri="{FF2B5EF4-FFF2-40B4-BE49-F238E27FC236}">
                <a16:creationId xmlns:a16="http://schemas.microsoft.com/office/drawing/2014/main" id="{04DF8972-78FE-A8F4-46A2-4FBDCBC389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3094" y="1464160"/>
            <a:ext cx="7788739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/>
              <a:t>Thanks!</a:t>
            </a:r>
            <a:endParaRPr sz="11500" dirty="0"/>
          </a:p>
        </p:txBody>
      </p:sp>
      <p:cxnSp>
        <p:nvCxnSpPr>
          <p:cNvPr id="250" name="Google Shape;250;p35">
            <a:extLst>
              <a:ext uri="{FF2B5EF4-FFF2-40B4-BE49-F238E27FC236}">
                <a16:creationId xmlns:a16="http://schemas.microsoft.com/office/drawing/2014/main" id="{7D9C07BC-3FF0-AB37-A6E4-F2E27D144407}"/>
              </a:ext>
            </a:extLst>
          </p:cNvPr>
          <p:cNvCxnSpPr>
            <a:endCxn id="251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35">
            <a:extLst>
              <a:ext uri="{FF2B5EF4-FFF2-40B4-BE49-F238E27FC236}">
                <a16:creationId xmlns:a16="http://schemas.microsoft.com/office/drawing/2014/main" id="{06DEF479-6715-4B2F-1A77-A98BCF33DF72}"/>
              </a:ext>
            </a:extLst>
          </p:cNvPr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8227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AE4F658-D33E-3E8F-324B-2B360B64F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>
            <a:extLst>
              <a:ext uri="{FF2B5EF4-FFF2-40B4-BE49-F238E27FC236}">
                <a16:creationId xmlns:a16="http://schemas.microsoft.com/office/drawing/2014/main" id="{C671A496-70B3-FBF0-91E3-16FE0785F2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b="0" dirty="0">
                <a:solidFill>
                  <a:schemeClr val="dk1"/>
                </a:solidFill>
              </a:rPr>
              <a:t>Survey Method Overview</a:t>
            </a:r>
            <a:endParaRPr b="0" dirty="0"/>
          </a:p>
        </p:txBody>
      </p:sp>
      <p:sp>
        <p:nvSpPr>
          <p:cNvPr id="241" name="Google Shape;241;p34">
            <a:extLst>
              <a:ext uri="{FF2B5EF4-FFF2-40B4-BE49-F238E27FC236}">
                <a16:creationId xmlns:a16="http://schemas.microsoft.com/office/drawing/2014/main" id="{B7D61195-7E7E-3180-6D4A-60EA1C3A03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bril Fatface" panose="02000503000000020003" pitchFamily="2" charset="0"/>
              </a:rPr>
              <a:t>Definition: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A systematic approach to gathering data via questions targeting attitudes, actions, or knowledge.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bril Fatface" panose="02000503000000020003" pitchFamily="2" charset="0"/>
              </a:rPr>
              <a:t>When to Use: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</a:rPr>
              <a:t>Ideal for large sample sizes, trends, and patterns analysis.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</a:rPr>
              <a:t>Effective for standardized data collection and comparisons across groups.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</a:rPr>
              <a:t>Explores attitudes and opinions for deeper insights.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</a:endParaRPr>
          </a:p>
        </p:txBody>
      </p:sp>
      <p:cxnSp>
        <p:nvCxnSpPr>
          <p:cNvPr id="242" name="Google Shape;242;p34">
            <a:extLst>
              <a:ext uri="{FF2B5EF4-FFF2-40B4-BE49-F238E27FC236}">
                <a16:creationId xmlns:a16="http://schemas.microsoft.com/office/drawing/2014/main" id="{14B2CCBA-3BE0-6311-7ACE-982929E5FBE5}"/>
              </a:ext>
            </a:extLst>
          </p:cNvPr>
          <p:cNvCxnSpPr>
            <a:endCxn id="243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4">
            <a:extLst>
              <a:ext uri="{FF2B5EF4-FFF2-40B4-BE49-F238E27FC236}">
                <a16:creationId xmlns:a16="http://schemas.microsoft.com/office/drawing/2014/main" id="{DE6F6E8D-6D06-4CDB-732E-069B1A0650E0}"/>
              </a:ext>
            </a:extLst>
          </p:cNvPr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71440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E4093D3F-3C95-1B43-F0A6-8F7964904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>
            <a:extLst>
              <a:ext uri="{FF2B5EF4-FFF2-40B4-BE49-F238E27FC236}">
                <a16:creationId xmlns:a16="http://schemas.microsoft.com/office/drawing/2014/main" id="{2D0A91C7-8FCA-B87B-1A0B-30C04FEF97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b="0" dirty="0">
                <a:solidFill>
                  <a:schemeClr val="dk1"/>
                </a:solidFill>
              </a:rPr>
              <a:t>Key Steps in Survey Procedure:</a:t>
            </a:r>
            <a:endParaRPr b="0" dirty="0"/>
          </a:p>
        </p:txBody>
      </p:sp>
      <p:sp>
        <p:nvSpPr>
          <p:cNvPr id="241" name="Google Shape;241;p34">
            <a:extLst>
              <a:ext uri="{FF2B5EF4-FFF2-40B4-BE49-F238E27FC236}">
                <a16:creationId xmlns:a16="http://schemas.microsoft.com/office/drawing/2014/main" id="{350DC09B-C174-A047-88B8-9119CEAAF4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</a:rPr>
              <a:t>Define study goals and objectives.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</a:rPr>
              <a:t>Design clear, concise, relevant questions.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</a:rPr>
              <a:t>Select representative samples (random, stratified, cluster sampling).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</a:rPr>
              <a:t>Choose survey mode: in-person, online, mail.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</a:rPr>
              <a:t>Analyze data with statistical methods to interpret findings.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dk1"/>
              </a:solidFill>
            </a:endParaRPr>
          </a:p>
        </p:txBody>
      </p:sp>
      <p:cxnSp>
        <p:nvCxnSpPr>
          <p:cNvPr id="242" name="Google Shape;242;p34">
            <a:extLst>
              <a:ext uri="{FF2B5EF4-FFF2-40B4-BE49-F238E27FC236}">
                <a16:creationId xmlns:a16="http://schemas.microsoft.com/office/drawing/2014/main" id="{1E81EE25-760E-E12A-8BD8-A1831466953C}"/>
              </a:ext>
            </a:extLst>
          </p:cNvPr>
          <p:cNvCxnSpPr>
            <a:endCxn id="243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4">
            <a:extLst>
              <a:ext uri="{FF2B5EF4-FFF2-40B4-BE49-F238E27FC236}">
                <a16:creationId xmlns:a16="http://schemas.microsoft.com/office/drawing/2014/main" id="{5502856D-24F8-3077-9515-D72F13B3CDA5}"/>
              </a:ext>
            </a:extLst>
          </p:cNvPr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49038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>
            <a:spLocks noGrp="1"/>
          </p:cNvSpPr>
          <p:nvPr>
            <p:ph type="title" idx="15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Survey Details &amp; Nightmare Study</a:t>
            </a:r>
          </a:p>
        </p:txBody>
      </p:sp>
      <p:sp>
        <p:nvSpPr>
          <p:cNvPr id="257" name="Google Shape;257;p36"/>
          <p:cNvSpPr txBox="1">
            <a:spLocks noGrp="1"/>
          </p:cNvSpPr>
          <p:nvPr>
            <p:ph type="subTitle" idx="1"/>
          </p:nvPr>
        </p:nvSpPr>
        <p:spPr>
          <a:xfrm>
            <a:off x="784123" y="1289540"/>
            <a:ext cx="2925517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Survey Features:</a:t>
            </a:r>
          </a:p>
        </p:txBody>
      </p:sp>
      <p:sp>
        <p:nvSpPr>
          <p:cNvPr id="258" name="Google Shape;258;p36"/>
          <p:cNvSpPr txBox="1">
            <a:spLocks noGrp="1"/>
          </p:cNvSpPr>
          <p:nvPr>
            <p:ph type="subTitle" idx="2"/>
          </p:nvPr>
        </p:nvSpPr>
        <p:spPr>
          <a:xfrm>
            <a:off x="784122" y="1861223"/>
            <a:ext cx="3787878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Likert Scale: Attitude measurement (e.g., "Strongly Agree" to "Strongly Disagree")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Semantic Differential: Bipolar evaluation (e.g., good/bad)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1000" dirty="0"/>
          </a:p>
        </p:txBody>
      </p:sp>
      <p:sp>
        <p:nvSpPr>
          <p:cNvPr id="260" name="Google Shape;260;p36"/>
          <p:cNvSpPr txBox="1">
            <a:spLocks noGrp="1"/>
          </p:cNvSpPr>
          <p:nvPr>
            <p:ph type="subTitle" idx="3"/>
          </p:nvPr>
        </p:nvSpPr>
        <p:spPr>
          <a:xfrm>
            <a:off x="4701835" y="2760555"/>
            <a:ext cx="321545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Study  Highlights:</a:t>
            </a:r>
          </a:p>
        </p:txBody>
      </p:sp>
      <p:sp>
        <p:nvSpPr>
          <p:cNvPr id="261" name="Google Shape;261;p36"/>
          <p:cNvSpPr txBox="1">
            <a:spLocks noGrp="1"/>
          </p:cNvSpPr>
          <p:nvPr>
            <p:ph type="subTitle" idx="4"/>
          </p:nvPr>
        </p:nvSpPr>
        <p:spPr>
          <a:xfrm>
            <a:off x="4701836" y="3268708"/>
            <a:ext cx="3722164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Participants: 71 individuals (18+ years)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Focus: Frequency, intensity, and anxiety links in nightmares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Key Question: Do frequent nightmares correlate with higher anxiety?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263" name="Google Shape;263;p36"/>
          <p:cNvSpPr txBox="1">
            <a:spLocks noGrp="1"/>
          </p:cNvSpPr>
          <p:nvPr>
            <p:ph type="subTitle" idx="6"/>
          </p:nvPr>
        </p:nvSpPr>
        <p:spPr>
          <a:xfrm>
            <a:off x="4674441" y="1291087"/>
            <a:ext cx="4346726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 and Question Type :</a:t>
            </a:r>
            <a:endParaRPr dirty="0"/>
          </a:p>
        </p:txBody>
      </p:sp>
      <p:sp>
        <p:nvSpPr>
          <p:cNvPr id="266" name="Google Shape;266;p36"/>
          <p:cNvSpPr txBox="1">
            <a:spLocks noGrp="1"/>
          </p:cNvSpPr>
          <p:nvPr>
            <p:ph type="subTitle" idx="9"/>
          </p:nvPr>
        </p:nvSpPr>
        <p:spPr>
          <a:xfrm>
            <a:off x="769255" y="2737262"/>
            <a:ext cx="215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2400" dirty="0"/>
              <a:t>Purpose:</a:t>
            </a:r>
          </a:p>
        </p:txBody>
      </p:sp>
      <p:sp>
        <p:nvSpPr>
          <p:cNvPr id="267" name="Google Shape;267;p36"/>
          <p:cNvSpPr txBox="1">
            <a:spLocks noGrp="1"/>
          </p:cNvSpPr>
          <p:nvPr>
            <p:ph type="subTitle" idx="13"/>
          </p:nvPr>
        </p:nvSpPr>
        <p:spPr>
          <a:xfrm>
            <a:off x="800872" y="3269092"/>
            <a:ext cx="3544651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Examine psychological effects of nightmares.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 Provide insights into mental health impacts.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cxnSp>
        <p:nvCxnSpPr>
          <p:cNvPr id="269" name="Google Shape;269;p36"/>
          <p:cNvCxnSpPr>
            <a:endCxn id="27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36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2322D1F8-230A-D2C8-FC38-8A1C776B0400}"/>
              </a:ext>
            </a:extLst>
          </p:cNvPr>
          <p:cNvSpPr>
            <a:spLocks noGrp="1" noChangeArrowheads="1"/>
          </p:cNvSpPr>
          <p:nvPr>
            <p:ph type="subTitle" idx="7"/>
          </p:nvPr>
        </p:nvSpPr>
        <p:spPr bwMode="auto">
          <a:xfrm>
            <a:off x="4716766" y="1892366"/>
            <a:ext cx="38919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Method: Online (Google Forms).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Question Type: Mix of closed-ended and open-ended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>
          <a:extLst>
            <a:ext uri="{FF2B5EF4-FFF2-40B4-BE49-F238E27FC236}">
              <a16:creationId xmlns:a16="http://schemas.microsoft.com/office/drawing/2014/main" id="{25848783-9689-B86E-38E4-030BAF686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>
            <a:extLst>
              <a:ext uri="{FF2B5EF4-FFF2-40B4-BE49-F238E27FC236}">
                <a16:creationId xmlns:a16="http://schemas.microsoft.com/office/drawing/2014/main" id="{3765183C-3AFC-BBE2-19E3-D41C80CC82D6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Survey Strengths &amp; Limitations</a:t>
            </a:r>
          </a:p>
        </p:txBody>
      </p:sp>
      <p:sp>
        <p:nvSpPr>
          <p:cNvPr id="257" name="Google Shape;257;p36">
            <a:extLst>
              <a:ext uri="{FF2B5EF4-FFF2-40B4-BE49-F238E27FC236}">
                <a16:creationId xmlns:a16="http://schemas.microsoft.com/office/drawing/2014/main" id="{B1436363-C051-3AD2-FAA1-BA04EDB56A8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84122" y="1125835"/>
            <a:ext cx="4077809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2400" dirty="0">
                <a:solidFill>
                  <a:schemeClr val="dk1"/>
                </a:solidFill>
              </a:rPr>
              <a:t>Context: </a:t>
            </a:r>
          </a:p>
        </p:txBody>
      </p:sp>
      <p:sp>
        <p:nvSpPr>
          <p:cNvPr id="258" name="Google Shape;258;p36">
            <a:extLst>
              <a:ext uri="{FF2B5EF4-FFF2-40B4-BE49-F238E27FC236}">
                <a16:creationId xmlns:a16="http://schemas.microsoft.com/office/drawing/2014/main" id="{741EBC5B-5F77-402A-AC29-9E60951685F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84121" y="1677689"/>
            <a:ext cx="7704001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online format ensured broad reach and quick data collection, though it carried a risk of self-selection bias due to voluntary participation. Open-ended questions were effective in capturing nuanced experiences, providing valuable insights.</a:t>
            </a:r>
          </a:p>
        </p:txBody>
      </p:sp>
      <p:sp>
        <p:nvSpPr>
          <p:cNvPr id="263" name="Google Shape;263;p36">
            <a:extLst>
              <a:ext uri="{FF2B5EF4-FFF2-40B4-BE49-F238E27FC236}">
                <a16:creationId xmlns:a16="http://schemas.microsoft.com/office/drawing/2014/main" id="{04A3A82D-6EE7-49FF-2F41-D9D1AAF82C1E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4797274" y="2423193"/>
            <a:ext cx="4346726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sz="2400" dirty="0"/>
              <a:t>Limitations:</a:t>
            </a:r>
          </a:p>
        </p:txBody>
      </p:sp>
      <p:sp>
        <p:nvSpPr>
          <p:cNvPr id="266" name="Google Shape;266;p36">
            <a:extLst>
              <a:ext uri="{FF2B5EF4-FFF2-40B4-BE49-F238E27FC236}">
                <a16:creationId xmlns:a16="http://schemas.microsoft.com/office/drawing/2014/main" id="{8B3AB1C5-A5FE-5FD5-D755-16E74CDE960D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784121" y="2423193"/>
            <a:ext cx="215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GB" sz="2400" dirty="0"/>
              <a:t>Strengths:</a:t>
            </a:r>
          </a:p>
        </p:txBody>
      </p:sp>
      <p:sp>
        <p:nvSpPr>
          <p:cNvPr id="267" name="Google Shape;267;p36">
            <a:extLst>
              <a:ext uri="{FF2B5EF4-FFF2-40B4-BE49-F238E27FC236}">
                <a16:creationId xmlns:a16="http://schemas.microsoft.com/office/drawing/2014/main" id="{7EF1A82B-E03E-145B-5EB3-9515BB9CB720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720000" y="3000351"/>
            <a:ext cx="38520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Efficient for large-scale data collection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Standardized for consistency and comparability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Anonymity encourages honesty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Versatile for diverse topics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/>
          </a:p>
        </p:txBody>
      </p:sp>
      <p:cxnSp>
        <p:nvCxnSpPr>
          <p:cNvPr id="269" name="Google Shape;269;p36">
            <a:extLst>
              <a:ext uri="{FF2B5EF4-FFF2-40B4-BE49-F238E27FC236}">
                <a16:creationId xmlns:a16="http://schemas.microsoft.com/office/drawing/2014/main" id="{680D8409-C973-442D-FE7F-36CC26B6E7B4}"/>
              </a:ext>
            </a:extLst>
          </p:cNvPr>
          <p:cNvCxnSpPr>
            <a:endCxn id="27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36">
            <a:extLst>
              <a:ext uri="{FF2B5EF4-FFF2-40B4-BE49-F238E27FC236}">
                <a16:creationId xmlns:a16="http://schemas.microsoft.com/office/drawing/2014/main" id="{97FA587F-4F40-1FD6-6C7C-07EB9CDE8676}"/>
              </a:ext>
            </a:extLst>
          </p:cNvPr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92E51A59-2963-A9C6-083B-4C01B51031AE}"/>
              </a:ext>
            </a:extLst>
          </p:cNvPr>
          <p:cNvSpPr>
            <a:spLocks noGrp="1" noChangeArrowheads="1"/>
          </p:cNvSpPr>
          <p:nvPr>
            <p:ph type="subTitle" idx="7"/>
          </p:nvPr>
        </p:nvSpPr>
        <p:spPr bwMode="auto">
          <a:xfrm>
            <a:off x="4797275" y="2964686"/>
            <a:ext cx="3891974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Bias Risks: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Nunito" pitchFamily="2" charset="0"/>
              </a:rPr>
              <a:t>   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Self-report bias (inaccurate answers)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     Non-response bias (low participation)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Limited depth for complex emotions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Question phrasing may influence responses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99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>
          <a:extLst>
            <a:ext uri="{FF2B5EF4-FFF2-40B4-BE49-F238E27FC236}">
              <a16:creationId xmlns:a16="http://schemas.microsoft.com/office/drawing/2014/main" id="{D3BD4B80-1B4D-EBA8-9804-E03C09A33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>
            <a:extLst>
              <a:ext uri="{FF2B5EF4-FFF2-40B4-BE49-F238E27FC236}">
                <a16:creationId xmlns:a16="http://schemas.microsoft.com/office/drawing/2014/main" id="{282BE88A-C49F-2B4B-CDB5-722030C8BF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4734" y="1337780"/>
            <a:ext cx="63294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dirty="0"/>
              <a:t>LITERATURE</a:t>
            </a:r>
            <a:endParaRPr sz="7500" dirty="0"/>
          </a:p>
        </p:txBody>
      </p:sp>
      <p:cxnSp>
        <p:nvCxnSpPr>
          <p:cNvPr id="250" name="Google Shape;250;p35">
            <a:extLst>
              <a:ext uri="{FF2B5EF4-FFF2-40B4-BE49-F238E27FC236}">
                <a16:creationId xmlns:a16="http://schemas.microsoft.com/office/drawing/2014/main" id="{580D1B32-6F8B-C13F-A9DD-0A38E6DF52AB}"/>
              </a:ext>
            </a:extLst>
          </p:cNvPr>
          <p:cNvCxnSpPr>
            <a:endCxn id="251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35">
            <a:extLst>
              <a:ext uri="{FF2B5EF4-FFF2-40B4-BE49-F238E27FC236}">
                <a16:creationId xmlns:a16="http://schemas.microsoft.com/office/drawing/2014/main" id="{A3229F5B-E772-3D0B-D0D1-318144F31C30}"/>
              </a:ext>
            </a:extLst>
          </p:cNvPr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20661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>
          <a:extLst>
            <a:ext uri="{FF2B5EF4-FFF2-40B4-BE49-F238E27FC236}">
              <a16:creationId xmlns:a16="http://schemas.microsoft.com/office/drawing/2014/main" id="{CA140562-F27C-D6F7-7D5C-74DBC05B1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>
            <a:extLst>
              <a:ext uri="{FF2B5EF4-FFF2-40B4-BE49-F238E27FC236}">
                <a16:creationId xmlns:a16="http://schemas.microsoft.com/office/drawing/2014/main" id="{0CEBBBAA-5EC4-C581-CF35-E519C5908409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Literature Review</a:t>
            </a:r>
          </a:p>
        </p:txBody>
      </p:sp>
      <p:sp>
        <p:nvSpPr>
          <p:cNvPr id="258" name="Google Shape;258;p36">
            <a:extLst>
              <a:ext uri="{FF2B5EF4-FFF2-40B4-BE49-F238E27FC236}">
                <a16:creationId xmlns:a16="http://schemas.microsoft.com/office/drawing/2014/main" id="{A964815C-1A1C-5F3A-1B39-1C6AB1DE6D2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932804" y="1244189"/>
            <a:ext cx="7058903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Abril Fatface" panose="02000503000000020003" pitchFamily="2" charset="0"/>
              </a:rPr>
              <a:t>Insights from books:</a:t>
            </a:r>
            <a:endParaRPr lang="en-US" sz="1600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The Interpretation of Dreams by Sigmund Freud (1900) , He argues that nightmares are expressions of repressed fears and desires, disguised within symbolic imagery.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Men and His Symbols" by Carl Jung (1964) , views nightmares as subconscious signals to address neglected aspects of the psyche.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Abril Fatface" panose="02000503000000020003" pitchFamily="2" charset="0"/>
              </a:rPr>
              <a:t>International Studies: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dirty="0"/>
              <a:t>U.S. Study: "The Heritability of Nightmare Disorder , identified specific genetic markers that increase susceptible nightmares, paving the way for personalized treatments.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</p:txBody>
      </p:sp>
      <p:cxnSp>
        <p:nvCxnSpPr>
          <p:cNvPr id="269" name="Google Shape;269;p36">
            <a:extLst>
              <a:ext uri="{FF2B5EF4-FFF2-40B4-BE49-F238E27FC236}">
                <a16:creationId xmlns:a16="http://schemas.microsoft.com/office/drawing/2014/main" id="{0737B1E6-24C3-868E-0B74-EE049EC6EB7A}"/>
              </a:ext>
            </a:extLst>
          </p:cNvPr>
          <p:cNvCxnSpPr>
            <a:endCxn id="27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36">
            <a:extLst>
              <a:ext uri="{FF2B5EF4-FFF2-40B4-BE49-F238E27FC236}">
                <a16:creationId xmlns:a16="http://schemas.microsoft.com/office/drawing/2014/main" id="{706EF4B3-CD45-23C9-A933-7E1F22BE3DF9}"/>
              </a:ext>
            </a:extLst>
          </p:cNvPr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270550121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Lines Pitch Deck by Slidesgo">
  <a:themeElements>
    <a:clrScheme name="Simple Light">
      <a:dk1>
        <a:srgbClr val="302926"/>
      </a:dk1>
      <a:lt1>
        <a:srgbClr val="E7E7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29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1719</Words>
  <Application>Microsoft Office PowerPoint</Application>
  <PresentationFormat>On-screen Show (16:9)</PresentationFormat>
  <Paragraphs>332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Roboto Condensed Light</vt:lpstr>
      <vt:lpstr>Arial</vt:lpstr>
      <vt:lpstr>Abril Fatface</vt:lpstr>
      <vt:lpstr>Wingdings</vt:lpstr>
      <vt:lpstr>Playfair Display</vt:lpstr>
      <vt:lpstr>Nunito</vt:lpstr>
      <vt:lpstr>Elegant Lines Pitch Deck by Slidesgo</vt:lpstr>
      <vt:lpstr> Understanding Nightmares  Impact on Anxiety</vt:lpstr>
      <vt:lpstr>Presented By</vt:lpstr>
      <vt:lpstr>Intro</vt:lpstr>
      <vt:lpstr>Survey Method Overview</vt:lpstr>
      <vt:lpstr>Key Steps in Survey Procedure:</vt:lpstr>
      <vt:lpstr>Survey Details &amp; Nightmare Study</vt:lpstr>
      <vt:lpstr>Survey Strengths &amp; Limitations</vt:lpstr>
      <vt:lpstr>LITERATURE</vt:lpstr>
      <vt:lpstr>Literature Review</vt:lpstr>
      <vt:lpstr>Literature Review</vt:lpstr>
      <vt:lpstr>Causes and Common Interpretations </vt:lpstr>
      <vt:lpstr>Types of Nightmare:</vt:lpstr>
      <vt:lpstr>Experiments on Nightmares</vt:lpstr>
      <vt:lpstr>METHODOLOGY</vt:lpstr>
      <vt:lpstr>Survey Objective</vt:lpstr>
      <vt:lpstr>Problem Statement</vt:lpstr>
      <vt:lpstr>Hypotheses</vt:lpstr>
      <vt:lpstr>Variables</vt:lpstr>
      <vt:lpstr>Population</vt:lpstr>
      <vt:lpstr>Sample</vt:lpstr>
      <vt:lpstr>Sampling Technique</vt:lpstr>
      <vt:lpstr>Tool of Survey</vt:lpstr>
      <vt:lpstr>Source of Data</vt:lpstr>
      <vt:lpstr>Instrument of Study</vt:lpstr>
      <vt:lpstr>Data Collection</vt:lpstr>
      <vt:lpstr>DATA ANALYSIS</vt:lpstr>
      <vt:lpstr>Prevalence of Nightmares: </vt:lpstr>
      <vt:lpstr>PowerPoint Presentation</vt:lpstr>
      <vt:lpstr>PowerPoint Presentation</vt:lpstr>
      <vt:lpstr>PowerPoint Presentation</vt:lpstr>
      <vt:lpstr>PowerPoint Presentation</vt:lpstr>
      <vt:lpstr>Some further insights </vt:lpstr>
      <vt:lpstr>Conclusion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Understanding Nightmares  Impact on Anxiety</dc:title>
  <dc:creator>User</dc:creator>
  <cp:lastModifiedBy>SYED ALI</cp:lastModifiedBy>
  <cp:revision>34</cp:revision>
  <dcterms:modified xsi:type="dcterms:W3CDTF">2024-11-25T18:39:42Z</dcterms:modified>
</cp:coreProperties>
</file>