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7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89" r:id="rId4"/>
    <p:sldId id="290" r:id="rId5"/>
    <p:sldId id="295" r:id="rId6"/>
    <p:sldId id="263" r:id="rId7"/>
    <p:sldId id="321" r:id="rId8"/>
    <p:sldId id="264" r:id="rId9"/>
    <p:sldId id="265" r:id="rId10"/>
    <p:sldId id="270" r:id="rId11"/>
    <p:sldId id="271" r:id="rId12"/>
    <p:sldId id="315" r:id="rId13"/>
    <p:sldId id="323" r:id="rId14"/>
    <p:sldId id="324" r:id="rId15"/>
    <p:sldId id="275" r:id="rId16"/>
    <p:sldId id="276" r:id="rId17"/>
    <p:sldId id="329" r:id="rId18"/>
    <p:sldId id="33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233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48C5-A6EF-49B8-87D8-0150CC8B6342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5FDCDF8-B857-4194-A388-B233C16D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48C5-A6EF-49B8-87D8-0150CC8B6342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FDCDF8-B857-4194-A388-B233C16D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5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48C5-A6EF-49B8-87D8-0150CC8B6342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FDCDF8-B857-4194-A388-B233C16DAF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204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48C5-A6EF-49B8-87D8-0150CC8B6342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FDCDF8-B857-4194-A388-B233C16D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8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48C5-A6EF-49B8-87D8-0150CC8B6342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FDCDF8-B857-4194-A388-B233C16DAF5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0642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48C5-A6EF-49B8-87D8-0150CC8B6342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FDCDF8-B857-4194-A388-B233C16D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27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48C5-A6EF-49B8-87D8-0150CC8B6342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CDF8-B857-4194-A388-B233C16D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27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48C5-A6EF-49B8-87D8-0150CC8B6342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CDF8-B857-4194-A388-B233C16D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0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48C5-A6EF-49B8-87D8-0150CC8B6342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CDF8-B857-4194-A388-B233C16D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9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48C5-A6EF-49B8-87D8-0150CC8B6342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FDCDF8-B857-4194-A388-B233C16D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8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48C5-A6EF-49B8-87D8-0150CC8B6342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FDCDF8-B857-4194-A388-B233C16D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48C5-A6EF-49B8-87D8-0150CC8B6342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FDCDF8-B857-4194-A388-B233C16D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2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48C5-A6EF-49B8-87D8-0150CC8B6342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CDF8-B857-4194-A388-B233C16D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9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48C5-A6EF-49B8-87D8-0150CC8B6342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CDF8-B857-4194-A388-B233C16D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3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48C5-A6EF-49B8-87D8-0150CC8B6342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DCDF8-B857-4194-A388-B233C16D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4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948C5-A6EF-49B8-87D8-0150CC8B6342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FDCDF8-B857-4194-A388-B233C16D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1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948C5-A6EF-49B8-87D8-0150CC8B6342}" type="datetimeFigureOut">
              <a:rPr lang="en-US" smtClean="0"/>
              <a:t>19-Sep-24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5FDCDF8-B857-4194-A388-B233C16DA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3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564850"/>
            <a:ext cx="8915399" cy="1932494"/>
          </a:xfrm>
        </p:spPr>
        <p:txBody>
          <a:bodyPr>
            <a:normAutofit/>
          </a:bodyPr>
          <a:lstStyle/>
          <a:p>
            <a:r>
              <a:rPr lang="en-US" dirty="0"/>
              <a:t>Chapter 2</a:t>
            </a:r>
            <a:br>
              <a:rPr lang="en-US" dirty="0"/>
            </a:br>
            <a:r>
              <a:rPr lang="en-US" dirty="0"/>
              <a:t>Nervous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4451" y="4524867"/>
            <a:ext cx="3434499" cy="1006316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dirty="0"/>
              <a:t>Ms. Aisha Bano</a:t>
            </a:r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GB" altLang="en-US" dirty="0"/>
              <a:t>aisha.bano@nu.edu.pk</a:t>
            </a: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dirty="0"/>
          </a:p>
        </p:txBody>
      </p:sp>
      <p:pic>
        <p:nvPicPr>
          <p:cNvPr id="4" name="Graphic 8" descr="Professor female with solid fi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72" y="4478593"/>
            <a:ext cx="4349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7" descr="Envelope with solid fill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845" y="5079477"/>
            <a:ext cx="4349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300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Cerebrum </a:t>
            </a:r>
            <a:r>
              <a:rPr lang="en-US" b="1" dirty="0">
                <a:solidFill>
                  <a:srgbClr val="FF0000"/>
                </a:solidFill>
              </a:rPr>
              <a:t>(slide not included in Mid-1</a:t>
            </a:r>
          </a:p>
        </p:txBody>
      </p:sp>
      <p:pic>
        <p:nvPicPr>
          <p:cNvPr id="13318" name="Picture 6" descr="Pin on Dementia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951" y="2133600"/>
            <a:ext cx="7465924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25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40100" y="663321"/>
            <a:ext cx="7252081" cy="56682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14" dirty="0">
                <a:solidFill>
                  <a:srgbClr val="BC1B4B"/>
                </a:solidFill>
                <a:latin typeface="Verdana"/>
                <a:cs typeface="Verdana"/>
              </a:rPr>
              <a:t>Pe</a:t>
            </a:r>
            <a:r>
              <a:rPr sz="3600" b="1" spc="-95" dirty="0">
                <a:solidFill>
                  <a:srgbClr val="BC1B4B"/>
                </a:solidFill>
                <a:latin typeface="Verdana"/>
                <a:cs typeface="Verdana"/>
              </a:rPr>
              <a:t>r</a:t>
            </a:r>
            <a:r>
              <a:rPr sz="3600" b="1" spc="-229" dirty="0">
                <a:solidFill>
                  <a:srgbClr val="BC1B4B"/>
                </a:solidFill>
                <a:latin typeface="Verdana"/>
                <a:cs typeface="Verdana"/>
              </a:rPr>
              <a:t>i</a:t>
            </a:r>
            <a:r>
              <a:rPr sz="3600" b="1" spc="55" dirty="0">
                <a:solidFill>
                  <a:srgbClr val="BC1B4B"/>
                </a:solidFill>
                <a:latin typeface="Verdana"/>
                <a:cs typeface="Verdana"/>
              </a:rPr>
              <a:t>p</a:t>
            </a:r>
            <a:r>
              <a:rPr sz="3600" b="1" spc="45" dirty="0">
                <a:solidFill>
                  <a:srgbClr val="BC1B4B"/>
                </a:solidFill>
                <a:latin typeface="Verdana"/>
                <a:cs typeface="Verdana"/>
              </a:rPr>
              <a:t>h</a:t>
            </a:r>
            <a:r>
              <a:rPr sz="3600" b="1" spc="180" dirty="0">
                <a:solidFill>
                  <a:srgbClr val="BC1B4B"/>
                </a:solidFill>
                <a:latin typeface="Verdana"/>
                <a:cs typeface="Verdana"/>
              </a:rPr>
              <a:t>e</a:t>
            </a:r>
            <a:r>
              <a:rPr sz="3600" b="1" spc="-65" dirty="0">
                <a:solidFill>
                  <a:srgbClr val="BC1B4B"/>
                </a:solidFill>
                <a:latin typeface="Verdana"/>
                <a:cs typeface="Verdana"/>
              </a:rPr>
              <a:t>r</a:t>
            </a:r>
            <a:r>
              <a:rPr sz="3600" b="1" spc="-110" dirty="0">
                <a:solidFill>
                  <a:srgbClr val="BC1B4B"/>
                </a:solidFill>
                <a:latin typeface="Verdana"/>
                <a:cs typeface="Verdana"/>
              </a:rPr>
              <a:t>a</a:t>
            </a:r>
            <a:r>
              <a:rPr sz="3600" b="1" spc="-270" dirty="0">
                <a:solidFill>
                  <a:srgbClr val="BC1B4B"/>
                </a:solidFill>
                <a:latin typeface="Verdana"/>
                <a:cs typeface="Verdana"/>
              </a:rPr>
              <a:t>l</a:t>
            </a:r>
            <a:r>
              <a:rPr sz="3600" b="1" spc="-265" dirty="0">
                <a:solidFill>
                  <a:srgbClr val="BC1B4B"/>
                </a:solidFill>
                <a:latin typeface="Verdana"/>
                <a:cs typeface="Verdana"/>
              </a:rPr>
              <a:t> </a:t>
            </a:r>
            <a:r>
              <a:rPr sz="3600" b="1" spc="90" dirty="0">
                <a:solidFill>
                  <a:srgbClr val="BC1B4B"/>
                </a:solidFill>
                <a:latin typeface="Verdana"/>
                <a:cs typeface="Verdana"/>
              </a:rPr>
              <a:t>N</a:t>
            </a:r>
            <a:r>
              <a:rPr sz="3600" b="1" spc="60" dirty="0">
                <a:solidFill>
                  <a:srgbClr val="BC1B4B"/>
                </a:solidFill>
                <a:latin typeface="Verdana"/>
                <a:cs typeface="Verdana"/>
              </a:rPr>
              <a:t>e</a:t>
            </a:r>
            <a:r>
              <a:rPr sz="3600" b="1" spc="-250" dirty="0">
                <a:solidFill>
                  <a:srgbClr val="BC1B4B"/>
                </a:solidFill>
                <a:latin typeface="Verdana"/>
                <a:cs typeface="Verdana"/>
              </a:rPr>
              <a:t>r</a:t>
            </a:r>
            <a:r>
              <a:rPr sz="3600" b="1" spc="-305" dirty="0">
                <a:solidFill>
                  <a:srgbClr val="BC1B4B"/>
                </a:solidFill>
                <a:latin typeface="Verdana"/>
                <a:cs typeface="Verdana"/>
              </a:rPr>
              <a:t>v</a:t>
            </a:r>
            <a:r>
              <a:rPr sz="3600" b="1" spc="40" dirty="0">
                <a:solidFill>
                  <a:srgbClr val="BC1B4B"/>
                </a:solidFill>
                <a:latin typeface="Verdana"/>
                <a:cs typeface="Verdana"/>
              </a:rPr>
              <a:t>o</a:t>
            </a:r>
            <a:r>
              <a:rPr sz="3600" b="1" spc="30" dirty="0">
                <a:solidFill>
                  <a:srgbClr val="BC1B4B"/>
                </a:solidFill>
                <a:latin typeface="Verdana"/>
                <a:cs typeface="Verdana"/>
              </a:rPr>
              <a:t>u</a:t>
            </a:r>
            <a:r>
              <a:rPr sz="3600" b="1" spc="-480" dirty="0">
                <a:solidFill>
                  <a:srgbClr val="BC1B4B"/>
                </a:solidFill>
                <a:latin typeface="Verdana"/>
                <a:cs typeface="Verdana"/>
              </a:rPr>
              <a:t>s</a:t>
            </a:r>
            <a:r>
              <a:rPr sz="3600" b="1" spc="-270" dirty="0">
                <a:solidFill>
                  <a:srgbClr val="BC1B4B"/>
                </a:solidFill>
                <a:latin typeface="Verdana"/>
                <a:cs typeface="Verdana"/>
              </a:rPr>
              <a:t> </a:t>
            </a:r>
            <a:r>
              <a:rPr sz="3600" b="1" spc="-400" dirty="0">
                <a:solidFill>
                  <a:srgbClr val="BC1B4B"/>
                </a:solidFill>
                <a:latin typeface="Verdana"/>
                <a:cs typeface="Verdana"/>
              </a:rPr>
              <a:t>sy</a:t>
            </a:r>
            <a:r>
              <a:rPr sz="3600" b="1" spc="-390" dirty="0">
                <a:solidFill>
                  <a:srgbClr val="BC1B4B"/>
                </a:solidFill>
                <a:latin typeface="Verdana"/>
                <a:cs typeface="Verdana"/>
              </a:rPr>
              <a:t>s</a:t>
            </a:r>
            <a:r>
              <a:rPr sz="3600" b="1" spc="-225" dirty="0">
                <a:solidFill>
                  <a:srgbClr val="BC1B4B"/>
                </a:solidFill>
                <a:latin typeface="Verdana"/>
                <a:cs typeface="Verdana"/>
              </a:rPr>
              <a:t>t</a:t>
            </a:r>
            <a:r>
              <a:rPr sz="3600" b="1" spc="180" dirty="0">
                <a:solidFill>
                  <a:srgbClr val="BC1B4B"/>
                </a:solidFill>
                <a:latin typeface="Verdana"/>
                <a:cs typeface="Verdana"/>
              </a:rPr>
              <a:t>e</a:t>
            </a:r>
            <a:r>
              <a:rPr sz="3600" b="1" spc="-125" dirty="0">
                <a:solidFill>
                  <a:srgbClr val="BC1B4B"/>
                </a:solidFill>
                <a:latin typeface="Verdana"/>
                <a:cs typeface="Verdana"/>
              </a:rPr>
              <a:t>m</a:t>
            </a:r>
            <a:endParaRPr sz="3600" b="1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663" y="2926079"/>
            <a:ext cx="2115820" cy="1057910"/>
          </a:xfrm>
          <a:custGeom>
            <a:avLst/>
            <a:gdLst/>
            <a:ahLst/>
            <a:cxnLst/>
            <a:rect l="l" t="t" r="r" b="b"/>
            <a:pathLst>
              <a:path w="2115820" h="1057910">
                <a:moveTo>
                  <a:pt x="2009521" y="0"/>
                </a:moveTo>
                <a:lnTo>
                  <a:pt x="105765" y="0"/>
                </a:lnTo>
                <a:lnTo>
                  <a:pt x="64599" y="8314"/>
                </a:lnTo>
                <a:lnTo>
                  <a:pt x="30980" y="30988"/>
                </a:lnTo>
                <a:lnTo>
                  <a:pt x="8312" y="64615"/>
                </a:lnTo>
                <a:lnTo>
                  <a:pt x="0" y="105791"/>
                </a:lnTo>
                <a:lnTo>
                  <a:pt x="0" y="951865"/>
                </a:lnTo>
                <a:lnTo>
                  <a:pt x="8312" y="993040"/>
                </a:lnTo>
                <a:lnTo>
                  <a:pt x="30980" y="1026668"/>
                </a:lnTo>
                <a:lnTo>
                  <a:pt x="64599" y="1049341"/>
                </a:lnTo>
                <a:lnTo>
                  <a:pt x="105765" y="1057656"/>
                </a:lnTo>
                <a:lnTo>
                  <a:pt x="2009521" y="1057656"/>
                </a:lnTo>
                <a:lnTo>
                  <a:pt x="2050696" y="1049341"/>
                </a:lnTo>
                <a:lnTo>
                  <a:pt x="2084324" y="1026668"/>
                </a:lnTo>
                <a:lnTo>
                  <a:pt x="2106997" y="993040"/>
                </a:lnTo>
                <a:lnTo>
                  <a:pt x="2115312" y="951865"/>
                </a:lnTo>
                <a:lnTo>
                  <a:pt x="2115312" y="105791"/>
                </a:lnTo>
                <a:lnTo>
                  <a:pt x="2106997" y="64615"/>
                </a:lnTo>
                <a:lnTo>
                  <a:pt x="2084324" y="30988"/>
                </a:lnTo>
                <a:lnTo>
                  <a:pt x="2050696" y="8314"/>
                </a:lnTo>
                <a:lnTo>
                  <a:pt x="200952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44600" y="3327907"/>
            <a:ext cx="3479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NS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65577" y="2005520"/>
            <a:ext cx="2978785" cy="1459865"/>
            <a:chOff x="2465577" y="2005520"/>
            <a:chExt cx="2978785" cy="1459865"/>
          </a:xfrm>
          <a:solidFill>
            <a:srgbClr val="FFC000"/>
          </a:solidFill>
        </p:grpSpPr>
        <p:sp>
          <p:nvSpPr>
            <p:cNvPr id="9" name="object 9"/>
            <p:cNvSpPr/>
            <p:nvPr/>
          </p:nvSpPr>
          <p:spPr>
            <a:xfrm>
              <a:off x="2475102" y="2543428"/>
              <a:ext cx="845819" cy="911860"/>
            </a:xfrm>
            <a:custGeom>
              <a:avLst/>
              <a:gdLst/>
              <a:ahLst/>
              <a:cxnLst/>
              <a:rect l="l" t="t" r="r" b="b"/>
              <a:pathLst>
                <a:path w="845820" h="911860">
                  <a:moveTo>
                    <a:pt x="0" y="911860"/>
                  </a:moveTo>
                  <a:lnTo>
                    <a:pt x="845693" y="0"/>
                  </a:lnTo>
                </a:path>
              </a:pathLst>
            </a:custGeom>
            <a:grpFill/>
            <a:ln w="19050">
              <a:solidFill>
                <a:srgbClr val="8E0A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2319" y="2014727"/>
              <a:ext cx="2112645" cy="1057910"/>
            </a:xfrm>
            <a:custGeom>
              <a:avLst/>
              <a:gdLst/>
              <a:ahLst/>
              <a:cxnLst/>
              <a:rect l="l" t="t" r="r" b="b"/>
              <a:pathLst>
                <a:path w="2112645" h="1057910">
                  <a:moveTo>
                    <a:pt x="2006472" y="0"/>
                  </a:moveTo>
                  <a:lnTo>
                    <a:pt x="105790" y="0"/>
                  </a:lnTo>
                  <a:lnTo>
                    <a:pt x="64615" y="8314"/>
                  </a:lnTo>
                  <a:lnTo>
                    <a:pt x="30987" y="30988"/>
                  </a:lnTo>
                  <a:lnTo>
                    <a:pt x="8314" y="64615"/>
                  </a:lnTo>
                  <a:lnTo>
                    <a:pt x="0" y="105791"/>
                  </a:lnTo>
                  <a:lnTo>
                    <a:pt x="0" y="951864"/>
                  </a:lnTo>
                  <a:lnTo>
                    <a:pt x="8314" y="993040"/>
                  </a:lnTo>
                  <a:lnTo>
                    <a:pt x="30987" y="1026667"/>
                  </a:lnTo>
                  <a:lnTo>
                    <a:pt x="64615" y="1049341"/>
                  </a:lnTo>
                  <a:lnTo>
                    <a:pt x="105790" y="1057656"/>
                  </a:lnTo>
                  <a:lnTo>
                    <a:pt x="2006472" y="1057656"/>
                  </a:lnTo>
                  <a:lnTo>
                    <a:pt x="2047648" y="1049341"/>
                  </a:lnTo>
                  <a:lnTo>
                    <a:pt x="2081275" y="1026667"/>
                  </a:lnTo>
                  <a:lnTo>
                    <a:pt x="2103949" y="993040"/>
                  </a:lnTo>
                  <a:lnTo>
                    <a:pt x="2112264" y="951864"/>
                  </a:lnTo>
                  <a:lnTo>
                    <a:pt x="2112264" y="105791"/>
                  </a:lnTo>
                  <a:lnTo>
                    <a:pt x="2103949" y="64615"/>
                  </a:lnTo>
                  <a:lnTo>
                    <a:pt x="2081275" y="30988"/>
                  </a:lnTo>
                  <a:lnTo>
                    <a:pt x="2047648" y="8314"/>
                  </a:lnTo>
                  <a:lnTo>
                    <a:pt x="20064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22319" y="2014727"/>
              <a:ext cx="2112645" cy="1057910"/>
            </a:xfrm>
            <a:custGeom>
              <a:avLst/>
              <a:gdLst/>
              <a:ahLst/>
              <a:cxnLst/>
              <a:rect l="l" t="t" r="r" b="b"/>
              <a:pathLst>
                <a:path w="2112645" h="1057910">
                  <a:moveTo>
                    <a:pt x="0" y="105791"/>
                  </a:moveTo>
                  <a:lnTo>
                    <a:pt x="8314" y="64615"/>
                  </a:lnTo>
                  <a:lnTo>
                    <a:pt x="30987" y="30988"/>
                  </a:lnTo>
                  <a:lnTo>
                    <a:pt x="64615" y="8314"/>
                  </a:lnTo>
                  <a:lnTo>
                    <a:pt x="105790" y="0"/>
                  </a:lnTo>
                  <a:lnTo>
                    <a:pt x="2006472" y="0"/>
                  </a:lnTo>
                  <a:lnTo>
                    <a:pt x="2047648" y="8314"/>
                  </a:lnTo>
                  <a:lnTo>
                    <a:pt x="2081275" y="30988"/>
                  </a:lnTo>
                  <a:lnTo>
                    <a:pt x="2103949" y="64615"/>
                  </a:lnTo>
                  <a:lnTo>
                    <a:pt x="2112264" y="105791"/>
                  </a:lnTo>
                  <a:lnTo>
                    <a:pt x="2112264" y="951864"/>
                  </a:lnTo>
                  <a:lnTo>
                    <a:pt x="2103949" y="993040"/>
                  </a:lnTo>
                  <a:lnTo>
                    <a:pt x="2081275" y="1026667"/>
                  </a:lnTo>
                  <a:lnTo>
                    <a:pt x="2047648" y="1049341"/>
                  </a:lnTo>
                  <a:lnTo>
                    <a:pt x="2006472" y="1057656"/>
                  </a:lnTo>
                  <a:lnTo>
                    <a:pt x="105790" y="1057656"/>
                  </a:lnTo>
                  <a:lnTo>
                    <a:pt x="64615" y="1049341"/>
                  </a:lnTo>
                  <a:lnTo>
                    <a:pt x="30987" y="1026667"/>
                  </a:lnTo>
                  <a:lnTo>
                    <a:pt x="8314" y="993040"/>
                  </a:lnTo>
                  <a:lnTo>
                    <a:pt x="0" y="951864"/>
                  </a:lnTo>
                  <a:lnTo>
                    <a:pt x="0" y="105791"/>
                  </a:lnTo>
                  <a:close/>
                </a:path>
              </a:pathLst>
            </a:custGeom>
            <a:grpFill/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70909" y="2317495"/>
            <a:ext cx="1815464" cy="4330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609600" marR="5080" indent="-597535">
              <a:lnSpc>
                <a:spcPts val="1540"/>
              </a:lnSpc>
              <a:spcBef>
                <a:spcPts val="260"/>
              </a:spcBef>
            </a:pPr>
            <a:r>
              <a:rPr sz="1400" spc="-2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So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17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1400" spc="-1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vo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72784" y="2005583"/>
            <a:ext cx="2131060" cy="1076325"/>
            <a:chOff x="6272784" y="2005583"/>
            <a:chExt cx="2131060" cy="1076325"/>
          </a:xfrm>
          <a:solidFill>
            <a:schemeClr val="bg2">
              <a:lumMod val="25000"/>
            </a:schemeClr>
          </a:solidFill>
        </p:grpSpPr>
        <p:sp>
          <p:nvSpPr>
            <p:cNvPr id="14" name="object 14"/>
            <p:cNvSpPr/>
            <p:nvPr/>
          </p:nvSpPr>
          <p:spPr>
            <a:xfrm>
              <a:off x="6281928" y="2014727"/>
              <a:ext cx="2112645" cy="1057910"/>
            </a:xfrm>
            <a:custGeom>
              <a:avLst/>
              <a:gdLst/>
              <a:ahLst/>
              <a:cxnLst/>
              <a:rect l="l" t="t" r="r" b="b"/>
              <a:pathLst>
                <a:path w="2112645" h="1057910">
                  <a:moveTo>
                    <a:pt x="2006473" y="0"/>
                  </a:moveTo>
                  <a:lnTo>
                    <a:pt x="105791" y="0"/>
                  </a:lnTo>
                  <a:lnTo>
                    <a:pt x="64615" y="8314"/>
                  </a:lnTo>
                  <a:lnTo>
                    <a:pt x="30988" y="30988"/>
                  </a:lnTo>
                  <a:lnTo>
                    <a:pt x="8314" y="64615"/>
                  </a:lnTo>
                  <a:lnTo>
                    <a:pt x="0" y="105791"/>
                  </a:lnTo>
                  <a:lnTo>
                    <a:pt x="0" y="951864"/>
                  </a:lnTo>
                  <a:lnTo>
                    <a:pt x="8314" y="993040"/>
                  </a:lnTo>
                  <a:lnTo>
                    <a:pt x="30988" y="1026667"/>
                  </a:lnTo>
                  <a:lnTo>
                    <a:pt x="64615" y="1049341"/>
                  </a:lnTo>
                  <a:lnTo>
                    <a:pt x="105791" y="1057656"/>
                  </a:lnTo>
                  <a:lnTo>
                    <a:pt x="2006473" y="1057656"/>
                  </a:lnTo>
                  <a:lnTo>
                    <a:pt x="2047648" y="1049341"/>
                  </a:lnTo>
                  <a:lnTo>
                    <a:pt x="2081276" y="1026667"/>
                  </a:lnTo>
                  <a:lnTo>
                    <a:pt x="2103949" y="993040"/>
                  </a:lnTo>
                  <a:lnTo>
                    <a:pt x="2112264" y="951864"/>
                  </a:lnTo>
                  <a:lnTo>
                    <a:pt x="2112264" y="105791"/>
                  </a:lnTo>
                  <a:lnTo>
                    <a:pt x="2103949" y="64615"/>
                  </a:lnTo>
                  <a:lnTo>
                    <a:pt x="2081276" y="30988"/>
                  </a:lnTo>
                  <a:lnTo>
                    <a:pt x="2047648" y="8314"/>
                  </a:lnTo>
                  <a:lnTo>
                    <a:pt x="2006473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81928" y="2014727"/>
              <a:ext cx="2112645" cy="1057910"/>
            </a:xfrm>
            <a:custGeom>
              <a:avLst/>
              <a:gdLst/>
              <a:ahLst/>
              <a:cxnLst/>
              <a:rect l="l" t="t" r="r" b="b"/>
              <a:pathLst>
                <a:path w="2112645" h="1057910">
                  <a:moveTo>
                    <a:pt x="0" y="105791"/>
                  </a:moveTo>
                  <a:lnTo>
                    <a:pt x="8314" y="64615"/>
                  </a:lnTo>
                  <a:lnTo>
                    <a:pt x="30988" y="30988"/>
                  </a:lnTo>
                  <a:lnTo>
                    <a:pt x="64615" y="8314"/>
                  </a:lnTo>
                  <a:lnTo>
                    <a:pt x="105791" y="0"/>
                  </a:lnTo>
                  <a:lnTo>
                    <a:pt x="2006473" y="0"/>
                  </a:lnTo>
                  <a:lnTo>
                    <a:pt x="2047648" y="8314"/>
                  </a:lnTo>
                  <a:lnTo>
                    <a:pt x="2081276" y="30988"/>
                  </a:lnTo>
                  <a:lnTo>
                    <a:pt x="2103949" y="64615"/>
                  </a:lnTo>
                  <a:lnTo>
                    <a:pt x="2112264" y="105791"/>
                  </a:lnTo>
                  <a:lnTo>
                    <a:pt x="2112264" y="951864"/>
                  </a:lnTo>
                  <a:lnTo>
                    <a:pt x="2103949" y="993040"/>
                  </a:lnTo>
                  <a:lnTo>
                    <a:pt x="2081276" y="1026667"/>
                  </a:lnTo>
                  <a:lnTo>
                    <a:pt x="2047648" y="1049341"/>
                  </a:lnTo>
                  <a:lnTo>
                    <a:pt x="2006473" y="1057656"/>
                  </a:lnTo>
                  <a:lnTo>
                    <a:pt x="105791" y="1057656"/>
                  </a:lnTo>
                  <a:lnTo>
                    <a:pt x="64615" y="1049341"/>
                  </a:lnTo>
                  <a:lnTo>
                    <a:pt x="30988" y="1026667"/>
                  </a:lnTo>
                  <a:lnTo>
                    <a:pt x="8314" y="993040"/>
                  </a:lnTo>
                  <a:lnTo>
                    <a:pt x="0" y="951864"/>
                  </a:lnTo>
                  <a:lnTo>
                    <a:pt x="0" y="105791"/>
                  </a:lnTo>
                  <a:close/>
                </a:path>
              </a:pathLst>
            </a:custGeom>
            <a:grpFill/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556629" y="2545842"/>
            <a:ext cx="15665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1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232392" y="2005583"/>
            <a:ext cx="2133600" cy="1076325"/>
            <a:chOff x="9232392" y="2005583"/>
            <a:chExt cx="2133600" cy="1076325"/>
          </a:xfrm>
          <a:solidFill>
            <a:srgbClr val="FFC000"/>
          </a:solidFill>
        </p:grpSpPr>
        <p:sp>
          <p:nvSpPr>
            <p:cNvPr id="18" name="object 18"/>
            <p:cNvSpPr/>
            <p:nvPr/>
          </p:nvSpPr>
          <p:spPr>
            <a:xfrm>
              <a:off x="9241536" y="2014727"/>
              <a:ext cx="2115820" cy="1057910"/>
            </a:xfrm>
            <a:custGeom>
              <a:avLst/>
              <a:gdLst/>
              <a:ahLst/>
              <a:cxnLst/>
              <a:rect l="l" t="t" r="r" b="b"/>
              <a:pathLst>
                <a:path w="2115820" h="1057910">
                  <a:moveTo>
                    <a:pt x="2009521" y="0"/>
                  </a:moveTo>
                  <a:lnTo>
                    <a:pt x="105791" y="0"/>
                  </a:lnTo>
                  <a:lnTo>
                    <a:pt x="64615" y="8314"/>
                  </a:lnTo>
                  <a:lnTo>
                    <a:pt x="30988" y="30988"/>
                  </a:lnTo>
                  <a:lnTo>
                    <a:pt x="8314" y="64615"/>
                  </a:lnTo>
                  <a:lnTo>
                    <a:pt x="0" y="105791"/>
                  </a:lnTo>
                  <a:lnTo>
                    <a:pt x="0" y="951864"/>
                  </a:lnTo>
                  <a:lnTo>
                    <a:pt x="8314" y="993040"/>
                  </a:lnTo>
                  <a:lnTo>
                    <a:pt x="30988" y="1026667"/>
                  </a:lnTo>
                  <a:lnTo>
                    <a:pt x="64615" y="1049341"/>
                  </a:lnTo>
                  <a:lnTo>
                    <a:pt x="105791" y="1057656"/>
                  </a:lnTo>
                  <a:lnTo>
                    <a:pt x="2009521" y="1057656"/>
                  </a:lnTo>
                  <a:lnTo>
                    <a:pt x="2050696" y="1049341"/>
                  </a:lnTo>
                  <a:lnTo>
                    <a:pt x="2084324" y="1026667"/>
                  </a:lnTo>
                  <a:lnTo>
                    <a:pt x="2106997" y="993040"/>
                  </a:lnTo>
                  <a:lnTo>
                    <a:pt x="2115312" y="951864"/>
                  </a:lnTo>
                  <a:lnTo>
                    <a:pt x="2115312" y="105791"/>
                  </a:lnTo>
                  <a:lnTo>
                    <a:pt x="2106997" y="64615"/>
                  </a:lnTo>
                  <a:lnTo>
                    <a:pt x="2084324" y="30988"/>
                  </a:lnTo>
                  <a:lnTo>
                    <a:pt x="2050696" y="8314"/>
                  </a:lnTo>
                  <a:lnTo>
                    <a:pt x="200952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41536" y="2014727"/>
              <a:ext cx="2115820" cy="1057910"/>
            </a:xfrm>
            <a:custGeom>
              <a:avLst/>
              <a:gdLst/>
              <a:ahLst/>
              <a:cxnLst/>
              <a:rect l="l" t="t" r="r" b="b"/>
              <a:pathLst>
                <a:path w="2115820" h="1057910">
                  <a:moveTo>
                    <a:pt x="0" y="105791"/>
                  </a:moveTo>
                  <a:lnTo>
                    <a:pt x="8314" y="64615"/>
                  </a:lnTo>
                  <a:lnTo>
                    <a:pt x="30988" y="30988"/>
                  </a:lnTo>
                  <a:lnTo>
                    <a:pt x="64615" y="8314"/>
                  </a:lnTo>
                  <a:lnTo>
                    <a:pt x="105791" y="0"/>
                  </a:lnTo>
                  <a:lnTo>
                    <a:pt x="2009521" y="0"/>
                  </a:lnTo>
                  <a:lnTo>
                    <a:pt x="2050696" y="8314"/>
                  </a:lnTo>
                  <a:lnTo>
                    <a:pt x="2084324" y="30988"/>
                  </a:lnTo>
                  <a:lnTo>
                    <a:pt x="2106997" y="64615"/>
                  </a:lnTo>
                  <a:lnTo>
                    <a:pt x="2115312" y="105791"/>
                  </a:lnTo>
                  <a:lnTo>
                    <a:pt x="2115312" y="951864"/>
                  </a:lnTo>
                  <a:lnTo>
                    <a:pt x="2106997" y="993040"/>
                  </a:lnTo>
                  <a:lnTo>
                    <a:pt x="2084324" y="1026667"/>
                  </a:lnTo>
                  <a:lnTo>
                    <a:pt x="2050696" y="1049341"/>
                  </a:lnTo>
                  <a:lnTo>
                    <a:pt x="2009521" y="1057656"/>
                  </a:lnTo>
                  <a:lnTo>
                    <a:pt x="105791" y="1057656"/>
                  </a:lnTo>
                  <a:lnTo>
                    <a:pt x="64615" y="1049341"/>
                  </a:lnTo>
                  <a:lnTo>
                    <a:pt x="30988" y="1026667"/>
                  </a:lnTo>
                  <a:lnTo>
                    <a:pt x="8314" y="993040"/>
                  </a:lnTo>
                  <a:lnTo>
                    <a:pt x="0" y="951864"/>
                  </a:lnTo>
                  <a:lnTo>
                    <a:pt x="0" y="105791"/>
                  </a:lnTo>
                  <a:close/>
                </a:path>
              </a:pathLst>
            </a:custGeom>
            <a:grpFill/>
            <a:ln w="18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421884" y="2109292"/>
            <a:ext cx="5865495" cy="4546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2825">
              <a:lnSpc>
                <a:spcPct val="100000"/>
              </a:lnSpc>
              <a:spcBef>
                <a:spcPts val="95"/>
              </a:spcBef>
            </a:pP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connect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voluntary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903605" algn="l"/>
                <a:tab pos="3863340" algn="l"/>
              </a:tabLst>
            </a:pPr>
            <a:r>
              <a:rPr sz="2100" u="heavy" spc="-165" baseline="1984" dirty="0">
                <a:solidFill>
                  <a:srgbClr val="FFFFFF"/>
                </a:solidFill>
                <a:uFill>
                  <a:solidFill>
                    <a:srgbClr val="A10D5C"/>
                  </a:solidFill>
                </a:uFill>
                <a:latin typeface="Verdana"/>
                <a:cs typeface="Verdana"/>
              </a:rPr>
              <a:t> 	</a:t>
            </a:r>
            <a:r>
              <a:rPr sz="2100" spc="-532" baseline="198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ke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1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u="heavy" spc="-110" dirty="0">
                <a:solidFill>
                  <a:srgbClr val="FFFFFF"/>
                </a:solidFill>
                <a:uFill>
                  <a:solidFill>
                    <a:srgbClr val="A10D5C"/>
                  </a:solidFill>
                </a:uFill>
                <a:latin typeface="Verdana"/>
                <a:cs typeface="Verdana"/>
              </a:rPr>
              <a:t>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A10D5C"/>
                  </a:solidFill>
                </a:uFill>
                <a:latin typeface="Verdana"/>
                <a:cs typeface="Verdana"/>
              </a:rPr>
              <a:t>	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434" baseline="198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172" baseline="198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44" baseline="1984" dirty="0">
                <a:solidFill>
                  <a:srgbClr val="FFFFFF"/>
                </a:solidFill>
                <a:latin typeface="Verdana"/>
                <a:cs typeface="Verdana"/>
              </a:rPr>
              <a:t>ke</a:t>
            </a:r>
            <a:r>
              <a:rPr sz="2100" spc="-120" baseline="198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04" baseline="1984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100" spc="-270" baseline="198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100" spc="-97" baseline="1984" dirty="0">
                <a:solidFill>
                  <a:srgbClr val="FFFFFF"/>
                </a:solidFill>
                <a:latin typeface="Verdana"/>
                <a:cs typeface="Verdana"/>
              </a:rPr>
              <a:t>gs</a:t>
            </a:r>
            <a:r>
              <a:rPr sz="2100" spc="-150" baseline="198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42" baseline="198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89" baseline="198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100" spc="-89" baseline="198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172" baseline="198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100" spc="-75" baseline="198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100" spc="120" baseline="1984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100" spc="-150" baseline="198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89" baseline="1984" dirty="0">
                <a:solidFill>
                  <a:srgbClr val="FFFFFF"/>
                </a:solidFill>
                <a:latin typeface="Verdana"/>
                <a:cs typeface="Verdana"/>
              </a:rPr>
              <a:t>fo</a:t>
            </a:r>
            <a:r>
              <a:rPr sz="2100" spc="-97" baseline="1984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100" spc="-142" baseline="1984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100" spc="-60" baseline="1984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endParaRPr sz="2100" baseline="1984" dirty="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481184" y="2512568"/>
            <a:ext cx="163766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CNS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65577" y="3445764"/>
            <a:ext cx="2978150" cy="1458595"/>
            <a:chOff x="2465577" y="3445764"/>
            <a:chExt cx="2978150" cy="1458595"/>
          </a:xfrm>
          <a:solidFill>
            <a:srgbClr val="FFC000"/>
          </a:solidFill>
        </p:grpSpPr>
        <p:sp>
          <p:nvSpPr>
            <p:cNvPr id="23" name="object 23"/>
            <p:cNvSpPr/>
            <p:nvPr/>
          </p:nvSpPr>
          <p:spPr>
            <a:xfrm>
              <a:off x="2475102" y="3455289"/>
              <a:ext cx="845819" cy="911860"/>
            </a:xfrm>
            <a:custGeom>
              <a:avLst/>
              <a:gdLst/>
              <a:ahLst/>
              <a:cxnLst/>
              <a:rect l="l" t="t" r="r" b="b"/>
              <a:pathLst>
                <a:path w="845820" h="911860">
                  <a:moveTo>
                    <a:pt x="0" y="0"/>
                  </a:moveTo>
                  <a:lnTo>
                    <a:pt x="845693" y="911860"/>
                  </a:lnTo>
                </a:path>
              </a:pathLst>
            </a:custGeom>
            <a:grpFill/>
            <a:ln w="19050">
              <a:solidFill>
                <a:srgbClr val="8E0A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22319" y="3837432"/>
              <a:ext cx="2112645" cy="1057910"/>
            </a:xfrm>
            <a:custGeom>
              <a:avLst/>
              <a:gdLst/>
              <a:ahLst/>
              <a:cxnLst/>
              <a:rect l="l" t="t" r="r" b="b"/>
              <a:pathLst>
                <a:path w="2112645" h="1057910">
                  <a:moveTo>
                    <a:pt x="2006472" y="0"/>
                  </a:moveTo>
                  <a:lnTo>
                    <a:pt x="105790" y="0"/>
                  </a:lnTo>
                  <a:lnTo>
                    <a:pt x="64615" y="8314"/>
                  </a:lnTo>
                  <a:lnTo>
                    <a:pt x="30987" y="30988"/>
                  </a:lnTo>
                  <a:lnTo>
                    <a:pt x="8314" y="64615"/>
                  </a:lnTo>
                  <a:lnTo>
                    <a:pt x="0" y="105791"/>
                  </a:lnTo>
                  <a:lnTo>
                    <a:pt x="0" y="951865"/>
                  </a:lnTo>
                  <a:lnTo>
                    <a:pt x="8314" y="993040"/>
                  </a:lnTo>
                  <a:lnTo>
                    <a:pt x="30987" y="1026668"/>
                  </a:lnTo>
                  <a:lnTo>
                    <a:pt x="64615" y="1049341"/>
                  </a:lnTo>
                  <a:lnTo>
                    <a:pt x="105790" y="1057656"/>
                  </a:lnTo>
                  <a:lnTo>
                    <a:pt x="2006472" y="1057656"/>
                  </a:lnTo>
                  <a:lnTo>
                    <a:pt x="2047648" y="1049341"/>
                  </a:lnTo>
                  <a:lnTo>
                    <a:pt x="2081275" y="1026668"/>
                  </a:lnTo>
                  <a:lnTo>
                    <a:pt x="2103949" y="993040"/>
                  </a:lnTo>
                  <a:lnTo>
                    <a:pt x="2112264" y="951865"/>
                  </a:lnTo>
                  <a:lnTo>
                    <a:pt x="2112264" y="105791"/>
                  </a:lnTo>
                  <a:lnTo>
                    <a:pt x="2103949" y="64615"/>
                  </a:lnTo>
                  <a:lnTo>
                    <a:pt x="2081275" y="30988"/>
                  </a:lnTo>
                  <a:lnTo>
                    <a:pt x="2047648" y="8314"/>
                  </a:lnTo>
                  <a:lnTo>
                    <a:pt x="20064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22319" y="3837432"/>
              <a:ext cx="2112645" cy="1057910"/>
            </a:xfrm>
            <a:custGeom>
              <a:avLst/>
              <a:gdLst/>
              <a:ahLst/>
              <a:cxnLst/>
              <a:rect l="l" t="t" r="r" b="b"/>
              <a:pathLst>
                <a:path w="2112645" h="1057910">
                  <a:moveTo>
                    <a:pt x="0" y="105791"/>
                  </a:moveTo>
                  <a:lnTo>
                    <a:pt x="8314" y="64615"/>
                  </a:lnTo>
                  <a:lnTo>
                    <a:pt x="30987" y="30988"/>
                  </a:lnTo>
                  <a:lnTo>
                    <a:pt x="64615" y="8314"/>
                  </a:lnTo>
                  <a:lnTo>
                    <a:pt x="105790" y="0"/>
                  </a:lnTo>
                  <a:lnTo>
                    <a:pt x="2006472" y="0"/>
                  </a:lnTo>
                  <a:lnTo>
                    <a:pt x="2047648" y="8314"/>
                  </a:lnTo>
                  <a:lnTo>
                    <a:pt x="2081275" y="30988"/>
                  </a:lnTo>
                  <a:lnTo>
                    <a:pt x="2103949" y="64615"/>
                  </a:lnTo>
                  <a:lnTo>
                    <a:pt x="2112264" y="105791"/>
                  </a:lnTo>
                  <a:lnTo>
                    <a:pt x="2112264" y="951865"/>
                  </a:lnTo>
                  <a:lnTo>
                    <a:pt x="2103949" y="993040"/>
                  </a:lnTo>
                  <a:lnTo>
                    <a:pt x="2081275" y="1026668"/>
                  </a:lnTo>
                  <a:lnTo>
                    <a:pt x="2047648" y="1049341"/>
                  </a:lnTo>
                  <a:lnTo>
                    <a:pt x="2006472" y="1057656"/>
                  </a:lnTo>
                  <a:lnTo>
                    <a:pt x="105790" y="1057656"/>
                  </a:lnTo>
                  <a:lnTo>
                    <a:pt x="64615" y="1049341"/>
                  </a:lnTo>
                  <a:lnTo>
                    <a:pt x="30987" y="1026668"/>
                  </a:lnTo>
                  <a:lnTo>
                    <a:pt x="8314" y="993040"/>
                  </a:lnTo>
                  <a:lnTo>
                    <a:pt x="0" y="951865"/>
                  </a:lnTo>
                  <a:lnTo>
                    <a:pt x="0" y="105791"/>
                  </a:lnTo>
                  <a:close/>
                </a:path>
              </a:pathLst>
            </a:custGeom>
            <a:grpFill/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437382" y="4141977"/>
            <a:ext cx="1884680" cy="43307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vert="horz" wrap="square" lIns="0" tIns="33019" rIns="0" bIns="0" rtlCol="0">
            <a:spAutoFit/>
          </a:bodyPr>
          <a:lstStyle/>
          <a:p>
            <a:pPr marL="12700" marR="5080" indent="283210">
              <a:lnSpc>
                <a:spcPts val="1540"/>
              </a:lnSpc>
              <a:spcBef>
                <a:spcPts val="259"/>
              </a:spcBef>
            </a:pPr>
            <a:r>
              <a:rPr sz="1400" spc="-29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130" dirty="0">
                <a:solidFill>
                  <a:srgbClr val="FFFFFF"/>
                </a:solidFill>
                <a:latin typeface="Verdana"/>
                <a:cs typeface="Verdana"/>
              </a:rPr>
              <a:t>c  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1400" spc="-1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vo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1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9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lang="en-US" sz="1400" spc="-14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72720" y="3724592"/>
            <a:ext cx="2176780" cy="1286510"/>
            <a:chOff x="6272720" y="3724592"/>
            <a:chExt cx="2176780" cy="1286510"/>
          </a:xfrm>
          <a:solidFill>
            <a:schemeClr val="bg2">
              <a:lumMod val="25000"/>
            </a:schemeClr>
          </a:solidFill>
        </p:grpSpPr>
        <p:sp>
          <p:nvSpPr>
            <p:cNvPr id="28" name="object 28"/>
            <p:cNvSpPr/>
            <p:nvPr/>
          </p:nvSpPr>
          <p:spPr>
            <a:xfrm>
              <a:off x="6281928" y="3733799"/>
              <a:ext cx="2158365" cy="1268095"/>
            </a:xfrm>
            <a:custGeom>
              <a:avLst/>
              <a:gdLst/>
              <a:ahLst/>
              <a:cxnLst/>
              <a:rect l="l" t="t" r="r" b="b"/>
              <a:pathLst>
                <a:path w="2158365" h="1268095">
                  <a:moveTo>
                    <a:pt x="2031238" y="0"/>
                  </a:moveTo>
                  <a:lnTo>
                    <a:pt x="126746" y="0"/>
                  </a:lnTo>
                  <a:lnTo>
                    <a:pt x="77420" y="9963"/>
                  </a:lnTo>
                  <a:lnTo>
                    <a:pt x="37131" y="37131"/>
                  </a:lnTo>
                  <a:lnTo>
                    <a:pt x="9963" y="77420"/>
                  </a:lnTo>
                  <a:lnTo>
                    <a:pt x="0" y="126745"/>
                  </a:lnTo>
                  <a:lnTo>
                    <a:pt x="0" y="1141222"/>
                  </a:lnTo>
                  <a:lnTo>
                    <a:pt x="9963" y="1190547"/>
                  </a:lnTo>
                  <a:lnTo>
                    <a:pt x="37131" y="1230836"/>
                  </a:lnTo>
                  <a:lnTo>
                    <a:pt x="77420" y="1258004"/>
                  </a:lnTo>
                  <a:lnTo>
                    <a:pt x="126746" y="1267968"/>
                  </a:lnTo>
                  <a:lnTo>
                    <a:pt x="2031238" y="1267968"/>
                  </a:lnTo>
                  <a:lnTo>
                    <a:pt x="2080563" y="1258004"/>
                  </a:lnTo>
                  <a:lnTo>
                    <a:pt x="2120852" y="1230836"/>
                  </a:lnTo>
                  <a:lnTo>
                    <a:pt x="2148020" y="1190547"/>
                  </a:lnTo>
                  <a:lnTo>
                    <a:pt x="2157983" y="1141222"/>
                  </a:lnTo>
                  <a:lnTo>
                    <a:pt x="2157983" y="126745"/>
                  </a:lnTo>
                  <a:lnTo>
                    <a:pt x="2148020" y="77420"/>
                  </a:lnTo>
                  <a:lnTo>
                    <a:pt x="2120852" y="37131"/>
                  </a:lnTo>
                  <a:lnTo>
                    <a:pt x="2080563" y="9963"/>
                  </a:lnTo>
                  <a:lnTo>
                    <a:pt x="203123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81928" y="3733799"/>
              <a:ext cx="2158365" cy="1268095"/>
            </a:xfrm>
            <a:custGeom>
              <a:avLst/>
              <a:gdLst/>
              <a:ahLst/>
              <a:cxnLst/>
              <a:rect l="l" t="t" r="r" b="b"/>
              <a:pathLst>
                <a:path w="2158365" h="1268095">
                  <a:moveTo>
                    <a:pt x="0" y="126745"/>
                  </a:moveTo>
                  <a:lnTo>
                    <a:pt x="9963" y="77420"/>
                  </a:lnTo>
                  <a:lnTo>
                    <a:pt x="37131" y="37131"/>
                  </a:lnTo>
                  <a:lnTo>
                    <a:pt x="77420" y="9963"/>
                  </a:lnTo>
                  <a:lnTo>
                    <a:pt x="126746" y="0"/>
                  </a:lnTo>
                  <a:lnTo>
                    <a:pt x="2031238" y="0"/>
                  </a:lnTo>
                  <a:lnTo>
                    <a:pt x="2080563" y="9963"/>
                  </a:lnTo>
                  <a:lnTo>
                    <a:pt x="2120852" y="37131"/>
                  </a:lnTo>
                  <a:lnTo>
                    <a:pt x="2148020" y="77420"/>
                  </a:lnTo>
                  <a:lnTo>
                    <a:pt x="2157983" y="126745"/>
                  </a:lnTo>
                  <a:lnTo>
                    <a:pt x="2157983" y="1141222"/>
                  </a:lnTo>
                  <a:lnTo>
                    <a:pt x="2148020" y="1190547"/>
                  </a:lnTo>
                  <a:lnTo>
                    <a:pt x="2120852" y="1230836"/>
                  </a:lnTo>
                  <a:lnTo>
                    <a:pt x="2080563" y="1258004"/>
                  </a:lnTo>
                  <a:lnTo>
                    <a:pt x="2031238" y="1267968"/>
                  </a:lnTo>
                  <a:lnTo>
                    <a:pt x="126746" y="1267968"/>
                  </a:lnTo>
                  <a:lnTo>
                    <a:pt x="77420" y="1258004"/>
                  </a:lnTo>
                  <a:lnTo>
                    <a:pt x="37131" y="1230836"/>
                  </a:lnTo>
                  <a:lnTo>
                    <a:pt x="9963" y="1190547"/>
                  </a:lnTo>
                  <a:lnTo>
                    <a:pt x="0" y="1141222"/>
                  </a:lnTo>
                  <a:lnTo>
                    <a:pt x="0" y="126745"/>
                  </a:lnTo>
                  <a:close/>
                </a:path>
              </a:pathLst>
            </a:custGeom>
            <a:grpFill/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334125" y="3825366"/>
            <a:ext cx="20554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ve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96484" y="4041775"/>
            <a:ext cx="29317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929005" algn="l"/>
              </a:tabLst>
            </a:pPr>
            <a:r>
              <a:rPr sz="2100" u="heavy" spc="-165" baseline="-31746" dirty="0">
                <a:solidFill>
                  <a:srgbClr val="FFFFFF"/>
                </a:solidFill>
                <a:uFill>
                  <a:solidFill>
                    <a:srgbClr val="A10D5C"/>
                  </a:solidFill>
                </a:uFill>
                <a:latin typeface="Verdana"/>
                <a:cs typeface="Verdana"/>
              </a:rPr>
              <a:t> 	</a:t>
            </a:r>
            <a:r>
              <a:rPr sz="2100" spc="-165" baseline="-3174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00" spc="-187" baseline="-3174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connect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heart,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16421" y="4261230"/>
            <a:ext cx="1892300" cy="45465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2545" marR="5080" indent="-30480">
              <a:lnSpc>
                <a:spcPct val="101499"/>
              </a:lnSpc>
              <a:spcBef>
                <a:spcPts val="65"/>
              </a:spcBef>
            </a:pP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ss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oo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h 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18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429879" y="3297872"/>
            <a:ext cx="2979420" cy="1078865"/>
            <a:chOff x="8429879" y="3297872"/>
            <a:chExt cx="2979420" cy="1078865"/>
          </a:xfrm>
          <a:solidFill>
            <a:srgbClr val="FFC000"/>
          </a:solidFill>
        </p:grpSpPr>
        <p:sp>
          <p:nvSpPr>
            <p:cNvPr id="34" name="object 34"/>
            <p:cNvSpPr/>
            <p:nvPr/>
          </p:nvSpPr>
          <p:spPr>
            <a:xfrm>
              <a:off x="8439404" y="3835018"/>
              <a:ext cx="845819" cy="532130"/>
            </a:xfrm>
            <a:custGeom>
              <a:avLst/>
              <a:gdLst/>
              <a:ahLst/>
              <a:cxnLst/>
              <a:rect l="l" t="t" r="r" b="b"/>
              <a:pathLst>
                <a:path w="845820" h="532129">
                  <a:moveTo>
                    <a:pt x="0" y="532129"/>
                  </a:moveTo>
                  <a:lnTo>
                    <a:pt x="845693" y="0"/>
                  </a:lnTo>
                </a:path>
              </a:pathLst>
            </a:custGeom>
            <a:grpFill/>
            <a:ln w="19050">
              <a:solidFill>
                <a:srgbClr val="A10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284208" y="3307079"/>
              <a:ext cx="2115820" cy="1057910"/>
            </a:xfrm>
            <a:custGeom>
              <a:avLst/>
              <a:gdLst/>
              <a:ahLst/>
              <a:cxnLst/>
              <a:rect l="l" t="t" r="r" b="b"/>
              <a:pathLst>
                <a:path w="2115820" h="1057910">
                  <a:moveTo>
                    <a:pt x="2009521" y="0"/>
                  </a:moveTo>
                  <a:lnTo>
                    <a:pt x="105791" y="0"/>
                  </a:lnTo>
                  <a:lnTo>
                    <a:pt x="64615" y="8314"/>
                  </a:lnTo>
                  <a:lnTo>
                    <a:pt x="30988" y="30988"/>
                  </a:lnTo>
                  <a:lnTo>
                    <a:pt x="8314" y="64615"/>
                  </a:lnTo>
                  <a:lnTo>
                    <a:pt x="0" y="105791"/>
                  </a:lnTo>
                  <a:lnTo>
                    <a:pt x="0" y="951865"/>
                  </a:lnTo>
                  <a:lnTo>
                    <a:pt x="8314" y="993040"/>
                  </a:lnTo>
                  <a:lnTo>
                    <a:pt x="30988" y="1026668"/>
                  </a:lnTo>
                  <a:lnTo>
                    <a:pt x="64615" y="1049341"/>
                  </a:lnTo>
                  <a:lnTo>
                    <a:pt x="105791" y="1057656"/>
                  </a:lnTo>
                  <a:lnTo>
                    <a:pt x="2009521" y="1057656"/>
                  </a:lnTo>
                  <a:lnTo>
                    <a:pt x="2050696" y="1049341"/>
                  </a:lnTo>
                  <a:lnTo>
                    <a:pt x="2084324" y="1026668"/>
                  </a:lnTo>
                  <a:lnTo>
                    <a:pt x="2106997" y="993040"/>
                  </a:lnTo>
                  <a:lnTo>
                    <a:pt x="2115312" y="951865"/>
                  </a:lnTo>
                  <a:lnTo>
                    <a:pt x="2115312" y="105791"/>
                  </a:lnTo>
                  <a:lnTo>
                    <a:pt x="2106997" y="64615"/>
                  </a:lnTo>
                  <a:lnTo>
                    <a:pt x="2084324" y="30988"/>
                  </a:lnTo>
                  <a:lnTo>
                    <a:pt x="2050696" y="8314"/>
                  </a:lnTo>
                  <a:lnTo>
                    <a:pt x="200952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84208" y="3307079"/>
              <a:ext cx="2115820" cy="1057910"/>
            </a:xfrm>
            <a:custGeom>
              <a:avLst/>
              <a:gdLst/>
              <a:ahLst/>
              <a:cxnLst/>
              <a:rect l="l" t="t" r="r" b="b"/>
              <a:pathLst>
                <a:path w="2115820" h="1057910">
                  <a:moveTo>
                    <a:pt x="0" y="105791"/>
                  </a:moveTo>
                  <a:lnTo>
                    <a:pt x="8314" y="64615"/>
                  </a:lnTo>
                  <a:lnTo>
                    <a:pt x="30988" y="30988"/>
                  </a:lnTo>
                  <a:lnTo>
                    <a:pt x="64615" y="8314"/>
                  </a:lnTo>
                  <a:lnTo>
                    <a:pt x="105791" y="0"/>
                  </a:lnTo>
                  <a:lnTo>
                    <a:pt x="2009521" y="0"/>
                  </a:lnTo>
                  <a:lnTo>
                    <a:pt x="2050696" y="8314"/>
                  </a:lnTo>
                  <a:lnTo>
                    <a:pt x="2084324" y="30988"/>
                  </a:lnTo>
                  <a:lnTo>
                    <a:pt x="2106997" y="64615"/>
                  </a:lnTo>
                  <a:lnTo>
                    <a:pt x="2115312" y="105791"/>
                  </a:lnTo>
                  <a:lnTo>
                    <a:pt x="2115312" y="951865"/>
                  </a:lnTo>
                  <a:lnTo>
                    <a:pt x="2106997" y="993040"/>
                  </a:lnTo>
                  <a:lnTo>
                    <a:pt x="2084324" y="1026668"/>
                  </a:lnTo>
                  <a:lnTo>
                    <a:pt x="2050696" y="1049341"/>
                  </a:lnTo>
                  <a:lnTo>
                    <a:pt x="2009521" y="1057656"/>
                  </a:lnTo>
                  <a:lnTo>
                    <a:pt x="105791" y="1057656"/>
                  </a:lnTo>
                  <a:lnTo>
                    <a:pt x="64615" y="1049341"/>
                  </a:lnTo>
                  <a:lnTo>
                    <a:pt x="30988" y="1026668"/>
                  </a:lnTo>
                  <a:lnTo>
                    <a:pt x="8314" y="993040"/>
                  </a:lnTo>
                  <a:lnTo>
                    <a:pt x="0" y="951865"/>
                  </a:lnTo>
                  <a:lnTo>
                    <a:pt x="0" y="105791"/>
                  </a:lnTo>
                  <a:close/>
                </a:path>
              </a:pathLst>
            </a:custGeom>
            <a:grpFill/>
            <a:ln w="18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467215" y="3707638"/>
            <a:ext cx="17570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sympathetic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division</a:t>
            </a:r>
            <a:endParaRPr sz="1400" dirty="0">
              <a:latin typeface="Verdana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429879" y="4357623"/>
            <a:ext cx="2978785" cy="1156335"/>
            <a:chOff x="8429879" y="4357623"/>
            <a:chExt cx="2978785" cy="1156335"/>
          </a:xfrm>
          <a:solidFill>
            <a:srgbClr val="FFC000"/>
          </a:solidFill>
        </p:grpSpPr>
        <p:sp>
          <p:nvSpPr>
            <p:cNvPr id="39" name="object 39"/>
            <p:cNvSpPr/>
            <p:nvPr/>
          </p:nvSpPr>
          <p:spPr>
            <a:xfrm>
              <a:off x="8439404" y="4367148"/>
              <a:ext cx="845819" cy="608330"/>
            </a:xfrm>
            <a:custGeom>
              <a:avLst/>
              <a:gdLst/>
              <a:ahLst/>
              <a:cxnLst/>
              <a:rect l="l" t="t" r="r" b="b"/>
              <a:pathLst>
                <a:path w="845820" h="608329">
                  <a:moveTo>
                    <a:pt x="0" y="0"/>
                  </a:moveTo>
                  <a:lnTo>
                    <a:pt x="845693" y="607821"/>
                  </a:lnTo>
                </a:path>
              </a:pathLst>
            </a:custGeom>
            <a:grpFill/>
            <a:ln w="19050">
              <a:solidFill>
                <a:srgbClr val="A10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84208" y="4447031"/>
              <a:ext cx="2115820" cy="1057910"/>
            </a:xfrm>
            <a:custGeom>
              <a:avLst/>
              <a:gdLst/>
              <a:ahLst/>
              <a:cxnLst/>
              <a:rect l="l" t="t" r="r" b="b"/>
              <a:pathLst>
                <a:path w="2115820" h="1057910">
                  <a:moveTo>
                    <a:pt x="2009521" y="0"/>
                  </a:moveTo>
                  <a:lnTo>
                    <a:pt x="105791" y="0"/>
                  </a:lnTo>
                  <a:lnTo>
                    <a:pt x="64615" y="8314"/>
                  </a:lnTo>
                  <a:lnTo>
                    <a:pt x="30988" y="30988"/>
                  </a:lnTo>
                  <a:lnTo>
                    <a:pt x="8314" y="64615"/>
                  </a:lnTo>
                  <a:lnTo>
                    <a:pt x="0" y="105791"/>
                  </a:lnTo>
                  <a:lnTo>
                    <a:pt x="0" y="951865"/>
                  </a:lnTo>
                  <a:lnTo>
                    <a:pt x="8314" y="993040"/>
                  </a:lnTo>
                  <a:lnTo>
                    <a:pt x="30988" y="1026668"/>
                  </a:lnTo>
                  <a:lnTo>
                    <a:pt x="64615" y="1049341"/>
                  </a:lnTo>
                  <a:lnTo>
                    <a:pt x="105791" y="1057656"/>
                  </a:lnTo>
                  <a:lnTo>
                    <a:pt x="2009521" y="1057656"/>
                  </a:lnTo>
                  <a:lnTo>
                    <a:pt x="2050696" y="1049341"/>
                  </a:lnTo>
                  <a:lnTo>
                    <a:pt x="2084324" y="1026668"/>
                  </a:lnTo>
                  <a:lnTo>
                    <a:pt x="2106997" y="993040"/>
                  </a:lnTo>
                  <a:lnTo>
                    <a:pt x="2115312" y="951865"/>
                  </a:lnTo>
                  <a:lnTo>
                    <a:pt x="2115312" y="105791"/>
                  </a:lnTo>
                  <a:lnTo>
                    <a:pt x="2106997" y="64615"/>
                  </a:lnTo>
                  <a:lnTo>
                    <a:pt x="2084324" y="30988"/>
                  </a:lnTo>
                  <a:lnTo>
                    <a:pt x="2050696" y="8314"/>
                  </a:lnTo>
                  <a:lnTo>
                    <a:pt x="200952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284208" y="4447031"/>
              <a:ext cx="2115820" cy="1057910"/>
            </a:xfrm>
            <a:custGeom>
              <a:avLst/>
              <a:gdLst/>
              <a:ahLst/>
              <a:cxnLst/>
              <a:rect l="l" t="t" r="r" b="b"/>
              <a:pathLst>
                <a:path w="2115820" h="1057910">
                  <a:moveTo>
                    <a:pt x="0" y="105791"/>
                  </a:moveTo>
                  <a:lnTo>
                    <a:pt x="8314" y="64615"/>
                  </a:lnTo>
                  <a:lnTo>
                    <a:pt x="30988" y="30988"/>
                  </a:lnTo>
                  <a:lnTo>
                    <a:pt x="64615" y="8314"/>
                  </a:lnTo>
                  <a:lnTo>
                    <a:pt x="105791" y="0"/>
                  </a:lnTo>
                  <a:lnTo>
                    <a:pt x="2009521" y="0"/>
                  </a:lnTo>
                  <a:lnTo>
                    <a:pt x="2050696" y="8314"/>
                  </a:lnTo>
                  <a:lnTo>
                    <a:pt x="2084324" y="30988"/>
                  </a:lnTo>
                  <a:lnTo>
                    <a:pt x="2106997" y="64615"/>
                  </a:lnTo>
                  <a:lnTo>
                    <a:pt x="2115312" y="105791"/>
                  </a:lnTo>
                  <a:lnTo>
                    <a:pt x="2115312" y="951865"/>
                  </a:lnTo>
                  <a:lnTo>
                    <a:pt x="2106997" y="993040"/>
                  </a:lnTo>
                  <a:lnTo>
                    <a:pt x="2084324" y="1026668"/>
                  </a:lnTo>
                  <a:lnTo>
                    <a:pt x="2050696" y="1049341"/>
                  </a:lnTo>
                  <a:lnTo>
                    <a:pt x="2009521" y="1057656"/>
                  </a:lnTo>
                  <a:lnTo>
                    <a:pt x="105791" y="1057656"/>
                  </a:lnTo>
                  <a:lnTo>
                    <a:pt x="64615" y="1049341"/>
                  </a:lnTo>
                  <a:lnTo>
                    <a:pt x="30988" y="1026668"/>
                  </a:lnTo>
                  <a:lnTo>
                    <a:pt x="8314" y="993040"/>
                  </a:lnTo>
                  <a:lnTo>
                    <a:pt x="0" y="951865"/>
                  </a:lnTo>
                  <a:lnTo>
                    <a:pt x="0" y="105791"/>
                  </a:lnTo>
                  <a:close/>
                </a:path>
              </a:pathLst>
            </a:custGeom>
            <a:grpFill/>
            <a:ln w="18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592182" y="4750053"/>
            <a:ext cx="1504950" cy="43307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445134" marR="5080" indent="-433070">
              <a:lnSpc>
                <a:spcPts val="1540"/>
              </a:lnSpc>
              <a:spcBef>
                <a:spcPts val="259"/>
              </a:spcBef>
            </a:pP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8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400" spc="8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400" spc="114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400" spc="7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400" spc="-12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400" spc="130" dirty="0">
                <a:solidFill>
                  <a:srgbClr val="FFFFFF"/>
                </a:solidFill>
                <a:latin typeface="Verdana"/>
                <a:cs typeface="Verdana"/>
              </a:rPr>
              <a:t>c 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division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Peripheral Nervous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5872" y="2133600"/>
            <a:ext cx="4477732" cy="3777622"/>
          </a:xfrm>
        </p:spPr>
        <p:txBody>
          <a:bodyPr/>
          <a:lstStyle/>
          <a:p>
            <a:r>
              <a:rPr lang="en-US" dirty="0"/>
              <a:t>Periphery means (the outside)</a:t>
            </a:r>
          </a:p>
          <a:p>
            <a:pPr>
              <a:lnSpc>
                <a:spcPct val="150000"/>
              </a:lnSpc>
            </a:pPr>
            <a:r>
              <a:rPr lang="en-US" dirty="0"/>
              <a:t>The Peripheral Nervous System is made up of all those nerves that lie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outside the brain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spinal cord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r>
              <a:rPr lang="en-US" dirty="0"/>
              <a:t>PNS has 2 subdivisions: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1. Somatic Nervous System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2. Autonomic Nervous System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Nervous System | BioNinj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359" y="2017336"/>
            <a:ext cx="4274254" cy="405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603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9222-A2FB-5282-30CC-638D3924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508000"/>
            <a:ext cx="8911687" cy="95504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Peripheral Nervous System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3366D-FBF6-F634-A5DA-7FB9754A0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373" y="1547177"/>
            <a:ext cx="3992732" cy="576263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1. Somatic Nervous System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284F6-0414-122E-4B72-AC6073D67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96161" y="2207577"/>
            <a:ext cx="4084320" cy="3695449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The Somatic Nervous System is made up of nerves that connect to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voluntary skeletal muscles</a:t>
            </a:r>
            <a:r>
              <a:rPr lang="en-US" u="sng" dirty="0"/>
              <a:t> and to sensory receptors.</a:t>
            </a:r>
          </a:p>
          <a:p>
            <a:pPr>
              <a:lnSpc>
                <a:spcPct val="200000"/>
              </a:lnSpc>
            </a:pPr>
            <a:r>
              <a:rPr lang="en-US" dirty="0"/>
              <a:t>Carries information from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skin, muscles and joints </a:t>
            </a:r>
            <a:r>
              <a:rPr lang="en-US" dirty="0"/>
              <a:t>to CNS and carry commands from CNS to muscles.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4E058-8FD6-BEDF-951D-42732439E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06629" y="1547178"/>
            <a:ext cx="3999001" cy="576262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2. Autonomic Nervous System</a:t>
            </a:r>
            <a:endParaRPr lang="en-US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3060E-1D2E-2E92-352B-B72961549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6880" y="2286000"/>
            <a:ext cx="4718751" cy="361379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Autonomic Nervous System (ANS) is made up of nerves that connect to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heart, blood vessels, smooth muscles, and glands.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performs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involuntary functions </a:t>
            </a:r>
            <a:r>
              <a:rPr lang="en-US" u="sng" dirty="0"/>
              <a:t>such as heart rate, digestion, and perspiration</a:t>
            </a:r>
            <a:r>
              <a:rPr lang="en-US" dirty="0"/>
              <a:t>. </a:t>
            </a:r>
          </a:p>
          <a:p>
            <a:r>
              <a:rPr lang="en-US" b="1" dirty="0"/>
              <a:t>Divisions of ANS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>
                <a:solidFill>
                  <a:schemeClr val="accent1"/>
                </a:solidFill>
              </a:rPr>
              <a:t>Sympathetic</a:t>
            </a:r>
            <a:r>
              <a:rPr lang="en-US" dirty="0"/>
              <a:t>: Mobilizes body’s resources </a:t>
            </a:r>
            <a:br>
              <a:rPr lang="en-US" dirty="0"/>
            </a:br>
            <a:r>
              <a:rPr lang="en-US" dirty="0"/>
              <a:t>    in emergencies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>
                <a:solidFill>
                  <a:schemeClr val="accent1"/>
                </a:solidFill>
              </a:rPr>
              <a:t>Parasympathetic</a:t>
            </a:r>
            <a:r>
              <a:rPr lang="en-US" dirty="0"/>
              <a:t>: </a:t>
            </a:r>
            <a:r>
              <a:rPr lang="en-US" dirty="0">
                <a:solidFill>
                  <a:schemeClr val="tx1"/>
                </a:solidFill>
              </a:rPr>
              <a:t>conserves bodily resources</a:t>
            </a:r>
          </a:p>
        </p:txBody>
      </p:sp>
    </p:spTree>
    <p:extLst>
      <p:ext uri="{BB962C8B-B14F-4D97-AF65-F5344CB8AC3E}">
        <p14:creationId xmlns:p14="http://schemas.microsoft.com/office/powerpoint/2010/main" val="68082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F9CE-8F22-EC64-B9A3-31E77DB6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Divisions of Autonomic Nervous System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3AB7A-D76A-6CE5-1F23-398BD517D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373" y="1676401"/>
            <a:ext cx="3992732" cy="477520"/>
          </a:xfrm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i</a:t>
            </a:r>
            <a:r>
              <a:rPr lang="en-US" sz="2000" b="1" dirty="0">
                <a:solidFill>
                  <a:schemeClr val="accent1"/>
                </a:solidFill>
              </a:rPr>
              <a:t>. The sympathetic division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57DDC-C84C-BE44-EABE-9AAE4FB47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9212" y="2407920"/>
            <a:ext cx="4342893" cy="349510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sympathetic division is the branch of ANS that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mobilizes the body’s resources for emergencies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It creates the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Fight-or-Flight</a:t>
            </a:r>
            <a:r>
              <a:rPr lang="en-US" dirty="0"/>
              <a:t> Response</a:t>
            </a:r>
          </a:p>
          <a:p>
            <a:pPr>
              <a:lnSpc>
                <a:spcPct val="150000"/>
              </a:lnSpc>
            </a:pPr>
            <a:r>
              <a:rPr lang="en-US" dirty="0"/>
              <a:t>Slows digestive processes</a:t>
            </a:r>
          </a:p>
          <a:p>
            <a:pPr>
              <a:lnSpc>
                <a:spcPct val="150000"/>
              </a:lnSpc>
            </a:pPr>
            <a:r>
              <a:rPr lang="en-US" dirty="0"/>
              <a:t>Drains blood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5F482-06EC-6543-03B7-98304C8F4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06629" y="1676401"/>
            <a:ext cx="4167211" cy="477520"/>
          </a:xfr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ii. The parasympathetic division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72A91-61AD-D878-78A6-DF4B5BD11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66957" y="2407920"/>
            <a:ext cx="4338674" cy="382597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parasympathetic division is the branch of ANS that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conserves bodily resources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It activates processes that allow the body to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save and store energy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</a:rPr>
              <a:t>promotes digestion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slows heart rate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Reduces blood pressure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30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0480" y="645109"/>
            <a:ext cx="6908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10" dirty="0">
                <a:solidFill>
                  <a:schemeClr val="accent1"/>
                </a:solidFill>
                <a:latin typeface="Verdana"/>
                <a:cs typeface="Verdana"/>
              </a:rPr>
              <a:t>T</a:t>
            </a:r>
            <a:r>
              <a:rPr sz="3600" b="1" spc="-100" dirty="0">
                <a:solidFill>
                  <a:schemeClr val="accent1"/>
                </a:solidFill>
                <a:latin typeface="Verdana"/>
                <a:cs typeface="Verdana"/>
              </a:rPr>
              <a:t>h</a:t>
            </a:r>
            <a:r>
              <a:rPr sz="3600" b="1" spc="195" dirty="0">
                <a:solidFill>
                  <a:schemeClr val="accent1"/>
                </a:solidFill>
                <a:latin typeface="Verdana"/>
                <a:cs typeface="Verdana"/>
              </a:rPr>
              <a:t>e</a:t>
            </a:r>
            <a:r>
              <a:rPr sz="3600" b="1" spc="-225" dirty="0">
                <a:solidFill>
                  <a:schemeClr val="accent1"/>
                </a:solidFill>
                <a:latin typeface="Verdana"/>
                <a:cs typeface="Verdana"/>
              </a:rPr>
              <a:t> </a:t>
            </a:r>
            <a:r>
              <a:rPr sz="3600" b="1" spc="175" dirty="0">
                <a:solidFill>
                  <a:schemeClr val="accent1"/>
                </a:solidFill>
                <a:latin typeface="Verdana"/>
                <a:cs typeface="Verdana"/>
              </a:rPr>
              <a:t>Ce</a:t>
            </a:r>
            <a:r>
              <a:rPr sz="3600" b="1" spc="145" dirty="0">
                <a:solidFill>
                  <a:schemeClr val="accent1"/>
                </a:solidFill>
                <a:latin typeface="Verdana"/>
                <a:cs typeface="Verdana"/>
              </a:rPr>
              <a:t>n</a:t>
            </a:r>
            <a:r>
              <a:rPr sz="3600" b="1" spc="-225" dirty="0">
                <a:solidFill>
                  <a:schemeClr val="accent1"/>
                </a:solidFill>
                <a:latin typeface="Verdana"/>
                <a:cs typeface="Verdana"/>
              </a:rPr>
              <a:t>t</a:t>
            </a:r>
            <a:r>
              <a:rPr sz="3600" b="1" spc="-65" dirty="0">
                <a:solidFill>
                  <a:schemeClr val="accent1"/>
                </a:solidFill>
                <a:latin typeface="Verdana"/>
                <a:cs typeface="Verdana"/>
              </a:rPr>
              <a:t>r</a:t>
            </a:r>
            <a:r>
              <a:rPr sz="3600" b="1" spc="-110" dirty="0">
                <a:solidFill>
                  <a:schemeClr val="accent1"/>
                </a:solidFill>
                <a:latin typeface="Verdana"/>
                <a:cs typeface="Verdana"/>
              </a:rPr>
              <a:t>a</a:t>
            </a:r>
            <a:r>
              <a:rPr sz="3600" b="1" spc="-270" dirty="0">
                <a:solidFill>
                  <a:schemeClr val="accent1"/>
                </a:solidFill>
                <a:latin typeface="Verdana"/>
                <a:cs typeface="Verdana"/>
              </a:rPr>
              <a:t>l</a:t>
            </a:r>
            <a:r>
              <a:rPr sz="3600" b="1" spc="-195" dirty="0">
                <a:solidFill>
                  <a:schemeClr val="accent1"/>
                </a:solidFill>
                <a:latin typeface="Verdana"/>
                <a:cs typeface="Verdana"/>
              </a:rPr>
              <a:t> </a:t>
            </a:r>
            <a:r>
              <a:rPr sz="3600" b="1" spc="-110" dirty="0">
                <a:solidFill>
                  <a:schemeClr val="accent1"/>
                </a:solidFill>
                <a:latin typeface="Verdana"/>
                <a:cs typeface="Verdana"/>
              </a:rPr>
              <a:t>Ne</a:t>
            </a:r>
            <a:r>
              <a:rPr sz="3600" b="1" spc="-85" dirty="0">
                <a:solidFill>
                  <a:schemeClr val="accent1"/>
                </a:solidFill>
                <a:latin typeface="Verdana"/>
                <a:cs typeface="Verdana"/>
              </a:rPr>
              <a:t>r</a:t>
            </a:r>
            <a:r>
              <a:rPr sz="3600" b="1" spc="-100" dirty="0">
                <a:solidFill>
                  <a:schemeClr val="accent1"/>
                </a:solidFill>
                <a:latin typeface="Verdana"/>
                <a:cs typeface="Verdana"/>
              </a:rPr>
              <a:t>v</a:t>
            </a:r>
            <a:r>
              <a:rPr sz="3600" b="1" spc="-135" dirty="0">
                <a:solidFill>
                  <a:schemeClr val="accent1"/>
                </a:solidFill>
                <a:latin typeface="Verdana"/>
                <a:cs typeface="Verdana"/>
              </a:rPr>
              <a:t>ous</a:t>
            </a:r>
            <a:r>
              <a:rPr sz="3600" b="1" spc="-300" dirty="0">
                <a:solidFill>
                  <a:schemeClr val="accent1"/>
                </a:solidFill>
                <a:latin typeface="Verdana"/>
                <a:cs typeface="Verdana"/>
              </a:rPr>
              <a:t> </a:t>
            </a:r>
            <a:r>
              <a:rPr sz="3600" b="1" spc="-430" dirty="0">
                <a:solidFill>
                  <a:schemeClr val="accent1"/>
                </a:solidFill>
                <a:latin typeface="Verdana"/>
                <a:cs typeface="Verdana"/>
              </a:rPr>
              <a:t>Sys</a:t>
            </a:r>
            <a:r>
              <a:rPr sz="3600" b="1" spc="-315" dirty="0">
                <a:solidFill>
                  <a:schemeClr val="accent1"/>
                </a:solidFill>
                <a:latin typeface="Verdana"/>
                <a:cs typeface="Verdana"/>
              </a:rPr>
              <a:t>t</a:t>
            </a:r>
            <a:r>
              <a:rPr sz="3600" b="1" spc="180" dirty="0">
                <a:solidFill>
                  <a:schemeClr val="accent1"/>
                </a:solidFill>
                <a:latin typeface="Verdana"/>
                <a:cs typeface="Verdana"/>
              </a:rPr>
              <a:t>e</a:t>
            </a:r>
            <a:r>
              <a:rPr sz="3600" b="1" spc="-125" dirty="0">
                <a:solidFill>
                  <a:schemeClr val="accent1"/>
                </a:solidFill>
                <a:latin typeface="Verdana"/>
                <a:cs typeface="Verdana"/>
              </a:rPr>
              <a:t>m</a:t>
            </a:r>
            <a:endParaRPr sz="3600" b="1" dirty="0">
              <a:solidFill>
                <a:schemeClr val="accent1"/>
              </a:solidFill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49032" y="3188144"/>
            <a:ext cx="6243320" cy="2249805"/>
            <a:chOff x="1149032" y="3188144"/>
            <a:chExt cx="6243320" cy="2249805"/>
          </a:xfrm>
        </p:grpSpPr>
        <p:sp>
          <p:nvSpPr>
            <p:cNvPr id="4" name="object 4"/>
            <p:cNvSpPr/>
            <p:nvPr/>
          </p:nvSpPr>
          <p:spPr>
            <a:xfrm>
              <a:off x="3752087" y="4312920"/>
              <a:ext cx="518795" cy="1115695"/>
            </a:xfrm>
            <a:custGeom>
              <a:avLst/>
              <a:gdLst/>
              <a:ahLst/>
              <a:cxnLst/>
              <a:rect l="l" t="t" r="r" b="b"/>
              <a:pathLst>
                <a:path w="518795" h="1115695">
                  <a:moveTo>
                    <a:pt x="0" y="557783"/>
                  </a:moveTo>
                  <a:lnTo>
                    <a:pt x="259334" y="557783"/>
                  </a:lnTo>
                  <a:lnTo>
                    <a:pt x="259334" y="1115440"/>
                  </a:lnTo>
                  <a:lnTo>
                    <a:pt x="518667" y="1115440"/>
                  </a:lnTo>
                </a:path>
                <a:path w="518795" h="1115695">
                  <a:moveTo>
                    <a:pt x="0" y="557656"/>
                  </a:moveTo>
                  <a:lnTo>
                    <a:pt x="259334" y="557656"/>
                  </a:lnTo>
                  <a:lnTo>
                    <a:pt x="259334" y="0"/>
                  </a:lnTo>
                  <a:lnTo>
                    <a:pt x="518667" y="0"/>
                  </a:lnTo>
                </a:path>
              </a:pathLst>
            </a:custGeom>
            <a:ln w="18288">
              <a:solidFill>
                <a:srgbClr val="8E0A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58239" y="4474464"/>
              <a:ext cx="2593975" cy="789940"/>
            </a:xfrm>
            <a:custGeom>
              <a:avLst/>
              <a:gdLst/>
              <a:ahLst/>
              <a:cxnLst/>
              <a:rect l="l" t="t" r="r" b="b"/>
              <a:pathLst>
                <a:path w="2593975" h="789939">
                  <a:moveTo>
                    <a:pt x="2593848" y="0"/>
                  </a:moveTo>
                  <a:lnTo>
                    <a:pt x="0" y="0"/>
                  </a:lnTo>
                  <a:lnTo>
                    <a:pt x="0" y="789432"/>
                  </a:lnTo>
                  <a:lnTo>
                    <a:pt x="2593848" y="789432"/>
                  </a:lnTo>
                  <a:lnTo>
                    <a:pt x="259384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8239" y="4474464"/>
              <a:ext cx="2593975" cy="789940"/>
            </a:xfrm>
            <a:custGeom>
              <a:avLst/>
              <a:gdLst/>
              <a:ahLst/>
              <a:cxnLst/>
              <a:rect l="l" t="t" r="r" b="b"/>
              <a:pathLst>
                <a:path w="2593975" h="789939">
                  <a:moveTo>
                    <a:pt x="0" y="789432"/>
                  </a:moveTo>
                  <a:lnTo>
                    <a:pt x="2593848" y="789432"/>
                  </a:lnTo>
                  <a:lnTo>
                    <a:pt x="2593848" y="0"/>
                  </a:lnTo>
                  <a:lnTo>
                    <a:pt x="0" y="0"/>
                  </a:lnTo>
                  <a:lnTo>
                    <a:pt x="0" y="789432"/>
                  </a:lnTo>
                  <a:close/>
                </a:path>
              </a:pathLst>
            </a:custGeom>
            <a:ln w="1828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64096" y="3197352"/>
              <a:ext cx="518795" cy="2230755"/>
            </a:xfrm>
            <a:custGeom>
              <a:avLst/>
              <a:gdLst/>
              <a:ahLst/>
              <a:cxnLst/>
              <a:rect l="l" t="t" r="r" b="b"/>
              <a:pathLst>
                <a:path w="518795" h="2230754">
                  <a:moveTo>
                    <a:pt x="0" y="1115568"/>
                  </a:moveTo>
                  <a:lnTo>
                    <a:pt x="259333" y="1115568"/>
                  </a:lnTo>
                  <a:lnTo>
                    <a:pt x="259333" y="2230755"/>
                  </a:lnTo>
                  <a:lnTo>
                    <a:pt x="518668" y="2230755"/>
                  </a:lnTo>
                </a:path>
                <a:path w="518795" h="2230754">
                  <a:moveTo>
                    <a:pt x="0" y="1115568"/>
                  </a:moveTo>
                  <a:lnTo>
                    <a:pt x="518668" y="1115568"/>
                  </a:lnTo>
                </a:path>
                <a:path w="518795" h="2230754">
                  <a:moveTo>
                    <a:pt x="0" y="1115187"/>
                  </a:moveTo>
                  <a:lnTo>
                    <a:pt x="259333" y="1115187"/>
                  </a:lnTo>
                  <a:lnTo>
                    <a:pt x="259333" y="0"/>
                  </a:lnTo>
                  <a:lnTo>
                    <a:pt x="518668" y="0"/>
                  </a:lnTo>
                </a:path>
              </a:pathLst>
            </a:custGeom>
            <a:ln w="18288">
              <a:solidFill>
                <a:srgbClr val="A10D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58239" y="4474464"/>
            <a:ext cx="2593975" cy="789940"/>
          </a:xfrm>
          <a:prstGeom prst="rect">
            <a:avLst/>
          </a:prstGeom>
          <a:solidFill>
            <a:srgbClr val="FF99CC"/>
          </a:solidFill>
        </p:spPr>
        <p:txBody>
          <a:bodyPr vert="horz" wrap="square" lIns="0" tIns="1847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455"/>
              </a:spcBef>
            </a:pPr>
            <a:r>
              <a:rPr sz="2500" spc="-70" dirty="0">
                <a:solidFill>
                  <a:srgbClr val="FFFFFF"/>
                </a:solidFill>
                <a:latin typeface="Verdana"/>
                <a:cs typeface="Verdana"/>
              </a:rPr>
              <a:t>CNS</a:t>
            </a:r>
            <a:endParaRPr sz="2500" dirty="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61040" y="3907472"/>
            <a:ext cx="2612390" cy="808355"/>
            <a:chOff x="4261040" y="3907472"/>
            <a:chExt cx="2612390" cy="808355"/>
          </a:xfrm>
          <a:solidFill>
            <a:srgbClr val="FF99CC"/>
          </a:solidFill>
        </p:grpSpPr>
        <p:sp>
          <p:nvSpPr>
            <p:cNvPr id="10" name="object 10"/>
            <p:cNvSpPr/>
            <p:nvPr/>
          </p:nvSpPr>
          <p:spPr>
            <a:xfrm>
              <a:off x="4270248" y="3916679"/>
              <a:ext cx="2593975" cy="789940"/>
            </a:xfrm>
            <a:custGeom>
              <a:avLst/>
              <a:gdLst/>
              <a:ahLst/>
              <a:cxnLst/>
              <a:rect l="l" t="t" r="r" b="b"/>
              <a:pathLst>
                <a:path w="2593975" h="789939">
                  <a:moveTo>
                    <a:pt x="2593848" y="0"/>
                  </a:moveTo>
                  <a:lnTo>
                    <a:pt x="0" y="0"/>
                  </a:lnTo>
                  <a:lnTo>
                    <a:pt x="0" y="789432"/>
                  </a:lnTo>
                  <a:lnTo>
                    <a:pt x="2593848" y="789432"/>
                  </a:lnTo>
                  <a:lnTo>
                    <a:pt x="259384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70248" y="3916679"/>
              <a:ext cx="2593975" cy="789940"/>
            </a:xfrm>
            <a:custGeom>
              <a:avLst/>
              <a:gdLst/>
              <a:ahLst/>
              <a:cxnLst/>
              <a:rect l="l" t="t" r="r" b="b"/>
              <a:pathLst>
                <a:path w="2593975" h="789939">
                  <a:moveTo>
                    <a:pt x="0" y="789432"/>
                  </a:moveTo>
                  <a:lnTo>
                    <a:pt x="2593848" y="789432"/>
                  </a:lnTo>
                  <a:lnTo>
                    <a:pt x="2593848" y="0"/>
                  </a:lnTo>
                  <a:lnTo>
                    <a:pt x="0" y="0"/>
                  </a:lnTo>
                  <a:lnTo>
                    <a:pt x="0" y="789432"/>
                  </a:lnTo>
                  <a:close/>
                </a:path>
              </a:pathLst>
            </a:custGeom>
            <a:grpFill/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70247" y="3916679"/>
            <a:ext cx="2593975" cy="789940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455"/>
              </a:spcBef>
            </a:pPr>
            <a:r>
              <a:rPr sz="2500" spc="-140" dirty="0">
                <a:solidFill>
                  <a:srgbClr val="FFFFFF"/>
                </a:solidFill>
                <a:latin typeface="Verdana"/>
                <a:cs typeface="Verdana"/>
              </a:rPr>
              <a:t>Brain</a:t>
            </a:r>
            <a:endParaRPr sz="25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373048" y="2791904"/>
            <a:ext cx="2612390" cy="808355"/>
            <a:chOff x="7373048" y="2791904"/>
            <a:chExt cx="2612390" cy="808355"/>
          </a:xfrm>
        </p:grpSpPr>
        <p:sp>
          <p:nvSpPr>
            <p:cNvPr id="14" name="object 14"/>
            <p:cNvSpPr/>
            <p:nvPr/>
          </p:nvSpPr>
          <p:spPr>
            <a:xfrm>
              <a:off x="7382255" y="2801112"/>
              <a:ext cx="2593975" cy="789940"/>
            </a:xfrm>
            <a:custGeom>
              <a:avLst/>
              <a:gdLst/>
              <a:ahLst/>
              <a:cxnLst/>
              <a:rect l="l" t="t" r="r" b="b"/>
              <a:pathLst>
                <a:path w="2593975" h="789939">
                  <a:moveTo>
                    <a:pt x="2593848" y="0"/>
                  </a:moveTo>
                  <a:lnTo>
                    <a:pt x="0" y="0"/>
                  </a:lnTo>
                  <a:lnTo>
                    <a:pt x="0" y="789431"/>
                  </a:lnTo>
                  <a:lnTo>
                    <a:pt x="2593848" y="789431"/>
                  </a:lnTo>
                  <a:lnTo>
                    <a:pt x="259384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82255" y="2801112"/>
              <a:ext cx="2593975" cy="789940"/>
            </a:xfrm>
            <a:custGeom>
              <a:avLst/>
              <a:gdLst/>
              <a:ahLst/>
              <a:cxnLst/>
              <a:rect l="l" t="t" r="r" b="b"/>
              <a:pathLst>
                <a:path w="2593975" h="789939">
                  <a:moveTo>
                    <a:pt x="0" y="789431"/>
                  </a:moveTo>
                  <a:lnTo>
                    <a:pt x="2593848" y="789431"/>
                  </a:lnTo>
                  <a:lnTo>
                    <a:pt x="2593848" y="0"/>
                  </a:lnTo>
                  <a:lnTo>
                    <a:pt x="0" y="0"/>
                  </a:lnTo>
                  <a:lnTo>
                    <a:pt x="0" y="789431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382256" y="2801111"/>
            <a:ext cx="2593975" cy="789940"/>
          </a:xfrm>
          <a:prstGeom prst="rect">
            <a:avLst/>
          </a:prstGeom>
          <a:solidFill>
            <a:srgbClr val="FF99CC"/>
          </a:solidFill>
        </p:spPr>
        <p:txBody>
          <a:bodyPr vert="horz" wrap="square" lIns="0" tIns="184150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1450"/>
              </a:spcBef>
            </a:pP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Hindbrain</a:t>
            </a:r>
            <a:endParaRPr sz="2500" dirty="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73048" y="3907472"/>
            <a:ext cx="2612390" cy="808355"/>
            <a:chOff x="7373048" y="3907472"/>
            <a:chExt cx="2612390" cy="808355"/>
          </a:xfrm>
        </p:grpSpPr>
        <p:sp>
          <p:nvSpPr>
            <p:cNvPr id="18" name="object 18"/>
            <p:cNvSpPr/>
            <p:nvPr/>
          </p:nvSpPr>
          <p:spPr>
            <a:xfrm>
              <a:off x="7382255" y="3916679"/>
              <a:ext cx="2593975" cy="789940"/>
            </a:xfrm>
            <a:custGeom>
              <a:avLst/>
              <a:gdLst/>
              <a:ahLst/>
              <a:cxnLst/>
              <a:rect l="l" t="t" r="r" b="b"/>
              <a:pathLst>
                <a:path w="2593975" h="789939">
                  <a:moveTo>
                    <a:pt x="2593848" y="0"/>
                  </a:moveTo>
                  <a:lnTo>
                    <a:pt x="0" y="0"/>
                  </a:lnTo>
                  <a:lnTo>
                    <a:pt x="0" y="789432"/>
                  </a:lnTo>
                  <a:lnTo>
                    <a:pt x="2593848" y="789432"/>
                  </a:lnTo>
                  <a:lnTo>
                    <a:pt x="259384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82255" y="3916679"/>
              <a:ext cx="2593975" cy="789940"/>
            </a:xfrm>
            <a:custGeom>
              <a:avLst/>
              <a:gdLst/>
              <a:ahLst/>
              <a:cxnLst/>
              <a:rect l="l" t="t" r="r" b="b"/>
              <a:pathLst>
                <a:path w="2593975" h="789939">
                  <a:moveTo>
                    <a:pt x="0" y="789432"/>
                  </a:moveTo>
                  <a:lnTo>
                    <a:pt x="2593848" y="789432"/>
                  </a:lnTo>
                  <a:lnTo>
                    <a:pt x="2593848" y="0"/>
                  </a:lnTo>
                  <a:lnTo>
                    <a:pt x="0" y="0"/>
                  </a:lnTo>
                  <a:lnTo>
                    <a:pt x="0" y="789432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382256" y="3916679"/>
            <a:ext cx="2593975" cy="789940"/>
          </a:xfrm>
          <a:prstGeom prst="rect">
            <a:avLst/>
          </a:prstGeom>
          <a:solidFill>
            <a:srgbClr val="FF99CC"/>
          </a:solidFill>
        </p:spPr>
        <p:txBody>
          <a:bodyPr vert="horz" wrap="square" lIns="0" tIns="184785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455"/>
              </a:spcBef>
            </a:pPr>
            <a:r>
              <a:rPr sz="2500" spc="-15" dirty="0">
                <a:solidFill>
                  <a:srgbClr val="FFFFFF"/>
                </a:solidFill>
                <a:latin typeface="Verdana"/>
                <a:cs typeface="Verdana"/>
              </a:rPr>
              <a:t>Midbrain</a:t>
            </a:r>
            <a:endParaRPr sz="2500" dirty="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373048" y="5023040"/>
            <a:ext cx="2612390" cy="808355"/>
            <a:chOff x="7373048" y="5023040"/>
            <a:chExt cx="2612390" cy="808355"/>
          </a:xfrm>
        </p:grpSpPr>
        <p:sp>
          <p:nvSpPr>
            <p:cNvPr id="22" name="object 22"/>
            <p:cNvSpPr/>
            <p:nvPr/>
          </p:nvSpPr>
          <p:spPr>
            <a:xfrm>
              <a:off x="7382255" y="5032248"/>
              <a:ext cx="2593975" cy="789940"/>
            </a:xfrm>
            <a:custGeom>
              <a:avLst/>
              <a:gdLst/>
              <a:ahLst/>
              <a:cxnLst/>
              <a:rect l="l" t="t" r="r" b="b"/>
              <a:pathLst>
                <a:path w="2593975" h="789939">
                  <a:moveTo>
                    <a:pt x="2593848" y="0"/>
                  </a:moveTo>
                  <a:lnTo>
                    <a:pt x="0" y="0"/>
                  </a:lnTo>
                  <a:lnTo>
                    <a:pt x="0" y="789432"/>
                  </a:lnTo>
                  <a:lnTo>
                    <a:pt x="2593848" y="789432"/>
                  </a:lnTo>
                  <a:lnTo>
                    <a:pt x="259384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82255" y="5032248"/>
              <a:ext cx="2593975" cy="789940"/>
            </a:xfrm>
            <a:custGeom>
              <a:avLst/>
              <a:gdLst/>
              <a:ahLst/>
              <a:cxnLst/>
              <a:rect l="l" t="t" r="r" b="b"/>
              <a:pathLst>
                <a:path w="2593975" h="789939">
                  <a:moveTo>
                    <a:pt x="0" y="789432"/>
                  </a:moveTo>
                  <a:lnTo>
                    <a:pt x="2593848" y="789432"/>
                  </a:lnTo>
                  <a:lnTo>
                    <a:pt x="2593848" y="0"/>
                  </a:lnTo>
                  <a:lnTo>
                    <a:pt x="0" y="0"/>
                  </a:lnTo>
                  <a:lnTo>
                    <a:pt x="0" y="789432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382256" y="5032247"/>
            <a:ext cx="2593975" cy="789940"/>
          </a:xfrm>
          <a:prstGeom prst="rect">
            <a:avLst/>
          </a:prstGeom>
          <a:solidFill>
            <a:srgbClr val="FF99CC"/>
          </a:solidFill>
        </p:spPr>
        <p:txBody>
          <a:bodyPr vert="horz" wrap="square" lIns="0" tIns="29845" rIns="0" bIns="0" rtlCol="0">
            <a:spAutoFit/>
          </a:bodyPr>
          <a:lstStyle/>
          <a:p>
            <a:pPr marL="576580">
              <a:lnSpc>
                <a:spcPct val="100000"/>
              </a:lnSpc>
              <a:spcBef>
                <a:spcPts val="235"/>
              </a:spcBef>
            </a:pPr>
            <a:r>
              <a:rPr sz="2500" spc="-65" dirty="0">
                <a:solidFill>
                  <a:srgbClr val="FFFFFF"/>
                </a:solidFill>
                <a:latin typeface="Verdana"/>
                <a:cs typeface="Verdana"/>
              </a:rPr>
              <a:t>Forebrain</a:t>
            </a:r>
            <a:endParaRPr sz="2500" dirty="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261103" y="5023103"/>
            <a:ext cx="2612390" cy="807720"/>
            <a:chOff x="4261103" y="5023103"/>
            <a:chExt cx="2612390" cy="807720"/>
          </a:xfrm>
        </p:grpSpPr>
        <p:sp>
          <p:nvSpPr>
            <p:cNvPr id="26" name="object 26"/>
            <p:cNvSpPr/>
            <p:nvPr/>
          </p:nvSpPr>
          <p:spPr>
            <a:xfrm>
              <a:off x="4270247" y="5032247"/>
              <a:ext cx="2593975" cy="789940"/>
            </a:xfrm>
            <a:custGeom>
              <a:avLst/>
              <a:gdLst/>
              <a:ahLst/>
              <a:cxnLst/>
              <a:rect l="l" t="t" r="r" b="b"/>
              <a:pathLst>
                <a:path w="2593975" h="789939">
                  <a:moveTo>
                    <a:pt x="2593848" y="0"/>
                  </a:moveTo>
                  <a:lnTo>
                    <a:pt x="0" y="0"/>
                  </a:lnTo>
                  <a:lnTo>
                    <a:pt x="0" y="789432"/>
                  </a:lnTo>
                  <a:lnTo>
                    <a:pt x="2593848" y="789432"/>
                  </a:lnTo>
                  <a:lnTo>
                    <a:pt x="2593848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70247" y="5032247"/>
              <a:ext cx="2593975" cy="789940"/>
            </a:xfrm>
            <a:custGeom>
              <a:avLst/>
              <a:gdLst/>
              <a:ahLst/>
              <a:cxnLst/>
              <a:rect l="l" t="t" r="r" b="b"/>
              <a:pathLst>
                <a:path w="2593975" h="789939">
                  <a:moveTo>
                    <a:pt x="0" y="789432"/>
                  </a:moveTo>
                  <a:lnTo>
                    <a:pt x="2593848" y="789432"/>
                  </a:lnTo>
                  <a:lnTo>
                    <a:pt x="2593848" y="0"/>
                  </a:lnTo>
                  <a:lnTo>
                    <a:pt x="0" y="0"/>
                  </a:lnTo>
                  <a:lnTo>
                    <a:pt x="0" y="789432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270247" y="5032247"/>
            <a:ext cx="2593975" cy="789940"/>
          </a:xfrm>
          <a:prstGeom prst="rect">
            <a:avLst/>
          </a:prstGeom>
          <a:solidFill>
            <a:srgbClr val="FF99CC"/>
          </a:solidFill>
        </p:spPr>
        <p:txBody>
          <a:bodyPr vert="horz" wrap="square" lIns="0" tIns="184785" rIns="0" bIns="0" rtlCol="0">
            <a:spAutoFit/>
          </a:bodyPr>
          <a:lstStyle/>
          <a:p>
            <a:pPr marL="408305">
              <a:lnSpc>
                <a:spcPct val="100000"/>
              </a:lnSpc>
              <a:spcBef>
                <a:spcPts val="1455"/>
              </a:spcBef>
            </a:pPr>
            <a:r>
              <a:rPr sz="2500" spc="-215" dirty="0">
                <a:solidFill>
                  <a:srgbClr val="FFFFFF"/>
                </a:solidFill>
                <a:latin typeface="Verdana"/>
                <a:cs typeface="Verdana"/>
              </a:rPr>
              <a:t>Sp</a:t>
            </a:r>
            <a:r>
              <a:rPr sz="2500" spc="-1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500" spc="-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500" spc="5" dirty="0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sz="2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500" spc="29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500" spc="-12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5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50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endParaRPr sz="25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67991"/>
              </p:ext>
            </p:extLst>
          </p:nvPr>
        </p:nvGraphicFramePr>
        <p:xfrm>
          <a:off x="1690751" y="843280"/>
          <a:ext cx="8464550" cy="4698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7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cord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Brain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7868">
                <a:tc>
                  <a:txBody>
                    <a:bodyPr/>
                    <a:lstStyle/>
                    <a:p>
                      <a:pPr marL="92075" marR="300355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he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sp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nal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ord</a:t>
                      </a:r>
                      <a:r>
                        <a:rPr sz="18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onn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ec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he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 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he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bo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the 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pe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phe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1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er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ous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em</a:t>
                      </a: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714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800" spc="-5" dirty="0">
                          <a:latin typeface="Verdana"/>
                          <a:cs typeface="Verdana"/>
                        </a:rPr>
                        <a:t>The crowning glory of the CNS is the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lang="en-US" sz="1800" dirty="0">
                          <a:latin typeface="Verdana"/>
                          <a:cs typeface="Verdana"/>
                        </a:rPr>
                        <a:t>, weighs about 3 pounds.</a:t>
                      </a:r>
                      <a:r>
                        <a:rPr sz="18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8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ns</a:t>
                      </a:r>
                      <a:r>
                        <a:rPr sz="1800" spc="-1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ll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ons</a:t>
                      </a:r>
                      <a:r>
                        <a:rPr sz="1800" spc="-1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ng 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ll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1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on</a:t>
                      </a:r>
                      <a:r>
                        <a:rPr sz="18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fr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om  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ns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nd</a:t>
                      </a:r>
                      <a:r>
                        <a:rPr sz="18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15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he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bo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y</a:t>
                      </a: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7825">
                <a:tc>
                  <a:txBody>
                    <a:bodyPr/>
                    <a:lstStyle/>
                    <a:p>
                      <a:pPr marL="92075" marR="1822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spc="5" dirty="0">
                          <a:latin typeface="Verdana"/>
                          <a:cs typeface="Verdana"/>
                        </a:rPr>
                        <a:t>Bundles of axons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rr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spc="-1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he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’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4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 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pe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ph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er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1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ne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es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-1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that</a:t>
                      </a:r>
                      <a:r>
                        <a:rPr sz="18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y 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at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ons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fr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om</a:t>
                      </a:r>
                      <a:r>
                        <a:rPr sz="18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he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pe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phe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spc="-2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he  </a:t>
                      </a:r>
                      <a:r>
                        <a:rPr sz="1800" spc="40" dirty="0">
                          <a:latin typeface="Verdana"/>
                          <a:cs typeface="Verdana"/>
                        </a:rPr>
                        <a:t>body</a:t>
                      </a:r>
                      <a:r>
                        <a:rPr sz="1800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30" dirty="0">
                          <a:latin typeface="Verdana"/>
                          <a:cs typeface="Verdana"/>
                        </a:rPr>
                        <a:t>brain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34620" indent="0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he</a:t>
                      </a:r>
                      <a:r>
                        <a:rPr sz="1800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od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’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ons</a:t>
                      </a:r>
                      <a:r>
                        <a:rPr lang="en-US" sz="1800" dirty="0">
                          <a:latin typeface="Verdana"/>
                          <a:cs typeface="Verdana"/>
                        </a:rPr>
                        <a:t>.</a:t>
                      </a:r>
                    </a:p>
                    <a:p>
                      <a:pPr marL="92710" marR="134620" indent="0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bl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-35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g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latin typeface="Verdana"/>
                          <a:cs typeface="Verdana"/>
                        </a:rPr>
                        <a:t>ta</a:t>
                      </a:r>
                      <a:r>
                        <a:rPr sz="1800" spc="-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sz="18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h</a:t>
                      </a:r>
                      <a:r>
                        <a:rPr sz="1800" spc="2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5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sz="1800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800" spc="-45" dirty="0">
                          <a:latin typeface="Verdana"/>
                          <a:cs typeface="Verdana"/>
                        </a:rPr>
                        <a:t>remember, </a:t>
                      </a:r>
                      <a:r>
                        <a:rPr sz="1800" spc="-20" dirty="0">
                          <a:latin typeface="Verdana"/>
                          <a:cs typeface="Verdana"/>
                        </a:rPr>
                        <a:t>plan, 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create, </a:t>
                      </a:r>
                      <a:r>
                        <a:rPr sz="1800" spc="65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1800" spc="10" dirty="0">
                          <a:latin typeface="Verdana"/>
                          <a:cs typeface="Verdana"/>
                        </a:rPr>
                        <a:t>dream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E40B-817B-AC74-7CB0-2D2879BD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25120"/>
            <a:ext cx="6063396" cy="934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Division of Brain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ADC09E3-D6A4-BB20-4358-3281F3B47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47266"/>
              </p:ext>
            </p:extLst>
          </p:nvPr>
        </p:nvGraphicFramePr>
        <p:xfrm>
          <a:off x="1690751" y="1341120"/>
          <a:ext cx="9813860" cy="4684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6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7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1. The Hindbrain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800" b="1" spc="-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2. The Midb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rain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7349">
                <a:tc>
                  <a:txBody>
                    <a:bodyPr/>
                    <a:lstStyle/>
                    <a:p>
                      <a:pPr marL="377825" marR="300355" indent="-285750" algn="just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Verdana"/>
                          <a:cs typeface="Verdana"/>
                        </a:rPr>
                        <a:t>Controls largely unconscious</a:t>
                      </a:r>
                    </a:p>
                    <a:p>
                      <a:pPr marL="377825" marR="300355" indent="-285750" algn="just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Verdana"/>
                          <a:cs typeface="Verdana"/>
                        </a:rPr>
                        <a:t>Controls breathing, maintaining  muscle tone</a:t>
                      </a:r>
                    </a:p>
                    <a:p>
                      <a:pPr marL="377825" marR="300355" indent="-285750" algn="just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Verdana"/>
                          <a:cs typeface="Verdana"/>
                        </a:rPr>
                        <a:t>Involved in sleep and arousal</a:t>
                      </a:r>
                    </a:p>
                    <a:p>
                      <a:pPr marL="377825" marR="300355" indent="-285750" algn="just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Verdana"/>
                          <a:cs typeface="Verdana"/>
                        </a:rPr>
                        <a:t>Coordination of movement, sense of equilibrium/ physical balance </a:t>
                      </a:r>
                    </a:p>
                    <a:p>
                      <a:pPr marL="377825" marR="300355" indent="-285750" algn="just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" panose="020B0604020202020204" pitchFamily="34" charset="0"/>
                        <a:buChar char="•"/>
                      </a:pP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171450" indent="-285750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Verdana"/>
                          <a:cs typeface="Verdana"/>
                        </a:rPr>
                        <a:t>Integration of sensory processes such as vision and hearing</a:t>
                      </a:r>
                    </a:p>
                    <a:p>
                      <a:pPr marL="378460" marR="171450" indent="-285750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Verdana"/>
                          <a:cs typeface="Verdana"/>
                        </a:rPr>
                        <a:t>System of dopamine-releasing neurons</a:t>
                      </a:r>
                    </a:p>
                    <a:p>
                      <a:pPr marL="378460" marR="171450" indent="-285750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Verdana"/>
                          <a:cs typeface="Verdana"/>
                        </a:rPr>
                        <a:t>Voluntary movements</a:t>
                      </a:r>
                    </a:p>
                    <a:p>
                      <a:pPr marL="378460" marR="171450" indent="-285750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Verdana"/>
                          <a:cs typeface="Verdana"/>
                        </a:rPr>
                        <a:t>Modulation of muscle reflexes</a:t>
                      </a:r>
                    </a:p>
                    <a:p>
                      <a:pPr marL="378460" marR="171450" indent="-285750">
                        <a:lnSpc>
                          <a:spcPct val="100000"/>
                        </a:lnSpc>
                        <a:spcBef>
                          <a:spcPts val="32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Verdana"/>
                          <a:cs typeface="Verdana"/>
                        </a:rPr>
                        <a:t>Breathing &amp; pain perception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0492">
                <a:tc>
                  <a:txBody>
                    <a:bodyPr/>
                    <a:lstStyle/>
                    <a:p>
                      <a:pPr marL="92075" marR="1822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800" spc="5" dirty="0">
                          <a:latin typeface="Verdana"/>
                          <a:cs typeface="Verdana"/>
                        </a:rPr>
                        <a:t>Damage to this brain part disrupts fine motor skills involved in writing, typing, or playing a musical instruments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34620" indent="0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Verdana"/>
                          <a:cs typeface="Verdana"/>
                        </a:rPr>
                        <a:t>Decline in dopamine synthesis causes Parkinson’s Disease</a:t>
                      </a: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5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6963-1D5A-2596-55A1-68FB79E6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375920"/>
            <a:ext cx="8911687" cy="680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3. The Forebrain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CB50-7693-C6D2-C1DD-9960E1EA3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7760" y="1270000"/>
            <a:ext cx="5191760" cy="5212080"/>
          </a:xfrm>
        </p:spPr>
        <p:txBody>
          <a:bodyPr>
            <a:normAutofit fontScale="92500"/>
          </a:bodyPr>
          <a:lstStyle/>
          <a:p>
            <a:pPr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z="1800" spc="-90" dirty="0">
                <a:solidFill>
                  <a:srgbClr val="404040"/>
                </a:solidFill>
                <a:latin typeface="+mj-lt"/>
                <a:cs typeface="Verdana"/>
              </a:rPr>
              <a:t>The</a:t>
            </a:r>
            <a:r>
              <a:rPr lang="en-US" sz="1800" spc="-5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35" dirty="0">
                <a:solidFill>
                  <a:srgbClr val="404040"/>
                </a:solidFill>
                <a:latin typeface="+mj-lt"/>
                <a:cs typeface="Verdana"/>
              </a:rPr>
              <a:t>forebrain</a:t>
            </a:r>
            <a:r>
              <a:rPr lang="en-US" sz="1800" spc="-6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155" dirty="0">
                <a:solidFill>
                  <a:srgbClr val="404040"/>
                </a:solidFill>
                <a:latin typeface="+mj-lt"/>
                <a:cs typeface="Verdana"/>
              </a:rPr>
              <a:t>is</a:t>
            </a:r>
            <a:r>
              <a:rPr lang="en-US" sz="1800" spc="-9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30" dirty="0">
                <a:solidFill>
                  <a:srgbClr val="404040"/>
                </a:solidFill>
                <a:latin typeface="+mj-lt"/>
                <a:cs typeface="Verdana"/>
              </a:rPr>
              <a:t>the</a:t>
            </a:r>
            <a:r>
              <a:rPr lang="en-US" sz="1800" spc="-7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45" dirty="0">
                <a:solidFill>
                  <a:srgbClr val="404040"/>
                </a:solidFill>
                <a:latin typeface="+mj-lt"/>
                <a:cs typeface="Verdana"/>
              </a:rPr>
              <a:t>largest</a:t>
            </a:r>
            <a:r>
              <a:rPr lang="en-US" sz="1800" spc="-9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45" dirty="0">
                <a:solidFill>
                  <a:srgbClr val="404040"/>
                </a:solidFill>
                <a:latin typeface="+mj-lt"/>
                <a:cs typeface="Verdana"/>
              </a:rPr>
              <a:t>and</a:t>
            </a:r>
            <a:r>
              <a:rPr lang="en-US" sz="1800" spc="-8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70" dirty="0">
                <a:solidFill>
                  <a:srgbClr val="404040"/>
                </a:solidFill>
                <a:latin typeface="+mj-lt"/>
                <a:cs typeface="Verdana"/>
              </a:rPr>
              <a:t>most</a:t>
            </a:r>
            <a:r>
              <a:rPr lang="en-US" sz="1800" spc="-9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5" dirty="0">
                <a:solidFill>
                  <a:srgbClr val="404040"/>
                </a:solidFill>
                <a:latin typeface="+mj-lt"/>
                <a:cs typeface="Verdana"/>
              </a:rPr>
              <a:t>complex</a:t>
            </a:r>
            <a:r>
              <a:rPr lang="en-US" sz="1800" spc="-12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30" dirty="0">
                <a:solidFill>
                  <a:srgbClr val="404040"/>
                </a:solidFill>
                <a:latin typeface="+mj-lt"/>
                <a:cs typeface="Verdana"/>
              </a:rPr>
              <a:t>region</a:t>
            </a:r>
            <a:r>
              <a:rPr lang="en-US" sz="1800" spc="-6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+mj-lt"/>
                <a:cs typeface="Verdana"/>
              </a:rPr>
              <a:t>of</a:t>
            </a:r>
            <a:r>
              <a:rPr lang="en-US" sz="1800" spc="-80" dirty="0">
                <a:solidFill>
                  <a:srgbClr val="404040"/>
                </a:solidFill>
                <a:latin typeface="+mj-lt"/>
                <a:cs typeface="Verdana"/>
              </a:rPr>
              <a:t>  </a:t>
            </a:r>
            <a:r>
              <a:rPr lang="en-US" sz="1800" spc="-30" dirty="0">
                <a:solidFill>
                  <a:srgbClr val="404040"/>
                </a:solidFill>
                <a:latin typeface="+mj-lt"/>
                <a:cs typeface="Verdana"/>
              </a:rPr>
              <a:t>the </a:t>
            </a:r>
            <a:r>
              <a:rPr lang="en-US" sz="1800" spc="-35" dirty="0">
                <a:solidFill>
                  <a:srgbClr val="404040"/>
                </a:solidFill>
                <a:latin typeface="+mj-lt"/>
                <a:cs typeface="Verdana"/>
              </a:rPr>
              <a:t>brain</a:t>
            </a:r>
            <a:endParaRPr lang="en-US" sz="1800" dirty="0">
              <a:latin typeface="+mj-lt"/>
              <a:cs typeface="Verdana"/>
            </a:endParaRPr>
          </a:p>
          <a:p>
            <a:pPr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z="1400" spc="-90" dirty="0">
                <a:solidFill>
                  <a:srgbClr val="B31166"/>
                </a:solidFill>
                <a:latin typeface="+mj-lt"/>
                <a:cs typeface="Lucida Sans Unicode"/>
              </a:rPr>
              <a:t>	</a:t>
            </a:r>
            <a:r>
              <a:rPr lang="en-US" spc="-35" dirty="0">
                <a:solidFill>
                  <a:srgbClr val="404040"/>
                </a:solidFill>
                <a:latin typeface="+mj-lt"/>
                <a:cs typeface="Lucida Sans Unicode"/>
              </a:rPr>
              <a:t>A</a:t>
            </a:r>
            <a:r>
              <a:rPr lang="en-US" sz="1800" spc="-35" dirty="0">
                <a:solidFill>
                  <a:srgbClr val="404040"/>
                </a:solidFill>
                <a:latin typeface="+mj-lt"/>
                <a:cs typeface="Verdana"/>
              </a:rPr>
              <a:t>l</a:t>
            </a:r>
            <a:r>
              <a:rPr lang="en-US" sz="1800" spc="-25" dirty="0">
                <a:solidFill>
                  <a:srgbClr val="404040"/>
                </a:solidFill>
                <a:latin typeface="+mj-lt"/>
                <a:cs typeface="Verdana"/>
              </a:rPr>
              <a:t>l</a:t>
            </a:r>
            <a:r>
              <a:rPr lang="en-US" sz="1800" spc="-12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180" dirty="0">
                <a:solidFill>
                  <a:srgbClr val="404040"/>
                </a:solidFill>
                <a:latin typeface="+mj-lt"/>
                <a:cs typeface="Verdana"/>
              </a:rPr>
              <a:t>s</a:t>
            </a:r>
            <a:r>
              <a:rPr lang="en-US" sz="1800" spc="75" dirty="0">
                <a:solidFill>
                  <a:srgbClr val="404040"/>
                </a:solidFill>
                <a:latin typeface="+mj-lt"/>
                <a:cs typeface="Verdana"/>
              </a:rPr>
              <a:t>e</a:t>
            </a:r>
            <a:r>
              <a:rPr lang="en-US" sz="1800" spc="-50" dirty="0">
                <a:solidFill>
                  <a:srgbClr val="404040"/>
                </a:solidFill>
                <a:latin typeface="+mj-lt"/>
                <a:cs typeface="Verdana"/>
              </a:rPr>
              <a:t>n</a:t>
            </a:r>
            <a:r>
              <a:rPr lang="en-US" sz="1800" spc="-180" dirty="0">
                <a:solidFill>
                  <a:srgbClr val="404040"/>
                </a:solidFill>
                <a:latin typeface="+mj-lt"/>
                <a:cs typeface="Verdana"/>
              </a:rPr>
              <a:t>s</a:t>
            </a:r>
            <a:r>
              <a:rPr lang="en-US" sz="1800" spc="-70" dirty="0">
                <a:solidFill>
                  <a:srgbClr val="404040"/>
                </a:solidFill>
                <a:latin typeface="+mj-lt"/>
                <a:cs typeface="Verdana"/>
              </a:rPr>
              <a:t>o</a:t>
            </a:r>
            <a:r>
              <a:rPr lang="en-US" sz="1800" spc="-65" dirty="0">
                <a:solidFill>
                  <a:srgbClr val="404040"/>
                </a:solidFill>
                <a:latin typeface="+mj-lt"/>
                <a:cs typeface="Verdana"/>
              </a:rPr>
              <a:t>r</a:t>
            </a:r>
            <a:r>
              <a:rPr lang="en-US" sz="1800" spc="-85" dirty="0">
                <a:solidFill>
                  <a:srgbClr val="404040"/>
                </a:solidFill>
                <a:latin typeface="+mj-lt"/>
                <a:cs typeface="Verdana"/>
              </a:rPr>
              <a:t>y </a:t>
            </a:r>
            <a:r>
              <a:rPr lang="en-US" sz="1800" spc="-125" dirty="0">
                <a:solidFill>
                  <a:srgbClr val="404040"/>
                </a:solidFill>
                <a:latin typeface="+mj-lt"/>
                <a:cs typeface="Verdana"/>
              </a:rPr>
              <a:t>i</a:t>
            </a:r>
            <a:r>
              <a:rPr lang="en-US" sz="1800" spc="-50" dirty="0">
                <a:solidFill>
                  <a:srgbClr val="404040"/>
                </a:solidFill>
                <a:latin typeface="+mj-lt"/>
                <a:cs typeface="Verdana"/>
              </a:rPr>
              <a:t>n</a:t>
            </a:r>
            <a:r>
              <a:rPr lang="en-US" sz="1800" spc="-60" dirty="0">
                <a:solidFill>
                  <a:srgbClr val="404040"/>
                </a:solidFill>
                <a:latin typeface="+mj-lt"/>
                <a:cs typeface="Verdana"/>
              </a:rPr>
              <a:t>fo</a:t>
            </a:r>
            <a:r>
              <a:rPr lang="en-US" sz="1800" spc="-65" dirty="0">
                <a:solidFill>
                  <a:srgbClr val="404040"/>
                </a:solidFill>
                <a:latin typeface="+mj-lt"/>
                <a:cs typeface="Verdana"/>
              </a:rPr>
              <a:t>r</a:t>
            </a:r>
            <a:r>
              <a:rPr lang="en-US" sz="1800" spc="-70" dirty="0">
                <a:solidFill>
                  <a:srgbClr val="404040"/>
                </a:solidFill>
                <a:latin typeface="+mj-lt"/>
                <a:cs typeface="Verdana"/>
              </a:rPr>
              <a:t>m</a:t>
            </a:r>
            <a:r>
              <a:rPr lang="en-US" sz="1800" spc="114" dirty="0">
                <a:solidFill>
                  <a:srgbClr val="404040"/>
                </a:solidFill>
                <a:latin typeface="+mj-lt"/>
                <a:cs typeface="Verdana"/>
              </a:rPr>
              <a:t>a</a:t>
            </a:r>
            <a:r>
              <a:rPr lang="en-US" sz="1800" spc="-95" dirty="0">
                <a:solidFill>
                  <a:srgbClr val="404040"/>
                </a:solidFill>
                <a:latin typeface="+mj-lt"/>
                <a:cs typeface="Verdana"/>
              </a:rPr>
              <a:t>t</a:t>
            </a:r>
            <a:r>
              <a:rPr lang="en-US" sz="1800" spc="-125" dirty="0">
                <a:solidFill>
                  <a:srgbClr val="404040"/>
                </a:solidFill>
                <a:latin typeface="+mj-lt"/>
                <a:cs typeface="Verdana"/>
              </a:rPr>
              <a:t>i</a:t>
            </a:r>
            <a:r>
              <a:rPr lang="en-US" sz="1800" spc="10" dirty="0">
                <a:solidFill>
                  <a:srgbClr val="404040"/>
                </a:solidFill>
                <a:latin typeface="+mj-lt"/>
                <a:cs typeface="Verdana"/>
              </a:rPr>
              <a:t>on</a:t>
            </a:r>
            <a:r>
              <a:rPr lang="en-US" sz="1800" spc="-3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70" dirty="0">
                <a:solidFill>
                  <a:srgbClr val="404040"/>
                </a:solidFill>
                <a:latin typeface="+mj-lt"/>
                <a:cs typeface="Verdana"/>
              </a:rPr>
              <a:t>m</a:t>
            </a:r>
            <a:r>
              <a:rPr lang="en-US" sz="1800" spc="-50" dirty="0">
                <a:solidFill>
                  <a:srgbClr val="404040"/>
                </a:solidFill>
                <a:latin typeface="+mj-lt"/>
                <a:cs typeface="Verdana"/>
              </a:rPr>
              <a:t>u</a:t>
            </a:r>
            <a:r>
              <a:rPr lang="en-US" sz="1800" spc="-180" dirty="0">
                <a:solidFill>
                  <a:srgbClr val="404040"/>
                </a:solidFill>
                <a:latin typeface="+mj-lt"/>
                <a:cs typeface="Verdana"/>
              </a:rPr>
              <a:t>s</a:t>
            </a:r>
            <a:r>
              <a:rPr lang="en-US" sz="1800" spc="-80" dirty="0">
                <a:solidFill>
                  <a:srgbClr val="404040"/>
                </a:solidFill>
                <a:latin typeface="+mj-lt"/>
                <a:cs typeface="Verdana"/>
              </a:rPr>
              <a:t>t</a:t>
            </a:r>
            <a:r>
              <a:rPr lang="en-US" sz="1800" spc="-10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80" dirty="0">
                <a:solidFill>
                  <a:srgbClr val="404040"/>
                </a:solidFill>
                <a:latin typeface="+mj-lt"/>
                <a:cs typeface="Verdana"/>
              </a:rPr>
              <a:t>p</a:t>
            </a:r>
            <a:r>
              <a:rPr lang="en-US" sz="1800" spc="114" dirty="0">
                <a:solidFill>
                  <a:srgbClr val="404040"/>
                </a:solidFill>
                <a:latin typeface="+mj-lt"/>
                <a:cs typeface="Verdana"/>
              </a:rPr>
              <a:t>a</a:t>
            </a:r>
            <a:r>
              <a:rPr lang="en-US" sz="1800" spc="-180" dirty="0">
                <a:solidFill>
                  <a:srgbClr val="404040"/>
                </a:solidFill>
                <a:latin typeface="+mj-lt"/>
                <a:cs typeface="Verdana"/>
              </a:rPr>
              <a:t>s</a:t>
            </a:r>
            <a:r>
              <a:rPr lang="en-US" sz="1800" spc="-190" dirty="0">
                <a:solidFill>
                  <a:srgbClr val="404040"/>
                </a:solidFill>
                <a:latin typeface="+mj-lt"/>
                <a:cs typeface="Verdana"/>
              </a:rPr>
              <a:t>s</a:t>
            </a:r>
            <a:r>
              <a:rPr lang="en-US" sz="1800" spc="-12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pc="-110" dirty="0">
                <a:solidFill>
                  <a:srgbClr val="404040"/>
                </a:solidFill>
                <a:latin typeface="+mj-lt"/>
                <a:cs typeface="Verdana"/>
              </a:rPr>
              <a:t>s</a:t>
            </a:r>
            <a:r>
              <a:rPr lang="en-US" sz="1800" spc="-85" dirty="0">
                <a:solidFill>
                  <a:srgbClr val="404040"/>
                </a:solidFill>
                <a:latin typeface="+mj-lt"/>
                <a:cs typeface="Verdana"/>
              </a:rPr>
              <a:t>e</a:t>
            </a:r>
            <a:r>
              <a:rPr lang="en-US" sz="1800" spc="-50" dirty="0">
                <a:solidFill>
                  <a:srgbClr val="404040"/>
                </a:solidFill>
                <a:latin typeface="+mj-lt"/>
                <a:cs typeface="Verdana"/>
              </a:rPr>
              <a:t>n</a:t>
            </a:r>
            <a:r>
              <a:rPr lang="en-US" sz="1800" spc="-180" dirty="0">
                <a:solidFill>
                  <a:srgbClr val="404040"/>
                </a:solidFill>
                <a:latin typeface="+mj-lt"/>
                <a:cs typeface="Verdana"/>
              </a:rPr>
              <a:t>s</a:t>
            </a:r>
            <a:r>
              <a:rPr lang="en-US" sz="1800" spc="-125" dirty="0">
                <a:solidFill>
                  <a:srgbClr val="404040"/>
                </a:solidFill>
                <a:latin typeface="+mj-lt"/>
                <a:cs typeface="Verdana"/>
              </a:rPr>
              <a:t>i</a:t>
            </a:r>
            <a:r>
              <a:rPr lang="en-US" sz="1800" spc="-50" dirty="0">
                <a:solidFill>
                  <a:srgbClr val="404040"/>
                </a:solidFill>
                <a:latin typeface="+mj-lt"/>
                <a:cs typeface="Verdana"/>
              </a:rPr>
              <a:t>n</a:t>
            </a:r>
            <a:r>
              <a:rPr lang="en-US" sz="1800" spc="60" dirty="0">
                <a:solidFill>
                  <a:srgbClr val="404040"/>
                </a:solidFill>
                <a:latin typeface="+mj-lt"/>
                <a:cs typeface="Verdana"/>
              </a:rPr>
              <a:t>g</a:t>
            </a:r>
            <a:r>
              <a:rPr lang="en-US" sz="1800" spc="-9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100" dirty="0">
                <a:solidFill>
                  <a:srgbClr val="404040"/>
                </a:solidFill>
                <a:latin typeface="+mj-lt"/>
                <a:cs typeface="Verdana"/>
              </a:rPr>
              <a:t>t</a:t>
            </a:r>
            <a:r>
              <a:rPr lang="en-US" sz="1800" spc="10" dirty="0">
                <a:solidFill>
                  <a:srgbClr val="404040"/>
                </a:solidFill>
                <a:latin typeface="+mj-lt"/>
                <a:cs typeface="Verdana"/>
              </a:rPr>
              <a:t>o</a:t>
            </a:r>
            <a:r>
              <a:rPr lang="en-US" sz="1800" dirty="0">
                <a:solidFill>
                  <a:srgbClr val="404040"/>
                </a:solidFill>
                <a:latin typeface="+mj-lt"/>
                <a:cs typeface="Verdana"/>
              </a:rPr>
              <a:t>u</a:t>
            </a:r>
            <a:r>
              <a:rPr lang="en-US" sz="1800" spc="175" dirty="0">
                <a:solidFill>
                  <a:srgbClr val="404040"/>
                </a:solidFill>
                <a:latin typeface="+mj-lt"/>
                <a:cs typeface="Verdana"/>
              </a:rPr>
              <a:t>c</a:t>
            </a:r>
            <a:r>
              <a:rPr lang="en-US" sz="1800" spc="-50" dirty="0">
                <a:solidFill>
                  <a:srgbClr val="404040"/>
                </a:solidFill>
                <a:latin typeface="+mj-lt"/>
                <a:cs typeface="Verdana"/>
              </a:rPr>
              <a:t>h</a:t>
            </a:r>
            <a:r>
              <a:rPr lang="en-US" sz="1800" spc="-125" dirty="0">
                <a:solidFill>
                  <a:srgbClr val="404040"/>
                </a:solidFill>
                <a:latin typeface="+mj-lt"/>
                <a:cs typeface="Verdana"/>
              </a:rPr>
              <a:t>,</a:t>
            </a:r>
            <a:r>
              <a:rPr lang="en-US" sz="1800" spc="-50" dirty="0">
                <a:solidFill>
                  <a:srgbClr val="404040"/>
                </a:solidFill>
                <a:latin typeface="+mj-lt"/>
                <a:cs typeface="Verdana"/>
              </a:rPr>
              <a:t> h</a:t>
            </a:r>
            <a:r>
              <a:rPr lang="en-US" sz="1800" spc="75" dirty="0">
                <a:solidFill>
                  <a:srgbClr val="404040"/>
                </a:solidFill>
                <a:latin typeface="+mj-lt"/>
                <a:cs typeface="Verdana"/>
              </a:rPr>
              <a:t>e</a:t>
            </a:r>
            <a:r>
              <a:rPr lang="en-US" sz="1800" spc="114" dirty="0">
                <a:solidFill>
                  <a:srgbClr val="404040"/>
                </a:solidFill>
                <a:latin typeface="+mj-lt"/>
                <a:cs typeface="Verdana"/>
              </a:rPr>
              <a:t>a</a:t>
            </a:r>
            <a:r>
              <a:rPr lang="en-US" sz="1800" spc="-195" dirty="0">
                <a:solidFill>
                  <a:srgbClr val="404040"/>
                </a:solidFill>
                <a:latin typeface="+mj-lt"/>
                <a:cs typeface="Verdana"/>
              </a:rPr>
              <a:t>r</a:t>
            </a:r>
            <a:r>
              <a:rPr lang="en-US" sz="1800" spc="-125" dirty="0">
                <a:solidFill>
                  <a:srgbClr val="404040"/>
                </a:solidFill>
                <a:latin typeface="+mj-lt"/>
                <a:cs typeface="Verdana"/>
              </a:rPr>
              <a:t>i</a:t>
            </a:r>
            <a:r>
              <a:rPr lang="en-US" sz="1800" spc="-50" dirty="0">
                <a:solidFill>
                  <a:srgbClr val="404040"/>
                </a:solidFill>
                <a:latin typeface="+mj-lt"/>
                <a:cs typeface="Verdana"/>
              </a:rPr>
              <a:t>n</a:t>
            </a:r>
            <a:r>
              <a:rPr lang="en-US" sz="1800" spc="60" dirty="0">
                <a:solidFill>
                  <a:srgbClr val="404040"/>
                </a:solidFill>
                <a:latin typeface="+mj-lt"/>
                <a:cs typeface="Verdana"/>
              </a:rPr>
              <a:t>g</a:t>
            </a:r>
            <a:endParaRPr lang="en-US" sz="1800" dirty="0">
              <a:latin typeface="+mj-lt"/>
              <a:cs typeface="Verdana"/>
            </a:endParaRPr>
          </a:p>
          <a:p>
            <a:pPr>
              <a:spcBef>
                <a:spcPts val="985"/>
              </a:spcBef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z="1800" spc="70" dirty="0">
                <a:solidFill>
                  <a:srgbClr val="404040"/>
                </a:solidFill>
                <a:latin typeface="+mj-lt"/>
                <a:cs typeface="Verdana"/>
              </a:rPr>
              <a:t>A</a:t>
            </a:r>
            <a:r>
              <a:rPr lang="en-US" sz="1800" spc="-11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140" dirty="0">
                <a:solidFill>
                  <a:srgbClr val="404040"/>
                </a:solidFill>
                <a:latin typeface="+mj-lt"/>
                <a:cs typeface="Verdana"/>
              </a:rPr>
              <a:t>R</a:t>
            </a:r>
            <a:r>
              <a:rPr lang="en-US" sz="1800" spc="70" dirty="0">
                <a:solidFill>
                  <a:srgbClr val="404040"/>
                </a:solidFill>
                <a:latin typeface="+mj-lt"/>
                <a:cs typeface="Verdana"/>
              </a:rPr>
              <a:t>e</a:t>
            </a:r>
            <a:r>
              <a:rPr lang="en-US" sz="1800" spc="10" dirty="0">
                <a:solidFill>
                  <a:srgbClr val="404040"/>
                </a:solidFill>
                <a:latin typeface="+mj-lt"/>
                <a:cs typeface="Verdana"/>
              </a:rPr>
              <a:t>g</a:t>
            </a:r>
            <a:r>
              <a:rPr lang="en-US" sz="1800" dirty="0">
                <a:solidFill>
                  <a:srgbClr val="404040"/>
                </a:solidFill>
                <a:latin typeface="+mj-lt"/>
                <a:cs typeface="Verdana"/>
              </a:rPr>
              <a:t>u</a:t>
            </a:r>
            <a:r>
              <a:rPr lang="en-US" sz="1800" spc="-100" dirty="0">
                <a:solidFill>
                  <a:srgbClr val="404040"/>
                </a:solidFill>
                <a:latin typeface="+mj-lt"/>
                <a:cs typeface="Verdana"/>
              </a:rPr>
              <a:t>l</a:t>
            </a:r>
            <a:r>
              <a:rPr lang="en-US" sz="1800" spc="114" dirty="0">
                <a:solidFill>
                  <a:srgbClr val="404040"/>
                </a:solidFill>
                <a:latin typeface="+mj-lt"/>
                <a:cs typeface="Verdana"/>
              </a:rPr>
              <a:t>a</a:t>
            </a:r>
            <a:r>
              <a:rPr lang="en-US" sz="1800" spc="-100" dirty="0">
                <a:solidFill>
                  <a:srgbClr val="404040"/>
                </a:solidFill>
                <a:latin typeface="+mj-lt"/>
                <a:cs typeface="Verdana"/>
              </a:rPr>
              <a:t>t</a:t>
            </a:r>
            <a:r>
              <a:rPr lang="en-US" sz="1800" spc="-60" dirty="0">
                <a:solidFill>
                  <a:srgbClr val="404040"/>
                </a:solidFill>
                <a:latin typeface="+mj-lt"/>
                <a:cs typeface="Verdana"/>
              </a:rPr>
              <a:t>or</a:t>
            </a:r>
            <a:r>
              <a:rPr lang="en-US" sz="1800" spc="-5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+mj-lt"/>
                <a:cs typeface="Verdana"/>
              </a:rPr>
              <a:t>of</a:t>
            </a:r>
            <a:r>
              <a:rPr lang="en-US" sz="1800" spc="-114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175" dirty="0">
                <a:solidFill>
                  <a:srgbClr val="404040"/>
                </a:solidFill>
                <a:latin typeface="+mj-lt"/>
                <a:cs typeface="Verdana"/>
              </a:rPr>
              <a:t>B</a:t>
            </a:r>
            <a:r>
              <a:rPr lang="en-US" sz="1800" spc="-125" dirty="0">
                <a:solidFill>
                  <a:srgbClr val="404040"/>
                </a:solidFill>
                <a:latin typeface="+mj-lt"/>
                <a:cs typeface="Verdana"/>
              </a:rPr>
              <a:t>i</a:t>
            </a:r>
            <a:r>
              <a:rPr lang="en-US" sz="1800" spc="-30" dirty="0">
                <a:solidFill>
                  <a:srgbClr val="404040"/>
                </a:solidFill>
                <a:latin typeface="+mj-lt"/>
                <a:cs typeface="Verdana"/>
              </a:rPr>
              <a:t>o</a:t>
            </a:r>
            <a:r>
              <a:rPr lang="en-US" sz="1800" spc="-10" dirty="0">
                <a:solidFill>
                  <a:srgbClr val="404040"/>
                </a:solidFill>
                <a:latin typeface="+mj-lt"/>
                <a:cs typeface="Verdana"/>
              </a:rPr>
              <a:t>l</a:t>
            </a:r>
            <a:r>
              <a:rPr lang="en-US" sz="1800" spc="5" dirty="0">
                <a:solidFill>
                  <a:srgbClr val="404040"/>
                </a:solidFill>
                <a:latin typeface="+mj-lt"/>
                <a:cs typeface="Verdana"/>
              </a:rPr>
              <a:t>og</a:t>
            </a:r>
            <a:r>
              <a:rPr lang="en-US" sz="1800" spc="-20" dirty="0">
                <a:solidFill>
                  <a:srgbClr val="404040"/>
                </a:solidFill>
                <a:latin typeface="+mj-lt"/>
                <a:cs typeface="Verdana"/>
              </a:rPr>
              <a:t>i</a:t>
            </a:r>
            <a:r>
              <a:rPr lang="en-US" sz="1800" spc="175" dirty="0">
                <a:solidFill>
                  <a:srgbClr val="404040"/>
                </a:solidFill>
                <a:latin typeface="+mj-lt"/>
                <a:cs typeface="Verdana"/>
              </a:rPr>
              <a:t>c</a:t>
            </a:r>
            <a:r>
              <a:rPr lang="en-US" sz="1800" spc="114" dirty="0">
                <a:solidFill>
                  <a:srgbClr val="404040"/>
                </a:solidFill>
                <a:latin typeface="+mj-lt"/>
                <a:cs typeface="Verdana"/>
              </a:rPr>
              <a:t>a</a:t>
            </a:r>
            <a:r>
              <a:rPr lang="en-US" sz="1800" spc="-105" dirty="0">
                <a:solidFill>
                  <a:srgbClr val="404040"/>
                </a:solidFill>
                <a:latin typeface="+mj-lt"/>
                <a:cs typeface="Verdana"/>
              </a:rPr>
              <a:t>l</a:t>
            </a:r>
            <a:r>
              <a:rPr lang="en-US" sz="1800" spc="-10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40" dirty="0">
                <a:solidFill>
                  <a:srgbClr val="404040"/>
                </a:solidFill>
                <a:latin typeface="+mj-lt"/>
                <a:cs typeface="Verdana"/>
              </a:rPr>
              <a:t>Nee</a:t>
            </a:r>
            <a:r>
              <a:rPr lang="en-US" sz="1800" spc="80" dirty="0">
                <a:solidFill>
                  <a:srgbClr val="404040"/>
                </a:solidFill>
                <a:latin typeface="+mj-lt"/>
                <a:cs typeface="Verdana"/>
              </a:rPr>
              <a:t>d</a:t>
            </a:r>
            <a:r>
              <a:rPr lang="en-US" sz="1800" spc="-185" dirty="0">
                <a:solidFill>
                  <a:srgbClr val="404040"/>
                </a:solidFill>
                <a:latin typeface="+mj-lt"/>
                <a:cs typeface="Verdana"/>
              </a:rPr>
              <a:t>s</a:t>
            </a:r>
            <a:r>
              <a:rPr lang="en-US" sz="1800" spc="-125" dirty="0">
                <a:solidFill>
                  <a:srgbClr val="404040"/>
                </a:solidFill>
                <a:latin typeface="+mj-lt"/>
                <a:cs typeface="Verdana"/>
              </a:rPr>
              <a:t>,</a:t>
            </a:r>
            <a:r>
              <a:rPr lang="en-US" sz="1800" spc="-11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55" dirty="0">
                <a:solidFill>
                  <a:srgbClr val="404040"/>
                </a:solidFill>
                <a:latin typeface="+mj-lt"/>
                <a:cs typeface="Verdana"/>
              </a:rPr>
              <a:t>h</a:t>
            </a:r>
            <a:r>
              <a:rPr lang="en-US" sz="1800" spc="-50" dirty="0">
                <a:solidFill>
                  <a:srgbClr val="404040"/>
                </a:solidFill>
                <a:latin typeface="+mj-lt"/>
                <a:cs typeface="Verdana"/>
              </a:rPr>
              <a:t>u</a:t>
            </a:r>
            <a:r>
              <a:rPr lang="en-US" sz="1800" spc="-55" dirty="0">
                <a:solidFill>
                  <a:srgbClr val="404040"/>
                </a:solidFill>
                <a:latin typeface="+mj-lt"/>
                <a:cs typeface="Verdana"/>
              </a:rPr>
              <a:t>n</a:t>
            </a:r>
            <a:r>
              <a:rPr lang="en-US" sz="1800" spc="-15" dirty="0">
                <a:solidFill>
                  <a:srgbClr val="404040"/>
                </a:solidFill>
                <a:latin typeface="+mj-lt"/>
                <a:cs typeface="Verdana"/>
              </a:rPr>
              <a:t>ge</a:t>
            </a:r>
            <a:r>
              <a:rPr lang="en-US" sz="1800" spc="-25" dirty="0">
                <a:solidFill>
                  <a:srgbClr val="404040"/>
                </a:solidFill>
                <a:latin typeface="+mj-lt"/>
                <a:cs typeface="Verdana"/>
              </a:rPr>
              <a:t>r</a:t>
            </a:r>
            <a:r>
              <a:rPr lang="en-US" sz="1800" spc="-125" dirty="0">
                <a:solidFill>
                  <a:srgbClr val="404040"/>
                </a:solidFill>
                <a:latin typeface="+mj-lt"/>
                <a:cs typeface="Verdana"/>
              </a:rPr>
              <a:t>,</a:t>
            </a:r>
            <a:r>
              <a:rPr lang="en-US" sz="1800" spc="-4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100" dirty="0">
                <a:solidFill>
                  <a:srgbClr val="404040"/>
                </a:solidFill>
                <a:latin typeface="+mj-lt"/>
                <a:cs typeface="Verdana"/>
              </a:rPr>
              <a:t>t</a:t>
            </a:r>
            <a:r>
              <a:rPr lang="en-US" sz="1800" spc="-55" dirty="0">
                <a:solidFill>
                  <a:srgbClr val="404040"/>
                </a:solidFill>
                <a:latin typeface="+mj-lt"/>
                <a:cs typeface="Verdana"/>
              </a:rPr>
              <a:t>h</a:t>
            </a:r>
            <a:r>
              <a:rPr lang="en-US" sz="1800" spc="-125" dirty="0">
                <a:solidFill>
                  <a:srgbClr val="404040"/>
                </a:solidFill>
                <a:latin typeface="+mj-lt"/>
                <a:cs typeface="Verdana"/>
              </a:rPr>
              <a:t>i</a:t>
            </a:r>
            <a:r>
              <a:rPr lang="en-US" sz="1800" spc="-195" dirty="0">
                <a:solidFill>
                  <a:srgbClr val="404040"/>
                </a:solidFill>
                <a:latin typeface="+mj-lt"/>
                <a:cs typeface="Verdana"/>
              </a:rPr>
              <a:t>r</a:t>
            </a:r>
            <a:r>
              <a:rPr lang="en-US" sz="1800" spc="-185" dirty="0">
                <a:solidFill>
                  <a:srgbClr val="404040"/>
                </a:solidFill>
                <a:latin typeface="+mj-lt"/>
                <a:cs typeface="Verdana"/>
              </a:rPr>
              <a:t>s</a:t>
            </a:r>
            <a:r>
              <a:rPr lang="en-US" sz="1800" spc="-100" dirty="0">
                <a:solidFill>
                  <a:srgbClr val="404040"/>
                </a:solidFill>
                <a:latin typeface="+mj-lt"/>
                <a:cs typeface="Verdana"/>
              </a:rPr>
              <a:t>t</a:t>
            </a:r>
            <a:r>
              <a:rPr lang="en-US" sz="1800" spc="-125" dirty="0">
                <a:solidFill>
                  <a:srgbClr val="404040"/>
                </a:solidFill>
                <a:latin typeface="+mj-lt"/>
                <a:cs typeface="Verdana"/>
              </a:rPr>
              <a:t>,</a:t>
            </a:r>
            <a:r>
              <a:rPr lang="en-US" sz="1800" spc="-4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185" dirty="0">
                <a:solidFill>
                  <a:srgbClr val="404040"/>
                </a:solidFill>
                <a:latin typeface="+mj-lt"/>
                <a:cs typeface="Verdana"/>
              </a:rPr>
              <a:t>s</a:t>
            </a:r>
            <a:r>
              <a:rPr lang="en-US" sz="1800" spc="70" dirty="0">
                <a:solidFill>
                  <a:srgbClr val="404040"/>
                </a:solidFill>
                <a:latin typeface="+mj-lt"/>
                <a:cs typeface="Verdana"/>
              </a:rPr>
              <a:t>e</a:t>
            </a:r>
            <a:r>
              <a:rPr lang="en-US" sz="1800" spc="-100" dirty="0">
                <a:solidFill>
                  <a:srgbClr val="404040"/>
                </a:solidFill>
                <a:latin typeface="+mj-lt"/>
                <a:cs typeface="Verdana"/>
              </a:rPr>
              <a:t>x</a:t>
            </a:r>
            <a:r>
              <a:rPr lang="en-US" sz="1800" spc="-114" dirty="0">
                <a:solidFill>
                  <a:srgbClr val="404040"/>
                </a:solidFill>
                <a:latin typeface="+mj-lt"/>
                <a:cs typeface="Verdana"/>
              </a:rPr>
              <a:t>u</a:t>
            </a:r>
            <a:r>
              <a:rPr lang="en-US" sz="1800" spc="114" dirty="0">
                <a:solidFill>
                  <a:srgbClr val="404040"/>
                </a:solidFill>
                <a:latin typeface="+mj-lt"/>
                <a:cs typeface="Verdana"/>
              </a:rPr>
              <a:t>a</a:t>
            </a:r>
            <a:r>
              <a:rPr lang="en-US" sz="1800" spc="-105" dirty="0">
                <a:solidFill>
                  <a:srgbClr val="404040"/>
                </a:solidFill>
                <a:latin typeface="+mj-lt"/>
                <a:cs typeface="Verdana"/>
              </a:rPr>
              <a:t>l </a:t>
            </a:r>
            <a:r>
              <a:rPr lang="en-US" sz="1800" spc="-50" dirty="0">
                <a:solidFill>
                  <a:srgbClr val="404040"/>
                </a:solidFill>
                <a:latin typeface="+mj-lt"/>
                <a:cs typeface="Verdana"/>
              </a:rPr>
              <a:t>motivation,</a:t>
            </a:r>
            <a:r>
              <a:rPr lang="en-US" sz="1800" spc="-1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45" dirty="0">
                <a:solidFill>
                  <a:srgbClr val="404040"/>
                </a:solidFill>
                <a:latin typeface="+mj-lt"/>
                <a:cs typeface="Verdana"/>
              </a:rPr>
              <a:t>and</a:t>
            </a:r>
            <a:r>
              <a:rPr lang="en-US" sz="1800" spc="-8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30" dirty="0">
                <a:solidFill>
                  <a:srgbClr val="404040"/>
                </a:solidFill>
                <a:latin typeface="+mj-lt"/>
                <a:cs typeface="Verdana"/>
              </a:rPr>
              <a:t>temperature</a:t>
            </a:r>
            <a:r>
              <a:rPr lang="en-US" sz="1800" spc="1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30" dirty="0">
                <a:solidFill>
                  <a:srgbClr val="404040"/>
                </a:solidFill>
                <a:latin typeface="+mj-lt"/>
                <a:cs typeface="Verdana"/>
              </a:rPr>
              <a:t>regulation</a:t>
            </a:r>
            <a:endParaRPr lang="en-US" sz="1800" dirty="0">
              <a:latin typeface="+mj-lt"/>
              <a:cs typeface="Verdana"/>
            </a:endParaRPr>
          </a:p>
          <a:p>
            <a:pPr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z="1800" spc="35" dirty="0">
                <a:solidFill>
                  <a:srgbClr val="404040"/>
                </a:solidFill>
                <a:latin typeface="+mj-lt"/>
                <a:cs typeface="Verdana"/>
              </a:rPr>
              <a:t>One</a:t>
            </a:r>
            <a:r>
              <a:rPr lang="en-US" sz="1800" spc="-8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25" dirty="0">
                <a:solidFill>
                  <a:srgbClr val="404040"/>
                </a:solidFill>
                <a:latin typeface="+mj-lt"/>
                <a:cs typeface="Verdana"/>
              </a:rPr>
              <a:t>such</a:t>
            </a:r>
            <a:r>
              <a:rPr lang="en-US" sz="1800" spc="-114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25" dirty="0">
                <a:solidFill>
                  <a:srgbClr val="404040"/>
                </a:solidFill>
                <a:latin typeface="+mj-lt"/>
                <a:cs typeface="Verdana"/>
              </a:rPr>
              <a:t>function</a:t>
            </a:r>
            <a:r>
              <a:rPr lang="en-US" sz="1800" spc="-7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160" dirty="0">
                <a:solidFill>
                  <a:srgbClr val="404040"/>
                </a:solidFill>
                <a:latin typeface="+mj-lt"/>
                <a:cs typeface="Verdana"/>
              </a:rPr>
              <a:t>is</a:t>
            </a:r>
            <a:r>
              <a:rPr lang="en-US" sz="1800" spc="-9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20" dirty="0">
                <a:solidFill>
                  <a:srgbClr val="404040"/>
                </a:solidFill>
                <a:latin typeface="+mj-lt"/>
                <a:cs typeface="Verdana"/>
              </a:rPr>
              <a:t>to</a:t>
            </a:r>
            <a:r>
              <a:rPr lang="en-US" sz="1800" spc="-9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25" dirty="0">
                <a:solidFill>
                  <a:srgbClr val="404040"/>
                </a:solidFill>
                <a:latin typeface="+mj-lt"/>
                <a:cs typeface="Verdana"/>
              </a:rPr>
              <a:t>control</a:t>
            </a:r>
            <a:r>
              <a:rPr lang="en-US" sz="1800" spc="-7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30" dirty="0">
                <a:solidFill>
                  <a:srgbClr val="404040"/>
                </a:solidFill>
                <a:latin typeface="+mj-lt"/>
                <a:cs typeface="Verdana"/>
              </a:rPr>
              <a:t>the</a:t>
            </a:r>
            <a:r>
              <a:rPr lang="en-US" sz="1800" spc="-5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+mj-lt"/>
                <a:cs typeface="Verdana"/>
              </a:rPr>
              <a:t>autonomic</a:t>
            </a:r>
            <a:r>
              <a:rPr lang="en-US" sz="1800" spc="-5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60" dirty="0">
                <a:solidFill>
                  <a:srgbClr val="404040"/>
                </a:solidFill>
                <a:latin typeface="+mj-lt"/>
                <a:cs typeface="Verdana"/>
              </a:rPr>
              <a:t>nervous </a:t>
            </a:r>
            <a:r>
              <a:rPr lang="en-US" sz="1800" spc="-85" dirty="0">
                <a:solidFill>
                  <a:srgbClr val="404040"/>
                </a:solidFill>
                <a:latin typeface="+mj-lt"/>
                <a:cs typeface="Verdana"/>
              </a:rPr>
              <a:t>system</a:t>
            </a:r>
            <a:endParaRPr lang="en-US" sz="1800" dirty="0">
              <a:latin typeface="+mj-lt"/>
              <a:cs typeface="Verdana"/>
            </a:endParaRPr>
          </a:p>
          <a:p>
            <a:pPr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pc="110" dirty="0">
                <a:solidFill>
                  <a:srgbClr val="404040"/>
                </a:solidFill>
                <a:latin typeface="+mj-lt"/>
                <a:cs typeface="Verdana"/>
              </a:rPr>
              <a:t>A</a:t>
            </a:r>
            <a:r>
              <a:rPr lang="en-US" sz="1800" spc="-10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55" dirty="0">
                <a:solidFill>
                  <a:srgbClr val="404040"/>
                </a:solidFill>
                <a:latin typeface="+mj-lt"/>
                <a:cs typeface="Verdana"/>
              </a:rPr>
              <a:t>vital </a:t>
            </a:r>
            <a:r>
              <a:rPr lang="en-US" sz="1800" spc="-100" dirty="0">
                <a:solidFill>
                  <a:srgbClr val="404040"/>
                </a:solidFill>
                <a:latin typeface="+mj-lt"/>
                <a:cs typeface="Verdana"/>
              </a:rPr>
              <a:t>link</a:t>
            </a:r>
            <a:r>
              <a:rPr lang="en-US" sz="1800" spc="-114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25" dirty="0">
                <a:solidFill>
                  <a:srgbClr val="404040"/>
                </a:solidFill>
                <a:latin typeface="+mj-lt"/>
                <a:cs typeface="Verdana"/>
              </a:rPr>
              <a:t>between</a:t>
            </a:r>
            <a:r>
              <a:rPr lang="en-US" sz="1800" spc="-7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30" dirty="0">
                <a:solidFill>
                  <a:srgbClr val="404040"/>
                </a:solidFill>
                <a:latin typeface="+mj-lt"/>
                <a:cs typeface="Verdana"/>
              </a:rPr>
              <a:t>the</a:t>
            </a:r>
            <a:r>
              <a:rPr lang="en-US" sz="1800" spc="-8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35" dirty="0">
                <a:solidFill>
                  <a:srgbClr val="404040"/>
                </a:solidFill>
                <a:latin typeface="+mj-lt"/>
                <a:cs typeface="Verdana"/>
              </a:rPr>
              <a:t>brain</a:t>
            </a:r>
            <a:r>
              <a:rPr lang="en-US" sz="1800" spc="-10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45" dirty="0">
                <a:solidFill>
                  <a:srgbClr val="404040"/>
                </a:solidFill>
                <a:latin typeface="+mj-lt"/>
                <a:cs typeface="Verdana"/>
              </a:rPr>
              <a:t>and</a:t>
            </a:r>
            <a:r>
              <a:rPr lang="en-US" sz="1800" spc="-8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30" dirty="0">
                <a:solidFill>
                  <a:srgbClr val="404040"/>
                </a:solidFill>
                <a:latin typeface="+mj-lt"/>
                <a:cs typeface="Verdana"/>
              </a:rPr>
              <a:t>the</a:t>
            </a:r>
            <a:r>
              <a:rPr lang="en-US" sz="1800" spc="-6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5" dirty="0">
                <a:solidFill>
                  <a:srgbClr val="404040"/>
                </a:solidFill>
                <a:latin typeface="+mj-lt"/>
                <a:cs typeface="Verdana"/>
              </a:rPr>
              <a:t>endocrine</a:t>
            </a:r>
            <a:r>
              <a:rPr lang="en-US" sz="1800" spc="-4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85" dirty="0">
                <a:solidFill>
                  <a:srgbClr val="404040"/>
                </a:solidFill>
                <a:latin typeface="+mj-lt"/>
                <a:cs typeface="Verdana"/>
              </a:rPr>
              <a:t>system</a:t>
            </a:r>
            <a:endParaRPr lang="en-US" sz="1800" dirty="0">
              <a:latin typeface="+mj-lt"/>
              <a:cs typeface="Verdana"/>
            </a:endParaRPr>
          </a:p>
          <a:p>
            <a:pPr marL="297815" marR="73660" indent="-285750">
              <a:spcBef>
                <a:spcPts val="990"/>
              </a:spcBef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z="1400" spc="-90" dirty="0">
                <a:solidFill>
                  <a:srgbClr val="B31166"/>
                </a:solidFill>
                <a:latin typeface="+mj-lt"/>
                <a:cs typeface="Lucida Sans Unicode"/>
              </a:rPr>
              <a:t>	</a:t>
            </a:r>
            <a:r>
              <a:rPr lang="en-US" spc="10" dirty="0">
                <a:solidFill>
                  <a:srgbClr val="404040"/>
                </a:solidFill>
                <a:latin typeface="+mj-lt"/>
                <a:cs typeface="Lucida Sans Unicode"/>
              </a:rPr>
              <a:t>B</a:t>
            </a:r>
            <a:r>
              <a:rPr lang="en-US" sz="1800" spc="10" dirty="0">
                <a:solidFill>
                  <a:srgbClr val="404040"/>
                </a:solidFill>
                <a:latin typeface="+mj-lt"/>
                <a:cs typeface="Verdana"/>
              </a:rPr>
              <a:t>asic</a:t>
            </a:r>
            <a:r>
              <a:rPr lang="en-US" sz="1800" spc="-12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10" dirty="0">
                <a:solidFill>
                  <a:srgbClr val="404040"/>
                </a:solidFill>
                <a:latin typeface="+mj-lt"/>
                <a:cs typeface="Verdana"/>
              </a:rPr>
              <a:t>biological</a:t>
            </a:r>
            <a:r>
              <a:rPr lang="en-US" sz="1800" spc="-12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70" dirty="0">
                <a:solidFill>
                  <a:srgbClr val="404040"/>
                </a:solidFill>
                <a:latin typeface="+mj-lt"/>
                <a:cs typeface="Verdana"/>
              </a:rPr>
              <a:t>drives</a:t>
            </a:r>
            <a:r>
              <a:rPr lang="en-US" sz="1800" spc="-4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+mj-lt"/>
                <a:cs typeface="Verdana"/>
              </a:rPr>
              <a:t>related</a:t>
            </a:r>
            <a:r>
              <a:rPr lang="en-US" sz="1800" spc="-8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20" dirty="0">
                <a:solidFill>
                  <a:srgbClr val="404040"/>
                </a:solidFill>
                <a:latin typeface="+mj-lt"/>
                <a:cs typeface="Verdana"/>
              </a:rPr>
              <a:t>to</a:t>
            </a:r>
            <a:r>
              <a:rPr lang="en-US" sz="1800" spc="-90" dirty="0">
                <a:solidFill>
                  <a:srgbClr val="404040"/>
                </a:solidFill>
                <a:latin typeface="+mj-lt"/>
                <a:cs typeface="Verdana"/>
              </a:rPr>
              <a:t> survival,</a:t>
            </a:r>
            <a:r>
              <a:rPr lang="en-US" sz="1800" spc="-8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20" dirty="0">
                <a:solidFill>
                  <a:srgbClr val="404040"/>
                </a:solidFill>
                <a:latin typeface="+mj-lt"/>
                <a:cs typeface="Verdana"/>
              </a:rPr>
              <a:t>including</a:t>
            </a:r>
            <a:r>
              <a:rPr lang="en-US" sz="1800" spc="-6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30" dirty="0">
                <a:solidFill>
                  <a:srgbClr val="404040"/>
                </a:solidFill>
                <a:latin typeface="+mj-lt"/>
                <a:cs typeface="Verdana"/>
              </a:rPr>
              <a:t>the</a:t>
            </a:r>
            <a:r>
              <a:rPr lang="en-US" sz="1800" spc="-7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85" dirty="0">
                <a:solidFill>
                  <a:srgbClr val="404040"/>
                </a:solidFill>
                <a:latin typeface="+mj-lt"/>
                <a:cs typeface="Verdana"/>
              </a:rPr>
              <a:t>so- </a:t>
            </a:r>
            <a:r>
              <a:rPr lang="en-US" sz="1800" spc="-48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40" dirty="0">
                <a:solidFill>
                  <a:srgbClr val="404040"/>
                </a:solidFill>
                <a:latin typeface="+mj-lt"/>
                <a:cs typeface="Verdana"/>
              </a:rPr>
              <a:t>called</a:t>
            </a:r>
            <a:r>
              <a:rPr lang="en-US" sz="1800" spc="-13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40" dirty="0">
                <a:solidFill>
                  <a:srgbClr val="404040"/>
                </a:solidFill>
                <a:latin typeface="+mj-lt"/>
                <a:cs typeface="Verdana"/>
              </a:rPr>
              <a:t>“four</a:t>
            </a:r>
            <a:r>
              <a:rPr lang="en-US" sz="1800" spc="-9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90" dirty="0">
                <a:solidFill>
                  <a:srgbClr val="404040"/>
                </a:solidFill>
                <a:latin typeface="+mj-lt"/>
                <a:cs typeface="Verdana"/>
              </a:rPr>
              <a:t>F’s”:</a:t>
            </a:r>
            <a:r>
              <a:rPr lang="en-US" sz="1800" spc="-8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60" dirty="0">
                <a:solidFill>
                  <a:srgbClr val="404040"/>
                </a:solidFill>
                <a:latin typeface="+mj-lt"/>
                <a:cs typeface="Verdana"/>
              </a:rPr>
              <a:t>fighting,</a:t>
            </a:r>
            <a:r>
              <a:rPr lang="en-US" sz="1800" spc="-3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30" dirty="0">
                <a:solidFill>
                  <a:srgbClr val="404040"/>
                </a:solidFill>
                <a:latin typeface="+mj-lt"/>
                <a:cs typeface="Verdana"/>
              </a:rPr>
              <a:t>fleeing,</a:t>
            </a:r>
            <a:r>
              <a:rPr lang="en-US" sz="1800" spc="-9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+mj-lt"/>
                <a:cs typeface="Verdana"/>
              </a:rPr>
              <a:t>feeding,</a:t>
            </a:r>
            <a:r>
              <a:rPr lang="en-US" sz="1800" spc="-8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45" dirty="0">
                <a:solidFill>
                  <a:srgbClr val="404040"/>
                </a:solidFill>
                <a:latin typeface="+mj-lt"/>
                <a:cs typeface="Verdana"/>
              </a:rPr>
              <a:t>and</a:t>
            </a:r>
            <a:r>
              <a:rPr lang="en-US" sz="1800" spc="-8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40" dirty="0">
                <a:solidFill>
                  <a:srgbClr val="404040"/>
                </a:solidFill>
                <a:latin typeface="+mj-lt"/>
                <a:cs typeface="Verdana"/>
              </a:rPr>
              <a:t>mating.</a:t>
            </a:r>
            <a:endParaRPr lang="en-US" sz="1800" dirty="0">
              <a:latin typeface="+mj-lt"/>
              <a:cs typeface="Verdana"/>
            </a:endParaRPr>
          </a:p>
          <a:p>
            <a:pPr>
              <a:spcBef>
                <a:spcPts val="1005"/>
              </a:spcBef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pc="70" dirty="0">
                <a:solidFill>
                  <a:srgbClr val="404040"/>
                </a:solidFill>
                <a:latin typeface="+mj-lt"/>
                <a:cs typeface="Verdana"/>
              </a:rPr>
              <a:t>E</a:t>
            </a:r>
            <a:r>
              <a:rPr lang="en-US" sz="1800" spc="-70" dirty="0">
                <a:solidFill>
                  <a:srgbClr val="404040"/>
                </a:solidFill>
                <a:latin typeface="+mj-lt"/>
                <a:cs typeface="Verdana"/>
              </a:rPr>
              <a:t>m</a:t>
            </a:r>
            <a:r>
              <a:rPr lang="en-US" sz="1800" spc="-10" dirty="0">
                <a:solidFill>
                  <a:srgbClr val="404040"/>
                </a:solidFill>
                <a:latin typeface="+mj-lt"/>
                <a:cs typeface="Verdana"/>
              </a:rPr>
              <a:t>o</a:t>
            </a:r>
            <a:r>
              <a:rPr lang="en-US" sz="1800" spc="-30" dirty="0">
                <a:solidFill>
                  <a:srgbClr val="404040"/>
                </a:solidFill>
                <a:latin typeface="+mj-lt"/>
                <a:cs typeface="Verdana"/>
              </a:rPr>
              <a:t>t</a:t>
            </a:r>
            <a:r>
              <a:rPr lang="en-US" sz="1800" spc="-125" dirty="0">
                <a:solidFill>
                  <a:srgbClr val="404040"/>
                </a:solidFill>
                <a:latin typeface="+mj-lt"/>
                <a:cs typeface="Verdana"/>
              </a:rPr>
              <a:t>i</a:t>
            </a:r>
            <a:r>
              <a:rPr lang="en-US" sz="1800" spc="10" dirty="0">
                <a:solidFill>
                  <a:srgbClr val="404040"/>
                </a:solidFill>
                <a:latin typeface="+mj-lt"/>
                <a:cs typeface="Verdana"/>
              </a:rPr>
              <a:t>o</a:t>
            </a:r>
            <a:r>
              <a:rPr lang="en-US" sz="1800" dirty="0">
                <a:solidFill>
                  <a:srgbClr val="404040"/>
                </a:solidFill>
                <a:latin typeface="+mj-lt"/>
                <a:cs typeface="Verdana"/>
              </a:rPr>
              <a:t>n</a:t>
            </a:r>
            <a:r>
              <a:rPr lang="en-US" sz="1800" spc="-125" dirty="0">
                <a:solidFill>
                  <a:srgbClr val="404040"/>
                </a:solidFill>
                <a:latin typeface="+mj-lt"/>
                <a:cs typeface="Verdana"/>
              </a:rPr>
              <a:t>,</a:t>
            </a:r>
            <a:r>
              <a:rPr lang="en-US" sz="1800" spc="-4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70" dirty="0">
                <a:solidFill>
                  <a:srgbClr val="404040"/>
                </a:solidFill>
                <a:latin typeface="+mj-lt"/>
                <a:cs typeface="Verdana"/>
              </a:rPr>
              <a:t>m</a:t>
            </a:r>
            <a:r>
              <a:rPr lang="en-US" sz="1800" spc="70" dirty="0">
                <a:solidFill>
                  <a:srgbClr val="404040"/>
                </a:solidFill>
                <a:latin typeface="+mj-lt"/>
                <a:cs typeface="Verdana"/>
              </a:rPr>
              <a:t>e</a:t>
            </a:r>
            <a:r>
              <a:rPr lang="en-US" sz="1800" spc="-70" dirty="0">
                <a:solidFill>
                  <a:srgbClr val="404040"/>
                </a:solidFill>
                <a:latin typeface="+mj-lt"/>
                <a:cs typeface="Verdana"/>
              </a:rPr>
              <a:t>mo</a:t>
            </a:r>
            <a:r>
              <a:rPr lang="en-US" sz="1800" spc="-65" dirty="0">
                <a:solidFill>
                  <a:srgbClr val="404040"/>
                </a:solidFill>
                <a:latin typeface="+mj-lt"/>
                <a:cs typeface="Verdana"/>
              </a:rPr>
              <a:t>r</a:t>
            </a:r>
            <a:r>
              <a:rPr lang="en-US" sz="1800" spc="-70" dirty="0">
                <a:solidFill>
                  <a:srgbClr val="404040"/>
                </a:solidFill>
                <a:latin typeface="+mj-lt"/>
                <a:cs typeface="Verdana"/>
              </a:rPr>
              <a:t>y</a:t>
            </a:r>
            <a:r>
              <a:rPr lang="en-US" sz="1800" spc="-125" dirty="0">
                <a:solidFill>
                  <a:srgbClr val="404040"/>
                </a:solidFill>
                <a:latin typeface="+mj-lt"/>
                <a:cs typeface="Verdana"/>
              </a:rPr>
              <a:t>,</a:t>
            </a:r>
            <a:r>
              <a:rPr lang="en-US" sz="1800" spc="-90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114" dirty="0">
                <a:solidFill>
                  <a:srgbClr val="404040"/>
                </a:solidFill>
                <a:latin typeface="+mj-lt"/>
                <a:cs typeface="Verdana"/>
              </a:rPr>
              <a:t>a</a:t>
            </a:r>
            <a:r>
              <a:rPr lang="en-US" sz="1800" spc="-55" dirty="0">
                <a:solidFill>
                  <a:srgbClr val="404040"/>
                </a:solidFill>
                <a:latin typeface="+mj-lt"/>
                <a:cs typeface="Verdana"/>
              </a:rPr>
              <a:t>n</a:t>
            </a:r>
            <a:r>
              <a:rPr lang="en-US" sz="1800" spc="80" dirty="0">
                <a:solidFill>
                  <a:srgbClr val="404040"/>
                </a:solidFill>
                <a:latin typeface="+mj-lt"/>
                <a:cs typeface="Verdana"/>
              </a:rPr>
              <a:t>d</a:t>
            </a:r>
            <a:r>
              <a:rPr lang="en-US" sz="1800" spc="-85" dirty="0">
                <a:solidFill>
                  <a:srgbClr val="404040"/>
                </a:solidFill>
                <a:latin typeface="+mj-lt"/>
                <a:cs typeface="Verdana"/>
              </a:rPr>
              <a:t> </a:t>
            </a:r>
            <a:r>
              <a:rPr lang="en-US" sz="1800" spc="-70" dirty="0">
                <a:solidFill>
                  <a:srgbClr val="404040"/>
                </a:solidFill>
                <a:latin typeface="+mj-lt"/>
                <a:cs typeface="Verdana"/>
              </a:rPr>
              <a:t>m</a:t>
            </a:r>
            <a:r>
              <a:rPr lang="en-US" sz="1800" spc="-10" dirty="0">
                <a:solidFill>
                  <a:srgbClr val="404040"/>
                </a:solidFill>
                <a:latin typeface="+mj-lt"/>
                <a:cs typeface="Verdana"/>
              </a:rPr>
              <a:t>o</a:t>
            </a:r>
            <a:r>
              <a:rPr lang="en-US" sz="1800" spc="-30" dirty="0">
                <a:solidFill>
                  <a:srgbClr val="404040"/>
                </a:solidFill>
                <a:latin typeface="+mj-lt"/>
                <a:cs typeface="Verdana"/>
              </a:rPr>
              <a:t>t</a:t>
            </a:r>
            <a:r>
              <a:rPr lang="en-US" sz="1800" spc="-125" dirty="0">
                <a:solidFill>
                  <a:srgbClr val="404040"/>
                </a:solidFill>
                <a:latin typeface="+mj-lt"/>
                <a:cs typeface="Verdana"/>
              </a:rPr>
              <a:t>i</a:t>
            </a:r>
            <a:r>
              <a:rPr lang="en-US" sz="1800" spc="-65" dirty="0">
                <a:solidFill>
                  <a:srgbClr val="404040"/>
                </a:solidFill>
                <a:latin typeface="+mj-lt"/>
                <a:cs typeface="Verdana"/>
              </a:rPr>
              <a:t>v</a:t>
            </a:r>
            <a:r>
              <a:rPr lang="en-US" sz="1800" spc="114" dirty="0">
                <a:solidFill>
                  <a:srgbClr val="404040"/>
                </a:solidFill>
                <a:latin typeface="+mj-lt"/>
                <a:cs typeface="Verdana"/>
              </a:rPr>
              <a:t>a</a:t>
            </a:r>
            <a:r>
              <a:rPr lang="en-US" sz="1800" spc="-100" dirty="0">
                <a:solidFill>
                  <a:srgbClr val="404040"/>
                </a:solidFill>
                <a:latin typeface="+mj-lt"/>
                <a:cs typeface="Verdana"/>
              </a:rPr>
              <a:t>t</a:t>
            </a:r>
            <a:r>
              <a:rPr lang="en-US" sz="1800" spc="-125" dirty="0">
                <a:solidFill>
                  <a:srgbClr val="404040"/>
                </a:solidFill>
                <a:latin typeface="+mj-lt"/>
                <a:cs typeface="Verdana"/>
              </a:rPr>
              <a:t>i</a:t>
            </a:r>
            <a:r>
              <a:rPr lang="en-US" sz="1800" spc="10" dirty="0">
                <a:solidFill>
                  <a:srgbClr val="404040"/>
                </a:solidFill>
                <a:latin typeface="+mj-lt"/>
                <a:cs typeface="Verdana"/>
              </a:rPr>
              <a:t>o</a:t>
            </a:r>
            <a:r>
              <a:rPr lang="en-US" sz="1800" spc="15" dirty="0">
                <a:solidFill>
                  <a:srgbClr val="404040"/>
                </a:solidFill>
                <a:latin typeface="+mj-lt"/>
                <a:cs typeface="Verdana"/>
              </a:rPr>
              <a:t>n</a:t>
            </a:r>
          </a:p>
          <a:p>
            <a:pPr>
              <a:spcBef>
                <a:spcPts val="1005"/>
              </a:spcBef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pc="15" dirty="0">
                <a:solidFill>
                  <a:srgbClr val="404040"/>
                </a:solidFill>
                <a:latin typeface="+mj-lt"/>
                <a:cs typeface="Verdana"/>
              </a:rPr>
              <a:t>Pleasure centers</a:t>
            </a:r>
            <a:endParaRPr lang="en-US" sz="1800" dirty="0">
              <a:latin typeface="+mj-lt"/>
              <a:cs typeface="Verdana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234DC-7256-8B4C-3C9D-FA6A5A67C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7360" y="1270000"/>
            <a:ext cx="4687251" cy="5212080"/>
          </a:xfrm>
        </p:spPr>
        <p:txBody>
          <a:bodyPr>
            <a:normAutofit fontScale="92500"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pc="180" dirty="0">
                <a:latin typeface="+mj-lt"/>
              </a:rPr>
              <a:t>C</a:t>
            </a:r>
            <a:r>
              <a:rPr lang="en-US" spc="75" dirty="0">
                <a:latin typeface="+mj-lt"/>
              </a:rPr>
              <a:t>e</a:t>
            </a:r>
            <a:r>
              <a:rPr lang="en-US" spc="-50" dirty="0">
                <a:latin typeface="+mj-lt"/>
              </a:rPr>
              <a:t>n</a:t>
            </a:r>
            <a:r>
              <a:rPr lang="en-US" spc="-95" dirty="0">
                <a:latin typeface="+mj-lt"/>
              </a:rPr>
              <a:t>t</a:t>
            </a:r>
            <a:r>
              <a:rPr lang="en-US" spc="-190" dirty="0">
                <a:latin typeface="+mj-lt"/>
              </a:rPr>
              <a:t>r</a:t>
            </a:r>
            <a:r>
              <a:rPr lang="en-US" spc="114" dirty="0">
                <a:latin typeface="+mj-lt"/>
              </a:rPr>
              <a:t>a</a:t>
            </a:r>
            <a:r>
              <a:rPr lang="en-US" spc="-110" dirty="0">
                <a:latin typeface="+mj-lt"/>
              </a:rPr>
              <a:t>l</a:t>
            </a:r>
            <a:r>
              <a:rPr lang="en-US" spc="-75" dirty="0">
                <a:latin typeface="+mj-lt"/>
              </a:rPr>
              <a:t> </a:t>
            </a:r>
            <a:r>
              <a:rPr lang="en-US" spc="-190" dirty="0">
                <a:latin typeface="+mj-lt"/>
              </a:rPr>
              <a:t>r</a:t>
            </a:r>
            <a:r>
              <a:rPr lang="en-US" spc="-35" dirty="0">
                <a:latin typeface="+mj-lt"/>
              </a:rPr>
              <a:t>o</a:t>
            </a:r>
            <a:r>
              <a:rPr lang="en-US" spc="-5" dirty="0">
                <a:latin typeface="+mj-lt"/>
              </a:rPr>
              <a:t>l</a:t>
            </a:r>
            <a:r>
              <a:rPr lang="en-US" spc="70" dirty="0">
                <a:latin typeface="+mj-lt"/>
              </a:rPr>
              <a:t>e</a:t>
            </a:r>
            <a:r>
              <a:rPr lang="en-US" spc="-75" dirty="0">
                <a:latin typeface="+mj-lt"/>
              </a:rPr>
              <a:t> </a:t>
            </a:r>
            <a:r>
              <a:rPr lang="en-US" spc="-125" dirty="0">
                <a:latin typeface="+mj-lt"/>
              </a:rPr>
              <a:t>i</a:t>
            </a:r>
            <a:r>
              <a:rPr lang="en-US" spc="-40" dirty="0">
                <a:latin typeface="+mj-lt"/>
              </a:rPr>
              <a:t>n</a:t>
            </a:r>
            <a:r>
              <a:rPr lang="en-US" spc="-90" dirty="0">
                <a:latin typeface="+mj-lt"/>
              </a:rPr>
              <a:t> </a:t>
            </a:r>
            <a:r>
              <a:rPr lang="en-US" spc="-95" dirty="0">
                <a:latin typeface="+mj-lt"/>
              </a:rPr>
              <a:t>t</a:t>
            </a:r>
            <a:r>
              <a:rPr lang="en-US" spc="-50" dirty="0">
                <a:latin typeface="+mj-lt"/>
              </a:rPr>
              <a:t>h</a:t>
            </a:r>
            <a:r>
              <a:rPr lang="en-US" spc="70" dirty="0">
                <a:latin typeface="+mj-lt"/>
              </a:rPr>
              <a:t>e</a:t>
            </a:r>
            <a:r>
              <a:rPr lang="en-US" spc="-75" dirty="0">
                <a:latin typeface="+mj-lt"/>
              </a:rPr>
              <a:t> </a:t>
            </a:r>
            <a:r>
              <a:rPr lang="en-US" spc="-105" dirty="0">
                <a:latin typeface="+mj-lt"/>
              </a:rPr>
              <a:t>l</a:t>
            </a:r>
            <a:r>
              <a:rPr lang="en-US" spc="75" dirty="0">
                <a:latin typeface="+mj-lt"/>
              </a:rPr>
              <a:t>e</a:t>
            </a:r>
            <a:r>
              <a:rPr lang="en-US" spc="114" dirty="0">
                <a:latin typeface="+mj-lt"/>
              </a:rPr>
              <a:t>a</a:t>
            </a:r>
            <a:r>
              <a:rPr lang="en-US" spc="-190" dirty="0">
                <a:latin typeface="+mj-lt"/>
              </a:rPr>
              <a:t>r</a:t>
            </a:r>
            <a:r>
              <a:rPr lang="en-US" spc="-50" dirty="0">
                <a:latin typeface="+mj-lt"/>
              </a:rPr>
              <a:t>n</a:t>
            </a:r>
            <a:r>
              <a:rPr lang="en-US" spc="-125" dirty="0">
                <a:latin typeface="+mj-lt"/>
              </a:rPr>
              <a:t>i</a:t>
            </a:r>
            <a:r>
              <a:rPr lang="en-US" spc="-50" dirty="0">
                <a:latin typeface="+mj-lt"/>
              </a:rPr>
              <a:t>n</a:t>
            </a:r>
            <a:r>
              <a:rPr lang="en-US" spc="60" dirty="0">
                <a:latin typeface="+mj-lt"/>
              </a:rPr>
              <a:t>g</a:t>
            </a:r>
            <a:r>
              <a:rPr lang="en-US" spc="-60" dirty="0">
                <a:latin typeface="+mj-lt"/>
              </a:rPr>
              <a:t> </a:t>
            </a:r>
            <a:r>
              <a:rPr lang="en-US" dirty="0">
                <a:latin typeface="+mj-lt"/>
              </a:rPr>
              <a:t>of</a:t>
            </a:r>
            <a:r>
              <a:rPr lang="en-US" spc="-110" dirty="0">
                <a:latin typeface="+mj-lt"/>
              </a:rPr>
              <a:t> </a:t>
            </a:r>
            <a:r>
              <a:rPr lang="en-US" spc="5" dirty="0">
                <a:latin typeface="+mj-lt"/>
              </a:rPr>
              <a:t>f</a:t>
            </a:r>
            <a:r>
              <a:rPr lang="en-US" spc="10" dirty="0">
                <a:latin typeface="+mj-lt"/>
              </a:rPr>
              <a:t>e</a:t>
            </a:r>
            <a:r>
              <a:rPr lang="en-US" spc="114" dirty="0">
                <a:latin typeface="+mj-lt"/>
              </a:rPr>
              <a:t>a</a:t>
            </a:r>
            <a:r>
              <a:rPr lang="en-US" spc="-180" dirty="0">
                <a:latin typeface="+mj-lt"/>
              </a:rPr>
              <a:t>r</a:t>
            </a:r>
            <a:r>
              <a:rPr lang="en-US" spc="-95" dirty="0">
                <a:latin typeface="+mj-lt"/>
              </a:rPr>
              <a:t>  </a:t>
            </a:r>
            <a:br>
              <a:rPr lang="en-US" spc="-95" dirty="0">
                <a:latin typeface="+mj-lt"/>
              </a:rPr>
            </a:br>
            <a:r>
              <a:rPr lang="en-US" spc="-95" dirty="0">
                <a:latin typeface="+mj-lt"/>
              </a:rPr>
              <a:t>        </a:t>
            </a:r>
            <a:r>
              <a:rPr lang="en-US" spc="-190" dirty="0">
                <a:latin typeface="+mj-lt"/>
              </a:rPr>
              <a:t>r</a:t>
            </a:r>
            <a:r>
              <a:rPr lang="en-US" spc="75" dirty="0">
                <a:latin typeface="+mj-lt"/>
              </a:rPr>
              <a:t>e</a:t>
            </a:r>
            <a:r>
              <a:rPr lang="en-US" spc="-180" dirty="0">
                <a:latin typeface="+mj-lt"/>
              </a:rPr>
              <a:t>s</a:t>
            </a:r>
            <a:r>
              <a:rPr lang="en-US" spc="85" dirty="0">
                <a:latin typeface="+mj-lt"/>
              </a:rPr>
              <a:t>p</a:t>
            </a:r>
            <a:r>
              <a:rPr lang="en-US" spc="-60" dirty="0">
                <a:latin typeface="+mj-lt"/>
              </a:rPr>
              <a:t>on</a:t>
            </a:r>
            <a:r>
              <a:rPr lang="en-US" spc="-45" dirty="0">
                <a:latin typeface="+mj-lt"/>
              </a:rPr>
              <a:t>s</a:t>
            </a:r>
            <a:r>
              <a:rPr lang="en-US" spc="75" dirty="0">
                <a:latin typeface="+mj-lt"/>
              </a:rPr>
              <a:t>e</a:t>
            </a:r>
            <a:r>
              <a:rPr lang="en-US" spc="-190" dirty="0">
                <a:latin typeface="+mj-lt"/>
              </a:rPr>
              <a:t>s</a:t>
            </a:r>
            <a:endParaRPr lang="en-US" sz="1400" dirty="0">
              <a:latin typeface="+mj-lt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pc="-50" dirty="0">
                <a:latin typeface="+mj-lt"/>
              </a:rPr>
              <a:t>Learning,</a:t>
            </a:r>
            <a:r>
              <a:rPr lang="en-US" spc="-35" dirty="0">
                <a:latin typeface="+mj-lt"/>
              </a:rPr>
              <a:t> </a:t>
            </a:r>
            <a:r>
              <a:rPr lang="en-US" spc="-40" dirty="0">
                <a:latin typeface="+mj-lt"/>
              </a:rPr>
              <a:t>remembering,</a:t>
            </a:r>
            <a:r>
              <a:rPr lang="en-US" spc="-30" dirty="0">
                <a:latin typeface="+mj-lt"/>
              </a:rPr>
              <a:t> </a:t>
            </a:r>
            <a:r>
              <a:rPr lang="en-US" spc="-80" dirty="0">
                <a:latin typeface="+mj-lt"/>
              </a:rPr>
              <a:t>thinking,</a:t>
            </a:r>
            <a:endParaRPr lang="en-US" sz="1400" dirty="0">
              <a:latin typeface="+mj-lt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z="1400" spc="-90" dirty="0">
                <a:solidFill>
                  <a:srgbClr val="B31166"/>
                </a:solidFill>
                <a:latin typeface="+mj-lt"/>
                <a:cs typeface="Lucida Sans Unicode"/>
              </a:rPr>
              <a:t>	</a:t>
            </a:r>
            <a:r>
              <a:rPr lang="en-US" spc="145" dirty="0">
                <a:latin typeface="+mj-lt"/>
              </a:rPr>
              <a:t>C</a:t>
            </a:r>
            <a:r>
              <a:rPr lang="en-US" spc="10" dirty="0">
                <a:latin typeface="+mj-lt"/>
              </a:rPr>
              <a:t>o</a:t>
            </a:r>
            <a:r>
              <a:rPr lang="en-US" dirty="0">
                <a:latin typeface="+mj-lt"/>
              </a:rPr>
              <a:t>n</a:t>
            </a:r>
            <a:r>
              <a:rPr lang="en-US" spc="-100" dirty="0">
                <a:latin typeface="+mj-lt"/>
              </a:rPr>
              <a:t>t</a:t>
            </a:r>
            <a:r>
              <a:rPr lang="en-US" spc="-195" dirty="0">
                <a:latin typeface="+mj-lt"/>
              </a:rPr>
              <a:t>r</a:t>
            </a:r>
            <a:r>
              <a:rPr lang="en-US" spc="-25" dirty="0">
                <a:latin typeface="+mj-lt"/>
              </a:rPr>
              <a:t>ol</a:t>
            </a:r>
            <a:r>
              <a:rPr lang="en-US" spc="-55" dirty="0">
                <a:latin typeface="+mj-lt"/>
              </a:rPr>
              <a:t> </a:t>
            </a:r>
            <a:r>
              <a:rPr lang="en-US" spc="25" dirty="0">
                <a:latin typeface="+mj-lt"/>
              </a:rPr>
              <a:t>ove</a:t>
            </a:r>
            <a:r>
              <a:rPr lang="en-US" spc="-195" dirty="0">
                <a:latin typeface="+mj-lt"/>
              </a:rPr>
              <a:t>r</a:t>
            </a:r>
            <a:r>
              <a:rPr lang="en-US" spc="-125" dirty="0">
                <a:latin typeface="+mj-lt"/>
              </a:rPr>
              <a:t>,</a:t>
            </a:r>
            <a:r>
              <a:rPr lang="en-US" spc="-90" dirty="0">
                <a:latin typeface="+mj-lt"/>
              </a:rPr>
              <a:t> </a:t>
            </a:r>
            <a:r>
              <a:rPr lang="en-US" spc="-180" dirty="0">
                <a:latin typeface="+mj-lt"/>
              </a:rPr>
              <a:t>s</a:t>
            </a:r>
            <a:r>
              <a:rPr lang="en-US" spc="-50" dirty="0">
                <a:latin typeface="+mj-lt"/>
              </a:rPr>
              <a:t>u</a:t>
            </a:r>
            <a:r>
              <a:rPr lang="en-US" spc="175" dirty="0">
                <a:latin typeface="+mj-lt"/>
              </a:rPr>
              <a:t>c</a:t>
            </a:r>
            <a:r>
              <a:rPr lang="en-US" spc="-40" dirty="0">
                <a:latin typeface="+mj-lt"/>
              </a:rPr>
              <a:t>h</a:t>
            </a:r>
            <a:r>
              <a:rPr lang="en-US" spc="-120" dirty="0">
                <a:latin typeface="+mj-lt"/>
              </a:rPr>
              <a:t> </a:t>
            </a:r>
            <a:r>
              <a:rPr lang="en-US" spc="114" dirty="0">
                <a:latin typeface="+mj-lt"/>
              </a:rPr>
              <a:t>a</a:t>
            </a:r>
            <a:r>
              <a:rPr lang="en-US" spc="-190" dirty="0">
                <a:latin typeface="+mj-lt"/>
              </a:rPr>
              <a:t>s</a:t>
            </a:r>
            <a:r>
              <a:rPr lang="en-US" spc="-100" dirty="0">
                <a:latin typeface="+mj-lt"/>
              </a:rPr>
              <a:t> </a:t>
            </a:r>
            <a:r>
              <a:rPr lang="en-US" spc="-70" dirty="0">
                <a:latin typeface="+mj-lt"/>
              </a:rPr>
              <a:t>f</a:t>
            </a:r>
            <a:r>
              <a:rPr lang="en-US" spc="-125" dirty="0">
                <a:latin typeface="+mj-lt"/>
              </a:rPr>
              <a:t>i</a:t>
            </a:r>
            <a:r>
              <a:rPr lang="en-US" spc="-50" dirty="0">
                <a:latin typeface="+mj-lt"/>
              </a:rPr>
              <a:t>n</a:t>
            </a:r>
            <a:r>
              <a:rPr lang="en-US" spc="65" dirty="0">
                <a:latin typeface="+mj-lt"/>
              </a:rPr>
              <a:t>g</a:t>
            </a:r>
            <a:r>
              <a:rPr lang="en-US" spc="70" dirty="0">
                <a:latin typeface="+mj-lt"/>
              </a:rPr>
              <a:t>e</a:t>
            </a:r>
            <a:r>
              <a:rPr lang="en-US" spc="-195" dirty="0">
                <a:latin typeface="+mj-lt"/>
              </a:rPr>
              <a:t>r</a:t>
            </a:r>
            <a:r>
              <a:rPr lang="en-US" spc="-180" dirty="0">
                <a:latin typeface="+mj-lt"/>
              </a:rPr>
              <a:t>s</a:t>
            </a:r>
            <a:r>
              <a:rPr lang="en-US" spc="-125" dirty="0">
                <a:latin typeface="+mj-lt"/>
              </a:rPr>
              <a:t>,</a:t>
            </a:r>
            <a:r>
              <a:rPr lang="en-US" spc="-90" dirty="0">
                <a:latin typeface="+mj-lt"/>
              </a:rPr>
              <a:t> </a:t>
            </a:r>
            <a:r>
              <a:rPr lang="en-US" spc="-105" dirty="0">
                <a:latin typeface="+mj-lt"/>
              </a:rPr>
              <a:t>l</a:t>
            </a:r>
            <a:r>
              <a:rPr lang="en-US" spc="-125" dirty="0">
                <a:latin typeface="+mj-lt"/>
              </a:rPr>
              <a:t>i</a:t>
            </a:r>
            <a:r>
              <a:rPr lang="en-US" spc="80" dirty="0">
                <a:latin typeface="+mj-lt"/>
              </a:rPr>
              <a:t>p</a:t>
            </a:r>
            <a:r>
              <a:rPr lang="en-US" spc="-180" dirty="0">
                <a:latin typeface="+mj-lt"/>
              </a:rPr>
              <a:t>s</a:t>
            </a:r>
            <a:r>
              <a:rPr lang="en-US" spc="-125" dirty="0">
                <a:latin typeface="+mj-lt"/>
              </a:rPr>
              <a:t>,</a:t>
            </a:r>
            <a:r>
              <a:rPr lang="en-US" spc="-110" dirty="0">
                <a:latin typeface="+mj-lt"/>
              </a:rPr>
              <a:t> </a:t>
            </a:r>
            <a:r>
              <a:rPr lang="en-US" spc="110" dirty="0">
                <a:latin typeface="+mj-lt"/>
              </a:rPr>
              <a:t>a</a:t>
            </a:r>
            <a:r>
              <a:rPr lang="en-US" spc="-50" dirty="0">
                <a:latin typeface="+mj-lt"/>
              </a:rPr>
              <a:t>n</a:t>
            </a:r>
            <a:r>
              <a:rPr lang="en-US" spc="80" dirty="0">
                <a:latin typeface="+mj-lt"/>
              </a:rPr>
              <a:t>d</a:t>
            </a:r>
            <a:r>
              <a:rPr lang="en-US" spc="-105" dirty="0">
                <a:latin typeface="+mj-lt"/>
              </a:rPr>
              <a:t>  </a:t>
            </a:r>
            <a:br>
              <a:rPr lang="en-US" spc="-105" dirty="0">
                <a:latin typeface="+mj-lt"/>
              </a:rPr>
            </a:br>
            <a:r>
              <a:rPr lang="en-US" spc="-105" dirty="0">
                <a:latin typeface="+mj-lt"/>
              </a:rPr>
              <a:t>        </a:t>
            </a:r>
            <a:r>
              <a:rPr lang="en-US" spc="-100" dirty="0">
                <a:latin typeface="+mj-lt"/>
              </a:rPr>
              <a:t>t</a:t>
            </a:r>
            <a:r>
              <a:rPr lang="en-US" spc="-50" dirty="0">
                <a:latin typeface="+mj-lt"/>
              </a:rPr>
              <a:t>h</a:t>
            </a:r>
            <a:r>
              <a:rPr lang="en-US" spc="70" dirty="0">
                <a:latin typeface="+mj-lt"/>
              </a:rPr>
              <a:t>e</a:t>
            </a:r>
            <a:r>
              <a:rPr lang="en-US" spc="-60" dirty="0">
                <a:latin typeface="+mj-lt"/>
              </a:rPr>
              <a:t> </a:t>
            </a:r>
            <a:r>
              <a:rPr lang="en-US" spc="-100" dirty="0">
                <a:latin typeface="+mj-lt"/>
              </a:rPr>
              <a:t>t</a:t>
            </a:r>
            <a:r>
              <a:rPr lang="en-US" spc="10" dirty="0">
                <a:latin typeface="+mj-lt"/>
              </a:rPr>
              <a:t>o</a:t>
            </a:r>
            <a:r>
              <a:rPr lang="en-US" dirty="0">
                <a:latin typeface="+mj-lt"/>
              </a:rPr>
              <a:t>n</a:t>
            </a:r>
            <a:r>
              <a:rPr lang="en-US" spc="10" dirty="0">
                <a:latin typeface="+mj-lt"/>
              </a:rPr>
              <a:t>g</a:t>
            </a:r>
            <a:r>
              <a:rPr lang="en-US" dirty="0">
                <a:latin typeface="+mj-lt"/>
              </a:rPr>
              <a:t>u</a:t>
            </a:r>
            <a:r>
              <a:rPr lang="en-US" spc="70" dirty="0">
                <a:latin typeface="+mj-lt"/>
              </a:rPr>
              <a:t>e</a:t>
            </a:r>
            <a:endParaRPr lang="en-US" sz="1400" dirty="0">
              <a:latin typeface="+mj-lt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z="1400" spc="-90" dirty="0">
                <a:solidFill>
                  <a:srgbClr val="B31166"/>
                </a:solidFill>
                <a:latin typeface="+mj-lt"/>
                <a:cs typeface="Lucida Sans Unicode"/>
              </a:rPr>
              <a:t>	</a:t>
            </a:r>
            <a:r>
              <a:rPr lang="en-US" spc="25" dirty="0">
                <a:latin typeface="+mj-lt"/>
              </a:rPr>
              <a:t>A</a:t>
            </a:r>
            <a:r>
              <a:rPr lang="en-US" spc="175" dirty="0">
                <a:latin typeface="+mj-lt"/>
              </a:rPr>
              <a:t>c</a:t>
            </a:r>
            <a:r>
              <a:rPr lang="en-US" spc="80" dirty="0">
                <a:latin typeface="+mj-lt"/>
              </a:rPr>
              <a:t>q</a:t>
            </a:r>
            <a:r>
              <a:rPr lang="en-US" spc="-50" dirty="0">
                <a:latin typeface="+mj-lt"/>
              </a:rPr>
              <a:t>u</a:t>
            </a:r>
            <a:r>
              <a:rPr lang="en-US" spc="-125" dirty="0">
                <a:latin typeface="+mj-lt"/>
              </a:rPr>
              <a:t>i</a:t>
            </a:r>
            <a:r>
              <a:rPr lang="en-US" spc="-180" dirty="0">
                <a:latin typeface="+mj-lt"/>
              </a:rPr>
              <a:t>s</a:t>
            </a:r>
            <a:r>
              <a:rPr lang="en-US" spc="-125" dirty="0">
                <a:latin typeface="+mj-lt"/>
              </a:rPr>
              <a:t>i</a:t>
            </a:r>
            <a:r>
              <a:rPr lang="en-US" spc="-100" dirty="0">
                <a:latin typeface="+mj-lt"/>
              </a:rPr>
              <a:t>t</a:t>
            </a:r>
            <a:r>
              <a:rPr lang="en-US" spc="-125" dirty="0">
                <a:latin typeface="+mj-lt"/>
              </a:rPr>
              <a:t>i</a:t>
            </a:r>
            <a:r>
              <a:rPr lang="en-US" spc="10" dirty="0">
                <a:latin typeface="+mj-lt"/>
              </a:rPr>
              <a:t>on</a:t>
            </a:r>
            <a:r>
              <a:rPr lang="en-US" spc="-20" dirty="0">
                <a:latin typeface="+mj-lt"/>
              </a:rPr>
              <a:t> </a:t>
            </a:r>
            <a:r>
              <a:rPr lang="en-US" dirty="0">
                <a:latin typeface="+mj-lt"/>
              </a:rPr>
              <a:t>of</a:t>
            </a:r>
            <a:r>
              <a:rPr lang="en-US" spc="-114" dirty="0">
                <a:latin typeface="+mj-lt"/>
              </a:rPr>
              <a:t> </a:t>
            </a:r>
            <a:r>
              <a:rPr lang="en-US" spc="-55" dirty="0">
                <a:latin typeface="+mj-lt"/>
              </a:rPr>
              <a:t>n</a:t>
            </a:r>
            <a:r>
              <a:rPr lang="en-US" spc="75" dirty="0">
                <a:latin typeface="+mj-lt"/>
              </a:rPr>
              <a:t>e</a:t>
            </a:r>
            <a:r>
              <a:rPr lang="en-US" spc="10" dirty="0">
                <a:latin typeface="+mj-lt"/>
              </a:rPr>
              <a:t>w</a:t>
            </a:r>
            <a:r>
              <a:rPr lang="en-US" spc="-90" dirty="0">
                <a:latin typeface="+mj-lt"/>
              </a:rPr>
              <a:t> </a:t>
            </a:r>
            <a:r>
              <a:rPr lang="en-US" spc="-70" dirty="0">
                <a:latin typeface="+mj-lt"/>
              </a:rPr>
              <a:t>m</a:t>
            </a:r>
            <a:r>
              <a:rPr lang="en-US" spc="-15" dirty="0">
                <a:latin typeface="+mj-lt"/>
              </a:rPr>
              <a:t>o</a:t>
            </a:r>
            <a:r>
              <a:rPr lang="en-US" spc="-25" dirty="0">
                <a:latin typeface="+mj-lt"/>
              </a:rPr>
              <a:t>t</a:t>
            </a:r>
            <a:r>
              <a:rPr lang="en-US" spc="-60" dirty="0">
                <a:latin typeface="+mj-lt"/>
              </a:rPr>
              <a:t>or</a:t>
            </a:r>
            <a:r>
              <a:rPr lang="en-US" spc="-50" dirty="0">
                <a:latin typeface="+mj-lt"/>
              </a:rPr>
              <a:t> </a:t>
            </a:r>
            <a:r>
              <a:rPr lang="en-US" spc="-180" dirty="0">
                <a:latin typeface="+mj-lt"/>
              </a:rPr>
              <a:t>s</a:t>
            </a:r>
            <a:r>
              <a:rPr lang="en-US" spc="-165" dirty="0">
                <a:latin typeface="+mj-lt"/>
              </a:rPr>
              <a:t>k</a:t>
            </a:r>
            <a:r>
              <a:rPr lang="en-US" spc="-95" dirty="0">
                <a:latin typeface="+mj-lt"/>
              </a:rPr>
              <a:t>i</a:t>
            </a:r>
            <a:r>
              <a:rPr lang="en-US" spc="-105" dirty="0">
                <a:latin typeface="+mj-lt"/>
              </a:rPr>
              <a:t>ll</a:t>
            </a:r>
            <a:r>
              <a:rPr lang="en-US" spc="-190" dirty="0">
                <a:latin typeface="+mj-lt"/>
              </a:rPr>
              <a:t>s</a:t>
            </a:r>
            <a:endParaRPr lang="en-US" sz="1400" dirty="0">
              <a:latin typeface="+mj-lt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z="1400" spc="-90" dirty="0">
                <a:solidFill>
                  <a:srgbClr val="B31166"/>
                </a:solidFill>
                <a:latin typeface="+mj-lt"/>
                <a:cs typeface="Lucida Sans Unicode"/>
              </a:rPr>
              <a:t>	</a:t>
            </a:r>
            <a:r>
              <a:rPr lang="en-US" spc="-254" dirty="0">
                <a:latin typeface="+mj-lt"/>
              </a:rPr>
              <a:t>I</a:t>
            </a:r>
            <a:r>
              <a:rPr lang="en-US" spc="-70" dirty="0">
                <a:latin typeface="+mj-lt"/>
              </a:rPr>
              <a:t>m</a:t>
            </a:r>
            <a:r>
              <a:rPr lang="en-US" spc="-125" dirty="0">
                <a:latin typeface="+mj-lt"/>
              </a:rPr>
              <a:t>i</a:t>
            </a:r>
            <a:r>
              <a:rPr lang="en-US" spc="-100" dirty="0">
                <a:latin typeface="+mj-lt"/>
              </a:rPr>
              <a:t>t</a:t>
            </a:r>
            <a:r>
              <a:rPr lang="en-US" spc="114" dirty="0">
                <a:latin typeface="+mj-lt"/>
              </a:rPr>
              <a:t>a</a:t>
            </a:r>
            <a:r>
              <a:rPr lang="en-US" spc="-100" dirty="0">
                <a:latin typeface="+mj-lt"/>
              </a:rPr>
              <a:t>t</a:t>
            </a:r>
            <a:r>
              <a:rPr lang="en-US" spc="-125" dirty="0">
                <a:latin typeface="+mj-lt"/>
              </a:rPr>
              <a:t>i</a:t>
            </a:r>
            <a:r>
              <a:rPr lang="en-US" spc="10" dirty="0">
                <a:latin typeface="+mj-lt"/>
              </a:rPr>
              <a:t>on</a:t>
            </a:r>
            <a:r>
              <a:rPr lang="en-US" spc="-50" dirty="0">
                <a:latin typeface="+mj-lt"/>
              </a:rPr>
              <a:t> </a:t>
            </a:r>
            <a:r>
              <a:rPr lang="en-US" dirty="0">
                <a:latin typeface="+mj-lt"/>
              </a:rPr>
              <a:t>of</a:t>
            </a:r>
            <a:r>
              <a:rPr lang="en-US" spc="-114" dirty="0">
                <a:latin typeface="+mj-lt"/>
              </a:rPr>
              <a:t> </a:t>
            </a:r>
            <a:r>
              <a:rPr lang="en-US" spc="-15" dirty="0">
                <a:latin typeface="+mj-lt"/>
              </a:rPr>
              <a:t>o</a:t>
            </a:r>
            <a:r>
              <a:rPr lang="en-US" spc="-30" dirty="0">
                <a:latin typeface="+mj-lt"/>
              </a:rPr>
              <a:t>t</a:t>
            </a:r>
            <a:r>
              <a:rPr lang="en-US" spc="-50" dirty="0">
                <a:latin typeface="+mj-lt"/>
              </a:rPr>
              <a:t>h</a:t>
            </a:r>
            <a:r>
              <a:rPr lang="en-US" spc="75" dirty="0">
                <a:latin typeface="+mj-lt"/>
              </a:rPr>
              <a:t>e</a:t>
            </a:r>
            <a:r>
              <a:rPr lang="en-US" spc="-195" dirty="0">
                <a:latin typeface="+mj-lt"/>
              </a:rPr>
              <a:t>r</a:t>
            </a:r>
            <a:r>
              <a:rPr lang="en-US" spc="-190" dirty="0">
                <a:latin typeface="+mj-lt"/>
              </a:rPr>
              <a:t>s</a:t>
            </a:r>
            <a:endParaRPr lang="en-US" sz="1400" dirty="0">
              <a:latin typeface="+mj-lt"/>
              <a:cs typeface="Lucida Sans Unicode"/>
            </a:endParaRPr>
          </a:p>
          <a:p>
            <a:pPr marL="356870" marR="178435" indent="-344805">
              <a:lnSpc>
                <a:spcPct val="100000"/>
              </a:lnSpc>
              <a:spcBef>
                <a:spcPts val="1005"/>
              </a:spcBef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pc="-90" dirty="0">
                <a:latin typeface="+mj-lt"/>
              </a:rPr>
              <a:t>The</a:t>
            </a:r>
            <a:r>
              <a:rPr lang="en-US" spc="-55" dirty="0">
                <a:latin typeface="+mj-lt"/>
              </a:rPr>
              <a:t> </a:t>
            </a:r>
            <a:r>
              <a:rPr lang="en-US" spc="-30" dirty="0">
                <a:latin typeface="+mj-lt"/>
              </a:rPr>
              <a:t>understanding</a:t>
            </a:r>
            <a:r>
              <a:rPr lang="en-US" spc="-40" dirty="0">
                <a:latin typeface="+mj-lt"/>
              </a:rPr>
              <a:t> </a:t>
            </a:r>
            <a:r>
              <a:rPr lang="en-US" dirty="0">
                <a:latin typeface="+mj-lt"/>
              </a:rPr>
              <a:t>of</a:t>
            </a:r>
            <a:r>
              <a:rPr lang="en-US" spc="-90" dirty="0">
                <a:latin typeface="+mj-lt"/>
              </a:rPr>
              <a:t> </a:t>
            </a:r>
            <a:r>
              <a:rPr lang="en-US" spc="-40" dirty="0">
                <a:latin typeface="+mj-lt"/>
              </a:rPr>
              <a:t>others’</a:t>
            </a:r>
            <a:r>
              <a:rPr lang="en-US" spc="-90" dirty="0">
                <a:latin typeface="+mj-lt"/>
              </a:rPr>
              <a:t> </a:t>
            </a:r>
            <a:r>
              <a:rPr lang="en-US" spc="-65" dirty="0">
                <a:latin typeface="+mj-lt"/>
              </a:rPr>
              <a:t>intentions</a:t>
            </a:r>
            <a:r>
              <a:rPr lang="en-US" spc="-5" dirty="0">
                <a:latin typeface="+mj-lt"/>
              </a:rPr>
              <a:t> </a:t>
            </a:r>
            <a:r>
              <a:rPr lang="en-US" spc="45" dirty="0">
                <a:latin typeface="+mj-lt"/>
              </a:rPr>
              <a:t>and</a:t>
            </a:r>
            <a:r>
              <a:rPr lang="en-US" spc="-105" dirty="0">
                <a:latin typeface="+mj-lt"/>
              </a:rPr>
              <a:t> </a:t>
            </a:r>
            <a:r>
              <a:rPr lang="en-US" spc="-30" dirty="0">
                <a:latin typeface="+mj-lt"/>
              </a:rPr>
              <a:t>the </a:t>
            </a:r>
            <a:r>
              <a:rPr lang="en-US" spc="-475" dirty="0">
                <a:latin typeface="+mj-lt"/>
              </a:rPr>
              <a:t> </a:t>
            </a:r>
            <a:r>
              <a:rPr lang="en-US" spc="114" dirty="0">
                <a:latin typeface="+mj-lt"/>
              </a:rPr>
              <a:t>a</a:t>
            </a:r>
            <a:r>
              <a:rPr lang="en-US" spc="85" dirty="0">
                <a:latin typeface="+mj-lt"/>
              </a:rPr>
              <a:t>b</a:t>
            </a:r>
            <a:r>
              <a:rPr lang="en-US" spc="-125" dirty="0">
                <a:latin typeface="+mj-lt"/>
              </a:rPr>
              <a:t>i</a:t>
            </a:r>
            <a:r>
              <a:rPr lang="en-US" spc="-105" dirty="0">
                <a:latin typeface="+mj-lt"/>
              </a:rPr>
              <a:t>l</a:t>
            </a:r>
            <a:r>
              <a:rPr lang="en-US" spc="-125" dirty="0">
                <a:latin typeface="+mj-lt"/>
              </a:rPr>
              <a:t>i</a:t>
            </a:r>
            <a:r>
              <a:rPr lang="en-US" spc="-95" dirty="0">
                <a:latin typeface="+mj-lt"/>
              </a:rPr>
              <a:t>t</a:t>
            </a:r>
            <a:r>
              <a:rPr lang="en-US" spc="-85" dirty="0">
                <a:latin typeface="+mj-lt"/>
              </a:rPr>
              <a:t>y </a:t>
            </a:r>
            <a:r>
              <a:rPr lang="en-US" spc="-95" dirty="0">
                <a:latin typeface="+mj-lt"/>
              </a:rPr>
              <a:t>t</a:t>
            </a:r>
            <a:r>
              <a:rPr lang="en-US" spc="60" dirty="0">
                <a:latin typeface="+mj-lt"/>
              </a:rPr>
              <a:t>o</a:t>
            </a:r>
            <a:r>
              <a:rPr lang="en-US" spc="-80" dirty="0">
                <a:latin typeface="+mj-lt"/>
              </a:rPr>
              <a:t> </a:t>
            </a:r>
            <a:r>
              <a:rPr lang="en-US" spc="5" dirty="0">
                <a:latin typeface="+mj-lt"/>
              </a:rPr>
              <a:t>f</a:t>
            </a:r>
            <a:r>
              <a:rPr lang="en-US" spc="10" dirty="0">
                <a:latin typeface="+mj-lt"/>
              </a:rPr>
              <a:t>e</a:t>
            </a:r>
            <a:r>
              <a:rPr lang="en-US" spc="75" dirty="0">
                <a:latin typeface="+mj-lt"/>
              </a:rPr>
              <a:t>e</a:t>
            </a:r>
            <a:r>
              <a:rPr lang="en-US" spc="-110" dirty="0">
                <a:latin typeface="+mj-lt"/>
              </a:rPr>
              <a:t>l</a:t>
            </a:r>
            <a:r>
              <a:rPr lang="en-US" spc="-100" dirty="0">
                <a:latin typeface="+mj-lt"/>
              </a:rPr>
              <a:t> </a:t>
            </a:r>
            <a:r>
              <a:rPr lang="en-US" spc="75" dirty="0">
                <a:latin typeface="+mj-lt"/>
              </a:rPr>
              <a:t>e</a:t>
            </a:r>
            <a:r>
              <a:rPr lang="en-US" spc="-70" dirty="0">
                <a:latin typeface="+mj-lt"/>
              </a:rPr>
              <a:t>m</a:t>
            </a:r>
            <a:r>
              <a:rPr lang="en-US" spc="85" dirty="0">
                <a:latin typeface="+mj-lt"/>
              </a:rPr>
              <a:t>p</a:t>
            </a:r>
            <a:r>
              <a:rPr lang="en-US" spc="114" dirty="0">
                <a:latin typeface="+mj-lt"/>
              </a:rPr>
              <a:t>a</a:t>
            </a:r>
            <a:r>
              <a:rPr lang="en-US" spc="-95" dirty="0">
                <a:latin typeface="+mj-lt"/>
              </a:rPr>
              <a:t>t</a:t>
            </a:r>
            <a:r>
              <a:rPr lang="en-US" spc="-50" dirty="0">
                <a:latin typeface="+mj-lt"/>
              </a:rPr>
              <a:t>h</a:t>
            </a:r>
            <a:r>
              <a:rPr lang="en-US" spc="-85" dirty="0">
                <a:latin typeface="+mj-lt"/>
              </a:rPr>
              <a:t>y</a:t>
            </a:r>
            <a:endParaRPr lang="en-US" sz="1400" dirty="0">
              <a:latin typeface="+mj-lt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z="1400" spc="-90" dirty="0">
                <a:solidFill>
                  <a:srgbClr val="B31166"/>
                </a:solidFill>
                <a:latin typeface="+mj-lt"/>
                <a:cs typeface="Lucida Sans Unicode"/>
              </a:rPr>
              <a:t>	</a:t>
            </a:r>
            <a:r>
              <a:rPr lang="en-US" spc="-25" dirty="0">
                <a:latin typeface="+mj-lt"/>
              </a:rPr>
              <a:t>Reasoning</a:t>
            </a:r>
            <a:r>
              <a:rPr lang="en-US" spc="-85" dirty="0">
                <a:latin typeface="+mj-lt"/>
              </a:rPr>
              <a:t> </a:t>
            </a:r>
            <a:r>
              <a:rPr lang="en-US" spc="25" dirty="0">
                <a:latin typeface="+mj-lt"/>
              </a:rPr>
              <a:t>about</a:t>
            </a:r>
            <a:r>
              <a:rPr lang="en-US" spc="-80" dirty="0">
                <a:latin typeface="+mj-lt"/>
              </a:rPr>
              <a:t> </a:t>
            </a:r>
            <a:r>
              <a:rPr lang="en-US" spc="-60" dirty="0">
                <a:latin typeface="+mj-lt"/>
              </a:rPr>
              <a:t>relations</a:t>
            </a:r>
            <a:r>
              <a:rPr lang="en-US" spc="-70" dirty="0">
                <a:latin typeface="+mj-lt"/>
              </a:rPr>
              <a:t> </a:t>
            </a:r>
            <a:r>
              <a:rPr lang="en-US" spc="25" dirty="0">
                <a:latin typeface="+mj-lt"/>
              </a:rPr>
              <a:t>between</a:t>
            </a:r>
            <a:r>
              <a:rPr lang="en-US" spc="-100" dirty="0">
                <a:latin typeface="+mj-lt"/>
              </a:rPr>
              <a:t>  </a:t>
            </a:r>
            <a:br>
              <a:rPr lang="en-US" spc="-100" dirty="0">
                <a:latin typeface="+mj-lt"/>
              </a:rPr>
            </a:br>
            <a:r>
              <a:rPr lang="en-US" spc="-100" dirty="0">
                <a:latin typeface="+mj-lt"/>
              </a:rPr>
              <a:t>        </a:t>
            </a:r>
            <a:r>
              <a:rPr lang="en-US" spc="-20" dirty="0">
                <a:latin typeface="+mj-lt"/>
              </a:rPr>
              <a:t>objects</a:t>
            </a:r>
            <a:r>
              <a:rPr lang="en-US" spc="-75" dirty="0">
                <a:latin typeface="+mj-lt"/>
              </a:rPr>
              <a:t> </a:t>
            </a:r>
            <a:r>
              <a:rPr lang="en-US" spc="45" dirty="0">
                <a:latin typeface="+mj-lt"/>
              </a:rPr>
              <a:t>and </a:t>
            </a:r>
            <a:r>
              <a:rPr lang="en-US" spc="-40" dirty="0">
                <a:latin typeface="+mj-lt"/>
              </a:rPr>
              <a:t>events</a:t>
            </a:r>
          </a:p>
          <a:p>
            <a:pPr marL="12700">
              <a:lnSpc>
                <a:spcPct val="100000"/>
              </a:lnSpc>
              <a:spcBef>
                <a:spcPts val="985"/>
              </a:spcBef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pc="-50" dirty="0">
                <a:latin typeface="+mj-lt"/>
              </a:rPr>
              <a:t>D</a:t>
            </a:r>
            <a:r>
              <a:rPr lang="en-US" spc="75" dirty="0">
                <a:latin typeface="+mj-lt"/>
              </a:rPr>
              <a:t>e</a:t>
            </a:r>
            <a:r>
              <a:rPr lang="en-US" spc="175" dirty="0">
                <a:latin typeface="+mj-lt"/>
              </a:rPr>
              <a:t>c</a:t>
            </a:r>
            <a:r>
              <a:rPr lang="en-US" spc="-125" dirty="0">
                <a:latin typeface="+mj-lt"/>
              </a:rPr>
              <a:t>i</a:t>
            </a:r>
            <a:r>
              <a:rPr lang="en-US" spc="-180" dirty="0">
                <a:latin typeface="+mj-lt"/>
              </a:rPr>
              <a:t>s</a:t>
            </a:r>
            <a:r>
              <a:rPr lang="en-US" spc="-125" dirty="0">
                <a:latin typeface="+mj-lt"/>
              </a:rPr>
              <a:t>i</a:t>
            </a:r>
            <a:r>
              <a:rPr lang="en-US" spc="10" dirty="0">
                <a:latin typeface="+mj-lt"/>
              </a:rPr>
              <a:t>on</a:t>
            </a:r>
            <a:r>
              <a:rPr lang="en-US" spc="-90" dirty="0">
                <a:latin typeface="+mj-lt"/>
              </a:rPr>
              <a:t> </a:t>
            </a:r>
            <a:r>
              <a:rPr lang="en-US" spc="-70" dirty="0">
                <a:latin typeface="+mj-lt"/>
              </a:rPr>
              <a:t>m</a:t>
            </a:r>
            <a:r>
              <a:rPr lang="en-US" spc="114" dirty="0">
                <a:latin typeface="+mj-lt"/>
              </a:rPr>
              <a:t>a</a:t>
            </a:r>
            <a:r>
              <a:rPr lang="en-US" spc="-165" dirty="0">
                <a:latin typeface="+mj-lt"/>
              </a:rPr>
              <a:t>k</a:t>
            </a:r>
            <a:r>
              <a:rPr lang="en-US" spc="-95" dirty="0">
                <a:latin typeface="+mj-lt"/>
              </a:rPr>
              <a:t>i</a:t>
            </a:r>
            <a:r>
              <a:rPr lang="en-US" spc="-50" dirty="0">
                <a:latin typeface="+mj-lt"/>
              </a:rPr>
              <a:t>n</a:t>
            </a:r>
            <a:r>
              <a:rPr lang="en-US" spc="60" dirty="0">
                <a:latin typeface="+mj-lt"/>
              </a:rPr>
              <a:t>g</a:t>
            </a:r>
            <a:endParaRPr lang="en-US" sz="1400" dirty="0">
              <a:latin typeface="+mj-lt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buFont typeface="Arial" panose="020B0604020202020204" pitchFamily="34" charset="0"/>
              <a:buChar char="•"/>
              <a:tabLst>
                <a:tab pos="356870" algn="l"/>
              </a:tabLst>
            </a:pPr>
            <a:r>
              <a:rPr lang="en-US" spc="75" dirty="0">
                <a:latin typeface="+mj-lt"/>
              </a:rPr>
              <a:t>e</a:t>
            </a:r>
            <a:r>
              <a:rPr lang="en-US" spc="-160" dirty="0">
                <a:latin typeface="+mj-lt"/>
              </a:rPr>
              <a:t>x</a:t>
            </a:r>
            <a:r>
              <a:rPr lang="en-US" spc="75" dirty="0">
                <a:latin typeface="+mj-lt"/>
              </a:rPr>
              <a:t>e</a:t>
            </a:r>
            <a:r>
              <a:rPr lang="en-US" spc="180" dirty="0">
                <a:latin typeface="+mj-lt"/>
              </a:rPr>
              <a:t>c</a:t>
            </a:r>
            <a:r>
              <a:rPr lang="en-US" spc="-50" dirty="0">
                <a:latin typeface="+mj-lt"/>
              </a:rPr>
              <a:t>u</a:t>
            </a:r>
            <a:r>
              <a:rPr lang="en-US" spc="-95" dirty="0">
                <a:latin typeface="+mj-lt"/>
              </a:rPr>
              <a:t>t</a:t>
            </a:r>
            <a:r>
              <a:rPr lang="en-US" spc="-125" dirty="0">
                <a:latin typeface="+mj-lt"/>
              </a:rPr>
              <a:t>i</a:t>
            </a:r>
            <a:r>
              <a:rPr lang="en-US" dirty="0">
                <a:latin typeface="+mj-lt"/>
              </a:rPr>
              <a:t>v</a:t>
            </a:r>
            <a:r>
              <a:rPr lang="en-US" spc="5" dirty="0">
                <a:latin typeface="+mj-lt"/>
              </a:rPr>
              <a:t>e</a:t>
            </a:r>
            <a:r>
              <a:rPr lang="en-US" spc="-55" dirty="0">
                <a:latin typeface="+mj-lt"/>
              </a:rPr>
              <a:t> </a:t>
            </a:r>
            <a:r>
              <a:rPr lang="en-US" spc="180" dirty="0">
                <a:latin typeface="+mj-lt"/>
              </a:rPr>
              <a:t>c</a:t>
            </a:r>
            <a:r>
              <a:rPr lang="en-US" spc="10" dirty="0">
                <a:latin typeface="+mj-lt"/>
              </a:rPr>
              <a:t>o</a:t>
            </a:r>
            <a:r>
              <a:rPr lang="en-US" dirty="0">
                <a:latin typeface="+mj-lt"/>
              </a:rPr>
              <a:t>n</a:t>
            </a:r>
            <a:r>
              <a:rPr lang="en-US" spc="-95" dirty="0">
                <a:latin typeface="+mj-lt"/>
              </a:rPr>
              <a:t>t</a:t>
            </a:r>
            <a:r>
              <a:rPr lang="en-US" spc="-190" dirty="0">
                <a:latin typeface="+mj-lt"/>
              </a:rPr>
              <a:t>r</a:t>
            </a:r>
            <a:r>
              <a:rPr lang="en-US" spc="-25" dirty="0">
                <a:latin typeface="+mj-lt"/>
              </a:rPr>
              <a:t>ol</a:t>
            </a:r>
            <a:r>
              <a:rPr lang="en-US" spc="-75" dirty="0">
                <a:latin typeface="+mj-lt"/>
              </a:rPr>
              <a:t> </a:t>
            </a:r>
            <a:r>
              <a:rPr lang="en-US" spc="-180" dirty="0">
                <a:latin typeface="+mj-lt"/>
              </a:rPr>
              <a:t>s</a:t>
            </a:r>
            <a:r>
              <a:rPr lang="en-US" spc="-65" dirty="0">
                <a:latin typeface="+mj-lt"/>
              </a:rPr>
              <a:t>y</a:t>
            </a:r>
            <a:r>
              <a:rPr lang="en-US" spc="-180" dirty="0">
                <a:latin typeface="+mj-lt"/>
              </a:rPr>
              <a:t>s</a:t>
            </a:r>
            <a:r>
              <a:rPr lang="en-US" spc="-95" dirty="0">
                <a:latin typeface="+mj-lt"/>
              </a:rPr>
              <a:t>t</a:t>
            </a:r>
            <a:r>
              <a:rPr lang="en-US" spc="75" dirty="0">
                <a:latin typeface="+mj-lt"/>
              </a:rPr>
              <a:t>e</a:t>
            </a:r>
            <a:r>
              <a:rPr lang="en-US" spc="-65" dirty="0">
                <a:latin typeface="+mj-lt"/>
              </a:rPr>
              <a:t>m</a:t>
            </a:r>
            <a:r>
              <a:rPr lang="en-US" spc="-50" dirty="0">
                <a:latin typeface="+mj-lt"/>
              </a:rPr>
              <a:t>,”</a:t>
            </a:r>
            <a:r>
              <a:rPr lang="en-US" spc="-110" dirty="0">
                <a:latin typeface="+mj-lt"/>
              </a:rPr>
              <a:t> </a:t>
            </a:r>
            <a:r>
              <a:rPr lang="en-US" spc="5" dirty="0">
                <a:latin typeface="+mj-lt"/>
              </a:rPr>
              <a:t>w</a:t>
            </a:r>
            <a:r>
              <a:rPr lang="en-US" spc="-50" dirty="0">
                <a:latin typeface="+mj-lt"/>
              </a:rPr>
              <a:t>h</a:t>
            </a:r>
            <a:r>
              <a:rPr lang="en-US" spc="-125" dirty="0">
                <a:latin typeface="+mj-lt"/>
              </a:rPr>
              <a:t>i</a:t>
            </a:r>
            <a:r>
              <a:rPr lang="en-US" spc="180" dirty="0">
                <a:latin typeface="+mj-lt"/>
              </a:rPr>
              <a:t>c</a:t>
            </a:r>
            <a:r>
              <a:rPr lang="en-US" spc="-40" dirty="0">
                <a:latin typeface="+mj-lt"/>
              </a:rPr>
              <a:t>h</a:t>
            </a:r>
            <a:r>
              <a:rPr lang="en-US" spc="-95" dirty="0">
                <a:latin typeface="+mj-lt"/>
              </a:rPr>
              <a:t> </a:t>
            </a:r>
            <a:r>
              <a:rPr lang="en-US" spc="-125" dirty="0">
                <a:latin typeface="+mj-lt"/>
              </a:rPr>
              <a:t>i</a:t>
            </a:r>
            <a:r>
              <a:rPr lang="en-US" spc="-190" dirty="0">
                <a:latin typeface="+mj-lt"/>
              </a:rPr>
              <a:t>s</a:t>
            </a:r>
            <a:r>
              <a:rPr lang="en-US" spc="-95" dirty="0">
                <a:latin typeface="+mj-lt"/>
              </a:rPr>
              <a:t>  </a:t>
            </a:r>
            <a:br>
              <a:rPr lang="en-US" spc="-95" dirty="0">
                <a:latin typeface="+mj-lt"/>
              </a:rPr>
            </a:br>
            <a:r>
              <a:rPr lang="en-US" spc="-95" dirty="0">
                <a:latin typeface="+mj-lt"/>
              </a:rPr>
              <a:t>       t</a:t>
            </a:r>
            <a:r>
              <a:rPr lang="en-US" spc="-50" dirty="0">
                <a:latin typeface="+mj-lt"/>
              </a:rPr>
              <a:t>h</a:t>
            </a:r>
            <a:r>
              <a:rPr lang="en-US" spc="10" dirty="0">
                <a:latin typeface="+mj-lt"/>
              </a:rPr>
              <a:t>o</a:t>
            </a:r>
            <a:r>
              <a:rPr lang="en-US" spc="5" dirty="0">
                <a:latin typeface="+mj-lt"/>
              </a:rPr>
              <a:t>u</a:t>
            </a:r>
            <a:r>
              <a:rPr lang="en-US" spc="15" dirty="0">
                <a:latin typeface="+mj-lt"/>
              </a:rPr>
              <a:t>g</a:t>
            </a:r>
            <a:r>
              <a:rPr lang="en-US" spc="5" dirty="0">
                <a:latin typeface="+mj-lt"/>
              </a:rPr>
              <a:t>h</a:t>
            </a:r>
            <a:r>
              <a:rPr lang="en-US" spc="-80" dirty="0">
                <a:latin typeface="+mj-lt"/>
              </a:rPr>
              <a:t>t</a:t>
            </a:r>
            <a:r>
              <a:rPr lang="en-US" spc="-50" dirty="0">
                <a:latin typeface="+mj-lt"/>
              </a:rPr>
              <a:t> </a:t>
            </a:r>
            <a:r>
              <a:rPr lang="en-US" spc="-95" dirty="0">
                <a:latin typeface="+mj-lt"/>
              </a:rPr>
              <a:t>t</a:t>
            </a:r>
            <a:r>
              <a:rPr lang="en-US" spc="60" dirty="0">
                <a:latin typeface="+mj-lt"/>
              </a:rPr>
              <a:t>o </a:t>
            </a:r>
            <a:r>
              <a:rPr lang="en-US" spc="-65" dirty="0">
                <a:latin typeface="+mj-lt"/>
              </a:rPr>
              <a:t>monitor,</a:t>
            </a:r>
            <a:r>
              <a:rPr lang="en-US" spc="-40" dirty="0">
                <a:latin typeface="+mj-lt"/>
              </a:rPr>
              <a:t> </a:t>
            </a:r>
            <a:r>
              <a:rPr lang="en-US" spc="-35" dirty="0">
                <a:latin typeface="+mj-lt"/>
              </a:rPr>
              <a:t>organize,</a:t>
            </a:r>
            <a:r>
              <a:rPr lang="en-US" spc="-60" dirty="0">
                <a:latin typeface="+mj-lt"/>
              </a:rPr>
              <a:t> </a:t>
            </a:r>
            <a:r>
              <a:rPr lang="en-US" spc="-35" dirty="0">
                <a:latin typeface="+mj-lt"/>
              </a:rPr>
              <a:t>integrate,</a:t>
            </a:r>
            <a:r>
              <a:rPr lang="en-US" spc="-15" dirty="0">
                <a:latin typeface="+mj-lt"/>
              </a:rPr>
              <a:t>  </a:t>
            </a:r>
            <a:br>
              <a:rPr lang="en-US" spc="-15" dirty="0">
                <a:latin typeface="+mj-lt"/>
              </a:rPr>
            </a:br>
            <a:r>
              <a:rPr lang="en-US" spc="-15" dirty="0">
                <a:latin typeface="+mj-lt"/>
              </a:rPr>
              <a:t>      </a:t>
            </a:r>
            <a:r>
              <a:rPr lang="en-US" spc="45" dirty="0">
                <a:latin typeface="+mj-lt"/>
              </a:rPr>
              <a:t>and</a:t>
            </a:r>
            <a:r>
              <a:rPr lang="en-US" spc="-80" dirty="0">
                <a:latin typeface="+mj-lt"/>
              </a:rPr>
              <a:t> </a:t>
            </a:r>
            <a:r>
              <a:rPr lang="en-US" spc="-10" dirty="0">
                <a:latin typeface="+mj-lt"/>
              </a:rPr>
              <a:t>direct</a:t>
            </a:r>
            <a:r>
              <a:rPr lang="en-US" spc="-75" dirty="0">
                <a:latin typeface="+mj-lt"/>
              </a:rPr>
              <a:t> </a:t>
            </a:r>
            <a:r>
              <a:rPr lang="en-US" spc="-30" dirty="0">
                <a:latin typeface="+mj-lt"/>
              </a:rPr>
              <a:t>thought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8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8764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32874"/>
            <a:ext cx="8915400" cy="499620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>
                <a:solidFill>
                  <a:srgbClr val="C00000"/>
                </a:solidFill>
              </a:rPr>
              <a:t>Introduction</a:t>
            </a:r>
          </a:p>
          <a:p>
            <a:pPr marL="0" indent="0">
              <a:buNone/>
            </a:pPr>
            <a:r>
              <a:rPr lang="en-US" sz="2000" dirty="0"/>
              <a:t> 	Structure of neuron. (Nerve cell, Dendrite, Axon, Myelin Sheath, 	Synapse),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Neurotransmitters</a:t>
            </a:r>
            <a:r>
              <a:rPr lang="en-US" sz="2000" dirty="0"/>
              <a:t> (Dopamine, Serotonin, Endorphins, 	Acetylcholine)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2. Central Nervous System</a:t>
            </a:r>
            <a:endParaRPr lang="en-US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. Brain 	ii. Spinal Cord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3</a:t>
            </a:r>
            <a:r>
              <a:rPr lang="en-US" sz="2400" dirty="0"/>
              <a:t>. </a:t>
            </a:r>
            <a:r>
              <a:rPr lang="en-US" sz="2400" dirty="0">
                <a:solidFill>
                  <a:srgbClr val="C00000"/>
                </a:solidFill>
              </a:rPr>
              <a:t>Peripheral Nervous System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. Somatic (a. Sensory nerves	b. Motor nerves)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ii. Autonomic (Sympathetic, Parasympathetic Nervous System)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83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92188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Structure and function of the Neuron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781666"/>
            <a:ext cx="4313864" cy="41295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Neuron</a:t>
            </a:r>
            <a:r>
              <a:rPr lang="en-US" dirty="0"/>
              <a:t> (nerve cell)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Information-processing and information transmitting element of the nervous system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Types</a:t>
            </a:r>
            <a:r>
              <a:rPr lang="en-US" dirty="0"/>
              <a:t>: Sensory, Motor, Interneuron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Five structures</a:t>
            </a:r>
          </a:p>
          <a:p>
            <a:pPr>
              <a:buAutoNum type="arabicPeriod"/>
            </a:pPr>
            <a:r>
              <a:rPr lang="en-US" b="1" dirty="0"/>
              <a:t>Cell body </a:t>
            </a:r>
            <a:r>
              <a:rPr lang="en-US" dirty="0"/>
              <a:t>(Soma): contains Nucleus which provides life to the cell</a:t>
            </a:r>
          </a:p>
          <a:p>
            <a:pPr>
              <a:buAutoNum type="arabicPeriod"/>
            </a:pPr>
            <a:r>
              <a:rPr lang="en-US" b="1" dirty="0"/>
              <a:t>Dendrites</a:t>
            </a:r>
            <a:r>
              <a:rPr lang="en-US" dirty="0"/>
              <a:t>: Treelike structure attached to soma, receives information from the terminal buttons of other neurons</a:t>
            </a:r>
          </a:p>
        </p:txBody>
      </p:sp>
      <p:pic>
        <p:nvPicPr>
          <p:cNvPr id="7" name="Picture 2" descr="Nervous System - Definition, Structure, Types, and Functions - GeeksforGeek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603" y="2125663"/>
            <a:ext cx="3617348" cy="40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78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736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Structure and function of the Neuron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941922"/>
            <a:ext cx="4313864" cy="3969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3. Axon</a:t>
            </a:r>
            <a:r>
              <a:rPr lang="en-US" dirty="0"/>
              <a:t>: Long, thin, cylindrical structure, conveys information from the soma of a neuron to its terminal buttons</a:t>
            </a:r>
          </a:p>
          <a:p>
            <a:pPr marL="0" indent="0">
              <a:buNone/>
            </a:pPr>
            <a:r>
              <a:rPr lang="en-US" dirty="0"/>
              <a:t>The axon ends in a cluster of </a:t>
            </a:r>
            <a:r>
              <a:rPr lang="en-US" i="1" dirty="0"/>
              <a:t>Terminal buttons</a:t>
            </a:r>
            <a:r>
              <a:rPr lang="en-US" dirty="0"/>
              <a:t>, which are small knobs secrete chemicals called </a:t>
            </a:r>
            <a:r>
              <a:rPr lang="en-US" i="1" dirty="0"/>
              <a:t>Neurotransmitters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4. Myelin Sheath: </a:t>
            </a:r>
          </a:p>
          <a:p>
            <a:pPr marL="0" indent="0">
              <a:buNone/>
            </a:pPr>
            <a:r>
              <a:rPr lang="en-US" dirty="0"/>
              <a:t>An insulating (protecting) material that encases some axons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5. Synapse: </a:t>
            </a:r>
            <a:r>
              <a:rPr lang="en-US" dirty="0"/>
              <a:t>A junction between the terminal button of an axon and the membrane of another neuron.</a:t>
            </a:r>
          </a:p>
          <a:p>
            <a:pPr marL="0" indent="0">
              <a:buNone/>
            </a:pPr>
            <a:r>
              <a:rPr lang="en-US" dirty="0"/>
              <a:t>For transmission of information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Synapse (structure)</a:t>
            </a:r>
          </a:p>
          <a:p>
            <a:endParaRPr lang="en-US" dirty="0"/>
          </a:p>
        </p:txBody>
      </p:sp>
      <p:pic>
        <p:nvPicPr>
          <p:cNvPr id="11" name="Picture 2" descr="The method of synaptic transmission is outlined be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882" y="2601799"/>
            <a:ext cx="3742710" cy="298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729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Neurotransmitters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28800"/>
            <a:ext cx="8915400" cy="4082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Definition:</a:t>
            </a:r>
          </a:p>
          <a:p>
            <a:pPr marL="0" indent="0">
              <a:buNone/>
            </a:pPr>
            <a:r>
              <a:rPr lang="en-US" sz="2000" dirty="0"/>
              <a:t>A neurotransmitter is defined as a </a:t>
            </a:r>
            <a:r>
              <a:rPr lang="en-US" sz="2000" u="sng" dirty="0"/>
              <a:t>chemical</a:t>
            </a:r>
            <a:r>
              <a:rPr lang="en-US" sz="2000" dirty="0"/>
              <a:t> that is released by a terminal button; has an excitatory or inhibitory effect on another neuron </a:t>
            </a:r>
          </a:p>
          <a:p>
            <a:pPr marL="0" indent="0">
              <a:buNone/>
            </a:pPr>
            <a:r>
              <a:rPr lang="en-US" sz="2000" b="1" dirty="0"/>
              <a:t>Important Neurotransmitters:</a:t>
            </a:r>
          </a:p>
          <a:p>
            <a:r>
              <a:rPr lang="en-US" sz="2000" dirty="0"/>
              <a:t>Dopamine</a:t>
            </a:r>
          </a:p>
          <a:p>
            <a:r>
              <a:rPr lang="en-US" sz="2000" dirty="0"/>
              <a:t>Serotonin</a:t>
            </a:r>
          </a:p>
          <a:p>
            <a:r>
              <a:rPr lang="en-US" sz="2000" dirty="0"/>
              <a:t>Endorphins</a:t>
            </a:r>
          </a:p>
          <a:p>
            <a:r>
              <a:rPr lang="en-US" sz="2000" dirty="0"/>
              <a:t>Acetylcholine</a:t>
            </a:r>
          </a:p>
        </p:txBody>
      </p:sp>
    </p:spTree>
    <p:extLst>
      <p:ext uri="{BB962C8B-B14F-4D97-AF65-F5344CB8AC3E}">
        <p14:creationId xmlns:p14="http://schemas.microsoft.com/office/powerpoint/2010/main" val="326944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019" y="480766"/>
            <a:ext cx="9317593" cy="76357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Functions &amp; malfunctions of Neurotransmitters</a:t>
            </a:r>
            <a:endParaRPr lang="en-US" sz="3100" b="1" dirty="0">
              <a:solidFill>
                <a:srgbClr val="C00000"/>
              </a:solidFill>
            </a:endParaRPr>
          </a:p>
        </p:txBody>
      </p:sp>
      <p:pic>
        <p:nvPicPr>
          <p:cNvPr id="6148" name="Picture 4" descr="Neurobiological Theories of Mental Disorders - ppt downloa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0" y="1649690"/>
            <a:ext cx="7939463" cy="472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58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hart of a mental health condition">
            <a:extLst>
              <a:ext uri="{FF2B5EF4-FFF2-40B4-BE49-F238E27FC236}">
                <a16:creationId xmlns:a16="http://schemas.microsoft.com/office/drawing/2014/main" id="{E9B8B916-963C-7982-EFF0-7F9B7E6AD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40" y="579120"/>
            <a:ext cx="9631680" cy="5882640"/>
          </a:xfrm>
        </p:spPr>
      </p:pic>
    </p:spTree>
    <p:extLst>
      <p:ext uri="{BB962C8B-B14F-4D97-AF65-F5344CB8AC3E}">
        <p14:creationId xmlns:p14="http://schemas.microsoft.com/office/powerpoint/2010/main" val="115984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761" y="0"/>
            <a:ext cx="10122852" cy="843280"/>
          </a:xfrm>
        </p:spPr>
        <p:txBody>
          <a:bodyPr/>
          <a:lstStyle/>
          <a:p>
            <a:pPr algn="ctr"/>
            <a:r>
              <a:rPr lang="en-US" b="1" dirty="0"/>
              <a:t>Nervous System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1DF28E13-437B-8136-8075-51855ADDFE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27120" y="843280"/>
            <a:ext cx="4947920" cy="590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5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5793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Division of Nervous System</a:t>
            </a:r>
          </a:p>
        </p:txBody>
      </p:sp>
      <p:pic>
        <p:nvPicPr>
          <p:cNvPr id="8194" name="Picture 2" descr="Introduction to Neuroanatomy - Physiopedi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03" y="1621410"/>
            <a:ext cx="7334054" cy="429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8718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1031</TotalTime>
  <Words>983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Century Gothic</vt:lpstr>
      <vt:lpstr>Tahoma</vt:lpstr>
      <vt:lpstr>Verdana</vt:lpstr>
      <vt:lpstr>Wingdings</vt:lpstr>
      <vt:lpstr>Wingdings 3</vt:lpstr>
      <vt:lpstr>Wisp</vt:lpstr>
      <vt:lpstr>Chapter 2 Nervous System</vt:lpstr>
      <vt:lpstr>Table of Content</vt:lpstr>
      <vt:lpstr>Structure and function of the Neuron</vt:lpstr>
      <vt:lpstr>Structure and function of the Neuron</vt:lpstr>
      <vt:lpstr>Neurotransmitters</vt:lpstr>
      <vt:lpstr> Functions &amp; malfunctions of Neurotransmitters</vt:lpstr>
      <vt:lpstr>PowerPoint Presentation</vt:lpstr>
      <vt:lpstr>Nervous System</vt:lpstr>
      <vt:lpstr>Division of Nervous System</vt:lpstr>
      <vt:lpstr>Cerebrum (slide not included in Mid-1</vt:lpstr>
      <vt:lpstr>Peripheral Nervous system</vt:lpstr>
      <vt:lpstr>Peripheral Nervous System </vt:lpstr>
      <vt:lpstr>Peripheral Nervous System </vt:lpstr>
      <vt:lpstr>Divisions of Autonomic Nervous System</vt:lpstr>
      <vt:lpstr>The Central Nervous System</vt:lpstr>
      <vt:lpstr>PowerPoint Presentation</vt:lpstr>
      <vt:lpstr>Division of Brain</vt:lpstr>
      <vt:lpstr>3. The Forebrain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Nervous System</dc:title>
  <dc:creator>Aisha</dc:creator>
  <cp:lastModifiedBy>AISHA BANO</cp:lastModifiedBy>
  <cp:revision>147</cp:revision>
  <dcterms:created xsi:type="dcterms:W3CDTF">2023-02-16T21:11:51Z</dcterms:created>
  <dcterms:modified xsi:type="dcterms:W3CDTF">2024-09-19T15:36:06Z</dcterms:modified>
</cp:coreProperties>
</file>