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1"/>
  </p:notesMasterIdLst>
  <p:sldIdLst>
    <p:sldId id="256" r:id="rId2"/>
    <p:sldId id="289" r:id="rId3"/>
    <p:sldId id="271" r:id="rId4"/>
    <p:sldId id="273" r:id="rId5"/>
    <p:sldId id="274" r:id="rId6"/>
    <p:sldId id="275" r:id="rId7"/>
    <p:sldId id="327" r:id="rId8"/>
    <p:sldId id="280" r:id="rId9"/>
    <p:sldId id="281" r:id="rId10"/>
    <p:sldId id="283" r:id="rId11"/>
    <p:sldId id="286" r:id="rId12"/>
    <p:sldId id="285" r:id="rId13"/>
    <p:sldId id="288" r:id="rId14"/>
    <p:sldId id="287" r:id="rId15"/>
    <p:sldId id="290" r:id="rId16"/>
    <p:sldId id="297" r:id="rId17"/>
    <p:sldId id="291" r:id="rId18"/>
    <p:sldId id="292" r:id="rId19"/>
    <p:sldId id="295" r:id="rId20"/>
    <p:sldId id="298" r:id="rId21"/>
    <p:sldId id="293" r:id="rId22"/>
    <p:sldId id="296" r:id="rId23"/>
    <p:sldId id="299" r:id="rId24"/>
    <p:sldId id="302" r:id="rId25"/>
    <p:sldId id="300" r:id="rId26"/>
    <p:sldId id="312" r:id="rId27"/>
    <p:sldId id="313" r:id="rId28"/>
    <p:sldId id="314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7E0"/>
    <a:srgbClr val="0CA6BF"/>
    <a:srgbClr val="1DA7E1"/>
    <a:srgbClr val="077D8F"/>
    <a:srgbClr val="77CEEF"/>
    <a:srgbClr val="2A68B4"/>
    <a:srgbClr val="103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59AA2-3D56-F043-B35D-8AD6D5FD36A6}" type="datetimeFigureOut">
              <a:rPr lang="en-US" smtClean="0"/>
              <a:t>25-Sep-24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AFA9E-583C-6740-AB7D-85E67FC7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AFA9E-583C-6740-AB7D-85E67FC7E9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3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2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19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07F1CA-FA48-4C73-9FB4-DFF38DDE65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1565" y="1628935"/>
            <a:ext cx="4475237" cy="3600130"/>
          </a:xfrm>
          <a:custGeom>
            <a:avLst/>
            <a:gdLst>
              <a:gd name="connsiteX0" fmla="*/ 600034 w 4475820"/>
              <a:gd name="connsiteY0" fmla="*/ 0 h 3600130"/>
              <a:gd name="connsiteX1" fmla="*/ 4439819 w 4475820"/>
              <a:gd name="connsiteY1" fmla="*/ 0 h 3600130"/>
              <a:gd name="connsiteX2" fmla="*/ 4475820 w 4475820"/>
              <a:gd name="connsiteY2" fmla="*/ 36001 h 3600130"/>
              <a:gd name="connsiteX3" fmla="*/ 4475820 w 4475820"/>
              <a:gd name="connsiteY3" fmla="*/ 3000097 h 3600130"/>
              <a:gd name="connsiteX4" fmla="*/ 3875786 w 4475820"/>
              <a:gd name="connsiteY4" fmla="*/ 3600130 h 3600130"/>
              <a:gd name="connsiteX5" fmla="*/ 36001 w 4475820"/>
              <a:gd name="connsiteY5" fmla="*/ 3600130 h 3600130"/>
              <a:gd name="connsiteX6" fmla="*/ 0 w 4475820"/>
              <a:gd name="connsiteY6" fmla="*/ 3564129 h 3600130"/>
              <a:gd name="connsiteX7" fmla="*/ 0 w 4475820"/>
              <a:gd name="connsiteY7" fmla="*/ 600034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820" h="3600130">
                <a:moveTo>
                  <a:pt x="600034" y="0"/>
                </a:moveTo>
                <a:lnTo>
                  <a:pt x="4439819" y="0"/>
                </a:lnTo>
                <a:lnTo>
                  <a:pt x="4475820" y="36001"/>
                </a:lnTo>
                <a:lnTo>
                  <a:pt x="4475820" y="3000097"/>
                </a:lnTo>
                <a:lnTo>
                  <a:pt x="3875786" y="3600130"/>
                </a:lnTo>
                <a:lnTo>
                  <a:pt x="36001" y="3600130"/>
                </a:lnTo>
                <a:lnTo>
                  <a:pt x="0" y="3564129"/>
                </a:lnTo>
                <a:lnTo>
                  <a:pt x="0" y="60003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1">
            <a:no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15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4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6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56DD-B890-40FA-8DC8-8A4AC16C97E4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7A17-9EFE-46FB-854D-C73A7F9A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596" y="974282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sz="7200" b="1" dirty="0">
                <a:latin typeface="Helvetica" pitchFamily="2" charset="0"/>
                <a:cs typeface="Oriya MN" pitchFamily="2" charset="0"/>
              </a:rPr>
              <a:t>MEMORY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B430-5C82-4E20-8E07-3C178BFA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506" y="1862870"/>
            <a:ext cx="3445396" cy="3445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1F6F6-BFF9-6E4D-9E1C-81E300B0E24F}"/>
              </a:ext>
            </a:extLst>
          </p:cNvPr>
          <p:cNvSpPr txBox="1"/>
          <p:nvPr/>
        </p:nvSpPr>
        <p:spPr>
          <a:xfrm>
            <a:off x="1676121" y="620669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 aisha.bano@nu.edu.pk</a:t>
            </a:r>
            <a:endParaRPr lang="en-US" dirty="0"/>
          </a:p>
        </p:txBody>
      </p:sp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05BF31BE-435A-EE4A-8AE2-E4D72E6D64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3523" y="6175160"/>
            <a:ext cx="434463" cy="434463"/>
          </a:xfrm>
          <a:prstGeom prst="rect">
            <a:avLst/>
          </a:prstGeom>
        </p:spPr>
      </p:pic>
      <p:pic>
        <p:nvPicPr>
          <p:cNvPr id="9" name="Graphic 8" descr="Professor female with solid fill">
            <a:extLst>
              <a:ext uri="{FF2B5EF4-FFF2-40B4-BE49-F238E27FC236}">
                <a16:creationId xmlns:a16="http://schemas.microsoft.com/office/drawing/2014/main" id="{D83D9507-4873-254B-871D-644DB2ACFB7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3522" y="5772230"/>
            <a:ext cx="434463" cy="434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42B74-4F69-8C4B-AAF6-D95D5BDB5A5F}"/>
              </a:ext>
            </a:extLst>
          </p:cNvPr>
          <p:cNvSpPr txBox="1"/>
          <p:nvPr/>
        </p:nvSpPr>
        <p:spPr>
          <a:xfrm>
            <a:off x="1747914" y="590028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Miss Aisha Bano</a:t>
            </a:r>
          </a:p>
        </p:txBody>
      </p:sp>
    </p:spTree>
    <p:extLst>
      <p:ext uri="{BB962C8B-B14F-4D97-AF65-F5344CB8AC3E}">
        <p14:creationId xmlns:p14="http://schemas.microsoft.com/office/powerpoint/2010/main" val="43946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638414" y="664013"/>
            <a:ext cx="5660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CA6BF"/>
                </a:solidFill>
              </a:rPr>
              <a:t>1. 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61279-6AA9-284E-9E37-09537DCC83D4}"/>
              </a:ext>
            </a:extLst>
          </p:cNvPr>
          <p:cNvSpPr txBox="1">
            <a:spLocks/>
          </p:cNvSpPr>
          <p:nvPr/>
        </p:nvSpPr>
        <p:spPr>
          <a:xfrm>
            <a:off x="638414" y="1628935"/>
            <a:ext cx="6219585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>
                <a:latin typeface="Lato" panose="020F0802020204030203" pitchFamily="34" charset="77"/>
              </a:rPr>
              <a:t> </a:t>
            </a:r>
          </a:p>
          <a:p>
            <a:pPr algn="just">
              <a:defRPr/>
            </a:pPr>
            <a:r>
              <a:rPr lang="en-US" sz="2400" dirty="0">
                <a:latin typeface="Lato" panose="020F0802020204030203" pitchFamily="34" charset="77"/>
              </a:rPr>
              <a:t>The first stage of A-S </a:t>
            </a:r>
            <a:r>
              <a:rPr lang="en-US" sz="2400" u="sng" dirty="0">
                <a:solidFill>
                  <a:srgbClr val="0070C0"/>
                </a:solidFill>
                <a:latin typeface="Lato" panose="020F0802020204030203" pitchFamily="34" charset="77"/>
              </a:rPr>
              <a:t>(Atkinson-Shiffrin) </a:t>
            </a:r>
            <a:r>
              <a:rPr lang="en-US" sz="2400" dirty="0">
                <a:latin typeface="Lato" panose="020F0802020204030203" pitchFamily="34" charset="77"/>
              </a:rPr>
              <a:t>model that holds large amounts of incoming data for very brief amounts of time.	         	           </a:t>
            </a:r>
            <a:r>
              <a:rPr lang="en-US" sz="2000" dirty="0">
                <a:latin typeface="Lato" panose="020F0802020204030203" pitchFamily="34" charset="77"/>
              </a:rPr>
              <a:t>(Cacioppo &amp; Freberg, 2013)</a:t>
            </a:r>
          </a:p>
          <a:p>
            <a:pPr marL="0" indent="0" algn="just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algn="just">
              <a:defRPr/>
            </a:pPr>
            <a:r>
              <a:rPr lang="en-US" sz="2400" dirty="0">
                <a:latin typeface="Lato" panose="020F0802020204030203" pitchFamily="34" charset="77"/>
              </a:rPr>
              <a:t>The initial, momentary storage of information, lasting only an instant.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>
                <a:latin typeface="Lato" panose="020F0802020204030203" pitchFamily="34" charset="77"/>
              </a:rPr>
              <a:t>				  </a:t>
            </a:r>
            <a:r>
              <a:rPr lang="en-US" sz="2000" dirty="0">
                <a:latin typeface="Lato" panose="020F0802020204030203" pitchFamily="34" charset="77"/>
              </a:rPr>
              <a:t>(Feldman, 2011)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AD5041A-3358-A246-8946-D3ED1A97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71" y="1125678"/>
            <a:ext cx="4110714" cy="4191001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29381B8-8C0B-B044-B649-78D02977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03" y="2286000"/>
            <a:ext cx="4362450" cy="38290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9AB416-818A-5C46-AF62-C8107DB18D75}"/>
              </a:ext>
            </a:extLst>
          </p:cNvPr>
          <p:cNvCxnSpPr/>
          <p:nvPr/>
        </p:nvCxnSpPr>
        <p:spPr>
          <a:xfrm>
            <a:off x="803755" y="1587343"/>
            <a:ext cx="528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40">
            <a:extLst>
              <a:ext uri="{FF2B5EF4-FFF2-40B4-BE49-F238E27FC236}">
                <a16:creationId xmlns:a16="http://schemas.microsoft.com/office/drawing/2014/main" id="{4075E6DE-5FCB-4C46-9C2E-F7E0341B5B0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F4C0DDFB-A615-034A-938E-12633848991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A265B219-EECA-BE43-9CBF-5978A912285A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83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638414" y="664013"/>
            <a:ext cx="497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CA6BF"/>
                </a:solidFill>
              </a:rPr>
              <a:t>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7A179AD-B64D-B642-99E0-7B9477C7153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616443" y="2009553"/>
            <a:ext cx="6469911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Function 	</a:t>
            </a:r>
            <a:r>
              <a:rPr lang="en-US" altLang="en-US" sz="2400" dirty="0"/>
              <a:t>: </a:t>
            </a:r>
            <a:r>
              <a:rPr lang="en-US" altLang="en-US" sz="2000" dirty="0"/>
              <a:t>process for basic physical characteristics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Capacity	</a:t>
            </a:r>
            <a:r>
              <a:rPr lang="en-US" altLang="en-US" sz="2400" dirty="0"/>
              <a:t>: large</a:t>
            </a:r>
          </a:p>
          <a:p>
            <a:pPr lvl="1">
              <a:defRPr/>
            </a:pPr>
            <a:r>
              <a:rPr lang="en-US" altLang="en-US" sz="2000" dirty="0"/>
              <a:t>can hold many items at once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Duration	</a:t>
            </a:r>
            <a:r>
              <a:rPr lang="en-US" altLang="en-US" sz="2400" dirty="0"/>
              <a:t>: very brief retention of images</a:t>
            </a:r>
          </a:p>
          <a:p>
            <a:pPr lvl="1">
              <a:defRPr/>
            </a:pPr>
            <a:r>
              <a:rPr lang="en-US" altLang="en-US" sz="1800" dirty="0"/>
              <a:t>3 sec for visual info</a:t>
            </a:r>
          </a:p>
          <a:p>
            <a:pPr lvl="1">
              <a:defRPr/>
            </a:pPr>
            <a:r>
              <a:rPr lang="en-US" altLang="en-US" sz="1800" dirty="0"/>
              <a:t>2 sec for auditory info</a:t>
            </a:r>
          </a:p>
          <a:p>
            <a:pPr>
              <a:defRPr/>
            </a:pPr>
            <a:r>
              <a:rPr lang="en-US" altLang="en-US" sz="2400" dirty="0"/>
              <a:t>Divided into </a:t>
            </a:r>
            <a:r>
              <a:rPr lang="en-US" altLang="en-US" sz="2400" dirty="0">
                <a:solidFill>
                  <a:srgbClr val="0CA6BF"/>
                </a:solidFill>
              </a:rPr>
              <a:t>two </a:t>
            </a:r>
            <a:r>
              <a:rPr lang="en-US" altLang="en-US" sz="2400" dirty="0"/>
              <a:t>types: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0CA6BF"/>
                </a:solidFill>
                <a:latin typeface="Montserrat SemiBold" pitchFamily="2" charset="77"/>
              </a:rPr>
              <a:t>iconic</a:t>
            </a:r>
            <a:r>
              <a:rPr lang="en-US" altLang="en-US" sz="2000" dirty="0">
                <a:solidFill>
                  <a:srgbClr val="0CA6BF"/>
                </a:solidFill>
                <a:latin typeface="Montserrat SemiBold" pitchFamily="2" charset="77"/>
              </a:rPr>
              <a:t> </a:t>
            </a:r>
            <a:r>
              <a:rPr lang="en-US" altLang="en-US" sz="2000" dirty="0"/>
              <a:t>memory–visual information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0CA6BF"/>
                </a:solidFill>
                <a:latin typeface="Montserrat SemiBold" pitchFamily="2" charset="77"/>
              </a:rPr>
              <a:t>echoic</a:t>
            </a:r>
            <a:r>
              <a:rPr lang="en-US" altLang="en-US" sz="2000" dirty="0"/>
              <a:t> memory– auditory information</a:t>
            </a:r>
          </a:p>
          <a:p>
            <a:pPr>
              <a:defRPr/>
            </a:pPr>
            <a:r>
              <a:rPr lang="en-US" altLang="en-US" sz="2400" dirty="0"/>
              <a:t>Attention is needed to transfer information to working memory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84900638-0847-E445-8D1F-E763FB141393}"/>
              </a:ext>
            </a:extLst>
          </p:cNvPr>
          <p:cNvGrpSpPr>
            <a:grpSpLocks/>
          </p:cNvGrpSpPr>
          <p:nvPr/>
        </p:nvGrpSpPr>
        <p:grpSpPr bwMode="auto">
          <a:xfrm>
            <a:off x="388088" y="2753833"/>
            <a:ext cx="3525838" cy="2667000"/>
            <a:chOff x="384" y="1872"/>
            <a:chExt cx="2221" cy="1680"/>
          </a:xfrm>
          <a:solidFill>
            <a:srgbClr val="0CA6BF"/>
          </a:solidFill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E2F7E185-51DC-4044-8DF7-C96BAF048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50"/>
              <a:ext cx="748" cy="6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B1507CA-1993-B34B-8629-9A42C49C3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E450CCB-610C-1144-9B49-8A7A43A4B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669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DE249064-0208-D44D-A782-649B7F2CF04A}"/>
              </a:ext>
            </a:extLst>
          </p:cNvPr>
          <p:cNvSpPr/>
          <p:nvPr/>
        </p:nvSpPr>
        <p:spPr>
          <a:xfrm>
            <a:off x="8887789" y="-2497848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178C9-EBC2-434E-9D80-66353CE3B366}"/>
              </a:ext>
            </a:extLst>
          </p:cNvPr>
          <p:cNvCxnSpPr>
            <a:cxnSpLocks/>
          </p:cNvCxnSpPr>
          <p:nvPr/>
        </p:nvCxnSpPr>
        <p:spPr>
          <a:xfrm>
            <a:off x="644266" y="1576710"/>
            <a:ext cx="493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40">
            <a:extLst>
              <a:ext uri="{FF2B5EF4-FFF2-40B4-BE49-F238E27FC236}">
                <a16:creationId xmlns:a16="http://schemas.microsoft.com/office/drawing/2014/main" id="{B96D01BE-94B6-4841-AE29-A2949CAF7BE9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21FDF092-36EF-BF45-9C97-E104365F84B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A2F4D6C3-C740-B746-8157-76345C08E502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653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2. Short-Term Memory  </a:t>
            </a:r>
            <a:br>
              <a:rPr lang="en-US" altLang="en-US" sz="5400" dirty="0"/>
            </a:br>
            <a:r>
              <a:rPr lang="en-US" altLang="en-US" sz="5400" dirty="0"/>
              <a:t>    </a:t>
            </a:r>
            <a:endParaRPr lang="en-ID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792-349D-EA40-ACE3-85673DFCB2B4}"/>
              </a:ext>
            </a:extLst>
          </p:cNvPr>
          <p:cNvSpPr txBox="1"/>
          <p:nvPr/>
        </p:nvSpPr>
        <p:spPr>
          <a:xfrm>
            <a:off x="1169095" y="1069964"/>
            <a:ext cx="490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pc="300" dirty="0">
                <a:latin typeface="Lato" panose="020F0802020204030203" pitchFamily="34" charset="77"/>
              </a:rPr>
              <a:t>(STM) /( Working Memory)</a:t>
            </a:r>
            <a:endParaRPr lang="en-US" sz="2400" spc="300" dirty="0">
              <a:latin typeface="Lato" panose="020F0802020204030203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7D3634-2FA9-A149-9F8F-2D902DC153D2}"/>
              </a:ext>
            </a:extLst>
          </p:cNvPr>
          <p:cNvSpPr txBox="1">
            <a:spLocks/>
          </p:cNvSpPr>
          <p:nvPr/>
        </p:nvSpPr>
        <p:spPr>
          <a:xfrm>
            <a:off x="555198" y="1986097"/>
            <a:ext cx="651461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The second stage of A-S model that holds a small amount of information for a limited time.  </a:t>
            </a:r>
            <a:r>
              <a:rPr lang="en-US" sz="2000" dirty="0"/>
              <a:t>(Cacioppo &amp; Freberg, 2013)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Memory that holds information for </a:t>
            </a:r>
            <a:r>
              <a:rPr lang="en-US" b="1" dirty="0"/>
              <a:t>15-25</a:t>
            </a:r>
            <a:r>
              <a:rPr lang="en-US" dirty="0"/>
              <a:t> seconds called STM. 	</a:t>
            </a:r>
            <a:r>
              <a:rPr lang="en-US" sz="2000" dirty="0"/>
              <a:t>(Feldman, 2011)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05948BC-A974-5B45-AB8B-5FE1418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/>
          <a:stretch/>
        </p:blipFill>
        <p:spPr>
          <a:xfrm>
            <a:off x="7069809" y="954611"/>
            <a:ext cx="4735939" cy="4948777"/>
          </a:xfrm>
          <a:prstGeom prst="rect">
            <a:avLst/>
          </a:prstGeom>
        </p:spPr>
      </p:pic>
      <p:sp>
        <p:nvSpPr>
          <p:cNvPr id="6" name="Freeform 40">
            <a:extLst>
              <a:ext uri="{FF2B5EF4-FFF2-40B4-BE49-F238E27FC236}">
                <a16:creationId xmlns:a16="http://schemas.microsoft.com/office/drawing/2014/main" id="{0FA19F16-8B70-5F4F-AD96-79D3B0EAE7F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EC1227D5-B421-8C41-B53C-A5CFAD96E0D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AFC7697-B518-7247-B309-54C66CA4BB2F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845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B7A179AD-B64D-B642-99E0-7B9477C7153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38414" y="2485013"/>
            <a:ext cx="6799979" cy="2519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Function 	</a:t>
            </a:r>
            <a:r>
              <a:rPr lang="en-US" altLang="en-US" sz="2400" dirty="0"/>
              <a:t>: conscious processing of information</a:t>
            </a:r>
          </a:p>
          <a:p>
            <a:pPr lvl="1">
              <a:defRPr/>
            </a:pPr>
            <a:r>
              <a:rPr lang="en-US" altLang="en-US" dirty="0"/>
              <a:t>where information is actively worked on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Capacity	</a:t>
            </a:r>
            <a:r>
              <a:rPr lang="en-US" altLang="en-US" sz="2400" dirty="0"/>
              <a:t>: limited (holds 7+/-2 items) </a:t>
            </a:r>
            <a:endParaRPr lang="en-US" altLang="en-US" sz="2000" dirty="0"/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Duration	</a:t>
            </a:r>
            <a:r>
              <a:rPr lang="en-US" altLang="en-US" sz="2400" dirty="0"/>
              <a:t>: brief storage (about 25 Sec)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DE249064-0208-D44D-A782-649B7F2CF04A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B937FB50-8072-C64E-BE56-E7F9578A3BC0}"/>
              </a:ext>
            </a:extLst>
          </p:cNvPr>
          <p:cNvGrpSpPr>
            <a:grpSpLocks/>
          </p:cNvGrpSpPr>
          <p:nvPr/>
        </p:nvGrpSpPr>
        <p:grpSpPr bwMode="auto">
          <a:xfrm>
            <a:off x="2475243" y="4457700"/>
            <a:ext cx="7611731" cy="2138109"/>
            <a:chOff x="770" y="1866"/>
            <a:chExt cx="4167" cy="1186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E3DEC77-4B10-0747-A8AD-A0E6AEE07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866"/>
              <a:ext cx="1310" cy="1186"/>
            </a:xfrm>
            <a:prstGeom prst="rect">
              <a:avLst/>
            </a:prstGeom>
            <a:solidFill>
              <a:srgbClr val="0CA6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B3D5A80-0EA5-4A4C-8629-39F85915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036"/>
              <a:ext cx="74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Sensory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000" b="1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  Input</a:t>
              </a:r>
              <a:endParaRPr lang="en-US" altLang="en-US" sz="2400"/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26878BA-24F8-3E41-98AF-C818EBC5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1866"/>
              <a:ext cx="1200" cy="1186"/>
            </a:xfrm>
            <a:prstGeom prst="rect">
              <a:avLst/>
            </a:prstGeom>
            <a:solidFill>
              <a:srgbClr val="0CA6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F946A114-E3EA-4C4C-BFA3-43E91B552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448"/>
              <a:ext cx="7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4A76C6B6-592B-F742-8C58-808FD93F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7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8EB4DF01-B355-694A-9E00-54D1B3EE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46"/>
              <a:ext cx="8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Attention</a:t>
              </a: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CE5BD18-70FB-D947-BCE8-53EC8D1C1112}"/>
              </a:ext>
            </a:extLst>
          </p:cNvPr>
          <p:cNvSpPr txBox="1"/>
          <p:nvPr/>
        </p:nvSpPr>
        <p:spPr>
          <a:xfrm>
            <a:off x="555198" y="273307"/>
            <a:ext cx="653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3. Short-Term Memory  </a:t>
            </a:r>
            <a:br>
              <a:rPr lang="en-US" altLang="en-US" sz="5400" dirty="0"/>
            </a:br>
            <a:r>
              <a:rPr lang="en-US" altLang="en-US" sz="5400" dirty="0"/>
              <a:t>    </a:t>
            </a:r>
            <a:endParaRPr lang="en-ID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FEA3BF-3F72-F24D-BAA2-763D80DB9348}"/>
              </a:ext>
            </a:extLst>
          </p:cNvPr>
          <p:cNvSpPr txBox="1"/>
          <p:nvPr/>
        </p:nvSpPr>
        <p:spPr>
          <a:xfrm>
            <a:off x="1169095" y="1069964"/>
            <a:ext cx="490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pc="300" dirty="0">
                <a:latin typeface="Lato" panose="020F0802020204030203" pitchFamily="34" charset="77"/>
              </a:rPr>
              <a:t>(STM) /( Working Memory)</a:t>
            </a:r>
            <a:endParaRPr lang="en-US" sz="2400" spc="300" dirty="0">
              <a:latin typeface="Lato" panose="020F0802020204030203" pitchFamily="34" charset="77"/>
            </a:endParaRP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74712B77-D2ED-CC45-8A78-92463D88B9BB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81543A3A-3561-B142-9A76-A0435C1A67F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4">
            <a:extLst>
              <a:ext uri="{FF2B5EF4-FFF2-40B4-BE49-F238E27FC236}">
                <a16:creationId xmlns:a16="http://schemas.microsoft.com/office/drawing/2014/main" id="{75FF450A-1097-024E-B4FA-A828D4156F21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3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Maintenance </a:t>
            </a:r>
            <a:r>
              <a:rPr lang="en-US" altLang="en-US" sz="5400" dirty="0">
                <a:solidFill>
                  <a:srgbClr val="0CA6BF"/>
                </a:solidFill>
              </a:rPr>
              <a:t>Rehearsal of STM 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BC12ABF-97FE-F447-8560-28FD30FE2B94}"/>
              </a:ext>
            </a:extLst>
          </p:cNvPr>
          <p:cNvSpPr/>
          <p:nvPr/>
        </p:nvSpPr>
        <p:spPr>
          <a:xfrm rot="5400000">
            <a:off x="3558575" y="-7065"/>
            <a:ext cx="4772028" cy="7815262"/>
          </a:xfrm>
          <a:custGeom>
            <a:avLst/>
            <a:gdLst>
              <a:gd name="connsiteX0" fmla="*/ 47695 w 4769510"/>
              <a:gd name="connsiteY0" fmla="*/ 0 h 5929638"/>
              <a:gd name="connsiteX1" fmla="*/ 3974576 w 4769510"/>
              <a:gd name="connsiteY1" fmla="*/ 0 h 5929638"/>
              <a:gd name="connsiteX2" fmla="*/ 4769510 w 4769510"/>
              <a:gd name="connsiteY2" fmla="*/ 794934 h 5929638"/>
              <a:gd name="connsiteX3" fmla="*/ 4769510 w 4769510"/>
              <a:gd name="connsiteY3" fmla="*/ 5881943 h 5929638"/>
              <a:gd name="connsiteX4" fmla="*/ 4721815 w 4769510"/>
              <a:gd name="connsiteY4" fmla="*/ 5929638 h 5929638"/>
              <a:gd name="connsiteX5" fmla="*/ 794934 w 4769510"/>
              <a:gd name="connsiteY5" fmla="*/ 5929638 h 5929638"/>
              <a:gd name="connsiteX6" fmla="*/ 0 w 4769510"/>
              <a:gd name="connsiteY6" fmla="*/ 5134704 h 5929638"/>
              <a:gd name="connsiteX7" fmla="*/ 0 w 4769510"/>
              <a:gd name="connsiteY7" fmla="*/ 47695 h 592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510" h="5929638">
                <a:moveTo>
                  <a:pt x="47695" y="0"/>
                </a:moveTo>
                <a:lnTo>
                  <a:pt x="3974576" y="0"/>
                </a:lnTo>
                <a:lnTo>
                  <a:pt x="4769510" y="794934"/>
                </a:lnTo>
                <a:lnTo>
                  <a:pt x="4769510" y="5881943"/>
                </a:lnTo>
                <a:lnTo>
                  <a:pt x="4721815" y="5929638"/>
                </a:lnTo>
                <a:lnTo>
                  <a:pt x="794934" y="5929638"/>
                </a:lnTo>
                <a:lnTo>
                  <a:pt x="0" y="5134704"/>
                </a:lnTo>
                <a:lnTo>
                  <a:pt x="0" y="47695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AA390607-FA92-6E4D-9019-28C851474ADB}"/>
              </a:ext>
            </a:extLst>
          </p:cNvPr>
          <p:cNvGrpSpPr>
            <a:grpSpLocks/>
          </p:cNvGrpSpPr>
          <p:nvPr/>
        </p:nvGrpSpPr>
        <p:grpSpPr bwMode="auto">
          <a:xfrm>
            <a:off x="6675694" y="1766580"/>
            <a:ext cx="2403058" cy="4197350"/>
            <a:chOff x="3153" y="2308"/>
            <a:chExt cx="1832" cy="2644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CD3FD8B0-5563-C544-8A53-C36025EF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3" y="2596"/>
              <a:ext cx="762" cy="2356"/>
              <a:chOff x="4319" y="2019"/>
              <a:chExt cx="762" cy="2356"/>
            </a:xfrm>
          </p:grpSpPr>
          <p:sp>
            <p:nvSpPr>
              <p:cNvPr id="18" name="AutoShape 12">
                <a:extLst>
                  <a:ext uri="{FF2B5EF4-FFF2-40B4-BE49-F238E27FC236}">
                    <a16:creationId xmlns:a16="http://schemas.microsoft.com/office/drawing/2014/main" id="{F9401D89-2C1A-E44D-B31A-2761FAC3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512" y="1826"/>
                <a:ext cx="336" cy="721"/>
              </a:xfrm>
              <a:prstGeom prst="curvedRight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26606D8E-C77C-FB45-A0EB-7CF115135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4039"/>
                <a:ext cx="761" cy="336"/>
              </a:xfrm>
              <a:prstGeom prst="curvedUp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4089FB3-EC5C-764C-B346-EB359BCE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2308"/>
              <a:ext cx="132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Maintenance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Rehearsal</a:t>
              </a: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A29B6845-8AA5-F549-BC42-20AA77717A53}"/>
              </a:ext>
            </a:extLst>
          </p:cNvPr>
          <p:cNvGrpSpPr>
            <a:grpSpLocks/>
          </p:cNvGrpSpPr>
          <p:nvPr/>
        </p:nvGrpSpPr>
        <p:grpSpPr bwMode="auto">
          <a:xfrm>
            <a:off x="2418999" y="2677014"/>
            <a:ext cx="3525838" cy="2667000"/>
            <a:chOff x="384" y="1872"/>
            <a:chExt cx="2221" cy="1680"/>
          </a:xfrm>
          <a:solidFill>
            <a:srgbClr val="0070C0"/>
          </a:solidFill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41AF30D7-FE26-F34E-8FBB-133162C4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38"/>
              <a:ext cx="748" cy="63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34CFDF47-72E2-7845-B27F-2AD6BA1D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Memory</a:t>
              </a: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DB25C14-3559-414B-B591-C98DC9DDC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92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A1832EA-5EC1-F546-9C49-0C3BCEA37FC3}"/>
              </a:ext>
            </a:extLst>
          </p:cNvPr>
          <p:cNvGrpSpPr>
            <a:grpSpLocks/>
          </p:cNvGrpSpPr>
          <p:nvPr/>
        </p:nvGrpSpPr>
        <p:grpSpPr bwMode="auto">
          <a:xfrm>
            <a:off x="5944589" y="2757566"/>
            <a:ext cx="3621088" cy="2667000"/>
            <a:chOff x="324" y="1872"/>
            <a:chExt cx="2281" cy="1680"/>
          </a:xfrm>
          <a:solidFill>
            <a:srgbClr val="0070C0"/>
          </a:solidFill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A76E85E-B000-1D4E-B3F9-927377EF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2221"/>
              <a:ext cx="825" cy="640"/>
            </a:xfrm>
            <a:prstGeom prst="rect">
              <a:avLst/>
            </a:prstGeom>
            <a:solidFill>
              <a:srgbClr val="0CA6B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Attention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</a:t>
              </a:r>
              <a:endParaRPr lang="en-US" altLang="en-US" sz="24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DCB6C385-42EF-D64A-9B87-9738DCBE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EC3F15AF-1049-6E4D-A401-038069FE8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92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40">
            <a:extLst>
              <a:ext uri="{FF2B5EF4-FFF2-40B4-BE49-F238E27FC236}">
                <a16:creationId xmlns:a16="http://schemas.microsoft.com/office/drawing/2014/main" id="{8A3B6625-40C4-944F-A135-FA0C9008A495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332F3A5-64EF-7B40-9583-600E06AEC94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80202BFA-203E-DD4D-9AA6-086ED625E887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1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CHUNKING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702A75C-1B73-9B42-AB92-248370677B6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35025" y="1408113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meaningful grouping of stimuli that can be stored as a unit in Short Term Memory. </a:t>
            </a:r>
            <a:r>
              <a:rPr lang="en-US" altLang="en-US" sz="3600" dirty="0"/>
              <a:t>					(Feldman, 2011)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sz="3600" dirty="0"/>
              <a:t>The process of grouping similar or meaningful information together.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600" dirty="0"/>
              <a:t>		(Cacioppo &amp; Freberg, 2013)</a:t>
            </a:r>
            <a:br>
              <a:rPr lang="en-US" sz="3600" dirty="0"/>
            </a:b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/>
              <a:t>Chunks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expand working memory load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433B919-8FA8-134D-A8A2-2757228C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38" y="3063949"/>
            <a:ext cx="4064000" cy="3048000"/>
          </a:xfrm>
          <a:prstGeom prst="rect">
            <a:avLst/>
          </a:prstGeom>
        </p:spPr>
      </p:pic>
      <p:sp>
        <p:nvSpPr>
          <p:cNvPr id="6" name="Freeform 40">
            <a:extLst>
              <a:ext uri="{FF2B5EF4-FFF2-40B4-BE49-F238E27FC236}">
                <a16:creationId xmlns:a16="http://schemas.microsoft.com/office/drawing/2014/main" id="{E066EEC1-ED02-9A42-A938-C3F77188EF4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283D92A4-2C66-1549-9627-D944EFBA9ED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E7FF3B66-FE49-C04F-BCB5-F8B54C70BB31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4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ACTIVITY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24795A-11A9-E44F-A5A5-39901369B389}"/>
              </a:ext>
            </a:extLst>
          </p:cNvPr>
          <p:cNvSpPr txBox="1">
            <a:spLocks/>
          </p:cNvSpPr>
          <p:nvPr/>
        </p:nvSpPr>
        <p:spPr>
          <a:xfrm>
            <a:off x="1666875" y="2162175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dirty="0"/>
              <a:t>Which is easier to remember?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4   8   3   7   9  2  5  1  6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 483  792  516</a:t>
            </a:r>
          </a:p>
          <a:p>
            <a:pPr lvl="1">
              <a:defRPr/>
            </a:pPr>
            <a:endParaRPr lang="en-US" altLang="en-US" sz="3200" dirty="0"/>
          </a:p>
          <a:p>
            <a:pPr marL="457200" lvl="1" indent="0">
              <a:buNone/>
              <a:defRPr/>
            </a:pPr>
            <a:r>
              <a:rPr lang="en-US" altLang="en-US" sz="3200" dirty="0"/>
              <a:t>t h e o c e a n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s b l u e a n d b e a u t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f u l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The ocean is blue and beautiful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5" name="Freeform 40">
            <a:extLst>
              <a:ext uri="{FF2B5EF4-FFF2-40B4-BE49-F238E27FC236}">
                <a16:creationId xmlns:a16="http://schemas.microsoft.com/office/drawing/2014/main" id="{D1D2C44F-6F97-4D48-8A4B-B92098FFEEE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CB062E6-6359-7446-A430-74D7D22FBB8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C7986CE-D5BC-6E43-B15C-BD4BD56CA9C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27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(LTM)</a:t>
            </a:r>
            <a:endParaRPr lang="en-ID" sz="48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4" y="2227907"/>
            <a:ext cx="5836089" cy="37548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final stage of the A-S Model that is the location of permanent memory.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/>
              <a:t>		     </a:t>
            </a:r>
            <a:r>
              <a:rPr lang="en-US" dirty="0"/>
              <a:t>(Cacioppo &amp; Freberg, 2013)</a:t>
            </a: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Memory that stores information on a relatively permanent basis, although it may be difficult to retrieve</a:t>
            </a:r>
            <a:r>
              <a:rPr lang="en-US" sz="2800" dirty="0"/>
              <a:t>.		         		   </a:t>
            </a:r>
            <a:r>
              <a:rPr lang="en-US" sz="2400" dirty="0"/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9486" y="1530609"/>
            <a:ext cx="3331201" cy="3052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529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(LTM)</a:t>
            </a:r>
            <a:endParaRPr lang="en-ID" sz="48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70357" y="1794805"/>
            <a:ext cx="10910049" cy="436734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en-US" sz="2800" dirty="0"/>
              <a:t>Once information passes from sensory to working memory, it can be encoded into long-term memory.</a:t>
            </a:r>
          </a:p>
          <a:p>
            <a:pPr>
              <a:lnSpc>
                <a:spcPct val="11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Function</a:t>
            </a:r>
            <a:r>
              <a:rPr lang="en-US" altLang="en-US" dirty="0"/>
              <a:t>—LTM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 	</a:t>
            </a:r>
            <a:r>
              <a:rPr lang="en-US" altLang="en-US" sz="2800" dirty="0"/>
              <a:t>organizes and stores information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		more passive form of storage than working memory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latin typeface="Lato" panose="020F0802020204030203" pitchFamily="34" charset="77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latin typeface="Lato" panose="020F0802020204030203" pitchFamily="34" charset="7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Capacity</a:t>
            </a:r>
            <a:r>
              <a:rPr lang="en-US" altLang="en-US" dirty="0"/>
              <a:t>: </a:t>
            </a:r>
            <a:r>
              <a:rPr lang="en-US" altLang="en-US" sz="2800" dirty="0"/>
              <a:t>Unlimited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Duration</a:t>
            </a:r>
            <a:r>
              <a:rPr lang="en-US" altLang="en-US" dirty="0"/>
              <a:t>—</a:t>
            </a:r>
            <a:r>
              <a:rPr lang="en-US" altLang="en-US" sz="2800" dirty="0"/>
              <a:t>Relatively permanent</a:t>
            </a:r>
            <a:endParaRPr lang="en-US" altLang="en-US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3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BC12ABF-97FE-F447-8560-28FD30FE2B94}"/>
              </a:ext>
            </a:extLst>
          </p:cNvPr>
          <p:cNvSpPr/>
          <p:nvPr/>
        </p:nvSpPr>
        <p:spPr>
          <a:xfrm rot="5400000">
            <a:off x="3699036" y="-1500311"/>
            <a:ext cx="4614492" cy="10686993"/>
          </a:xfrm>
          <a:custGeom>
            <a:avLst/>
            <a:gdLst>
              <a:gd name="connsiteX0" fmla="*/ 47695 w 4769510"/>
              <a:gd name="connsiteY0" fmla="*/ 0 h 5929638"/>
              <a:gd name="connsiteX1" fmla="*/ 3974576 w 4769510"/>
              <a:gd name="connsiteY1" fmla="*/ 0 h 5929638"/>
              <a:gd name="connsiteX2" fmla="*/ 4769510 w 4769510"/>
              <a:gd name="connsiteY2" fmla="*/ 794934 h 5929638"/>
              <a:gd name="connsiteX3" fmla="*/ 4769510 w 4769510"/>
              <a:gd name="connsiteY3" fmla="*/ 5881943 h 5929638"/>
              <a:gd name="connsiteX4" fmla="*/ 4721815 w 4769510"/>
              <a:gd name="connsiteY4" fmla="*/ 5929638 h 5929638"/>
              <a:gd name="connsiteX5" fmla="*/ 794934 w 4769510"/>
              <a:gd name="connsiteY5" fmla="*/ 5929638 h 5929638"/>
              <a:gd name="connsiteX6" fmla="*/ 0 w 4769510"/>
              <a:gd name="connsiteY6" fmla="*/ 5134704 h 5929638"/>
              <a:gd name="connsiteX7" fmla="*/ 0 w 4769510"/>
              <a:gd name="connsiteY7" fmla="*/ 47695 h 592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510" h="5929638">
                <a:moveTo>
                  <a:pt x="47695" y="0"/>
                </a:moveTo>
                <a:lnTo>
                  <a:pt x="3974576" y="0"/>
                </a:lnTo>
                <a:lnTo>
                  <a:pt x="4769510" y="794934"/>
                </a:lnTo>
                <a:lnTo>
                  <a:pt x="4769510" y="5881943"/>
                </a:lnTo>
                <a:lnTo>
                  <a:pt x="4721815" y="5929638"/>
                </a:lnTo>
                <a:lnTo>
                  <a:pt x="794934" y="5929638"/>
                </a:lnTo>
                <a:lnTo>
                  <a:pt x="0" y="5134704"/>
                </a:lnTo>
                <a:lnTo>
                  <a:pt x="0" y="47695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Maintenance </a:t>
            </a:r>
            <a:r>
              <a:rPr lang="en-US" altLang="en-US" sz="5400" dirty="0">
                <a:solidFill>
                  <a:srgbClr val="0CA6BF"/>
                </a:solidFill>
              </a:rPr>
              <a:t>Rehearsal of LTM 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AA390607-FA92-6E4D-9019-28C851474ADB}"/>
              </a:ext>
            </a:extLst>
          </p:cNvPr>
          <p:cNvGrpSpPr>
            <a:grpSpLocks/>
          </p:cNvGrpSpPr>
          <p:nvPr/>
        </p:nvGrpSpPr>
        <p:grpSpPr bwMode="auto">
          <a:xfrm>
            <a:off x="5516062" y="1678236"/>
            <a:ext cx="3103092" cy="3784614"/>
            <a:chOff x="3344" y="2301"/>
            <a:chExt cx="2489" cy="2647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CD3FD8B0-5563-C544-8A53-C36025EF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3" y="2687"/>
              <a:ext cx="824" cy="2261"/>
              <a:chOff x="4319" y="2110"/>
              <a:chExt cx="824" cy="2261"/>
            </a:xfrm>
          </p:grpSpPr>
          <p:sp>
            <p:nvSpPr>
              <p:cNvPr id="18" name="AutoShape 12">
                <a:extLst>
                  <a:ext uri="{FF2B5EF4-FFF2-40B4-BE49-F238E27FC236}">
                    <a16:creationId xmlns:a16="http://schemas.microsoft.com/office/drawing/2014/main" id="{F9401D89-2C1A-E44D-B31A-2761FAC3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512" y="1917"/>
                <a:ext cx="336" cy="721"/>
              </a:xfrm>
              <a:prstGeom prst="curvedRight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26606D8E-C77C-FB45-A0EB-7CF115135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4035"/>
                <a:ext cx="761" cy="336"/>
              </a:xfrm>
              <a:prstGeom prst="curvedUp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4089FB3-EC5C-764C-B346-EB359BCE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2301"/>
              <a:ext cx="248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Maintenance Rehearsal</a:t>
              </a: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A29B6845-8AA5-F549-BC42-20AA77717A53}"/>
              </a:ext>
            </a:extLst>
          </p:cNvPr>
          <p:cNvGrpSpPr>
            <a:grpSpLocks/>
          </p:cNvGrpSpPr>
          <p:nvPr/>
        </p:nvGrpSpPr>
        <p:grpSpPr bwMode="auto">
          <a:xfrm>
            <a:off x="1095396" y="2791739"/>
            <a:ext cx="2970408" cy="2245783"/>
            <a:chOff x="136" y="1872"/>
            <a:chExt cx="2253" cy="1680"/>
          </a:xfrm>
          <a:solidFill>
            <a:srgbClr val="0070C0"/>
          </a:solidFill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41AF30D7-FE26-F34E-8FBB-133162C4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2319"/>
              <a:ext cx="790" cy="66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34CFDF47-72E2-7845-B27F-2AD6BA1D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DB25C14-3559-414B-B591-C98DC9DDC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2646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A1832EA-5EC1-F546-9C49-0C3BCEA37FC3}"/>
              </a:ext>
            </a:extLst>
          </p:cNvPr>
          <p:cNvGrpSpPr>
            <a:grpSpLocks/>
          </p:cNvGrpSpPr>
          <p:nvPr/>
        </p:nvGrpSpPr>
        <p:grpSpPr bwMode="auto">
          <a:xfrm>
            <a:off x="4152897" y="2782194"/>
            <a:ext cx="3136948" cy="2245805"/>
            <a:chOff x="45" y="1872"/>
            <a:chExt cx="2470" cy="1680"/>
          </a:xfrm>
          <a:solidFill>
            <a:srgbClr val="0070C0"/>
          </a:solidFill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A76E85E-B000-1D4E-B3F9-927377EF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2207"/>
              <a:ext cx="825" cy="640"/>
            </a:xfrm>
            <a:prstGeom prst="rect">
              <a:avLst/>
            </a:prstGeom>
            <a:solidFill>
              <a:srgbClr val="0CA6B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Attention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</a:t>
              </a:r>
              <a:endParaRPr lang="en-US" altLang="en-US" sz="24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DCB6C385-42EF-D64A-9B87-9738DCBE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FBE89254-84BD-4E4F-B640-4C2E93A5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609" y="3301397"/>
            <a:ext cx="1361405" cy="923330"/>
          </a:xfrm>
          <a:prstGeom prst="rect">
            <a:avLst/>
          </a:prstGeom>
          <a:solidFill>
            <a:srgbClr val="0CA6BF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Encoding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  </a:t>
            </a:r>
            <a:endParaRPr lang="en-US" altLang="en-US" sz="180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EC43CB8-5FD2-244A-B454-EE48FC84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698" y="2791739"/>
            <a:ext cx="1838401" cy="2245796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Long Term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Memory</a:t>
            </a:r>
            <a:endParaRPr lang="en-US" altLang="en-US" sz="2400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98176B64-95B8-6440-9AC0-C5A91768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364" y="4490335"/>
            <a:ext cx="1239854" cy="923330"/>
          </a:xfrm>
          <a:prstGeom prst="rect">
            <a:avLst/>
          </a:prstGeom>
          <a:solidFill>
            <a:srgbClr val="0CA6BF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Retrieval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  </a:t>
            </a:r>
            <a:endParaRPr lang="en-US" altLang="en-US" sz="1800" dirty="0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165DC61-F57F-854D-B5B0-9B04914C8318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87160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DECA191C-A891-B147-9A38-3CDCF0B7E1D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87160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Graphic 36" descr="Arrow: Straight with solid fill">
            <a:extLst>
              <a:ext uri="{FF2B5EF4-FFF2-40B4-BE49-F238E27FC236}">
                <a16:creationId xmlns:a16="http://schemas.microsoft.com/office/drawing/2014/main" id="{5BC5E02C-1695-5241-A578-EBD953ADB3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086276" y="3691327"/>
            <a:ext cx="1006528" cy="533400"/>
          </a:xfrm>
          <a:prstGeom prst="rect">
            <a:avLst/>
          </a:prstGeom>
        </p:spPr>
      </p:pic>
      <p:pic>
        <p:nvPicPr>
          <p:cNvPr id="38" name="Graphic 37" descr="Arrow: Straight with solid fill">
            <a:extLst>
              <a:ext uri="{FF2B5EF4-FFF2-40B4-BE49-F238E27FC236}">
                <a16:creationId xmlns:a16="http://schemas.microsoft.com/office/drawing/2014/main" id="{E990109C-05DE-F541-A88F-D56EC80252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41771" y="3570543"/>
            <a:ext cx="1006528" cy="533400"/>
          </a:xfrm>
          <a:prstGeom prst="rect">
            <a:avLst/>
          </a:prstGeom>
        </p:spPr>
      </p:pic>
      <p:pic>
        <p:nvPicPr>
          <p:cNvPr id="39" name="Graphic 38" descr="Arrow: Straight with solid fill">
            <a:extLst>
              <a:ext uri="{FF2B5EF4-FFF2-40B4-BE49-F238E27FC236}">
                <a16:creationId xmlns:a16="http://schemas.microsoft.com/office/drawing/2014/main" id="{EDFFC01C-F6E0-BE4E-9227-15F4FC4EE8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021" y="3956935"/>
            <a:ext cx="100652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137297-A3CD-5842-94D6-F03FB20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709343"/>
            <a:ext cx="6678881" cy="4907686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0CA6BF"/>
                </a:solidFill>
                <a:latin typeface="Montserrat SemiBold" pitchFamily="2" charset="77"/>
              </a:rPr>
              <a:t>Memory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The ability to retain knowledge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latin typeface="Lato" panose="020F0802020204030203" pitchFamily="34" charset="77"/>
              </a:rPr>
              <a:t>     				</a:t>
            </a:r>
            <a:r>
              <a:rPr lang="en-US" sz="1800" dirty="0">
                <a:latin typeface="Lato" panose="020F0802020204030203" pitchFamily="34" charset="77"/>
              </a:rPr>
              <a:t>(Cacioppo &amp; Freberg, 2013)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The process by which we encode, store, and retrieve information. 	</a:t>
            </a:r>
            <a:r>
              <a:rPr lang="en-US" sz="2000" dirty="0">
                <a:latin typeface="Lato" panose="020F0802020204030203" pitchFamily="34" charset="77"/>
              </a:rPr>
              <a:t>(Feldman, 2011)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0CA6BF"/>
                </a:solidFill>
                <a:latin typeface="Montserrat SemiBold" pitchFamily="2" charset="77"/>
              </a:rPr>
              <a:t>Information Processing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A continuum including attention, sensation, perception, learning, memory and cognition.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9768E-05BE-8B4F-8904-21F4E8AA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32" y="964525"/>
            <a:ext cx="4322750" cy="4147288"/>
          </a:xfrm>
          <a:prstGeom prst="rect">
            <a:avLst/>
          </a:prstGeom>
        </p:spPr>
      </p:pic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41EEE389-DA57-164C-AB63-BAFE8098CA8F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6" name="Freeform 40">
            <a:extLst>
              <a:ext uri="{FF2B5EF4-FFF2-40B4-BE49-F238E27FC236}">
                <a16:creationId xmlns:a16="http://schemas.microsoft.com/office/drawing/2014/main" id="{9289C213-F7C7-0948-93AD-C6C53CB87D3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114A7F2F-279D-DC4C-B31D-73778B0A28C9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B70FD6-4F6D-5A4C-A060-E3BEB05AB744}"/>
              </a:ext>
            </a:extLst>
          </p:cNvPr>
          <p:cNvSpPr/>
          <p:nvPr/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Long-Term Memory  (LTM)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BDC6AD-0E9D-DD4C-A45A-548BF87912CA}"/>
              </a:ext>
            </a:extLst>
          </p:cNvPr>
          <p:cNvSpPr txBox="1">
            <a:spLocks noChangeArrowheads="1"/>
          </p:cNvSpPr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Encoding</a:t>
            </a:r>
            <a:r>
              <a:rPr lang="en-US" altLang="en-US" dirty="0"/>
              <a:t>—process that controls movement from working to long-term memory store</a:t>
            </a:r>
            <a:br>
              <a:rPr lang="en-US" altLang="en-US" dirty="0"/>
            </a:br>
            <a:endParaRPr lang="en-US" altLang="en-US" dirty="0"/>
          </a:p>
          <a:p>
            <a:pPr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Retrieval</a:t>
            </a:r>
            <a:r>
              <a:rPr lang="en-US" altLang="en-US" dirty="0"/>
              <a:t>—process that controls flow of information from long-term to working memory store</a:t>
            </a: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DEBA29B5-3649-3842-8AB8-A9F5294C13AD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1">
            <a:extLst>
              <a:ext uri="{FF2B5EF4-FFF2-40B4-BE49-F238E27FC236}">
                <a16:creationId xmlns:a16="http://schemas.microsoft.com/office/drawing/2014/main" id="{41151A70-4BB7-D640-8100-4D5A6F16619C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70FD6-4F6D-5A4C-A060-E3BEB05AB744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</a:t>
            </a:r>
            <a:r>
              <a:rPr lang="en-US" sz="4800" dirty="0"/>
              <a:t>(LTM)</a:t>
            </a:r>
            <a:endParaRPr lang="en-ID" sz="48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F586EA-A443-EC41-B13B-ED56E973F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9000"/>
                    </a14:imgEffect>
                    <a14:imgEffect>
                      <a14:brightnessContrast bright="3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487"/>
          <a:stretch/>
        </p:blipFill>
        <p:spPr>
          <a:xfrm>
            <a:off x="2004219" y="3690257"/>
            <a:ext cx="8183562" cy="1854252"/>
          </a:xfrm>
          <a:prstGeom prst="rect">
            <a:avLst/>
          </a:prstGeom>
        </p:spPr>
      </p:pic>
      <p:sp>
        <p:nvSpPr>
          <p:cNvPr id="4" name="Freeform 40">
            <a:extLst>
              <a:ext uri="{FF2B5EF4-FFF2-40B4-BE49-F238E27FC236}">
                <a16:creationId xmlns:a16="http://schemas.microsoft.com/office/drawing/2014/main" id="{6086C697-49AE-E447-B2EE-15BE8F38E94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41">
            <a:extLst>
              <a:ext uri="{FF2B5EF4-FFF2-40B4-BE49-F238E27FC236}">
                <a16:creationId xmlns:a16="http://schemas.microsoft.com/office/drawing/2014/main" id="{2F9FDD01-C983-A041-9C6D-2635B7BFE1B9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: Shape 24">
            <a:extLst>
              <a:ext uri="{FF2B5EF4-FFF2-40B4-BE49-F238E27FC236}">
                <a16:creationId xmlns:a16="http://schemas.microsoft.com/office/drawing/2014/main" id="{A0B5CBD4-F3B6-5340-9392-29623D968BFD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3761DF-C855-324E-9AD8-4992D749CEA8}"/>
              </a:ext>
            </a:extLst>
          </p:cNvPr>
          <p:cNvSpPr/>
          <p:nvPr/>
        </p:nvSpPr>
        <p:spPr>
          <a:xfrm>
            <a:off x="2122714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B191F5-89C2-1B47-AADE-E3CB39A6E994}"/>
              </a:ext>
            </a:extLst>
          </p:cNvPr>
          <p:cNvSpPr/>
          <p:nvPr/>
        </p:nvSpPr>
        <p:spPr>
          <a:xfrm>
            <a:off x="4980214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EC879A-1027-3A4B-9F11-F7482534260C}"/>
              </a:ext>
            </a:extLst>
          </p:cNvPr>
          <p:cNvSpPr/>
          <p:nvPr/>
        </p:nvSpPr>
        <p:spPr>
          <a:xfrm>
            <a:off x="7956209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</a:p>
        </p:txBody>
      </p:sp>
      <p:pic>
        <p:nvPicPr>
          <p:cNvPr id="11" name="Graphic 10" descr="Arrow: Straight with solid fill">
            <a:extLst>
              <a:ext uri="{FF2B5EF4-FFF2-40B4-BE49-F238E27FC236}">
                <a16:creationId xmlns:a16="http://schemas.microsoft.com/office/drawing/2014/main" id="{3905FFEA-68E7-B14F-AE80-F2C63203442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367267" y="2525487"/>
            <a:ext cx="533400" cy="533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7DB50BB8-E545-EC4A-BA44-C4E4D018F97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266216" y="2525488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D6509-57E9-A34E-93DA-931972264E8B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</a:t>
            </a:r>
            <a:r>
              <a:rPr lang="en-US" sz="4000" b="1" kern="1200" dirty="0">
                <a:solidFill>
                  <a:srgbClr val="0CA6BF"/>
                </a:solidFill>
                <a:latin typeface="+mj-lt"/>
                <a:ea typeface="+mj-ea"/>
                <a:cs typeface="+mj-cs"/>
              </a:rPr>
              <a:t>Model of Memory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88F3930-9A8E-E94E-8FB9-A532F2113749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510418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/>
              <a:t>In the model shown here, long-term memory is divided into </a:t>
            </a:r>
            <a:r>
              <a:rPr lang="en-US" altLang="en-US" sz="2400" b="1" u="sng" dirty="0"/>
              <a:t>procedural</a:t>
            </a:r>
            <a:r>
              <a:rPr lang="en-US" altLang="en-US" sz="2400" dirty="0"/>
              <a:t> memory (learned actions and skills) and </a:t>
            </a:r>
            <a:r>
              <a:rPr lang="en-US" altLang="en-US" sz="2400" b="1" u="sng" dirty="0"/>
              <a:t>declarative</a:t>
            </a:r>
            <a:r>
              <a:rPr lang="en-US" altLang="en-US" sz="2400" dirty="0"/>
              <a:t> memory (stored facts). </a:t>
            </a:r>
          </a:p>
          <a:p>
            <a:pPr>
              <a:defRPr/>
            </a:pPr>
            <a:r>
              <a:rPr lang="en-US" altLang="en-US" sz="2400" b="1" dirty="0"/>
              <a:t>Declarative</a:t>
            </a:r>
            <a:r>
              <a:rPr lang="en-US" altLang="en-US" sz="2400" dirty="0"/>
              <a:t> memories can be either semantic (impersonal knowledge) or episodic (personal experiences associated with specific times and places).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8" descr="0706.jpg                                                       0016F223smeagol                        BB150139:">
            <a:extLst>
              <a:ext uri="{FF2B5EF4-FFF2-40B4-BE49-F238E27FC236}">
                <a16:creationId xmlns:a16="http://schemas.microsoft.com/office/drawing/2014/main" id="{36ADBBB1-60E5-C74F-AFCD-65F5AB8C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06" y="1090616"/>
            <a:ext cx="5352060" cy="52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40">
            <a:extLst>
              <a:ext uri="{FF2B5EF4-FFF2-40B4-BE49-F238E27FC236}">
                <a16:creationId xmlns:a16="http://schemas.microsoft.com/office/drawing/2014/main" id="{C2FB16C2-F0E1-104B-BCBD-88FC4C759A36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1">
            <a:extLst>
              <a:ext uri="{FF2B5EF4-FFF2-40B4-BE49-F238E27FC236}">
                <a16:creationId xmlns:a16="http://schemas.microsoft.com/office/drawing/2014/main" id="{8A5E0891-2FBA-294F-B5EA-DC2583F9E5B5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F6E07BF6-0FFE-C54A-A0C5-ECB8CB5374D7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62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DF267-3822-234A-B9D2-1E84C190415F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4000" b="1" dirty="0"/>
              <a:t>Types of </a:t>
            </a:r>
            <a:r>
              <a:rPr lang="en-US" sz="4000" b="1" kern="1200" dirty="0">
                <a:solidFill>
                  <a:schemeClr val="tx1"/>
                </a:solidFill>
              </a:rPr>
              <a:t> </a:t>
            </a:r>
            <a:r>
              <a:rPr lang="en-US" sz="4000" b="1" kern="1200" dirty="0">
                <a:solidFill>
                  <a:srgbClr val="0CA6BF"/>
                </a:solidFill>
              </a:rPr>
              <a:t>Long-term Memory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8FECD2-9867-774B-9C14-20F66CF43F7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781503" y="1660882"/>
            <a:ext cx="800735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itchFamily="2" charset="2"/>
              <a:buAutoNum type="arabicPeriod"/>
              <a:defRPr/>
            </a:pP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Declarative memory </a:t>
            </a:r>
          </a:p>
          <a:p>
            <a:pPr lvl="2" algn="l">
              <a:defRPr/>
            </a:pPr>
            <a:r>
              <a:rPr lang="en-US" altLang="en-US" dirty="0"/>
              <a:t>memory with awareness.</a:t>
            </a:r>
          </a:p>
          <a:p>
            <a:pPr lvl="2" algn="l">
              <a:defRPr/>
            </a:pPr>
            <a:r>
              <a:rPr lang="en-US" altLang="en-US" dirty="0"/>
              <a:t>information can be consciously recollected</a:t>
            </a:r>
          </a:p>
          <a:p>
            <a:pPr lvl="2" algn="l">
              <a:defRPr/>
            </a:pPr>
            <a:r>
              <a:rPr lang="en-US" altLang="en-US" dirty="0"/>
              <a:t>Also known as  </a:t>
            </a:r>
            <a:r>
              <a:rPr lang="en-US" altLang="en-US" b="1" dirty="0"/>
              <a:t>Explicit memory</a:t>
            </a:r>
          </a:p>
          <a:p>
            <a:pPr lvl="2" algn="l">
              <a:defRPr/>
            </a:pPr>
            <a:endParaRPr lang="en-US" alt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  <a:p>
            <a:pPr marL="514350" indent="-514350" algn="l">
              <a:buFont typeface="Wingdings" pitchFamily="2" charset="2"/>
              <a:buAutoNum type="arabicPeriod"/>
              <a:defRPr/>
            </a:pP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Non-Declarative memory/Procedural memory</a:t>
            </a:r>
          </a:p>
          <a:p>
            <a:pPr lvl="2" algn="l">
              <a:defRPr/>
            </a:pPr>
            <a:r>
              <a:rPr lang="en-US" altLang="en-US" dirty="0"/>
              <a:t>memory without awareness.</a:t>
            </a:r>
          </a:p>
          <a:p>
            <a:pPr lvl="2" algn="l">
              <a:defRPr/>
            </a:pPr>
            <a:r>
              <a:rPr lang="en-US" altLang="en-US" dirty="0"/>
              <a:t>Memory that affects behavior but cannot consciously be recalled</a:t>
            </a:r>
          </a:p>
          <a:p>
            <a:pPr lvl="2" algn="l">
              <a:defRPr/>
            </a:pPr>
            <a:r>
              <a:rPr lang="en-US" altLang="en-US" dirty="0"/>
              <a:t>Also known as  </a:t>
            </a:r>
            <a:r>
              <a:rPr lang="en-US" altLang="en-US" b="1" dirty="0"/>
              <a:t>Implicit memory</a:t>
            </a:r>
          </a:p>
          <a:p>
            <a:pPr lvl="1" algn="l">
              <a:defRPr/>
            </a:pPr>
            <a:endParaRPr lang="en-US" altLang="en-US" dirty="0">
              <a:solidFill>
                <a:srgbClr val="0CA6BF"/>
              </a:solidFill>
            </a:endParaRPr>
          </a:p>
          <a:p>
            <a:pPr lvl="1" algn="l">
              <a:defRPr/>
            </a:pPr>
            <a:endParaRPr lang="en-US" altLang="en-US" dirty="0">
              <a:solidFill>
                <a:srgbClr val="0CA6BF"/>
              </a:solidFill>
            </a:endParaRPr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FFC0183D-E9B5-FD41-8B53-3E852866426B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24">
            <a:extLst>
              <a:ext uri="{FF2B5EF4-FFF2-40B4-BE49-F238E27FC236}">
                <a16:creationId xmlns:a16="http://schemas.microsoft.com/office/drawing/2014/main" id="{223C5350-7F3A-CD4A-B6E7-094B95844209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8" name="Freeform 40">
            <a:extLst>
              <a:ext uri="{FF2B5EF4-FFF2-40B4-BE49-F238E27FC236}">
                <a16:creationId xmlns:a16="http://schemas.microsoft.com/office/drawing/2014/main" id="{21EE73CA-ED6B-D74E-8070-E8315E69BC20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D305A78D-70EE-F14C-8099-B3C66CE3CE1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4958ED0F-5BE6-3E4D-966C-8A5549D15F90}"/>
              </a:ext>
            </a:extLst>
          </p:cNvPr>
          <p:cNvSpPr>
            <a:spLocks/>
          </p:cNvSpPr>
          <p:nvPr/>
        </p:nvSpPr>
        <p:spPr bwMode="auto">
          <a:xfrm>
            <a:off x="1498603" y="2200765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9D6B71-652B-E24E-9321-8F674E4A26A9}"/>
              </a:ext>
            </a:extLst>
          </p:cNvPr>
          <p:cNvSpPr>
            <a:spLocks/>
          </p:cNvSpPr>
          <p:nvPr/>
        </p:nvSpPr>
        <p:spPr bwMode="auto">
          <a:xfrm>
            <a:off x="1498603" y="2514129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50A72B7F-D202-984E-8CF5-A565209CE776}"/>
              </a:ext>
            </a:extLst>
          </p:cNvPr>
          <p:cNvSpPr>
            <a:spLocks/>
          </p:cNvSpPr>
          <p:nvPr/>
        </p:nvSpPr>
        <p:spPr bwMode="auto">
          <a:xfrm>
            <a:off x="1498603" y="2817188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93DD87F1-14C0-3C46-A5E1-7BECA829BC25}"/>
              </a:ext>
            </a:extLst>
          </p:cNvPr>
          <p:cNvSpPr>
            <a:spLocks/>
          </p:cNvSpPr>
          <p:nvPr/>
        </p:nvSpPr>
        <p:spPr bwMode="auto">
          <a:xfrm>
            <a:off x="1498603" y="4489820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6DB9F5B-11C1-494A-A648-FA142F2FEFEF}"/>
              </a:ext>
            </a:extLst>
          </p:cNvPr>
          <p:cNvSpPr>
            <a:spLocks/>
          </p:cNvSpPr>
          <p:nvPr/>
        </p:nvSpPr>
        <p:spPr bwMode="auto">
          <a:xfrm>
            <a:off x="1498603" y="3888782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29BD67B9-A270-5443-B55D-D6AB91D26C89}"/>
              </a:ext>
            </a:extLst>
          </p:cNvPr>
          <p:cNvSpPr>
            <a:spLocks/>
          </p:cNvSpPr>
          <p:nvPr/>
        </p:nvSpPr>
        <p:spPr bwMode="auto">
          <a:xfrm>
            <a:off x="1498603" y="4191841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5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9586BD-CE9A-164A-ABCE-003CE53E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7226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178210-6563-DF48-8537-7D60AD2915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9662">
            <a:off x="8027337" y="3726636"/>
            <a:ext cx="232839" cy="83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55158-DCD8-3C43-A272-E130B9D68F84}"/>
              </a:ext>
            </a:extLst>
          </p:cNvPr>
          <p:cNvSpPr/>
          <p:nvPr/>
        </p:nvSpPr>
        <p:spPr>
          <a:xfrm>
            <a:off x="7405141" y="239843"/>
            <a:ext cx="3702570" cy="464695"/>
          </a:xfrm>
          <a:prstGeom prst="rect">
            <a:avLst/>
          </a:prstGeom>
          <a:solidFill>
            <a:srgbClr val="10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  <a:latin typeface="Lato" panose="020F0802020204030203" pitchFamily="34" charset="77"/>
              </a:rPr>
              <a:t>Non-Declarative memory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06676-6D31-3A42-8AE0-CE94B3EB99D9}"/>
              </a:ext>
            </a:extLst>
          </p:cNvPr>
          <p:cNvSpPr/>
          <p:nvPr/>
        </p:nvSpPr>
        <p:spPr>
          <a:xfrm>
            <a:off x="14990" y="6430780"/>
            <a:ext cx="1978702" cy="412230"/>
          </a:xfrm>
          <a:prstGeom prst="rect">
            <a:avLst/>
          </a:prstGeom>
          <a:solidFill>
            <a:srgbClr val="2A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1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78759B5-CB96-3744-A9E7-0D4BC0AB600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87456" y="1802396"/>
            <a:ext cx="8746671" cy="376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/>
              <a:t>Information based on facts.</a:t>
            </a:r>
          </a:p>
          <a:p>
            <a:pPr marL="0" indent="0">
              <a:buNone/>
              <a:defRPr/>
            </a:pPr>
            <a:r>
              <a:rPr lang="en-US" altLang="en-US" dirty="0"/>
              <a:t>Memory consciously recalled or declared.</a:t>
            </a:r>
          </a:p>
          <a:p>
            <a:pPr marL="0" indent="0">
              <a:buNone/>
              <a:defRPr/>
            </a:pPr>
            <a:r>
              <a:rPr lang="en-US" altLang="en-US" dirty="0"/>
              <a:t>Can use explicit memory to directly respond to a question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Two subtypes of declarative memory</a:t>
            </a:r>
          </a:p>
          <a:p>
            <a:pPr marL="857250" indent="-857250">
              <a:buFont typeface="Wingdings" pitchFamily="2" charset="2"/>
              <a:buAutoNum type="romanLcPeriod"/>
              <a:defRPr/>
            </a:pPr>
            <a:r>
              <a:rPr lang="en-US" altLang="en-US" dirty="0">
                <a:solidFill>
                  <a:srgbClr val="0CA6BF"/>
                </a:solidFill>
              </a:rPr>
              <a:t>Semantic memory</a:t>
            </a:r>
          </a:p>
          <a:p>
            <a:pPr marL="857250" indent="-857250">
              <a:buFont typeface="Wingdings" pitchFamily="2" charset="2"/>
              <a:buAutoNum type="romanLcPeriod"/>
              <a:defRPr/>
            </a:pPr>
            <a:r>
              <a:rPr lang="en-US" altLang="en-US" dirty="0">
                <a:solidFill>
                  <a:srgbClr val="0CA6BF"/>
                </a:solidFill>
              </a:rPr>
              <a:t>Episodic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98AB8-EF2F-BD46-8197-B721753D3D8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1: Declarative Memory </a:t>
            </a:r>
            <a:r>
              <a:rPr lang="en-US" sz="3200" b="1" dirty="0"/>
              <a:t>(</a:t>
            </a:r>
            <a:r>
              <a:rPr lang="en-US" sz="3200" b="1" kern="1200" dirty="0"/>
              <a:t>Explicit memory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6DBCA-5662-8546-BA5C-779121361FBC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E552891B-E90B-384E-9417-F1E6695FD710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14" name="Freeform 40">
            <a:extLst>
              <a:ext uri="{FF2B5EF4-FFF2-40B4-BE49-F238E27FC236}">
                <a16:creationId xmlns:a16="http://schemas.microsoft.com/office/drawing/2014/main" id="{3D24F050-97BE-8E43-84CA-9042B4D9C775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B42635CA-6B0C-4342-BA17-B8A2B822031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36">
            <a:extLst>
              <a:ext uri="{FF2B5EF4-FFF2-40B4-BE49-F238E27FC236}">
                <a16:creationId xmlns:a16="http://schemas.microsoft.com/office/drawing/2014/main" id="{F13966C5-96FD-F941-816E-3E249DF45633}"/>
              </a:ext>
            </a:extLst>
          </p:cNvPr>
          <p:cNvSpPr>
            <a:spLocks/>
          </p:cNvSpPr>
          <p:nvPr/>
        </p:nvSpPr>
        <p:spPr bwMode="auto">
          <a:xfrm>
            <a:off x="892166" y="193910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F911DAAB-8FD4-D34F-8048-BB3947E8E916}"/>
              </a:ext>
            </a:extLst>
          </p:cNvPr>
          <p:cNvSpPr>
            <a:spLocks/>
          </p:cNvSpPr>
          <p:nvPr/>
        </p:nvSpPr>
        <p:spPr bwMode="auto">
          <a:xfrm>
            <a:off x="892165" y="2442511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E6110693-62F8-A241-9D59-08CC87C23DD7}"/>
              </a:ext>
            </a:extLst>
          </p:cNvPr>
          <p:cNvSpPr>
            <a:spLocks/>
          </p:cNvSpPr>
          <p:nvPr/>
        </p:nvSpPr>
        <p:spPr bwMode="auto">
          <a:xfrm>
            <a:off x="893078" y="296321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26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565072" y="998121"/>
            <a:ext cx="50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/>
              <a:t>i</a:t>
            </a:r>
            <a:r>
              <a:rPr lang="en-US" altLang="en-US" sz="4400" dirty="0"/>
              <a:t>. Semantic Memory</a:t>
            </a:r>
            <a:endParaRPr lang="id-ID" sz="44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3144506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291314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8" y="2803365"/>
            <a:ext cx="8765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dirty="0"/>
              <a:t>Information about impersonal facts and general knowledge </a:t>
            </a:r>
          </a:p>
          <a:p>
            <a:pPr>
              <a:defRPr/>
            </a:pPr>
            <a:r>
              <a:rPr lang="en-US" altLang="en-US" sz="2000" dirty="0"/>
              <a:t>e.g., North is cold and beautiful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369000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399040"/>
            <a:ext cx="8624068" cy="66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en-US" sz="1400" dirty="0"/>
          </a:p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Memory not tied to personal events.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6" y="417348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4102850"/>
            <a:ext cx="8624068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General facts and definitions about the world. 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E7125-D1FB-094F-8F07-3EEB2C279F05}"/>
              </a:ext>
            </a:extLst>
          </p:cNvPr>
          <p:cNvSpPr/>
          <p:nvPr/>
        </p:nvSpPr>
        <p:spPr>
          <a:xfrm>
            <a:off x="5759471" y="1853964"/>
            <a:ext cx="2521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General memory)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2C624-BD47-6644-A846-4CA0C0A05EEA}"/>
              </a:ext>
            </a:extLst>
          </p:cNvPr>
          <p:cNvSpPr/>
          <p:nvPr/>
        </p:nvSpPr>
        <p:spPr>
          <a:xfrm>
            <a:off x="2414509" y="4473582"/>
            <a:ext cx="6096000" cy="8371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Examples: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/>
              <a:t>Usually, a car has four wheels.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/>
              <a:t>Color of strawberry is red and it’s useful for health</a:t>
            </a:r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2A1D8AD0-9AD2-CB4D-A104-A42472EC80D7}"/>
              </a:ext>
            </a:extLst>
          </p:cNvPr>
          <p:cNvSpPr>
            <a:spLocks/>
          </p:cNvSpPr>
          <p:nvPr/>
        </p:nvSpPr>
        <p:spPr bwMode="auto">
          <a:xfrm>
            <a:off x="2046055" y="5505606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057766-3BA1-EC4F-88CF-946873967B52}"/>
              </a:ext>
            </a:extLst>
          </p:cNvPr>
          <p:cNvSpPr txBox="1"/>
          <p:nvPr/>
        </p:nvSpPr>
        <p:spPr>
          <a:xfrm>
            <a:off x="2414509" y="5435700"/>
            <a:ext cx="8624068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Does NOT depend on tying the item to your past.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C2F9A-C35E-3F4B-A822-A1BA52F1D3E6}"/>
              </a:ext>
            </a:extLst>
          </p:cNvPr>
          <p:cNvSpPr txBox="1"/>
          <p:nvPr/>
        </p:nvSpPr>
        <p:spPr>
          <a:xfrm>
            <a:off x="513801" y="191514"/>
            <a:ext cx="4246804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Declarative Memory</a:t>
            </a:r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7210A6D0-9F56-7444-840A-48AEE0D972D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FB10077E-3C0B-1343-878D-318F20738D8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565072" y="998121"/>
            <a:ext cx="50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/>
              <a:t>ii. Episodic Memory</a:t>
            </a:r>
            <a:endParaRPr lang="id-ID" sz="44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3144506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297846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2803365"/>
            <a:ext cx="8624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dirty="0"/>
              <a:t>Information about events or “episodes”. 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7" y="3483170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117885"/>
            <a:ext cx="8624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en-US" sz="1400" dirty="0"/>
          </a:p>
          <a:p>
            <a:pPr>
              <a:defRPr/>
            </a:pPr>
            <a:r>
              <a:rPr lang="en-US" altLang="en-US" sz="2800" dirty="0"/>
              <a:t>Memory tied to your own personal experiences.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46056" y="406462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994718"/>
            <a:ext cx="8624068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General facts and definitions about the world 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E7125-D1FB-094F-8F07-3EEB2C279F05}"/>
              </a:ext>
            </a:extLst>
          </p:cNvPr>
          <p:cNvSpPr/>
          <p:nvPr/>
        </p:nvSpPr>
        <p:spPr>
          <a:xfrm>
            <a:off x="5367585" y="1853964"/>
            <a:ext cx="2943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Personal knowledge)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2C624-BD47-6644-A846-4CA0C0A05EEA}"/>
              </a:ext>
            </a:extLst>
          </p:cNvPr>
          <p:cNvSpPr/>
          <p:nvPr/>
        </p:nvSpPr>
        <p:spPr>
          <a:xfrm>
            <a:off x="2447166" y="4400150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/>
              <a:t>Examples: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Remembering your visit to any picnic place.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Birthday or wedding ceremony.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Your birth month.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Your best memory till date.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401A1-877B-9F42-943B-3C6F54C184D7}"/>
              </a:ext>
            </a:extLst>
          </p:cNvPr>
          <p:cNvSpPr txBox="1"/>
          <p:nvPr/>
        </p:nvSpPr>
        <p:spPr>
          <a:xfrm>
            <a:off x="513801" y="191514"/>
            <a:ext cx="4246804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Declarative Memory</a:t>
            </a:r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7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60D57-B48C-4F42-9861-98F09E5043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180828"/>
            <a:ext cx="8180353" cy="4294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3BA54-7542-AE44-811F-BFB5EEA34D85}"/>
              </a:ext>
            </a:extLst>
          </p:cNvPr>
          <p:cNvSpPr txBox="1"/>
          <p:nvPr/>
        </p:nvSpPr>
        <p:spPr>
          <a:xfrm>
            <a:off x="513801" y="191514"/>
            <a:ext cx="4394280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Declarative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2CD56C-50FE-9244-AF5D-AA91461A59CA}"/>
              </a:ext>
            </a:extLst>
          </p:cNvPr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286B16-EACB-934E-A00C-78EFB601A878}"/>
              </a:ext>
            </a:extLst>
          </p:cNvPr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20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31014C-8CD3-7F4B-A11A-7E210DFB9766}"/>
              </a:ext>
            </a:extLst>
          </p:cNvPr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20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11A9F611-B061-BF4B-A1CE-977DB69EEFE7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62">
            <a:extLst>
              <a:ext uri="{FF2B5EF4-FFF2-40B4-BE49-F238E27FC236}">
                <a16:creationId xmlns:a16="http://schemas.microsoft.com/office/drawing/2014/main" id="{D85F68DE-EA34-754B-807D-B5B2A6390FD0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 40">
            <a:extLst>
              <a:ext uri="{FF2B5EF4-FFF2-40B4-BE49-F238E27FC236}">
                <a16:creationId xmlns:a16="http://schemas.microsoft.com/office/drawing/2014/main" id="{ADF82DF0-3CC6-9343-AAC8-83E59DB7CE6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D3149E6E-BBC1-B04A-A64A-1846E2CB290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1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635AD-7505-4152-9A27-DEF4D08D22F5}"/>
              </a:ext>
            </a:extLst>
          </p:cNvPr>
          <p:cNvSpPr txBox="1"/>
          <p:nvPr/>
        </p:nvSpPr>
        <p:spPr>
          <a:xfrm>
            <a:off x="676991" y="3620139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-150" dirty="0">
                <a:solidFill>
                  <a:srgbClr val="0CA6BF"/>
                </a:solidFill>
                <a:latin typeface="+mj-lt"/>
              </a:rPr>
              <a:t>Examples</a:t>
            </a:r>
          </a:p>
        </p:txBody>
      </p:sp>
      <p:sp>
        <p:nvSpPr>
          <p:cNvPr id="55" name="Figure">
            <a:extLst>
              <a:ext uri="{FF2B5EF4-FFF2-40B4-BE49-F238E27FC236}">
                <a16:creationId xmlns:a16="http://schemas.microsoft.com/office/drawing/2014/main" id="{A22C4706-9989-40F4-8589-26B68336E907}"/>
              </a:ext>
            </a:extLst>
          </p:cNvPr>
          <p:cNvSpPr/>
          <p:nvPr/>
        </p:nvSpPr>
        <p:spPr>
          <a:xfrm>
            <a:off x="2155368" y="4016832"/>
            <a:ext cx="1755453" cy="150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6" name="Figure">
            <a:extLst>
              <a:ext uri="{FF2B5EF4-FFF2-40B4-BE49-F238E27FC236}">
                <a16:creationId xmlns:a16="http://schemas.microsoft.com/office/drawing/2014/main" id="{0C0573C8-C80D-4629-BCF6-FEF3A717DA9B}"/>
              </a:ext>
            </a:extLst>
          </p:cNvPr>
          <p:cNvSpPr/>
          <p:nvPr/>
        </p:nvSpPr>
        <p:spPr>
          <a:xfrm>
            <a:off x="4171479" y="4016833"/>
            <a:ext cx="1756170" cy="1508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7" name="Figure">
            <a:extLst>
              <a:ext uri="{FF2B5EF4-FFF2-40B4-BE49-F238E27FC236}">
                <a16:creationId xmlns:a16="http://schemas.microsoft.com/office/drawing/2014/main" id="{74551F61-D52C-47DC-A7CC-8B5B37C2A160}"/>
              </a:ext>
            </a:extLst>
          </p:cNvPr>
          <p:cNvSpPr/>
          <p:nvPr/>
        </p:nvSpPr>
        <p:spPr>
          <a:xfrm>
            <a:off x="6187111" y="4016832"/>
            <a:ext cx="1755453" cy="150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8" name="Figure">
            <a:extLst>
              <a:ext uri="{FF2B5EF4-FFF2-40B4-BE49-F238E27FC236}">
                <a16:creationId xmlns:a16="http://schemas.microsoft.com/office/drawing/2014/main" id="{EFBBFF31-CFB6-4C2E-A8D3-CC3E30068B15}"/>
              </a:ext>
            </a:extLst>
          </p:cNvPr>
          <p:cNvSpPr/>
          <p:nvPr/>
        </p:nvSpPr>
        <p:spPr>
          <a:xfrm>
            <a:off x="8235880" y="4016833"/>
            <a:ext cx="1756170" cy="1508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60" name="Cercle">
            <a:extLst>
              <a:ext uri="{FF2B5EF4-FFF2-40B4-BE49-F238E27FC236}">
                <a16:creationId xmlns:a16="http://schemas.microsoft.com/office/drawing/2014/main" id="{E5ECD38D-C9DC-4C59-9823-D78D24DD5962}"/>
              </a:ext>
            </a:extLst>
          </p:cNvPr>
          <p:cNvSpPr/>
          <p:nvPr/>
        </p:nvSpPr>
        <p:spPr>
          <a:xfrm>
            <a:off x="2649106" y="5115596"/>
            <a:ext cx="634909" cy="6061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01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1" name="Cercle">
            <a:extLst>
              <a:ext uri="{FF2B5EF4-FFF2-40B4-BE49-F238E27FC236}">
                <a16:creationId xmlns:a16="http://schemas.microsoft.com/office/drawing/2014/main" id="{7EC11C81-C920-4AC3-B71F-6D5FF19B64B1}"/>
              </a:ext>
            </a:extLst>
          </p:cNvPr>
          <p:cNvSpPr/>
          <p:nvPr/>
        </p:nvSpPr>
        <p:spPr>
          <a:xfrm>
            <a:off x="4743519" y="3714245"/>
            <a:ext cx="634902" cy="606134"/>
          </a:xfrm>
          <a:prstGeom prst="ellipse">
            <a:avLst/>
          </a:pr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02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2" name="Cercle">
            <a:extLst>
              <a:ext uri="{FF2B5EF4-FFF2-40B4-BE49-F238E27FC236}">
                <a16:creationId xmlns:a16="http://schemas.microsoft.com/office/drawing/2014/main" id="{BC12BDB8-1433-4CBB-9D1A-0DFDAF831EAC}"/>
              </a:ext>
            </a:extLst>
          </p:cNvPr>
          <p:cNvSpPr/>
          <p:nvPr/>
        </p:nvSpPr>
        <p:spPr>
          <a:xfrm>
            <a:off x="6770912" y="5126482"/>
            <a:ext cx="634909" cy="6061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03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3" name="Figure">
            <a:extLst>
              <a:ext uri="{FF2B5EF4-FFF2-40B4-BE49-F238E27FC236}">
                <a16:creationId xmlns:a16="http://schemas.microsoft.com/office/drawing/2014/main" id="{73F48354-7FF3-4D30-AE02-B70A5AF631E5}"/>
              </a:ext>
            </a:extLst>
          </p:cNvPr>
          <p:cNvSpPr/>
          <p:nvPr/>
        </p:nvSpPr>
        <p:spPr>
          <a:xfrm>
            <a:off x="8796510" y="3714240"/>
            <a:ext cx="634909" cy="606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3"/>
                  <a:pt x="16773" y="21600"/>
                  <a:pt x="10800" y="21600"/>
                </a:cubicBezTo>
                <a:cubicBezTo>
                  <a:pt x="4827" y="21600"/>
                  <a:pt x="0" y="16773"/>
                  <a:pt x="0" y="10800"/>
                </a:cubicBezTo>
                <a:cubicBezTo>
                  <a:pt x="0" y="4827"/>
                  <a:pt x="4827" y="0"/>
                  <a:pt x="10800" y="0"/>
                </a:cubicBezTo>
                <a:cubicBezTo>
                  <a:pt x="16773" y="0"/>
                  <a:pt x="21600" y="4827"/>
                  <a:pt x="21600" y="10800"/>
                </a:cubicBezTo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04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1" name="TextBox 88">
            <a:extLst>
              <a:ext uri="{FF2B5EF4-FFF2-40B4-BE49-F238E27FC236}">
                <a16:creationId xmlns:a16="http://schemas.microsoft.com/office/drawing/2014/main" id="{8737F69E-5EF8-40D0-B9EE-64097AF52106}"/>
              </a:ext>
            </a:extLst>
          </p:cNvPr>
          <p:cNvSpPr txBox="1"/>
          <p:nvPr/>
        </p:nvSpPr>
        <p:spPr>
          <a:xfrm>
            <a:off x="2250771" y="5769552"/>
            <a:ext cx="175617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Riding a</a:t>
            </a:r>
          </a:p>
          <a:p>
            <a:pPr lvl="1">
              <a:defRPr/>
            </a:pPr>
            <a:r>
              <a:rPr lang="en-US" altLang="en-US" dirty="0"/>
              <a:t> bike</a:t>
            </a:r>
          </a:p>
        </p:txBody>
      </p:sp>
      <p:sp>
        <p:nvSpPr>
          <p:cNvPr id="74" name="TextBox 91">
            <a:extLst>
              <a:ext uri="{FF2B5EF4-FFF2-40B4-BE49-F238E27FC236}">
                <a16:creationId xmlns:a16="http://schemas.microsoft.com/office/drawing/2014/main" id="{29E3795E-D21D-4011-A955-9022B35E1EE0}"/>
              </a:ext>
            </a:extLst>
          </p:cNvPr>
          <p:cNvSpPr txBox="1"/>
          <p:nvPr/>
        </p:nvSpPr>
        <p:spPr>
          <a:xfrm>
            <a:off x="5897443" y="5760475"/>
            <a:ext cx="244018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Using the shift stick while driving.</a:t>
            </a:r>
          </a:p>
        </p:txBody>
      </p:sp>
      <p:sp>
        <p:nvSpPr>
          <p:cNvPr id="80" name="TextBox 97">
            <a:extLst>
              <a:ext uri="{FF2B5EF4-FFF2-40B4-BE49-F238E27FC236}">
                <a16:creationId xmlns:a16="http://schemas.microsoft.com/office/drawing/2014/main" id="{A04408E5-FB9B-462A-B7E5-4520F542562E}"/>
              </a:ext>
            </a:extLst>
          </p:cNvPr>
          <p:cNvSpPr txBox="1"/>
          <p:nvPr/>
        </p:nvSpPr>
        <p:spPr>
          <a:xfrm>
            <a:off x="4049742" y="5760476"/>
            <a:ext cx="172101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en-US" altLang="en-US" dirty="0"/>
              <a:t>Knowing </a:t>
            </a:r>
          </a:p>
          <a:p>
            <a:pPr lvl="1" algn="ctr">
              <a:defRPr/>
            </a:pPr>
            <a:r>
              <a:rPr lang="en-US" altLang="en-US" dirty="0"/>
              <a:t>how to swim.</a:t>
            </a:r>
          </a:p>
        </p:txBody>
      </p:sp>
      <p:sp>
        <p:nvSpPr>
          <p:cNvPr id="83" name="TextBox 100">
            <a:extLst>
              <a:ext uri="{FF2B5EF4-FFF2-40B4-BE49-F238E27FC236}">
                <a16:creationId xmlns:a16="http://schemas.microsoft.com/office/drawing/2014/main" id="{68759B7E-33BC-4184-8CF5-727E2DDFDF34}"/>
              </a:ext>
            </a:extLst>
          </p:cNvPr>
          <p:cNvSpPr txBox="1"/>
          <p:nvPr/>
        </p:nvSpPr>
        <p:spPr>
          <a:xfrm>
            <a:off x="8235880" y="5764606"/>
            <a:ext cx="244018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Tying your </a:t>
            </a:r>
          </a:p>
          <a:p>
            <a:pPr lvl="1">
              <a:defRPr/>
            </a:pPr>
            <a:r>
              <a:rPr lang="en-US" altLang="en-US" dirty="0"/>
              <a:t>shoelaces.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0B54B-AE15-4148-AEE8-4CCEC95DFFB8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3" name="Freeform 40">
            <a:extLst>
              <a:ext uri="{FF2B5EF4-FFF2-40B4-BE49-F238E27FC236}">
                <a16:creationId xmlns:a16="http://schemas.microsoft.com/office/drawing/2014/main" id="{E46E903B-A753-4642-B39E-F80B2E3AC66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098CD75E-6076-46CE-87E7-9C04F89E00A2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Graphic 34" descr="Motorcycle with solid fill">
            <a:extLst>
              <a:ext uri="{FF2B5EF4-FFF2-40B4-BE49-F238E27FC236}">
                <a16:creationId xmlns:a16="http://schemas.microsoft.com/office/drawing/2014/main" id="{56C1C47F-AC01-9B45-B5CE-41C9BD8F5B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6602" y="4459697"/>
            <a:ext cx="685857" cy="685857"/>
          </a:xfrm>
          <a:prstGeom prst="rect">
            <a:avLst/>
          </a:prstGeom>
        </p:spPr>
      </p:pic>
      <p:pic>
        <p:nvPicPr>
          <p:cNvPr id="36" name="Graphic 35" descr="Swimming with solid fill">
            <a:extLst>
              <a:ext uri="{FF2B5EF4-FFF2-40B4-BE49-F238E27FC236}">
                <a16:creationId xmlns:a16="http://schemas.microsoft.com/office/drawing/2014/main" id="{5E8A237D-F1F6-314E-A951-7FF1D2CF705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5864" y="4407481"/>
            <a:ext cx="685857" cy="685857"/>
          </a:xfrm>
          <a:prstGeom prst="rect">
            <a:avLst/>
          </a:prstGeom>
        </p:spPr>
      </p:pic>
      <p:pic>
        <p:nvPicPr>
          <p:cNvPr id="37" name="Graphic 36" descr="Steering Wheel with solid fill">
            <a:extLst>
              <a:ext uri="{FF2B5EF4-FFF2-40B4-BE49-F238E27FC236}">
                <a16:creationId xmlns:a16="http://schemas.microsoft.com/office/drawing/2014/main" id="{6C5F69BD-FD9D-1141-B3C0-025255C759A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1767" y="4495122"/>
            <a:ext cx="606139" cy="606139"/>
          </a:xfrm>
          <a:prstGeom prst="rect">
            <a:avLst/>
          </a:prstGeom>
        </p:spPr>
      </p:pic>
      <p:pic>
        <p:nvPicPr>
          <p:cNvPr id="38" name="Graphic 37" descr="Rope Knot with solid fill">
            <a:extLst>
              <a:ext uri="{FF2B5EF4-FFF2-40B4-BE49-F238E27FC236}">
                <a16:creationId xmlns:a16="http://schemas.microsoft.com/office/drawing/2014/main" id="{0A30A3ED-D637-B443-8EE3-0E4BD62314C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8526" y="4475213"/>
            <a:ext cx="542893" cy="542893"/>
          </a:xfrm>
          <a:prstGeom prst="rect">
            <a:avLst/>
          </a:prstGeom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id="{20549BA6-0C95-BA44-BE0F-E6670BD145B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87456" y="1802396"/>
            <a:ext cx="8746671" cy="1985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/>
              <a:t>Memory that enables a person to perform specific learned skills or habitual responses.</a:t>
            </a:r>
          </a:p>
          <a:p>
            <a:pPr marL="0" indent="0">
              <a:buNone/>
              <a:defRPr/>
            </a:pPr>
            <a:r>
              <a:rPr lang="en-US" altLang="en-US" dirty="0"/>
              <a:t>Don’t have to consciously remember the steps involved in the actions to perform them.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0FCB22C-0F3F-0B4A-B1DD-B4CA153636BC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2: Non-Declarative Memory</a:t>
            </a:r>
          </a:p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			</a:t>
            </a:r>
            <a:r>
              <a:rPr lang="en-US" sz="3200" dirty="0"/>
              <a:t>(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Procedural Memory)</a:t>
            </a:r>
          </a:p>
        </p:txBody>
      </p:sp>
      <p:sp>
        <p:nvSpPr>
          <p:cNvPr id="41" name="Freeform: Shape 11">
            <a:extLst>
              <a:ext uri="{FF2B5EF4-FFF2-40B4-BE49-F238E27FC236}">
                <a16:creationId xmlns:a16="http://schemas.microsoft.com/office/drawing/2014/main" id="{124CFF1B-B4CE-3E43-A1D2-F4AD77FBD8E7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5FDB526-C6E2-3840-A9CE-78A92C363E46}"/>
              </a:ext>
            </a:extLst>
          </p:cNvPr>
          <p:cNvSpPr>
            <a:spLocks/>
          </p:cNvSpPr>
          <p:nvPr/>
        </p:nvSpPr>
        <p:spPr bwMode="auto">
          <a:xfrm>
            <a:off x="892166" y="193910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22D8194-3864-7C43-ADCF-5F559865E5BC}"/>
              </a:ext>
            </a:extLst>
          </p:cNvPr>
          <p:cNvSpPr>
            <a:spLocks/>
          </p:cNvSpPr>
          <p:nvPr/>
        </p:nvSpPr>
        <p:spPr bwMode="auto">
          <a:xfrm>
            <a:off x="893078" y="2843468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42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8B693-6EB7-44FE-B907-8325B1B6335B}"/>
              </a:ext>
            </a:extLst>
          </p:cNvPr>
          <p:cNvSpPr txBox="1"/>
          <p:nvPr/>
        </p:nvSpPr>
        <p:spPr>
          <a:xfrm>
            <a:off x="331366" y="411732"/>
            <a:ext cx="4977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000" spc="-150" dirty="0">
                <a:latin typeface="Montserrat SemiBold" pitchFamily="2" charset="77"/>
              </a:rPr>
              <a:t>Memory Processes </a:t>
            </a:r>
          </a:p>
          <a:p>
            <a:pPr algn="just"/>
            <a:r>
              <a:rPr lang="en-US" sz="4000" dirty="0">
                <a:solidFill>
                  <a:srgbClr val="0CA6BF"/>
                </a:solidFill>
                <a:latin typeface="Montserrat SemiBold" pitchFamily="2" charset="77"/>
              </a:rPr>
              <a:t>3 R ’s of Memory</a:t>
            </a:r>
            <a:endParaRPr lang="en-US" sz="4000" spc="-150" dirty="0">
              <a:solidFill>
                <a:srgbClr val="0CA6BF"/>
              </a:solidFill>
              <a:latin typeface="Montserrat SemiBold" pitchFamily="2" charset="77"/>
            </a:endParaRPr>
          </a:p>
        </p:txBody>
      </p:sp>
      <p:sp>
        <p:nvSpPr>
          <p:cNvPr id="25" name="TextBox 67">
            <a:extLst>
              <a:ext uri="{FF2B5EF4-FFF2-40B4-BE49-F238E27FC236}">
                <a16:creationId xmlns:a16="http://schemas.microsoft.com/office/drawing/2014/main" id="{DDAB261C-0899-43A0-8534-F013B6E24A3B}"/>
              </a:ext>
            </a:extLst>
          </p:cNvPr>
          <p:cNvSpPr txBox="1"/>
          <p:nvPr/>
        </p:nvSpPr>
        <p:spPr>
          <a:xfrm>
            <a:off x="7141769" y="1621023"/>
            <a:ext cx="2485992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ecording</a:t>
            </a:r>
          </a:p>
          <a:p>
            <a:r>
              <a:rPr lang="en-US" altLang="en-US" sz="2800" b="1" dirty="0">
                <a:latin typeface="+mj-lt"/>
                <a:cs typeface="Calibri" panose="020F0502020204030204" pitchFamily="34" charset="0"/>
              </a:rPr>
              <a:t>(encoding)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17DA98A-8502-4EA5-8F3A-47E7449A5059}"/>
              </a:ext>
            </a:extLst>
          </p:cNvPr>
          <p:cNvSpPr>
            <a:spLocks/>
          </p:cNvSpPr>
          <p:nvPr/>
        </p:nvSpPr>
        <p:spPr bwMode="auto">
          <a:xfrm>
            <a:off x="5675944" y="3583310"/>
            <a:ext cx="2836631" cy="2579773"/>
          </a:xfrm>
          <a:custGeom>
            <a:avLst/>
            <a:gdLst>
              <a:gd name="T0" fmla="*/ 54 w 394"/>
              <a:gd name="T1" fmla="*/ 232 h 360"/>
              <a:gd name="T2" fmla="*/ 192 w 394"/>
              <a:gd name="T3" fmla="*/ 232 h 360"/>
              <a:gd name="T4" fmla="*/ 99 w 394"/>
              <a:gd name="T5" fmla="*/ 70 h 360"/>
              <a:gd name="T6" fmla="*/ 176 w 394"/>
              <a:gd name="T7" fmla="*/ 76 h 360"/>
              <a:gd name="T8" fmla="*/ 183 w 394"/>
              <a:gd name="T9" fmla="*/ 77 h 360"/>
              <a:gd name="T10" fmla="*/ 184 w 394"/>
              <a:gd name="T11" fmla="*/ 71 h 360"/>
              <a:gd name="T12" fmla="*/ 205 w 394"/>
              <a:gd name="T13" fmla="*/ 0 h 360"/>
              <a:gd name="T14" fmla="*/ 221 w 394"/>
              <a:gd name="T15" fmla="*/ 27 h 360"/>
              <a:gd name="T16" fmla="*/ 389 w 394"/>
              <a:gd name="T17" fmla="*/ 319 h 360"/>
              <a:gd name="T18" fmla="*/ 389 w 394"/>
              <a:gd name="T19" fmla="*/ 346 h 360"/>
              <a:gd name="T20" fmla="*/ 366 w 394"/>
              <a:gd name="T21" fmla="*/ 360 h 360"/>
              <a:gd name="T22" fmla="*/ 50 w 394"/>
              <a:gd name="T23" fmla="*/ 360 h 360"/>
              <a:gd name="T24" fmla="*/ 0 w 394"/>
              <a:gd name="T25" fmla="*/ 300 h 360"/>
              <a:gd name="T26" fmla="*/ 54 w 394"/>
              <a:gd name="T27" fmla="*/ 23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4" h="360">
                <a:moveTo>
                  <a:pt x="54" y="232"/>
                </a:moveTo>
                <a:lnTo>
                  <a:pt x="192" y="232"/>
                </a:lnTo>
                <a:lnTo>
                  <a:pt x="99" y="70"/>
                </a:lnTo>
                <a:lnTo>
                  <a:pt x="176" y="76"/>
                </a:lnTo>
                <a:lnTo>
                  <a:pt x="183" y="77"/>
                </a:lnTo>
                <a:lnTo>
                  <a:pt x="184" y="71"/>
                </a:lnTo>
                <a:lnTo>
                  <a:pt x="205" y="0"/>
                </a:lnTo>
                <a:lnTo>
                  <a:pt x="221" y="27"/>
                </a:lnTo>
                <a:lnTo>
                  <a:pt x="389" y="319"/>
                </a:lnTo>
                <a:cubicBezTo>
                  <a:pt x="394" y="328"/>
                  <a:pt x="394" y="338"/>
                  <a:pt x="389" y="346"/>
                </a:cubicBezTo>
                <a:cubicBezTo>
                  <a:pt x="384" y="355"/>
                  <a:pt x="376" y="360"/>
                  <a:pt x="366" y="360"/>
                </a:cubicBezTo>
                <a:lnTo>
                  <a:pt x="50" y="360"/>
                </a:lnTo>
                <a:lnTo>
                  <a:pt x="0" y="300"/>
                </a:lnTo>
                <a:lnTo>
                  <a:pt x="54" y="232"/>
                </a:lnTo>
              </a:path>
            </a:pathLst>
          </a:custGeom>
          <a:solidFill>
            <a:srgbClr val="0CA6BF"/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06752C4E-C9D6-4646-AD30-811A6954CCE8}"/>
              </a:ext>
            </a:extLst>
          </p:cNvPr>
          <p:cNvSpPr>
            <a:spLocks/>
          </p:cNvSpPr>
          <p:nvPr/>
        </p:nvSpPr>
        <p:spPr bwMode="auto">
          <a:xfrm>
            <a:off x="3252528" y="3884838"/>
            <a:ext cx="2680281" cy="2278237"/>
          </a:xfrm>
          <a:custGeom>
            <a:avLst/>
            <a:gdLst>
              <a:gd name="T0" fmla="*/ 265 w 372"/>
              <a:gd name="T1" fmla="*/ 81 h 317"/>
              <a:gd name="T2" fmla="*/ 203 w 372"/>
              <a:gd name="T3" fmla="*/ 189 h 317"/>
              <a:gd name="T4" fmla="*/ 372 w 372"/>
              <a:gd name="T5" fmla="*/ 189 h 317"/>
              <a:gd name="T6" fmla="*/ 322 w 372"/>
              <a:gd name="T7" fmla="*/ 253 h 317"/>
              <a:gd name="T8" fmla="*/ 318 w 372"/>
              <a:gd name="T9" fmla="*/ 257 h 317"/>
              <a:gd name="T10" fmla="*/ 322 w 372"/>
              <a:gd name="T11" fmla="*/ 262 h 317"/>
              <a:gd name="T12" fmla="*/ 367 w 372"/>
              <a:gd name="T13" fmla="*/ 317 h 317"/>
              <a:gd name="T14" fmla="*/ 29 w 372"/>
              <a:gd name="T15" fmla="*/ 317 h 317"/>
              <a:gd name="T16" fmla="*/ 5 w 372"/>
              <a:gd name="T17" fmla="*/ 303 h 317"/>
              <a:gd name="T18" fmla="*/ 5 w 372"/>
              <a:gd name="T19" fmla="*/ 276 h 317"/>
              <a:gd name="T20" fmla="*/ 159 w 372"/>
              <a:gd name="T21" fmla="*/ 10 h 317"/>
              <a:gd name="T22" fmla="*/ 237 w 372"/>
              <a:gd name="T23" fmla="*/ 0 h 317"/>
              <a:gd name="T24" fmla="*/ 265 w 372"/>
              <a:gd name="T25" fmla="*/ 8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2" h="317">
                <a:moveTo>
                  <a:pt x="265" y="81"/>
                </a:moveTo>
                <a:lnTo>
                  <a:pt x="203" y="189"/>
                </a:lnTo>
                <a:lnTo>
                  <a:pt x="372" y="189"/>
                </a:lnTo>
                <a:lnTo>
                  <a:pt x="322" y="253"/>
                </a:lnTo>
                <a:lnTo>
                  <a:pt x="318" y="257"/>
                </a:lnTo>
                <a:lnTo>
                  <a:pt x="322" y="262"/>
                </a:lnTo>
                <a:lnTo>
                  <a:pt x="367" y="317"/>
                </a:lnTo>
                <a:lnTo>
                  <a:pt x="29" y="317"/>
                </a:lnTo>
                <a:cubicBezTo>
                  <a:pt x="19" y="317"/>
                  <a:pt x="10" y="312"/>
                  <a:pt x="5" y="303"/>
                </a:cubicBezTo>
                <a:cubicBezTo>
                  <a:pt x="0" y="295"/>
                  <a:pt x="0" y="285"/>
                  <a:pt x="5" y="276"/>
                </a:cubicBezTo>
                <a:lnTo>
                  <a:pt x="159" y="10"/>
                </a:lnTo>
                <a:lnTo>
                  <a:pt x="237" y="0"/>
                </a:lnTo>
                <a:lnTo>
                  <a:pt x="265" y="81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39621EDF-C45F-4D4F-863B-85DB7ACE7CD0}"/>
              </a:ext>
            </a:extLst>
          </p:cNvPr>
          <p:cNvSpPr>
            <a:spLocks/>
          </p:cNvSpPr>
          <p:nvPr/>
        </p:nvSpPr>
        <p:spPr bwMode="auto">
          <a:xfrm>
            <a:off x="4469818" y="1573100"/>
            <a:ext cx="2613273" cy="2769623"/>
          </a:xfrm>
          <a:custGeom>
            <a:avLst/>
            <a:gdLst>
              <a:gd name="T0" fmla="*/ 221 w 364"/>
              <a:gd name="T1" fmla="*/ 14 h 386"/>
              <a:gd name="T2" fmla="*/ 364 w 364"/>
              <a:gd name="T3" fmla="*/ 261 h 386"/>
              <a:gd name="T4" fmla="*/ 341 w 364"/>
              <a:gd name="T5" fmla="*/ 340 h 386"/>
              <a:gd name="T6" fmla="*/ 258 w 364"/>
              <a:gd name="T7" fmla="*/ 333 h 386"/>
              <a:gd name="T8" fmla="*/ 198 w 364"/>
              <a:gd name="T9" fmla="*/ 228 h 386"/>
              <a:gd name="T10" fmla="*/ 107 w 364"/>
              <a:gd name="T11" fmla="*/ 386 h 386"/>
              <a:gd name="T12" fmla="*/ 82 w 364"/>
              <a:gd name="T13" fmla="*/ 312 h 386"/>
              <a:gd name="T14" fmla="*/ 80 w 364"/>
              <a:gd name="T15" fmla="*/ 306 h 386"/>
              <a:gd name="T16" fmla="*/ 74 w 364"/>
              <a:gd name="T17" fmla="*/ 307 h 386"/>
              <a:gd name="T18" fmla="*/ 0 w 364"/>
              <a:gd name="T19" fmla="*/ 315 h 386"/>
              <a:gd name="T20" fmla="*/ 6 w 364"/>
              <a:gd name="T21" fmla="*/ 306 h 386"/>
              <a:gd name="T22" fmla="*/ 175 w 364"/>
              <a:gd name="T23" fmla="*/ 14 h 386"/>
              <a:gd name="T24" fmla="*/ 198 w 364"/>
              <a:gd name="T25" fmla="*/ 0 h 386"/>
              <a:gd name="T26" fmla="*/ 221 w 364"/>
              <a:gd name="T27" fmla="*/ 14 h 386"/>
              <a:gd name="T28" fmla="*/ 221 w 364"/>
              <a:gd name="T29" fmla="*/ 14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4" h="386">
                <a:moveTo>
                  <a:pt x="221" y="14"/>
                </a:moveTo>
                <a:lnTo>
                  <a:pt x="364" y="261"/>
                </a:lnTo>
                <a:lnTo>
                  <a:pt x="341" y="340"/>
                </a:lnTo>
                <a:lnTo>
                  <a:pt x="258" y="333"/>
                </a:lnTo>
                <a:lnTo>
                  <a:pt x="198" y="228"/>
                </a:lnTo>
                <a:lnTo>
                  <a:pt x="107" y="386"/>
                </a:lnTo>
                <a:lnTo>
                  <a:pt x="82" y="312"/>
                </a:lnTo>
                <a:lnTo>
                  <a:pt x="80" y="306"/>
                </a:lnTo>
                <a:lnTo>
                  <a:pt x="74" y="307"/>
                </a:lnTo>
                <a:lnTo>
                  <a:pt x="0" y="315"/>
                </a:lnTo>
                <a:lnTo>
                  <a:pt x="6" y="306"/>
                </a:lnTo>
                <a:lnTo>
                  <a:pt x="175" y="14"/>
                </a:lnTo>
                <a:cubicBezTo>
                  <a:pt x="179" y="5"/>
                  <a:pt x="188" y="0"/>
                  <a:pt x="198" y="0"/>
                </a:cubicBezTo>
                <a:cubicBezTo>
                  <a:pt x="208" y="0"/>
                  <a:pt x="216" y="5"/>
                  <a:pt x="221" y="14"/>
                </a:cubicBezTo>
                <a:lnTo>
                  <a:pt x="221" y="14"/>
                </a:lnTo>
              </a:path>
            </a:pathLst>
          </a:custGeom>
          <a:solidFill>
            <a:srgbClr val="077D8F"/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D54CD-822E-45BA-B8AC-D00F5E4B9455}"/>
              </a:ext>
            </a:extLst>
          </p:cNvPr>
          <p:cNvSpPr/>
          <p:nvPr/>
        </p:nvSpPr>
        <p:spPr>
          <a:xfrm>
            <a:off x="5496968" y="1744188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prstClr val="white"/>
                </a:solidFill>
              </a:rPr>
              <a:t>01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AADBB1-71C1-44BF-B0BB-7F5F20E7EF8D}"/>
              </a:ext>
            </a:extLst>
          </p:cNvPr>
          <p:cNvSpPr/>
          <p:nvPr/>
        </p:nvSpPr>
        <p:spPr>
          <a:xfrm>
            <a:off x="7141769" y="5260252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27AAA-CDC1-4EB4-ACB8-E5527D5D2A6E}"/>
              </a:ext>
            </a:extLst>
          </p:cNvPr>
          <p:cNvSpPr/>
          <p:nvPr/>
        </p:nvSpPr>
        <p:spPr>
          <a:xfrm>
            <a:off x="3660855" y="5260252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prstClr val="white"/>
                </a:solidFill>
              </a:rPr>
              <a:t>03</a:t>
            </a:r>
            <a:endParaRPr lang="en-US" dirty="0"/>
          </a:p>
        </p:txBody>
      </p:sp>
      <p:pic>
        <p:nvPicPr>
          <p:cNvPr id="33" name="Graphic 41" descr="Puzzle">
            <a:extLst>
              <a:ext uri="{FF2B5EF4-FFF2-40B4-BE49-F238E27FC236}">
                <a16:creationId xmlns:a16="http://schemas.microsoft.com/office/drawing/2014/main" id="{07421FCB-09AB-409B-A74A-0C8534D7D8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3283" y="5397499"/>
            <a:ext cx="653243" cy="653243"/>
          </a:xfrm>
          <a:prstGeom prst="rect">
            <a:avLst/>
          </a:prstGeom>
        </p:spPr>
      </p:pic>
      <p:pic>
        <p:nvPicPr>
          <p:cNvPr id="34" name="Graphic 72" descr="Lightbulb with solid fill">
            <a:extLst>
              <a:ext uri="{FF2B5EF4-FFF2-40B4-BE49-F238E27FC236}">
                <a16:creationId xmlns:a16="http://schemas.microsoft.com/office/drawing/2014/main" id="{65CE1FAB-E89C-4A85-A323-ABE7F9045D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02809" y="5397499"/>
            <a:ext cx="653243" cy="653243"/>
          </a:xfrm>
          <a:prstGeom prst="rect">
            <a:avLst/>
          </a:prstGeom>
        </p:spPr>
      </p:pic>
      <p:pic>
        <p:nvPicPr>
          <p:cNvPr id="35" name="Graphic 74" descr="Brain with solid fill">
            <a:extLst>
              <a:ext uri="{FF2B5EF4-FFF2-40B4-BE49-F238E27FC236}">
                <a16:creationId xmlns:a16="http://schemas.microsoft.com/office/drawing/2014/main" id="{D0A31671-8640-494D-9CD4-FA0AEC95BB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542448" y="2380253"/>
            <a:ext cx="655894" cy="65589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75FBAF8-FC3B-41D7-92EC-E51C23F2D74E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8" name="Freeform 40">
            <a:extLst>
              <a:ext uri="{FF2B5EF4-FFF2-40B4-BE49-F238E27FC236}">
                <a16:creationId xmlns:a16="http://schemas.microsoft.com/office/drawing/2014/main" id="{A40AA618-05FF-4B64-A137-F5408FD4521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1">
            <a:extLst>
              <a:ext uri="{FF2B5EF4-FFF2-40B4-BE49-F238E27FC236}">
                <a16:creationId xmlns:a16="http://schemas.microsoft.com/office/drawing/2014/main" id="{EED18904-2FE8-455F-9B37-DF95223098BC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67">
            <a:extLst>
              <a:ext uri="{FF2B5EF4-FFF2-40B4-BE49-F238E27FC236}">
                <a16:creationId xmlns:a16="http://schemas.microsoft.com/office/drawing/2014/main" id="{98F26C1F-19BE-6242-9F9B-A5DD49E3C0F3}"/>
              </a:ext>
            </a:extLst>
          </p:cNvPr>
          <p:cNvSpPr txBox="1"/>
          <p:nvPr/>
        </p:nvSpPr>
        <p:spPr>
          <a:xfrm>
            <a:off x="8249446" y="3839357"/>
            <a:ext cx="4059511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etention</a:t>
            </a:r>
          </a:p>
          <a:p>
            <a:r>
              <a:rPr lang="en-US" altLang="en-US" sz="2800" dirty="0"/>
              <a:t>(storage)</a:t>
            </a:r>
            <a:endParaRPr lang="en-US" sz="2800" dirty="0">
              <a:latin typeface="+mj-lt"/>
            </a:endParaRP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5A2094D6-5B05-EC44-A499-B3D7759F27E8}"/>
              </a:ext>
            </a:extLst>
          </p:cNvPr>
          <p:cNvSpPr txBox="1"/>
          <p:nvPr/>
        </p:nvSpPr>
        <p:spPr>
          <a:xfrm>
            <a:off x="1434529" y="3839357"/>
            <a:ext cx="2226326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etrieval</a:t>
            </a:r>
          </a:p>
          <a:p>
            <a:r>
              <a:rPr lang="en-US" altLang="en-US" sz="2800" b="1" dirty="0">
                <a:latin typeface="+mj-lt"/>
                <a:cs typeface="Calibri" panose="020F0502020204030204" pitchFamily="34" charset="0"/>
              </a:rPr>
              <a:t>(recall)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4DC5BA-CEF9-2C45-871D-88B0C5599E2B}"/>
              </a:ext>
            </a:extLst>
          </p:cNvPr>
          <p:cNvCxnSpPr>
            <a:cxnSpLocks/>
          </p:cNvCxnSpPr>
          <p:nvPr/>
        </p:nvCxnSpPr>
        <p:spPr>
          <a:xfrm>
            <a:off x="394332" y="1757912"/>
            <a:ext cx="463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9228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pc="-15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Recording</a:t>
            </a:r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76035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(ENCODING)</a:t>
            </a:r>
          </a:p>
        </p:txBody>
      </p:sp>
      <p:pic>
        <p:nvPicPr>
          <p:cNvPr id="3" name="Picture 2" descr="A picture containing text, wheel, gear, chain&#10;&#10;Description automatically generated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30" y="1045029"/>
            <a:ext cx="4615213" cy="4615213"/>
          </a:xfrm>
          <a:prstGeom prst="rect">
            <a:avLst/>
          </a:prstGeom>
        </p:spPr>
      </p:pic>
      <p:sp>
        <p:nvSpPr>
          <p:cNvPr id="24" name="TextBox 68">
            <a:extLst>
              <a:ext uri="{FF2B5EF4-FFF2-40B4-BE49-F238E27FC236}">
                <a16:creationId xmlns:a16="http://schemas.microsoft.com/office/drawing/2014/main" id="{739A788B-62A4-454B-ACA9-0692EACBE80B}"/>
              </a:ext>
            </a:extLst>
          </p:cNvPr>
          <p:cNvSpPr txBox="1"/>
          <p:nvPr/>
        </p:nvSpPr>
        <p:spPr>
          <a:xfrm>
            <a:off x="528454" y="2196008"/>
            <a:ext cx="5567545" cy="39703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Lato" panose="020F0802020204030203" pitchFamily="34" charset="77"/>
                <a:cs typeface="Calibri" panose="020F0502020204030204" pitchFamily="34" charset="0"/>
              </a:rPr>
              <a:t>The process of transforming information into a form that can be entered and retained in the memory system.</a:t>
            </a:r>
            <a:r>
              <a:rPr lang="en-US" sz="2800" b="1" dirty="0">
                <a:latin typeface="Lato" panose="020F0802020204030203" pitchFamily="34" charset="77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endParaRPr lang="en-US" sz="2800" b="1" dirty="0">
              <a:latin typeface="Lato" panose="020F0802020204030203" pitchFamily="34" charset="77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802020204030203" pitchFamily="34" charset="77"/>
                <a:cs typeface="Calibri" panose="020F0502020204030204" pitchFamily="34" charset="0"/>
              </a:rPr>
              <a:t>The process of transforming the information from one form to another is called recording.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>
                <a:latin typeface="Lato" panose="020F0802020204030203" pitchFamily="34" charset="77"/>
              </a:rPr>
              <a:t>			     </a:t>
            </a:r>
            <a:r>
              <a:rPr lang="en-US" sz="2400" dirty="0">
                <a:latin typeface="Lato" panose="020F0802020204030203" pitchFamily="34" charset="77"/>
              </a:rPr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Lato" panose="020F0802020204030203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4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8347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600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Retention</a:t>
            </a:r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571199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(STORAGE)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5" y="2275407"/>
            <a:ext cx="5299002" cy="31947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Lato" panose="020F0802020204030203" pitchFamily="34" charset="77"/>
              </a:rPr>
              <a:t>The process of retaining information in memory so that it can be used later.</a:t>
            </a:r>
          </a:p>
          <a:p>
            <a:pPr algn="just">
              <a:lnSpc>
                <a:spcPct val="90000"/>
              </a:lnSpc>
              <a:defRPr/>
            </a:pPr>
            <a:endParaRPr lang="en-US" altLang="en-US" sz="2800" dirty="0">
              <a:latin typeface="Lato" panose="020F0802020204030203" pitchFamily="34" charset="7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802020204030203" pitchFamily="34" charset="77"/>
              </a:rPr>
              <a:t>The process of storing the information is called retention.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>
                <a:latin typeface="Lato" panose="020F0802020204030203" pitchFamily="34" charset="77"/>
              </a:rPr>
              <a:t>		</a:t>
            </a:r>
            <a:r>
              <a:rPr lang="en-US" sz="2400" dirty="0">
                <a:latin typeface="Lato" panose="020F0802020204030203" pitchFamily="34" charset="77"/>
              </a:rPr>
              <a:t>           	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Lato" panose="020F0802020204030203" pitchFamily="34" charset="77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7703" y="831164"/>
            <a:ext cx="4745842" cy="47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5044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600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Retrieval</a:t>
            </a:r>
            <a:endParaRPr lang="en-US" altLang="en-US" sz="6000" b="1" dirty="0"/>
          </a:p>
          <a:p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33222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(RECALL)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5" y="2227907"/>
            <a:ext cx="4851620" cy="37548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The process of recovering information stored in memory so that we are consciously aware of it.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recovery of stored information is called retrieval.		            </a:t>
            </a:r>
            <a:r>
              <a:rPr lang="en-US" sz="2400" dirty="0"/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4544" y="1041135"/>
            <a:ext cx="5080000" cy="47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Cognitive Map theory by Edward </a:t>
            </a:r>
            <a:r>
              <a:rPr lang="en-US" b="1" dirty="0" err="1"/>
              <a:t>Tolman</a:t>
            </a:r>
            <a:r>
              <a:rPr lang="en-US" b="1" dirty="0"/>
              <a:t> (1948)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theory is about memory systems (code, store, recall and decode)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0A7E0"/>
                </a:solidFill>
              </a:rPr>
              <a:t>A Cognitive Map is any visual representation of a person’s (or a group’s) mental model for a given process or concept.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influential cognitive map theory proposes that memories of recently travelled routes are combined with memories of previously travelled routes to create an integrated map of the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40331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8BA49C-4177-40D4-868E-AFDBCF8591EC}"/>
              </a:ext>
            </a:extLst>
          </p:cNvPr>
          <p:cNvSpPr txBox="1"/>
          <p:nvPr/>
        </p:nvSpPr>
        <p:spPr>
          <a:xfrm flipH="1">
            <a:off x="3209812" y="378120"/>
            <a:ext cx="593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4000" b="1" dirty="0">
                <a:solidFill>
                  <a:srgbClr val="0CA6BF"/>
                </a:solidFill>
              </a:rPr>
              <a:t>THREE STAGES </a:t>
            </a:r>
            <a:r>
              <a:rPr lang="en-US" sz="4000" b="1" dirty="0">
                <a:solidFill>
                  <a:schemeClr val="tx1"/>
                </a:solidFill>
              </a:rPr>
              <a:t>OF MEMORY</a:t>
            </a:r>
            <a:endParaRPr lang="en-ID" sz="4000" b="1" dirty="0">
              <a:solidFill>
                <a:schemeClr val="tx1"/>
              </a:solidFill>
            </a:endParaRPr>
          </a:p>
        </p:txBody>
      </p:sp>
      <p:sp>
        <p:nvSpPr>
          <p:cNvPr id="11" name="Right Arrow 51">
            <a:extLst>
              <a:ext uri="{FF2B5EF4-FFF2-40B4-BE49-F238E27FC236}">
                <a16:creationId xmlns:a16="http://schemas.microsoft.com/office/drawing/2014/main" id="{3DB9119C-5ACE-4390-9706-31CB9E0FAEF1}"/>
              </a:ext>
            </a:extLst>
          </p:cNvPr>
          <p:cNvSpPr/>
          <p:nvPr/>
        </p:nvSpPr>
        <p:spPr>
          <a:xfrm>
            <a:off x="3284525" y="3205712"/>
            <a:ext cx="1457908" cy="3015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53">
            <a:extLst>
              <a:ext uri="{FF2B5EF4-FFF2-40B4-BE49-F238E27FC236}">
                <a16:creationId xmlns:a16="http://schemas.microsoft.com/office/drawing/2014/main" id="{CBE9E84A-E708-46F5-B009-04CD2A1964B8}"/>
              </a:ext>
            </a:extLst>
          </p:cNvPr>
          <p:cNvSpPr/>
          <p:nvPr/>
        </p:nvSpPr>
        <p:spPr>
          <a:xfrm>
            <a:off x="5246633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02</a:t>
            </a:r>
          </a:p>
        </p:txBody>
      </p:sp>
      <p:sp>
        <p:nvSpPr>
          <p:cNvPr id="15" name="Snip Diagonal Corner Rectangle 55">
            <a:extLst>
              <a:ext uri="{FF2B5EF4-FFF2-40B4-BE49-F238E27FC236}">
                <a16:creationId xmlns:a16="http://schemas.microsoft.com/office/drawing/2014/main" id="{2241BC23-9B26-46BA-BFF2-0510CA457355}"/>
              </a:ext>
            </a:extLst>
          </p:cNvPr>
          <p:cNvSpPr/>
          <p:nvPr/>
        </p:nvSpPr>
        <p:spPr>
          <a:xfrm>
            <a:off x="8836638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77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03</a:t>
            </a:r>
          </a:p>
        </p:txBody>
      </p:sp>
      <p:sp>
        <p:nvSpPr>
          <p:cNvPr id="18" name="Right Arrow 62">
            <a:extLst>
              <a:ext uri="{FF2B5EF4-FFF2-40B4-BE49-F238E27FC236}">
                <a16:creationId xmlns:a16="http://schemas.microsoft.com/office/drawing/2014/main" id="{6D7D1CDF-5712-4813-804F-7A8B034C2A06}"/>
              </a:ext>
            </a:extLst>
          </p:cNvPr>
          <p:cNvSpPr/>
          <p:nvPr/>
        </p:nvSpPr>
        <p:spPr>
          <a:xfrm>
            <a:off x="6968996" y="3205712"/>
            <a:ext cx="1469733" cy="3015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9A562-E1CD-4620-8B75-0D5256313DF6}"/>
              </a:ext>
            </a:extLst>
          </p:cNvPr>
          <p:cNvSpPr txBox="1"/>
          <p:nvPr/>
        </p:nvSpPr>
        <p:spPr>
          <a:xfrm>
            <a:off x="1541722" y="3888557"/>
            <a:ext cx="165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Sensory 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</a:t>
            </a:r>
          </a:p>
        </p:txBody>
      </p:sp>
      <p:sp>
        <p:nvSpPr>
          <p:cNvPr id="32" name="Snip Diagonal Corner Rectangle 52">
            <a:extLst>
              <a:ext uri="{FF2B5EF4-FFF2-40B4-BE49-F238E27FC236}">
                <a16:creationId xmlns:a16="http://schemas.microsoft.com/office/drawing/2014/main" id="{53B0DD03-02BC-2C43-8C4B-3D79A099F768}"/>
              </a:ext>
            </a:extLst>
          </p:cNvPr>
          <p:cNvSpPr/>
          <p:nvPr/>
        </p:nvSpPr>
        <p:spPr>
          <a:xfrm>
            <a:off x="1758888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73FA4-0457-2A47-9330-90AD1ACF65F0}"/>
              </a:ext>
            </a:extLst>
          </p:cNvPr>
          <p:cNvSpPr txBox="1"/>
          <p:nvPr/>
        </p:nvSpPr>
        <p:spPr>
          <a:xfrm>
            <a:off x="500187" y="1656560"/>
            <a:ext cx="1049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Three memory stores that differ in function, capacity and duration are :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8CA08D-E18E-7F47-816A-10284508D5C1}"/>
              </a:ext>
            </a:extLst>
          </p:cNvPr>
          <p:cNvSpPr txBox="1"/>
          <p:nvPr/>
        </p:nvSpPr>
        <p:spPr>
          <a:xfrm>
            <a:off x="5049907" y="3935422"/>
            <a:ext cx="1713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Short-term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28AC42-FA21-974C-A6A4-E699D2F34D37}"/>
              </a:ext>
            </a:extLst>
          </p:cNvPr>
          <p:cNvSpPr txBox="1"/>
          <p:nvPr/>
        </p:nvSpPr>
        <p:spPr>
          <a:xfrm>
            <a:off x="8619472" y="3985158"/>
            <a:ext cx="165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Long-term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</a:t>
            </a:r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BB621-E0CF-144E-954F-CC828AAF55F4}"/>
              </a:ext>
            </a:extLst>
          </p:cNvPr>
          <p:cNvSpPr/>
          <p:nvPr/>
        </p:nvSpPr>
        <p:spPr>
          <a:xfrm>
            <a:off x="4574232" y="4766419"/>
            <a:ext cx="2942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(also called working memory)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A176C-3463-DA4B-BFA3-9C74B2F08565}"/>
              </a:ext>
            </a:extLst>
          </p:cNvPr>
          <p:cNvCxnSpPr>
            <a:cxnSpLocks/>
          </p:cNvCxnSpPr>
          <p:nvPr/>
        </p:nvCxnSpPr>
        <p:spPr>
          <a:xfrm>
            <a:off x="3370521" y="1086006"/>
            <a:ext cx="5607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DC73EF9D-F6F3-D449-949D-04BC6CE7E8F3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CA48B0C9-12BF-2545-A26A-C813D8C0F229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41">
            <a:extLst>
              <a:ext uri="{FF2B5EF4-FFF2-40B4-BE49-F238E27FC236}">
                <a16:creationId xmlns:a16="http://schemas.microsoft.com/office/drawing/2014/main" id="{A1D90BF1-15FC-5A43-B520-51DFA40AA5DA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7" descr="0702.jpg                                                       0016F223smeagol                        BB150139:">
            <a:extLst>
              <a:ext uri="{FF2B5EF4-FFF2-40B4-BE49-F238E27FC236}">
                <a16:creationId xmlns:a16="http://schemas.microsoft.com/office/drawing/2014/main" id="{3A4459A5-542B-7141-8F46-5E6AFBE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" y="1382984"/>
            <a:ext cx="7716474" cy="4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607210-F6D2-7846-88F0-E4FDF315B064}"/>
              </a:ext>
            </a:extLst>
          </p:cNvPr>
          <p:cNvSpPr txBox="1"/>
          <p:nvPr/>
        </p:nvSpPr>
        <p:spPr>
          <a:xfrm flipH="1">
            <a:off x="1819728" y="207997"/>
            <a:ext cx="600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</a:rPr>
              <a:t>TYPES / STAGES </a:t>
            </a:r>
            <a:r>
              <a:rPr lang="en-US" sz="4000" b="1" dirty="0">
                <a:solidFill>
                  <a:schemeClr val="tx1"/>
                </a:solidFill>
              </a:rPr>
              <a:t>OF </a:t>
            </a:r>
            <a:r>
              <a:rPr lang="en-US" sz="4000" b="1" dirty="0">
                <a:solidFill>
                  <a:srgbClr val="00B0F0"/>
                </a:solidFill>
              </a:rPr>
              <a:t>MEMORY</a:t>
            </a:r>
            <a:endParaRPr lang="en-ID" sz="4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D7D07-BC6E-FA41-BC97-5575C13D4427}"/>
              </a:ext>
            </a:extLst>
          </p:cNvPr>
          <p:cNvCxnSpPr>
            <a:cxnSpLocks/>
          </p:cNvCxnSpPr>
          <p:nvPr/>
        </p:nvCxnSpPr>
        <p:spPr>
          <a:xfrm>
            <a:off x="2732567" y="915883"/>
            <a:ext cx="4167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40">
            <a:extLst>
              <a:ext uri="{FF2B5EF4-FFF2-40B4-BE49-F238E27FC236}">
                <a16:creationId xmlns:a16="http://schemas.microsoft.com/office/drawing/2014/main" id="{EE1E8CDB-0484-2F4D-8FD4-C0DBDA392BC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2B676CDD-E91E-E04B-95D1-BB04C0AE3C2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24">
            <a:extLst>
              <a:ext uri="{FF2B5EF4-FFF2-40B4-BE49-F238E27FC236}">
                <a16:creationId xmlns:a16="http://schemas.microsoft.com/office/drawing/2014/main" id="{53AF7499-B320-234F-AA66-49838D800C0C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6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1215</Words>
  <Application>Microsoft Office PowerPoint</Application>
  <PresentationFormat>Widescreen</PresentationFormat>
  <Paragraphs>241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Helvetica</vt:lpstr>
      <vt:lpstr>Lato</vt:lpstr>
      <vt:lpstr>Montserrat SemiBold</vt:lpstr>
      <vt:lpstr>Poppins</vt:lpstr>
      <vt:lpstr>Wingdings</vt:lpstr>
      <vt:lpstr>Office Theme</vt:lpstr>
      <vt:lpstr>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Cognitive Map theory by Edward Tolman (1948)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Whales</dc:title>
  <dc:creator>Zain Ahsan</dc:creator>
  <cp:lastModifiedBy>AISHA BANO</cp:lastModifiedBy>
  <cp:revision>35</cp:revision>
  <dcterms:created xsi:type="dcterms:W3CDTF">2021-06-22T02:36:13Z</dcterms:created>
  <dcterms:modified xsi:type="dcterms:W3CDTF">2024-09-25T06:04:46Z</dcterms:modified>
</cp:coreProperties>
</file>