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50"/>
  </p:notesMasterIdLst>
  <p:sldIdLst>
    <p:sldId id="256" r:id="rId2"/>
    <p:sldId id="329" r:id="rId3"/>
    <p:sldId id="331" r:id="rId4"/>
    <p:sldId id="289" r:id="rId5"/>
    <p:sldId id="271" r:id="rId6"/>
    <p:sldId id="273" r:id="rId7"/>
    <p:sldId id="274" r:id="rId8"/>
    <p:sldId id="275" r:id="rId9"/>
    <p:sldId id="327" r:id="rId10"/>
    <p:sldId id="280" r:id="rId11"/>
    <p:sldId id="281" r:id="rId12"/>
    <p:sldId id="283" r:id="rId13"/>
    <p:sldId id="286" r:id="rId14"/>
    <p:sldId id="284" r:id="rId15"/>
    <p:sldId id="285" r:id="rId16"/>
    <p:sldId id="288" r:id="rId17"/>
    <p:sldId id="287" r:id="rId18"/>
    <p:sldId id="290" r:id="rId19"/>
    <p:sldId id="297" r:id="rId20"/>
    <p:sldId id="291" r:id="rId21"/>
    <p:sldId id="292" r:id="rId22"/>
    <p:sldId id="295" r:id="rId23"/>
    <p:sldId id="298" r:id="rId24"/>
    <p:sldId id="293" r:id="rId25"/>
    <p:sldId id="296" r:id="rId26"/>
    <p:sldId id="299" r:id="rId27"/>
    <p:sldId id="302" r:id="rId28"/>
    <p:sldId id="300" r:id="rId29"/>
    <p:sldId id="312" r:id="rId30"/>
    <p:sldId id="313" r:id="rId31"/>
    <p:sldId id="314" r:id="rId32"/>
    <p:sldId id="269" r:id="rId33"/>
    <p:sldId id="311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36" r:id="rId43"/>
    <p:sldId id="324" r:id="rId44"/>
    <p:sldId id="335" r:id="rId45"/>
    <p:sldId id="333" r:id="rId46"/>
    <p:sldId id="325" r:id="rId47"/>
    <p:sldId id="328" r:id="rId48"/>
    <p:sldId id="33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7E0"/>
    <a:srgbClr val="1DA7E1"/>
    <a:srgbClr val="0CA6BF"/>
    <a:srgbClr val="103266"/>
    <a:srgbClr val="77CEEF"/>
    <a:srgbClr val="077D8F"/>
    <a:srgbClr val="2A6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59AA2-3D56-F043-B35D-8AD6D5FD36A6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AFA9E-583C-6740-AB7D-85E67FC7E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45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AFA9E-583C-6740-AB7D-85E67FC7E9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83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74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2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19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07F1CA-FA48-4C73-9FB4-DFF38DDE65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61565" y="1628935"/>
            <a:ext cx="4475237" cy="3600130"/>
          </a:xfrm>
          <a:custGeom>
            <a:avLst/>
            <a:gdLst>
              <a:gd name="connsiteX0" fmla="*/ 600034 w 4475820"/>
              <a:gd name="connsiteY0" fmla="*/ 0 h 3600130"/>
              <a:gd name="connsiteX1" fmla="*/ 4439819 w 4475820"/>
              <a:gd name="connsiteY1" fmla="*/ 0 h 3600130"/>
              <a:gd name="connsiteX2" fmla="*/ 4475820 w 4475820"/>
              <a:gd name="connsiteY2" fmla="*/ 36001 h 3600130"/>
              <a:gd name="connsiteX3" fmla="*/ 4475820 w 4475820"/>
              <a:gd name="connsiteY3" fmla="*/ 3000097 h 3600130"/>
              <a:gd name="connsiteX4" fmla="*/ 3875786 w 4475820"/>
              <a:gd name="connsiteY4" fmla="*/ 3600130 h 3600130"/>
              <a:gd name="connsiteX5" fmla="*/ 36001 w 4475820"/>
              <a:gd name="connsiteY5" fmla="*/ 3600130 h 3600130"/>
              <a:gd name="connsiteX6" fmla="*/ 0 w 4475820"/>
              <a:gd name="connsiteY6" fmla="*/ 3564129 h 3600130"/>
              <a:gd name="connsiteX7" fmla="*/ 0 w 4475820"/>
              <a:gd name="connsiteY7" fmla="*/ 600034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5820" h="3600130">
                <a:moveTo>
                  <a:pt x="600034" y="0"/>
                </a:moveTo>
                <a:lnTo>
                  <a:pt x="4439819" y="0"/>
                </a:lnTo>
                <a:lnTo>
                  <a:pt x="4475820" y="36001"/>
                </a:lnTo>
                <a:lnTo>
                  <a:pt x="4475820" y="3000097"/>
                </a:lnTo>
                <a:lnTo>
                  <a:pt x="3875786" y="3600130"/>
                </a:lnTo>
                <a:lnTo>
                  <a:pt x="36001" y="3600130"/>
                </a:lnTo>
                <a:lnTo>
                  <a:pt x="0" y="3564129"/>
                </a:lnTo>
                <a:lnTo>
                  <a:pt x="0" y="600034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1">
            <a:no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7150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448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428999"/>
          </a:xfrm>
          <a:custGeom>
            <a:avLst/>
            <a:gdLst>
              <a:gd name="connsiteX0" fmla="*/ 0 w 12192000"/>
              <a:gd name="connsiteY0" fmla="*/ 0 h 3428999"/>
              <a:gd name="connsiteX1" fmla="*/ 12192000 w 12192000"/>
              <a:gd name="connsiteY1" fmla="*/ 0 h 3428999"/>
              <a:gd name="connsiteX2" fmla="*/ 12192000 w 12192000"/>
              <a:gd name="connsiteY2" fmla="*/ 3428999 h 3428999"/>
              <a:gd name="connsiteX3" fmla="*/ 0 w 12192000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8999">
                <a:moveTo>
                  <a:pt x="0" y="0"/>
                </a:moveTo>
                <a:lnTo>
                  <a:pt x="12192000" y="0"/>
                </a:lnTo>
                <a:lnTo>
                  <a:pt x="12192000" y="3428999"/>
                </a:lnTo>
                <a:lnTo>
                  <a:pt x="0" y="3428999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 anchorCtr="1">
            <a:noAutofit/>
          </a:bodyPr>
          <a:lstStyle>
            <a:lvl1pPr>
              <a:defRPr sz="6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2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76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0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83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2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46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58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C56DD-B890-40FA-8DC8-8A4AC16C97E4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0B868-3B6D-4A12-9C29-5CCEBE57C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64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9" r:id="rId14"/>
    <p:sldLayoutId id="214748394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svg"/><Relationship Id="rId7" Type="http://schemas.openxmlformats.org/officeDocument/2006/relationships/image" Target="../media/image61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0.png"/><Relationship Id="rId11" Type="http://schemas.openxmlformats.org/officeDocument/2006/relationships/image" Target="../media/image65.svg"/><Relationship Id="rId5" Type="http://schemas.openxmlformats.org/officeDocument/2006/relationships/image" Target="../media/image59.sv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7A17-9EFE-46FB-854D-C73A7F9A1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596" y="974282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GB" sz="7200" b="1" dirty="0">
                <a:latin typeface="Helvetica" pitchFamily="2" charset="0"/>
                <a:cs typeface="Oriya MN" pitchFamily="2" charset="0"/>
              </a:rPr>
              <a:t>MEMORY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8B430-5C82-4E20-8E07-3C178BFA0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9506" y="1862870"/>
            <a:ext cx="3445396" cy="34453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1F6F6-BFF9-6E4D-9E1C-81E300B0E24F}"/>
              </a:ext>
            </a:extLst>
          </p:cNvPr>
          <p:cNvSpPr txBox="1"/>
          <p:nvPr/>
        </p:nvSpPr>
        <p:spPr>
          <a:xfrm>
            <a:off x="1676121" y="6206693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 aisha.bano@nu.edu.pk</a:t>
            </a:r>
            <a:endParaRPr lang="en-US" dirty="0"/>
          </a:p>
        </p:txBody>
      </p:sp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id="{05BF31BE-435A-EE4A-8AE2-E4D72E6D643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3523" y="6175160"/>
            <a:ext cx="434463" cy="434463"/>
          </a:xfrm>
          <a:prstGeom prst="rect">
            <a:avLst/>
          </a:prstGeom>
        </p:spPr>
      </p:pic>
      <p:pic>
        <p:nvPicPr>
          <p:cNvPr id="9" name="Graphic 8" descr="Professor female with solid fill">
            <a:extLst>
              <a:ext uri="{FF2B5EF4-FFF2-40B4-BE49-F238E27FC236}">
                <a16:creationId xmlns:a16="http://schemas.microsoft.com/office/drawing/2014/main" id="{D83D9507-4873-254B-871D-644DB2ACFB7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3522" y="5772230"/>
            <a:ext cx="434463" cy="4344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42B74-4F69-8C4B-AAF6-D95D5BDB5A5F}"/>
              </a:ext>
            </a:extLst>
          </p:cNvPr>
          <p:cNvSpPr txBox="1"/>
          <p:nvPr/>
        </p:nvSpPr>
        <p:spPr>
          <a:xfrm>
            <a:off x="1747914" y="590028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Miss Aisha Bano</a:t>
            </a:r>
          </a:p>
        </p:txBody>
      </p:sp>
    </p:spTree>
    <p:extLst>
      <p:ext uri="{BB962C8B-B14F-4D97-AF65-F5344CB8AC3E}">
        <p14:creationId xmlns:p14="http://schemas.microsoft.com/office/powerpoint/2010/main" val="43946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8BA49C-4177-40D4-868E-AFDBCF8591EC}"/>
              </a:ext>
            </a:extLst>
          </p:cNvPr>
          <p:cNvSpPr txBox="1"/>
          <p:nvPr/>
        </p:nvSpPr>
        <p:spPr>
          <a:xfrm flipH="1">
            <a:off x="3209812" y="378120"/>
            <a:ext cx="5935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z="4000" b="1" dirty="0">
                <a:solidFill>
                  <a:srgbClr val="0CA6BF"/>
                </a:solidFill>
              </a:rPr>
              <a:t>THREE STAGES </a:t>
            </a:r>
            <a:r>
              <a:rPr lang="en-US" sz="4000" b="1" dirty="0">
                <a:solidFill>
                  <a:schemeClr val="tx1"/>
                </a:solidFill>
              </a:rPr>
              <a:t>OF MEMORY</a:t>
            </a:r>
            <a:endParaRPr lang="en-ID" sz="4000" b="1" dirty="0">
              <a:solidFill>
                <a:schemeClr val="tx1"/>
              </a:solidFill>
            </a:endParaRPr>
          </a:p>
        </p:txBody>
      </p:sp>
      <p:sp>
        <p:nvSpPr>
          <p:cNvPr id="11" name="Right Arrow 51">
            <a:extLst>
              <a:ext uri="{FF2B5EF4-FFF2-40B4-BE49-F238E27FC236}">
                <a16:creationId xmlns:a16="http://schemas.microsoft.com/office/drawing/2014/main" id="{3DB9119C-5ACE-4390-9706-31CB9E0FAEF1}"/>
              </a:ext>
            </a:extLst>
          </p:cNvPr>
          <p:cNvSpPr/>
          <p:nvPr/>
        </p:nvSpPr>
        <p:spPr>
          <a:xfrm>
            <a:off x="3284525" y="3205712"/>
            <a:ext cx="1457908" cy="30159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53">
            <a:extLst>
              <a:ext uri="{FF2B5EF4-FFF2-40B4-BE49-F238E27FC236}">
                <a16:creationId xmlns:a16="http://schemas.microsoft.com/office/drawing/2014/main" id="{CBE9E84A-E708-46F5-B009-04CD2A1964B8}"/>
              </a:ext>
            </a:extLst>
          </p:cNvPr>
          <p:cNvSpPr/>
          <p:nvPr/>
        </p:nvSpPr>
        <p:spPr>
          <a:xfrm>
            <a:off x="5246633" y="2625916"/>
            <a:ext cx="1218163" cy="112428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02</a:t>
            </a:r>
          </a:p>
        </p:txBody>
      </p:sp>
      <p:sp>
        <p:nvSpPr>
          <p:cNvPr id="15" name="Snip Diagonal Corner Rectangle 55">
            <a:extLst>
              <a:ext uri="{FF2B5EF4-FFF2-40B4-BE49-F238E27FC236}">
                <a16:creationId xmlns:a16="http://schemas.microsoft.com/office/drawing/2014/main" id="{2241BC23-9B26-46BA-BFF2-0510CA457355}"/>
              </a:ext>
            </a:extLst>
          </p:cNvPr>
          <p:cNvSpPr/>
          <p:nvPr/>
        </p:nvSpPr>
        <p:spPr>
          <a:xfrm>
            <a:off x="8836638" y="2625916"/>
            <a:ext cx="1218163" cy="112428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77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03</a:t>
            </a:r>
          </a:p>
        </p:txBody>
      </p:sp>
      <p:sp>
        <p:nvSpPr>
          <p:cNvPr id="18" name="Right Arrow 62">
            <a:extLst>
              <a:ext uri="{FF2B5EF4-FFF2-40B4-BE49-F238E27FC236}">
                <a16:creationId xmlns:a16="http://schemas.microsoft.com/office/drawing/2014/main" id="{6D7D1CDF-5712-4813-804F-7A8B034C2A06}"/>
              </a:ext>
            </a:extLst>
          </p:cNvPr>
          <p:cNvSpPr/>
          <p:nvPr/>
        </p:nvSpPr>
        <p:spPr>
          <a:xfrm>
            <a:off x="6968996" y="3205712"/>
            <a:ext cx="1469733" cy="30159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9A562-E1CD-4620-8B75-0D5256313DF6}"/>
              </a:ext>
            </a:extLst>
          </p:cNvPr>
          <p:cNvSpPr txBox="1"/>
          <p:nvPr/>
        </p:nvSpPr>
        <p:spPr>
          <a:xfrm>
            <a:off x="1541722" y="3888557"/>
            <a:ext cx="165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Sensory </a:t>
            </a:r>
          </a:p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memory</a:t>
            </a:r>
          </a:p>
        </p:txBody>
      </p:sp>
      <p:sp>
        <p:nvSpPr>
          <p:cNvPr id="32" name="Snip Diagonal Corner Rectangle 52">
            <a:extLst>
              <a:ext uri="{FF2B5EF4-FFF2-40B4-BE49-F238E27FC236}">
                <a16:creationId xmlns:a16="http://schemas.microsoft.com/office/drawing/2014/main" id="{53B0DD03-02BC-2C43-8C4B-3D79A099F768}"/>
              </a:ext>
            </a:extLst>
          </p:cNvPr>
          <p:cNvSpPr/>
          <p:nvPr/>
        </p:nvSpPr>
        <p:spPr>
          <a:xfrm>
            <a:off x="1758888" y="2625916"/>
            <a:ext cx="1218163" cy="1124282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+mj-lt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73FA4-0457-2A47-9330-90AD1ACF65F0}"/>
              </a:ext>
            </a:extLst>
          </p:cNvPr>
          <p:cNvSpPr txBox="1"/>
          <p:nvPr/>
        </p:nvSpPr>
        <p:spPr>
          <a:xfrm>
            <a:off x="500187" y="1656560"/>
            <a:ext cx="10494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Three memory stores that differ in function, capacity and duration are :</a:t>
            </a:r>
          </a:p>
          <a:p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8CA08D-E18E-7F47-816A-10284508D5C1}"/>
              </a:ext>
            </a:extLst>
          </p:cNvPr>
          <p:cNvSpPr txBox="1"/>
          <p:nvPr/>
        </p:nvSpPr>
        <p:spPr>
          <a:xfrm>
            <a:off x="5049907" y="3935422"/>
            <a:ext cx="1713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Short-term</a:t>
            </a:r>
          </a:p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memory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28AC42-FA21-974C-A6A4-E699D2F34D37}"/>
              </a:ext>
            </a:extLst>
          </p:cNvPr>
          <p:cNvSpPr txBox="1"/>
          <p:nvPr/>
        </p:nvSpPr>
        <p:spPr>
          <a:xfrm>
            <a:off x="8619472" y="3985158"/>
            <a:ext cx="165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Long-term</a:t>
            </a:r>
          </a:p>
          <a:p>
            <a:pPr algn="ctr"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memory</a:t>
            </a:r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BB621-E0CF-144E-954F-CC828AAF55F4}"/>
              </a:ext>
            </a:extLst>
          </p:cNvPr>
          <p:cNvSpPr/>
          <p:nvPr/>
        </p:nvSpPr>
        <p:spPr>
          <a:xfrm>
            <a:off x="4574232" y="4766419"/>
            <a:ext cx="2942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(also called working memory)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0A176C-3463-DA4B-BFA3-9C74B2F08565}"/>
              </a:ext>
            </a:extLst>
          </p:cNvPr>
          <p:cNvCxnSpPr>
            <a:cxnSpLocks/>
          </p:cNvCxnSpPr>
          <p:nvPr/>
        </p:nvCxnSpPr>
        <p:spPr>
          <a:xfrm>
            <a:off x="3370521" y="1086006"/>
            <a:ext cx="5607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24">
            <a:extLst>
              <a:ext uri="{FF2B5EF4-FFF2-40B4-BE49-F238E27FC236}">
                <a16:creationId xmlns:a16="http://schemas.microsoft.com/office/drawing/2014/main" id="{DC73EF9D-F6F3-D449-949D-04BC6CE7E8F3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37" name="Freeform 40">
            <a:extLst>
              <a:ext uri="{FF2B5EF4-FFF2-40B4-BE49-F238E27FC236}">
                <a16:creationId xmlns:a16="http://schemas.microsoft.com/office/drawing/2014/main" id="{CA48B0C9-12BF-2545-A26A-C813D8C0F229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41">
            <a:extLst>
              <a:ext uri="{FF2B5EF4-FFF2-40B4-BE49-F238E27FC236}">
                <a16:creationId xmlns:a16="http://schemas.microsoft.com/office/drawing/2014/main" id="{A1D90BF1-15FC-5A43-B520-51DFA40AA5DA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7" descr="0702.jpg                                                       0016F223smeagol                        BB150139:">
            <a:extLst>
              <a:ext uri="{FF2B5EF4-FFF2-40B4-BE49-F238E27FC236}">
                <a16:creationId xmlns:a16="http://schemas.microsoft.com/office/drawing/2014/main" id="{3A4459A5-542B-7141-8F46-5E6AFBE5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5" y="1382984"/>
            <a:ext cx="7716474" cy="4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9607210-F6D2-7846-88F0-E4FDF315B064}"/>
              </a:ext>
            </a:extLst>
          </p:cNvPr>
          <p:cNvSpPr txBox="1"/>
          <p:nvPr/>
        </p:nvSpPr>
        <p:spPr>
          <a:xfrm flipH="1">
            <a:off x="2581858" y="207997"/>
            <a:ext cx="44772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STAGES OF </a:t>
            </a:r>
            <a:r>
              <a:rPr lang="en-US" sz="4000" b="1" dirty="0">
                <a:solidFill>
                  <a:srgbClr val="00B0F0"/>
                </a:solidFill>
              </a:rPr>
              <a:t>MEMORY</a:t>
            </a:r>
            <a:endParaRPr lang="en-ID" sz="4000" b="1" dirty="0">
              <a:solidFill>
                <a:srgbClr val="00B0F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2D7D07-BC6E-FA41-BC97-5575C13D4427}"/>
              </a:ext>
            </a:extLst>
          </p:cNvPr>
          <p:cNvCxnSpPr>
            <a:cxnSpLocks/>
          </p:cNvCxnSpPr>
          <p:nvPr/>
        </p:nvCxnSpPr>
        <p:spPr>
          <a:xfrm>
            <a:off x="2732567" y="915883"/>
            <a:ext cx="4167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40">
            <a:extLst>
              <a:ext uri="{FF2B5EF4-FFF2-40B4-BE49-F238E27FC236}">
                <a16:creationId xmlns:a16="http://schemas.microsoft.com/office/drawing/2014/main" id="{EE1E8CDB-0484-2F4D-8FD4-C0DBDA392BC7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1">
            <a:extLst>
              <a:ext uri="{FF2B5EF4-FFF2-40B4-BE49-F238E27FC236}">
                <a16:creationId xmlns:a16="http://schemas.microsoft.com/office/drawing/2014/main" id="{2B676CDD-E91E-E04B-95D1-BB04C0AE3C21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24">
            <a:extLst>
              <a:ext uri="{FF2B5EF4-FFF2-40B4-BE49-F238E27FC236}">
                <a16:creationId xmlns:a16="http://schemas.microsoft.com/office/drawing/2014/main" id="{53AF7499-B320-234F-AA66-49838D800C0C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066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638414" y="664013"/>
            <a:ext cx="5660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CA6BF"/>
                </a:solidFill>
              </a:rPr>
              <a:t>1. Sensory Memory</a:t>
            </a:r>
            <a:endParaRPr lang="en-ID" sz="5399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A61279-6AA9-284E-9E37-09537DCC83D4}"/>
              </a:ext>
            </a:extLst>
          </p:cNvPr>
          <p:cNvSpPr txBox="1">
            <a:spLocks/>
          </p:cNvSpPr>
          <p:nvPr/>
        </p:nvSpPr>
        <p:spPr>
          <a:xfrm>
            <a:off x="638414" y="1628935"/>
            <a:ext cx="6219585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  <a:defRPr/>
            </a:pPr>
            <a:r>
              <a:rPr lang="en-US" sz="2400" dirty="0">
                <a:latin typeface="Lato" panose="020F0802020204030203" pitchFamily="34" charset="77"/>
              </a:rPr>
              <a:t> </a:t>
            </a:r>
          </a:p>
          <a:p>
            <a:pPr algn="just">
              <a:defRPr/>
            </a:pPr>
            <a:r>
              <a:rPr lang="en-US" sz="2400" dirty="0">
                <a:latin typeface="Lato" panose="020F0802020204030203" pitchFamily="34" charset="77"/>
              </a:rPr>
              <a:t>The first stage of A-S (Atkinson-Shiffrin) model that holds large amounts of incoming data for very brief amounts of time.	         	           </a:t>
            </a:r>
            <a:r>
              <a:rPr lang="en-US" sz="2000" dirty="0">
                <a:latin typeface="Lato" panose="020F0802020204030203" pitchFamily="34" charset="77"/>
              </a:rPr>
              <a:t>(Cacioppo &amp; Freberg, 2013)</a:t>
            </a:r>
          </a:p>
          <a:p>
            <a:pPr marL="0" indent="0" algn="just">
              <a:buNone/>
              <a:defRPr/>
            </a:pPr>
            <a:endParaRPr lang="en-US" sz="2000" dirty="0">
              <a:latin typeface="Lato" panose="020F0802020204030203" pitchFamily="34" charset="77"/>
            </a:endParaRPr>
          </a:p>
          <a:p>
            <a:pPr algn="just">
              <a:defRPr/>
            </a:pPr>
            <a:r>
              <a:rPr lang="en-US" sz="2400" dirty="0">
                <a:latin typeface="Lato" panose="020F0802020204030203" pitchFamily="34" charset="77"/>
              </a:rPr>
              <a:t>The initial, momentary storage of information, lasting only an instant.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en-US" sz="2400" dirty="0">
                <a:latin typeface="Lato" panose="020F0802020204030203" pitchFamily="34" charset="77"/>
              </a:rPr>
              <a:t>				  </a:t>
            </a:r>
            <a:r>
              <a:rPr lang="en-US" sz="2000" dirty="0">
                <a:latin typeface="Lato" panose="020F0802020204030203" pitchFamily="34" charset="77"/>
              </a:rPr>
              <a:t>(Feldman, 2011)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EAD5041A-3358-A246-8946-D3ED1A973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71" y="1125678"/>
            <a:ext cx="4110714" cy="4191001"/>
          </a:xfrm>
          <a:prstGeom prst="rect">
            <a:avLst/>
          </a:prstGeom>
        </p:spPr>
      </p:pic>
      <p:pic>
        <p:nvPicPr>
          <p:cNvPr id="14" name="Picture 1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E29381B8-8C0B-B044-B649-78D029774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003" y="2286000"/>
            <a:ext cx="4362450" cy="38290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9AB416-818A-5C46-AF62-C8107DB18D75}"/>
              </a:ext>
            </a:extLst>
          </p:cNvPr>
          <p:cNvCxnSpPr/>
          <p:nvPr/>
        </p:nvCxnSpPr>
        <p:spPr>
          <a:xfrm>
            <a:off x="803755" y="1587343"/>
            <a:ext cx="5281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40">
            <a:extLst>
              <a:ext uri="{FF2B5EF4-FFF2-40B4-BE49-F238E27FC236}">
                <a16:creationId xmlns:a16="http://schemas.microsoft.com/office/drawing/2014/main" id="{4075E6DE-5FCB-4C46-9C2E-F7E0341B5B0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F4C0DDFB-A615-034A-938E-126338489916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A265B219-EECA-BE43-9CBF-5978A912285A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5834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638414" y="664013"/>
            <a:ext cx="4978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CA6BF"/>
                </a:solidFill>
              </a:rPr>
              <a:t>Sensory Memory</a:t>
            </a:r>
            <a:endParaRPr lang="en-ID" sz="5399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7A179AD-B64D-B642-99E0-7B9477C7153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264397" y="1722473"/>
            <a:ext cx="6821957" cy="5316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Function 	</a:t>
            </a:r>
            <a:r>
              <a:rPr lang="en-US" altLang="en-US" sz="2400" dirty="0"/>
              <a:t>: </a:t>
            </a:r>
            <a:r>
              <a:rPr lang="en-US" altLang="en-US" sz="2000" dirty="0"/>
              <a:t>process for basic physical characteristics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Capacity	</a:t>
            </a:r>
            <a:r>
              <a:rPr lang="en-US" altLang="en-US" sz="2400" dirty="0"/>
              <a:t>: large</a:t>
            </a:r>
          </a:p>
          <a:p>
            <a:pPr lvl="1">
              <a:defRPr/>
            </a:pPr>
            <a:r>
              <a:rPr lang="en-US" altLang="en-US" sz="2000" dirty="0"/>
              <a:t>can hold many items at once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Duration	</a:t>
            </a:r>
            <a:r>
              <a:rPr lang="en-US" altLang="en-US" sz="2400" dirty="0"/>
              <a:t>: very brief retention of images</a:t>
            </a:r>
          </a:p>
          <a:p>
            <a:pPr lvl="1">
              <a:defRPr/>
            </a:pPr>
            <a:r>
              <a:rPr lang="en-US" altLang="en-US" sz="1800" dirty="0"/>
              <a:t>3 sec for visual info</a:t>
            </a:r>
          </a:p>
          <a:p>
            <a:pPr lvl="1">
              <a:defRPr/>
            </a:pPr>
            <a:r>
              <a:rPr lang="en-US" altLang="en-US" sz="1800" dirty="0"/>
              <a:t>2 sec for auditory info</a:t>
            </a:r>
          </a:p>
          <a:p>
            <a:pPr>
              <a:defRPr/>
            </a:pPr>
            <a:r>
              <a:rPr lang="en-US" altLang="en-US" sz="2400" dirty="0"/>
              <a:t>Divided into </a:t>
            </a:r>
            <a:r>
              <a:rPr lang="en-US" altLang="en-US" sz="2400" dirty="0">
                <a:solidFill>
                  <a:srgbClr val="0CA6BF"/>
                </a:solidFill>
              </a:rPr>
              <a:t>two </a:t>
            </a:r>
            <a:r>
              <a:rPr lang="en-US" altLang="en-US" sz="2400" dirty="0"/>
              <a:t>types:</a:t>
            </a:r>
          </a:p>
          <a:p>
            <a:pPr lvl="1">
              <a:defRPr/>
            </a:pPr>
            <a:r>
              <a:rPr lang="en-US" altLang="en-US" sz="2000" b="1" dirty="0">
                <a:solidFill>
                  <a:srgbClr val="0CA6BF"/>
                </a:solidFill>
                <a:latin typeface="Montserrat SemiBold" pitchFamily="2" charset="77"/>
              </a:rPr>
              <a:t>iconic</a:t>
            </a:r>
            <a:r>
              <a:rPr lang="en-US" altLang="en-US" sz="2000" dirty="0">
                <a:solidFill>
                  <a:srgbClr val="0CA6BF"/>
                </a:solidFill>
                <a:latin typeface="Montserrat SemiBold" pitchFamily="2" charset="77"/>
              </a:rPr>
              <a:t> </a:t>
            </a:r>
            <a:r>
              <a:rPr lang="en-US" altLang="en-US" sz="2000" dirty="0"/>
              <a:t>memory–visual information</a:t>
            </a:r>
          </a:p>
          <a:p>
            <a:pPr lvl="1">
              <a:defRPr/>
            </a:pPr>
            <a:r>
              <a:rPr lang="en-US" altLang="en-US" sz="2000" b="1" dirty="0">
                <a:solidFill>
                  <a:srgbClr val="0CA6BF"/>
                </a:solidFill>
                <a:latin typeface="Montserrat SemiBold" pitchFamily="2" charset="77"/>
              </a:rPr>
              <a:t>echoic</a:t>
            </a:r>
            <a:r>
              <a:rPr lang="en-US" altLang="en-US" sz="2000" dirty="0"/>
              <a:t> memory– auditory information</a:t>
            </a:r>
          </a:p>
          <a:p>
            <a:pPr>
              <a:defRPr/>
            </a:pPr>
            <a:r>
              <a:rPr lang="en-US" altLang="en-US" sz="2400" dirty="0"/>
              <a:t>Attention is needed to transfer information to working memory</a:t>
            </a:r>
          </a:p>
          <a:p>
            <a:pPr>
              <a:defRPr/>
            </a:pPr>
            <a:r>
              <a:rPr lang="en-US" altLang="en-US" sz="2400" i="1" dirty="0">
                <a:solidFill>
                  <a:srgbClr val="0070C0"/>
                </a:solidFill>
              </a:rPr>
              <a:t>Attention involves focusing awareness on a narrowed range of stimuli or events (</a:t>
            </a:r>
            <a:r>
              <a:rPr lang="en-US" altLang="en-US" sz="2400" i="1" dirty="0" err="1">
                <a:solidFill>
                  <a:srgbClr val="0070C0"/>
                </a:solidFill>
              </a:rPr>
              <a:t>Weiten</a:t>
            </a:r>
            <a:r>
              <a:rPr lang="en-US" altLang="en-US" sz="2400" i="1" dirty="0">
                <a:solidFill>
                  <a:srgbClr val="0070C0"/>
                </a:solidFill>
              </a:rPr>
              <a:t>, 2011 )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84900638-0847-E445-8D1F-E763FB141393}"/>
              </a:ext>
            </a:extLst>
          </p:cNvPr>
          <p:cNvGrpSpPr>
            <a:grpSpLocks/>
          </p:cNvGrpSpPr>
          <p:nvPr/>
        </p:nvGrpSpPr>
        <p:grpSpPr bwMode="auto">
          <a:xfrm>
            <a:off x="388088" y="2753833"/>
            <a:ext cx="3525838" cy="2667000"/>
            <a:chOff x="384" y="1872"/>
            <a:chExt cx="2221" cy="1680"/>
          </a:xfrm>
          <a:solidFill>
            <a:srgbClr val="0CA6BF"/>
          </a:solidFill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E2F7E185-51DC-4044-8DF7-C96BAF048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350"/>
              <a:ext cx="748" cy="6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Sensory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Input</a:t>
              </a:r>
              <a:endParaRPr lang="en-US" altLang="en-US" sz="2400" dirty="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3B1507CA-1993-B34B-8629-9A42C49C3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Sensory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  <a:endParaRPr lang="en-US" altLang="en-US" sz="240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2E450CCB-610C-1144-9B49-8A7A43A4B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669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DE249064-0208-D44D-A782-649B7F2CF04A}"/>
              </a:ext>
            </a:extLst>
          </p:cNvPr>
          <p:cNvSpPr/>
          <p:nvPr/>
        </p:nvSpPr>
        <p:spPr>
          <a:xfrm>
            <a:off x="8887789" y="-2497848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4178C9-EBC2-434E-9D80-66353CE3B366}"/>
              </a:ext>
            </a:extLst>
          </p:cNvPr>
          <p:cNvCxnSpPr>
            <a:cxnSpLocks/>
          </p:cNvCxnSpPr>
          <p:nvPr/>
        </p:nvCxnSpPr>
        <p:spPr>
          <a:xfrm>
            <a:off x="644266" y="1576710"/>
            <a:ext cx="493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40">
            <a:extLst>
              <a:ext uri="{FF2B5EF4-FFF2-40B4-BE49-F238E27FC236}">
                <a16:creationId xmlns:a16="http://schemas.microsoft.com/office/drawing/2014/main" id="{B96D01BE-94B6-4841-AE29-A2949CAF7BE9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21FDF092-36EF-BF45-9C97-E104365F84B6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24">
            <a:extLst>
              <a:ext uri="{FF2B5EF4-FFF2-40B4-BE49-F238E27FC236}">
                <a16:creationId xmlns:a16="http://schemas.microsoft.com/office/drawing/2014/main" id="{A2F4D6C3-C740-B746-8157-76345C08E502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2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CAE435E-936B-C144-AD81-D5300718F21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55198" y="2162498"/>
            <a:ext cx="646229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altLang="en-US" dirty="0">
                <a:solidFill>
                  <a:srgbClr val="0CA6BF"/>
                </a:solidFill>
              </a:rPr>
              <a:t>Visual sensory memory </a:t>
            </a:r>
            <a:r>
              <a:rPr lang="en-US" altLang="en-US" sz="2600" dirty="0"/>
              <a:t>brief memory of an image or icon.  Also called iconic memory.</a:t>
            </a:r>
          </a:p>
          <a:p>
            <a:pPr marL="0" indent="0" algn="just">
              <a:buFont typeface="Wingdings" pitchFamily="2" charset="2"/>
              <a:buNone/>
              <a:defRPr/>
            </a:pPr>
            <a:endParaRPr lang="en-US" altLang="en-US" dirty="0"/>
          </a:p>
          <a:p>
            <a:pPr algn="just">
              <a:defRPr/>
            </a:pPr>
            <a:r>
              <a:rPr lang="en-US" altLang="en-US" dirty="0">
                <a:solidFill>
                  <a:srgbClr val="0CA6BF"/>
                </a:solidFill>
              </a:rPr>
              <a:t>Auditory sensory memory </a:t>
            </a:r>
            <a:r>
              <a:rPr lang="en-US" altLang="en-US" sz="2600" dirty="0"/>
              <a:t>brief memory of a sound or echo.  Also called echoic memory.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6B6DC-A7F0-E24B-B6AB-C90DCD6BA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8832" flipH="1">
            <a:off x="8182656" y="1587343"/>
            <a:ext cx="3370930" cy="33709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FB1D21-B218-DC47-9454-417F4027AEDD}"/>
              </a:ext>
            </a:extLst>
          </p:cNvPr>
          <p:cNvSpPr txBox="1"/>
          <p:nvPr/>
        </p:nvSpPr>
        <p:spPr>
          <a:xfrm>
            <a:off x="638414" y="664013"/>
            <a:ext cx="4978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CA6BF"/>
                </a:solidFill>
              </a:rPr>
              <a:t>Sensory Memory</a:t>
            </a:r>
            <a:endParaRPr lang="en-ID" sz="5399" dirty="0">
              <a:solidFill>
                <a:srgbClr val="0CA6BF"/>
              </a:solidFill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FD3C9A-9F5F-4843-981A-059D267EFA4E}"/>
              </a:ext>
            </a:extLst>
          </p:cNvPr>
          <p:cNvCxnSpPr>
            <a:cxnSpLocks/>
          </p:cNvCxnSpPr>
          <p:nvPr/>
        </p:nvCxnSpPr>
        <p:spPr>
          <a:xfrm>
            <a:off x="644266" y="1576710"/>
            <a:ext cx="4937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5099270-79DE-3940-896B-E3AC5E522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06874">
            <a:off x="9043988" y="4773438"/>
            <a:ext cx="2741612" cy="727249"/>
          </a:xfrm>
          <a:prstGeom prst="rect">
            <a:avLst/>
          </a:prstGeom>
        </p:spPr>
      </p:pic>
      <p:sp>
        <p:nvSpPr>
          <p:cNvPr id="7" name="Freeform 40">
            <a:extLst>
              <a:ext uri="{FF2B5EF4-FFF2-40B4-BE49-F238E27FC236}">
                <a16:creationId xmlns:a16="http://schemas.microsoft.com/office/drawing/2014/main" id="{D68EFE0D-EC6C-5D47-8271-238F21C75C6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41">
            <a:extLst>
              <a:ext uri="{FF2B5EF4-FFF2-40B4-BE49-F238E27FC236}">
                <a16:creationId xmlns:a16="http://schemas.microsoft.com/office/drawing/2014/main" id="{3958EA74-AE3C-E94B-80DD-8C3F28F9E581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: Shape 24">
            <a:extLst>
              <a:ext uri="{FF2B5EF4-FFF2-40B4-BE49-F238E27FC236}">
                <a16:creationId xmlns:a16="http://schemas.microsoft.com/office/drawing/2014/main" id="{C697F854-E522-A148-94F4-338FBACD4643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858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6537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2. Short-Term Memory  </a:t>
            </a:r>
            <a:br>
              <a:rPr lang="en-US" altLang="en-US" sz="5400" dirty="0"/>
            </a:br>
            <a:r>
              <a:rPr lang="en-US" altLang="en-US" sz="5400" dirty="0"/>
              <a:t>    </a:t>
            </a:r>
            <a:endParaRPr lang="en-ID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0792-349D-EA40-ACE3-85673DFCB2B4}"/>
              </a:ext>
            </a:extLst>
          </p:cNvPr>
          <p:cNvSpPr txBox="1"/>
          <p:nvPr/>
        </p:nvSpPr>
        <p:spPr>
          <a:xfrm>
            <a:off x="1169095" y="1069964"/>
            <a:ext cx="490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spc="300" dirty="0">
                <a:latin typeface="Lato" panose="020F0802020204030203" pitchFamily="34" charset="77"/>
              </a:rPr>
              <a:t>(STM) /( Working Memory)</a:t>
            </a:r>
            <a:endParaRPr lang="en-US" sz="2400" spc="300" dirty="0">
              <a:latin typeface="Lato" panose="020F0802020204030203" pitchFamily="34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7D3634-2FA9-A149-9F8F-2D902DC153D2}"/>
              </a:ext>
            </a:extLst>
          </p:cNvPr>
          <p:cNvSpPr txBox="1">
            <a:spLocks/>
          </p:cNvSpPr>
          <p:nvPr/>
        </p:nvSpPr>
        <p:spPr>
          <a:xfrm>
            <a:off x="555198" y="1986097"/>
            <a:ext cx="6514611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The second stage of A-S model that holds a small amount of information for a limited time.  </a:t>
            </a:r>
            <a:r>
              <a:rPr lang="en-US" sz="2000" dirty="0"/>
              <a:t>(Cacioppo &amp; Freberg, 2013)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Memory that holds information for </a:t>
            </a:r>
            <a:r>
              <a:rPr lang="en-US" b="1" dirty="0"/>
              <a:t>15-25</a:t>
            </a:r>
            <a:r>
              <a:rPr lang="en-US" dirty="0"/>
              <a:t> seconds called STM. 	</a:t>
            </a:r>
            <a:r>
              <a:rPr lang="en-US" sz="2000" dirty="0"/>
              <a:t>(Feldman, 2011)</a:t>
            </a:r>
          </a:p>
        </p:txBody>
      </p:sp>
      <p:pic>
        <p:nvPicPr>
          <p:cNvPr id="14" name="Picture 1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805948BC-A974-5B45-AB8B-5FE1418DB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1"/>
          <a:stretch/>
        </p:blipFill>
        <p:spPr>
          <a:xfrm>
            <a:off x="7069809" y="954611"/>
            <a:ext cx="4735939" cy="4948777"/>
          </a:xfrm>
          <a:prstGeom prst="rect">
            <a:avLst/>
          </a:prstGeom>
        </p:spPr>
      </p:pic>
      <p:sp>
        <p:nvSpPr>
          <p:cNvPr id="6" name="Freeform 40">
            <a:extLst>
              <a:ext uri="{FF2B5EF4-FFF2-40B4-BE49-F238E27FC236}">
                <a16:creationId xmlns:a16="http://schemas.microsoft.com/office/drawing/2014/main" id="{0FA19F16-8B70-5F4F-AD96-79D3B0EAE7FE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EC1227D5-B421-8C41-B53C-A5CFAD96E0D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AAFC7697-B518-7247-B309-54C66CA4BB2F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484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B7A179AD-B64D-B642-99E0-7B9477C7153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38414" y="2485013"/>
            <a:ext cx="6799979" cy="2519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Function 	</a:t>
            </a:r>
            <a:r>
              <a:rPr lang="en-US" altLang="en-US" sz="2400" dirty="0"/>
              <a:t>: conscious processing of information</a:t>
            </a:r>
          </a:p>
          <a:p>
            <a:pPr lvl="1">
              <a:defRPr/>
            </a:pPr>
            <a:r>
              <a:rPr lang="en-US" altLang="en-US" dirty="0"/>
              <a:t>where information is actively worked on</a:t>
            </a:r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Capacity	</a:t>
            </a:r>
            <a:r>
              <a:rPr lang="en-US" altLang="en-US" sz="2400" dirty="0"/>
              <a:t>: limited (holds 7+/-2 items) </a:t>
            </a:r>
            <a:endParaRPr lang="en-US" altLang="en-US" sz="2000" dirty="0"/>
          </a:p>
          <a:p>
            <a:pPr>
              <a:defRPr/>
            </a:pPr>
            <a:r>
              <a:rPr lang="en-US" altLang="en-US" sz="2400" dirty="0">
                <a:solidFill>
                  <a:srgbClr val="0CA6BF"/>
                </a:solidFill>
                <a:latin typeface="Montserrat SemiBold" pitchFamily="2" charset="77"/>
              </a:rPr>
              <a:t>Duration	</a:t>
            </a:r>
            <a:r>
              <a:rPr lang="en-US" altLang="en-US" sz="2400" dirty="0"/>
              <a:t>: brief storage (about 25 Sec)</a:t>
            </a: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DE249064-0208-D44D-A782-649B7F2CF04A}"/>
              </a:ext>
            </a:extLst>
          </p:cNvPr>
          <p:cNvSpPr/>
          <p:nvPr/>
        </p:nvSpPr>
        <p:spPr>
          <a:xfrm>
            <a:off x="8890505" y="-2510495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B937FB50-8072-C64E-BE56-E7F9578A3BC0}"/>
              </a:ext>
            </a:extLst>
          </p:cNvPr>
          <p:cNvGrpSpPr>
            <a:grpSpLocks/>
          </p:cNvGrpSpPr>
          <p:nvPr/>
        </p:nvGrpSpPr>
        <p:grpSpPr bwMode="auto">
          <a:xfrm>
            <a:off x="2475243" y="4457700"/>
            <a:ext cx="7611731" cy="2138109"/>
            <a:chOff x="770" y="1866"/>
            <a:chExt cx="4167" cy="1186"/>
          </a:xfrm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DE3DEC77-4B10-0747-A8AD-A0E6AEE07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1866"/>
              <a:ext cx="1310" cy="1186"/>
            </a:xfrm>
            <a:prstGeom prst="rect">
              <a:avLst/>
            </a:prstGeom>
            <a:solidFill>
              <a:srgbClr val="0CA6B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Working or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Short-term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B3D5A80-0EA5-4A4C-8629-39F859151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036"/>
              <a:ext cx="74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</a:rPr>
                <a:t>Sensory</a:t>
              </a: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000" b="1">
                <a:solidFill>
                  <a:srgbClr val="FFFFFF"/>
                </a:solidFill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</a:rPr>
                <a:t>  Input</a:t>
              </a:r>
              <a:endParaRPr lang="en-US" altLang="en-US" sz="2400"/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526878BA-24F8-3E41-98AF-C818EBC53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" y="1866"/>
              <a:ext cx="1200" cy="1186"/>
            </a:xfrm>
            <a:prstGeom prst="rect">
              <a:avLst/>
            </a:prstGeom>
            <a:solidFill>
              <a:srgbClr val="0CA6B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Sensory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  <a:endParaRPr lang="en-US" altLang="en-US" sz="2400" dirty="0"/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F946A114-E3EA-4C4C-BFA3-43E91B552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2448"/>
              <a:ext cx="74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4A76C6B6-592B-F742-8C58-808FD93F9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48"/>
              <a:ext cx="72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8EB4DF01-B355-694A-9E00-54D1B3EEF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046"/>
              <a:ext cx="8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>
                  <a:solidFill>
                    <a:srgbClr val="FFFFFF"/>
                  </a:solidFill>
                </a:rPr>
                <a:t>Attention</a:t>
              </a:r>
              <a:endParaRPr lang="en-US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CE5BD18-70FB-D947-BCE8-53EC8D1C1112}"/>
              </a:ext>
            </a:extLst>
          </p:cNvPr>
          <p:cNvSpPr txBox="1"/>
          <p:nvPr/>
        </p:nvSpPr>
        <p:spPr>
          <a:xfrm>
            <a:off x="555198" y="273307"/>
            <a:ext cx="65375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3. Short-Term Memory  </a:t>
            </a:r>
            <a:br>
              <a:rPr lang="en-US" altLang="en-US" sz="5400" dirty="0"/>
            </a:br>
            <a:r>
              <a:rPr lang="en-US" altLang="en-US" sz="5400" dirty="0"/>
              <a:t>    </a:t>
            </a:r>
            <a:endParaRPr lang="en-ID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FEA3BF-3F72-F24D-BAA2-763D80DB9348}"/>
              </a:ext>
            </a:extLst>
          </p:cNvPr>
          <p:cNvSpPr txBox="1"/>
          <p:nvPr/>
        </p:nvSpPr>
        <p:spPr>
          <a:xfrm>
            <a:off x="1169095" y="1069964"/>
            <a:ext cx="490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spc="300" dirty="0">
                <a:latin typeface="Lato" panose="020F0802020204030203" pitchFamily="34" charset="77"/>
              </a:rPr>
              <a:t>(STM) /( Working Memory)</a:t>
            </a:r>
            <a:endParaRPr lang="en-US" sz="2400" spc="300" dirty="0">
              <a:latin typeface="Lato" panose="020F0802020204030203" pitchFamily="34" charset="77"/>
            </a:endParaRPr>
          </a:p>
        </p:txBody>
      </p:sp>
      <p:sp>
        <p:nvSpPr>
          <p:cNvPr id="13" name="Freeform 40">
            <a:extLst>
              <a:ext uri="{FF2B5EF4-FFF2-40B4-BE49-F238E27FC236}">
                <a16:creationId xmlns:a16="http://schemas.microsoft.com/office/drawing/2014/main" id="{74712B77-D2ED-CC45-8A78-92463D88B9BB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1">
            <a:extLst>
              <a:ext uri="{FF2B5EF4-FFF2-40B4-BE49-F238E27FC236}">
                <a16:creationId xmlns:a16="http://schemas.microsoft.com/office/drawing/2014/main" id="{81543A3A-3561-B142-9A76-A0435C1A67F7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24">
            <a:extLst>
              <a:ext uri="{FF2B5EF4-FFF2-40B4-BE49-F238E27FC236}">
                <a16:creationId xmlns:a16="http://schemas.microsoft.com/office/drawing/2014/main" id="{75FF450A-1097-024E-B4FA-A828D4156F21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3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/>
              <a:t>Maintenance </a:t>
            </a:r>
            <a:r>
              <a:rPr lang="en-US" altLang="en-US" sz="5400" dirty="0">
                <a:solidFill>
                  <a:srgbClr val="0CA6BF"/>
                </a:solidFill>
              </a:rPr>
              <a:t>Rehearsal of STM 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BC12ABF-97FE-F447-8560-28FD30FE2B94}"/>
              </a:ext>
            </a:extLst>
          </p:cNvPr>
          <p:cNvSpPr/>
          <p:nvPr/>
        </p:nvSpPr>
        <p:spPr>
          <a:xfrm rot="5400000">
            <a:off x="3558575" y="-7065"/>
            <a:ext cx="4772028" cy="7815262"/>
          </a:xfrm>
          <a:custGeom>
            <a:avLst/>
            <a:gdLst>
              <a:gd name="connsiteX0" fmla="*/ 47695 w 4769510"/>
              <a:gd name="connsiteY0" fmla="*/ 0 h 5929638"/>
              <a:gd name="connsiteX1" fmla="*/ 3974576 w 4769510"/>
              <a:gd name="connsiteY1" fmla="*/ 0 h 5929638"/>
              <a:gd name="connsiteX2" fmla="*/ 4769510 w 4769510"/>
              <a:gd name="connsiteY2" fmla="*/ 794934 h 5929638"/>
              <a:gd name="connsiteX3" fmla="*/ 4769510 w 4769510"/>
              <a:gd name="connsiteY3" fmla="*/ 5881943 h 5929638"/>
              <a:gd name="connsiteX4" fmla="*/ 4721815 w 4769510"/>
              <a:gd name="connsiteY4" fmla="*/ 5929638 h 5929638"/>
              <a:gd name="connsiteX5" fmla="*/ 794934 w 4769510"/>
              <a:gd name="connsiteY5" fmla="*/ 5929638 h 5929638"/>
              <a:gd name="connsiteX6" fmla="*/ 0 w 4769510"/>
              <a:gd name="connsiteY6" fmla="*/ 5134704 h 5929638"/>
              <a:gd name="connsiteX7" fmla="*/ 0 w 4769510"/>
              <a:gd name="connsiteY7" fmla="*/ 47695 h 592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510" h="5929638">
                <a:moveTo>
                  <a:pt x="47695" y="0"/>
                </a:moveTo>
                <a:lnTo>
                  <a:pt x="3974576" y="0"/>
                </a:lnTo>
                <a:lnTo>
                  <a:pt x="4769510" y="794934"/>
                </a:lnTo>
                <a:lnTo>
                  <a:pt x="4769510" y="5881943"/>
                </a:lnTo>
                <a:lnTo>
                  <a:pt x="4721815" y="5929638"/>
                </a:lnTo>
                <a:lnTo>
                  <a:pt x="794934" y="5929638"/>
                </a:lnTo>
                <a:lnTo>
                  <a:pt x="0" y="5134704"/>
                </a:lnTo>
                <a:lnTo>
                  <a:pt x="0" y="47695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AA390607-FA92-6E4D-9019-28C851474ADB}"/>
              </a:ext>
            </a:extLst>
          </p:cNvPr>
          <p:cNvGrpSpPr>
            <a:grpSpLocks/>
          </p:cNvGrpSpPr>
          <p:nvPr/>
        </p:nvGrpSpPr>
        <p:grpSpPr bwMode="auto">
          <a:xfrm>
            <a:off x="6675694" y="1766580"/>
            <a:ext cx="2403058" cy="4197350"/>
            <a:chOff x="3153" y="2308"/>
            <a:chExt cx="1832" cy="2644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CD3FD8B0-5563-C544-8A53-C36025EF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3" y="2596"/>
              <a:ext cx="762" cy="2356"/>
              <a:chOff x="4319" y="2019"/>
              <a:chExt cx="762" cy="2356"/>
            </a:xfrm>
          </p:grpSpPr>
          <p:sp>
            <p:nvSpPr>
              <p:cNvPr id="18" name="AutoShape 12">
                <a:extLst>
                  <a:ext uri="{FF2B5EF4-FFF2-40B4-BE49-F238E27FC236}">
                    <a16:creationId xmlns:a16="http://schemas.microsoft.com/office/drawing/2014/main" id="{F9401D89-2C1A-E44D-B31A-2761FAC3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512" y="1826"/>
                <a:ext cx="336" cy="721"/>
              </a:xfrm>
              <a:prstGeom prst="curvedRight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9" name="AutoShape 13">
                <a:extLst>
                  <a:ext uri="{FF2B5EF4-FFF2-40B4-BE49-F238E27FC236}">
                    <a16:creationId xmlns:a16="http://schemas.microsoft.com/office/drawing/2014/main" id="{26606D8E-C77C-FB45-A0EB-7CF115135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4039"/>
                <a:ext cx="761" cy="336"/>
              </a:xfrm>
              <a:prstGeom prst="curvedUp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44089FB3-EC5C-764C-B346-EB359BCEB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2308"/>
              <a:ext cx="132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Maintenance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Rehearsal</a:t>
              </a:r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A29B6845-8AA5-F549-BC42-20AA77717A53}"/>
              </a:ext>
            </a:extLst>
          </p:cNvPr>
          <p:cNvGrpSpPr>
            <a:grpSpLocks/>
          </p:cNvGrpSpPr>
          <p:nvPr/>
        </p:nvGrpSpPr>
        <p:grpSpPr bwMode="auto">
          <a:xfrm>
            <a:off x="2418999" y="2677014"/>
            <a:ext cx="3525838" cy="2667000"/>
            <a:chOff x="384" y="1872"/>
            <a:chExt cx="2221" cy="1680"/>
          </a:xfrm>
          <a:solidFill>
            <a:srgbClr val="0070C0"/>
          </a:solidFill>
        </p:grpSpPr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41AF30D7-FE26-F34E-8FBB-133162C4E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238"/>
              <a:ext cx="748" cy="63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Sensory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Input</a:t>
              </a:r>
              <a:endParaRPr lang="en-US" altLang="en-US" sz="2400" dirty="0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34CFDF47-72E2-7845-B27F-2AD6BA1D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Sensory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</a:rPr>
                <a:t>Memory</a:t>
              </a:r>
              <a:endParaRPr lang="en-US" altLang="en-US" sz="240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DB25C14-3559-414B-B591-C98DC9DDC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592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4A1832EA-5EC1-F546-9C49-0C3BCEA37FC3}"/>
              </a:ext>
            </a:extLst>
          </p:cNvPr>
          <p:cNvGrpSpPr>
            <a:grpSpLocks/>
          </p:cNvGrpSpPr>
          <p:nvPr/>
        </p:nvGrpSpPr>
        <p:grpSpPr bwMode="auto">
          <a:xfrm>
            <a:off x="5944589" y="2757566"/>
            <a:ext cx="3621088" cy="2667000"/>
            <a:chOff x="324" y="1872"/>
            <a:chExt cx="2281" cy="1680"/>
          </a:xfrm>
          <a:solidFill>
            <a:srgbClr val="0070C0"/>
          </a:solidFill>
        </p:grpSpPr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6A76E85E-B000-1D4E-B3F9-927377EF5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2221"/>
              <a:ext cx="825" cy="640"/>
            </a:xfrm>
            <a:prstGeom prst="rect">
              <a:avLst/>
            </a:prstGeom>
            <a:solidFill>
              <a:srgbClr val="0CA6B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Attention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</a:t>
              </a:r>
              <a:endParaRPr lang="en-US" altLang="en-US" sz="24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DCB6C385-42EF-D64A-9B87-9738DCBE0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Working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or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Short-term</a:t>
              </a: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EC3F15AF-1049-6E4D-A401-038069FE8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592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Freeform 40">
            <a:extLst>
              <a:ext uri="{FF2B5EF4-FFF2-40B4-BE49-F238E27FC236}">
                <a16:creationId xmlns:a16="http://schemas.microsoft.com/office/drawing/2014/main" id="{8A3B6625-40C4-944F-A135-FA0C9008A495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332F3A5-64EF-7B40-9583-600E06AEC947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: Shape 24">
            <a:extLst>
              <a:ext uri="{FF2B5EF4-FFF2-40B4-BE49-F238E27FC236}">
                <a16:creationId xmlns:a16="http://schemas.microsoft.com/office/drawing/2014/main" id="{80202BFA-203E-DD4D-9AA6-086ED625E887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1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CHUNKING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1E78AE86-7430-D144-8CF1-ABE5BBAEEA3E}"/>
              </a:ext>
            </a:extLst>
          </p:cNvPr>
          <p:cNvSpPr/>
          <p:nvPr/>
        </p:nvSpPr>
        <p:spPr>
          <a:xfrm>
            <a:off x="8890505" y="-2510495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702A75C-1B73-9B42-AB92-248370677B6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835025" y="1408113"/>
            <a:ext cx="800735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meaningful grouping of stimuli that can be stored as a unit in Short Term Memory. </a:t>
            </a:r>
            <a:r>
              <a:rPr lang="en-US" altLang="en-US" sz="3600" dirty="0"/>
              <a:t>					(Feldman, 2011)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sz="3600" dirty="0"/>
              <a:t>The process of grouping similar or meaningful information together.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3600" dirty="0"/>
              <a:t>		(Cacioppo &amp; Freberg, 2013)</a:t>
            </a:r>
            <a:br>
              <a:rPr lang="en-US" sz="3600" dirty="0"/>
            </a:br>
            <a:endParaRPr lang="en-US" dirty="0">
              <a:solidFill>
                <a:srgbClr val="FFFF00"/>
              </a:solidFill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en-US" dirty="0"/>
              <a:t>Chunks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/>
              <a:t>expand working memory load</a:t>
            </a: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6433B919-8FA8-134D-A8A2-2757228CB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838" y="3063949"/>
            <a:ext cx="4064000" cy="3048000"/>
          </a:xfrm>
          <a:prstGeom prst="rect">
            <a:avLst/>
          </a:prstGeom>
        </p:spPr>
      </p:pic>
      <p:sp>
        <p:nvSpPr>
          <p:cNvPr id="6" name="Freeform 40">
            <a:extLst>
              <a:ext uri="{FF2B5EF4-FFF2-40B4-BE49-F238E27FC236}">
                <a16:creationId xmlns:a16="http://schemas.microsoft.com/office/drawing/2014/main" id="{E066EEC1-ED02-9A42-A938-C3F77188EF4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283D92A4-2C66-1549-9627-D944EFBA9ED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E7FF3B66-FE49-C04F-BCB5-F8B54C70BB31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4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5400" dirty="0">
                <a:solidFill>
                  <a:srgbClr val="0CA6BF"/>
                </a:solidFill>
              </a:rPr>
              <a:t>ACTIVITY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1E78AE86-7430-D144-8CF1-ABE5BBAEEA3E}"/>
              </a:ext>
            </a:extLst>
          </p:cNvPr>
          <p:cNvSpPr/>
          <p:nvPr/>
        </p:nvSpPr>
        <p:spPr>
          <a:xfrm>
            <a:off x="8890505" y="-2510495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24795A-11A9-E44F-A5A5-39901369B389}"/>
              </a:ext>
            </a:extLst>
          </p:cNvPr>
          <p:cNvSpPr txBox="1">
            <a:spLocks/>
          </p:cNvSpPr>
          <p:nvPr/>
        </p:nvSpPr>
        <p:spPr>
          <a:xfrm>
            <a:off x="1666875" y="2162175"/>
            <a:ext cx="800735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sz="3200" dirty="0"/>
              <a:t>Which is easier to remember?</a:t>
            </a:r>
          </a:p>
          <a:p>
            <a:pPr marL="457200" lvl="1" indent="0">
              <a:buNone/>
              <a:defRPr/>
            </a:pPr>
            <a:r>
              <a:rPr lang="en-US" altLang="en-US" sz="3200" dirty="0"/>
              <a:t>4   8   3   7   9  2  5  1  6</a:t>
            </a:r>
          </a:p>
          <a:p>
            <a:pPr marL="457200" lvl="1" indent="0">
              <a:buNone/>
              <a:defRPr/>
            </a:pPr>
            <a:r>
              <a:rPr lang="en-US" altLang="en-US" sz="3200" dirty="0"/>
              <a:t> 483  792  516</a:t>
            </a:r>
          </a:p>
          <a:p>
            <a:pPr lvl="1">
              <a:defRPr/>
            </a:pPr>
            <a:endParaRPr lang="en-US" altLang="en-US" sz="3200" dirty="0"/>
          </a:p>
          <a:p>
            <a:pPr marL="457200" lvl="1" indent="0">
              <a:buNone/>
              <a:defRPr/>
            </a:pPr>
            <a:r>
              <a:rPr lang="en-US" altLang="en-US" sz="3200" dirty="0"/>
              <a:t>t h e o c e a n </a:t>
            </a:r>
            <a:r>
              <a:rPr lang="en-US" altLang="en-US" sz="3200" dirty="0" err="1"/>
              <a:t>i</a:t>
            </a:r>
            <a:r>
              <a:rPr lang="en-US" altLang="en-US" sz="3200" dirty="0"/>
              <a:t> s b l u e a n d b e a u t </a:t>
            </a:r>
            <a:r>
              <a:rPr lang="en-US" altLang="en-US" sz="3200" dirty="0" err="1"/>
              <a:t>i</a:t>
            </a:r>
            <a:r>
              <a:rPr lang="en-US" altLang="en-US" sz="3200" dirty="0"/>
              <a:t> f u l</a:t>
            </a:r>
          </a:p>
          <a:p>
            <a:pPr marL="457200" lvl="1" indent="0">
              <a:buNone/>
              <a:defRPr/>
            </a:pPr>
            <a:r>
              <a:rPr lang="en-US" altLang="en-US" sz="3200" dirty="0"/>
              <a:t>The ocean is blue and beautiful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5" name="Freeform 40">
            <a:extLst>
              <a:ext uri="{FF2B5EF4-FFF2-40B4-BE49-F238E27FC236}">
                <a16:creationId xmlns:a16="http://schemas.microsoft.com/office/drawing/2014/main" id="{D1D2C44F-6F97-4D48-8A4B-B92098FFEEEE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ACB062E6-6359-7446-A430-74D7D22FBB84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AC7986CE-D5BC-6E43-B15C-BD4BD56CA9C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327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3681"/>
            <a:ext cx="10515600" cy="955040"/>
          </a:xfrm>
        </p:spPr>
        <p:txBody>
          <a:bodyPr/>
          <a:lstStyle/>
          <a:p>
            <a:r>
              <a:rPr lang="en-US" b="1" dirty="0">
                <a:solidFill>
                  <a:srgbClr val="1DA7E1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2"/>
            <a:ext cx="10515600" cy="511047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1DA7E1"/>
                </a:solidFill>
              </a:rPr>
              <a:t>Memor</a:t>
            </a:r>
            <a:r>
              <a:rPr lang="en-US" dirty="0">
                <a:solidFill>
                  <a:srgbClr val="1DA7E1"/>
                </a:solidFill>
              </a:rPr>
              <a:t>y </a:t>
            </a:r>
            <a:r>
              <a:rPr lang="en-US" dirty="0"/>
              <a:t>(Definition)</a:t>
            </a:r>
          </a:p>
          <a:p>
            <a:r>
              <a:rPr lang="en-US" b="1" dirty="0">
                <a:solidFill>
                  <a:srgbClr val="20A7E0"/>
                </a:solidFill>
              </a:rPr>
              <a:t>Process</a:t>
            </a:r>
          </a:p>
          <a:p>
            <a:pPr marL="0" indent="0">
              <a:buNone/>
            </a:pPr>
            <a:r>
              <a:rPr lang="en-US" dirty="0"/>
              <a:t>   (</a:t>
            </a:r>
            <a:r>
              <a:rPr lang="en-US" i="1" dirty="0"/>
              <a:t>Encoding</a:t>
            </a:r>
            <a:r>
              <a:rPr lang="en-US" dirty="0"/>
              <a:t> with the role of attention, </a:t>
            </a:r>
            <a:r>
              <a:rPr lang="en-US" i="1" dirty="0"/>
              <a:t>Storage, Retrieval</a:t>
            </a:r>
            <a:r>
              <a:rPr lang="en-US" dirty="0"/>
              <a:t>)</a:t>
            </a:r>
            <a:endParaRPr lang="en-US" dirty="0">
              <a:solidFill>
                <a:srgbClr val="1DA7E1"/>
              </a:solidFill>
            </a:endParaRPr>
          </a:p>
          <a:p>
            <a:r>
              <a:rPr lang="en-US" b="1" dirty="0">
                <a:solidFill>
                  <a:srgbClr val="20A7E0"/>
                </a:solidFill>
              </a:rPr>
              <a:t>Types</a:t>
            </a:r>
            <a:r>
              <a:rPr lang="en-US" b="1" dirty="0"/>
              <a:t> </a:t>
            </a:r>
            <a:r>
              <a:rPr lang="en-US" dirty="0"/>
              <a:t>of Memory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Sensory (Echoic &amp; Iconic)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Short-term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dirty="0"/>
              <a:t>Long-term memory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Declarative or Explicit (Semantic &amp; Episodic)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Non-declarative or Implicit (Procedural, Condition disposition)</a:t>
            </a:r>
          </a:p>
          <a:p>
            <a:r>
              <a:rPr lang="en-US" b="1" dirty="0">
                <a:solidFill>
                  <a:srgbClr val="20A7E0"/>
                </a:solidFill>
              </a:rPr>
              <a:t>Models</a:t>
            </a:r>
            <a:r>
              <a:rPr lang="en-US" dirty="0"/>
              <a:t> in memory</a:t>
            </a:r>
          </a:p>
          <a:p>
            <a:pPr marL="0" indent="0">
              <a:buNone/>
            </a:pPr>
            <a:r>
              <a:rPr lang="en-US" dirty="0"/>
              <a:t>	Atkinson &amp; Shiffrin</a:t>
            </a:r>
          </a:p>
          <a:p>
            <a:pPr marL="0" indent="0">
              <a:buNone/>
            </a:pPr>
            <a:r>
              <a:rPr lang="en-US" dirty="0"/>
              <a:t>	Memory Span by Hermann Ebbinghaus</a:t>
            </a:r>
          </a:p>
          <a:p>
            <a:r>
              <a:rPr lang="en-US" b="1" dirty="0">
                <a:solidFill>
                  <a:srgbClr val="1DA7E1"/>
                </a:solidFill>
              </a:rPr>
              <a:t>Methods</a:t>
            </a:r>
            <a:r>
              <a:rPr lang="en-US" dirty="0"/>
              <a:t> (Recall, Recognition, Relearning)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1DA7E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neuroscience of memory</a:t>
            </a:r>
            <a:b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	Role of amygdala and hippocampus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1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6804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CA6BF"/>
                </a:solidFill>
              </a:rPr>
              <a:t>Long-Term Memory  (LTM)</a:t>
            </a:r>
            <a:endParaRPr lang="en-ID" sz="48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28454" y="2227907"/>
            <a:ext cx="5836089" cy="37548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The final stage of the A-S Model that is the location of permanent memory.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dirty="0"/>
              <a:t>		     </a:t>
            </a:r>
            <a:r>
              <a:rPr lang="en-US" dirty="0"/>
              <a:t>(Cacioppo &amp; Freberg, 2013)</a:t>
            </a: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Memory that stores information on a relatively permanent basis, although it may be difficult to retrieve</a:t>
            </a:r>
            <a:r>
              <a:rPr lang="en-US" sz="2800" dirty="0"/>
              <a:t>.		         		   </a:t>
            </a:r>
            <a:r>
              <a:rPr lang="en-US" sz="2400" dirty="0"/>
              <a:t>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9486" y="1530609"/>
            <a:ext cx="3331201" cy="30522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0529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6804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CA6BF"/>
                </a:solidFill>
              </a:rPr>
              <a:t>Long-Term Memory  (LTM)</a:t>
            </a:r>
            <a:endParaRPr lang="en-ID" sz="48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70357" y="1794805"/>
            <a:ext cx="10910049" cy="481054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en-US" sz="2800" dirty="0"/>
              <a:t>Once information passes from sensory to working memory, it can be encoded into long-term memory.</a:t>
            </a:r>
          </a:p>
          <a:p>
            <a:pPr>
              <a:lnSpc>
                <a:spcPct val="11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Function</a:t>
            </a:r>
            <a:r>
              <a:rPr lang="en-US" altLang="en-US" sz="2800" b="1" dirty="0"/>
              <a:t>: </a:t>
            </a:r>
            <a:r>
              <a:rPr lang="en-US" altLang="en-US" sz="2800" dirty="0"/>
              <a:t>Organizes and stores information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latin typeface="Lato" panose="020F0802020204030203" pitchFamily="34" charset="77"/>
              </a:rPr>
              <a:t>		more passive form of storage than working memory</a:t>
            </a:r>
          </a:p>
          <a:p>
            <a:pPr lvl="1">
              <a:lnSpc>
                <a:spcPct val="90000"/>
              </a:lnSpc>
              <a:defRPr/>
            </a:pPr>
            <a:endParaRPr lang="en-US" altLang="en-US" dirty="0">
              <a:latin typeface="Lato" panose="020F0802020204030203" pitchFamily="34" charset="77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Capacity</a:t>
            </a:r>
            <a:r>
              <a:rPr lang="en-US" altLang="en-US" sz="2800" b="1" dirty="0"/>
              <a:t>:</a:t>
            </a:r>
            <a:r>
              <a:rPr lang="en-US" altLang="en-US" dirty="0"/>
              <a:t>  </a:t>
            </a:r>
            <a:r>
              <a:rPr lang="en-US" altLang="en-US" sz="2800" dirty="0"/>
              <a:t>Unlimited</a:t>
            </a:r>
            <a:r>
              <a:rPr lang="en-US" altLang="en-US" dirty="0"/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Duration</a:t>
            </a:r>
            <a:r>
              <a:rPr lang="en-US" altLang="en-US" sz="2800" b="1" dirty="0"/>
              <a:t>:</a:t>
            </a:r>
            <a:r>
              <a:rPr lang="en-US" altLang="en-US" sz="2800" b="1" dirty="0">
                <a:solidFill>
                  <a:srgbClr val="0CA6BF"/>
                </a:solidFill>
              </a:rPr>
              <a:t> </a:t>
            </a:r>
            <a:r>
              <a:rPr lang="en-US" altLang="en-US" sz="2800" dirty="0"/>
              <a:t>Relatively permanent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Example: </a:t>
            </a:r>
            <a:br>
              <a:rPr lang="en-US" altLang="en-US" sz="2800" dirty="0"/>
            </a:br>
            <a:r>
              <a:rPr lang="en-US" altLang="en-US" sz="2800" dirty="0"/>
              <a:t>flashbulb memory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800" dirty="0"/>
              <a:t>Unusually vivid and detailed recollections of momentous events.</a:t>
            </a:r>
            <a:endParaRPr lang="en-US" altLang="en-US" dirty="0"/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31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5BC12ABF-97FE-F447-8560-28FD30FE2B94}"/>
              </a:ext>
            </a:extLst>
          </p:cNvPr>
          <p:cNvSpPr/>
          <p:nvPr/>
        </p:nvSpPr>
        <p:spPr>
          <a:xfrm rot="5400000">
            <a:off x="3730446" y="-1035657"/>
            <a:ext cx="4551679" cy="10686993"/>
          </a:xfrm>
          <a:custGeom>
            <a:avLst/>
            <a:gdLst>
              <a:gd name="connsiteX0" fmla="*/ 47695 w 4769510"/>
              <a:gd name="connsiteY0" fmla="*/ 0 h 5929638"/>
              <a:gd name="connsiteX1" fmla="*/ 3974576 w 4769510"/>
              <a:gd name="connsiteY1" fmla="*/ 0 h 5929638"/>
              <a:gd name="connsiteX2" fmla="*/ 4769510 w 4769510"/>
              <a:gd name="connsiteY2" fmla="*/ 794934 h 5929638"/>
              <a:gd name="connsiteX3" fmla="*/ 4769510 w 4769510"/>
              <a:gd name="connsiteY3" fmla="*/ 5881943 h 5929638"/>
              <a:gd name="connsiteX4" fmla="*/ 4721815 w 4769510"/>
              <a:gd name="connsiteY4" fmla="*/ 5929638 h 5929638"/>
              <a:gd name="connsiteX5" fmla="*/ 794934 w 4769510"/>
              <a:gd name="connsiteY5" fmla="*/ 5929638 h 5929638"/>
              <a:gd name="connsiteX6" fmla="*/ 0 w 4769510"/>
              <a:gd name="connsiteY6" fmla="*/ 5134704 h 5929638"/>
              <a:gd name="connsiteX7" fmla="*/ 0 w 4769510"/>
              <a:gd name="connsiteY7" fmla="*/ 47695 h 592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510" h="5929638">
                <a:moveTo>
                  <a:pt x="47695" y="0"/>
                </a:moveTo>
                <a:lnTo>
                  <a:pt x="3974576" y="0"/>
                </a:lnTo>
                <a:lnTo>
                  <a:pt x="4769510" y="794934"/>
                </a:lnTo>
                <a:lnTo>
                  <a:pt x="4769510" y="5881943"/>
                </a:lnTo>
                <a:lnTo>
                  <a:pt x="4721815" y="5929638"/>
                </a:lnTo>
                <a:lnTo>
                  <a:pt x="794934" y="5929638"/>
                </a:lnTo>
                <a:lnTo>
                  <a:pt x="0" y="5134704"/>
                </a:lnTo>
                <a:lnTo>
                  <a:pt x="0" y="47695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555198" y="273307"/>
            <a:ext cx="95746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The </a:t>
            </a:r>
            <a:r>
              <a:rPr lang="en-US" sz="4800" b="1" dirty="0">
                <a:solidFill>
                  <a:srgbClr val="20A7E0"/>
                </a:solidFill>
              </a:rPr>
              <a:t>Atkinson and Shiffrin Model </a:t>
            </a:r>
            <a:r>
              <a:rPr lang="en-US" sz="4400" dirty="0"/>
              <a:t>of Memory Storage</a:t>
            </a:r>
            <a:endParaRPr lang="en-ID" sz="2400" dirty="0">
              <a:solidFill>
                <a:srgbClr val="0CA6BF"/>
              </a:solidFill>
              <a:latin typeface="+mj-lt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AA390607-FA92-6E4D-9019-28C851474ADB}"/>
              </a:ext>
            </a:extLst>
          </p:cNvPr>
          <p:cNvGrpSpPr>
            <a:grpSpLocks/>
          </p:cNvGrpSpPr>
          <p:nvPr/>
        </p:nvGrpSpPr>
        <p:grpSpPr bwMode="auto">
          <a:xfrm>
            <a:off x="4737321" y="1734555"/>
            <a:ext cx="3103092" cy="3784614"/>
            <a:chOff x="3344" y="2301"/>
            <a:chExt cx="2489" cy="2647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CD3FD8B0-5563-C544-8A53-C36025EF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3" y="2687"/>
              <a:ext cx="824" cy="2261"/>
              <a:chOff x="4319" y="2110"/>
              <a:chExt cx="824" cy="2261"/>
            </a:xfrm>
          </p:grpSpPr>
          <p:sp>
            <p:nvSpPr>
              <p:cNvPr id="18" name="AutoShape 12">
                <a:extLst>
                  <a:ext uri="{FF2B5EF4-FFF2-40B4-BE49-F238E27FC236}">
                    <a16:creationId xmlns:a16="http://schemas.microsoft.com/office/drawing/2014/main" id="{F9401D89-2C1A-E44D-B31A-2761FAC3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512" y="1917"/>
                <a:ext cx="336" cy="721"/>
              </a:xfrm>
              <a:prstGeom prst="curvedRight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dirty="0"/>
              </a:p>
            </p:txBody>
          </p:sp>
          <p:sp>
            <p:nvSpPr>
              <p:cNvPr id="19" name="AutoShape 13">
                <a:extLst>
                  <a:ext uri="{FF2B5EF4-FFF2-40B4-BE49-F238E27FC236}">
                    <a16:creationId xmlns:a16="http://schemas.microsoft.com/office/drawing/2014/main" id="{26606D8E-C77C-FB45-A0EB-7CF115135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2" y="4035"/>
                <a:ext cx="761" cy="336"/>
              </a:xfrm>
              <a:prstGeom prst="curvedUpArrow">
                <a:avLst>
                  <a:gd name="adj1" fmla="val 57143"/>
                  <a:gd name="adj2" fmla="val 114286"/>
                  <a:gd name="adj3" fmla="val 33333"/>
                </a:avLst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 dirty="0"/>
              </a:p>
            </p:txBody>
          </p:sp>
        </p:grp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44089FB3-EC5C-764C-B346-EB359BCEB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2301"/>
              <a:ext cx="2489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Maintenance Rehearsal</a:t>
              </a:r>
            </a:p>
          </p:txBody>
        </p:sp>
      </p:grpSp>
      <p:grpSp>
        <p:nvGrpSpPr>
          <p:cNvPr id="21" name="Group 4">
            <a:extLst>
              <a:ext uri="{FF2B5EF4-FFF2-40B4-BE49-F238E27FC236}">
                <a16:creationId xmlns:a16="http://schemas.microsoft.com/office/drawing/2014/main" id="{A29B6845-8AA5-F549-BC42-20AA77717A53}"/>
              </a:ext>
            </a:extLst>
          </p:cNvPr>
          <p:cNvGrpSpPr>
            <a:grpSpLocks/>
          </p:cNvGrpSpPr>
          <p:nvPr/>
        </p:nvGrpSpPr>
        <p:grpSpPr bwMode="auto">
          <a:xfrm>
            <a:off x="1095396" y="2791739"/>
            <a:ext cx="2970408" cy="2245783"/>
            <a:chOff x="136" y="1872"/>
            <a:chExt cx="2253" cy="1680"/>
          </a:xfrm>
          <a:solidFill>
            <a:srgbClr val="0070C0"/>
          </a:solidFill>
        </p:grpSpPr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41AF30D7-FE26-F34E-8FBB-133162C4E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2319"/>
              <a:ext cx="790" cy="664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b="1" dirty="0">
                  <a:solidFill>
                    <a:srgbClr val="FFFFFF"/>
                  </a:solidFill>
                </a:rPr>
                <a:t>Sensory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Input</a:t>
              </a:r>
              <a:endParaRPr lang="en-US" altLang="en-US" sz="2400" dirty="0"/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34CFDF47-72E2-7845-B27F-2AD6BA1D4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Sensory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Memory</a:t>
              </a:r>
              <a:endParaRPr lang="en-US" altLang="en-US" sz="2400" dirty="0"/>
            </a:p>
          </p:txBody>
        </p:sp>
        <p:sp>
          <p:nvSpPr>
            <p:cNvPr id="25" name="Line 7">
              <a:extLst>
                <a:ext uri="{FF2B5EF4-FFF2-40B4-BE49-F238E27FC236}">
                  <a16:creationId xmlns:a16="http://schemas.microsoft.com/office/drawing/2014/main" id="{4DB25C14-3559-414B-B591-C98DC9DDC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2646"/>
              <a:ext cx="1011" cy="0"/>
            </a:xfrm>
            <a:prstGeom prst="line">
              <a:avLst/>
            </a:prstGeom>
            <a:grpFill/>
            <a:ln w="76200">
              <a:solidFill>
                <a:schemeClr val="bg1"/>
              </a:solidFill>
              <a:round/>
              <a:headEnd type="none" w="sm" len="sm"/>
              <a:tailEnd type="triangle" w="lg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4A1832EA-5EC1-F546-9C49-0C3BCEA37FC3}"/>
              </a:ext>
            </a:extLst>
          </p:cNvPr>
          <p:cNvGrpSpPr>
            <a:grpSpLocks/>
          </p:cNvGrpSpPr>
          <p:nvPr/>
        </p:nvGrpSpPr>
        <p:grpSpPr bwMode="auto">
          <a:xfrm>
            <a:off x="4152897" y="2782194"/>
            <a:ext cx="3136948" cy="2245805"/>
            <a:chOff x="45" y="1872"/>
            <a:chExt cx="2470" cy="1680"/>
          </a:xfrm>
          <a:solidFill>
            <a:srgbClr val="0070C0"/>
          </a:solidFill>
        </p:grpSpPr>
        <p:sp>
          <p:nvSpPr>
            <p:cNvPr id="27" name="Text Box 5">
              <a:extLst>
                <a:ext uri="{FF2B5EF4-FFF2-40B4-BE49-F238E27FC236}">
                  <a16:creationId xmlns:a16="http://schemas.microsoft.com/office/drawing/2014/main" id="{6A76E85E-B000-1D4E-B3F9-927377EF5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2207"/>
              <a:ext cx="825" cy="640"/>
            </a:xfrm>
            <a:prstGeom prst="rect">
              <a:avLst/>
            </a:prstGeom>
            <a:solidFill>
              <a:srgbClr val="0CA6BF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Attention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000" b="1" dirty="0">
                <a:solidFill>
                  <a:srgbClr val="FFFFFF"/>
                </a:solidFill>
              </a:endParaRP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dirty="0">
                  <a:solidFill>
                    <a:srgbClr val="FFFFFF"/>
                  </a:solidFill>
                </a:rPr>
                <a:t>  </a:t>
              </a:r>
              <a:endParaRPr lang="en-US" altLang="en-US" sz="2400" dirty="0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DCB6C385-42EF-D64A-9B87-9738DCBE0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1872"/>
              <a:ext cx="1453" cy="168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Working 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or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dirty="0">
                  <a:solidFill>
                    <a:schemeClr val="bg1"/>
                  </a:solidFill>
                </a:rPr>
                <a:t>Short-term</a:t>
              </a:r>
            </a:p>
          </p:txBody>
        </p:sp>
      </p:grpSp>
      <p:sp>
        <p:nvSpPr>
          <p:cNvPr id="31" name="Text Box 5">
            <a:extLst>
              <a:ext uri="{FF2B5EF4-FFF2-40B4-BE49-F238E27FC236}">
                <a16:creationId xmlns:a16="http://schemas.microsoft.com/office/drawing/2014/main" id="{FBE89254-84BD-4E4F-B640-4C2E93A5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609" y="3301397"/>
            <a:ext cx="1361405" cy="923330"/>
          </a:xfrm>
          <a:prstGeom prst="rect">
            <a:avLst/>
          </a:prstGeom>
          <a:solidFill>
            <a:srgbClr val="0CA6BF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Encoding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  </a:t>
            </a:r>
            <a:endParaRPr lang="en-US" altLang="en-US" sz="1800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EC43CB8-5FD2-244A-B454-EE48FC84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3698" y="2791739"/>
            <a:ext cx="1838401" cy="2245796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Long Term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</a:rPr>
              <a:t>Memory</a:t>
            </a:r>
            <a:endParaRPr lang="en-US" altLang="en-US" sz="2400" dirty="0"/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98176B64-95B8-6440-9AC0-C5A91768C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364" y="4490335"/>
            <a:ext cx="1239854" cy="923330"/>
          </a:xfrm>
          <a:prstGeom prst="rect">
            <a:avLst/>
          </a:prstGeom>
          <a:solidFill>
            <a:srgbClr val="0CA6BF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Retrieval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 dirty="0">
              <a:solidFill>
                <a:srgbClr val="FFFFFF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FFFF"/>
                </a:solidFill>
              </a:rPr>
              <a:t>  </a:t>
            </a:r>
            <a:endParaRPr lang="en-US" altLang="en-US" sz="1800" dirty="0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165DC61-F57F-854D-B5B0-9B04914C8318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87160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DECA191C-A891-B147-9A38-3CDCF0B7E1D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87160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7" name="Graphic 36" descr="Arrow: Straight with solid fill">
            <a:extLst>
              <a:ext uri="{FF2B5EF4-FFF2-40B4-BE49-F238E27FC236}">
                <a16:creationId xmlns:a16="http://schemas.microsoft.com/office/drawing/2014/main" id="{5BC5E02C-1695-5241-A578-EBD953ADB3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086276" y="3691327"/>
            <a:ext cx="1006528" cy="533400"/>
          </a:xfrm>
          <a:prstGeom prst="rect">
            <a:avLst/>
          </a:prstGeom>
        </p:spPr>
      </p:pic>
      <p:pic>
        <p:nvPicPr>
          <p:cNvPr id="38" name="Graphic 37" descr="Arrow: Straight with solid fill">
            <a:extLst>
              <a:ext uri="{FF2B5EF4-FFF2-40B4-BE49-F238E27FC236}">
                <a16:creationId xmlns:a16="http://schemas.microsoft.com/office/drawing/2014/main" id="{E990109C-05DE-F541-A88F-D56EC80252E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341771" y="3464560"/>
            <a:ext cx="1206518" cy="639383"/>
          </a:xfrm>
          <a:prstGeom prst="rect">
            <a:avLst/>
          </a:prstGeom>
        </p:spPr>
      </p:pic>
      <p:pic>
        <p:nvPicPr>
          <p:cNvPr id="39" name="Graphic 38" descr="Arrow: Straight with solid fill">
            <a:extLst>
              <a:ext uri="{FF2B5EF4-FFF2-40B4-BE49-F238E27FC236}">
                <a16:creationId xmlns:a16="http://schemas.microsoft.com/office/drawing/2014/main" id="{EDFFC01C-F6E0-BE4E-9227-15F4FC4EE8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1021" y="3956935"/>
            <a:ext cx="1006528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1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B70FD6-4F6D-5A4C-A060-E3BEB05AB744}"/>
              </a:ext>
            </a:extLst>
          </p:cNvPr>
          <p:cNvSpPr/>
          <p:nvPr/>
        </p:nvSpPr>
        <p:spPr>
          <a:xfrm>
            <a:off x="804672" y="640080"/>
            <a:ext cx="3282696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Long-Term Memory  (LTM)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7BDC6AD-0E9D-DD4C-A45A-548BF87912CA}"/>
              </a:ext>
            </a:extLst>
          </p:cNvPr>
          <p:cNvSpPr txBox="1">
            <a:spLocks noChangeArrowheads="1"/>
          </p:cNvSpPr>
          <p:nvPr/>
        </p:nvSpPr>
        <p:spPr>
          <a:xfrm>
            <a:off x="5358384" y="640081"/>
            <a:ext cx="6024654" cy="525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CA6BF"/>
                </a:solidFill>
              </a:rPr>
              <a:t>Encoding</a:t>
            </a:r>
            <a:r>
              <a:rPr lang="en-US" altLang="en-US" dirty="0"/>
              <a:t>—process that controls movement from working to long-term memory store. </a:t>
            </a:r>
          </a:p>
          <a:p>
            <a:pPr>
              <a:defRPr/>
            </a:pPr>
            <a:r>
              <a:rPr lang="en-US" altLang="en-US" dirty="0">
                <a:solidFill>
                  <a:srgbClr val="1DA7E1"/>
                </a:solidFill>
              </a:rPr>
              <a:t>It involves forming a memory code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altLang="en-US" dirty="0"/>
          </a:p>
          <a:p>
            <a:pPr>
              <a:defRPr/>
            </a:pPr>
            <a:r>
              <a:rPr lang="en-US" altLang="en-US" b="1" dirty="0">
                <a:solidFill>
                  <a:srgbClr val="0CA6BF"/>
                </a:solidFill>
              </a:rPr>
              <a:t>Retrieval</a:t>
            </a:r>
            <a:r>
              <a:rPr lang="en-US" altLang="en-US" dirty="0"/>
              <a:t>—process that controls flow of information from long-term to working memory store</a:t>
            </a:r>
          </a:p>
        </p:txBody>
      </p:sp>
      <p:sp>
        <p:nvSpPr>
          <p:cNvPr id="13" name="Freeform 40">
            <a:extLst>
              <a:ext uri="{FF2B5EF4-FFF2-40B4-BE49-F238E27FC236}">
                <a16:creationId xmlns:a16="http://schemas.microsoft.com/office/drawing/2014/main" id="{DEBA29B5-3649-3842-8AB8-A9F5294C13AD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1">
            <a:extLst>
              <a:ext uri="{FF2B5EF4-FFF2-40B4-BE49-F238E27FC236}">
                <a16:creationId xmlns:a16="http://schemas.microsoft.com/office/drawing/2014/main" id="{41151A70-4BB7-D640-8100-4D5A6F16619C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4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70FD6-4F6D-5A4C-A060-E3BEB05AB744}"/>
              </a:ext>
            </a:extLst>
          </p:cNvPr>
          <p:cNvSpPr/>
          <p:nvPr/>
        </p:nvSpPr>
        <p:spPr>
          <a:xfrm>
            <a:off x="605956" y="507762"/>
            <a:ext cx="68044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0CA6BF"/>
                </a:solidFill>
              </a:rPr>
              <a:t>Long-Term Memory  </a:t>
            </a:r>
            <a:r>
              <a:rPr lang="en-US" sz="4800" dirty="0"/>
              <a:t>(LTM)</a:t>
            </a:r>
            <a:endParaRPr lang="en-ID" sz="48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BF586EA-A443-EC41-B13B-ED56E973F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9000"/>
                    </a14:imgEffect>
                    <a14:imgEffect>
                      <a14:brightnessContrast bright="3000" contrast="-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487"/>
          <a:stretch/>
        </p:blipFill>
        <p:spPr>
          <a:xfrm>
            <a:off x="2004219" y="3690257"/>
            <a:ext cx="8183562" cy="1854252"/>
          </a:xfrm>
          <a:prstGeom prst="rect">
            <a:avLst/>
          </a:prstGeom>
        </p:spPr>
      </p:pic>
      <p:sp>
        <p:nvSpPr>
          <p:cNvPr id="4" name="Freeform 40">
            <a:extLst>
              <a:ext uri="{FF2B5EF4-FFF2-40B4-BE49-F238E27FC236}">
                <a16:creationId xmlns:a16="http://schemas.microsoft.com/office/drawing/2014/main" id="{6086C697-49AE-E447-B2EE-15BE8F38E94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41">
            <a:extLst>
              <a:ext uri="{FF2B5EF4-FFF2-40B4-BE49-F238E27FC236}">
                <a16:creationId xmlns:a16="http://schemas.microsoft.com/office/drawing/2014/main" id="{2F9FDD01-C983-A041-9C6D-2635B7BFE1B9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: Shape 24">
            <a:extLst>
              <a:ext uri="{FF2B5EF4-FFF2-40B4-BE49-F238E27FC236}">
                <a16:creationId xmlns:a16="http://schemas.microsoft.com/office/drawing/2014/main" id="{A0B5CBD4-F3B6-5340-9392-29623D968BFD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93761DF-C855-324E-9AD8-4992D749CEA8}"/>
              </a:ext>
            </a:extLst>
          </p:cNvPr>
          <p:cNvSpPr/>
          <p:nvPr/>
        </p:nvSpPr>
        <p:spPr>
          <a:xfrm>
            <a:off x="2122714" y="2100943"/>
            <a:ext cx="2231572" cy="1328057"/>
          </a:xfrm>
          <a:prstGeom prst="roundRect">
            <a:avLst/>
          </a:prstGeom>
          <a:solidFill>
            <a:srgbClr val="0CA6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Encoding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7B191F5-89C2-1B47-AADE-E3CB39A6E994}"/>
              </a:ext>
            </a:extLst>
          </p:cNvPr>
          <p:cNvSpPr/>
          <p:nvPr/>
        </p:nvSpPr>
        <p:spPr>
          <a:xfrm>
            <a:off x="4980214" y="2100943"/>
            <a:ext cx="2231572" cy="1328057"/>
          </a:xfrm>
          <a:prstGeom prst="roundRect">
            <a:avLst/>
          </a:prstGeom>
          <a:solidFill>
            <a:srgbClr val="0CA6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EC879A-1027-3A4B-9F11-F7482534260C}"/>
              </a:ext>
            </a:extLst>
          </p:cNvPr>
          <p:cNvSpPr/>
          <p:nvPr/>
        </p:nvSpPr>
        <p:spPr>
          <a:xfrm>
            <a:off x="7956209" y="2100943"/>
            <a:ext cx="2231572" cy="1328057"/>
          </a:xfrm>
          <a:prstGeom prst="roundRect">
            <a:avLst/>
          </a:prstGeom>
          <a:solidFill>
            <a:srgbClr val="0CA6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</a:p>
        </p:txBody>
      </p:sp>
      <p:pic>
        <p:nvPicPr>
          <p:cNvPr id="11" name="Graphic 10" descr="Arrow: Straight with solid fill">
            <a:extLst>
              <a:ext uri="{FF2B5EF4-FFF2-40B4-BE49-F238E27FC236}">
                <a16:creationId xmlns:a16="http://schemas.microsoft.com/office/drawing/2014/main" id="{3905FFEA-68E7-B14F-AE80-F2C63203442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367267" y="2525487"/>
            <a:ext cx="533400" cy="533400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7DB50BB8-E545-EC4A-BA44-C4E4D018F97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266216" y="2525488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8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D6509-57E9-A34E-93DA-931972264E8B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</a:t>
            </a:r>
            <a:r>
              <a:rPr lang="en-US" sz="4000" b="1" kern="1200" dirty="0">
                <a:solidFill>
                  <a:srgbClr val="0CA6BF"/>
                </a:solidFill>
                <a:latin typeface="+mj-lt"/>
                <a:ea typeface="+mj-ea"/>
                <a:cs typeface="+mj-cs"/>
              </a:rPr>
              <a:t>Model of Memory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88F3930-9A8E-E94E-8FB9-A532F2113749}"/>
              </a:ext>
            </a:extLst>
          </p:cNvPr>
          <p:cNvSpPr txBox="1">
            <a:spLocks/>
          </p:cNvSpPr>
          <p:nvPr/>
        </p:nvSpPr>
        <p:spPr>
          <a:xfrm>
            <a:off x="643469" y="1782981"/>
            <a:ext cx="5104188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/>
              <a:t>In the model shown here, long-term memory is divided into </a:t>
            </a:r>
            <a:r>
              <a:rPr lang="en-US" altLang="en-US" sz="2400" b="1" u="sng" dirty="0"/>
              <a:t>procedural</a:t>
            </a:r>
            <a:r>
              <a:rPr lang="en-US" altLang="en-US" sz="2400" dirty="0"/>
              <a:t> memory (learned actions and skills) and </a:t>
            </a:r>
            <a:r>
              <a:rPr lang="en-US" altLang="en-US" sz="2400" b="1" u="sng" dirty="0"/>
              <a:t>declarative</a:t>
            </a:r>
            <a:r>
              <a:rPr lang="en-US" altLang="en-US" sz="2400" dirty="0"/>
              <a:t> memory (stored facts). </a:t>
            </a:r>
          </a:p>
          <a:p>
            <a:pPr>
              <a:defRPr/>
            </a:pPr>
            <a:r>
              <a:rPr lang="en-US" altLang="en-US" sz="2400" b="1" dirty="0"/>
              <a:t>Declarative</a:t>
            </a:r>
            <a:r>
              <a:rPr lang="en-US" altLang="en-US" sz="2400" dirty="0"/>
              <a:t> memories can be either semantic (impersonal knowledge) or episodic (personal experiences associated with specific times and places).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8" descr="0706.jpg                                                       0016F223smeagol                        BB150139:">
            <a:extLst>
              <a:ext uri="{FF2B5EF4-FFF2-40B4-BE49-F238E27FC236}">
                <a16:creationId xmlns:a16="http://schemas.microsoft.com/office/drawing/2014/main" id="{36ADBBB1-60E5-C74F-AFCD-65F5AB8C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06" y="1090616"/>
            <a:ext cx="5352060" cy="52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 40">
            <a:extLst>
              <a:ext uri="{FF2B5EF4-FFF2-40B4-BE49-F238E27FC236}">
                <a16:creationId xmlns:a16="http://schemas.microsoft.com/office/drawing/2014/main" id="{C2FB16C2-F0E1-104B-BCBD-88FC4C759A36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1">
            <a:extLst>
              <a:ext uri="{FF2B5EF4-FFF2-40B4-BE49-F238E27FC236}">
                <a16:creationId xmlns:a16="http://schemas.microsoft.com/office/drawing/2014/main" id="{8A5E0891-2FBA-294F-B5EA-DC2583F9E5B5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: Shape 24">
            <a:extLst>
              <a:ext uri="{FF2B5EF4-FFF2-40B4-BE49-F238E27FC236}">
                <a16:creationId xmlns:a16="http://schemas.microsoft.com/office/drawing/2014/main" id="{F6E07BF6-0FFE-C54A-A0C5-ECB8CB5374D7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1622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6DF267-3822-234A-B9D2-1E84C190415F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4000" b="1" dirty="0"/>
              <a:t>Types of </a:t>
            </a:r>
            <a:r>
              <a:rPr lang="en-US" sz="4000" b="1" kern="1200" dirty="0">
                <a:solidFill>
                  <a:schemeClr val="tx1"/>
                </a:solidFill>
              </a:rPr>
              <a:t> </a:t>
            </a:r>
            <a:r>
              <a:rPr lang="en-US" sz="4000" b="1" kern="1200" dirty="0">
                <a:solidFill>
                  <a:srgbClr val="0CA6BF"/>
                </a:solidFill>
              </a:rPr>
              <a:t>Long-term Memory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08FECD2-9867-774B-9C14-20F66CF43F7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781503" y="1457471"/>
            <a:ext cx="8007350" cy="495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Wingdings" pitchFamily="2" charset="2"/>
              <a:buAutoNum type="arabicPeriod"/>
              <a:defRPr/>
            </a:pPr>
            <a:r>
              <a:rPr lang="en-US" altLang="en-US" b="1" dirty="0">
                <a:solidFill>
                  <a:srgbClr val="0CA6BF"/>
                </a:solidFill>
                <a:latin typeface="Lato" panose="020F0802020204030203" pitchFamily="34" charset="77"/>
              </a:rPr>
              <a:t>Declarative memory </a:t>
            </a:r>
          </a:p>
          <a:p>
            <a:pPr lvl="2" algn="l">
              <a:defRPr/>
            </a:pPr>
            <a:r>
              <a:rPr lang="en-US" altLang="en-US" sz="2400" dirty="0"/>
              <a:t>Memory with awareness, effortful processes</a:t>
            </a:r>
          </a:p>
          <a:p>
            <a:pPr lvl="2" algn="l">
              <a:defRPr/>
            </a:pPr>
            <a:r>
              <a:rPr lang="en-US" altLang="en-US" sz="2400" dirty="0"/>
              <a:t>Information can be consciously recollected</a:t>
            </a:r>
          </a:p>
          <a:p>
            <a:pPr lvl="2" algn="l">
              <a:defRPr/>
            </a:pPr>
            <a:r>
              <a:rPr lang="en-US" altLang="en-US" sz="2400" dirty="0"/>
              <a:t>Also known as  </a:t>
            </a:r>
            <a:r>
              <a:rPr lang="en-US" altLang="en-US" sz="2400" b="1" dirty="0"/>
              <a:t>Explicit memory</a:t>
            </a:r>
          </a:p>
          <a:p>
            <a:pPr lvl="2" algn="l">
              <a:defRPr/>
            </a:pPr>
            <a:endParaRPr lang="en-US" altLang="en-US" b="1" dirty="0">
              <a:solidFill>
                <a:srgbClr val="0CA6BF"/>
              </a:solidFill>
              <a:latin typeface="Lato" panose="020F0802020204030203" pitchFamily="34" charset="77"/>
            </a:endParaRPr>
          </a:p>
          <a:p>
            <a:pPr marL="514350" indent="-514350" algn="l">
              <a:buFont typeface="Wingdings" pitchFamily="2" charset="2"/>
              <a:buAutoNum type="arabicPeriod"/>
              <a:defRPr/>
            </a:pPr>
            <a:r>
              <a:rPr lang="en-US" altLang="en-US" b="1" dirty="0">
                <a:solidFill>
                  <a:srgbClr val="0CA6BF"/>
                </a:solidFill>
                <a:latin typeface="Lato" panose="020F0802020204030203" pitchFamily="34" charset="77"/>
              </a:rPr>
              <a:t>Non-Declarative memory/Procedural memory</a:t>
            </a:r>
          </a:p>
          <a:p>
            <a:pPr lvl="2" algn="l">
              <a:defRPr/>
            </a:pPr>
            <a:r>
              <a:rPr lang="en-US" altLang="en-US" sz="2400" dirty="0"/>
              <a:t>Memory without awareness (largely automatic), with little effort and attention</a:t>
            </a:r>
          </a:p>
          <a:p>
            <a:pPr lvl="2" algn="l">
              <a:defRPr/>
            </a:pPr>
            <a:r>
              <a:rPr lang="en-US" altLang="en-US" sz="2400" dirty="0"/>
              <a:t>Memory that affects behavior but cannot consciously be recalled</a:t>
            </a:r>
          </a:p>
          <a:p>
            <a:pPr lvl="2" algn="l">
              <a:defRPr/>
            </a:pPr>
            <a:r>
              <a:rPr lang="en-US" altLang="en-US" sz="2400" dirty="0"/>
              <a:t>Also known as  </a:t>
            </a:r>
            <a:r>
              <a:rPr lang="en-US" altLang="en-US" sz="2400" b="1" dirty="0"/>
              <a:t>Implicit memory</a:t>
            </a:r>
          </a:p>
          <a:p>
            <a:pPr lvl="1" algn="l">
              <a:defRPr/>
            </a:pPr>
            <a:endParaRPr lang="en-US" altLang="en-US" dirty="0">
              <a:solidFill>
                <a:srgbClr val="0CA6BF"/>
              </a:solidFill>
            </a:endParaRPr>
          </a:p>
          <a:p>
            <a:pPr lvl="1" algn="l">
              <a:defRPr/>
            </a:pPr>
            <a:endParaRPr lang="en-US" altLang="en-US" dirty="0">
              <a:solidFill>
                <a:srgbClr val="0CA6BF"/>
              </a:solidFill>
            </a:endParaRPr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FFC0183D-E9B5-FD41-8B53-3E852866426B}"/>
              </a:ext>
            </a:extLst>
          </p:cNvPr>
          <p:cNvSpPr/>
          <p:nvPr/>
        </p:nvSpPr>
        <p:spPr>
          <a:xfrm>
            <a:off x="8887789" y="-2581211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Freeform: Shape 24">
            <a:extLst>
              <a:ext uri="{FF2B5EF4-FFF2-40B4-BE49-F238E27FC236}">
                <a16:creationId xmlns:a16="http://schemas.microsoft.com/office/drawing/2014/main" id="{223C5350-7F3A-CD4A-B6E7-094B95844209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8" name="Freeform 40">
            <a:extLst>
              <a:ext uri="{FF2B5EF4-FFF2-40B4-BE49-F238E27FC236}">
                <a16:creationId xmlns:a16="http://schemas.microsoft.com/office/drawing/2014/main" id="{21EE73CA-ED6B-D74E-8070-E8315E69BC20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41">
            <a:extLst>
              <a:ext uri="{FF2B5EF4-FFF2-40B4-BE49-F238E27FC236}">
                <a16:creationId xmlns:a16="http://schemas.microsoft.com/office/drawing/2014/main" id="{D305A78D-70EE-F14C-8099-B3C66CE3CE1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4958ED0F-5BE6-3E4D-966C-8A5549D15F90}"/>
              </a:ext>
            </a:extLst>
          </p:cNvPr>
          <p:cNvSpPr>
            <a:spLocks/>
          </p:cNvSpPr>
          <p:nvPr/>
        </p:nvSpPr>
        <p:spPr bwMode="auto">
          <a:xfrm>
            <a:off x="1498603" y="1928615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9D6B71-652B-E24E-9321-8F674E4A26A9}"/>
              </a:ext>
            </a:extLst>
          </p:cNvPr>
          <p:cNvSpPr>
            <a:spLocks/>
          </p:cNvSpPr>
          <p:nvPr/>
        </p:nvSpPr>
        <p:spPr bwMode="auto">
          <a:xfrm>
            <a:off x="1498603" y="2274638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Freeform: Shape 14">
            <a:extLst>
              <a:ext uri="{FF2B5EF4-FFF2-40B4-BE49-F238E27FC236}">
                <a16:creationId xmlns:a16="http://schemas.microsoft.com/office/drawing/2014/main" id="{50A72B7F-D202-984E-8CF5-A565209CE776}"/>
              </a:ext>
            </a:extLst>
          </p:cNvPr>
          <p:cNvSpPr>
            <a:spLocks/>
          </p:cNvSpPr>
          <p:nvPr/>
        </p:nvSpPr>
        <p:spPr bwMode="auto">
          <a:xfrm>
            <a:off x="1498603" y="2664784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93DD87F1-14C0-3C46-A5E1-7BECA829BC25}"/>
              </a:ext>
            </a:extLst>
          </p:cNvPr>
          <p:cNvSpPr>
            <a:spLocks/>
          </p:cNvSpPr>
          <p:nvPr/>
        </p:nvSpPr>
        <p:spPr bwMode="auto">
          <a:xfrm>
            <a:off x="1498603" y="4555136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C6DB9F5B-11C1-494A-A648-FA142F2FEFEF}"/>
              </a:ext>
            </a:extLst>
          </p:cNvPr>
          <p:cNvSpPr>
            <a:spLocks/>
          </p:cNvSpPr>
          <p:nvPr/>
        </p:nvSpPr>
        <p:spPr bwMode="auto">
          <a:xfrm>
            <a:off x="1498603" y="3888782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Freeform: Shape 10">
            <a:extLst>
              <a:ext uri="{FF2B5EF4-FFF2-40B4-BE49-F238E27FC236}">
                <a16:creationId xmlns:a16="http://schemas.microsoft.com/office/drawing/2014/main" id="{28A54C4D-10A0-6204-B15E-A2DC21E69227}"/>
              </a:ext>
            </a:extLst>
          </p:cNvPr>
          <p:cNvSpPr>
            <a:spLocks/>
          </p:cNvSpPr>
          <p:nvPr/>
        </p:nvSpPr>
        <p:spPr bwMode="auto">
          <a:xfrm>
            <a:off x="1531257" y="5284481"/>
            <a:ext cx="183381" cy="130005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57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E9586BD-CE9A-164A-ABCE-003CE53E2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7226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3178210-6563-DF48-8537-7D60AD29158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29662">
            <a:off x="8027337" y="3726636"/>
            <a:ext cx="232839" cy="830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655158-DCD8-3C43-A272-E130B9D68F84}"/>
              </a:ext>
            </a:extLst>
          </p:cNvPr>
          <p:cNvSpPr/>
          <p:nvPr/>
        </p:nvSpPr>
        <p:spPr>
          <a:xfrm>
            <a:off x="7405141" y="239843"/>
            <a:ext cx="3702570" cy="464695"/>
          </a:xfrm>
          <a:prstGeom prst="rect">
            <a:avLst/>
          </a:prstGeom>
          <a:solidFill>
            <a:srgbClr val="103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>
                <a:solidFill>
                  <a:schemeClr val="bg1"/>
                </a:solidFill>
                <a:latin typeface="Lato" panose="020F0802020204030203" pitchFamily="34" charset="77"/>
              </a:rPr>
              <a:t>Non-Declarative memory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006676-6D31-3A42-8AE0-CE94B3EB99D9}"/>
              </a:ext>
            </a:extLst>
          </p:cNvPr>
          <p:cNvSpPr/>
          <p:nvPr/>
        </p:nvSpPr>
        <p:spPr>
          <a:xfrm>
            <a:off x="14990" y="6430780"/>
            <a:ext cx="1978702" cy="412230"/>
          </a:xfrm>
          <a:prstGeom prst="rect">
            <a:avLst/>
          </a:prstGeom>
          <a:solidFill>
            <a:srgbClr val="2A6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91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78759B5-CB96-3744-A9E7-0D4BC0AB600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187456" y="1802396"/>
            <a:ext cx="8746671" cy="3765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/>
              <a:t>Based on </a:t>
            </a:r>
            <a:r>
              <a:rPr lang="en-US" altLang="en-US" b="1" u="sng" dirty="0">
                <a:solidFill>
                  <a:srgbClr val="1DA7E1"/>
                </a:solidFill>
              </a:rPr>
              <a:t>Factual information</a:t>
            </a:r>
            <a:r>
              <a:rPr lang="en-US" altLang="en-US" dirty="0"/>
              <a:t>.</a:t>
            </a:r>
          </a:p>
          <a:p>
            <a:pPr marL="0" indent="0">
              <a:buNone/>
              <a:defRPr/>
            </a:pPr>
            <a:r>
              <a:rPr lang="en-US" altLang="en-US" dirty="0"/>
              <a:t>Memory consciously recalled or declared.</a:t>
            </a:r>
          </a:p>
          <a:p>
            <a:pPr marL="0" indent="0">
              <a:buNone/>
              <a:defRPr/>
            </a:pPr>
            <a:r>
              <a:rPr lang="en-US" altLang="en-US" dirty="0"/>
              <a:t>Can use explicit memory to directly respond to a question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/>
              <a:t>Two subtypes of declarative memory. Both types contain factual information</a:t>
            </a:r>
          </a:p>
          <a:p>
            <a:pPr marL="857250" indent="-857250">
              <a:buFont typeface="Wingdings" pitchFamily="2" charset="2"/>
              <a:buAutoNum type="romanLcPeriod"/>
              <a:defRPr/>
            </a:pPr>
            <a:r>
              <a:rPr lang="en-US" altLang="en-US" dirty="0">
                <a:solidFill>
                  <a:srgbClr val="0CA6BF"/>
                </a:solidFill>
              </a:rPr>
              <a:t>Semantic memory </a:t>
            </a:r>
            <a:r>
              <a:rPr lang="en-US" altLang="en-US" dirty="0">
                <a:solidFill>
                  <a:srgbClr val="103266"/>
                </a:solidFill>
              </a:rPr>
              <a:t>(general knowledge)</a:t>
            </a:r>
          </a:p>
          <a:p>
            <a:pPr marL="857250" indent="-857250">
              <a:buFont typeface="Wingdings" pitchFamily="2" charset="2"/>
              <a:buAutoNum type="romanLcPeriod"/>
              <a:defRPr/>
            </a:pPr>
            <a:r>
              <a:rPr lang="en-US" altLang="en-US" dirty="0">
                <a:solidFill>
                  <a:srgbClr val="0CA6BF"/>
                </a:solidFill>
              </a:rPr>
              <a:t>Episodic memory </a:t>
            </a:r>
            <a:r>
              <a:rPr lang="en-US" altLang="en-US" dirty="0">
                <a:solidFill>
                  <a:srgbClr val="103266"/>
                </a:solidFill>
              </a:rPr>
              <a:t>(dated recollections of personal experiences)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C98AB8-EF2F-BD46-8197-B721753D3D89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0CA6BF"/>
                </a:solidFill>
              </a:rPr>
              <a:t>1: Declarative Memory </a:t>
            </a:r>
            <a:r>
              <a:rPr lang="en-US" sz="3200" b="1" dirty="0"/>
              <a:t>(</a:t>
            </a:r>
            <a:r>
              <a:rPr lang="en-US" sz="3200" b="1" kern="1200" dirty="0"/>
              <a:t>Explicit memory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6DBCA-5662-8546-BA5C-779121361FBC}"/>
              </a:ext>
            </a:extLst>
          </p:cNvPr>
          <p:cNvSpPr/>
          <p:nvPr/>
        </p:nvSpPr>
        <p:spPr>
          <a:xfrm>
            <a:off x="8887789" y="-2581211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id="{E552891B-E90B-384E-9417-F1E6695FD710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14" name="Freeform 40">
            <a:extLst>
              <a:ext uri="{FF2B5EF4-FFF2-40B4-BE49-F238E27FC236}">
                <a16:creationId xmlns:a16="http://schemas.microsoft.com/office/drawing/2014/main" id="{3D24F050-97BE-8E43-84CA-9042B4D9C775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1">
            <a:extLst>
              <a:ext uri="{FF2B5EF4-FFF2-40B4-BE49-F238E27FC236}">
                <a16:creationId xmlns:a16="http://schemas.microsoft.com/office/drawing/2014/main" id="{B42635CA-6B0C-4342-BA17-B8A2B8220311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: Shape 36">
            <a:extLst>
              <a:ext uri="{FF2B5EF4-FFF2-40B4-BE49-F238E27FC236}">
                <a16:creationId xmlns:a16="http://schemas.microsoft.com/office/drawing/2014/main" id="{F13966C5-96FD-F941-816E-3E249DF45633}"/>
              </a:ext>
            </a:extLst>
          </p:cNvPr>
          <p:cNvSpPr>
            <a:spLocks/>
          </p:cNvSpPr>
          <p:nvPr/>
        </p:nvSpPr>
        <p:spPr bwMode="auto">
          <a:xfrm>
            <a:off x="892166" y="1939105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7" name="Freeform: Shape 36">
            <a:extLst>
              <a:ext uri="{FF2B5EF4-FFF2-40B4-BE49-F238E27FC236}">
                <a16:creationId xmlns:a16="http://schemas.microsoft.com/office/drawing/2014/main" id="{F911DAAB-8FD4-D34F-8048-BB3947E8E916}"/>
              </a:ext>
            </a:extLst>
          </p:cNvPr>
          <p:cNvSpPr>
            <a:spLocks/>
          </p:cNvSpPr>
          <p:nvPr/>
        </p:nvSpPr>
        <p:spPr bwMode="auto">
          <a:xfrm>
            <a:off x="892165" y="2442511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E6110693-62F8-A241-9D59-08CC87C23DD7}"/>
              </a:ext>
            </a:extLst>
          </p:cNvPr>
          <p:cNvSpPr>
            <a:spLocks/>
          </p:cNvSpPr>
          <p:nvPr/>
        </p:nvSpPr>
        <p:spPr bwMode="auto">
          <a:xfrm>
            <a:off x="893078" y="296321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26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3565072" y="998121"/>
            <a:ext cx="5061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 err="1">
                <a:solidFill>
                  <a:srgbClr val="20A7E0"/>
                </a:solidFill>
              </a:rPr>
              <a:t>i</a:t>
            </a:r>
            <a:r>
              <a:rPr lang="en-US" altLang="en-US" sz="4400" dirty="0">
                <a:solidFill>
                  <a:srgbClr val="20A7E0"/>
                </a:solidFill>
              </a:rPr>
              <a:t>. Semantic Memory</a:t>
            </a:r>
            <a:endParaRPr lang="id-ID" sz="4400" spc="600" dirty="0">
              <a:solidFill>
                <a:srgbClr val="20A7E0"/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038262" y="1783634"/>
            <a:ext cx="3144506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 flipH="1">
            <a:off x="4009230" y="1783634"/>
            <a:ext cx="887414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469113" y="2836945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1992086" y="2640076"/>
            <a:ext cx="9188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 dirty="0"/>
              <a:t>Information about impersonal facts and general knowledge </a:t>
            </a:r>
          </a:p>
          <a:p>
            <a:pPr>
              <a:defRPr/>
            </a:pPr>
            <a:r>
              <a:rPr lang="en-US" altLang="en-US" sz="2000" dirty="0"/>
              <a:t>e.g., North is cold and beautiful</a:t>
            </a:r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12652" y="3668230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1992086" y="3344610"/>
            <a:ext cx="9046491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en-US" sz="1400" dirty="0"/>
          </a:p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Memory not tied to the time when the information was learned</a:t>
            </a:r>
          </a:p>
        </p:txBody>
      </p:sp>
      <p:sp>
        <p:nvSpPr>
          <p:cNvPr id="21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34422" y="443474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002970" y="4342342"/>
            <a:ext cx="9024721" cy="44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General facts and definitions about the world</a:t>
            </a:r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E7125-D1FB-094F-8F07-3EEB2C279F05}"/>
              </a:ext>
            </a:extLst>
          </p:cNvPr>
          <p:cNvSpPr/>
          <p:nvPr/>
        </p:nvSpPr>
        <p:spPr>
          <a:xfrm>
            <a:off x="5759471" y="1853964"/>
            <a:ext cx="2521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/>
              <a:t>General memory)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2C624-BD47-6644-A846-4CA0C0A05EEA}"/>
              </a:ext>
            </a:extLst>
          </p:cNvPr>
          <p:cNvSpPr/>
          <p:nvPr/>
        </p:nvSpPr>
        <p:spPr>
          <a:xfrm>
            <a:off x="2414509" y="4778388"/>
            <a:ext cx="7306434" cy="83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000" dirty="0"/>
              <a:t>Examples: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/>
              <a:t>Usually, a car has four wheels.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/>
              <a:t>Color of strawberry is red and it’s useful for health</a:t>
            </a:r>
          </a:p>
        </p:txBody>
      </p:sp>
      <p:sp>
        <p:nvSpPr>
          <p:cNvPr id="26" name="Freeform: Shape 36">
            <a:extLst>
              <a:ext uri="{FF2B5EF4-FFF2-40B4-BE49-F238E27FC236}">
                <a16:creationId xmlns:a16="http://schemas.microsoft.com/office/drawing/2014/main" id="{2A1D8AD0-9AD2-CB4D-A104-A42472EC80D7}"/>
              </a:ext>
            </a:extLst>
          </p:cNvPr>
          <p:cNvSpPr>
            <a:spLocks/>
          </p:cNvSpPr>
          <p:nvPr/>
        </p:nvSpPr>
        <p:spPr bwMode="auto">
          <a:xfrm>
            <a:off x="1534424" y="579952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057766-3BA1-EC4F-88CF-946873967B52}"/>
              </a:ext>
            </a:extLst>
          </p:cNvPr>
          <p:cNvSpPr txBox="1"/>
          <p:nvPr/>
        </p:nvSpPr>
        <p:spPr>
          <a:xfrm>
            <a:off x="2013856" y="5718736"/>
            <a:ext cx="9024721" cy="445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800" dirty="0"/>
              <a:t>Does NOT depend on tying the item to your past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C2F9A-C35E-3F4B-A822-A1BA52F1D3E6}"/>
              </a:ext>
            </a:extLst>
          </p:cNvPr>
          <p:cNvSpPr txBox="1"/>
          <p:nvPr/>
        </p:nvSpPr>
        <p:spPr>
          <a:xfrm>
            <a:off x="513801" y="191514"/>
            <a:ext cx="4246804" cy="307777"/>
          </a:xfrm>
          <a:prstGeom prst="rect">
            <a:avLst/>
          </a:prstGeom>
          <a:noFill/>
        </p:spPr>
        <p:txBody>
          <a:bodyPr vert="horz" wrap="none" numCol="1" rtlCol="0" anchor="t">
            <a:spAutoFit/>
          </a:bodyPr>
          <a:lstStyle/>
          <a:p>
            <a:r>
              <a:rPr 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of Declarative Memory</a:t>
            </a:r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7210A6D0-9F56-7444-840A-48AEE0D972D4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FB10077E-3C0B-1343-878D-318F20738D86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132"/>
          </a:xfrm>
        </p:spPr>
        <p:txBody>
          <a:bodyPr/>
          <a:lstStyle/>
          <a:p>
            <a:r>
              <a:rPr lang="en-US" b="1" dirty="0">
                <a:solidFill>
                  <a:srgbClr val="1DA7E1"/>
                </a:solidFill>
              </a:rPr>
              <a:t>Table of Contents (</a:t>
            </a:r>
            <a:r>
              <a:rPr lang="en-US" b="1" dirty="0" err="1">
                <a:solidFill>
                  <a:srgbClr val="1DA7E1"/>
                </a:solidFill>
              </a:rPr>
              <a:t>cont</a:t>
            </a:r>
            <a:r>
              <a:rPr lang="en-US" b="1" dirty="0">
                <a:solidFill>
                  <a:srgbClr val="1DA7E1"/>
                </a:solidFill>
              </a:rPr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4258"/>
            <a:ext cx="10515600" cy="508861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20A7E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to improve memory </a:t>
            </a:r>
          </a:p>
          <a:p>
            <a:pPr marL="0" indent="0">
              <a:buNone/>
            </a:pPr>
            <a:r>
              <a:rPr lang="en-US" dirty="0">
                <a:solidFill>
                  <a:srgbClr val="20A7E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ways to improve memory</a:t>
            </a:r>
          </a:p>
          <a:p>
            <a:r>
              <a:rPr lang="en-US" sz="2400" dirty="0">
                <a:solidFill>
                  <a:srgbClr val="20A7E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Mnemonics</a:t>
            </a:r>
            <a:endParaRPr lang="en-US" sz="3200" b="1" dirty="0">
              <a:solidFill>
                <a:srgbClr val="20A7E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DA7E1"/>
                </a:solidFill>
              </a:rPr>
              <a:t>Forgetting</a:t>
            </a:r>
            <a:r>
              <a:rPr lang="en-US" dirty="0"/>
              <a:t> (Definition)</a:t>
            </a:r>
          </a:p>
          <a:p>
            <a:r>
              <a:rPr lang="en-US" dirty="0">
                <a:solidFill>
                  <a:srgbClr val="20A7E0"/>
                </a:solidFill>
              </a:rPr>
              <a:t>Theories</a:t>
            </a:r>
            <a:r>
              <a:rPr lang="en-US" dirty="0"/>
              <a:t> of forgetting</a:t>
            </a:r>
          </a:p>
          <a:p>
            <a:pPr lvl="2"/>
            <a:r>
              <a:rPr lang="en-US" dirty="0"/>
              <a:t>Decay Theory</a:t>
            </a:r>
          </a:p>
          <a:p>
            <a:pPr lvl="2"/>
            <a:r>
              <a:rPr lang="en-US" dirty="0"/>
              <a:t>Interference Theory -- Proactive and Retroactive Interference</a:t>
            </a:r>
          </a:p>
          <a:p>
            <a:pPr lvl="2"/>
            <a:r>
              <a:rPr lang="en-US" dirty="0"/>
              <a:t>Motivated forgetting (Repression)</a:t>
            </a:r>
          </a:p>
          <a:p>
            <a:pPr lvl="2"/>
            <a:r>
              <a:rPr lang="en-US" dirty="0"/>
              <a:t>Cue dependent forgetting or Retrieval failure theory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solidFill>
                  <a:srgbClr val="20A7E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Impairments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Amnesia (definition)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Types (Anterograde Amnesia, Retrograde Amnesia)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	Diseases (Alzheimer, Korsakoff)</a:t>
            </a:r>
            <a:endParaRPr lang="en-US" sz="3200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34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3565072" y="998121"/>
            <a:ext cx="5061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dirty="0">
                <a:solidFill>
                  <a:srgbClr val="20A7E0"/>
                </a:solidFill>
              </a:rPr>
              <a:t>ii. Episodic Memory</a:t>
            </a:r>
            <a:endParaRPr lang="id-ID" sz="4400" spc="600" dirty="0">
              <a:solidFill>
                <a:srgbClr val="20A7E0"/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038262" y="1783634"/>
            <a:ext cx="3144506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 flipH="1">
            <a:off x="4009230" y="1783634"/>
            <a:ext cx="887414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88851" y="264099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100940" y="2496691"/>
            <a:ext cx="906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dirty="0"/>
              <a:t>Information about events or “episodes”</a:t>
            </a:r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88854" y="3200138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068286" y="3019911"/>
            <a:ext cx="89702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dirty="0"/>
              <a:t>Memory tied to specific time, your own personal experiences, such as things you’ve done, seen, and heard</a:t>
            </a:r>
          </a:p>
          <a:p>
            <a:pPr>
              <a:defRPr/>
            </a:pPr>
            <a:r>
              <a:rPr lang="en-US" altLang="en-US" sz="2800" dirty="0"/>
              <a:t>.</a:t>
            </a:r>
          </a:p>
        </p:txBody>
      </p:sp>
      <p:sp>
        <p:nvSpPr>
          <p:cNvPr id="21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610621" y="4031964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068286" y="4049148"/>
            <a:ext cx="8970291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General facts and definitions about the world in chronological, or temporally dated, recollections of personal experiences. </a:t>
            </a:r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DE7125-D1FB-094F-8F07-3EEB2C279F05}"/>
              </a:ext>
            </a:extLst>
          </p:cNvPr>
          <p:cNvSpPr/>
          <p:nvPr/>
        </p:nvSpPr>
        <p:spPr>
          <a:xfrm>
            <a:off x="5367585" y="1853964"/>
            <a:ext cx="2943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/>
              <a:t>Personal knowledge)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2C624-BD47-6644-A846-4CA0C0A05EEA}"/>
              </a:ext>
            </a:extLst>
          </p:cNvPr>
          <p:cNvSpPr/>
          <p:nvPr/>
        </p:nvSpPr>
        <p:spPr>
          <a:xfrm>
            <a:off x="2100940" y="4879126"/>
            <a:ext cx="768531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400" dirty="0"/>
              <a:t>Examples: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Your birth month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Your best memory till date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Date of birthday or wedding ceremony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 dirty="0"/>
              <a:t>Remembering your visit to any picnic place</a:t>
            </a:r>
            <a:endParaRPr lang="en-US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8401A1-877B-9F42-943B-3C6F54C184D7}"/>
              </a:ext>
            </a:extLst>
          </p:cNvPr>
          <p:cNvSpPr txBox="1"/>
          <p:nvPr/>
        </p:nvSpPr>
        <p:spPr>
          <a:xfrm>
            <a:off x="513801" y="191514"/>
            <a:ext cx="4246804" cy="307777"/>
          </a:xfrm>
          <a:prstGeom prst="rect">
            <a:avLst/>
          </a:prstGeom>
          <a:noFill/>
        </p:spPr>
        <p:txBody>
          <a:bodyPr vert="horz" wrap="none" numCol="1" rtlCol="0" anchor="t">
            <a:spAutoFit/>
          </a:bodyPr>
          <a:lstStyle/>
          <a:p>
            <a:r>
              <a:rPr 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of Declarative Memory</a:t>
            </a:r>
          </a:p>
        </p:txBody>
      </p:sp>
      <p:sp>
        <p:nvSpPr>
          <p:cNvPr id="24" name="Freeform 40">
            <a:extLst>
              <a:ext uri="{FF2B5EF4-FFF2-40B4-BE49-F238E27FC236}">
                <a16:creationId xmlns:a16="http://schemas.microsoft.com/office/drawing/2014/main" id="{350FA78C-8203-F948-9898-915F85CC6F1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">
            <a:extLst>
              <a:ext uri="{FF2B5EF4-FFF2-40B4-BE49-F238E27FC236}">
                <a16:creationId xmlns:a16="http://schemas.microsoft.com/office/drawing/2014/main" id="{AB21A826-F916-1346-9AB4-47A6F4C4288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160D57-B48C-4F42-9861-98F09E5043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4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180828"/>
            <a:ext cx="8180353" cy="4294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C3BA54-7542-AE44-811F-BFB5EEA34D85}"/>
              </a:ext>
            </a:extLst>
          </p:cNvPr>
          <p:cNvSpPr txBox="1"/>
          <p:nvPr/>
        </p:nvSpPr>
        <p:spPr>
          <a:xfrm>
            <a:off x="513801" y="191514"/>
            <a:ext cx="4394280" cy="307777"/>
          </a:xfrm>
          <a:prstGeom prst="rect">
            <a:avLst/>
          </a:prstGeom>
          <a:noFill/>
        </p:spPr>
        <p:txBody>
          <a:bodyPr vert="horz" wrap="none" numCol="1" rtlCol="0" anchor="t">
            <a:spAutoFit/>
          </a:bodyPr>
          <a:lstStyle/>
          <a:p>
            <a:r>
              <a:rPr lang="en-US" sz="1400" spc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Declarative Memory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2CD56C-50FE-9244-AF5D-AA91461A59CA}"/>
              </a:ext>
            </a:extLst>
          </p:cNvPr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286B16-EACB-934E-A00C-78EFB601A878}"/>
              </a:ext>
            </a:extLst>
          </p:cNvPr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20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831014C-8CD3-7F4B-A11A-7E210DFB9766}"/>
              </a:ext>
            </a:extLst>
          </p:cNvPr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20A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62">
            <a:extLst>
              <a:ext uri="{FF2B5EF4-FFF2-40B4-BE49-F238E27FC236}">
                <a16:creationId xmlns:a16="http://schemas.microsoft.com/office/drawing/2014/main" id="{11A9F611-B061-BF4B-A1CE-977DB69EEFE7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62">
            <a:extLst>
              <a:ext uri="{FF2B5EF4-FFF2-40B4-BE49-F238E27FC236}">
                <a16:creationId xmlns:a16="http://schemas.microsoft.com/office/drawing/2014/main" id="{D85F68DE-EA34-754B-807D-B5B2A6390FD0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reeform 40">
            <a:extLst>
              <a:ext uri="{FF2B5EF4-FFF2-40B4-BE49-F238E27FC236}">
                <a16:creationId xmlns:a16="http://schemas.microsoft.com/office/drawing/2014/main" id="{ADF82DF0-3CC6-9343-AAC8-83E59DB7CE6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1">
            <a:extLst>
              <a:ext uri="{FF2B5EF4-FFF2-40B4-BE49-F238E27FC236}">
                <a16:creationId xmlns:a16="http://schemas.microsoft.com/office/drawing/2014/main" id="{D3149E6E-BBC1-B04A-A64A-1846E2CB2904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11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7635AD-7505-4152-9A27-DEF4D08D22F5}"/>
              </a:ext>
            </a:extLst>
          </p:cNvPr>
          <p:cNvSpPr txBox="1"/>
          <p:nvPr/>
        </p:nvSpPr>
        <p:spPr>
          <a:xfrm>
            <a:off x="676991" y="3620139"/>
            <a:ext cx="1580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pc="-150" dirty="0">
                <a:solidFill>
                  <a:srgbClr val="0CA6BF"/>
                </a:solidFill>
                <a:latin typeface="+mj-lt"/>
              </a:rPr>
              <a:t>Examples</a:t>
            </a:r>
          </a:p>
        </p:txBody>
      </p:sp>
      <p:sp>
        <p:nvSpPr>
          <p:cNvPr id="55" name="Figure">
            <a:extLst>
              <a:ext uri="{FF2B5EF4-FFF2-40B4-BE49-F238E27FC236}">
                <a16:creationId xmlns:a16="http://schemas.microsoft.com/office/drawing/2014/main" id="{A22C4706-9989-40F4-8589-26B68336E907}"/>
              </a:ext>
            </a:extLst>
          </p:cNvPr>
          <p:cNvSpPr/>
          <p:nvPr/>
        </p:nvSpPr>
        <p:spPr>
          <a:xfrm>
            <a:off x="2155368" y="4016832"/>
            <a:ext cx="1755453" cy="1508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56" name="Figure">
            <a:extLst>
              <a:ext uri="{FF2B5EF4-FFF2-40B4-BE49-F238E27FC236}">
                <a16:creationId xmlns:a16="http://schemas.microsoft.com/office/drawing/2014/main" id="{0C0573C8-C80D-4629-BCF6-FEF3A717DA9B}"/>
              </a:ext>
            </a:extLst>
          </p:cNvPr>
          <p:cNvSpPr/>
          <p:nvPr/>
        </p:nvSpPr>
        <p:spPr>
          <a:xfrm>
            <a:off x="4171479" y="4016833"/>
            <a:ext cx="1756170" cy="1508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57" name="Figure">
            <a:extLst>
              <a:ext uri="{FF2B5EF4-FFF2-40B4-BE49-F238E27FC236}">
                <a16:creationId xmlns:a16="http://schemas.microsoft.com/office/drawing/2014/main" id="{74551F61-D52C-47DC-A7CC-8B5B37C2A160}"/>
              </a:ext>
            </a:extLst>
          </p:cNvPr>
          <p:cNvSpPr/>
          <p:nvPr/>
        </p:nvSpPr>
        <p:spPr>
          <a:xfrm>
            <a:off x="6187111" y="4016832"/>
            <a:ext cx="1755453" cy="1508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0" h="21107" extrusionOk="0">
                <a:moveTo>
                  <a:pt x="7937" y="1479"/>
                </a:moveTo>
                <a:lnTo>
                  <a:pt x="347" y="16655"/>
                </a:lnTo>
                <a:cubicBezTo>
                  <a:pt x="-640" y="18637"/>
                  <a:pt x="596" y="21107"/>
                  <a:pt x="2570" y="21107"/>
                </a:cubicBezTo>
                <a:lnTo>
                  <a:pt x="17750" y="21107"/>
                </a:lnTo>
                <a:cubicBezTo>
                  <a:pt x="19724" y="21107"/>
                  <a:pt x="20960" y="18637"/>
                  <a:pt x="19973" y="16655"/>
                </a:cubicBezTo>
                <a:lnTo>
                  <a:pt x="12383" y="1479"/>
                </a:lnTo>
                <a:cubicBezTo>
                  <a:pt x="11396" y="-493"/>
                  <a:pt x="8924" y="-493"/>
                  <a:pt x="7937" y="1479"/>
                </a:cubicBezTo>
                <a:close/>
              </a:path>
            </a:pathLst>
          </a:cu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58" name="Figure">
            <a:extLst>
              <a:ext uri="{FF2B5EF4-FFF2-40B4-BE49-F238E27FC236}">
                <a16:creationId xmlns:a16="http://schemas.microsoft.com/office/drawing/2014/main" id="{EFBBFF31-CFB6-4C2E-A8D3-CC3E30068B15}"/>
              </a:ext>
            </a:extLst>
          </p:cNvPr>
          <p:cNvSpPr/>
          <p:nvPr/>
        </p:nvSpPr>
        <p:spPr>
          <a:xfrm>
            <a:off x="8235880" y="4016833"/>
            <a:ext cx="1756170" cy="1508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21" h="21107" extrusionOk="0">
                <a:moveTo>
                  <a:pt x="12386" y="19628"/>
                </a:moveTo>
                <a:lnTo>
                  <a:pt x="19973" y="4452"/>
                </a:lnTo>
                <a:cubicBezTo>
                  <a:pt x="20960" y="2470"/>
                  <a:pt x="19725" y="0"/>
                  <a:pt x="17751" y="0"/>
                </a:cubicBezTo>
                <a:lnTo>
                  <a:pt x="2569" y="0"/>
                </a:lnTo>
                <a:cubicBezTo>
                  <a:pt x="595" y="0"/>
                  <a:pt x="-640" y="2470"/>
                  <a:pt x="347" y="4452"/>
                </a:cubicBezTo>
                <a:lnTo>
                  <a:pt x="7934" y="19628"/>
                </a:lnTo>
                <a:cubicBezTo>
                  <a:pt x="8920" y="21600"/>
                  <a:pt x="11391" y="21600"/>
                  <a:pt x="12386" y="19628"/>
                </a:cubicBezTo>
              </a:path>
            </a:pathLst>
          </a:custGeom>
          <a:solidFill>
            <a:schemeClr val="bg1">
              <a:lumMod val="8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12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3000">
              <a:solidFill>
                <a:srgbClr val="FFFFFF"/>
              </a:solidFill>
            </a:endParaRPr>
          </a:p>
        </p:txBody>
      </p:sp>
      <p:sp>
        <p:nvSpPr>
          <p:cNvPr id="60" name="Cercle">
            <a:extLst>
              <a:ext uri="{FF2B5EF4-FFF2-40B4-BE49-F238E27FC236}">
                <a16:creationId xmlns:a16="http://schemas.microsoft.com/office/drawing/2014/main" id="{E5ECD38D-C9DC-4C59-9823-D78D24DD5962}"/>
              </a:ext>
            </a:extLst>
          </p:cNvPr>
          <p:cNvSpPr/>
          <p:nvPr/>
        </p:nvSpPr>
        <p:spPr>
          <a:xfrm>
            <a:off x="2649106" y="5115596"/>
            <a:ext cx="634909" cy="6061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01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1" name="Cercle">
            <a:extLst>
              <a:ext uri="{FF2B5EF4-FFF2-40B4-BE49-F238E27FC236}">
                <a16:creationId xmlns:a16="http://schemas.microsoft.com/office/drawing/2014/main" id="{7EC11C81-C920-4AC3-B71F-6D5FF19B64B1}"/>
              </a:ext>
            </a:extLst>
          </p:cNvPr>
          <p:cNvSpPr/>
          <p:nvPr/>
        </p:nvSpPr>
        <p:spPr>
          <a:xfrm>
            <a:off x="4743519" y="3714245"/>
            <a:ext cx="634902" cy="606134"/>
          </a:xfrm>
          <a:prstGeom prst="ellipse">
            <a:avLst/>
          </a:pr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02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2" name="Cercle">
            <a:extLst>
              <a:ext uri="{FF2B5EF4-FFF2-40B4-BE49-F238E27FC236}">
                <a16:creationId xmlns:a16="http://schemas.microsoft.com/office/drawing/2014/main" id="{BC12BDB8-1433-4CBB-9D1A-0DFDAF831EAC}"/>
              </a:ext>
            </a:extLst>
          </p:cNvPr>
          <p:cNvSpPr/>
          <p:nvPr/>
        </p:nvSpPr>
        <p:spPr>
          <a:xfrm>
            <a:off x="6770912" y="5126482"/>
            <a:ext cx="634909" cy="60613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03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63" name="Figure">
            <a:extLst>
              <a:ext uri="{FF2B5EF4-FFF2-40B4-BE49-F238E27FC236}">
                <a16:creationId xmlns:a16="http://schemas.microsoft.com/office/drawing/2014/main" id="{73F48354-7FF3-4D30-AE02-B70A5AF631E5}"/>
              </a:ext>
            </a:extLst>
          </p:cNvPr>
          <p:cNvSpPr/>
          <p:nvPr/>
        </p:nvSpPr>
        <p:spPr>
          <a:xfrm>
            <a:off x="8796510" y="3714240"/>
            <a:ext cx="634909" cy="606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73"/>
                  <a:pt x="16773" y="21600"/>
                  <a:pt x="10800" y="21600"/>
                </a:cubicBezTo>
                <a:cubicBezTo>
                  <a:pt x="4827" y="21600"/>
                  <a:pt x="0" y="16773"/>
                  <a:pt x="0" y="10800"/>
                </a:cubicBezTo>
                <a:cubicBezTo>
                  <a:pt x="0" y="4827"/>
                  <a:pt x="4827" y="0"/>
                  <a:pt x="10800" y="0"/>
                </a:cubicBezTo>
                <a:cubicBezTo>
                  <a:pt x="16773" y="0"/>
                  <a:pt x="21600" y="4827"/>
                  <a:pt x="21600" y="10800"/>
                </a:cubicBezTo>
              </a:path>
            </a:pathLst>
          </a:custGeom>
          <a:solidFill>
            <a:srgbClr val="0CA6BF"/>
          </a:solidFill>
          <a:ln w="25400" cap="flat">
            <a:noFill/>
            <a:prstDash val="solid"/>
            <a:miter lim="400000"/>
          </a:ln>
          <a:effectLst>
            <a:innerShdw dist="50800" dir="2700000">
              <a:prstClr val="black">
                <a:alpha val="30000"/>
              </a:prstClr>
            </a:inn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8095" tIns="38095" rIns="38095" bIns="38095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04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71" name="TextBox 88">
            <a:extLst>
              <a:ext uri="{FF2B5EF4-FFF2-40B4-BE49-F238E27FC236}">
                <a16:creationId xmlns:a16="http://schemas.microsoft.com/office/drawing/2014/main" id="{8737F69E-5EF8-40D0-B9EE-64097AF52106}"/>
              </a:ext>
            </a:extLst>
          </p:cNvPr>
          <p:cNvSpPr txBox="1"/>
          <p:nvPr/>
        </p:nvSpPr>
        <p:spPr>
          <a:xfrm>
            <a:off x="2250771" y="5769552"/>
            <a:ext cx="1756170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en-US" dirty="0"/>
              <a:t>Riding a</a:t>
            </a:r>
          </a:p>
          <a:p>
            <a:pPr lvl="1">
              <a:defRPr/>
            </a:pPr>
            <a:r>
              <a:rPr lang="en-US" altLang="en-US" dirty="0"/>
              <a:t> bike</a:t>
            </a:r>
          </a:p>
        </p:txBody>
      </p:sp>
      <p:sp>
        <p:nvSpPr>
          <p:cNvPr id="74" name="TextBox 91">
            <a:extLst>
              <a:ext uri="{FF2B5EF4-FFF2-40B4-BE49-F238E27FC236}">
                <a16:creationId xmlns:a16="http://schemas.microsoft.com/office/drawing/2014/main" id="{29E3795E-D21D-4011-A955-9022B35E1EE0}"/>
              </a:ext>
            </a:extLst>
          </p:cNvPr>
          <p:cNvSpPr txBox="1"/>
          <p:nvPr/>
        </p:nvSpPr>
        <p:spPr>
          <a:xfrm>
            <a:off x="5897443" y="5760475"/>
            <a:ext cx="244018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en-US" dirty="0"/>
              <a:t>Using the shift stick while driving.</a:t>
            </a:r>
          </a:p>
        </p:txBody>
      </p:sp>
      <p:sp>
        <p:nvSpPr>
          <p:cNvPr id="80" name="TextBox 97">
            <a:extLst>
              <a:ext uri="{FF2B5EF4-FFF2-40B4-BE49-F238E27FC236}">
                <a16:creationId xmlns:a16="http://schemas.microsoft.com/office/drawing/2014/main" id="{A04408E5-FB9B-462A-B7E5-4520F542562E}"/>
              </a:ext>
            </a:extLst>
          </p:cNvPr>
          <p:cNvSpPr txBox="1"/>
          <p:nvPr/>
        </p:nvSpPr>
        <p:spPr>
          <a:xfrm>
            <a:off x="4049742" y="5760476"/>
            <a:ext cx="172101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defRPr/>
            </a:pPr>
            <a:r>
              <a:rPr lang="en-US" altLang="en-US" dirty="0"/>
              <a:t>Knowing </a:t>
            </a:r>
          </a:p>
          <a:p>
            <a:pPr lvl="1" algn="ctr">
              <a:defRPr/>
            </a:pPr>
            <a:r>
              <a:rPr lang="en-US" altLang="en-US" dirty="0"/>
              <a:t>how to swim.</a:t>
            </a:r>
          </a:p>
        </p:txBody>
      </p:sp>
      <p:sp>
        <p:nvSpPr>
          <p:cNvPr id="83" name="TextBox 100">
            <a:extLst>
              <a:ext uri="{FF2B5EF4-FFF2-40B4-BE49-F238E27FC236}">
                <a16:creationId xmlns:a16="http://schemas.microsoft.com/office/drawing/2014/main" id="{68759B7E-33BC-4184-8CF5-727E2DDFDF34}"/>
              </a:ext>
            </a:extLst>
          </p:cNvPr>
          <p:cNvSpPr txBox="1"/>
          <p:nvPr/>
        </p:nvSpPr>
        <p:spPr>
          <a:xfrm>
            <a:off x="8235880" y="5764606"/>
            <a:ext cx="2440187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en-US" dirty="0"/>
              <a:t>Tying your </a:t>
            </a:r>
          </a:p>
          <a:p>
            <a:pPr lvl="1">
              <a:defRPr/>
            </a:pPr>
            <a:r>
              <a:rPr lang="en-US" altLang="en-US" dirty="0"/>
              <a:t>shoelaces.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0B54B-AE15-4148-AEE8-4CCEC95DFFB8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33" name="Freeform 40">
            <a:extLst>
              <a:ext uri="{FF2B5EF4-FFF2-40B4-BE49-F238E27FC236}">
                <a16:creationId xmlns:a16="http://schemas.microsoft.com/office/drawing/2014/main" id="{E46E903B-A753-4642-B39E-F80B2E3AC667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1">
            <a:extLst>
              <a:ext uri="{FF2B5EF4-FFF2-40B4-BE49-F238E27FC236}">
                <a16:creationId xmlns:a16="http://schemas.microsoft.com/office/drawing/2014/main" id="{098CD75E-6076-46CE-87E7-9C04F89E00A2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" name="Graphic 34" descr="Motorcycle with solid fill">
            <a:extLst>
              <a:ext uri="{FF2B5EF4-FFF2-40B4-BE49-F238E27FC236}">
                <a16:creationId xmlns:a16="http://schemas.microsoft.com/office/drawing/2014/main" id="{56C1C47F-AC01-9B45-B5CE-41C9BD8F5B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6602" y="4459697"/>
            <a:ext cx="685857" cy="685857"/>
          </a:xfrm>
          <a:prstGeom prst="rect">
            <a:avLst/>
          </a:prstGeom>
        </p:spPr>
      </p:pic>
      <p:pic>
        <p:nvPicPr>
          <p:cNvPr id="36" name="Graphic 35" descr="Swimming with solid fill">
            <a:extLst>
              <a:ext uri="{FF2B5EF4-FFF2-40B4-BE49-F238E27FC236}">
                <a16:creationId xmlns:a16="http://schemas.microsoft.com/office/drawing/2014/main" id="{5E8A237D-F1F6-314E-A951-7FF1D2CF705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5864" y="4407481"/>
            <a:ext cx="685857" cy="685857"/>
          </a:xfrm>
          <a:prstGeom prst="rect">
            <a:avLst/>
          </a:prstGeom>
        </p:spPr>
      </p:pic>
      <p:pic>
        <p:nvPicPr>
          <p:cNvPr id="37" name="Graphic 36" descr="Steering Wheel with solid fill">
            <a:extLst>
              <a:ext uri="{FF2B5EF4-FFF2-40B4-BE49-F238E27FC236}">
                <a16:creationId xmlns:a16="http://schemas.microsoft.com/office/drawing/2014/main" id="{6C5F69BD-FD9D-1141-B3C0-025255C759A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1767" y="4495122"/>
            <a:ext cx="606139" cy="606139"/>
          </a:xfrm>
          <a:prstGeom prst="rect">
            <a:avLst/>
          </a:prstGeom>
        </p:spPr>
      </p:pic>
      <p:pic>
        <p:nvPicPr>
          <p:cNvPr id="38" name="Graphic 37" descr="Rope Knot with solid fill">
            <a:extLst>
              <a:ext uri="{FF2B5EF4-FFF2-40B4-BE49-F238E27FC236}">
                <a16:creationId xmlns:a16="http://schemas.microsoft.com/office/drawing/2014/main" id="{0A30A3ED-D637-B443-8EE3-0E4BD62314C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8526" y="4475213"/>
            <a:ext cx="542893" cy="542893"/>
          </a:xfrm>
          <a:prstGeom prst="rect">
            <a:avLst/>
          </a:prstGeom>
        </p:spPr>
      </p:pic>
      <p:sp>
        <p:nvSpPr>
          <p:cNvPr id="39" name="Rectangle 3">
            <a:extLst>
              <a:ext uri="{FF2B5EF4-FFF2-40B4-BE49-F238E27FC236}">
                <a16:creationId xmlns:a16="http://schemas.microsoft.com/office/drawing/2014/main" id="{20549BA6-0C95-BA44-BE0F-E6670BD145B5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187456" y="1802396"/>
            <a:ext cx="8746671" cy="198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/>
              <a:t>Memory that enables a person to perform specific learned skills or habitual responses, includes </a:t>
            </a:r>
            <a:r>
              <a:rPr lang="en-US" altLang="en-US" b="1" dirty="0">
                <a:solidFill>
                  <a:srgbClr val="1DA7E1"/>
                </a:solidFill>
              </a:rPr>
              <a:t>actions, perceptual motor skills, conditioned reflexes, emotional memories</a:t>
            </a:r>
            <a:r>
              <a:rPr lang="en-US" altLang="en-US" dirty="0"/>
              <a:t>.</a:t>
            </a:r>
          </a:p>
          <a:p>
            <a:pPr marL="0" indent="0">
              <a:buNone/>
              <a:defRPr/>
            </a:pPr>
            <a:r>
              <a:rPr lang="en-US" altLang="en-US" dirty="0"/>
              <a:t>Don’t have to consciously remember the steps involved in the actions to perform them.</a:t>
            </a:r>
          </a:p>
          <a:p>
            <a:pPr marL="0" indent="0">
              <a:buNone/>
              <a:defRPr/>
            </a:pPr>
            <a:endParaRPr lang="en-US" alt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A0FCB22C-0F3F-0B4A-B1DD-B4CA153636BC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0CA6BF"/>
                </a:solidFill>
              </a:rPr>
              <a:t>2: Non-Declarative Memory</a:t>
            </a:r>
          </a:p>
          <a:p>
            <a:pPr>
              <a:spcAft>
                <a:spcPts val="600"/>
              </a:spcAft>
              <a:defRPr/>
            </a:pPr>
            <a:r>
              <a:rPr lang="en-US" sz="3600" b="1" dirty="0">
                <a:solidFill>
                  <a:srgbClr val="0CA6BF"/>
                </a:solidFill>
              </a:rPr>
              <a:t>			</a:t>
            </a:r>
            <a:r>
              <a:rPr lang="en-US" sz="3200" dirty="0"/>
              <a:t>(</a:t>
            </a:r>
            <a:r>
              <a:rPr lang="en-US" sz="3200" b="1" kern="1200" dirty="0">
                <a:latin typeface="+mj-lt"/>
                <a:ea typeface="+mj-ea"/>
                <a:cs typeface="+mj-cs"/>
              </a:rPr>
              <a:t>Procedural Memory)</a:t>
            </a:r>
          </a:p>
        </p:txBody>
      </p:sp>
      <p:sp>
        <p:nvSpPr>
          <p:cNvPr id="41" name="Freeform: Shape 11">
            <a:extLst>
              <a:ext uri="{FF2B5EF4-FFF2-40B4-BE49-F238E27FC236}">
                <a16:creationId xmlns:a16="http://schemas.microsoft.com/office/drawing/2014/main" id="{124CFF1B-B4CE-3E43-A1D2-F4AD77FBD8E7}"/>
              </a:ext>
            </a:extLst>
          </p:cNvPr>
          <p:cNvSpPr/>
          <p:nvPr/>
        </p:nvSpPr>
        <p:spPr>
          <a:xfrm>
            <a:off x="8887789" y="-2581211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15FDB526-C6E2-3840-A9CE-78A92C363E46}"/>
              </a:ext>
            </a:extLst>
          </p:cNvPr>
          <p:cNvSpPr>
            <a:spLocks/>
          </p:cNvSpPr>
          <p:nvPr/>
        </p:nvSpPr>
        <p:spPr bwMode="auto">
          <a:xfrm>
            <a:off x="892166" y="1939105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422D8194-3864-7C43-ADCF-5F559865E5BC}"/>
              </a:ext>
            </a:extLst>
          </p:cNvPr>
          <p:cNvSpPr>
            <a:spLocks/>
          </p:cNvSpPr>
          <p:nvPr/>
        </p:nvSpPr>
        <p:spPr bwMode="auto">
          <a:xfrm>
            <a:off x="893078" y="2843468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5424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 rot="17173216">
            <a:off x="11186608" y="-169663"/>
            <a:ext cx="1444221" cy="1444221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 rot="219068">
            <a:off x="11541819" y="153740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0368AB0-16AB-478D-8145-73BA47B3CC94}"/>
              </a:ext>
            </a:extLst>
          </p:cNvPr>
          <p:cNvSpPr txBox="1">
            <a:spLocks/>
          </p:cNvSpPr>
          <p:nvPr/>
        </p:nvSpPr>
        <p:spPr>
          <a:xfrm>
            <a:off x="2714415" y="568160"/>
            <a:ext cx="6869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2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b="1" dirty="0">
                <a:latin typeface="Montserrat SemiBold" pitchFamily="2" charset="77"/>
              </a:rPr>
              <a:t>Cognitive domain of </a:t>
            </a:r>
            <a:r>
              <a:rPr lang="en-US" b="1" dirty="0">
                <a:solidFill>
                  <a:srgbClr val="0CA6BF"/>
                </a:solidFill>
                <a:latin typeface="Montserrat SemiBold" pitchFamily="2" charset="77"/>
              </a:rPr>
              <a:t>LTM</a:t>
            </a:r>
          </a:p>
        </p:txBody>
      </p:sp>
      <p:sp>
        <p:nvSpPr>
          <p:cNvPr id="36" name="Freeform: Shape 36">
            <a:extLst>
              <a:ext uri="{FF2B5EF4-FFF2-40B4-BE49-F238E27FC236}">
                <a16:creationId xmlns:a16="http://schemas.microsoft.com/office/drawing/2014/main" id="{64927542-CB6B-FA4C-84C6-0A0DCC2FC7F4}"/>
              </a:ext>
            </a:extLst>
          </p:cNvPr>
          <p:cNvSpPr>
            <a:spLocks/>
          </p:cNvSpPr>
          <p:nvPr/>
        </p:nvSpPr>
        <p:spPr bwMode="auto">
          <a:xfrm>
            <a:off x="1064785" y="199479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9602AD-656D-604E-AC21-EFDA84F41522}"/>
              </a:ext>
            </a:extLst>
          </p:cNvPr>
          <p:cNvSpPr txBox="1"/>
          <p:nvPr/>
        </p:nvSpPr>
        <p:spPr>
          <a:xfrm>
            <a:off x="1430424" y="1906025"/>
            <a:ext cx="4328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CA6BF"/>
                </a:solidFill>
              </a:rPr>
              <a:t>Retrospective memory</a:t>
            </a:r>
            <a:r>
              <a:rPr lang="en-US" sz="2000" dirty="0">
                <a:solidFill>
                  <a:srgbClr val="0CA6BF"/>
                </a:solidFill>
              </a:rPr>
              <a:t> </a:t>
            </a:r>
            <a:r>
              <a:rPr lang="en-US" sz="2000" dirty="0"/>
              <a:t>is </a:t>
            </a:r>
            <a:r>
              <a:rPr lang="en-US" sz="2000" b="1" dirty="0"/>
              <a:t>memory</a:t>
            </a:r>
            <a:r>
              <a:rPr lang="en-US" sz="2000" dirty="0"/>
              <a:t> of people, words, and events encountered or experienced in past </a:t>
            </a:r>
          </a:p>
          <a:p>
            <a:pPr>
              <a:defRPr/>
            </a:pPr>
            <a:r>
              <a:rPr lang="en-US" sz="2000" dirty="0"/>
              <a:t>i.e., the recollection of past episodes.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42" name="Freeform: Shape 36">
            <a:extLst>
              <a:ext uri="{FF2B5EF4-FFF2-40B4-BE49-F238E27FC236}">
                <a16:creationId xmlns:a16="http://schemas.microsoft.com/office/drawing/2014/main" id="{24EB258E-96B3-A444-B7DF-B569D8DAD3FE}"/>
              </a:ext>
            </a:extLst>
          </p:cNvPr>
          <p:cNvSpPr>
            <a:spLocks/>
          </p:cNvSpPr>
          <p:nvPr/>
        </p:nvSpPr>
        <p:spPr bwMode="auto">
          <a:xfrm>
            <a:off x="1068798" y="3766339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46C658-8541-E343-B047-E3C90ADA4FAF}"/>
              </a:ext>
            </a:extLst>
          </p:cNvPr>
          <p:cNvSpPr txBox="1"/>
          <p:nvPr/>
        </p:nvSpPr>
        <p:spPr>
          <a:xfrm>
            <a:off x="1430423" y="3684271"/>
            <a:ext cx="4034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It includes semantic ,</a:t>
            </a:r>
            <a:r>
              <a:rPr lang="en-US" sz="2000" dirty="0">
                <a:solidFill>
                  <a:srgbClr val="0CA6BF"/>
                </a:solidFill>
              </a:rPr>
              <a:t> episodic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and </a:t>
            </a:r>
            <a:r>
              <a:rPr lang="en-US" sz="2000" dirty="0">
                <a:solidFill>
                  <a:srgbClr val="0CA6BF"/>
                </a:solidFill>
              </a:rPr>
              <a:t>autobiographical memory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0CA6BF"/>
                </a:solidFill>
              </a:rPr>
              <a:t>declarative memory </a:t>
            </a:r>
            <a:r>
              <a:rPr lang="en-US" sz="2000" dirty="0"/>
              <a:t>in general, although it can be either explicit or implicit.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014B9800-E7D4-CE4B-B61F-833CC47A0745}"/>
              </a:ext>
            </a:extLst>
          </p:cNvPr>
          <p:cNvSpPr txBox="1">
            <a:spLocks/>
          </p:cNvSpPr>
          <p:nvPr/>
        </p:nvSpPr>
        <p:spPr>
          <a:xfrm>
            <a:off x="6433464" y="1928648"/>
            <a:ext cx="4580179" cy="15874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b="1" dirty="0">
                <a:solidFill>
                  <a:srgbClr val="0CA6BF"/>
                </a:solidFill>
              </a:rPr>
              <a:t>Prospective memory</a:t>
            </a:r>
            <a:r>
              <a:rPr lang="en-US" sz="2000" dirty="0">
                <a:solidFill>
                  <a:srgbClr val="0CA6BF"/>
                </a:solidFill>
              </a:rPr>
              <a:t> </a:t>
            </a:r>
            <a:r>
              <a:rPr lang="en-US" sz="2000" dirty="0"/>
              <a:t>is where the content is to be remembered in the </a:t>
            </a:r>
            <a:r>
              <a:rPr lang="en-US" sz="2000" b="1" dirty="0">
                <a:solidFill>
                  <a:srgbClr val="0CA6BF"/>
                </a:solidFill>
              </a:rPr>
              <a:t>future</a:t>
            </a:r>
            <a:r>
              <a:rPr lang="en-US" sz="2000" dirty="0"/>
              <a:t> and may be defined as </a:t>
            </a:r>
            <a:r>
              <a:rPr lang="en-US" sz="2000" b="1" dirty="0"/>
              <a:t>“</a:t>
            </a:r>
            <a:r>
              <a:rPr lang="en-US" sz="2000" b="1" dirty="0">
                <a:solidFill>
                  <a:srgbClr val="0CA6BF"/>
                </a:solidFill>
              </a:rPr>
              <a:t>remembering to remember</a:t>
            </a:r>
            <a:r>
              <a:rPr lang="en-US" sz="2000" b="1" dirty="0"/>
              <a:t>”</a:t>
            </a:r>
            <a:r>
              <a:rPr lang="en-US" sz="2000" dirty="0"/>
              <a:t> or remembering to perform an intended action.</a:t>
            </a:r>
          </a:p>
          <a:p>
            <a:pPr marL="0" indent="0">
              <a:buNone/>
              <a:defRPr/>
            </a:pPr>
            <a:endParaRPr lang="en-US" sz="1800" dirty="0"/>
          </a:p>
        </p:txBody>
      </p:sp>
      <p:sp>
        <p:nvSpPr>
          <p:cNvPr id="45" name="Freeform: Shape 36">
            <a:extLst>
              <a:ext uri="{FF2B5EF4-FFF2-40B4-BE49-F238E27FC236}">
                <a16:creationId xmlns:a16="http://schemas.microsoft.com/office/drawing/2014/main" id="{334D59F5-B372-6B4C-B1AA-643F38F13827}"/>
              </a:ext>
            </a:extLst>
          </p:cNvPr>
          <p:cNvSpPr>
            <a:spLocks/>
          </p:cNvSpPr>
          <p:nvPr/>
        </p:nvSpPr>
        <p:spPr bwMode="auto">
          <a:xfrm>
            <a:off x="6096000" y="199120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46" name="Freeform: Shape 36">
            <a:extLst>
              <a:ext uri="{FF2B5EF4-FFF2-40B4-BE49-F238E27FC236}">
                <a16:creationId xmlns:a16="http://schemas.microsoft.com/office/drawing/2014/main" id="{2EB54B40-B1F0-F848-BD00-8C4F82E5F5A6}"/>
              </a:ext>
            </a:extLst>
          </p:cNvPr>
          <p:cNvSpPr>
            <a:spLocks/>
          </p:cNvSpPr>
          <p:nvPr/>
        </p:nvSpPr>
        <p:spPr bwMode="auto">
          <a:xfrm>
            <a:off x="6069758" y="3788111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E3BD41-3305-0340-97C2-63BD368FDCDE}"/>
              </a:ext>
            </a:extLst>
          </p:cNvPr>
          <p:cNvSpPr/>
          <p:nvPr/>
        </p:nvSpPr>
        <p:spPr>
          <a:xfrm>
            <a:off x="6433464" y="3679373"/>
            <a:ext cx="447402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It may be either event-based or time-based, often triggered by a </a:t>
            </a:r>
            <a:r>
              <a:rPr lang="en-US" sz="2000" b="1" dirty="0">
                <a:solidFill>
                  <a:srgbClr val="0CA6BF"/>
                </a:solidFill>
              </a:rPr>
              <a:t>cue</a:t>
            </a:r>
            <a:r>
              <a:rPr lang="en-US" sz="2000" dirty="0"/>
              <a:t>, such as going to the doctor (action) at 4 pm (cue), or remembering to post a letter (action) after seeing a mailbox (cue)</a:t>
            </a:r>
          </a:p>
        </p:txBody>
      </p:sp>
      <p:sp>
        <p:nvSpPr>
          <p:cNvPr id="48" name="Freeform: Shape 28">
            <a:extLst>
              <a:ext uri="{FF2B5EF4-FFF2-40B4-BE49-F238E27FC236}">
                <a16:creationId xmlns:a16="http://schemas.microsoft.com/office/drawing/2014/main" id="{ED7F3E85-03AD-4A47-AF74-65770046BDB8}"/>
              </a:ext>
            </a:extLst>
          </p:cNvPr>
          <p:cNvSpPr/>
          <p:nvPr/>
        </p:nvSpPr>
        <p:spPr>
          <a:xfrm flipH="1">
            <a:off x="155549" y="6350567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49" name="Freeform 40">
            <a:extLst>
              <a:ext uri="{FF2B5EF4-FFF2-40B4-BE49-F238E27FC236}">
                <a16:creationId xmlns:a16="http://schemas.microsoft.com/office/drawing/2014/main" id="{005C10FA-5F3D-0F4F-9033-2ECEBAF9877B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345642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1">
            <a:extLst>
              <a:ext uri="{FF2B5EF4-FFF2-40B4-BE49-F238E27FC236}">
                <a16:creationId xmlns:a16="http://schemas.microsoft.com/office/drawing/2014/main" id="{A8C05E11-C339-2F45-B540-3D477D98D8B7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345642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70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2272722" y="998121"/>
            <a:ext cx="7306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latin typeface="Lato" panose="020F0802020204030203" pitchFamily="34" charset="77"/>
              </a:rPr>
              <a:t>How memories are organized?</a:t>
            </a:r>
            <a:endParaRPr lang="en-US" sz="4000" b="1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2414507" y="1728113"/>
            <a:ext cx="6696835" cy="45719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8" y="2803365"/>
            <a:ext cx="8765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Clustering-</a:t>
            </a:r>
            <a:r>
              <a:rPr lang="en-US" altLang="en-US" sz="2800" dirty="0"/>
              <a:t>-organizing items into related groups during recall from long-term memory</a:t>
            </a:r>
            <a:r>
              <a:rPr lang="en-US" altLang="en-US" sz="2000" dirty="0"/>
              <a:t>.</a:t>
            </a:r>
            <a:endParaRPr lang="en-US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9" y="3910108"/>
            <a:ext cx="8624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800" b="1" dirty="0">
                <a:solidFill>
                  <a:srgbClr val="0CA6BF"/>
                </a:solidFill>
              </a:rPr>
              <a:t>Mental links</a:t>
            </a:r>
            <a:r>
              <a:rPr lang="en-US" altLang="en-US" sz="2800" dirty="0">
                <a:solidFill>
                  <a:srgbClr val="0CA6BF"/>
                </a:solidFill>
              </a:rPr>
              <a:t> </a:t>
            </a:r>
            <a:r>
              <a:rPr lang="en-US" altLang="en-US" sz="2800" dirty="0"/>
              <a:t>between concepts	</a:t>
            </a:r>
          </a:p>
          <a:p>
            <a:pPr lvl="1">
              <a:defRPr/>
            </a:pPr>
            <a:r>
              <a:rPr lang="en-US" altLang="en-US" sz="2800" dirty="0"/>
              <a:t>common properties provide basis for mental link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2414508" y="5218302"/>
            <a:ext cx="901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dirty="0"/>
              <a:t>Shorter path between two concepts</a:t>
            </a:r>
            <a:r>
              <a:rPr lang="en-US" altLang="en-US" sz="2400" dirty="0">
                <a:solidFill>
                  <a:srgbClr val="0CA6BF"/>
                </a:solidFill>
              </a:rPr>
              <a:t> == </a:t>
            </a:r>
            <a:r>
              <a:rPr lang="en-US" altLang="en-US" sz="2400" dirty="0"/>
              <a:t>stronger association in memory</a:t>
            </a:r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7210A6D0-9F56-7444-840A-48AEE0D972D4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FB10077E-3C0B-1343-878D-318F20738D86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574AB29F-CA11-E047-9E71-F37787F127AF}"/>
              </a:ext>
            </a:extLst>
          </p:cNvPr>
          <p:cNvSpPr>
            <a:spLocks/>
          </p:cNvSpPr>
          <p:nvPr/>
        </p:nvSpPr>
        <p:spPr bwMode="auto">
          <a:xfrm>
            <a:off x="1975159" y="2996652"/>
            <a:ext cx="255955" cy="164513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CAB54976-4B80-3644-B119-DEE833E3F515}"/>
              </a:ext>
            </a:extLst>
          </p:cNvPr>
          <p:cNvSpPr>
            <a:spLocks/>
          </p:cNvSpPr>
          <p:nvPr/>
        </p:nvSpPr>
        <p:spPr bwMode="auto">
          <a:xfrm>
            <a:off x="1975159" y="4158601"/>
            <a:ext cx="255955" cy="164513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Freeform: Shape 10">
            <a:extLst>
              <a:ext uri="{FF2B5EF4-FFF2-40B4-BE49-F238E27FC236}">
                <a16:creationId xmlns:a16="http://schemas.microsoft.com/office/drawing/2014/main" id="{0EB2C69C-B43C-B14A-BCFA-D3A863ABEFF2}"/>
              </a:ext>
            </a:extLst>
          </p:cNvPr>
          <p:cNvSpPr>
            <a:spLocks/>
          </p:cNvSpPr>
          <p:nvPr/>
        </p:nvSpPr>
        <p:spPr bwMode="auto">
          <a:xfrm>
            <a:off x="1975159" y="5320550"/>
            <a:ext cx="255955" cy="164513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24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 rot="17173216">
            <a:off x="11186608" y="-169663"/>
            <a:ext cx="1444221" cy="1444221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 rot="219068">
            <a:off x="11541819" y="153740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0368AB0-16AB-478D-8145-73BA47B3CC94}"/>
              </a:ext>
            </a:extLst>
          </p:cNvPr>
          <p:cNvSpPr txBox="1">
            <a:spLocks/>
          </p:cNvSpPr>
          <p:nvPr/>
        </p:nvSpPr>
        <p:spPr>
          <a:xfrm>
            <a:off x="2460339" y="568160"/>
            <a:ext cx="7377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2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altLang="en-US" b="1" dirty="0">
                <a:latin typeface="Lato" panose="020F0802020204030203" pitchFamily="34" charset="77"/>
              </a:rPr>
              <a:t>The </a:t>
            </a:r>
            <a:r>
              <a:rPr lang="en-US" altLang="en-US" b="1" dirty="0">
                <a:solidFill>
                  <a:srgbClr val="0CA6BF"/>
                </a:solidFill>
                <a:latin typeface="Lato" panose="020F0802020204030203" pitchFamily="34" charset="77"/>
              </a:rPr>
              <a:t>Neuroscience</a:t>
            </a:r>
            <a:r>
              <a:rPr lang="en-US" altLang="en-US" b="1" dirty="0">
                <a:latin typeface="Lato" panose="020F0802020204030203" pitchFamily="34" charset="77"/>
              </a:rPr>
              <a:t> of Memory </a:t>
            </a:r>
            <a:endParaRPr lang="en-US" b="1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sp>
        <p:nvSpPr>
          <p:cNvPr id="36" name="Freeform: Shape 36">
            <a:extLst>
              <a:ext uri="{FF2B5EF4-FFF2-40B4-BE49-F238E27FC236}">
                <a16:creationId xmlns:a16="http://schemas.microsoft.com/office/drawing/2014/main" id="{64927542-CB6B-FA4C-84C6-0A0DCC2FC7F4}"/>
              </a:ext>
            </a:extLst>
          </p:cNvPr>
          <p:cNvSpPr>
            <a:spLocks/>
          </p:cNvSpPr>
          <p:nvPr/>
        </p:nvSpPr>
        <p:spPr bwMode="auto">
          <a:xfrm>
            <a:off x="1064785" y="199479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9602AD-656D-604E-AC21-EFDA84F41522}"/>
              </a:ext>
            </a:extLst>
          </p:cNvPr>
          <p:cNvSpPr txBox="1"/>
          <p:nvPr/>
        </p:nvSpPr>
        <p:spPr>
          <a:xfrm>
            <a:off x="1430424" y="1906025"/>
            <a:ext cx="4554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CA6BF"/>
                </a:solidFill>
              </a:rPr>
              <a:t>Hippocampus:</a:t>
            </a:r>
            <a:r>
              <a:rPr lang="en-US" altLang="en-US" sz="2400" dirty="0"/>
              <a:t> Brain structure associated with information passing from short-term memory into long-term memory.</a:t>
            </a:r>
          </a:p>
          <a:p>
            <a:pPr lvl="1"/>
            <a:r>
              <a:rPr lang="en-US" altLang="en-US" sz="2400" dirty="0"/>
              <a:t>If damaged, person can </a:t>
            </a:r>
            <a:r>
              <a:rPr lang="en-US" altLang="en-US" sz="2400" b="1" dirty="0"/>
              <a:t>no longer “create</a:t>
            </a:r>
            <a:r>
              <a:rPr lang="en-US" altLang="en-US" sz="2400" dirty="0"/>
              <a:t>” long-term memories</a:t>
            </a:r>
          </a:p>
          <a:p>
            <a:pPr lvl="1"/>
            <a:r>
              <a:rPr lang="en-US" altLang="en-US" sz="2400" dirty="0"/>
              <a:t>Memories </a:t>
            </a:r>
            <a:r>
              <a:rPr lang="en-US" altLang="en-US" sz="2400" i="1" dirty="0"/>
              <a:t>prior </a:t>
            </a:r>
            <a:r>
              <a:rPr lang="en-US" altLang="en-US" sz="2400" dirty="0"/>
              <a:t>to damage will remain intact.</a:t>
            </a:r>
            <a:endParaRPr lang="en-US" dirty="0"/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014B9800-E7D4-CE4B-B61F-833CC47A0745}"/>
              </a:ext>
            </a:extLst>
          </p:cNvPr>
          <p:cNvSpPr txBox="1">
            <a:spLocks/>
          </p:cNvSpPr>
          <p:nvPr/>
        </p:nvSpPr>
        <p:spPr>
          <a:xfrm>
            <a:off x="6433464" y="1906024"/>
            <a:ext cx="4212765" cy="1610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b="1" dirty="0">
                <a:solidFill>
                  <a:srgbClr val="0CA6BF"/>
                </a:solidFill>
              </a:rPr>
              <a:t>Amygdala: </a:t>
            </a:r>
            <a:r>
              <a:rPr lang="en-US" altLang="en-US" sz="2400" dirty="0"/>
              <a:t>A</a:t>
            </a:r>
            <a:r>
              <a:rPr lang="en-US" sz="2400" dirty="0"/>
              <a:t> pair of small almond-shaped region in the brain, </a:t>
            </a:r>
            <a:r>
              <a:rPr lang="en-US" sz="2400" b="1" dirty="0"/>
              <a:t>help regulate emotion and encode memories</a:t>
            </a:r>
            <a:r>
              <a:rPr lang="en-US" sz="2400" dirty="0"/>
              <a:t>—especially when it comes to more emotional remembrances</a:t>
            </a:r>
            <a:endParaRPr lang="en-US" sz="1800" dirty="0"/>
          </a:p>
        </p:txBody>
      </p:sp>
      <p:sp>
        <p:nvSpPr>
          <p:cNvPr id="45" name="Freeform: Shape 36">
            <a:extLst>
              <a:ext uri="{FF2B5EF4-FFF2-40B4-BE49-F238E27FC236}">
                <a16:creationId xmlns:a16="http://schemas.microsoft.com/office/drawing/2014/main" id="{334D59F5-B372-6B4C-B1AA-643F38F13827}"/>
              </a:ext>
            </a:extLst>
          </p:cNvPr>
          <p:cNvSpPr>
            <a:spLocks/>
          </p:cNvSpPr>
          <p:nvPr/>
        </p:nvSpPr>
        <p:spPr bwMode="auto">
          <a:xfrm>
            <a:off x="6096000" y="199120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E3BD41-3305-0340-97C2-63BD368FDCDE}"/>
              </a:ext>
            </a:extLst>
          </p:cNvPr>
          <p:cNvSpPr/>
          <p:nvPr/>
        </p:nvSpPr>
        <p:spPr>
          <a:xfrm>
            <a:off x="6433464" y="3679373"/>
            <a:ext cx="36902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400" b="1" dirty="0">
              <a:solidFill>
                <a:srgbClr val="0CA6BF"/>
              </a:solidFill>
            </a:endParaRPr>
          </a:p>
          <a:p>
            <a:r>
              <a:rPr lang="en-US" altLang="en-US" sz="2400" dirty="0"/>
              <a:t>- It triggers a person’s fight-or-flight response (activation of sympathetic      division).</a:t>
            </a:r>
          </a:p>
          <a:p>
            <a:endParaRPr lang="en-US" altLang="en-US" sz="2400" dirty="0"/>
          </a:p>
          <a:p>
            <a:endParaRPr lang="en-US" altLang="en-US" sz="2400" b="1" dirty="0">
              <a:solidFill>
                <a:srgbClr val="0CA6BF"/>
              </a:solidFill>
            </a:endParaRPr>
          </a:p>
          <a:p>
            <a:endParaRPr lang="en-US" altLang="en-US" sz="2400" b="1" dirty="0">
              <a:solidFill>
                <a:srgbClr val="0CA6BF"/>
              </a:solidFill>
            </a:endParaRPr>
          </a:p>
          <a:p>
            <a:endParaRPr lang="en-US" altLang="en-US" sz="2400" dirty="0"/>
          </a:p>
        </p:txBody>
      </p:sp>
      <p:sp>
        <p:nvSpPr>
          <p:cNvPr id="48" name="Freeform: Shape 28">
            <a:extLst>
              <a:ext uri="{FF2B5EF4-FFF2-40B4-BE49-F238E27FC236}">
                <a16:creationId xmlns:a16="http://schemas.microsoft.com/office/drawing/2014/main" id="{ED7F3E85-03AD-4A47-AF74-65770046BDB8}"/>
              </a:ext>
            </a:extLst>
          </p:cNvPr>
          <p:cNvSpPr/>
          <p:nvPr/>
        </p:nvSpPr>
        <p:spPr>
          <a:xfrm flipH="1">
            <a:off x="155549" y="6350567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49" name="Freeform 40">
            <a:extLst>
              <a:ext uri="{FF2B5EF4-FFF2-40B4-BE49-F238E27FC236}">
                <a16:creationId xmlns:a16="http://schemas.microsoft.com/office/drawing/2014/main" id="{005C10FA-5F3D-0F4F-9033-2ECEBAF9877B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345642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1">
            <a:extLst>
              <a:ext uri="{FF2B5EF4-FFF2-40B4-BE49-F238E27FC236}">
                <a16:creationId xmlns:a16="http://schemas.microsoft.com/office/drawing/2014/main" id="{A8C05E11-C339-2F45-B540-3D477D98D8B7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345642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7160AEFE-540F-624C-A015-6C4C07F8E0EE}"/>
              </a:ext>
            </a:extLst>
          </p:cNvPr>
          <p:cNvSpPr>
            <a:spLocks/>
          </p:cNvSpPr>
          <p:nvPr/>
        </p:nvSpPr>
        <p:spPr bwMode="auto">
          <a:xfrm>
            <a:off x="1517959" y="3531928"/>
            <a:ext cx="255955" cy="164513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Freeform: Shape 10">
            <a:extLst>
              <a:ext uri="{FF2B5EF4-FFF2-40B4-BE49-F238E27FC236}">
                <a16:creationId xmlns:a16="http://schemas.microsoft.com/office/drawing/2014/main" id="{6C69230B-CE00-8E40-8BD0-1980568C4363}"/>
              </a:ext>
            </a:extLst>
          </p:cNvPr>
          <p:cNvSpPr>
            <a:spLocks/>
          </p:cNvSpPr>
          <p:nvPr/>
        </p:nvSpPr>
        <p:spPr bwMode="auto">
          <a:xfrm>
            <a:off x="1517958" y="4601084"/>
            <a:ext cx="255955" cy="164513"/>
          </a:xfrm>
          <a:custGeom>
            <a:avLst/>
            <a:gdLst>
              <a:gd name="connsiteX0" fmla="*/ 3869732 w 4347305"/>
              <a:gd name="connsiteY0" fmla="*/ 0 h 3081915"/>
              <a:gd name="connsiteX1" fmla="*/ 4203458 w 4347305"/>
              <a:gd name="connsiteY1" fmla="*/ 138686 h 3081915"/>
              <a:gd name="connsiteX2" fmla="*/ 4203458 w 4347305"/>
              <a:gd name="connsiteY2" fmla="*/ 809001 h 3081915"/>
              <a:gd name="connsiteX3" fmla="*/ 2278397 w 4347305"/>
              <a:gd name="connsiteY3" fmla="*/ 2749328 h 3081915"/>
              <a:gd name="connsiteX4" fmla="*/ 2091561 w 4347305"/>
              <a:gd name="connsiteY4" fmla="*/ 2937646 h 3081915"/>
              <a:gd name="connsiteX5" fmla="*/ 2087010 w 4347305"/>
              <a:gd name="connsiteY5" fmla="*/ 2943243 h 3081915"/>
              <a:gd name="connsiteX6" fmla="*/ 1746528 w 4347305"/>
              <a:gd name="connsiteY6" fmla="*/ 3081915 h 3081915"/>
              <a:gd name="connsiteX7" fmla="*/ 1746035 w 4347305"/>
              <a:gd name="connsiteY7" fmla="*/ 3081868 h 3081915"/>
              <a:gd name="connsiteX8" fmla="*/ 1745588 w 4347305"/>
              <a:gd name="connsiteY8" fmla="*/ 3081911 h 3081915"/>
              <a:gd name="connsiteX9" fmla="*/ 1410904 w 4347305"/>
              <a:gd name="connsiteY9" fmla="*/ 2943224 h 3081915"/>
              <a:gd name="connsiteX10" fmla="*/ 1073342 w 4347305"/>
              <a:gd name="connsiteY10" fmla="*/ 2604214 h 3081915"/>
              <a:gd name="connsiteX11" fmla="*/ 735781 w 4347305"/>
              <a:gd name="connsiteY11" fmla="*/ 2265204 h 3081915"/>
              <a:gd name="connsiteX12" fmla="*/ 740529 w 4347305"/>
              <a:gd name="connsiteY12" fmla="*/ 2269242 h 3081915"/>
              <a:gd name="connsiteX13" fmla="*/ 728623 w 4347305"/>
              <a:gd name="connsiteY13" fmla="*/ 2257288 h 3081915"/>
              <a:gd name="connsiteX14" fmla="*/ 138111 w 4347305"/>
              <a:gd name="connsiteY14" fmla="*/ 1664375 h 3081915"/>
              <a:gd name="connsiteX15" fmla="*/ 138111 w 4347305"/>
              <a:gd name="connsiteY15" fmla="*/ 994126 h 3081915"/>
              <a:gd name="connsiteX16" fmla="*/ 813320 w 4347305"/>
              <a:gd name="connsiteY16" fmla="*/ 994126 h 3081915"/>
              <a:gd name="connsiteX17" fmla="*/ 1666593 w 4347305"/>
              <a:gd name="connsiteY17" fmla="*/ 1850867 h 3081915"/>
              <a:gd name="connsiteX18" fmla="*/ 1745645 w 4347305"/>
              <a:gd name="connsiteY18" fmla="*/ 1930240 h 3081915"/>
              <a:gd name="connsiteX19" fmla="*/ 1789127 w 4347305"/>
              <a:gd name="connsiteY19" fmla="*/ 1886730 h 3081915"/>
              <a:gd name="connsiteX20" fmla="*/ 3536007 w 4347305"/>
              <a:gd name="connsiteY20" fmla="*/ 138686 h 3081915"/>
              <a:gd name="connsiteX21" fmla="*/ 3869732 w 4347305"/>
              <a:gd name="connsiteY21" fmla="*/ 0 h 308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47305" h="3081915">
                <a:moveTo>
                  <a:pt x="3869732" y="0"/>
                </a:moveTo>
                <a:cubicBezTo>
                  <a:pt x="3990564" y="0"/>
                  <a:pt x="4111396" y="46228"/>
                  <a:pt x="4203458" y="138686"/>
                </a:cubicBezTo>
                <a:cubicBezTo>
                  <a:pt x="4395254" y="323600"/>
                  <a:pt x="4395254" y="624086"/>
                  <a:pt x="4203458" y="809001"/>
                </a:cubicBezTo>
                <a:cubicBezTo>
                  <a:pt x="4203458" y="809001"/>
                  <a:pt x="4203458" y="809001"/>
                  <a:pt x="2278397" y="2749328"/>
                </a:cubicBezTo>
                <a:lnTo>
                  <a:pt x="2091561" y="2937646"/>
                </a:lnTo>
                <a:lnTo>
                  <a:pt x="2087010" y="2943243"/>
                </a:lnTo>
                <a:cubicBezTo>
                  <a:pt x="1991100" y="3035691"/>
                  <a:pt x="1868334" y="3081915"/>
                  <a:pt x="1746528" y="3081915"/>
                </a:cubicBezTo>
                <a:lnTo>
                  <a:pt x="1746035" y="3081868"/>
                </a:lnTo>
                <a:lnTo>
                  <a:pt x="1745588" y="3081911"/>
                </a:lnTo>
                <a:cubicBezTo>
                  <a:pt x="1623798" y="3081910"/>
                  <a:pt x="1502966" y="3035682"/>
                  <a:pt x="1410904" y="2943224"/>
                </a:cubicBezTo>
                <a:cubicBezTo>
                  <a:pt x="1410904" y="2943224"/>
                  <a:pt x="1410904" y="2943224"/>
                  <a:pt x="1073342" y="2604214"/>
                </a:cubicBezTo>
                <a:cubicBezTo>
                  <a:pt x="1073342" y="2604214"/>
                  <a:pt x="1073342" y="2604214"/>
                  <a:pt x="735781" y="2265204"/>
                </a:cubicBezTo>
                <a:lnTo>
                  <a:pt x="740529" y="2269242"/>
                </a:lnTo>
                <a:lnTo>
                  <a:pt x="728623" y="2257288"/>
                </a:lnTo>
                <a:cubicBezTo>
                  <a:pt x="570967" y="2098990"/>
                  <a:pt x="376928" y="1904163"/>
                  <a:pt x="138111" y="1664375"/>
                </a:cubicBezTo>
                <a:cubicBezTo>
                  <a:pt x="-46037" y="1479479"/>
                  <a:pt x="-46037" y="1179022"/>
                  <a:pt x="138111" y="994126"/>
                </a:cubicBezTo>
                <a:cubicBezTo>
                  <a:pt x="322259" y="801525"/>
                  <a:pt x="621499" y="801525"/>
                  <a:pt x="813320" y="994126"/>
                </a:cubicBezTo>
                <a:cubicBezTo>
                  <a:pt x="813320" y="994126"/>
                  <a:pt x="813320" y="994126"/>
                  <a:pt x="1666593" y="1850867"/>
                </a:cubicBezTo>
                <a:lnTo>
                  <a:pt x="1745645" y="1930240"/>
                </a:lnTo>
                <a:lnTo>
                  <a:pt x="1789127" y="1886730"/>
                </a:lnTo>
                <a:cubicBezTo>
                  <a:pt x="2083300" y="1592361"/>
                  <a:pt x="2606274" y="1069038"/>
                  <a:pt x="3536007" y="138686"/>
                </a:cubicBezTo>
                <a:cubicBezTo>
                  <a:pt x="3628069" y="46228"/>
                  <a:pt x="3748901" y="0"/>
                  <a:pt x="3869732" y="0"/>
                </a:cubicBezTo>
                <a:close/>
              </a:path>
            </a:pathLst>
          </a:custGeom>
          <a:solidFill>
            <a:srgbClr val="20A7E0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39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4B35FCE-2361-1245-AA4D-B76309D26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984720"/>
            <a:ext cx="4483703" cy="448370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98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 rot="16386983">
            <a:off x="10850140" y="6201939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5455609">
            <a:off x="-381392" y="4909118"/>
            <a:ext cx="613086" cy="613086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 rot="1057103">
            <a:off x="467389" y="4772324"/>
            <a:ext cx="156185" cy="156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56515" y="2508591"/>
            <a:ext cx="3965702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1. Knowledge of Results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Feedback allowing you to check your progress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259" y="3909885"/>
            <a:ext cx="3536289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3. Rehearsal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Reviewing information mentally (silently)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4627" y="2492409"/>
            <a:ext cx="4549130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2. Recitation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Summarizing aloud while you are rehearsing material</a:t>
            </a:r>
          </a:p>
        </p:txBody>
      </p:sp>
      <p:sp>
        <p:nvSpPr>
          <p:cNvPr id="25" name="Freeform 8"/>
          <p:cNvSpPr>
            <a:spLocks noEditPoints="1"/>
          </p:cNvSpPr>
          <p:nvPr/>
        </p:nvSpPr>
        <p:spPr bwMode="auto">
          <a:xfrm>
            <a:off x="7758547" y="1970473"/>
            <a:ext cx="521292" cy="424198"/>
          </a:xfrm>
          <a:custGeom>
            <a:avLst/>
            <a:gdLst>
              <a:gd name="T0" fmla="*/ 75 w 278"/>
              <a:gd name="T1" fmla="*/ 10 h 226"/>
              <a:gd name="T2" fmla="*/ 77 w 278"/>
              <a:gd name="T3" fmla="*/ 224 h 226"/>
              <a:gd name="T4" fmla="*/ 2 w 278"/>
              <a:gd name="T5" fmla="*/ 226 h 226"/>
              <a:gd name="T6" fmla="*/ 0 w 278"/>
              <a:gd name="T7" fmla="*/ 12 h 226"/>
              <a:gd name="T8" fmla="*/ 170 w 278"/>
              <a:gd name="T9" fmla="*/ 13 h 226"/>
              <a:gd name="T10" fmla="*/ 241 w 278"/>
              <a:gd name="T11" fmla="*/ 2 h 226"/>
              <a:gd name="T12" fmla="*/ 276 w 278"/>
              <a:gd name="T13" fmla="*/ 213 h 226"/>
              <a:gd name="T14" fmla="*/ 203 w 278"/>
              <a:gd name="T15" fmla="*/ 224 h 226"/>
              <a:gd name="T16" fmla="*/ 170 w 278"/>
              <a:gd name="T17" fmla="*/ 224 h 226"/>
              <a:gd name="T18" fmla="*/ 96 w 278"/>
              <a:gd name="T19" fmla="*/ 226 h 226"/>
              <a:gd name="T20" fmla="*/ 94 w 278"/>
              <a:gd name="T21" fmla="*/ 12 h 226"/>
              <a:gd name="T22" fmla="*/ 168 w 278"/>
              <a:gd name="T23" fmla="*/ 10 h 226"/>
              <a:gd name="T24" fmla="*/ 170 w 278"/>
              <a:gd name="T25" fmla="*/ 13 h 226"/>
              <a:gd name="T26" fmla="*/ 231 w 278"/>
              <a:gd name="T27" fmla="*/ 157 h 226"/>
              <a:gd name="T28" fmla="*/ 255 w 278"/>
              <a:gd name="T29" fmla="*/ 174 h 226"/>
              <a:gd name="T30" fmla="*/ 251 w 278"/>
              <a:gd name="T31" fmla="*/ 190 h 226"/>
              <a:gd name="T32" fmla="*/ 238 w 278"/>
              <a:gd name="T33" fmla="*/ 198 h 226"/>
              <a:gd name="T34" fmla="*/ 214 w 278"/>
              <a:gd name="T35" fmla="*/ 181 h 226"/>
              <a:gd name="T36" fmla="*/ 217 w 278"/>
              <a:gd name="T37" fmla="*/ 166 h 226"/>
              <a:gd name="T38" fmla="*/ 186 w 278"/>
              <a:gd name="T39" fmla="*/ 34 h 226"/>
              <a:gd name="T40" fmla="*/ 247 w 278"/>
              <a:gd name="T41" fmla="*/ 128 h 226"/>
              <a:gd name="T42" fmla="*/ 186 w 278"/>
              <a:gd name="T43" fmla="*/ 34 h 226"/>
              <a:gd name="T44" fmla="*/ 154 w 278"/>
              <a:gd name="T45" fmla="*/ 33 h 226"/>
              <a:gd name="T46" fmla="*/ 110 w 278"/>
              <a:gd name="T47" fmla="*/ 137 h 226"/>
              <a:gd name="T48" fmla="*/ 132 w 278"/>
              <a:gd name="T49" fmla="*/ 165 h 226"/>
              <a:gd name="T50" fmla="*/ 132 w 278"/>
              <a:gd name="T51" fmla="*/ 202 h 226"/>
              <a:gd name="T52" fmla="*/ 132 w 278"/>
              <a:gd name="T53" fmla="*/ 165 h 226"/>
              <a:gd name="T54" fmla="*/ 57 w 278"/>
              <a:gd name="T55" fmla="*/ 184 h 226"/>
              <a:gd name="T56" fmla="*/ 20 w 278"/>
              <a:gd name="T57" fmla="*/ 184 h 226"/>
              <a:gd name="T58" fmla="*/ 17 w 278"/>
              <a:gd name="T59" fmla="*/ 33 h 226"/>
              <a:gd name="T60" fmla="*/ 61 w 278"/>
              <a:gd name="T61" fmla="*/ 137 h 226"/>
              <a:gd name="T62" fmla="*/ 17 w 278"/>
              <a:gd name="T63" fmla="*/ 33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8" h="226">
                <a:moveTo>
                  <a:pt x="2" y="10"/>
                </a:moveTo>
                <a:cubicBezTo>
                  <a:pt x="75" y="10"/>
                  <a:pt x="75" y="10"/>
                  <a:pt x="75" y="10"/>
                </a:cubicBezTo>
                <a:cubicBezTo>
                  <a:pt x="76" y="10"/>
                  <a:pt x="77" y="11"/>
                  <a:pt x="77" y="12"/>
                </a:cubicBezTo>
                <a:cubicBezTo>
                  <a:pt x="77" y="224"/>
                  <a:pt x="77" y="224"/>
                  <a:pt x="77" y="224"/>
                </a:cubicBezTo>
                <a:cubicBezTo>
                  <a:pt x="77" y="225"/>
                  <a:pt x="76" y="226"/>
                  <a:pt x="75" y="226"/>
                </a:cubicBezTo>
                <a:cubicBezTo>
                  <a:pt x="2" y="226"/>
                  <a:pt x="2" y="226"/>
                  <a:pt x="2" y="226"/>
                </a:cubicBezTo>
                <a:cubicBezTo>
                  <a:pt x="1" y="226"/>
                  <a:pt x="0" y="225"/>
                  <a:pt x="0" y="22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0"/>
                  <a:pt x="2" y="10"/>
                </a:cubicBezTo>
                <a:close/>
                <a:moveTo>
                  <a:pt x="170" y="13"/>
                </a:moveTo>
                <a:cubicBezTo>
                  <a:pt x="239" y="0"/>
                  <a:pt x="239" y="0"/>
                  <a:pt x="239" y="0"/>
                </a:cubicBezTo>
                <a:cubicBezTo>
                  <a:pt x="240" y="0"/>
                  <a:pt x="241" y="1"/>
                  <a:pt x="241" y="2"/>
                </a:cubicBezTo>
                <a:cubicBezTo>
                  <a:pt x="278" y="211"/>
                  <a:pt x="278" y="211"/>
                  <a:pt x="278" y="211"/>
                </a:cubicBezTo>
                <a:cubicBezTo>
                  <a:pt x="278" y="212"/>
                  <a:pt x="278" y="213"/>
                  <a:pt x="276" y="213"/>
                </a:cubicBezTo>
                <a:cubicBezTo>
                  <a:pt x="205" y="226"/>
                  <a:pt x="205" y="226"/>
                  <a:pt x="205" y="226"/>
                </a:cubicBezTo>
                <a:cubicBezTo>
                  <a:pt x="204" y="226"/>
                  <a:pt x="203" y="225"/>
                  <a:pt x="203" y="224"/>
                </a:cubicBezTo>
                <a:cubicBezTo>
                  <a:pt x="170" y="37"/>
                  <a:pt x="170" y="37"/>
                  <a:pt x="170" y="37"/>
                </a:cubicBezTo>
                <a:cubicBezTo>
                  <a:pt x="170" y="224"/>
                  <a:pt x="170" y="224"/>
                  <a:pt x="170" y="224"/>
                </a:cubicBezTo>
                <a:cubicBezTo>
                  <a:pt x="170" y="225"/>
                  <a:pt x="169" y="226"/>
                  <a:pt x="168" y="226"/>
                </a:cubicBezTo>
                <a:cubicBezTo>
                  <a:pt x="96" y="226"/>
                  <a:pt x="96" y="226"/>
                  <a:pt x="96" y="226"/>
                </a:cubicBezTo>
                <a:cubicBezTo>
                  <a:pt x="95" y="226"/>
                  <a:pt x="94" y="225"/>
                  <a:pt x="94" y="224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5" y="10"/>
                  <a:pt x="96" y="10"/>
                </a:cubicBezTo>
                <a:cubicBezTo>
                  <a:pt x="168" y="10"/>
                  <a:pt x="168" y="10"/>
                  <a:pt x="168" y="10"/>
                </a:cubicBezTo>
                <a:cubicBezTo>
                  <a:pt x="169" y="10"/>
                  <a:pt x="170" y="11"/>
                  <a:pt x="170" y="12"/>
                </a:cubicBezTo>
                <a:lnTo>
                  <a:pt x="170" y="13"/>
                </a:lnTo>
                <a:close/>
                <a:moveTo>
                  <a:pt x="231" y="157"/>
                </a:moveTo>
                <a:cubicBezTo>
                  <a:pt x="231" y="157"/>
                  <a:pt x="231" y="157"/>
                  <a:pt x="231" y="157"/>
                </a:cubicBezTo>
                <a:cubicBezTo>
                  <a:pt x="236" y="156"/>
                  <a:pt x="242" y="158"/>
                  <a:pt x="246" y="161"/>
                </a:cubicBezTo>
                <a:cubicBezTo>
                  <a:pt x="250" y="164"/>
                  <a:pt x="254" y="168"/>
                  <a:pt x="255" y="174"/>
                </a:cubicBezTo>
                <a:cubicBezTo>
                  <a:pt x="255" y="174"/>
                  <a:pt x="255" y="174"/>
                  <a:pt x="255" y="174"/>
                </a:cubicBezTo>
                <a:cubicBezTo>
                  <a:pt x="256" y="180"/>
                  <a:pt x="254" y="185"/>
                  <a:pt x="251" y="190"/>
                </a:cubicBezTo>
                <a:cubicBezTo>
                  <a:pt x="248" y="194"/>
                  <a:pt x="244" y="197"/>
                  <a:pt x="238" y="198"/>
                </a:cubicBezTo>
                <a:cubicBezTo>
                  <a:pt x="238" y="198"/>
                  <a:pt x="238" y="198"/>
                  <a:pt x="238" y="198"/>
                </a:cubicBezTo>
                <a:cubicBezTo>
                  <a:pt x="232" y="199"/>
                  <a:pt x="227" y="198"/>
                  <a:pt x="222" y="195"/>
                </a:cubicBezTo>
                <a:cubicBezTo>
                  <a:pt x="218" y="192"/>
                  <a:pt x="215" y="187"/>
                  <a:pt x="214" y="181"/>
                </a:cubicBezTo>
                <a:cubicBezTo>
                  <a:pt x="214" y="181"/>
                  <a:pt x="214" y="181"/>
                  <a:pt x="214" y="181"/>
                </a:cubicBezTo>
                <a:cubicBezTo>
                  <a:pt x="213" y="176"/>
                  <a:pt x="214" y="170"/>
                  <a:pt x="217" y="166"/>
                </a:cubicBezTo>
                <a:cubicBezTo>
                  <a:pt x="220" y="161"/>
                  <a:pt x="225" y="158"/>
                  <a:pt x="231" y="157"/>
                </a:cubicBezTo>
                <a:close/>
                <a:moveTo>
                  <a:pt x="186" y="34"/>
                </a:moveTo>
                <a:cubicBezTo>
                  <a:pt x="229" y="26"/>
                  <a:pt x="229" y="26"/>
                  <a:pt x="229" y="26"/>
                </a:cubicBezTo>
                <a:cubicBezTo>
                  <a:pt x="247" y="128"/>
                  <a:pt x="247" y="128"/>
                  <a:pt x="247" y="128"/>
                </a:cubicBezTo>
                <a:cubicBezTo>
                  <a:pt x="204" y="136"/>
                  <a:pt x="204" y="136"/>
                  <a:pt x="204" y="136"/>
                </a:cubicBezTo>
                <a:lnTo>
                  <a:pt x="186" y="34"/>
                </a:lnTo>
                <a:close/>
                <a:moveTo>
                  <a:pt x="110" y="33"/>
                </a:moveTo>
                <a:cubicBezTo>
                  <a:pt x="154" y="33"/>
                  <a:pt x="154" y="33"/>
                  <a:pt x="154" y="33"/>
                </a:cubicBezTo>
                <a:cubicBezTo>
                  <a:pt x="154" y="137"/>
                  <a:pt x="154" y="137"/>
                  <a:pt x="154" y="137"/>
                </a:cubicBezTo>
                <a:cubicBezTo>
                  <a:pt x="110" y="137"/>
                  <a:pt x="110" y="137"/>
                  <a:pt x="110" y="137"/>
                </a:cubicBezTo>
                <a:lnTo>
                  <a:pt x="110" y="33"/>
                </a:lnTo>
                <a:close/>
                <a:moveTo>
                  <a:pt x="132" y="165"/>
                </a:moveTo>
                <a:cubicBezTo>
                  <a:pt x="142" y="165"/>
                  <a:pt x="151" y="173"/>
                  <a:pt x="151" y="184"/>
                </a:cubicBezTo>
                <a:cubicBezTo>
                  <a:pt x="151" y="194"/>
                  <a:pt x="142" y="202"/>
                  <a:pt x="132" y="202"/>
                </a:cubicBezTo>
                <a:cubicBezTo>
                  <a:pt x="121" y="202"/>
                  <a:pt x="113" y="194"/>
                  <a:pt x="113" y="184"/>
                </a:cubicBezTo>
                <a:cubicBezTo>
                  <a:pt x="113" y="173"/>
                  <a:pt x="121" y="165"/>
                  <a:pt x="132" y="165"/>
                </a:cubicBezTo>
                <a:close/>
                <a:moveTo>
                  <a:pt x="38" y="165"/>
                </a:moveTo>
                <a:cubicBezTo>
                  <a:pt x="49" y="165"/>
                  <a:pt x="57" y="173"/>
                  <a:pt x="57" y="184"/>
                </a:cubicBezTo>
                <a:cubicBezTo>
                  <a:pt x="57" y="194"/>
                  <a:pt x="49" y="202"/>
                  <a:pt x="38" y="202"/>
                </a:cubicBezTo>
                <a:cubicBezTo>
                  <a:pt x="28" y="202"/>
                  <a:pt x="20" y="194"/>
                  <a:pt x="20" y="184"/>
                </a:cubicBezTo>
                <a:cubicBezTo>
                  <a:pt x="20" y="173"/>
                  <a:pt x="28" y="165"/>
                  <a:pt x="38" y="165"/>
                </a:cubicBezTo>
                <a:close/>
                <a:moveTo>
                  <a:pt x="17" y="33"/>
                </a:moveTo>
                <a:cubicBezTo>
                  <a:pt x="61" y="33"/>
                  <a:pt x="61" y="33"/>
                  <a:pt x="61" y="33"/>
                </a:cubicBezTo>
                <a:cubicBezTo>
                  <a:pt x="61" y="137"/>
                  <a:pt x="61" y="137"/>
                  <a:pt x="61" y="137"/>
                </a:cubicBezTo>
                <a:cubicBezTo>
                  <a:pt x="17" y="137"/>
                  <a:pt x="17" y="137"/>
                  <a:pt x="17" y="137"/>
                </a:cubicBezTo>
                <a:lnTo>
                  <a:pt x="17" y="3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0"/>
          <p:cNvSpPr>
            <a:spLocks noEditPoints="1"/>
          </p:cNvSpPr>
          <p:nvPr/>
        </p:nvSpPr>
        <p:spPr bwMode="auto">
          <a:xfrm>
            <a:off x="2589702" y="1970473"/>
            <a:ext cx="499328" cy="456562"/>
          </a:xfrm>
          <a:custGeom>
            <a:avLst/>
            <a:gdLst>
              <a:gd name="T0" fmla="*/ 247 w 266"/>
              <a:gd name="T1" fmla="*/ 74 h 243"/>
              <a:gd name="T2" fmla="*/ 247 w 266"/>
              <a:gd name="T3" fmla="*/ 237 h 243"/>
              <a:gd name="T4" fmla="*/ 241 w 266"/>
              <a:gd name="T5" fmla="*/ 243 h 243"/>
              <a:gd name="T6" fmla="*/ 194 w 266"/>
              <a:gd name="T7" fmla="*/ 243 h 243"/>
              <a:gd name="T8" fmla="*/ 189 w 266"/>
              <a:gd name="T9" fmla="*/ 237 h 243"/>
              <a:gd name="T10" fmla="*/ 189 w 266"/>
              <a:gd name="T11" fmla="*/ 101 h 243"/>
              <a:gd name="T12" fmla="*/ 235 w 266"/>
              <a:gd name="T13" fmla="*/ 65 h 243"/>
              <a:gd name="T14" fmla="*/ 245 w 266"/>
              <a:gd name="T15" fmla="*/ 77 h 243"/>
              <a:gd name="T16" fmla="*/ 247 w 266"/>
              <a:gd name="T17" fmla="*/ 74 h 243"/>
              <a:gd name="T18" fmla="*/ 266 w 266"/>
              <a:gd name="T19" fmla="*/ 0 h 243"/>
              <a:gd name="T20" fmla="*/ 256 w 266"/>
              <a:gd name="T21" fmla="*/ 30 h 243"/>
              <a:gd name="T22" fmla="*/ 245 w 266"/>
              <a:gd name="T23" fmla="*/ 59 h 243"/>
              <a:gd name="T24" fmla="*/ 235 w 266"/>
              <a:gd name="T25" fmla="*/ 47 h 243"/>
              <a:gd name="T26" fmla="*/ 148 w 266"/>
              <a:gd name="T27" fmla="*/ 115 h 243"/>
              <a:gd name="T28" fmla="*/ 134 w 266"/>
              <a:gd name="T29" fmla="*/ 117 h 243"/>
              <a:gd name="T30" fmla="*/ 70 w 266"/>
              <a:gd name="T31" fmla="*/ 82 h 243"/>
              <a:gd name="T32" fmla="*/ 22 w 266"/>
              <a:gd name="T33" fmla="*/ 123 h 243"/>
              <a:gd name="T34" fmla="*/ 4 w 266"/>
              <a:gd name="T35" fmla="*/ 122 h 243"/>
              <a:gd name="T36" fmla="*/ 6 w 266"/>
              <a:gd name="T37" fmla="*/ 104 h 243"/>
              <a:gd name="T38" fmla="*/ 60 w 266"/>
              <a:gd name="T39" fmla="*/ 58 h 243"/>
              <a:gd name="T40" fmla="*/ 74 w 266"/>
              <a:gd name="T41" fmla="*/ 56 h 243"/>
              <a:gd name="T42" fmla="*/ 138 w 266"/>
              <a:gd name="T43" fmla="*/ 91 h 243"/>
              <a:gd name="T44" fmla="*/ 219 w 266"/>
              <a:gd name="T45" fmla="*/ 28 h 243"/>
              <a:gd name="T46" fmla="*/ 204 w 266"/>
              <a:gd name="T47" fmla="*/ 11 h 243"/>
              <a:gd name="T48" fmla="*/ 235 w 266"/>
              <a:gd name="T49" fmla="*/ 6 h 243"/>
              <a:gd name="T50" fmla="*/ 266 w 266"/>
              <a:gd name="T51" fmla="*/ 0 h 243"/>
              <a:gd name="T52" fmla="*/ 66 w 266"/>
              <a:gd name="T53" fmla="*/ 103 h 243"/>
              <a:gd name="T54" fmla="*/ 76 w 266"/>
              <a:gd name="T55" fmla="*/ 103 h 243"/>
              <a:gd name="T56" fmla="*/ 85 w 266"/>
              <a:gd name="T57" fmla="*/ 108 h 243"/>
              <a:gd name="T58" fmla="*/ 85 w 266"/>
              <a:gd name="T59" fmla="*/ 108 h 243"/>
              <a:gd name="T60" fmla="*/ 85 w 266"/>
              <a:gd name="T61" fmla="*/ 237 h 243"/>
              <a:gd name="T62" fmla="*/ 80 w 266"/>
              <a:gd name="T63" fmla="*/ 243 h 243"/>
              <a:gd name="T64" fmla="*/ 33 w 266"/>
              <a:gd name="T65" fmla="*/ 243 h 243"/>
              <a:gd name="T66" fmla="*/ 27 w 266"/>
              <a:gd name="T67" fmla="*/ 237 h 243"/>
              <a:gd name="T68" fmla="*/ 27 w 266"/>
              <a:gd name="T69" fmla="*/ 136 h 243"/>
              <a:gd name="T70" fmla="*/ 66 w 266"/>
              <a:gd name="T71" fmla="*/ 103 h 243"/>
              <a:gd name="T72" fmla="*/ 166 w 266"/>
              <a:gd name="T73" fmla="*/ 119 h 243"/>
              <a:gd name="T74" fmla="*/ 166 w 266"/>
              <a:gd name="T75" fmla="*/ 237 h 243"/>
              <a:gd name="T76" fmla="*/ 160 w 266"/>
              <a:gd name="T77" fmla="*/ 243 h 243"/>
              <a:gd name="T78" fmla="*/ 114 w 266"/>
              <a:gd name="T79" fmla="*/ 243 h 243"/>
              <a:gd name="T80" fmla="*/ 108 w 266"/>
              <a:gd name="T81" fmla="*/ 237 h 243"/>
              <a:gd name="T82" fmla="*/ 108 w 266"/>
              <a:gd name="T83" fmla="*/ 121 h 243"/>
              <a:gd name="T84" fmla="*/ 134 w 266"/>
              <a:gd name="T85" fmla="*/ 135 h 243"/>
              <a:gd name="T86" fmla="*/ 148 w 266"/>
              <a:gd name="T87" fmla="*/ 133 h 243"/>
              <a:gd name="T88" fmla="*/ 166 w 266"/>
              <a:gd name="T89" fmla="*/ 11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6" h="243">
                <a:moveTo>
                  <a:pt x="247" y="74"/>
                </a:moveTo>
                <a:cubicBezTo>
                  <a:pt x="247" y="237"/>
                  <a:pt x="247" y="237"/>
                  <a:pt x="247" y="237"/>
                </a:cubicBezTo>
                <a:cubicBezTo>
                  <a:pt x="247" y="240"/>
                  <a:pt x="244" y="243"/>
                  <a:pt x="241" y="243"/>
                </a:cubicBezTo>
                <a:cubicBezTo>
                  <a:pt x="194" y="243"/>
                  <a:pt x="194" y="243"/>
                  <a:pt x="194" y="243"/>
                </a:cubicBezTo>
                <a:cubicBezTo>
                  <a:pt x="191" y="243"/>
                  <a:pt x="189" y="240"/>
                  <a:pt x="189" y="237"/>
                </a:cubicBezTo>
                <a:cubicBezTo>
                  <a:pt x="189" y="101"/>
                  <a:pt x="189" y="101"/>
                  <a:pt x="189" y="101"/>
                </a:cubicBezTo>
                <a:cubicBezTo>
                  <a:pt x="235" y="65"/>
                  <a:pt x="235" y="65"/>
                  <a:pt x="235" y="65"/>
                </a:cubicBezTo>
                <a:cubicBezTo>
                  <a:pt x="245" y="77"/>
                  <a:pt x="245" y="77"/>
                  <a:pt x="245" y="77"/>
                </a:cubicBezTo>
                <a:lnTo>
                  <a:pt x="247" y="74"/>
                </a:lnTo>
                <a:close/>
                <a:moveTo>
                  <a:pt x="266" y="0"/>
                </a:moveTo>
                <a:cubicBezTo>
                  <a:pt x="256" y="30"/>
                  <a:pt x="256" y="30"/>
                  <a:pt x="256" y="30"/>
                </a:cubicBezTo>
                <a:cubicBezTo>
                  <a:pt x="245" y="59"/>
                  <a:pt x="245" y="59"/>
                  <a:pt x="245" y="59"/>
                </a:cubicBezTo>
                <a:cubicBezTo>
                  <a:pt x="235" y="47"/>
                  <a:pt x="235" y="47"/>
                  <a:pt x="235" y="47"/>
                </a:cubicBezTo>
                <a:cubicBezTo>
                  <a:pt x="148" y="115"/>
                  <a:pt x="148" y="115"/>
                  <a:pt x="148" y="115"/>
                </a:cubicBezTo>
                <a:cubicBezTo>
                  <a:pt x="144" y="119"/>
                  <a:pt x="138" y="120"/>
                  <a:pt x="134" y="117"/>
                </a:cubicBezTo>
                <a:cubicBezTo>
                  <a:pt x="70" y="82"/>
                  <a:pt x="70" y="82"/>
                  <a:pt x="70" y="82"/>
                </a:cubicBezTo>
                <a:cubicBezTo>
                  <a:pt x="22" y="123"/>
                  <a:pt x="22" y="123"/>
                  <a:pt x="22" y="123"/>
                </a:cubicBezTo>
                <a:cubicBezTo>
                  <a:pt x="16" y="127"/>
                  <a:pt x="9" y="127"/>
                  <a:pt x="4" y="122"/>
                </a:cubicBezTo>
                <a:cubicBezTo>
                  <a:pt x="0" y="116"/>
                  <a:pt x="0" y="109"/>
                  <a:pt x="6" y="104"/>
                </a:cubicBezTo>
                <a:cubicBezTo>
                  <a:pt x="60" y="58"/>
                  <a:pt x="60" y="58"/>
                  <a:pt x="60" y="58"/>
                </a:cubicBezTo>
                <a:cubicBezTo>
                  <a:pt x="64" y="54"/>
                  <a:pt x="70" y="54"/>
                  <a:pt x="74" y="56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219" y="28"/>
                  <a:pt x="219" y="28"/>
                  <a:pt x="219" y="28"/>
                </a:cubicBezTo>
                <a:cubicBezTo>
                  <a:pt x="204" y="11"/>
                  <a:pt x="204" y="11"/>
                  <a:pt x="204" y="11"/>
                </a:cubicBezTo>
                <a:cubicBezTo>
                  <a:pt x="235" y="6"/>
                  <a:pt x="235" y="6"/>
                  <a:pt x="235" y="6"/>
                </a:cubicBezTo>
                <a:lnTo>
                  <a:pt x="266" y="0"/>
                </a:lnTo>
                <a:close/>
                <a:moveTo>
                  <a:pt x="66" y="103"/>
                </a:moveTo>
                <a:cubicBezTo>
                  <a:pt x="76" y="103"/>
                  <a:pt x="76" y="103"/>
                  <a:pt x="76" y="103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85" y="237"/>
                  <a:pt x="85" y="237"/>
                  <a:pt x="85" y="237"/>
                </a:cubicBezTo>
                <a:cubicBezTo>
                  <a:pt x="85" y="240"/>
                  <a:pt x="83" y="243"/>
                  <a:pt x="80" y="243"/>
                </a:cubicBezTo>
                <a:cubicBezTo>
                  <a:pt x="33" y="243"/>
                  <a:pt x="33" y="243"/>
                  <a:pt x="33" y="243"/>
                </a:cubicBezTo>
                <a:cubicBezTo>
                  <a:pt x="30" y="243"/>
                  <a:pt x="27" y="240"/>
                  <a:pt x="27" y="237"/>
                </a:cubicBezTo>
                <a:cubicBezTo>
                  <a:pt x="27" y="136"/>
                  <a:pt x="27" y="136"/>
                  <a:pt x="27" y="136"/>
                </a:cubicBezTo>
                <a:lnTo>
                  <a:pt x="66" y="103"/>
                </a:lnTo>
                <a:close/>
                <a:moveTo>
                  <a:pt x="166" y="119"/>
                </a:moveTo>
                <a:cubicBezTo>
                  <a:pt x="166" y="237"/>
                  <a:pt x="166" y="237"/>
                  <a:pt x="166" y="237"/>
                </a:cubicBezTo>
                <a:cubicBezTo>
                  <a:pt x="166" y="240"/>
                  <a:pt x="163" y="243"/>
                  <a:pt x="160" y="243"/>
                </a:cubicBezTo>
                <a:cubicBezTo>
                  <a:pt x="114" y="243"/>
                  <a:pt x="114" y="243"/>
                  <a:pt x="114" y="243"/>
                </a:cubicBezTo>
                <a:cubicBezTo>
                  <a:pt x="110" y="243"/>
                  <a:pt x="108" y="240"/>
                  <a:pt x="108" y="237"/>
                </a:cubicBezTo>
                <a:cubicBezTo>
                  <a:pt x="108" y="121"/>
                  <a:pt x="108" y="121"/>
                  <a:pt x="108" y="121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8" y="138"/>
                  <a:pt x="144" y="137"/>
                  <a:pt x="148" y="133"/>
                </a:cubicBezTo>
                <a:lnTo>
                  <a:pt x="166" y="119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 noEditPoints="1"/>
          </p:cNvSpPr>
          <p:nvPr/>
        </p:nvSpPr>
        <p:spPr bwMode="auto">
          <a:xfrm>
            <a:off x="7729022" y="3252516"/>
            <a:ext cx="538630" cy="538628"/>
          </a:xfrm>
          <a:custGeom>
            <a:avLst/>
            <a:gdLst>
              <a:gd name="T0" fmla="*/ 168 w 287"/>
              <a:gd name="T1" fmla="*/ 40 h 287"/>
              <a:gd name="T2" fmla="*/ 199 w 287"/>
              <a:gd name="T3" fmla="*/ 52 h 287"/>
              <a:gd name="T4" fmla="*/ 230 w 287"/>
              <a:gd name="T5" fmla="*/ 27 h 287"/>
              <a:gd name="T6" fmla="*/ 258 w 287"/>
              <a:gd name="T7" fmla="*/ 55 h 287"/>
              <a:gd name="T8" fmla="*/ 234 w 287"/>
              <a:gd name="T9" fmla="*/ 88 h 287"/>
              <a:gd name="T10" fmla="*/ 247 w 287"/>
              <a:gd name="T11" fmla="*/ 118 h 287"/>
              <a:gd name="T12" fmla="*/ 287 w 287"/>
              <a:gd name="T13" fmla="*/ 123 h 287"/>
              <a:gd name="T14" fmla="*/ 287 w 287"/>
              <a:gd name="T15" fmla="*/ 162 h 287"/>
              <a:gd name="T16" fmla="*/ 247 w 287"/>
              <a:gd name="T17" fmla="*/ 168 h 287"/>
              <a:gd name="T18" fmla="*/ 234 w 287"/>
              <a:gd name="T19" fmla="*/ 199 h 287"/>
              <a:gd name="T20" fmla="*/ 259 w 287"/>
              <a:gd name="T21" fmla="*/ 230 h 287"/>
              <a:gd name="T22" fmla="*/ 231 w 287"/>
              <a:gd name="T23" fmla="*/ 258 h 287"/>
              <a:gd name="T24" fmla="*/ 199 w 287"/>
              <a:gd name="T25" fmla="*/ 234 h 287"/>
              <a:gd name="T26" fmla="*/ 168 w 287"/>
              <a:gd name="T27" fmla="*/ 247 h 287"/>
              <a:gd name="T28" fmla="*/ 164 w 287"/>
              <a:gd name="T29" fmla="*/ 287 h 287"/>
              <a:gd name="T30" fmla="*/ 124 w 287"/>
              <a:gd name="T31" fmla="*/ 287 h 287"/>
              <a:gd name="T32" fmla="*/ 118 w 287"/>
              <a:gd name="T33" fmla="*/ 247 h 287"/>
              <a:gd name="T34" fmla="*/ 88 w 287"/>
              <a:gd name="T35" fmla="*/ 234 h 287"/>
              <a:gd name="T36" fmla="*/ 56 w 287"/>
              <a:gd name="T37" fmla="*/ 259 h 287"/>
              <a:gd name="T38" fmla="*/ 28 w 287"/>
              <a:gd name="T39" fmla="*/ 231 h 287"/>
              <a:gd name="T40" fmla="*/ 52 w 287"/>
              <a:gd name="T41" fmla="*/ 199 h 287"/>
              <a:gd name="T42" fmla="*/ 40 w 287"/>
              <a:gd name="T43" fmla="*/ 168 h 287"/>
              <a:gd name="T44" fmla="*/ 0 w 287"/>
              <a:gd name="T45" fmla="*/ 164 h 287"/>
              <a:gd name="T46" fmla="*/ 0 w 287"/>
              <a:gd name="T47" fmla="*/ 125 h 287"/>
              <a:gd name="T48" fmla="*/ 40 w 287"/>
              <a:gd name="T49" fmla="*/ 118 h 287"/>
              <a:gd name="T50" fmla="*/ 52 w 287"/>
              <a:gd name="T51" fmla="*/ 88 h 287"/>
              <a:gd name="T52" fmla="*/ 27 w 287"/>
              <a:gd name="T53" fmla="*/ 56 h 287"/>
              <a:gd name="T54" fmla="*/ 55 w 287"/>
              <a:gd name="T55" fmla="*/ 29 h 287"/>
              <a:gd name="T56" fmla="*/ 88 w 287"/>
              <a:gd name="T57" fmla="*/ 52 h 287"/>
              <a:gd name="T58" fmla="*/ 118 w 287"/>
              <a:gd name="T59" fmla="*/ 40 h 287"/>
              <a:gd name="T60" fmla="*/ 123 w 287"/>
              <a:gd name="T61" fmla="*/ 0 h 287"/>
              <a:gd name="T62" fmla="*/ 162 w 287"/>
              <a:gd name="T63" fmla="*/ 0 h 287"/>
              <a:gd name="T64" fmla="*/ 168 w 287"/>
              <a:gd name="T65" fmla="*/ 40 h 287"/>
              <a:gd name="T66" fmla="*/ 143 w 287"/>
              <a:gd name="T67" fmla="*/ 114 h 287"/>
              <a:gd name="T68" fmla="*/ 173 w 287"/>
              <a:gd name="T69" fmla="*/ 143 h 287"/>
              <a:gd name="T70" fmla="*/ 143 w 287"/>
              <a:gd name="T71" fmla="*/ 173 h 287"/>
              <a:gd name="T72" fmla="*/ 114 w 287"/>
              <a:gd name="T73" fmla="*/ 143 h 287"/>
              <a:gd name="T74" fmla="*/ 143 w 287"/>
              <a:gd name="T75" fmla="*/ 114 h 287"/>
              <a:gd name="T76" fmla="*/ 143 w 287"/>
              <a:gd name="T77" fmla="*/ 85 h 287"/>
              <a:gd name="T78" fmla="*/ 202 w 287"/>
              <a:gd name="T79" fmla="*/ 143 h 287"/>
              <a:gd name="T80" fmla="*/ 143 w 287"/>
              <a:gd name="T81" fmla="*/ 202 h 287"/>
              <a:gd name="T82" fmla="*/ 85 w 287"/>
              <a:gd name="T83" fmla="*/ 143 h 287"/>
              <a:gd name="T84" fmla="*/ 143 w 287"/>
              <a:gd name="T85" fmla="*/ 85 h 287"/>
              <a:gd name="T86" fmla="*/ 143 w 287"/>
              <a:gd name="T87" fmla="*/ 68 h 287"/>
              <a:gd name="T88" fmla="*/ 218 w 287"/>
              <a:gd name="T89" fmla="*/ 143 h 287"/>
              <a:gd name="T90" fmla="*/ 143 w 287"/>
              <a:gd name="T91" fmla="*/ 218 h 287"/>
              <a:gd name="T92" fmla="*/ 68 w 287"/>
              <a:gd name="T93" fmla="*/ 143 h 287"/>
              <a:gd name="T94" fmla="*/ 143 w 287"/>
              <a:gd name="T95" fmla="*/ 6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7" h="287">
                <a:moveTo>
                  <a:pt x="168" y="40"/>
                </a:moveTo>
                <a:cubicBezTo>
                  <a:pt x="179" y="43"/>
                  <a:pt x="189" y="47"/>
                  <a:pt x="199" y="52"/>
                </a:cubicBezTo>
                <a:cubicBezTo>
                  <a:pt x="230" y="27"/>
                  <a:pt x="230" y="27"/>
                  <a:pt x="230" y="27"/>
                </a:cubicBezTo>
                <a:cubicBezTo>
                  <a:pt x="258" y="55"/>
                  <a:pt x="258" y="55"/>
                  <a:pt x="258" y="55"/>
                </a:cubicBezTo>
                <a:cubicBezTo>
                  <a:pt x="234" y="88"/>
                  <a:pt x="234" y="88"/>
                  <a:pt x="234" y="88"/>
                </a:cubicBezTo>
                <a:cubicBezTo>
                  <a:pt x="240" y="97"/>
                  <a:pt x="244" y="107"/>
                  <a:pt x="247" y="118"/>
                </a:cubicBezTo>
                <a:cubicBezTo>
                  <a:pt x="287" y="123"/>
                  <a:pt x="287" y="123"/>
                  <a:pt x="287" y="123"/>
                </a:cubicBezTo>
                <a:cubicBezTo>
                  <a:pt x="287" y="162"/>
                  <a:pt x="287" y="162"/>
                  <a:pt x="287" y="162"/>
                </a:cubicBezTo>
                <a:cubicBezTo>
                  <a:pt x="247" y="168"/>
                  <a:pt x="247" y="168"/>
                  <a:pt x="247" y="168"/>
                </a:cubicBezTo>
                <a:cubicBezTo>
                  <a:pt x="244" y="179"/>
                  <a:pt x="240" y="189"/>
                  <a:pt x="234" y="199"/>
                </a:cubicBezTo>
                <a:cubicBezTo>
                  <a:pt x="259" y="230"/>
                  <a:pt x="259" y="230"/>
                  <a:pt x="259" y="230"/>
                </a:cubicBezTo>
                <a:cubicBezTo>
                  <a:pt x="231" y="258"/>
                  <a:pt x="231" y="258"/>
                  <a:pt x="231" y="258"/>
                </a:cubicBezTo>
                <a:cubicBezTo>
                  <a:pt x="199" y="234"/>
                  <a:pt x="199" y="234"/>
                  <a:pt x="199" y="234"/>
                </a:cubicBezTo>
                <a:cubicBezTo>
                  <a:pt x="189" y="240"/>
                  <a:pt x="179" y="244"/>
                  <a:pt x="168" y="247"/>
                </a:cubicBezTo>
                <a:cubicBezTo>
                  <a:pt x="164" y="287"/>
                  <a:pt x="164" y="287"/>
                  <a:pt x="164" y="287"/>
                </a:cubicBezTo>
                <a:cubicBezTo>
                  <a:pt x="124" y="287"/>
                  <a:pt x="124" y="287"/>
                  <a:pt x="124" y="287"/>
                </a:cubicBezTo>
                <a:cubicBezTo>
                  <a:pt x="118" y="247"/>
                  <a:pt x="118" y="247"/>
                  <a:pt x="118" y="247"/>
                </a:cubicBezTo>
                <a:cubicBezTo>
                  <a:pt x="107" y="244"/>
                  <a:pt x="97" y="240"/>
                  <a:pt x="88" y="234"/>
                </a:cubicBezTo>
                <a:cubicBezTo>
                  <a:pt x="56" y="259"/>
                  <a:pt x="56" y="259"/>
                  <a:pt x="56" y="259"/>
                </a:cubicBezTo>
                <a:cubicBezTo>
                  <a:pt x="28" y="231"/>
                  <a:pt x="28" y="231"/>
                  <a:pt x="28" y="231"/>
                </a:cubicBezTo>
                <a:cubicBezTo>
                  <a:pt x="52" y="199"/>
                  <a:pt x="52" y="199"/>
                  <a:pt x="52" y="199"/>
                </a:cubicBezTo>
                <a:cubicBezTo>
                  <a:pt x="47" y="189"/>
                  <a:pt x="42" y="179"/>
                  <a:pt x="40" y="168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25"/>
                  <a:pt x="0" y="125"/>
                  <a:pt x="0" y="125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2" y="107"/>
                  <a:pt x="47" y="97"/>
                  <a:pt x="52" y="88"/>
                </a:cubicBezTo>
                <a:cubicBezTo>
                  <a:pt x="27" y="56"/>
                  <a:pt x="27" y="56"/>
                  <a:pt x="27" y="56"/>
                </a:cubicBezTo>
                <a:cubicBezTo>
                  <a:pt x="55" y="29"/>
                  <a:pt x="55" y="29"/>
                  <a:pt x="55" y="29"/>
                </a:cubicBezTo>
                <a:cubicBezTo>
                  <a:pt x="88" y="52"/>
                  <a:pt x="88" y="52"/>
                  <a:pt x="88" y="52"/>
                </a:cubicBezTo>
                <a:cubicBezTo>
                  <a:pt x="97" y="47"/>
                  <a:pt x="107" y="43"/>
                  <a:pt x="118" y="40"/>
                </a:cubicBezTo>
                <a:cubicBezTo>
                  <a:pt x="123" y="0"/>
                  <a:pt x="123" y="0"/>
                  <a:pt x="123" y="0"/>
                </a:cubicBezTo>
                <a:cubicBezTo>
                  <a:pt x="162" y="0"/>
                  <a:pt x="162" y="0"/>
                  <a:pt x="162" y="0"/>
                </a:cubicBezTo>
                <a:lnTo>
                  <a:pt x="168" y="40"/>
                </a:lnTo>
                <a:close/>
                <a:moveTo>
                  <a:pt x="143" y="114"/>
                </a:moveTo>
                <a:cubicBezTo>
                  <a:pt x="160" y="114"/>
                  <a:pt x="173" y="127"/>
                  <a:pt x="173" y="143"/>
                </a:cubicBezTo>
                <a:cubicBezTo>
                  <a:pt x="173" y="160"/>
                  <a:pt x="160" y="173"/>
                  <a:pt x="143" y="173"/>
                </a:cubicBezTo>
                <a:cubicBezTo>
                  <a:pt x="127" y="173"/>
                  <a:pt x="114" y="160"/>
                  <a:pt x="114" y="143"/>
                </a:cubicBezTo>
                <a:cubicBezTo>
                  <a:pt x="114" y="127"/>
                  <a:pt x="127" y="114"/>
                  <a:pt x="143" y="114"/>
                </a:cubicBezTo>
                <a:close/>
                <a:moveTo>
                  <a:pt x="143" y="85"/>
                </a:moveTo>
                <a:cubicBezTo>
                  <a:pt x="176" y="85"/>
                  <a:pt x="202" y="111"/>
                  <a:pt x="202" y="143"/>
                </a:cubicBezTo>
                <a:cubicBezTo>
                  <a:pt x="202" y="176"/>
                  <a:pt x="176" y="202"/>
                  <a:pt x="143" y="202"/>
                </a:cubicBezTo>
                <a:cubicBezTo>
                  <a:pt x="111" y="202"/>
                  <a:pt x="85" y="176"/>
                  <a:pt x="85" y="143"/>
                </a:cubicBezTo>
                <a:cubicBezTo>
                  <a:pt x="85" y="111"/>
                  <a:pt x="111" y="85"/>
                  <a:pt x="143" y="85"/>
                </a:cubicBezTo>
                <a:close/>
                <a:moveTo>
                  <a:pt x="143" y="68"/>
                </a:moveTo>
                <a:cubicBezTo>
                  <a:pt x="185" y="68"/>
                  <a:pt x="218" y="102"/>
                  <a:pt x="218" y="143"/>
                </a:cubicBezTo>
                <a:cubicBezTo>
                  <a:pt x="218" y="185"/>
                  <a:pt x="185" y="218"/>
                  <a:pt x="143" y="218"/>
                </a:cubicBezTo>
                <a:cubicBezTo>
                  <a:pt x="102" y="218"/>
                  <a:pt x="68" y="185"/>
                  <a:pt x="68" y="143"/>
                </a:cubicBezTo>
                <a:cubicBezTo>
                  <a:pt x="68" y="102"/>
                  <a:pt x="102" y="68"/>
                  <a:pt x="143" y="68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  <a:scene3d>
            <a:camera prst="obliqueTopRight"/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D97E5675-E4F4-0B47-92D2-31DB35F8ED30}"/>
              </a:ext>
            </a:extLst>
          </p:cNvPr>
          <p:cNvSpPr txBox="1">
            <a:spLocks/>
          </p:cNvSpPr>
          <p:nvPr/>
        </p:nvSpPr>
        <p:spPr>
          <a:xfrm>
            <a:off x="2996671" y="568160"/>
            <a:ext cx="630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2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altLang="en-US" b="1" dirty="0">
                <a:latin typeface="Lato" panose="020F0802020204030203" pitchFamily="34" charset="77"/>
              </a:rPr>
              <a:t>Ways to Improve </a:t>
            </a:r>
            <a:r>
              <a:rPr lang="en-US" altLang="en-US" b="1" dirty="0">
                <a:solidFill>
                  <a:srgbClr val="0CA6BF"/>
                </a:solidFill>
                <a:latin typeface="Lato" panose="020F0802020204030203" pitchFamily="34" charset="77"/>
              </a:rPr>
              <a:t>Memory</a:t>
            </a:r>
            <a:endParaRPr lang="en-US" b="1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pic>
        <p:nvPicPr>
          <p:cNvPr id="5" name="Graphic 4" descr="Arrow: Rotate left with solid fill">
            <a:extLst>
              <a:ext uri="{FF2B5EF4-FFF2-40B4-BE49-F238E27FC236}">
                <a16:creationId xmlns:a16="http://schemas.microsoft.com/office/drawing/2014/main" id="{CDAE1C67-6C2A-7042-BE32-25893ADD48CA}"/>
              </a:ext>
            </a:extLst>
          </p:cNvPr>
          <p:cNvPicPr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412179">
            <a:off x="2639877" y="3394665"/>
            <a:ext cx="513018" cy="455835"/>
          </a:xfrm>
          <a:prstGeom prst="rect">
            <a:avLst/>
          </a:prstGeom>
        </p:spPr>
      </p:pic>
      <p:pic>
        <p:nvPicPr>
          <p:cNvPr id="7" name="Graphic 6" descr="Arrow: Rotate right with solid fill">
            <a:extLst>
              <a:ext uri="{FF2B5EF4-FFF2-40B4-BE49-F238E27FC236}">
                <a16:creationId xmlns:a16="http://schemas.microsoft.com/office/drawing/2014/main" id="{68876395-BC99-304E-A901-74771E202FBC}"/>
              </a:ext>
            </a:extLst>
          </p:cNvPr>
          <p:cNvPicPr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412179" flipV="1">
            <a:off x="2510083" y="3279944"/>
            <a:ext cx="513018" cy="4558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2805D7-312C-6F4B-BBF1-24D673B0026A}"/>
              </a:ext>
            </a:extLst>
          </p:cNvPr>
          <p:cNvSpPr txBox="1"/>
          <p:nvPr/>
        </p:nvSpPr>
        <p:spPr>
          <a:xfrm>
            <a:off x="6108929" y="3951583"/>
            <a:ext cx="3820533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4. Elaborative Rehearsal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Looks for connections to existing knowledge</a:t>
            </a:r>
          </a:p>
        </p:txBody>
      </p:sp>
      <p:pic>
        <p:nvPicPr>
          <p:cNvPr id="22" name="Graphic 21" descr="Scientific Thought with solid fill">
            <a:extLst>
              <a:ext uri="{FF2B5EF4-FFF2-40B4-BE49-F238E27FC236}">
                <a16:creationId xmlns:a16="http://schemas.microsoft.com/office/drawing/2014/main" id="{F2F05EC5-E638-4748-BFB5-697650868F0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4131" y="4613422"/>
            <a:ext cx="670121" cy="670121"/>
          </a:xfrm>
          <a:prstGeom prst="rect">
            <a:avLst/>
          </a:prstGeom>
        </p:spPr>
      </p:pic>
      <p:pic>
        <p:nvPicPr>
          <p:cNvPr id="24" name="Graphic 23" descr="Lightbulb and gear with solid fill">
            <a:extLst>
              <a:ext uri="{FF2B5EF4-FFF2-40B4-BE49-F238E27FC236}">
                <a16:creationId xmlns:a16="http://schemas.microsoft.com/office/drawing/2014/main" id="{D0FB8BC0-D0D4-9C45-B949-593B75FFB18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5655" y="4649201"/>
            <a:ext cx="679495" cy="6794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3BA46A-5AB2-0245-80B2-B0C53070F95E}"/>
              </a:ext>
            </a:extLst>
          </p:cNvPr>
          <p:cNvSpPr txBox="1"/>
          <p:nvPr/>
        </p:nvSpPr>
        <p:spPr>
          <a:xfrm>
            <a:off x="696089" y="5370840"/>
            <a:ext cx="4141005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5. Selection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Selecting most important concepts to memorize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2DA6A7-87D6-9345-8E22-3763B212C445}"/>
              </a:ext>
            </a:extLst>
          </p:cNvPr>
          <p:cNvSpPr txBox="1"/>
          <p:nvPr/>
        </p:nvSpPr>
        <p:spPr>
          <a:xfrm>
            <a:off x="5547392" y="5370839"/>
            <a:ext cx="4943596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6. Organization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Organizing difficult items into </a:t>
            </a:r>
            <a:r>
              <a:rPr lang="en-US" altLang="en-US" sz="1600" i="1" dirty="0"/>
              <a:t>chunks;</a:t>
            </a:r>
            <a:r>
              <a:rPr lang="en-US" altLang="en-US" sz="1600" dirty="0"/>
              <a:t> a type of </a:t>
            </a:r>
            <a:r>
              <a:rPr lang="en-US" altLang="en-US" sz="1600" i="1" dirty="0"/>
              <a:t>reordering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885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 rot="16386983">
            <a:off x="10850140" y="6201939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5455609">
            <a:off x="-381392" y="4909118"/>
            <a:ext cx="613086" cy="613086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 rot="1057103">
            <a:off x="467389" y="4772324"/>
            <a:ext cx="156185" cy="156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3462343" y="1919098"/>
            <a:ext cx="5373330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7. Whole Learning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Studying an entire package of information at once, like a poem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62343" y="3226245"/>
            <a:ext cx="5796715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8. Part Learning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Studying subparts of a larger body of information (like text chapters)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D97E5675-E4F4-0B47-92D2-31DB35F8ED30}"/>
              </a:ext>
            </a:extLst>
          </p:cNvPr>
          <p:cNvSpPr txBox="1">
            <a:spLocks/>
          </p:cNvSpPr>
          <p:nvPr/>
        </p:nvSpPr>
        <p:spPr>
          <a:xfrm>
            <a:off x="2996671" y="568160"/>
            <a:ext cx="630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32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altLang="en-US" b="1" dirty="0">
                <a:latin typeface="Lato" panose="020F0802020204030203" pitchFamily="34" charset="77"/>
              </a:rPr>
              <a:t>Ways to Improve </a:t>
            </a:r>
            <a:r>
              <a:rPr lang="en-US" altLang="en-US" b="1" dirty="0">
                <a:solidFill>
                  <a:srgbClr val="0CA6BF"/>
                </a:solidFill>
                <a:latin typeface="Lato" panose="020F0802020204030203" pitchFamily="34" charset="77"/>
              </a:rPr>
              <a:t>Memory</a:t>
            </a:r>
            <a:endParaRPr lang="en-US" b="1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BA46A-5AB2-0245-80B2-B0C53070F95E}"/>
              </a:ext>
            </a:extLst>
          </p:cNvPr>
          <p:cNvSpPr txBox="1"/>
          <p:nvPr/>
        </p:nvSpPr>
        <p:spPr>
          <a:xfrm>
            <a:off x="3925674" y="4639316"/>
            <a:ext cx="4446667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9. Progressive Part Learning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Breaking learning task into a series of short sections</a:t>
            </a:r>
          </a:p>
        </p:txBody>
      </p:sp>
      <p:pic>
        <p:nvPicPr>
          <p:cNvPr id="38" name="Graphic 37" descr="Building Brick Wall with solid fill">
            <a:extLst>
              <a:ext uri="{FF2B5EF4-FFF2-40B4-BE49-F238E27FC236}">
                <a16:creationId xmlns:a16="http://schemas.microsoft.com/office/drawing/2014/main" id="{AED50A4C-3FAD-8A49-B981-F6782A0ECB0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9493" y="4594118"/>
            <a:ext cx="730501" cy="730501"/>
          </a:xfrm>
          <a:prstGeom prst="rect">
            <a:avLst/>
          </a:prstGeom>
        </p:spPr>
      </p:pic>
      <p:pic>
        <p:nvPicPr>
          <p:cNvPr id="40" name="Graphic 39" descr="Workflow with solid fill">
            <a:extLst>
              <a:ext uri="{FF2B5EF4-FFF2-40B4-BE49-F238E27FC236}">
                <a16:creationId xmlns:a16="http://schemas.microsoft.com/office/drawing/2014/main" id="{CF77A55D-0E57-F649-A134-A8641C88E52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9493" y="1877592"/>
            <a:ext cx="730502" cy="730502"/>
          </a:xfrm>
          <a:prstGeom prst="rect">
            <a:avLst/>
          </a:prstGeom>
        </p:spPr>
      </p:pic>
      <p:pic>
        <p:nvPicPr>
          <p:cNvPr id="46" name="Graphic 45" descr="Puzzle pieces with solid fill">
            <a:extLst>
              <a:ext uri="{FF2B5EF4-FFF2-40B4-BE49-F238E27FC236}">
                <a16:creationId xmlns:a16="http://schemas.microsoft.com/office/drawing/2014/main" id="{AD37D20B-1851-AF43-BCF0-3EA0355B98E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9493" y="3207388"/>
            <a:ext cx="730503" cy="73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55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 rot="16386983">
            <a:off x="10850140" y="6201939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5455609">
            <a:off x="-381392" y="4909118"/>
            <a:ext cx="613086" cy="613086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 rot="1057103">
            <a:off x="467389" y="4772324"/>
            <a:ext cx="156185" cy="1561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1071230" y="2508591"/>
            <a:ext cx="4189416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10. Spaced Practice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Alternating study sessions with brief rest periods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616" y="3962556"/>
            <a:ext cx="4902644" cy="7848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12. Sleep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Lack of sleep </a:t>
            </a:r>
            <a:r>
              <a:rPr lang="en-US" altLang="en-US" sz="1600" i="1" dirty="0"/>
              <a:t>decreases</a:t>
            </a:r>
            <a:r>
              <a:rPr lang="en-US" altLang="en-US" sz="1600" dirty="0"/>
              <a:t> retention whereas sleep aids consolidation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85795" y="2492409"/>
            <a:ext cx="4438395" cy="5909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11. Massed Practice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800" dirty="0"/>
              <a:t>Studying for long periods without rest periods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D97E5675-E4F4-0B47-92D2-31DB35F8ED30}"/>
              </a:ext>
            </a:extLst>
          </p:cNvPr>
          <p:cNvSpPr txBox="1">
            <a:spLocks/>
          </p:cNvSpPr>
          <p:nvPr/>
        </p:nvSpPr>
        <p:spPr>
          <a:xfrm>
            <a:off x="2621281" y="568160"/>
            <a:ext cx="719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spc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altLang="en-US" b="1" dirty="0">
                <a:latin typeface="Lato" panose="020F0802020204030203" pitchFamily="34" charset="77"/>
              </a:rPr>
              <a:t>Ways to Improve </a:t>
            </a:r>
            <a:r>
              <a:rPr lang="en-US" altLang="en-US" b="1" dirty="0">
                <a:solidFill>
                  <a:srgbClr val="0CA6BF"/>
                </a:solidFill>
                <a:latin typeface="Lato" panose="020F0802020204030203" pitchFamily="34" charset="77"/>
              </a:rPr>
              <a:t>Memory</a:t>
            </a:r>
            <a:endParaRPr lang="en-US" b="1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805D7-312C-6F4B-BBF1-24D673B0026A}"/>
              </a:ext>
            </a:extLst>
          </p:cNvPr>
          <p:cNvSpPr txBox="1"/>
          <p:nvPr/>
        </p:nvSpPr>
        <p:spPr>
          <a:xfrm>
            <a:off x="6209698" y="3951583"/>
            <a:ext cx="4990597" cy="5909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13. Hunger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800" dirty="0"/>
              <a:t>Hunger </a:t>
            </a:r>
            <a:r>
              <a:rPr lang="en-US" altLang="en-US" sz="1800" i="1" dirty="0"/>
              <a:t>decreases</a:t>
            </a:r>
            <a:r>
              <a:rPr lang="en-US" altLang="en-US" sz="1800" dirty="0"/>
              <a:t> retention so requires gratification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3BA46A-5AB2-0245-80B2-B0C53070F95E}"/>
              </a:ext>
            </a:extLst>
          </p:cNvPr>
          <p:cNvSpPr txBox="1"/>
          <p:nvPr/>
        </p:nvSpPr>
        <p:spPr>
          <a:xfrm>
            <a:off x="3254303" y="5467810"/>
            <a:ext cx="4645759" cy="5632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>
              <a:lnSpc>
                <a:spcPct val="90000"/>
              </a:lnSpc>
              <a:defRPr/>
            </a:pPr>
            <a:r>
              <a:rPr lang="en-US" altLang="en-US" sz="1800" dirty="0">
                <a:latin typeface="Lato" panose="020F0802020204030203" pitchFamily="34" charset="77"/>
              </a:rPr>
              <a:t>14. Cognitive Interview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1600" dirty="0"/>
              <a:t>Technique used to improve memories of eyewitnesses</a:t>
            </a:r>
          </a:p>
        </p:txBody>
      </p:sp>
      <p:pic>
        <p:nvPicPr>
          <p:cNvPr id="3" name="Graphic 2" descr="Snooze with solid fill">
            <a:extLst>
              <a:ext uri="{FF2B5EF4-FFF2-40B4-BE49-F238E27FC236}">
                <a16:creationId xmlns:a16="http://schemas.microsoft.com/office/drawing/2014/main" id="{8B2557AA-6141-A04B-9195-16B8CE62915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2506" y="3234620"/>
            <a:ext cx="706864" cy="706864"/>
          </a:xfrm>
          <a:prstGeom prst="rect">
            <a:avLst/>
          </a:prstGeom>
        </p:spPr>
      </p:pic>
      <p:pic>
        <p:nvPicPr>
          <p:cNvPr id="11" name="Graphic 10" descr="Constellation with solid fill">
            <a:extLst>
              <a:ext uri="{FF2B5EF4-FFF2-40B4-BE49-F238E27FC236}">
                <a16:creationId xmlns:a16="http://schemas.microsoft.com/office/drawing/2014/main" id="{87C55895-47CA-E84B-9918-9041879BBDB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2506" y="1710344"/>
            <a:ext cx="706864" cy="706864"/>
          </a:xfrm>
          <a:prstGeom prst="rect">
            <a:avLst/>
          </a:prstGeom>
        </p:spPr>
      </p:pic>
      <p:pic>
        <p:nvPicPr>
          <p:cNvPr id="16" name="Graphic 15" descr="Scale with solid fill">
            <a:extLst>
              <a:ext uri="{FF2B5EF4-FFF2-40B4-BE49-F238E27FC236}">
                <a16:creationId xmlns:a16="http://schemas.microsoft.com/office/drawing/2014/main" id="{B8978D72-9202-694C-A2FD-9EE1061F1CC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7071" y="1745482"/>
            <a:ext cx="499329" cy="499329"/>
          </a:xfrm>
          <a:prstGeom prst="rect">
            <a:avLst/>
          </a:prstGeom>
        </p:spPr>
      </p:pic>
      <p:pic>
        <p:nvPicPr>
          <p:cNvPr id="18" name="Graphic 17" descr="Basic Shapes with solid fill">
            <a:extLst>
              <a:ext uri="{FF2B5EF4-FFF2-40B4-BE49-F238E27FC236}">
                <a16:creationId xmlns:a16="http://schemas.microsoft.com/office/drawing/2014/main" id="{34F8AF5A-AE86-A04B-BE12-001C5C21437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94684" y="3338388"/>
            <a:ext cx="706864" cy="706864"/>
          </a:xfrm>
          <a:prstGeom prst="rect">
            <a:avLst/>
          </a:prstGeom>
        </p:spPr>
      </p:pic>
      <p:pic>
        <p:nvPicPr>
          <p:cNvPr id="20" name="Graphic 19" descr="Help with solid fill">
            <a:extLst>
              <a:ext uri="{FF2B5EF4-FFF2-40B4-BE49-F238E27FC236}">
                <a16:creationId xmlns:a16="http://schemas.microsoft.com/office/drawing/2014/main" id="{41C9F0AF-1140-554E-B2B6-066AE210712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1936" y="4787110"/>
            <a:ext cx="730491" cy="73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137297-A3CD-5842-94D6-F03FB2087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709343"/>
            <a:ext cx="6678881" cy="4907686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0CA6BF"/>
                </a:solidFill>
                <a:latin typeface="Montserrat SemiBold" pitchFamily="2" charset="77"/>
              </a:rPr>
              <a:t>Memory</a:t>
            </a:r>
          </a:p>
          <a:p>
            <a:pPr eaLnBrk="1" hangingPunct="1">
              <a:defRPr/>
            </a:pPr>
            <a:r>
              <a:rPr lang="en-US" sz="2400" dirty="0">
                <a:latin typeface="Lato" panose="020F0802020204030203" pitchFamily="34" charset="77"/>
              </a:rPr>
              <a:t>The ability to retain knowledge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>
                <a:latin typeface="Lato" panose="020F0802020204030203" pitchFamily="34" charset="77"/>
              </a:rPr>
              <a:t>     				</a:t>
            </a:r>
            <a:r>
              <a:rPr lang="en-US" sz="1800" dirty="0">
                <a:latin typeface="Lato" panose="020F0802020204030203" pitchFamily="34" charset="77"/>
              </a:rPr>
              <a:t>(Cacioppo &amp; Freberg, 2013)</a:t>
            </a:r>
          </a:p>
          <a:p>
            <a:pPr eaLnBrk="1" hangingPunct="1">
              <a:defRPr/>
            </a:pPr>
            <a:r>
              <a:rPr lang="en-US" sz="2400" dirty="0">
                <a:latin typeface="Lato" panose="020F0802020204030203" pitchFamily="34" charset="77"/>
              </a:rPr>
              <a:t>The process by which we encode, store, and retrieve information. 	</a:t>
            </a:r>
            <a:r>
              <a:rPr lang="en-US" sz="2000" dirty="0">
                <a:latin typeface="Lato" panose="020F0802020204030203" pitchFamily="34" charset="77"/>
              </a:rPr>
              <a:t>(Feldman, 2011)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Lato" panose="020F080202020403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Lato" panose="020F0802020204030203" pitchFamily="34" charset="77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0CA6BF"/>
                </a:solidFill>
                <a:latin typeface="Montserrat SemiBold" pitchFamily="2" charset="77"/>
              </a:rPr>
              <a:t>Information Processing</a:t>
            </a:r>
          </a:p>
          <a:p>
            <a:pPr eaLnBrk="1" hangingPunct="1">
              <a:defRPr/>
            </a:pPr>
            <a:r>
              <a:rPr lang="en-US" sz="2400" dirty="0">
                <a:latin typeface="Lato" panose="020F0802020204030203" pitchFamily="34" charset="77"/>
              </a:rPr>
              <a:t>A continuum including attention, sensation, perception, learning, memory and cognition.</a:t>
            </a:r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9768E-05BE-8B4F-8904-21F4E8AA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32" y="964525"/>
            <a:ext cx="4322750" cy="4147288"/>
          </a:xfrm>
          <a:prstGeom prst="rect">
            <a:avLst/>
          </a:prstGeom>
        </p:spPr>
      </p:pic>
      <p:sp>
        <p:nvSpPr>
          <p:cNvPr id="5" name="Freeform: Shape 24">
            <a:extLst>
              <a:ext uri="{FF2B5EF4-FFF2-40B4-BE49-F238E27FC236}">
                <a16:creationId xmlns:a16="http://schemas.microsoft.com/office/drawing/2014/main" id="{41EEE389-DA57-164C-AB63-BAFE8098CA8F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6" name="Freeform 40">
            <a:extLst>
              <a:ext uri="{FF2B5EF4-FFF2-40B4-BE49-F238E27FC236}">
                <a16:creationId xmlns:a16="http://schemas.microsoft.com/office/drawing/2014/main" id="{9289C213-F7C7-0948-93AD-C6C53CB87D34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114A7F2F-279D-DC4C-B31D-73778B0A28C9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7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3321396" y="873798"/>
            <a:ext cx="5061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5400" b="1" dirty="0"/>
              <a:t>Mnemonics</a:t>
            </a:r>
            <a:endParaRPr lang="id-ID" sz="5400" b="1" spc="600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038262" y="1783634"/>
            <a:ext cx="2625281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 flipH="1">
            <a:off x="4009230" y="1783634"/>
            <a:ext cx="887414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99741" y="239247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1968193" y="2271078"/>
            <a:ext cx="862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dirty="0"/>
              <a:t>Any kind of memory system or aid  </a:t>
            </a:r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99741" y="285426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1489225" y="2488410"/>
            <a:ext cx="86240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altLang="en-US" sz="1400" dirty="0"/>
          </a:p>
          <a:p>
            <a:pPr lvl="1">
              <a:defRPr/>
            </a:pPr>
            <a:r>
              <a:rPr lang="en-US" altLang="en-US" sz="2400" dirty="0"/>
              <a:t>Use mental pictures</a:t>
            </a:r>
          </a:p>
        </p:txBody>
      </p:sp>
      <p:sp>
        <p:nvSpPr>
          <p:cNvPr id="21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99741" y="3353448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1489225" y="3230818"/>
            <a:ext cx="862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en-US" sz="2400" dirty="0"/>
              <a:t>Make things meaningful</a:t>
            </a:r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Freeform 40">
            <a:extLst>
              <a:ext uri="{FF2B5EF4-FFF2-40B4-BE49-F238E27FC236}">
                <a16:creationId xmlns:a16="http://schemas.microsoft.com/office/drawing/2014/main" id="{350FA78C-8203-F948-9898-915F85CC6F1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">
            <a:extLst>
              <a:ext uri="{FF2B5EF4-FFF2-40B4-BE49-F238E27FC236}">
                <a16:creationId xmlns:a16="http://schemas.microsoft.com/office/drawing/2014/main" id="{AB21A826-F916-1346-9AB4-47A6F4C4288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: Shape 36">
            <a:extLst>
              <a:ext uri="{FF2B5EF4-FFF2-40B4-BE49-F238E27FC236}">
                <a16:creationId xmlns:a16="http://schemas.microsoft.com/office/drawing/2014/main" id="{C7CFF3DC-3032-F547-B2A2-074932D1F4F6}"/>
              </a:ext>
            </a:extLst>
          </p:cNvPr>
          <p:cNvSpPr>
            <a:spLocks/>
          </p:cNvSpPr>
          <p:nvPr/>
        </p:nvSpPr>
        <p:spPr bwMode="auto">
          <a:xfrm>
            <a:off x="1599741" y="3797380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8440EB-8809-A646-9494-D3FB9DB239C6}"/>
              </a:ext>
            </a:extLst>
          </p:cNvPr>
          <p:cNvSpPr txBox="1"/>
          <p:nvPr/>
        </p:nvSpPr>
        <p:spPr>
          <a:xfrm>
            <a:off x="1489225" y="3670346"/>
            <a:ext cx="862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en-US" sz="2400" dirty="0"/>
              <a:t>Make information familiar</a:t>
            </a:r>
          </a:p>
        </p:txBody>
      </p:sp>
      <p:sp>
        <p:nvSpPr>
          <p:cNvPr id="32" name="Freeform: Shape 36">
            <a:extLst>
              <a:ext uri="{FF2B5EF4-FFF2-40B4-BE49-F238E27FC236}">
                <a16:creationId xmlns:a16="http://schemas.microsoft.com/office/drawing/2014/main" id="{2321CFCD-6A11-8A44-B18F-493BA1B4FB0F}"/>
              </a:ext>
            </a:extLst>
          </p:cNvPr>
          <p:cNvSpPr>
            <a:spLocks/>
          </p:cNvSpPr>
          <p:nvPr/>
        </p:nvSpPr>
        <p:spPr bwMode="auto">
          <a:xfrm>
            <a:off x="1599741" y="424786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36B561-D559-7F4F-9882-E306897EBDF0}"/>
              </a:ext>
            </a:extLst>
          </p:cNvPr>
          <p:cNvSpPr txBox="1"/>
          <p:nvPr/>
        </p:nvSpPr>
        <p:spPr>
          <a:xfrm>
            <a:off x="1489225" y="4106575"/>
            <a:ext cx="8624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en-US" sz="2400" dirty="0"/>
              <a:t>Form bizarre, unusual or exaggerated mental associations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E5D92-B3EF-6F4B-9A84-F44352B6F4CE}"/>
              </a:ext>
            </a:extLst>
          </p:cNvPr>
          <p:cNvSpPr/>
          <p:nvPr/>
        </p:nvSpPr>
        <p:spPr>
          <a:xfrm>
            <a:off x="1489225" y="4783873"/>
            <a:ext cx="89925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3600" b="1" dirty="0">
                <a:solidFill>
                  <a:srgbClr val="0CA6BF"/>
                </a:solidFill>
              </a:rPr>
              <a:t>Keyword Method</a:t>
            </a:r>
            <a:r>
              <a:rPr lang="en-US" altLang="en-US" sz="3600" dirty="0">
                <a:solidFill>
                  <a:srgbClr val="0CA6BF"/>
                </a:solidFill>
              </a:rPr>
              <a:t>: </a:t>
            </a:r>
            <a:r>
              <a:rPr lang="en-US" altLang="en-US" sz="2800" dirty="0"/>
              <a:t>Memory aid; using a familiar word or image to link two items.</a:t>
            </a:r>
          </a:p>
        </p:txBody>
      </p:sp>
    </p:spTree>
    <p:extLst>
      <p:ext uri="{BB962C8B-B14F-4D97-AF65-F5344CB8AC3E}">
        <p14:creationId xmlns:p14="http://schemas.microsoft.com/office/powerpoint/2010/main" val="1132469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155549" y="194885"/>
            <a:ext cx="8618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>
                <a:latin typeface="Lato" panose="020F0802020204030203" pitchFamily="34" charset="77"/>
              </a:rPr>
              <a:t>Using </a:t>
            </a:r>
            <a:r>
              <a:rPr lang="en-US" altLang="en-US" sz="3600" b="1" dirty="0">
                <a:solidFill>
                  <a:srgbClr val="0CA6BF"/>
                </a:solidFill>
                <a:latin typeface="Lato" panose="020F0802020204030203" pitchFamily="34" charset="77"/>
              </a:rPr>
              <a:t>Mnemonics</a:t>
            </a:r>
            <a:r>
              <a:rPr lang="en-US" altLang="en-US" sz="3600" b="1" dirty="0">
                <a:latin typeface="Lato" panose="020F0802020204030203" pitchFamily="34" charset="77"/>
              </a:rPr>
              <a:t> to Remember Things in Order</a:t>
            </a:r>
            <a:endParaRPr lang="en-ID" sz="3600" b="1" dirty="0">
              <a:solidFill>
                <a:srgbClr val="0CA6BF"/>
              </a:solidFill>
              <a:latin typeface="Lato" panose="020F0802020204030203" pitchFamily="34" charset="77"/>
            </a:endParaRP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1E78AE86-7430-D144-8CF1-ABE5BBAEEA3E}"/>
              </a:ext>
            </a:extLst>
          </p:cNvPr>
          <p:cNvSpPr/>
          <p:nvPr/>
        </p:nvSpPr>
        <p:spPr>
          <a:xfrm>
            <a:off x="8890505" y="-2510495"/>
            <a:ext cx="3304211" cy="4220321"/>
          </a:xfrm>
          <a:custGeom>
            <a:avLst/>
            <a:gdLst>
              <a:gd name="connsiteX0" fmla="*/ 0 w 5044405"/>
              <a:gd name="connsiteY0" fmla="*/ 1476376 h 7552279"/>
              <a:gd name="connsiteX1" fmla="*/ 2463331 w 5044405"/>
              <a:gd name="connsiteY1" fmla="*/ 2898581 h 7552279"/>
              <a:gd name="connsiteX2" fmla="*/ 2469765 w 5044405"/>
              <a:gd name="connsiteY2" fmla="*/ 6139821 h 7552279"/>
              <a:gd name="connsiteX3" fmla="*/ 12061 w 5044405"/>
              <a:gd name="connsiteY3" fmla="*/ 7552279 h 7552279"/>
              <a:gd name="connsiteX4" fmla="*/ 2574640 w 5044405"/>
              <a:gd name="connsiteY4" fmla="*/ 0 h 7552279"/>
              <a:gd name="connsiteX5" fmla="*/ 5037971 w 5044405"/>
              <a:gd name="connsiteY5" fmla="*/ 1422205 h 7552279"/>
              <a:gd name="connsiteX6" fmla="*/ 5044405 w 5044405"/>
              <a:gd name="connsiteY6" fmla="*/ 4663445 h 7552279"/>
              <a:gd name="connsiteX7" fmla="*/ 2586701 w 5044405"/>
              <a:gd name="connsiteY7" fmla="*/ 6075903 h 75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44405" h="7552279">
                <a:moveTo>
                  <a:pt x="0" y="1476376"/>
                </a:moveTo>
                <a:lnTo>
                  <a:pt x="2463331" y="2898581"/>
                </a:lnTo>
                <a:lnTo>
                  <a:pt x="2469765" y="6139821"/>
                </a:lnTo>
                <a:lnTo>
                  <a:pt x="12061" y="7552279"/>
                </a:lnTo>
                <a:close/>
                <a:moveTo>
                  <a:pt x="2574640" y="0"/>
                </a:moveTo>
                <a:lnTo>
                  <a:pt x="5037971" y="1422205"/>
                </a:lnTo>
                <a:lnTo>
                  <a:pt x="5044405" y="4663445"/>
                </a:lnTo>
                <a:lnTo>
                  <a:pt x="2586701" y="6075903"/>
                </a:ln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 40">
            <a:extLst>
              <a:ext uri="{FF2B5EF4-FFF2-40B4-BE49-F238E27FC236}">
                <a16:creationId xmlns:a16="http://schemas.microsoft.com/office/drawing/2014/main" id="{D1D2C44F-6F97-4D48-8A4B-B92098FFEEEE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ACB062E6-6359-7446-A430-74D7D22FBB84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AC7986CE-D5BC-6E43-B15C-BD4BD56CA9C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27833D-57DD-314E-BBE8-5D2E2B6B63B3}"/>
              </a:ext>
            </a:extLst>
          </p:cNvPr>
          <p:cNvSpPr txBox="1">
            <a:spLocks/>
          </p:cNvSpPr>
          <p:nvPr/>
        </p:nvSpPr>
        <p:spPr>
          <a:xfrm>
            <a:off x="838200" y="1828800"/>
            <a:ext cx="8773886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b="1" dirty="0">
                <a:solidFill>
                  <a:srgbClr val="0CA6BF"/>
                </a:solidFill>
              </a:rPr>
              <a:t>Form a Chain</a:t>
            </a:r>
            <a:r>
              <a:rPr lang="en-US" altLang="en-US" dirty="0"/>
              <a:t>: Remember lists in order, forming an exaggerated association connecting item one to two, and so on.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b="1" dirty="0">
                <a:solidFill>
                  <a:srgbClr val="0CA6BF"/>
                </a:solidFill>
              </a:rPr>
              <a:t>Take a Mental Walk</a:t>
            </a:r>
            <a:r>
              <a:rPr lang="en-US" altLang="en-US" dirty="0"/>
              <a:t>: Mental walk along a familiar path, placing objects or ideas along the path (it’s also called </a:t>
            </a:r>
            <a:r>
              <a:rPr lang="en-US" altLang="en-US" b="1" i="1" dirty="0"/>
              <a:t>method of loci</a:t>
            </a:r>
            <a:r>
              <a:rPr lang="en-US" altLang="en-US" dirty="0"/>
              <a:t>).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en-US" dirty="0"/>
              <a:t> </a:t>
            </a:r>
            <a:r>
              <a:rPr lang="en-US" dirty="0"/>
              <a:t>"loci" is the plural of locus, which means location, or place</a:t>
            </a:r>
            <a:endParaRPr lang="en-US" alt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0" name="Freeform: Shape 36">
            <a:extLst>
              <a:ext uri="{FF2B5EF4-FFF2-40B4-BE49-F238E27FC236}">
                <a16:creationId xmlns:a16="http://schemas.microsoft.com/office/drawing/2014/main" id="{2A2D7856-9C62-A04F-8C31-FF96AFEDF3C5}"/>
              </a:ext>
            </a:extLst>
          </p:cNvPr>
          <p:cNvSpPr>
            <a:spLocks/>
          </p:cNvSpPr>
          <p:nvPr/>
        </p:nvSpPr>
        <p:spPr bwMode="auto">
          <a:xfrm>
            <a:off x="558167" y="1978815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1" name="Freeform: Shape 36">
            <a:extLst>
              <a:ext uri="{FF2B5EF4-FFF2-40B4-BE49-F238E27FC236}">
                <a16:creationId xmlns:a16="http://schemas.microsoft.com/office/drawing/2014/main" id="{FB49E153-6585-8E45-938D-4980C9BC5A62}"/>
              </a:ext>
            </a:extLst>
          </p:cNvPr>
          <p:cNvSpPr>
            <a:spLocks/>
          </p:cNvSpPr>
          <p:nvPr/>
        </p:nvSpPr>
        <p:spPr bwMode="auto">
          <a:xfrm>
            <a:off x="558166" y="3609089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9608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20A7E0"/>
                </a:solidFill>
              </a:rPr>
              <a:t>Forgetting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forgetting: </a:t>
            </a:r>
          </a:p>
          <a:p>
            <a:pPr marL="0" indent="0">
              <a:buNone/>
            </a:pPr>
            <a:r>
              <a:rPr lang="en-US" dirty="0">
                <a:solidFill>
                  <a:srgbClr val="0CA6BF"/>
                </a:solidFill>
                <a:latin typeface="system-ui"/>
              </a:rPr>
              <a:t>   It refers to t</a:t>
            </a:r>
            <a:r>
              <a:rPr lang="en-US" b="0" i="0" dirty="0">
                <a:solidFill>
                  <a:srgbClr val="0CA6BF"/>
                </a:solidFill>
                <a:effectLst/>
                <a:latin typeface="system-ui"/>
              </a:rPr>
              <a:t>he failure to remember material previously learned  </a:t>
            </a:r>
            <a:br>
              <a:rPr lang="en-US" b="0" i="0" dirty="0">
                <a:solidFill>
                  <a:srgbClr val="0CA6BF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0CA6BF"/>
                </a:solidFill>
                <a:effectLst/>
                <a:latin typeface="system-ui"/>
              </a:rPr>
              <a:t>   (American Psychological Association, 2018).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1DA7E1"/>
                </a:solidFill>
              </a:rPr>
              <a:t>Hermann Ebbinghaus’s </a:t>
            </a:r>
            <a:r>
              <a:rPr lang="en-US" dirty="0"/>
              <a:t>contribution in </a:t>
            </a:r>
            <a:r>
              <a:rPr lang="en-US" dirty="0">
                <a:solidFill>
                  <a:srgbClr val="1DA7E1"/>
                </a:solidFill>
              </a:rPr>
              <a:t>1885</a:t>
            </a:r>
          </a:p>
          <a:p>
            <a:r>
              <a:rPr lang="en-US" dirty="0"/>
              <a:t>The first person to conduct scientific studies of Forgetting</a:t>
            </a:r>
          </a:p>
          <a:p>
            <a:r>
              <a:rPr lang="en-US" dirty="0"/>
              <a:t>He invented </a:t>
            </a:r>
            <a:r>
              <a:rPr lang="en-US" b="1" i="1" dirty="0">
                <a:solidFill>
                  <a:srgbClr val="0CA6BF"/>
                </a:solidFill>
              </a:rPr>
              <a:t>Nonsense Syllables</a:t>
            </a:r>
            <a:r>
              <a:rPr lang="en-US" b="1" dirty="0">
                <a:solidFill>
                  <a:srgbClr val="0CA6BF"/>
                </a:solidFill>
              </a:rPr>
              <a:t> </a:t>
            </a:r>
            <a:r>
              <a:rPr lang="en-US" dirty="0"/>
              <a:t>(consonant-vowel-consonant arrangements that do not correspond to words such as </a:t>
            </a:r>
            <a:r>
              <a:rPr lang="en-US" b="1" dirty="0">
                <a:solidFill>
                  <a:srgbClr val="1DA7E1"/>
                </a:solidFill>
              </a:rPr>
              <a:t>B</a:t>
            </a:r>
            <a:r>
              <a:rPr lang="en-US" b="1" dirty="0">
                <a:solidFill>
                  <a:srgbClr val="103266"/>
                </a:solidFill>
              </a:rPr>
              <a:t>A</a:t>
            </a:r>
            <a:r>
              <a:rPr lang="en-US" b="1" dirty="0">
                <a:solidFill>
                  <a:srgbClr val="1DA7E1"/>
                </a:solidFill>
              </a:rPr>
              <a:t>F</a:t>
            </a:r>
            <a:r>
              <a:rPr lang="en-US" dirty="0">
                <a:solidFill>
                  <a:srgbClr val="1DA7E1"/>
                </a:solidFill>
              </a:rPr>
              <a:t>, </a:t>
            </a:r>
            <a:r>
              <a:rPr lang="en-US" b="1" dirty="0">
                <a:solidFill>
                  <a:srgbClr val="1DA7E1"/>
                </a:solidFill>
              </a:rPr>
              <a:t>X</a:t>
            </a:r>
            <a:r>
              <a:rPr lang="en-US" b="1" dirty="0">
                <a:solidFill>
                  <a:srgbClr val="103266"/>
                </a:solidFill>
              </a:rPr>
              <a:t>O</a:t>
            </a:r>
            <a:r>
              <a:rPr lang="en-US" b="1" dirty="0">
                <a:solidFill>
                  <a:srgbClr val="1DA7E1"/>
                </a:solidFill>
              </a:rPr>
              <a:t>F</a:t>
            </a:r>
            <a:r>
              <a:rPr lang="en-US" dirty="0">
                <a:solidFill>
                  <a:srgbClr val="1DA7E1"/>
                </a:solidFill>
              </a:rPr>
              <a:t>, </a:t>
            </a:r>
            <a:r>
              <a:rPr lang="en-US" b="1" dirty="0">
                <a:solidFill>
                  <a:srgbClr val="1DA7E1"/>
                </a:solidFill>
              </a:rPr>
              <a:t>V</a:t>
            </a:r>
            <a:r>
              <a:rPr lang="en-US" b="1" dirty="0">
                <a:solidFill>
                  <a:srgbClr val="103266"/>
                </a:solidFill>
              </a:rPr>
              <a:t>I</a:t>
            </a:r>
            <a:r>
              <a:rPr lang="en-US" b="1" dirty="0">
                <a:solidFill>
                  <a:srgbClr val="1DA7E1"/>
                </a:solidFill>
              </a:rPr>
              <a:t>R</a:t>
            </a:r>
            <a:r>
              <a:rPr lang="en-US" dirty="0">
                <a:solidFill>
                  <a:srgbClr val="1DA7E1"/>
                </a:solidFill>
              </a:rPr>
              <a:t>, and </a:t>
            </a:r>
            <a:r>
              <a:rPr lang="en-US" b="1" dirty="0">
                <a:solidFill>
                  <a:srgbClr val="1DA7E1"/>
                </a:solidFill>
              </a:rPr>
              <a:t>M</a:t>
            </a:r>
            <a:r>
              <a:rPr lang="en-US" b="1" dirty="0">
                <a:solidFill>
                  <a:srgbClr val="103266"/>
                </a:solidFill>
              </a:rPr>
              <a:t>E</a:t>
            </a:r>
            <a:r>
              <a:rPr lang="en-US" b="1" dirty="0">
                <a:solidFill>
                  <a:srgbClr val="1DA7E1"/>
                </a:solidFill>
              </a:rPr>
              <a:t>Q)</a:t>
            </a:r>
          </a:p>
          <a:p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Weiten</a:t>
            </a:r>
            <a:r>
              <a:rPr lang="en-US" dirty="0">
                <a:solidFill>
                  <a:srgbClr val="FFC000"/>
                </a:solidFill>
              </a:rPr>
              <a:t> book, page 238)</a:t>
            </a:r>
          </a:p>
        </p:txBody>
      </p:sp>
    </p:spTree>
    <p:extLst>
      <p:ext uri="{BB962C8B-B14F-4D97-AF65-F5344CB8AC3E}">
        <p14:creationId xmlns:p14="http://schemas.microsoft.com/office/powerpoint/2010/main" val="27793652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646A017-A4F3-4D9C-BBA1-282086CA93A6}"/>
              </a:ext>
            </a:extLst>
          </p:cNvPr>
          <p:cNvSpPr txBox="1"/>
          <p:nvPr/>
        </p:nvSpPr>
        <p:spPr>
          <a:xfrm>
            <a:off x="646790" y="26411"/>
            <a:ext cx="8618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b="1" dirty="0">
                <a:latin typeface="+mj-lt"/>
              </a:rPr>
              <a:t>Why do we </a:t>
            </a:r>
            <a:r>
              <a:rPr lang="en-US" altLang="en-US" sz="3600" b="1" dirty="0">
                <a:solidFill>
                  <a:srgbClr val="0CA6BF"/>
                </a:solidFill>
                <a:latin typeface="+mj-lt"/>
              </a:rPr>
              <a:t>forget ? </a:t>
            </a:r>
            <a:br>
              <a:rPr lang="en-US" altLang="en-US" sz="3600" b="1" dirty="0">
                <a:solidFill>
                  <a:srgbClr val="0CA6BF"/>
                </a:solidFill>
                <a:latin typeface="+mj-lt"/>
              </a:rPr>
            </a:br>
            <a:r>
              <a:rPr lang="en-US" altLang="en-US" sz="2800" b="1" dirty="0">
                <a:solidFill>
                  <a:srgbClr val="FF0000"/>
                </a:solidFill>
                <a:latin typeface="+mj-lt"/>
              </a:rPr>
              <a:t>Slide not included in exam </a:t>
            </a:r>
            <a:endParaRPr lang="en-ID" sz="3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Freeform 40">
            <a:extLst>
              <a:ext uri="{FF2B5EF4-FFF2-40B4-BE49-F238E27FC236}">
                <a16:creationId xmlns:a16="http://schemas.microsoft.com/office/drawing/2014/main" id="{D1D2C44F-6F97-4D48-8A4B-B92098FFEEEE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41">
            <a:extLst>
              <a:ext uri="{FF2B5EF4-FFF2-40B4-BE49-F238E27FC236}">
                <a16:creationId xmlns:a16="http://schemas.microsoft.com/office/drawing/2014/main" id="{ACB062E6-6359-7446-A430-74D7D22FBB84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AC7986CE-D5BC-6E43-B15C-BD4BD56CA9C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27833D-57DD-314E-BBE8-5D2E2B6B63B3}"/>
              </a:ext>
            </a:extLst>
          </p:cNvPr>
          <p:cNvSpPr txBox="1">
            <a:spLocks/>
          </p:cNvSpPr>
          <p:nvPr/>
        </p:nvSpPr>
        <p:spPr>
          <a:xfrm>
            <a:off x="838200" y="1899920"/>
            <a:ext cx="4931229" cy="426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762A22-98E7-8F45-9295-600D4FF36407}"/>
              </a:ext>
            </a:extLst>
          </p:cNvPr>
          <p:cNvGrpSpPr>
            <a:grpSpLocks/>
          </p:cNvGrpSpPr>
          <p:nvPr/>
        </p:nvGrpSpPr>
        <p:grpSpPr bwMode="auto">
          <a:xfrm>
            <a:off x="7935684" y="793209"/>
            <a:ext cx="1295400" cy="4800600"/>
            <a:chOff x="3024" y="1152"/>
            <a:chExt cx="816" cy="30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B72C67-5525-7E4A-8480-151199A61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968"/>
              <a:ext cx="816" cy="576"/>
            </a:xfrm>
            <a:prstGeom prst="ellipse">
              <a:avLst/>
            </a:prstGeom>
            <a:solidFill>
              <a:srgbClr val="0CA6BF"/>
            </a:solidFill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9C404E6-0052-FC43-8317-7D1C96A3B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152"/>
              <a:ext cx="816" cy="576"/>
            </a:xfrm>
            <a:prstGeom prst="ellipse">
              <a:avLst/>
            </a:prstGeom>
            <a:solidFill>
              <a:srgbClr val="0CA6BF"/>
            </a:solidFill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1DA7E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3B7C8E-6F52-FA43-ABC8-B80A97E35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784"/>
              <a:ext cx="816" cy="576"/>
            </a:xfrm>
            <a:prstGeom prst="ellipse">
              <a:avLst/>
            </a:prstGeom>
            <a:solidFill>
              <a:srgbClr val="0CA6BF"/>
            </a:solidFill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45E7A2-1D90-2943-988E-7D32E4E0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600"/>
              <a:ext cx="816" cy="576"/>
            </a:xfrm>
            <a:prstGeom prst="ellipse">
              <a:avLst/>
            </a:prstGeom>
            <a:solidFill>
              <a:srgbClr val="0CA6BF"/>
            </a:solidFill>
            <a:ln w="12700">
              <a:solidFill>
                <a:srgbClr val="33CCCC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DF75B76-57A2-A642-85DD-EA5525D37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168"/>
              <a:ext cx="720" cy="544"/>
              <a:chOff x="3072" y="1216"/>
              <a:chExt cx="720" cy="544"/>
            </a:xfrm>
          </p:grpSpPr>
          <p:sp>
            <p:nvSpPr>
              <p:cNvPr id="56" name="AutoShape 18">
                <a:extLst>
                  <a:ext uri="{FF2B5EF4-FFF2-40B4-BE49-F238E27FC236}">
                    <a16:creationId xmlns:a16="http://schemas.microsoft.com/office/drawing/2014/main" id="{98D088EC-9BD6-CC43-AE87-4361C5870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29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7" name="AutoShape 19">
                <a:extLst>
                  <a:ext uri="{FF2B5EF4-FFF2-40B4-BE49-F238E27FC236}">
                    <a16:creationId xmlns:a16="http://schemas.microsoft.com/office/drawing/2014/main" id="{3AB9FE6D-2A90-7D4D-85BE-F6DC9FD18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8" name="AutoShape 20">
                <a:extLst>
                  <a:ext uri="{FF2B5EF4-FFF2-40B4-BE49-F238E27FC236}">
                    <a16:creationId xmlns:a16="http://schemas.microsoft.com/office/drawing/2014/main" id="{8974A0A8-0972-D542-9BAB-4C096DABC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2" y="149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9" name="AutoShape 21">
                <a:extLst>
                  <a:ext uri="{FF2B5EF4-FFF2-40B4-BE49-F238E27FC236}">
                    <a16:creationId xmlns:a16="http://schemas.microsoft.com/office/drawing/2014/main" id="{BFF942C3-CED4-F54A-9208-D35728E0E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58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0" name="AutoShape 22">
                <a:extLst>
                  <a:ext uri="{FF2B5EF4-FFF2-40B4-BE49-F238E27FC236}">
                    <a16:creationId xmlns:a16="http://schemas.microsoft.com/office/drawing/2014/main" id="{B1995914-4C4F-754D-B39C-A4028C672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68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1" name="AutoShape 23">
                <a:extLst>
                  <a:ext uri="{FF2B5EF4-FFF2-40B4-BE49-F238E27FC236}">
                    <a16:creationId xmlns:a16="http://schemas.microsoft.com/office/drawing/2014/main" id="{BFC6EC90-FBC6-4941-A90D-1851EBDEF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9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2" name="AutoShape 24">
                <a:extLst>
                  <a:ext uri="{FF2B5EF4-FFF2-40B4-BE49-F238E27FC236}">
                    <a16:creationId xmlns:a16="http://schemas.microsoft.com/office/drawing/2014/main" id="{F0DFF105-1581-6743-A229-AE4826BEB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39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" name="AutoShape 25">
                <a:extLst>
                  <a:ext uri="{FF2B5EF4-FFF2-40B4-BE49-F238E27FC236}">
                    <a16:creationId xmlns:a16="http://schemas.microsoft.com/office/drawing/2014/main" id="{06A07E9B-34CF-9A4A-BDEC-99D083D4E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48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4" name="AutoShape 26">
                <a:extLst>
                  <a:ext uri="{FF2B5EF4-FFF2-40B4-BE49-F238E27FC236}">
                    <a16:creationId xmlns:a16="http://schemas.microsoft.com/office/drawing/2014/main" id="{E51F59EC-AA7C-A348-8CE1-B47807A66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58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5" name="AutoShape 27">
                <a:extLst>
                  <a:ext uri="{FF2B5EF4-FFF2-40B4-BE49-F238E27FC236}">
                    <a16:creationId xmlns:a16="http://schemas.microsoft.com/office/drawing/2014/main" id="{C813329C-E871-2A4B-8313-011B121AB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39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6" name="AutoShape 28">
                <a:extLst>
                  <a:ext uri="{FF2B5EF4-FFF2-40B4-BE49-F238E27FC236}">
                    <a16:creationId xmlns:a16="http://schemas.microsoft.com/office/drawing/2014/main" id="{A4870ADF-886A-744A-A534-ED8EB39DE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7" name="AutoShape 29">
                <a:extLst>
                  <a:ext uri="{FF2B5EF4-FFF2-40B4-BE49-F238E27FC236}">
                    <a16:creationId xmlns:a16="http://schemas.microsoft.com/office/drawing/2014/main" id="{AA3BDB3F-6B3F-7442-AF08-0FA723E9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48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8" name="AutoShape 30">
                <a:extLst>
                  <a:ext uri="{FF2B5EF4-FFF2-40B4-BE49-F238E27FC236}">
                    <a16:creationId xmlns:a16="http://schemas.microsoft.com/office/drawing/2014/main" id="{8EEA8335-C73E-AE4A-871A-917B2BE11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" y="15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69" name="AutoShape 31">
                <a:extLst>
                  <a:ext uri="{FF2B5EF4-FFF2-40B4-BE49-F238E27FC236}">
                    <a16:creationId xmlns:a16="http://schemas.microsoft.com/office/drawing/2014/main" id="{4EAFC35D-B3C7-1240-9B7F-488D82DA6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21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0" name="AutoShape 32">
                <a:extLst>
                  <a:ext uri="{FF2B5EF4-FFF2-40B4-BE49-F238E27FC236}">
                    <a16:creationId xmlns:a16="http://schemas.microsoft.com/office/drawing/2014/main" id="{4C154A5A-4B6F-1347-B61E-027D23883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3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1" name="AutoShape 33">
                <a:extLst>
                  <a:ext uri="{FF2B5EF4-FFF2-40B4-BE49-F238E27FC236}">
                    <a16:creationId xmlns:a16="http://schemas.microsoft.com/office/drawing/2014/main" id="{4DD40E45-1AAD-EA4C-AAC8-5F96EEF75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2" name="AutoShape 34">
                <a:extLst>
                  <a:ext uri="{FF2B5EF4-FFF2-40B4-BE49-F238E27FC236}">
                    <a16:creationId xmlns:a16="http://schemas.microsoft.com/office/drawing/2014/main" id="{B2C70E39-F23F-BA49-8FA6-2A724C506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3" name="AutoShape 35">
                <a:extLst>
                  <a:ext uri="{FF2B5EF4-FFF2-40B4-BE49-F238E27FC236}">
                    <a16:creationId xmlns:a16="http://schemas.microsoft.com/office/drawing/2014/main" id="{9A5A8AB5-15C2-D342-B03F-5035940C8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53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4" name="AutoShape 36">
                <a:extLst>
                  <a:ext uri="{FF2B5EF4-FFF2-40B4-BE49-F238E27FC236}">
                    <a16:creationId xmlns:a16="http://schemas.microsoft.com/office/drawing/2014/main" id="{30AF18C3-15F1-F943-8DA6-42FFD28C8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5" name="AutoShape 37">
                <a:extLst>
                  <a:ext uri="{FF2B5EF4-FFF2-40B4-BE49-F238E27FC236}">
                    <a16:creationId xmlns:a16="http://schemas.microsoft.com/office/drawing/2014/main" id="{E85B6C8D-FC40-8843-AF3F-8BBAAF7FD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63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76" name="AutoShape 38">
                <a:extLst>
                  <a:ext uri="{FF2B5EF4-FFF2-40B4-BE49-F238E27FC236}">
                    <a16:creationId xmlns:a16="http://schemas.microsoft.com/office/drawing/2014/main" id="{CA5E4984-F7BF-E942-8B1A-DC39E498B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124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7" name="AutoShape 39">
                <a:extLst>
                  <a:ext uri="{FF2B5EF4-FFF2-40B4-BE49-F238E27FC236}">
                    <a16:creationId xmlns:a16="http://schemas.microsoft.com/office/drawing/2014/main" id="{BDC7BE07-EA9D-6445-8FDE-E51F3FDA6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140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8" name="AutoShape 40">
                <a:extLst>
                  <a:ext uri="{FF2B5EF4-FFF2-40B4-BE49-F238E27FC236}">
                    <a16:creationId xmlns:a16="http://schemas.microsoft.com/office/drawing/2014/main" id="{C01007CC-91A8-484E-9C2F-756A7D8A5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79" name="AutoShape 41">
                <a:extLst>
                  <a:ext uri="{FF2B5EF4-FFF2-40B4-BE49-F238E27FC236}">
                    <a16:creationId xmlns:a16="http://schemas.microsoft.com/office/drawing/2014/main" id="{30A3CCF0-6EE3-C24F-82E5-C097702B2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3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0" name="AutoShape 42">
                <a:extLst>
                  <a:ext uri="{FF2B5EF4-FFF2-40B4-BE49-F238E27FC236}">
                    <a16:creationId xmlns:a16="http://schemas.microsoft.com/office/drawing/2014/main" id="{ED5381D7-0FC0-B141-A471-EDB4167C1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1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1" name="AutoShape 43">
                <a:extLst>
                  <a:ext uri="{FF2B5EF4-FFF2-40B4-BE49-F238E27FC236}">
                    <a16:creationId xmlns:a16="http://schemas.microsoft.com/office/drawing/2014/main" id="{A3C0C2B0-D800-F546-A4A2-2ACED809B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48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2" name="AutoShape 44">
                <a:extLst>
                  <a:ext uri="{FF2B5EF4-FFF2-40B4-BE49-F238E27FC236}">
                    <a16:creationId xmlns:a16="http://schemas.microsoft.com/office/drawing/2014/main" id="{16E8BBAF-B9F1-6F4F-A4D3-22AFC8BCF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68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3" name="AutoShape 45">
                <a:extLst>
                  <a:ext uri="{FF2B5EF4-FFF2-40B4-BE49-F238E27FC236}">
                    <a16:creationId xmlns:a16="http://schemas.microsoft.com/office/drawing/2014/main" id="{0540AA6A-0112-7541-B354-F8EC2DA97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63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4" name="AutoShape 46">
                <a:extLst>
                  <a:ext uri="{FF2B5EF4-FFF2-40B4-BE49-F238E27FC236}">
                    <a16:creationId xmlns:a16="http://schemas.microsoft.com/office/drawing/2014/main" id="{8C9D5480-0CFA-924E-8AE4-F21E08201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5" name="AutoShape 47">
                <a:extLst>
                  <a:ext uri="{FF2B5EF4-FFF2-40B4-BE49-F238E27FC236}">
                    <a16:creationId xmlns:a16="http://schemas.microsoft.com/office/drawing/2014/main" id="{54C09119-2A0A-4348-A657-182402284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" y="145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6" name="AutoShape 48">
                <a:extLst>
                  <a:ext uri="{FF2B5EF4-FFF2-40B4-BE49-F238E27FC236}">
                    <a16:creationId xmlns:a16="http://schemas.microsoft.com/office/drawing/2014/main" id="{3C871FA3-CFAF-4745-ACDA-05623C492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63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7" name="AutoShape 49">
                <a:extLst>
                  <a:ext uri="{FF2B5EF4-FFF2-40B4-BE49-F238E27FC236}">
                    <a16:creationId xmlns:a16="http://schemas.microsoft.com/office/drawing/2014/main" id="{D666E917-225E-7E45-8003-530B6B537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6" y="136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8" name="AutoShape 50">
                <a:extLst>
                  <a:ext uri="{FF2B5EF4-FFF2-40B4-BE49-F238E27FC236}">
                    <a16:creationId xmlns:a16="http://schemas.microsoft.com/office/drawing/2014/main" id="{5D49C977-4DD2-B548-9802-C60DDABBB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1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89" name="AutoShape 51">
                <a:extLst>
                  <a:ext uri="{FF2B5EF4-FFF2-40B4-BE49-F238E27FC236}">
                    <a16:creationId xmlns:a16="http://schemas.microsoft.com/office/drawing/2014/main" id="{C7C465FC-ECC0-534B-8293-48A8D2053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129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0" name="AutoShape 52">
                <a:extLst>
                  <a:ext uri="{FF2B5EF4-FFF2-40B4-BE49-F238E27FC236}">
                    <a16:creationId xmlns:a16="http://schemas.microsoft.com/office/drawing/2014/main" id="{88F79E67-CDE7-2E46-8642-4ED0958D4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136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1" name="AutoShape 53">
                <a:extLst>
                  <a:ext uri="{FF2B5EF4-FFF2-40B4-BE49-F238E27FC236}">
                    <a16:creationId xmlns:a16="http://schemas.microsoft.com/office/drawing/2014/main" id="{8B24C40C-7454-5C46-BC61-B5F05F8C4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0" y="13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19" name="AutoShape 54">
              <a:extLst>
                <a:ext uri="{FF2B5EF4-FFF2-40B4-BE49-F238E27FC236}">
                  <a16:creationId xmlns:a16="http://schemas.microsoft.com/office/drawing/2014/main" id="{D7702FA9-7C74-014A-B6A8-0620B210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264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" name="AutoShape 55">
              <a:extLst>
                <a:ext uri="{FF2B5EF4-FFF2-40B4-BE49-F238E27FC236}">
                  <a16:creationId xmlns:a16="http://schemas.microsoft.com/office/drawing/2014/main" id="{3BC4AF7B-42BA-3142-A427-C2A9B77E3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76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1" name="AutoShape 56">
              <a:extLst>
                <a:ext uri="{FF2B5EF4-FFF2-40B4-BE49-F238E27FC236}">
                  <a16:creationId xmlns:a16="http://schemas.microsoft.com/office/drawing/2014/main" id="{EA76B270-33FD-7147-82D0-89650CB66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72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2" name="AutoShape 57">
              <a:extLst>
                <a:ext uri="{FF2B5EF4-FFF2-40B4-BE49-F238E27FC236}">
                  <a16:creationId xmlns:a16="http://schemas.microsoft.com/office/drawing/2014/main" id="{D65404A0-C722-2549-89BE-3EAA2765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20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4" name="AutoShape 58">
              <a:extLst>
                <a:ext uri="{FF2B5EF4-FFF2-40B4-BE49-F238E27FC236}">
                  <a16:creationId xmlns:a16="http://schemas.microsoft.com/office/drawing/2014/main" id="{2CA343EC-9EDE-8D41-88AD-73AFDBFBE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216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5" name="AutoShape 59">
              <a:extLst>
                <a:ext uri="{FF2B5EF4-FFF2-40B4-BE49-F238E27FC236}">
                  <a16:creationId xmlns:a16="http://schemas.microsoft.com/office/drawing/2014/main" id="{B710DD48-35DB-DF45-8959-53A90F91C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928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6" name="AutoShape 60">
              <a:extLst>
                <a:ext uri="{FF2B5EF4-FFF2-40B4-BE49-F238E27FC236}">
                  <a16:creationId xmlns:a16="http://schemas.microsoft.com/office/drawing/2014/main" id="{9F169611-4824-2944-A4D1-606B65E89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32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7" name="AutoShape 61">
              <a:extLst>
                <a:ext uri="{FF2B5EF4-FFF2-40B4-BE49-F238E27FC236}">
                  <a16:creationId xmlns:a16="http://schemas.microsoft.com/office/drawing/2014/main" id="{03E1C9C4-02ED-4246-A9EB-2B14D687E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24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8" name="AutoShape 62">
              <a:extLst>
                <a:ext uri="{FF2B5EF4-FFF2-40B4-BE49-F238E27FC236}">
                  <a16:creationId xmlns:a16="http://schemas.microsoft.com/office/drawing/2014/main" id="{A8C51A65-D6B7-484F-93C4-60C68A0F0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216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grpSp>
          <p:nvGrpSpPr>
            <p:cNvPr id="29" name="Group 63">
              <a:extLst>
                <a:ext uri="{FF2B5EF4-FFF2-40B4-BE49-F238E27FC236}">
                  <a16:creationId xmlns:a16="http://schemas.microsoft.com/office/drawing/2014/main" id="{2B2823F6-33CD-1A4F-8181-EE3CF8E3A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984"/>
              <a:ext cx="720" cy="512"/>
              <a:chOff x="3072" y="2024"/>
              <a:chExt cx="720" cy="512"/>
            </a:xfrm>
          </p:grpSpPr>
          <p:sp>
            <p:nvSpPr>
              <p:cNvPr id="38" name="AutoShape 64">
                <a:extLst>
                  <a:ext uri="{FF2B5EF4-FFF2-40B4-BE49-F238E27FC236}">
                    <a16:creationId xmlns:a16="http://schemas.microsoft.com/office/drawing/2014/main" id="{67BBC589-2677-B74E-9CEF-955EF35DB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2" y="230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9" name="AutoShape 65">
                <a:extLst>
                  <a:ext uri="{FF2B5EF4-FFF2-40B4-BE49-F238E27FC236}">
                    <a16:creationId xmlns:a16="http://schemas.microsoft.com/office/drawing/2014/main" id="{331C826B-338D-A24B-9DFA-2C56EF42A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48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0" name="AutoShape 66">
                <a:extLst>
                  <a:ext uri="{FF2B5EF4-FFF2-40B4-BE49-F238E27FC236}">
                    <a16:creationId xmlns:a16="http://schemas.microsoft.com/office/drawing/2014/main" id="{A3D0E5C7-CA17-1B4A-AAE4-D83FDB6F1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1" name="AutoShape 67">
                <a:extLst>
                  <a:ext uri="{FF2B5EF4-FFF2-40B4-BE49-F238E27FC236}">
                    <a16:creationId xmlns:a16="http://schemas.microsoft.com/office/drawing/2014/main" id="{683C06B0-9C48-0F40-83C6-95145103A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16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2" name="AutoShape 68">
                <a:extLst>
                  <a:ext uri="{FF2B5EF4-FFF2-40B4-BE49-F238E27FC236}">
                    <a16:creationId xmlns:a16="http://schemas.microsoft.com/office/drawing/2014/main" id="{B8F6BC43-8706-434F-B3C3-1C43F37A9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29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3" name="AutoShape 69">
                <a:extLst>
                  <a:ext uri="{FF2B5EF4-FFF2-40B4-BE49-F238E27FC236}">
                    <a16:creationId xmlns:a16="http://schemas.microsoft.com/office/drawing/2014/main" id="{EB3CF71C-1E08-9140-9506-C4C7D7145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02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44" name="AutoShape 70">
                <a:extLst>
                  <a:ext uri="{FF2B5EF4-FFF2-40B4-BE49-F238E27FC236}">
                    <a16:creationId xmlns:a16="http://schemas.microsoft.com/office/drawing/2014/main" id="{289819F6-5C1F-074D-B009-C57B406FD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3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5" name="AutoShape 71">
                <a:extLst>
                  <a:ext uri="{FF2B5EF4-FFF2-40B4-BE49-F238E27FC236}">
                    <a16:creationId xmlns:a16="http://schemas.microsoft.com/office/drawing/2014/main" id="{7774B4A8-D84F-4649-B50D-7C15B2104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344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6" name="AutoShape 72">
                <a:extLst>
                  <a:ext uri="{FF2B5EF4-FFF2-40B4-BE49-F238E27FC236}">
                    <a16:creationId xmlns:a16="http://schemas.microsoft.com/office/drawing/2014/main" id="{2284D614-60F2-4341-B0B8-7A54CFD7C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7" name="AutoShape 73">
                <a:extLst>
                  <a:ext uri="{FF2B5EF4-FFF2-40B4-BE49-F238E27FC236}">
                    <a16:creationId xmlns:a16="http://schemas.microsoft.com/office/drawing/2014/main" id="{265517DA-83DC-2444-A361-14845D396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05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8" name="AutoShape 74">
                <a:extLst>
                  <a:ext uri="{FF2B5EF4-FFF2-40B4-BE49-F238E27FC236}">
                    <a16:creationId xmlns:a16="http://schemas.microsoft.com/office/drawing/2014/main" id="{7CE37F9B-84DB-C64D-AEB2-72175A2A8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20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9" name="AutoShape 75">
                <a:extLst>
                  <a:ext uri="{FF2B5EF4-FFF2-40B4-BE49-F238E27FC236}">
                    <a16:creationId xmlns:a16="http://schemas.microsoft.com/office/drawing/2014/main" id="{CB9FC6CE-9BEF-4042-B682-831E688CC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056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0" name="AutoShape 76">
                <a:extLst>
                  <a:ext uri="{FF2B5EF4-FFF2-40B4-BE49-F238E27FC236}">
                    <a16:creationId xmlns:a16="http://schemas.microsoft.com/office/drawing/2014/main" id="{ABA28CD5-B638-5647-8895-85B68D595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24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1" name="AutoShape 77">
                <a:extLst>
                  <a:ext uri="{FF2B5EF4-FFF2-40B4-BE49-F238E27FC236}">
                    <a16:creationId xmlns:a16="http://schemas.microsoft.com/office/drawing/2014/main" id="{3C46D7D1-E10B-2E45-A664-32E6D902F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2" name="AutoShape 78">
                <a:extLst>
                  <a:ext uri="{FF2B5EF4-FFF2-40B4-BE49-F238E27FC236}">
                    <a16:creationId xmlns:a16="http://schemas.microsoft.com/office/drawing/2014/main" id="{19A1D6A9-95B8-8B41-A1D0-5AEB1A426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392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3" name="AutoShape 79">
                <a:extLst>
                  <a:ext uri="{FF2B5EF4-FFF2-40B4-BE49-F238E27FC236}">
                    <a16:creationId xmlns:a16="http://schemas.microsoft.com/office/drawing/2014/main" id="{93DD567A-3336-1F4B-A43F-076C001DA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44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4" name="AutoShape 80">
                <a:extLst>
                  <a:ext uri="{FF2B5EF4-FFF2-40B4-BE49-F238E27FC236}">
                    <a16:creationId xmlns:a16="http://schemas.microsoft.com/office/drawing/2014/main" id="{82668A7A-05DC-454A-B34F-5A8EC6F79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160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5" name="AutoShape 81">
                <a:extLst>
                  <a:ext uri="{FF2B5EF4-FFF2-40B4-BE49-F238E27FC236}">
                    <a16:creationId xmlns:a16="http://schemas.microsoft.com/office/drawing/2014/main" id="{B4E05AE2-08C6-7142-81B6-16FC1DA4B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208"/>
                <a:ext cx="48" cy="48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31" name="AutoShape 82">
              <a:extLst>
                <a:ext uri="{FF2B5EF4-FFF2-40B4-BE49-F238E27FC236}">
                  <a16:creationId xmlns:a16="http://schemas.microsoft.com/office/drawing/2014/main" id="{D0670BA2-31BE-9649-9104-545E6F708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72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2" name="AutoShape 83">
              <a:extLst>
                <a:ext uri="{FF2B5EF4-FFF2-40B4-BE49-F238E27FC236}">
                  <a16:creationId xmlns:a16="http://schemas.microsoft.com/office/drawing/2014/main" id="{581C85B5-DE5E-4648-A85E-E93E1535C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024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3" name="AutoShape 84">
              <a:extLst>
                <a:ext uri="{FF2B5EF4-FFF2-40B4-BE49-F238E27FC236}">
                  <a16:creationId xmlns:a16="http://schemas.microsoft.com/office/drawing/2014/main" id="{20ED9482-7AB4-5841-9D7A-ADBBB1F2F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792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34" name="AutoShape 85">
              <a:extLst>
                <a:ext uri="{FF2B5EF4-FFF2-40B4-BE49-F238E27FC236}">
                  <a16:creationId xmlns:a16="http://schemas.microsoft.com/office/drawing/2014/main" id="{43BFADBC-30D4-234A-A497-F6CE6353D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888"/>
              <a:ext cx="48" cy="48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pic>
        <p:nvPicPr>
          <p:cNvPr id="92" name="Graphic 91" descr="Arrow: Straight with solid fill">
            <a:extLst>
              <a:ext uri="{FF2B5EF4-FFF2-40B4-BE49-F238E27FC236}">
                <a16:creationId xmlns:a16="http://schemas.microsoft.com/office/drawing/2014/main" id="{3DBED032-9843-5F49-85C6-E045E62549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461829" y="1738677"/>
            <a:ext cx="296010" cy="296010"/>
          </a:xfrm>
          <a:prstGeom prst="rect">
            <a:avLst/>
          </a:prstGeom>
        </p:spPr>
      </p:pic>
      <p:pic>
        <p:nvPicPr>
          <p:cNvPr id="93" name="Graphic 92" descr="Arrow: Straight with solid fill">
            <a:extLst>
              <a:ext uri="{FF2B5EF4-FFF2-40B4-BE49-F238E27FC236}">
                <a16:creationId xmlns:a16="http://schemas.microsoft.com/office/drawing/2014/main" id="{2BBA5CF0-E284-1A45-8DFE-BFE85492A8D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460015" y="3033851"/>
            <a:ext cx="296010" cy="296010"/>
          </a:xfrm>
          <a:prstGeom prst="rect">
            <a:avLst/>
          </a:prstGeom>
        </p:spPr>
      </p:pic>
      <p:pic>
        <p:nvPicPr>
          <p:cNvPr id="94" name="Graphic 93" descr="Arrow: Straight with solid fill">
            <a:extLst>
              <a:ext uri="{FF2B5EF4-FFF2-40B4-BE49-F238E27FC236}">
                <a16:creationId xmlns:a16="http://schemas.microsoft.com/office/drawing/2014/main" id="{9C3A934F-4EFC-844E-9364-C05C5C856DC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415424" y="4341951"/>
            <a:ext cx="296010" cy="296010"/>
          </a:xfrm>
          <a:prstGeom prst="rect">
            <a:avLst/>
          </a:prstGeom>
        </p:spPr>
      </p:pic>
      <p:sp>
        <p:nvSpPr>
          <p:cNvPr id="95" name="Rectangle 3">
            <a:extLst>
              <a:ext uri="{FF2B5EF4-FFF2-40B4-BE49-F238E27FC236}">
                <a16:creationId xmlns:a16="http://schemas.microsoft.com/office/drawing/2014/main" id="{0DFB2212-A131-7945-994C-B5202541F4FC}"/>
              </a:ext>
            </a:extLst>
          </p:cNvPr>
          <p:cNvSpPr txBox="1">
            <a:spLocks noChangeArrowheads="1"/>
          </p:cNvSpPr>
          <p:nvPr/>
        </p:nvSpPr>
        <p:spPr>
          <a:xfrm>
            <a:off x="9657443" y="2469609"/>
            <a:ext cx="2159000" cy="1666962"/>
          </a:xfrm>
          <a:prstGeom prst="rect">
            <a:avLst/>
          </a:prstGeom>
        </p:spPr>
        <p:txBody>
          <a:bodyPr lIns="92075" tIns="46038" rIns="92075" bIns="46038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>
                <a:latin typeface="+mj-lt"/>
              </a:rPr>
              <a:t>Forgetting can occur at any memory stage.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698B9-D0DC-D242-9477-1ABA7D768395}"/>
              </a:ext>
            </a:extLst>
          </p:cNvPr>
          <p:cNvSpPr/>
          <p:nvPr/>
        </p:nvSpPr>
        <p:spPr>
          <a:xfrm>
            <a:off x="2120896" y="1076240"/>
            <a:ext cx="31477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CA6BF"/>
                </a:solidFill>
                <a:latin typeface="Lato" panose="020F0802020204030203" pitchFamily="34" charset="77"/>
              </a:rPr>
              <a:t>Sensory memory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The senses momentarily register amazing detail</a:t>
            </a:r>
          </a:p>
        </p:txBody>
      </p:sp>
      <p:pic>
        <p:nvPicPr>
          <p:cNvPr id="104" name="Graphic 103" descr="Arrow: Straight with solid fill">
            <a:extLst>
              <a:ext uri="{FF2B5EF4-FFF2-40B4-BE49-F238E27FC236}">
                <a16:creationId xmlns:a16="http://schemas.microsoft.com/office/drawing/2014/main" id="{8F65CF41-3EB0-7048-90DD-C4221D9277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546785" y="2126430"/>
            <a:ext cx="296010" cy="2960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D7DE3B-9431-894A-A100-CCE2DA86C4A6}"/>
              </a:ext>
            </a:extLst>
          </p:cNvPr>
          <p:cNvSpPr/>
          <p:nvPr/>
        </p:nvSpPr>
        <p:spPr>
          <a:xfrm>
            <a:off x="686711" y="251852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CA6BF"/>
                </a:solidFill>
                <a:latin typeface="Lato" panose="020F0802020204030203" pitchFamily="34" charset="77"/>
              </a:rPr>
              <a:t>Short-term memory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A few items are both noticed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and encoded</a:t>
            </a:r>
          </a:p>
        </p:txBody>
      </p:sp>
      <p:pic>
        <p:nvPicPr>
          <p:cNvPr id="105" name="Graphic 104" descr="Arrow: Straight with solid fill">
            <a:extLst>
              <a:ext uri="{FF2B5EF4-FFF2-40B4-BE49-F238E27FC236}">
                <a16:creationId xmlns:a16="http://schemas.microsoft.com/office/drawing/2014/main" id="{B0B9AE06-9169-EB48-A2EC-82F00E3CF39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546785" y="3463287"/>
            <a:ext cx="296010" cy="29601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8E16BC15-7AAE-C248-B1AA-000EE315DCDB}"/>
              </a:ext>
            </a:extLst>
          </p:cNvPr>
          <p:cNvSpPr/>
          <p:nvPr/>
        </p:nvSpPr>
        <p:spPr>
          <a:xfrm>
            <a:off x="631686" y="3808063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CA6BF"/>
                </a:solidFill>
              </a:rPr>
              <a:t>Long-term storage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Some items are altered or lost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4B6E19F-A7AF-E34F-AE74-3B06C366895A}"/>
              </a:ext>
            </a:extLst>
          </p:cNvPr>
          <p:cNvSpPr/>
          <p:nvPr/>
        </p:nvSpPr>
        <p:spPr>
          <a:xfrm>
            <a:off x="646790" y="4922952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rgbClr val="0CA6BF"/>
                </a:solidFill>
                <a:latin typeface="Lato" panose="020F0802020204030203" pitchFamily="34" charset="77"/>
              </a:rPr>
              <a:t>Retrieval from long-term memory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Depending on interference, retrieval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cues, moods, and motives, some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dirty="0"/>
              <a:t>things get retrieved, some don’t</a:t>
            </a:r>
            <a:endParaRPr lang="en-US" altLang="en-US" sz="2800" dirty="0"/>
          </a:p>
        </p:txBody>
      </p:sp>
      <p:pic>
        <p:nvPicPr>
          <p:cNvPr id="108" name="Graphic 107" descr="Arrow: Straight with solid fill">
            <a:extLst>
              <a:ext uri="{FF2B5EF4-FFF2-40B4-BE49-F238E27FC236}">
                <a16:creationId xmlns:a16="http://schemas.microsoft.com/office/drawing/2014/main" id="{7B7E8F87-82B5-6746-B04D-665D7A73B9E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531681" y="4556057"/>
            <a:ext cx="296010" cy="29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0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build="p" bldLvl="4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b="1" dirty="0">
                <a:solidFill>
                  <a:srgbClr val="1DA7E1"/>
                </a:solidFill>
              </a:rPr>
              <a:t>Measures of Forgetting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6936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Psychologists use </a:t>
            </a:r>
            <a:r>
              <a:rPr lang="en-US" b="1" dirty="0">
                <a:solidFill>
                  <a:srgbClr val="1DA7E1"/>
                </a:solidFill>
              </a:rPr>
              <a:t>three methods to measure forgetting/ retention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The retention refers to the proportion of material retained     </a:t>
            </a:r>
            <a:br>
              <a:rPr lang="en-US" b="1" dirty="0"/>
            </a:br>
            <a:r>
              <a:rPr lang="en-US" b="1" dirty="0"/>
              <a:t>   (remembered) or the amount forgotten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DA7E1"/>
                </a:solidFill>
              </a:rPr>
              <a:t>1. Recall</a:t>
            </a:r>
          </a:p>
          <a:p>
            <a:pPr marL="0" indent="0">
              <a:buNone/>
            </a:pPr>
            <a:r>
              <a:rPr lang="en-US" dirty="0"/>
              <a:t>   A recall measure requires participants to reproduce information on its    </a:t>
            </a:r>
            <a:br>
              <a:rPr lang="en-US" dirty="0"/>
            </a:br>
            <a:r>
              <a:rPr lang="en-US" dirty="0"/>
              <a:t>   own without any cues.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DA7E1"/>
                </a:solidFill>
              </a:rPr>
              <a:t>2. Recognition</a:t>
            </a:r>
          </a:p>
          <a:p>
            <a:pPr marL="0" indent="0">
              <a:buNone/>
            </a:pPr>
            <a:r>
              <a:rPr lang="en-US" dirty="0"/>
              <a:t>   A recognition measure of retention requires participants to select  </a:t>
            </a:r>
            <a:br>
              <a:rPr lang="en-US" dirty="0"/>
            </a:br>
            <a:r>
              <a:rPr lang="en-US" dirty="0"/>
              <a:t>   previously learned information from an array of options.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DA7E1"/>
                </a:solidFill>
              </a:rPr>
              <a:t>3. Relearning</a:t>
            </a:r>
          </a:p>
          <a:p>
            <a:pPr marL="0" indent="0">
              <a:buNone/>
            </a:pPr>
            <a:r>
              <a:rPr lang="en-US" dirty="0"/>
              <a:t>   A relearning measure of retention requires a participant to memorize    </a:t>
            </a:r>
            <a:br>
              <a:rPr lang="en-US" dirty="0"/>
            </a:br>
            <a:r>
              <a:rPr lang="en-US" dirty="0"/>
              <a:t>   information a second time to determine how much time or effort is saved  </a:t>
            </a:r>
            <a:br>
              <a:rPr lang="en-US" dirty="0"/>
            </a:br>
            <a:r>
              <a:rPr lang="en-US" dirty="0"/>
              <a:t>   by having learned it before.</a:t>
            </a:r>
          </a:p>
        </p:txBody>
      </p:sp>
    </p:spTree>
    <p:extLst>
      <p:ext uri="{BB962C8B-B14F-4D97-AF65-F5344CB8AC3E}">
        <p14:creationId xmlns:p14="http://schemas.microsoft.com/office/powerpoint/2010/main" val="1561416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1599738" y="775825"/>
            <a:ext cx="8240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Impairments</a:t>
            </a:r>
            <a:br>
              <a:rPr lang="en-US" sz="6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altLang="en-US" sz="5400" b="1" dirty="0"/>
              <a:t>Amnesia</a:t>
            </a:r>
            <a:r>
              <a:rPr lang="en-US" altLang="en-US" sz="6000" dirty="0"/>
              <a:t> </a:t>
            </a:r>
            <a:endParaRPr lang="id-ID" sz="6000" spc="600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4515746" y="1783634"/>
            <a:ext cx="2625281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69034" y="253398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2069034" y="305020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Freeform 40">
            <a:extLst>
              <a:ext uri="{FF2B5EF4-FFF2-40B4-BE49-F238E27FC236}">
                <a16:creationId xmlns:a16="http://schemas.microsoft.com/office/drawing/2014/main" id="{350FA78C-8203-F948-9898-915F85CC6F1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">
            <a:extLst>
              <a:ext uri="{FF2B5EF4-FFF2-40B4-BE49-F238E27FC236}">
                <a16:creationId xmlns:a16="http://schemas.microsoft.com/office/drawing/2014/main" id="{AB21A826-F916-1346-9AB4-47A6F4C4288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: Shape 36">
            <a:extLst>
              <a:ext uri="{FF2B5EF4-FFF2-40B4-BE49-F238E27FC236}">
                <a16:creationId xmlns:a16="http://schemas.microsoft.com/office/drawing/2014/main" id="{C7CFF3DC-3032-F547-B2A2-074932D1F4F6}"/>
              </a:ext>
            </a:extLst>
          </p:cNvPr>
          <p:cNvSpPr>
            <a:spLocks/>
          </p:cNvSpPr>
          <p:nvPr/>
        </p:nvSpPr>
        <p:spPr bwMode="auto">
          <a:xfrm>
            <a:off x="2038693" y="427799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C0F88C4-1F65-FF42-9AA2-E7C98BDA93C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451239" y="2409162"/>
            <a:ext cx="800735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en-US" dirty="0">
                <a:solidFill>
                  <a:srgbClr val="0CA6BF"/>
                </a:solidFill>
              </a:rPr>
              <a:t>Amnesia : </a:t>
            </a:r>
            <a:r>
              <a:rPr lang="en-US" altLang="en-US" dirty="0"/>
              <a:t>severe memory loss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0CA6BF"/>
                </a:solidFill>
              </a:rPr>
              <a:t>Retrograde amnesia : </a:t>
            </a:r>
            <a:r>
              <a:rPr lang="en-US" altLang="en-US" dirty="0"/>
              <a:t>Inability to remember past episodic information; common after head injury; need for </a:t>
            </a:r>
            <a:r>
              <a:rPr lang="en-US" altLang="en-US" i="1" dirty="0"/>
              <a:t>consolidation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0CA6BF"/>
                </a:solidFill>
              </a:rPr>
              <a:t>Anterograde amnesia : </a:t>
            </a:r>
            <a:r>
              <a:rPr lang="en-US" altLang="en-US" dirty="0"/>
              <a:t>Inability to form new memories; related to hippocampus damage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1DA7E1"/>
                </a:solidFill>
              </a:rPr>
              <a:t>Korsakoff</a:t>
            </a:r>
            <a:r>
              <a:rPr lang="en-US" altLang="en-US" dirty="0"/>
              <a:t>: a disease that afflicts long-term alcoholics </a:t>
            </a:r>
            <a:r>
              <a:rPr lang="en-US" altLang="en-US" dirty="0">
                <a:solidFill>
                  <a:srgbClr val="FFC000"/>
                </a:solidFill>
              </a:rPr>
              <a:t>Add detail from lecture &amp; book</a:t>
            </a: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20A7E0"/>
                </a:solidFill>
              </a:rPr>
              <a:t>Alzheimer</a:t>
            </a:r>
            <a:r>
              <a:rPr lang="en-US" altLang="en-US" dirty="0">
                <a:solidFill>
                  <a:srgbClr val="FFC000"/>
                </a:solidFill>
              </a:rPr>
              <a:t>: </a:t>
            </a:r>
            <a:r>
              <a:rPr lang="en-US" altLang="en-US" dirty="0"/>
              <a:t>daily life forgetting (</a:t>
            </a:r>
            <a:r>
              <a:rPr lang="en-US" altLang="en-US" dirty="0" err="1"/>
              <a:t>esp</a:t>
            </a:r>
            <a:r>
              <a:rPr lang="en-US" altLang="en-US" dirty="0"/>
              <a:t> new memories formation is weak) </a:t>
            </a:r>
            <a:r>
              <a:rPr lang="en-US" altLang="en-US" dirty="0">
                <a:solidFill>
                  <a:srgbClr val="FFC000"/>
                </a:solidFill>
              </a:rPr>
              <a:t>Add detail from lecture &amp; book</a:t>
            </a:r>
          </a:p>
        </p:txBody>
      </p:sp>
    </p:spTree>
    <p:extLst>
      <p:ext uri="{BB962C8B-B14F-4D97-AF65-F5344CB8AC3E}">
        <p14:creationId xmlns:p14="http://schemas.microsoft.com/office/powerpoint/2010/main" val="1111384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389297" y="0"/>
            <a:ext cx="0" cy="1104900"/>
          </a:xfrm>
          <a:prstGeom prst="line">
            <a:avLst/>
          </a:prstGeom>
          <a:ln w="28575" cap="rnd">
            <a:solidFill>
              <a:srgbClr val="20A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1990259" y="148931"/>
            <a:ext cx="8210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Theories of Forgetting</a:t>
            </a:r>
            <a:endParaRPr lang="id-ID" sz="5400" b="1" spc="600" dirty="0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 flipH="1">
            <a:off x="5038262" y="1234994"/>
            <a:ext cx="2625281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ounded Rectangle 12"/>
          <p:cNvSpPr/>
          <p:nvPr/>
        </p:nvSpPr>
        <p:spPr>
          <a:xfrm flipH="1">
            <a:off x="4080350" y="1245154"/>
            <a:ext cx="887414" cy="99060"/>
          </a:xfrm>
          <a:prstGeom prst="roundRect">
            <a:avLst>
              <a:gd name="adj" fmla="val 50000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99741" y="229087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BCBD7-22DB-43E7-A486-7E3D419948DB}"/>
              </a:ext>
            </a:extLst>
          </p:cNvPr>
          <p:cNvSpPr txBox="1"/>
          <p:nvPr/>
        </p:nvSpPr>
        <p:spPr>
          <a:xfrm>
            <a:off x="1968193" y="2128838"/>
            <a:ext cx="913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en-US" sz="2400" b="1" dirty="0">
                <a:solidFill>
                  <a:srgbClr val="0CA6BF"/>
                </a:solidFill>
              </a:rPr>
              <a:t>Encoding Failure: </a:t>
            </a:r>
            <a:r>
              <a:rPr lang="en-US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Pseudoforgetting</a:t>
            </a:r>
            <a:r>
              <a:rPr lang="en-US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usually attributed to lack of attention</a:t>
            </a:r>
            <a:r>
              <a:rPr lang="en-US" altLang="en-US" sz="2400" b="1" dirty="0">
                <a:solidFill>
                  <a:srgbClr val="0CA6BF"/>
                </a:solidFill>
              </a:rPr>
              <a:t>. </a:t>
            </a:r>
            <a:r>
              <a:rPr lang="en-US" altLang="en-US" sz="2400" dirty="0"/>
              <a:t>When a memory was never formed in the first place</a:t>
            </a:r>
          </a:p>
        </p:txBody>
      </p:sp>
      <p:sp>
        <p:nvSpPr>
          <p:cNvPr id="18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1599741" y="2897807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28" name="Rounded Rectangle 27"/>
          <p:cNvSpPr/>
          <p:nvPr/>
        </p:nvSpPr>
        <p:spPr>
          <a:xfrm rot="17173216">
            <a:off x="9464300" y="-158257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 rot="14833909">
            <a:off x="-503661" y="5029496"/>
            <a:ext cx="1007320" cy="1007320"/>
          </a:xfrm>
          <a:prstGeom prst="roundRect">
            <a:avLst>
              <a:gd name="adj" fmla="val 9088"/>
            </a:avLst>
          </a:pr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11236090" y="694458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: Rounded Corners 62">
            <a:extLst>
              <a:ext uri="{FF2B5EF4-FFF2-40B4-BE49-F238E27FC236}">
                <a16:creationId xmlns:a16="http://schemas.microsoft.com/office/drawing/2014/main" id="{0773CC93-61D7-4AA7-AB48-E7E5D0261A9F}"/>
              </a:ext>
            </a:extLst>
          </p:cNvPr>
          <p:cNvSpPr/>
          <p:nvPr/>
        </p:nvSpPr>
        <p:spPr>
          <a:xfrm>
            <a:off x="760558" y="6192489"/>
            <a:ext cx="368978" cy="36897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Freeform 40">
            <a:extLst>
              <a:ext uri="{FF2B5EF4-FFF2-40B4-BE49-F238E27FC236}">
                <a16:creationId xmlns:a16="http://schemas.microsoft.com/office/drawing/2014/main" id="{350FA78C-8203-F948-9898-915F85CC6F12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1">
            <a:extLst>
              <a:ext uri="{FF2B5EF4-FFF2-40B4-BE49-F238E27FC236}">
                <a16:creationId xmlns:a16="http://schemas.microsoft.com/office/drawing/2014/main" id="{AB21A826-F916-1346-9AB4-47A6F4C4288D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: Shape 36">
            <a:extLst>
              <a:ext uri="{FF2B5EF4-FFF2-40B4-BE49-F238E27FC236}">
                <a16:creationId xmlns:a16="http://schemas.microsoft.com/office/drawing/2014/main" id="{C7CFF3DC-3032-F547-B2A2-074932D1F4F6}"/>
              </a:ext>
            </a:extLst>
          </p:cNvPr>
          <p:cNvSpPr>
            <a:spLocks/>
          </p:cNvSpPr>
          <p:nvPr/>
        </p:nvSpPr>
        <p:spPr bwMode="auto">
          <a:xfrm>
            <a:off x="1599741" y="3732064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2" name="Freeform: Shape 36">
            <a:extLst>
              <a:ext uri="{FF2B5EF4-FFF2-40B4-BE49-F238E27FC236}">
                <a16:creationId xmlns:a16="http://schemas.microsoft.com/office/drawing/2014/main" id="{2321CFCD-6A11-8A44-B18F-493BA1B4FB0F}"/>
              </a:ext>
            </a:extLst>
          </p:cNvPr>
          <p:cNvSpPr>
            <a:spLocks/>
          </p:cNvSpPr>
          <p:nvPr/>
        </p:nvSpPr>
        <p:spPr bwMode="auto">
          <a:xfrm>
            <a:off x="1578247" y="5301881"/>
            <a:ext cx="249336" cy="249336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36B561-D559-7F4F-9882-E306897EBDF0}"/>
              </a:ext>
            </a:extLst>
          </p:cNvPr>
          <p:cNvSpPr txBox="1"/>
          <p:nvPr/>
        </p:nvSpPr>
        <p:spPr>
          <a:xfrm>
            <a:off x="1500111" y="2836181"/>
            <a:ext cx="92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en-US" sz="2400" b="1" dirty="0">
                <a:solidFill>
                  <a:srgbClr val="0CA6BF"/>
                </a:solidFill>
              </a:rPr>
              <a:t>Memory Traces</a:t>
            </a:r>
            <a:r>
              <a:rPr lang="en-US" altLang="en-US" sz="2400" dirty="0">
                <a:solidFill>
                  <a:srgbClr val="0CA6BF"/>
                </a:solidFill>
              </a:rPr>
              <a:t>: </a:t>
            </a:r>
            <a:r>
              <a:rPr lang="en-US" altLang="en-US" sz="2400" dirty="0"/>
              <a:t>Physical changes in nerve cells or brain activity that occur when memories are stored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C9A9D4-E700-074B-B7E6-30F49884287B}"/>
              </a:ext>
            </a:extLst>
          </p:cNvPr>
          <p:cNvSpPr txBox="1"/>
          <p:nvPr/>
        </p:nvSpPr>
        <p:spPr>
          <a:xfrm>
            <a:off x="1968193" y="3597292"/>
            <a:ext cx="9135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0CA6BF"/>
                </a:solidFill>
              </a:rPr>
              <a:t>Memory Decay</a:t>
            </a:r>
            <a:r>
              <a:rPr lang="en-US" altLang="en-US" sz="2400" dirty="0">
                <a:solidFill>
                  <a:srgbClr val="0CA6BF"/>
                </a:solidFill>
              </a:rPr>
              <a:t>: This theory proposes that forgetting occurs because memory traces fade with time.  </a:t>
            </a:r>
            <a:r>
              <a:rPr lang="en-US" altLang="en-US" sz="2400" dirty="0"/>
              <a:t>When memory traces become weaker; fading or weakening of memories; happens frequently for sensory memories and short-term memories.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817ADB-C78C-6C42-9A95-77D647FC9548}"/>
              </a:ext>
            </a:extLst>
          </p:cNvPr>
          <p:cNvSpPr/>
          <p:nvPr/>
        </p:nvSpPr>
        <p:spPr>
          <a:xfrm>
            <a:off x="1990261" y="5211165"/>
            <a:ext cx="9135235" cy="690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400" b="1" dirty="0">
                <a:solidFill>
                  <a:srgbClr val="0CA6BF"/>
                </a:solidFill>
              </a:rPr>
              <a:t>Disuse</a:t>
            </a:r>
            <a:r>
              <a:rPr lang="en-US" altLang="en-US" sz="2400" dirty="0">
                <a:solidFill>
                  <a:srgbClr val="0CA6BF"/>
                </a:solidFill>
              </a:rPr>
              <a:t>: </a:t>
            </a:r>
            <a:r>
              <a:rPr lang="en-US" altLang="en-US" sz="2400" dirty="0"/>
              <a:t>Theory that long-term memory traces weaken when memories are not used or retrieved often</a:t>
            </a:r>
          </a:p>
        </p:txBody>
      </p:sp>
    </p:spTree>
    <p:extLst>
      <p:ext uri="{BB962C8B-B14F-4D97-AF65-F5344CB8AC3E}">
        <p14:creationId xmlns:p14="http://schemas.microsoft.com/office/powerpoint/2010/main" val="3375770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680"/>
            <a:ext cx="6985000" cy="1005840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Theories of Forgetting</a:t>
            </a:r>
            <a:br>
              <a:rPr lang="id-ID" b="1" spc="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5952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0A7E0"/>
                </a:solidFill>
              </a:rPr>
              <a:t>      </a:t>
            </a:r>
            <a:r>
              <a:rPr lang="en-US" b="1" u="sng" dirty="0">
                <a:solidFill>
                  <a:srgbClr val="20A7E0"/>
                </a:solidFill>
              </a:rPr>
              <a:t>Interference theory</a:t>
            </a:r>
          </a:p>
          <a:p>
            <a:pPr marL="0" indent="0">
              <a:buNone/>
            </a:pPr>
            <a:r>
              <a:rPr lang="en-US" dirty="0"/>
              <a:t>   This theory proposes that people forget information because of competition from  </a:t>
            </a:r>
            <a:br>
              <a:rPr lang="en-US" dirty="0"/>
            </a:br>
            <a:r>
              <a:rPr lang="en-US" dirty="0"/>
              <a:t>    other material. </a:t>
            </a:r>
          </a:p>
          <a:p>
            <a:pPr marL="0" indent="0">
              <a:buNone/>
            </a:pPr>
            <a:r>
              <a:rPr lang="en-US" dirty="0"/>
              <a:t>Two kinds of Interference: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20A7E0"/>
                </a:solidFill>
              </a:rPr>
              <a:t>Retroactive interference</a:t>
            </a:r>
          </a:p>
          <a:p>
            <a:pPr marL="0" indent="0">
              <a:buNone/>
            </a:pPr>
            <a:r>
              <a:rPr lang="en-US" dirty="0"/>
              <a:t>       When new information (List B) impairs the retention of previously learned  </a:t>
            </a:r>
            <a:br>
              <a:rPr lang="en-US" dirty="0"/>
            </a:br>
            <a:r>
              <a:rPr lang="en-US" dirty="0"/>
              <a:t>       information (List A). </a:t>
            </a:r>
            <a:r>
              <a:rPr lang="en-US" dirty="0">
                <a:solidFill>
                  <a:srgbClr val="0CA6BF"/>
                </a:solidFill>
              </a:rPr>
              <a:t>(material </a:t>
            </a:r>
            <a:r>
              <a:rPr lang="en-US" b="1" u="sng" dirty="0">
                <a:solidFill>
                  <a:srgbClr val="0CA6BF"/>
                </a:solidFill>
              </a:rPr>
              <a:t>learned later disrupts </a:t>
            </a:r>
            <a:r>
              <a:rPr lang="en-US" dirty="0">
                <a:solidFill>
                  <a:srgbClr val="0CA6BF"/>
                </a:solidFill>
              </a:rPr>
              <a:t>the retrieval of  </a:t>
            </a:r>
            <a:br>
              <a:rPr lang="en-US" dirty="0">
                <a:solidFill>
                  <a:srgbClr val="0CA6BF"/>
                </a:solidFill>
              </a:rPr>
            </a:br>
            <a:r>
              <a:rPr lang="en-US" dirty="0">
                <a:solidFill>
                  <a:srgbClr val="0CA6BF"/>
                </a:solidFill>
              </a:rPr>
              <a:t>       information that was learned earlier)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0A7E0"/>
                </a:solidFill>
              </a:rPr>
              <a:t>2</a:t>
            </a:r>
            <a:r>
              <a:rPr lang="en-US" dirty="0">
                <a:solidFill>
                  <a:srgbClr val="77CEEF"/>
                </a:solidFill>
              </a:rPr>
              <a:t>.    </a:t>
            </a:r>
            <a:r>
              <a:rPr lang="en-US" dirty="0">
                <a:solidFill>
                  <a:srgbClr val="20A7E0"/>
                </a:solidFill>
              </a:rPr>
              <a:t>Proactive interference </a:t>
            </a:r>
          </a:p>
          <a:p>
            <a:pPr marL="0" indent="0">
              <a:buNone/>
            </a:pPr>
            <a:r>
              <a:rPr lang="en-US" dirty="0"/>
              <a:t>     When previously learned information (List A) interferes with the retention of  </a:t>
            </a:r>
            <a:br>
              <a:rPr lang="en-US" dirty="0"/>
            </a:br>
            <a:r>
              <a:rPr lang="en-US" dirty="0"/>
              <a:t>     new information. </a:t>
            </a:r>
            <a:r>
              <a:rPr lang="en-US" dirty="0">
                <a:solidFill>
                  <a:srgbClr val="0CA6BF"/>
                </a:solidFill>
              </a:rPr>
              <a:t>(information </a:t>
            </a:r>
            <a:r>
              <a:rPr lang="en-US" b="1" u="sng" dirty="0">
                <a:solidFill>
                  <a:srgbClr val="0CA6BF"/>
                </a:solidFill>
              </a:rPr>
              <a:t>learned earlier disrupts </a:t>
            </a:r>
            <a:r>
              <a:rPr lang="en-US" dirty="0">
                <a:solidFill>
                  <a:srgbClr val="0CA6BF"/>
                </a:solidFill>
              </a:rPr>
              <a:t>the recall of newer  </a:t>
            </a:r>
            <a:br>
              <a:rPr lang="en-US" dirty="0">
                <a:solidFill>
                  <a:srgbClr val="0CA6BF"/>
                </a:solidFill>
              </a:rPr>
            </a:br>
            <a:r>
              <a:rPr lang="en-US" dirty="0">
                <a:solidFill>
                  <a:srgbClr val="0CA6BF"/>
                </a:solidFill>
              </a:rPr>
              <a:t>     material)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0A7E0"/>
                </a:solidFill>
              </a:rPr>
              <a:t>     </a:t>
            </a:r>
            <a:r>
              <a:rPr lang="en-US" b="1" u="sng" dirty="0">
                <a:solidFill>
                  <a:srgbClr val="00B0F0"/>
                </a:solidFill>
              </a:rPr>
              <a:t>Motivated forgetting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20A7E0"/>
                </a:solidFill>
              </a:rPr>
              <a:t> </a:t>
            </a:r>
            <a:r>
              <a:rPr lang="en-US" dirty="0"/>
              <a:t>Repression </a:t>
            </a:r>
          </a:p>
          <a:p>
            <a:pPr marL="0" indent="0">
              <a:buNone/>
            </a:pPr>
            <a:r>
              <a:rPr lang="en-US" dirty="0"/>
              <a:t>    It refers to keeping distressing thoughts and feelings buried in the unconscious.</a:t>
            </a:r>
          </a:p>
          <a:p>
            <a:pPr marL="0" indent="0">
              <a:buNone/>
            </a:pPr>
            <a:r>
              <a:rPr lang="en-US" dirty="0"/>
              <a:t>    Sigmund Freud asserted that people often keep embarrassing, unpleasant, or          </a:t>
            </a:r>
            <a:br>
              <a:rPr lang="en-US" dirty="0"/>
            </a:br>
            <a:r>
              <a:rPr lang="en-US" dirty="0"/>
              <a:t>    painful memories buried I their unconscious.  </a:t>
            </a:r>
          </a:p>
          <a:p>
            <a:endParaRPr lang="en-US" dirty="0"/>
          </a:p>
        </p:txBody>
      </p:sp>
      <p:sp>
        <p:nvSpPr>
          <p:cNvPr id="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840641" y="1131904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5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819595" y="5115353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2245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Theories of Forgetting</a:t>
            </a:r>
            <a:endParaRPr lang="id-ID" b="1" spc="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00B0F0"/>
                </a:solidFill>
              </a:rPr>
              <a:t>Cue dependent forgetting</a:t>
            </a:r>
          </a:p>
          <a:p>
            <a:pPr marL="0" indent="0">
              <a:buNone/>
            </a:pPr>
            <a:r>
              <a:rPr lang="en-US" dirty="0"/>
              <a:t>	The encoding specificity principle states that the value of a     </a:t>
            </a:r>
            <a:br>
              <a:rPr lang="en-US" dirty="0"/>
            </a:br>
            <a:r>
              <a:rPr lang="en-US" dirty="0"/>
              <a:t>     retrieval cue depends on how well it corresponds to the memory  </a:t>
            </a:r>
            <a:br>
              <a:rPr lang="en-US" dirty="0"/>
            </a:br>
            <a:r>
              <a:rPr lang="en-US" dirty="0"/>
              <a:t>     code.  </a:t>
            </a:r>
            <a:r>
              <a:rPr lang="en-US" dirty="0">
                <a:solidFill>
                  <a:srgbClr val="FFC000"/>
                </a:solidFill>
              </a:rPr>
              <a:t>(detail on page 240, </a:t>
            </a:r>
            <a:r>
              <a:rPr lang="en-US" dirty="0" err="1">
                <a:solidFill>
                  <a:srgbClr val="FFC000"/>
                </a:solidFill>
              </a:rPr>
              <a:t>Weiten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1DA7E1"/>
                </a:solidFill>
              </a:rPr>
              <a:t>Tip of the tongue phenomenon</a:t>
            </a:r>
            <a:r>
              <a:rPr lang="en-US" dirty="0"/>
              <a:t>– the temporary inability to remember something you know, accompanied by a feeling that it’s just out of reach.</a:t>
            </a:r>
          </a:p>
        </p:txBody>
      </p:sp>
      <p:sp>
        <p:nvSpPr>
          <p:cNvPr id="4" name="Freeform: Shape 36">
            <a:extLst>
              <a:ext uri="{FF2B5EF4-FFF2-40B4-BE49-F238E27FC236}">
                <a16:creationId xmlns:a16="http://schemas.microsoft.com/office/drawing/2014/main" id="{66911DE6-2440-45CA-8906-EA5C53C6BB36}"/>
              </a:ext>
            </a:extLst>
          </p:cNvPr>
          <p:cNvSpPr>
            <a:spLocks/>
          </p:cNvSpPr>
          <p:nvPr/>
        </p:nvSpPr>
        <p:spPr bwMode="auto">
          <a:xfrm>
            <a:off x="969821" y="1935272"/>
            <a:ext cx="226669" cy="226669"/>
          </a:xfrm>
          <a:custGeom>
            <a:avLst/>
            <a:gdLst>
              <a:gd name="connsiteX0" fmla="*/ 235095 w 328612"/>
              <a:gd name="connsiteY0" fmla="*/ 99992 h 328612"/>
              <a:gd name="connsiteX1" fmla="*/ 221166 w 328612"/>
              <a:gd name="connsiteY1" fmla="*/ 105780 h 328612"/>
              <a:gd name="connsiteX2" fmla="*/ 148258 w 328612"/>
              <a:gd name="connsiteY2" fmla="*/ 178738 h 328612"/>
              <a:gd name="connsiteX3" fmla="*/ 146443 w 328612"/>
              <a:gd name="connsiteY3" fmla="*/ 180554 h 328612"/>
              <a:gd name="connsiteX4" fmla="*/ 143144 w 328612"/>
              <a:gd name="connsiteY4" fmla="*/ 177241 h 328612"/>
              <a:gd name="connsiteX5" fmla="*/ 107531 w 328612"/>
              <a:gd name="connsiteY5" fmla="*/ 141484 h 328612"/>
              <a:gd name="connsiteX6" fmla="*/ 79350 w 328612"/>
              <a:gd name="connsiteY6" fmla="*/ 141484 h 328612"/>
              <a:gd name="connsiteX7" fmla="*/ 79350 w 328612"/>
              <a:gd name="connsiteY7" fmla="*/ 169458 h 328612"/>
              <a:gd name="connsiteX8" fmla="*/ 103996 w 328612"/>
              <a:gd name="connsiteY8" fmla="*/ 194204 h 328612"/>
              <a:gd name="connsiteX9" fmla="*/ 104493 w 328612"/>
              <a:gd name="connsiteY9" fmla="*/ 194703 h 328612"/>
              <a:gd name="connsiteX10" fmla="*/ 104295 w 328612"/>
              <a:gd name="connsiteY10" fmla="*/ 194534 h 328612"/>
              <a:gd name="connsiteX11" fmla="*/ 118383 w 328612"/>
              <a:gd name="connsiteY11" fmla="*/ 208683 h 328612"/>
              <a:gd name="connsiteX12" fmla="*/ 132472 w 328612"/>
              <a:gd name="connsiteY12" fmla="*/ 222833 h 328612"/>
              <a:gd name="connsiteX13" fmla="*/ 146441 w 328612"/>
              <a:gd name="connsiteY13" fmla="*/ 228621 h 328612"/>
              <a:gd name="connsiteX14" fmla="*/ 146459 w 328612"/>
              <a:gd name="connsiteY14" fmla="*/ 228619 h 328612"/>
              <a:gd name="connsiteX15" fmla="*/ 146480 w 328612"/>
              <a:gd name="connsiteY15" fmla="*/ 228621 h 328612"/>
              <a:gd name="connsiteX16" fmla="*/ 160690 w 328612"/>
              <a:gd name="connsiteY16" fmla="*/ 222833 h 328612"/>
              <a:gd name="connsiteX17" fmla="*/ 160880 w 328612"/>
              <a:gd name="connsiteY17" fmla="*/ 222600 h 328612"/>
              <a:gd name="connsiteX18" fmla="*/ 168678 w 328612"/>
              <a:gd name="connsiteY18" fmla="*/ 214740 h 328612"/>
              <a:gd name="connsiteX19" fmla="*/ 249023 w 328612"/>
              <a:gd name="connsiteY19" fmla="*/ 133757 h 328612"/>
              <a:gd name="connsiteX20" fmla="*/ 249023 w 328612"/>
              <a:gd name="connsiteY20" fmla="*/ 105780 h 328612"/>
              <a:gd name="connsiteX21" fmla="*/ 235095 w 328612"/>
              <a:gd name="connsiteY21" fmla="*/ 99992 h 328612"/>
              <a:gd name="connsiteX22" fmla="*/ 164306 w 328612"/>
              <a:gd name="connsiteY22" fmla="*/ 0 h 328612"/>
              <a:gd name="connsiteX23" fmla="*/ 328612 w 328612"/>
              <a:gd name="connsiteY23" fmla="*/ 164306 h 328612"/>
              <a:gd name="connsiteX24" fmla="*/ 164306 w 328612"/>
              <a:gd name="connsiteY24" fmla="*/ 328612 h 328612"/>
              <a:gd name="connsiteX25" fmla="*/ 0 w 328612"/>
              <a:gd name="connsiteY25" fmla="*/ 164306 h 328612"/>
              <a:gd name="connsiteX26" fmla="*/ 164306 w 328612"/>
              <a:gd name="connsiteY26" fmla="*/ 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28612" h="328612">
                <a:moveTo>
                  <a:pt x="235095" y="99992"/>
                </a:moveTo>
                <a:cubicBezTo>
                  <a:pt x="230052" y="99992"/>
                  <a:pt x="225009" y="101922"/>
                  <a:pt x="221166" y="105780"/>
                </a:cubicBezTo>
                <a:cubicBezTo>
                  <a:pt x="182363" y="144610"/>
                  <a:pt x="160536" y="166452"/>
                  <a:pt x="148258" y="178738"/>
                </a:cubicBezTo>
                <a:lnTo>
                  <a:pt x="146443" y="180554"/>
                </a:lnTo>
                <a:lnTo>
                  <a:pt x="143144" y="177241"/>
                </a:lnTo>
                <a:cubicBezTo>
                  <a:pt x="107531" y="141484"/>
                  <a:pt x="107531" y="141484"/>
                  <a:pt x="107531" y="141484"/>
                </a:cubicBezTo>
                <a:cubicBezTo>
                  <a:pt x="99525" y="133445"/>
                  <a:pt x="87036" y="133445"/>
                  <a:pt x="79350" y="141484"/>
                </a:cubicBezTo>
                <a:cubicBezTo>
                  <a:pt x="71665" y="149201"/>
                  <a:pt x="71665" y="161741"/>
                  <a:pt x="79350" y="169458"/>
                </a:cubicBezTo>
                <a:cubicBezTo>
                  <a:pt x="89318" y="179466"/>
                  <a:pt x="97416" y="187597"/>
                  <a:pt x="103996" y="194204"/>
                </a:cubicBezTo>
                <a:lnTo>
                  <a:pt x="104493" y="194703"/>
                </a:lnTo>
                <a:lnTo>
                  <a:pt x="104295" y="194534"/>
                </a:lnTo>
                <a:cubicBezTo>
                  <a:pt x="118383" y="208683"/>
                  <a:pt x="118383" y="208683"/>
                  <a:pt x="118383" y="208683"/>
                </a:cubicBezTo>
                <a:cubicBezTo>
                  <a:pt x="132472" y="222833"/>
                  <a:pt x="132472" y="222833"/>
                  <a:pt x="132472" y="222833"/>
                </a:cubicBezTo>
                <a:cubicBezTo>
                  <a:pt x="136314" y="226692"/>
                  <a:pt x="141358" y="228621"/>
                  <a:pt x="146441" y="228621"/>
                </a:cubicBezTo>
                <a:lnTo>
                  <a:pt x="146459" y="228619"/>
                </a:lnTo>
                <a:lnTo>
                  <a:pt x="146480" y="228621"/>
                </a:lnTo>
                <a:cubicBezTo>
                  <a:pt x="151564" y="228621"/>
                  <a:pt x="156687" y="226692"/>
                  <a:pt x="160690" y="222833"/>
                </a:cubicBezTo>
                <a:lnTo>
                  <a:pt x="160880" y="222600"/>
                </a:lnTo>
                <a:lnTo>
                  <a:pt x="168678" y="214740"/>
                </a:lnTo>
                <a:cubicBezTo>
                  <a:pt x="249023" y="133757"/>
                  <a:pt x="249023" y="133757"/>
                  <a:pt x="249023" y="133757"/>
                </a:cubicBezTo>
                <a:cubicBezTo>
                  <a:pt x="257028" y="126039"/>
                  <a:pt x="257028" y="113498"/>
                  <a:pt x="249023" y="105780"/>
                </a:cubicBezTo>
                <a:cubicBezTo>
                  <a:pt x="245181" y="101922"/>
                  <a:pt x="240138" y="99992"/>
                  <a:pt x="235095" y="99992"/>
                </a:cubicBezTo>
                <a:close/>
                <a:moveTo>
                  <a:pt x="164306" y="0"/>
                </a:move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cubicBezTo>
                  <a:pt x="0" y="73562"/>
                  <a:pt x="73562" y="0"/>
                  <a:pt x="164306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479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8B693-6EB7-44FE-B907-8325B1B6335B}"/>
              </a:ext>
            </a:extLst>
          </p:cNvPr>
          <p:cNvSpPr txBox="1"/>
          <p:nvPr/>
        </p:nvSpPr>
        <p:spPr>
          <a:xfrm>
            <a:off x="331366" y="411732"/>
            <a:ext cx="4977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4000" spc="-150" dirty="0">
                <a:latin typeface="Montserrat SemiBold" pitchFamily="2" charset="77"/>
              </a:rPr>
              <a:t>Memory Processes </a:t>
            </a:r>
          </a:p>
          <a:p>
            <a:pPr algn="just"/>
            <a:r>
              <a:rPr lang="en-US" sz="4000" dirty="0">
                <a:solidFill>
                  <a:srgbClr val="0CA6BF"/>
                </a:solidFill>
                <a:latin typeface="Montserrat SemiBold" pitchFamily="2" charset="77"/>
              </a:rPr>
              <a:t>3 R ’s of Memory</a:t>
            </a:r>
            <a:endParaRPr lang="en-US" sz="4000" spc="-150" dirty="0">
              <a:solidFill>
                <a:srgbClr val="0CA6BF"/>
              </a:solidFill>
              <a:latin typeface="Montserrat SemiBold" pitchFamily="2" charset="77"/>
            </a:endParaRPr>
          </a:p>
        </p:txBody>
      </p:sp>
      <p:sp>
        <p:nvSpPr>
          <p:cNvPr id="25" name="TextBox 67">
            <a:extLst>
              <a:ext uri="{FF2B5EF4-FFF2-40B4-BE49-F238E27FC236}">
                <a16:creationId xmlns:a16="http://schemas.microsoft.com/office/drawing/2014/main" id="{DDAB261C-0899-43A0-8534-F013B6E24A3B}"/>
              </a:ext>
            </a:extLst>
          </p:cNvPr>
          <p:cNvSpPr txBox="1"/>
          <p:nvPr/>
        </p:nvSpPr>
        <p:spPr>
          <a:xfrm>
            <a:off x="7141769" y="1621023"/>
            <a:ext cx="2485992" cy="107721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>
                <a:solidFill>
                  <a:srgbClr val="0CA6BF"/>
                </a:solidFill>
                <a:latin typeface="Montserrat SemiBold" pitchFamily="2" charset="77"/>
              </a:rPr>
              <a:t>R</a:t>
            </a:r>
            <a:r>
              <a:rPr lang="en-US" altLang="en-US" sz="3600" b="1" dirty="0">
                <a:latin typeface="Montserrat SemiBold" pitchFamily="2" charset="77"/>
              </a:rPr>
              <a:t>ecording</a:t>
            </a:r>
          </a:p>
          <a:p>
            <a:r>
              <a:rPr lang="en-US" altLang="en-US" sz="2800" b="1" dirty="0">
                <a:latin typeface="+mj-lt"/>
                <a:cs typeface="Calibri" panose="020F0502020204030204" pitchFamily="34" charset="0"/>
              </a:rPr>
              <a:t>(encoding)</a:t>
            </a:r>
            <a:endParaRPr lang="en-US" sz="2800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D17DA98A-8502-4EA5-8F3A-47E7449A5059}"/>
              </a:ext>
            </a:extLst>
          </p:cNvPr>
          <p:cNvSpPr>
            <a:spLocks/>
          </p:cNvSpPr>
          <p:nvPr/>
        </p:nvSpPr>
        <p:spPr bwMode="auto">
          <a:xfrm>
            <a:off x="5675944" y="3583310"/>
            <a:ext cx="2836631" cy="2579773"/>
          </a:xfrm>
          <a:custGeom>
            <a:avLst/>
            <a:gdLst>
              <a:gd name="T0" fmla="*/ 54 w 394"/>
              <a:gd name="T1" fmla="*/ 232 h 360"/>
              <a:gd name="T2" fmla="*/ 192 w 394"/>
              <a:gd name="T3" fmla="*/ 232 h 360"/>
              <a:gd name="T4" fmla="*/ 99 w 394"/>
              <a:gd name="T5" fmla="*/ 70 h 360"/>
              <a:gd name="T6" fmla="*/ 176 w 394"/>
              <a:gd name="T7" fmla="*/ 76 h 360"/>
              <a:gd name="T8" fmla="*/ 183 w 394"/>
              <a:gd name="T9" fmla="*/ 77 h 360"/>
              <a:gd name="T10" fmla="*/ 184 w 394"/>
              <a:gd name="T11" fmla="*/ 71 h 360"/>
              <a:gd name="T12" fmla="*/ 205 w 394"/>
              <a:gd name="T13" fmla="*/ 0 h 360"/>
              <a:gd name="T14" fmla="*/ 221 w 394"/>
              <a:gd name="T15" fmla="*/ 27 h 360"/>
              <a:gd name="T16" fmla="*/ 389 w 394"/>
              <a:gd name="T17" fmla="*/ 319 h 360"/>
              <a:gd name="T18" fmla="*/ 389 w 394"/>
              <a:gd name="T19" fmla="*/ 346 h 360"/>
              <a:gd name="T20" fmla="*/ 366 w 394"/>
              <a:gd name="T21" fmla="*/ 360 h 360"/>
              <a:gd name="T22" fmla="*/ 50 w 394"/>
              <a:gd name="T23" fmla="*/ 360 h 360"/>
              <a:gd name="T24" fmla="*/ 0 w 394"/>
              <a:gd name="T25" fmla="*/ 300 h 360"/>
              <a:gd name="T26" fmla="*/ 54 w 394"/>
              <a:gd name="T27" fmla="*/ 23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4" h="360">
                <a:moveTo>
                  <a:pt x="54" y="232"/>
                </a:moveTo>
                <a:lnTo>
                  <a:pt x="192" y="232"/>
                </a:lnTo>
                <a:lnTo>
                  <a:pt x="99" y="70"/>
                </a:lnTo>
                <a:lnTo>
                  <a:pt x="176" y="76"/>
                </a:lnTo>
                <a:lnTo>
                  <a:pt x="183" y="77"/>
                </a:lnTo>
                <a:lnTo>
                  <a:pt x="184" y="71"/>
                </a:lnTo>
                <a:lnTo>
                  <a:pt x="205" y="0"/>
                </a:lnTo>
                <a:lnTo>
                  <a:pt x="221" y="27"/>
                </a:lnTo>
                <a:lnTo>
                  <a:pt x="389" y="319"/>
                </a:lnTo>
                <a:cubicBezTo>
                  <a:pt x="394" y="328"/>
                  <a:pt x="394" y="338"/>
                  <a:pt x="389" y="346"/>
                </a:cubicBezTo>
                <a:cubicBezTo>
                  <a:pt x="384" y="355"/>
                  <a:pt x="376" y="360"/>
                  <a:pt x="366" y="360"/>
                </a:cubicBezTo>
                <a:lnTo>
                  <a:pt x="50" y="360"/>
                </a:lnTo>
                <a:lnTo>
                  <a:pt x="0" y="300"/>
                </a:lnTo>
                <a:lnTo>
                  <a:pt x="54" y="232"/>
                </a:lnTo>
              </a:path>
            </a:pathLst>
          </a:custGeom>
          <a:solidFill>
            <a:srgbClr val="0CA6BF"/>
          </a:solidFill>
          <a:ln>
            <a:noFill/>
          </a:ln>
          <a:effectLst>
            <a:innerShdw dist="101600" dir="1200000">
              <a:prstClr val="black">
                <a:alpha val="30000"/>
              </a:prstClr>
            </a:innerShdw>
          </a:effec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06752C4E-C9D6-4646-AD30-811A6954CCE8}"/>
              </a:ext>
            </a:extLst>
          </p:cNvPr>
          <p:cNvSpPr>
            <a:spLocks/>
          </p:cNvSpPr>
          <p:nvPr/>
        </p:nvSpPr>
        <p:spPr bwMode="auto">
          <a:xfrm>
            <a:off x="3252528" y="3884838"/>
            <a:ext cx="2680281" cy="2278237"/>
          </a:xfrm>
          <a:custGeom>
            <a:avLst/>
            <a:gdLst>
              <a:gd name="T0" fmla="*/ 265 w 372"/>
              <a:gd name="T1" fmla="*/ 81 h 317"/>
              <a:gd name="T2" fmla="*/ 203 w 372"/>
              <a:gd name="T3" fmla="*/ 189 h 317"/>
              <a:gd name="T4" fmla="*/ 372 w 372"/>
              <a:gd name="T5" fmla="*/ 189 h 317"/>
              <a:gd name="T6" fmla="*/ 322 w 372"/>
              <a:gd name="T7" fmla="*/ 253 h 317"/>
              <a:gd name="T8" fmla="*/ 318 w 372"/>
              <a:gd name="T9" fmla="*/ 257 h 317"/>
              <a:gd name="T10" fmla="*/ 322 w 372"/>
              <a:gd name="T11" fmla="*/ 262 h 317"/>
              <a:gd name="T12" fmla="*/ 367 w 372"/>
              <a:gd name="T13" fmla="*/ 317 h 317"/>
              <a:gd name="T14" fmla="*/ 29 w 372"/>
              <a:gd name="T15" fmla="*/ 317 h 317"/>
              <a:gd name="T16" fmla="*/ 5 w 372"/>
              <a:gd name="T17" fmla="*/ 303 h 317"/>
              <a:gd name="T18" fmla="*/ 5 w 372"/>
              <a:gd name="T19" fmla="*/ 276 h 317"/>
              <a:gd name="T20" fmla="*/ 159 w 372"/>
              <a:gd name="T21" fmla="*/ 10 h 317"/>
              <a:gd name="T22" fmla="*/ 237 w 372"/>
              <a:gd name="T23" fmla="*/ 0 h 317"/>
              <a:gd name="T24" fmla="*/ 265 w 372"/>
              <a:gd name="T25" fmla="*/ 81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2" h="317">
                <a:moveTo>
                  <a:pt x="265" y="81"/>
                </a:moveTo>
                <a:lnTo>
                  <a:pt x="203" y="189"/>
                </a:lnTo>
                <a:lnTo>
                  <a:pt x="372" y="189"/>
                </a:lnTo>
                <a:lnTo>
                  <a:pt x="322" y="253"/>
                </a:lnTo>
                <a:lnTo>
                  <a:pt x="318" y="257"/>
                </a:lnTo>
                <a:lnTo>
                  <a:pt x="322" y="262"/>
                </a:lnTo>
                <a:lnTo>
                  <a:pt x="367" y="317"/>
                </a:lnTo>
                <a:lnTo>
                  <a:pt x="29" y="317"/>
                </a:lnTo>
                <a:cubicBezTo>
                  <a:pt x="19" y="317"/>
                  <a:pt x="10" y="312"/>
                  <a:pt x="5" y="303"/>
                </a:cubicBezTo>
                <a:cubicBezTo>
                  <a:pt x="0" y="295"/>
                  <a:pt x="0" y="285"/>
                  <a:pt x="5" y="276"/>
                </a:cubicBezTo>
                <a:lnTo>
                  <a:pt x="159" y="10"/>
                </a:lnTo>
                <a:lnTo>
                  <a:pt x="237" y="0"/>
                </a:lnTo>
                <a:lnTo>
                  <a:pt x="265" y="81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innerShdw dist="101600" dir="1200000">
              <a:prstClr val="black">
                <a:alpha val="30000"/>
              </a:prstClr>
            </a:innerShdw>
          </a:effec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39621EDF-C45F-4D4F-863B-85DB7ACE7CD0}"/>
              </a:ext>
            </a:extLst>
          </p:cNvPr>
          <p:cNvSpPr>
            <a:spLocks/>
          </p:cNvSpPr>
          <p:nvPr/>
        </p:nvSpPr>
        <p:spPr bwMode="auto">
          <a:xfrm>
            <a:off x="4469818" y="1573100"/>
            <a:ext cx="2613273" cy="2769623"/>
          </a:xfrm>
          <a:custGeom>
            <a:avLst/>
            <a:gdLst>
              <a:gd name="T0" fmla="*/ 221 w 364"/>
              <a:gd name="T1" fmla="*/ 14 h 386"/>
              <a:gd name="T2" fmla="*/ 364 w 364"/>
              <a:gd name="T3" fmla="*/ 261 h 386"/>
              <a:gd name="T4" fmla="*/ 341 w 364"/>
              <a:gd name="T5" fmla="*/ 340 h 386"/>
              <a:gd name="T6" fmla="*/ 258 w 364"/>
              <a:gd name="T7" fmla="*/ 333 h 386"/>
              <a:gd name="T8" fmla="*/ 198 w 364"/>
              <a:gd name="T9" fmla="*/ 228 h 386"/>
              <a:gd name="T10" fmla="*/ 107 w 364"/>
              <a:gd name="T11" fmla="*/ 386 h 386"/>
              <a:gd name="T12" fmla="*/ 82 w 364"/>
              <a:gd name="T13" fmla="*/ 312 h 386"/>
              <a:gd name="T14" fmla="*/ 80 w 364"/>
              <a:gd name="T15" fmla="*/ 306 h 386"/>
              <a:gd name="T16" fmla="*/ 74 w 364"/>
              <a:gd name="T17" fmla="*/ 307 h 386"/>
              <a:gd name="T18" fmla="*/ 0 w 364"/>
              <a:gd name="T19" fmla="*/ 315 h 386"/>
              <a:gd name="T20" fmla="*/ 6 w 364"/>
              <a:gd name="T21" fmla="*/ 306 h 386"/>
              <a:gd name="T22" fmla="*/ 175 w 364"/>
              <a:gd name="T23" fmla="*/ 14 h 386"/>
              <a:gd name="T24" fmla="*/ 198 w 364"/>
              <a:gd name="T25" fmla="*/ 0 h 386"/>
              <a:gd name="T26" fmla="*/ 221 w 364"/>
              <a:gd name="T27" fmla="*/ 14 h 386"/>
              <a:gd name="T28" fmla="*/ 221 w 364"/>
              <a:gd name="T29" fmla="*/ 14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4" h="386">
                <a:moveTo>
                  <a:pt x="221" y="14"/>
                </a:moveTo>
                <a:lnTo>
                  <a:pt x="364" y="261"/>
                </a:lnTo>
                <a:lnTo>
                  <a:pt x="341" y="340"/>
                </a:lnTo>
                <a:lnTo>
                  <a:pt x="258" y="333"/>
                </a:lnTo>
                <a:lnTo>
                  <a:pt x="198" y="228"/>
                </a:lnTo>
                <a:lnTo>
                  <a:pt x="107" y="386"/>
                </a:lnTo>
                <a:lnTo>
                  <a:pt x="82" y="312"/>
                </a:lnTo>
                <a:lnTo>
                  <a:pt x="80" y="306"/>
                </a:lnTo>
                <a:lnTo>
                  <a:pt x="74" y="307"/>
                </a:lnTo>
                <a:lnTo>
                  <a:pt x="0" y="315"/>
                </a:lnTo>
                <a:lnTo>
                  <a:pt x="6" y="306"/>
                </a:lnTo>
                <a:lnTo>
                  <a:pt x="175" y="14"/>
                </a:lnTo>
                <a:cubicBezTo>
                  <a:pt x="179" y="5"/>
                  <a:pt x="188" y="0"/>
                  <a:pt x="198" y="0"/>
                </a:cubicBezTo>
                <a:cubicBezTo>
                  <a:pt x="208" y="0"/>
                  <a:pt x="216" y="5"/>
                  <a:pt x="221" y="14"/>
                </a:cubicBezTo>
                <a:lnTo>
                  <a:pt x="221" y="14"/>
                </a:lnTo>
              </a:path>
            </a:pathLst>
          </a:custGeom>
          <a:solidFill>
            <a:srgbClr val="077D8F"/>
          </a:solidFill>
          <a:ln>
            <a:noFill/>
          </a:ln>
          <a:effectLst>
            <a:innerShdw dist="101600" dir="1200000">
              <a:prstClr val="black">
                <a:alpha val="30000"/>
              </a:prstClr>
            </a:innerShdw>
          </a:effectLst>
        </p:spPr>
        <p:txBody>
          <a:bodyPr vert="horz" wrap="square" lIns="68571" tIns="34286" rIns="68571" bIns="3428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D54CD-822E-45BA-B8AC-D00F5E4B9455}"/>
              </a:ext>
            </a:extLst>
          </p:cNvPr>
          <p:cNvSpPr/>
          <p:nvPr/>
        </p:nvSpPr>
        <p:spPr>
          <a:xfrm>
            <a:off x="5496968" y="1744188"/>
            <a:ext cx="809733" cy="83088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prstClr val="white"/>
                </a:solidFill>
              </a:rPr>
              <a:t>01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AADBB1-71C1-44BF-B0BB-7F5F20E7EF8D}"/>
              </a:ext>
            </a:extLst>
          </p:cNvPr>
          <p:cNvSpPr/>
          <p:nvPr/>
        </p:nvSpPr>
        <p:spPr>
          <a:xfrm>
            <a:off x="7141769" y="5260252"/>
            <a:ext cx="809733" cy="83088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accent4">
                    <a:lumMod val="50000"/>
                  </a:schemeClr>
                </a:solidFill>
              </a:rPr>
              <a:t>02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127AAA-CDC1-4EB4-ACB8-E5527D5D2A6E}"/>
              </a:ext>
            </a:extLst>
          </p:cNvPr>
          <p:cNvSpPr/>
          <p:nvPr/>
        </p:nvSpPr>
        <p:spPr>
          <a:xfrm>
            <a:off x="3660855" y="5260252"/>
            <a:ext cx="809733" cy="830889"/>
          </a:xfrm>
          <a:prstGeom prst="rect">
            <a:avLst/>
          </a:prstGeom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prstClr val="white"/>
                </a:solidFill>
              </a:rPr>
              <a:t>03</a:t>
            </a:r>
            <a:endParaRPr lang="en-US" dirty="0"/>
          </a:p>
        </p:txBody>
      </p:sp>
      <p:pic>
        <p:nvPicPr>
          <p:cNvPr id="33" name="Graphic 41" descr="Puzzle">
            <a:extLst>
              <a:ext uri="{FF2B5EF4-FFF2-40B4-BE49-F238E27FC236}">
                <a16:creationId xmlns:a16="http://schemas.microsoft.com/office/drawing/2014/main" id="{07421FCB-09AB-409B-A74A-0C8534D7D8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3283" y="5397499"/>
            <a:ext cx="653243" cy="653243"/>
          </a:xfrm>
          <a:prstGeom prst="rect">
            <a:avLst/>
          </a:prstGeom>
        </p:spPr>
      </p:pic>
      <p:pic>
        <p:nvPicPr>
          <p:cNvPr id="34" name="Graphic 72" descr="Lightbulb with solid fill">
            <a:extLst>
              <a:ext uri="{FF2B5EF4-FFF2-40B4-BE49-F238E27FC236}">
                <a16:creationId xmlns:a16="http://schemas.microsoft.com/office/drawing/2014/main" id="{65CE1FAB-E89C-4A85-A323-ABE7F9045D8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702809" y="5397499"/>
            <a:ext cx="653243" cy="653243"/>
          </a:xfrm>
          <a:prstGeom prst="rect">
            <a:avLst/>
          </a:prstGeom>
        </p:spPr>
      </p:pic>
      <p:pic>
        <p:nvPicPr>
          <p:cNvPr id="35" name="Graphic 74" descr="Brain with solid fill">
            <a:extLst>
              <a:ext uri="{FF2B5EF4-FFF2-40B4-BE49-F238E27FC236}">
                <a16:creationId xmlns:a16="http://schemas.microsoft.com/office/drawing/2014/main" id="{D0A31671-8640-494D-9CD4-FA0AEC95BB4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542448" y="2380253"/>
            <a:ext cx="655894" cy="65589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75FBAF8-FC3B-41D7-92EC-E51C23F2D74E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38" name="Freeform 40">
            <a:extLst>
              <a:ext uri="{FF2B5EF4-FFF2-40B4-BE49-F238E27FC236}">
                <a16:creationId xmlns:a16="http://schemas.microsoft.com/office/drawing/2014/main" id="{A40AA618-05FF-4B64-A137-F5408FD45217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1">
            <a:extLst>
              <a:ext uri="{FF2B5EF4-FFF2-40B4-BE49-F238E27FC236}">
                <a16:creationId xmlns:a16="http://schemas.microsoft.com/office/drawing/2014/main" id="{EED18904-2FE8-455F-9B37-DF95223098BC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67">
            <a:extLst>
              <a:ext uri="{FF2B5EF4-FFF2-40B4-BE49-F238E27FC236}">
                <a16:creationId xmlns:a16="http://schemas.microsoft.com/office/drawing/2014/main" id="{98F26C1F-19BE-6242-9F9B-A5DD49E3C0F3}"/>
              </a:ext>
            </a:extLst>
          </p:cNvPr>
          <p:cNvSpPr txBox="1"/>
          <p:nvPr/>
        </p:nvSpPr>
        <p:spPr>
          <a:xfrm>
            <a:off x="8249446" y="3839357"/>
            <a:ext cx="4059511" cy="107721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>
                <a:solidFill>
                  <a:srgbClr val="0CA6BF"/>
                </a:solidFill>
                <a:latin typeface="Montserrat SemiBold" pitchFamily="2" charset="77"/>
              </a:rPr>
              <a:t>R</a:t>
            </a:r>
            <a:r>
              <a:rPr lang="en-US" altLang="en-US" sz="3600" b="1" dirty="0">
                <a:latin typeface="Montserrat SemiBold" pitchFamily="2" charset="77"/>
              </a:rPr>
              <a:t>etention</a:t>
            </a:r>
          </a:p>
          <a:p>
            <a:r>
              <a:rPr lang="en-US" altLang="en-US" sz="2800" dirty="0"/>
              <a:t>(storage)</a:t>
            </a:r>
            <a:endParaRPr lang="en-US" sz="2800" dirty="0">
              <a:latin typeface="+mj-lt"/>
            </a:endParaRPr>
          </a:p>
        </p:txBody>
      </p:sp>
      <p:sp>
        <p:nvSpPr>
          <p:cNvPr id="42" name="TextBox 67">
            <a:extLst>
              <a:ext uri="{FF2B5EF4-FFF2-40B4-BE49-F238E27FC236}">
                <a16:creationId xmlns:a16="http://schemas.microsoft.com/office/drawing/2014/main" id="{5A2094D6-5B05-EC44-A499-B3D7759F27E8}"/>
              </a:ext>
            </a:extLst>
          </p:cNvPr>
          <p:cNvSpPr txBox="1"/>
          <p:nvPr/>
        </p:nvSpPr>
        <p:spPr>
          <a:xfrm>
            <a:off x="1434529" y="3839357"/>
            <a:ext cx="2226326" cy="107721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600" b="1" dirty="0">
                <a:solidFill>
                  <a:srgbClr val="0CA6BF"/>
                </a:solidFill>
                <a:latin typeface="Montserrat SemiBold" pitchFamily="2" charset="77"/>
              </a:rPr>
              <a:t>R</a:t>
            </a:r>
            <a:r>
              <a:rPr lang="en-US" altLang="en-US" sz="3600" b="1" dirty="0">
                <a:latin typeface="Montserrat SemiBold" pitchFamily="2" charset="77"/>
              </a:rPr>
              <a:t>etrieval</a:t>
            </a:r>
          </a:p>
          <a:p>
            <a:r>
              <a:rPr lang="en-US" altLang="en-US" sz="2800" b="1" dirty="0">
                <a:latin typeface="+mj-lt"/>
                <a:cs typeface="Calibri" panose="020F0502020204030204" pitchFamily="34" charset="0"/>
              </a:rPr>
              <a:t>(recall)</a:t>
            </a:r>
            <a:endParaRPr lang="en-US" sz="2800" b="1" dirty="0"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4DC5BA-CEF9-2C45-871D-88B0C5599E2B}"/>
              </a:ext>
            </a:extLst>
          </p:cNvPr>
          <p:cNvCxnSpPr>
            <a:cxnSpLocks/>
          </p:cNvCxnSpPr>
          <p:nvPr/>
        </p:nvCxnSpPr>
        <p:spPr>
          <a:xfrm>
            <a:off x="394332" y="1757912"/>
            <a:ext cx="4635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39228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spc="-150" dirty="0">
                <a:solidFill>
                  <a:srgbClr val="0CA6BF"/>
                </a:solidFill>
                <a:latin typeface="Poppins" pitchFamily="2" charset="77"/>
                <a:cs typeface="Poppins" pitchFamily="2" charset="77"/>
              </a:rPr>
              <a:t>Recording</a:t>
            </a:r>
            <a:endParaRPr lang="en-ID" sz="60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4BD01-C49D-FA42-A994-36999A900CC4}"/>
              </a:ext>
            </a:extLst>
          </p:cNvPr>
          <p:cNvSpPr txBox="1"/>
          <p:nvPr/>
        </p:nvSpPr>
        <p:spPr>
          <a:xfrm>
            <a:off x="671502" y="1344850"/>
            <a:ext cx="176035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300" dirty="0"/>
              <a:t>(ENCODING)</a:t>
            </a:r>
          </a:p>
        </p:txBody>
      </p:sp>
      <p:pic>
        <p:nvPicPr>
          <p:cNvPr id="3" name="Picture 2" descr="A picture containing text, wheel, gear, chain&#10;&#10;Description automatically generated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30" y="1045029"/>
            <a:ext cx="4615213" cy="4615213"/>
          </a:xfrm>
          <a:prstGeom prst="rect">
            <a:avLst/>
          </a:prstGeom>
        </p:spPr>
      </p:pic>
      <p:sp>
        <p:nvSpPr>
          <p:cNvPr id="24" name="TextBox 68">
            <a:extLst>
              <a:ext uri="{FF2B5EF4-FFF2-40B4-BE49-F238E27FC236}">
                <a16:creationId xmlns:a16="http://schemas.microsoft.com/office/drawing/2014/main" id="{739A788B-62A4-454B-ACA9-0692EACBE80B}"/>
              </a:ext>
            </a:extLst>
          </p:cNvPr>
          <p:cNvSpPr txBox="1"/>
          <p:nvPr/>
        </p:nvSpPr>
        <p:spPr>
          <a:xfrm>
            <a:off x="528454" y="2196008"/>
            <a:ext cx="5567545" cy="3970318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Lato" panose="020F0802020204030203" pitchFamily="34" charset="77"/>
                <a:cs typeface="Calibri" panose="020F0502020204030204" pitchFamily="34" charset="0"/>
              </a:rPr>
              <a:t>The process of transforming information into a form that can be entered and retained in the memory system.</a:t>
            </a:r>
            <a:r>
              <a:rPr lang="en-US" sz="2800" b="1" dirty="0">
                <a:latin typeface="Lato" panose="020F0802020204030203" pitchFamily="34" charset="77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90000"/>
              </a:lnSpc>
              <a:defRPr/>
            </a:pPr>
            <a:endParaRPr lang="en-US" sz="2800" b="1" dirty="0">
              <a:latin typeface="Lato" panose="020F0802020204030203" pitchFamily="34" charset="77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Lato" panose="020F0802020204030203" pitchFamily="34" charset="77"/>
                <a:cs typeface="Calibri" panose="020F0502020204030204" pitchFamily="34" charset="0"/>
              </a:rPr>
              <a:t>The process of transforming the information from one form to another is called recording.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dirty="0">
                <a:latin typeface="Lato" panose="020F0802020204030203" pitchFamily="34" charset="77"/>
              </a:rPr>
              <a:t>			     </a:t>
            </a:r>
            <a:r>
              <a:rPr lang="en-US" sz="2400" dirty="0">
                <a:latin typeface="Lato" panose="020F0802020204030203" pitchFamily="34" charset="77"/>
              </a:rPr>
              <a:t>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Lato" panose="020F0802020204030203" pitchFamily="34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4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38347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6000" dirty="0">
                <a:solidFill>
                  <a:srgbClr val="0CA6BF"/>
                </a:solidFill>
                <a:latin typeface="Poppins" pitchFamily="2" charset="77"/>
                <a:cs typeface="Poppins" pitchFamily="2" charset="77"/>
              </a:rPr>
              <a:t>Retention</a:t>
            </a:r>
            <a:endParaRPr lang="en-ID" sz="60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4BD01-C49D-FA42-A994-36999A900CC4}"/>
              </a:ext>
            </a:extLst>
          </p:cNvPr>
          <p:cNvSpPr txBox="1"/>
          <p:nvPr/>
        </p:nvSpPr>
        <p:spPr>
          <a:xfrm>
            <a:off x="671502" y="1344850"/>
            <a:ext cx="1571199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300" dirty="0"/>
              <a:t>(STORAGE)</a:t>
            </a: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28455" y="2275407"/>
            <a:ext cx="5299002" cy="319472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latin typeface="Lato" panose="020F0802020204030203" pitchFamily="34" charset="77"/>
              </a:rPr>
              <a:t>The process of retaining information in memory so that it can be used later.</a:t>
            </a:r>
          </a:p>
          <a:p>
            <a:pPr algn="just">
              <a:lnSpc>
                <a:spcPct val="90000"/>
              </a:lnSpc>
              <a:defRPr/>
            </a:pPr>
            <a:endParaRPr lang="en-US" altLang="en-US" sz="2800" dirty="0">
              <a:latin typeface="Lato" panose="020F0802020204030203" pitchFamily="34" charset="77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Lato" panose="020F0802020204030203" pitchFamily="34" charset="77"/>
              </a:rPr>
              <a:t>The process of storing the information is called retention.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dirty="0">
                <a:latin typeface="Lato" panose="020F0802020204030203" pitchFamily="34" charset="77"/>
              </a:rPr>
              <a:t>		</a:t>
            </a:r>
            <a:r>
              <a:rPr lang="en-US" sz="2400" dirty="0">
                <a:latin typeface="Lato" panose="020F0802020204030203" pitchFamily="34" charset="77"/>
              </a:rPr>
              <a:t>           	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Lato" panose="020F0802020204030203" pitchFamily="34" charset="77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7703" y="831164"/>
            <a:ext cx="4745842" cy="47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81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BE1D493-34AD-4DA3-8B4D-5EDBFCB3B9D7}"/>
              </a:ext>
            </a:extLst>
          </p:cNvPr>
          <p:cNvSpPr/>
          <p:nvPr/>
        </p:nvSpPr>
        <p:spPr>
          <a:xfrm>
            <a:off x="1371428" y="4161328"/>
            <a:ext cx="778317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start now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80B9D-628B-416F-A953-9194B93BE7F6}"/>
              </a:ext>
            </a:extLst>
          </p:cNvPr>
          <p:cNvSpPr/>
          <p:nvPr/>
        </p:nvSpPr>
        <p:spPr>
          <a:xfrm>
            <a:off x="2985359" y="4161328"/>
            <a:ext cx="921222" cy="34062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information</a:t>
            </a:r>
            <a:endParaRPr lang="en-ID" sz="1200" dirty="0">
              <a:solidFill>
                <a:schemeClr val="bg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52FB090-A659-46E1-B172-3627E1827946}"/>
              </a:ext>
            </a:extLst>
          </p:cNvPr>
          <p:cNvSpPr/>
          <p:nvPr/>
        </p:nvSpPr>
        <p:spPr>
          <a:xfrm flipH="1">
            <a:off x="155549" y="6415883"/>
            <a:ext cx="1031907" cy="247232"/>
          </a:xfrm>
          <a:custGeom>
            <a:avLst/>
            <a:gdLst>
              <a:gd name="connsiteX0" fmla="*/ 668206 w 759147"/>
              <a:gd name="connsiteY0" fmla="*/ 0 h 181882"/>
              <a:gd name="connsiteX1" fmla="*/ 759147 w 759147"/>
              <a:gd name="connsiteY1" fmla="*/ 90941 h 181882"/>
              <a:gd name="connsiteX2" fmla="*/ 668206 w 759147"/>
              <a:gd name="connsiteY2" fmla="*/ 181882 h 181882"/>
              <a:gd name="connsiteX3" fmla="*/ 577265 w 759147"/>
              <a:gd name="connsiteY3" fmla="*/ 90941 h 181882"/>
              <a:gd name="connsiteX4" fmla="*/ 668206 w 759147"/>
              <a:gd name="connsiteY4" fmla="*/ 0 h 181882"/>
              <a:gd name="connsiteX5" fmla="*/ 379573 w 759147"/>
              <a:gd name="connsiteY5" fmla="*/ 0 h 181882"/>
              <a:gd name="connsiteX6" fmla="*/ 470514 w 759147"/>
              <a:gd name="connsiteY6" fmla="*/ 90941 h 181882"/>
              <a:gd name="connsiteX7" fmla="*/ 379573 w 759147"/>
              <a:gd name="connsiteY7" fmla="*/ 181882 h 181882"/>
              <a:gd name="connsiteX8" fmla="*/ 288632 w 759147"/>
              <a:gd name="connsiteY8" fmla="*/ 90941 h 181882"/>
              <a:gd name="connsiteX9" fmla="*/ 379573 w 759147"/>
              <a:gd name="connsiteY9" fmla="*/ 0 h 181882"/>
              <a:gd name="connsiteX10" fmla="*/ 90941 w 759147"/>
              <a:gd name="connsiteY10" fmla="*/ 0 h 181882"/>
              <a:gd name="connsiteX11" fmla="*/ 181882 w 759147"/>
              <a:gd name="connsiteY11" fmla="*/ 90941 h 181882"/>
              <a:gd name="connsiteX12" fmla="*/ 90941 w 759147"/>
              <a:gd name="connsiteY12" fmla="*/ 181882 h 181882"/>
              <a:gd name="connsiteX13" fmla="*/ 0 w 759147"/>
              <a:gd name="connsiteY13" fmla="*/ 90941 h 181882"/>
              <a:gd name="connsiteX14" fmla="*/ 90941 w 759147"/>
              <a:gd name="connsiteY14" fmla="*/ 0 h 18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9147" h="181882">
                <a:moveTo>
                  <a:pt x="668206" y="0"/>
                </a:moveTo>
                <a:cubicBezTo>
                  <a:pt x="718431" y="0"/>
                  <a:pt x="759147" y="40716"/>
                  <a:pt x="759147" y="90941"/>
                </a:cubicBezTo>
                <a:cubicBezTo>
                  <a:pt x="759147" y="141166"/>
                  <a:pt x="718431" y="181882"/>
                  <a:pt x="668206" y="181882"/>
                </a:cubicBezTo>
                <a:cubicBezTo>
                  <a:pt x="617981" y="181882"/>
                  <a:pt x="577265" y="141166"/>
                  <a:pt x="577265" y="90941"/>
                </a:cubicBezTo>
                <a:cubicBezTo>
                  <a:pt x="577265" y="40716"/>
                  <a:pt x="617981" y="0"/>
                  <a:pt x="668206" y="0"/>
                </a:cubicBezTo>
                <a:close/>
                <a:moveTo>
                  <a:pt x="379573" y="0"/>
                </a:moveTo>
                <a:cubicBezTo>
                  <a:pt x="429798" y="0"/>
                  <a:pt x="470514" y="40716"/>
                  <a:pt x="470514" y="90941"/>
                </a:cubicBezTo>
                <a:cubicBezTo>
                  <a:pt x="470514" y="141166"/>
                  <a:pt x="429798" y="181882"/>
                  <a:pt x="379573" y="181882"/>
                </a:cubicBezTo>
                <a:cubicBezTo>
                  <a:pt x="329348" y="181882"/>
                  <a:pt x="288632" y="141166"/>
                  <a:pt x="288632" y="90941"/>
                </a:cubicBezTo>
                <a:cubicBezTo>
                  <a:pt x="288632" y="40716"/>
                  <a:pt x="329348" y="0"/>
                  <a:pt x="379573" y="0"/>
                </a:cubicBezTo>
                <a:close/>
                <a:moveTo>
                  <a:pt x="90941" y="0"/>
                </a:moveTo>
                <a:cubicBezTo>
                  <a:pt x="141166" y="0"/>
                  <a:pt x="181882" y="40716"/>
                  <a:pt x="181882" y="90941"/>
                </a:cubicBezTo>
                <a:cubicBezTo>
                  <a:pt x="181882" y="141166"/>
                  <a:pt x="141166" y="181882"/>
                  <a:pt x="90941" y="181882"/>
                </a:cubicBezTo>
                <a:cubicBezTo>
                  <a:pt x="40716" y="181882"/>
                  <a:pt x="0" y="141166"/>
                  <a:pt x="0" y="90941"/>
                </a:cubicBezTo>
                <a:cubicBezTo>
                  <a:pt x="0" y="40716"/>
                  <a:pt x="40716" y="0"/>
                  <a:pt x="90941" y="0"/>
                </a:cubicBezTo>
                <a:close/>
              </a:path>
            </a:pathLst>
          </a:custGeom>
          <a:solidFill>
            <a:srgbClr val="0CA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A37976A0-CD90-41E0-A43E-AF6F60D573CF}"/>
              </a:ext>
            </a:extLst>
          </p:cNvPr>
          <p:cNvSpPr>
            <a:spLocks noEditPoints="1"/>
          </p:cNvSpPr>
          <p:nvPr/>
        </p:nvSpPr>
        <p:spPr bwMode="auto">
          <a:xfrm>
            <a:off x="11480407" y="6410958"/>
            <a:ext cx="257084" cy="257084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">
            <a:extLst>
              <a:ext uri="{FF2B5EF4-FFF2-40B4-BE49-F238E27FC236}">
                <a16:creationId xmlns:a16="http://schemas.microsoft.com/office/drawing/2014/main" id="{F02A4A1F-AB62-45B4-A063-4A26F8B5DC98}"/>
              </a:ext>
            </a:extLst>
          </p:cNvPr>
          <p:cNvSpPr>
            <a:spLocks noEditPoints="1"/>
          </p:cNvSpPr>
          <p:nvPr/>
        </p:nvSpPr>
        <p:spPr bwMode="auto">
          <a:xfrm>
            <a:off x="11780292" y="6410958"/>
            <a:ext cx="256160" cy="257084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rgbClr val="0CA6BF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9A76E-08D5-4271-8F21-5D3DF429AE4F}"/>
              </a:ext>
            </a:extLst>
          </p:cNvPr>
          <p:cNvSpPr/>
          <p:nvPr/>
        </p:nvSpPr>
        <p:spPr>
          <a:xfrm>
            <a:off x="605956" y="507762"/>
            <a:ext cx="350448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6000" dirty="0">
                <a:solidFill>
                  <a:srgbClr val="0CA6BF"/>
                </a:solidFill>
                <a:latin typeface="Poppins" pitchFamily="2" charset="77"/>
                <a:cs typeface="Poppins" pitchFamily="2" charset="77"/>
              </a:rPr>
              <a:t>Retrieval</a:t>
            </a:r>
            <a:endParaRPr lang="en-US" altLang="en-US" sz="6000" b="1" dirty="0"/>
          </a:p>
          <a:p>
            <a:endParaRPr lang="en-ID" sz="6000" dirty="0">
              <a:solidFill>
                <a:srgbClr val="0CA6B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A4BD01-C49D-FA42-A994-36999A900CC4}"/>
              </a:ext>
            </a:extLst>
          </p:cNvPr>
          <p:cNvSpPr txBox="1"/>
          <p:nvPr/>
        </p:nvSpPr>
        <p:spPr>
          <a:xfrm>
            <a:off x="671502" y="1344850"/>
            <a:ext cx="1332224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pc="300" dirty="0"/>
              <a:t>(RECALL)</a:t>
            </a:r>
          </a:p>
        </p:txBody>
      </p:sp>
      <p:sp>
        <p:nvSpPr>
          <p:cNvPr id="22" name="TextBox 68">
            <a:extLst>
              <a:ext uri="{FF2B5EF4-FFF2-40B4-BE49-F238E27FC236}">
                <a16:creationId xmlns:a16="http://schemas.microsoft.com/office/drawing/2014/main" id="{5C62C0E0-56A2-9447-81A6-9DA7DCAB2C5C}"/>
              </a:ext>
            </a:extLst>
          </p:cNvPr>
          <p:cNvSpPr txBox="1"/>
          <p:nvPr/>
        </p:nvSpPr>
        <p:spPr>
          <a:xfrm>
            <a:off x="528455" y="2227907"/>
            <a:ext cx="4851620" cy="37548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/>
              <a:t>The process of recovering information stored in memory so that we are consciously aware of it.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recovery of stored information is called retrieval.		            </a:t>
            </a:r>
            <a:r>
              <a:rPr lang="en-US" sz="2400" dirty="0"/>
              <a:t>(Feldman, 2011)</a:t>
            </a: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FC422-A104-BC40-89E6-298942A9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4544" y="1041135"/>
            <a:ext cx="5080000" cy="47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Cognitive Map theory by Edward </a:t>
            </a:r>
            <a:r>
              <a:rPr lang="en-US" b="1" dirty="0" err="1"/>
              <a:t>Tolman</a:t>
            </a:r>
            <a:r>
              <a:rPr lang="en-US" b="1" dirty="0"/>
              <a:t> (1948)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This theory is about memory systems (code, store, recall and decode)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20A7E0"/>
                </a:solidFill>
              </a:rPr>
              <a:t>A Cognitive Map is any visual representation of a person’s (or a group’s) mental model for a given process or concept. 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influential cognitive map theory proposes that memories of recently travelled routes are combined with memories of previously travelled routes to create an integrated map of the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40331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1187</TotalTime>
  <Words>2677</Words>
  <Application>Microsoft Office PowerPoint</Application>
  <PresentationFormat>Widescreen</PresentationFormat>
  <Paragraphs>395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Aptos</vt:lpstr>
      <vt:lpstr>Arial</vt:lpstr>
      <vt:lpstr>Calibri</vt:lpstr>
      <vt:lpstr>Calibri Light</vt:lpstr>
      <vt:lpstr>Helvetica</vt:lpstr>
      <vt:lpstr>Lato</vt:lpstr>
      <vt:lpstr>Montserrat SemiBold</vt:lpstr>
      <vt:lpstr>Poppins</vt:lpstr>
      <vt:lpstr>system-ui</vt:lpstr>
      <vt:lpstr>Wingdings</vt:lpstr>
      <vt:lpstr>Office Theme</vt:lpstr>
      <vt:lpstr>MEMORY</vt:lpstr>
      <vt:lpstr>Table of Contents</vt:lpstr>
      <vt:lpstr>Table of Contents (cont…)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Cognitive Map theory by Edward Tolman (1948)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Forgetting</vt:lpstr>
      <vt:lpstr>PowerPoint Presentation</vt:lpstr>
      <vt:lpstr>Measures of Forgetting</vt:lpstr>
      <vt:lpstr>PowerPoint Presentation</vt:lpstr>
      <vt:lpstr>PowerPoint Presentation</vt:lpstr>
      <vt:lpstr>Theories of Forgetting </vt:lpstr>
      <vt:lpstr>Theories of Forgetting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Whales</dc:title>
  <dc:creator>Zain Ahsan</dc:creator>
  <cp:lastModifiedBy>AISHA BANO</cp:lastModifiedBy>
  <cp:revision>152</cp:revision>
  <dcterms:created xsi:type="dcterms:W3CDTF">2021-06-22T02:36:13Z</dcterms:created>
  <dcterms:modified xsi:type="dcterms:W3CDTF">2024-10-04T23:07:09Z</dcterms:modified>
</cp:coreProperties>
</file>