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7" r:id="rId4"/>
    <p:sldId id="276" r:id="rId5"/>
    <p:sldId id="262" r:id="rId6"/>
    <p:sldId id="284" r:id="rId7"/>
    <p:sldId id="280" r:id="rId8"/>
    <p:sldId id="291" r:id="rId9"/>
    <p:sldId id="289" r:id="rId10"/>
    <p:sldId id="288" r:id="rId11"/>
    <p:sldId id="283" r:id="rId12"/>
    <p:sldId id="292" r:id="rId13"/>
    <p:sldId id="29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E9"/>
    <a:srgbClr val="A20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hero.com/management/the-peter-principle/" TargetMode="External"/><Relationship Id="rId2" Type="http://schemas.openxmlformats.org/officeDocument/2006/relationships/hyperlink" Target="https://www.toolshero.com/strategy/hedgehog-concept-collins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hero.com/management/bureaucratic-theory-weber/" TargetMode="External"/><Relationship Id="rId2" Type="http://schemas.openxmlformats.org/officeDocument/2006/relationships/hyperlink" Target="https://www.toolshero.com/toolsheroes/victor-vro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8CD-3201-4245-8123-C92E5782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6935"/>
            <a:ext cx="7766936" cy="1716259"/>
          </a:xfrm>
        </p:spPr>
        <p:txBody>
          <a:bodyPr/>
          <a:lstStyle/>
          <a:p>
            <a:pPr algn="ctr"/>
            <a:r>
              <a:rPr lang="en-US" sz="6000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3B939-0AE3-4E52-8630-ECA7A9A76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423" y="4379495"/>
            <a:ext cx="3080084" cy="1049153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Ms. Aisha Bano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GB" altLang="en-US" sz="2400" dirty="0">
                <a:solidFill>
                  <a:schemeClr val="tx1"/>
                </a:solidFill>
              </a:rPr>
              <a:t>aisha.bano@nu.edu.pk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altLang="en-US" sz="2400" dirty="0"/>
          </a:p>
        </p:txBody>
      </p:sp>
      <p:pic>
        <p:nvPicPr>
          <p:cNvPr id="4" name="Graphic 8" descr="Professor female with solid fi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1" y="4324585"/>
            <a:ext cx="434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7" descr="Envelope with solid fi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86" y="4963977"/>
            <a:ext cx="4349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99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Components of Expectancy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9691"/>
            <a:ext cx="4184035" cy="4741682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200" b="1" dirty="0">
                <a:solidFill>
                  <a:srgbClr val="171717"/>
                </a:solidFill>
                <a:latin typeface="Open Sans"/>
              </a:rPr>
              <a:t>2</a:t>
            </a:r>
            <a:r>
              <a:rPr lang="en-US" sz="1900" b="1" dirty="0">
                <a:solidFill>
                  <a:srgbClr val="171717"/>
                </a:solidFill>
                <a:latin typeface="Open Sans"/>
              </a:rPr>
              <a:t>. </a:t>
            </a:r>
            <a:r>
              <a:rPr lang="en-US" sz="2200" b="1" u="sng" dirty="0">
                <a:solidFill>
                  <a:srgbClr val="171717"/>
                </a:solidFill>
                <a:latin typeface="Open Sans"/>
              </a:rPr>
              <a:t>Instrumentality</a:t>
            </a:r>
          </a:p>
          <a:p>
            <a:pPr fontAlgn="base"/>
            <a:r>
              <a:rPr lang="en-US" dirty="0">
                <a:solidFill>
                  <a:srgbClr val="212121"/>
                </a:solidFill>
                <a:latin typeface="Open Sans"/>
              </a:rPr>
              <a:t>Each employee is a cog in the machine and an instrument that contributes to the business results. Instrumentality is the belief and from that perspective, instrumentality isn’t difficult to grasp. It’s about the </a:t>
            </a:r>
            <a:r>
              <a:rPr lang="en-US" b="1" dirty="0">
                <a:solidFill>
                  <a:srgbClr val="212121"/>
                </a:solidFill>
                <a:latin typeface="Open Sans"/>
              </a:rPr>
              <a:t>employee’s </a:t>
            </a:r>
            <a:r>
              <a:rPr lang="en-US" b="1" dirty="0">
                <a:solidFill>
                  <a:srgbClr val="41D87D"/>
                </a:solidFill>
                <a:latin typeface="inherit"/>
                <a:hlinkClick r:id="rId2"/>
              </a:rPr>
              <a:t>performance </a:t>
            </a:r>
            <a:r>
              <a:rPr lang="en-US" b="1" dirty="0">
                <a:solidFill>
                  <a:srgbClr val="212121"/>
                </a:solidFill>
                <a:latin typeface="Open Sans"/>
              </a:rPr>
              <a:t>being good enough to achieve the desired outcome.</a:t>
            </a:r>
          </a:p>
          <a:p>
            <a:pPr fontAlgn="base"/>
            <a:r>
              <a:rPr lang="en-US" dirty="0">
                <a:solidFill>
                  <a:srgbClr val="212121"/>
                </a:solidFill>
                <a:latin typeface="Open Sans"/>
              </a:rPr>
              <a:t>An </a:t>
            </a:r>
            <a:r>
              <a:rPr lang="en-US" dirty="0" err="1">
                <a:solidFill>
                  <a:srgbClr val="212121"/>
                </a:solidFill>
                <a:latin typeface="Open Sans"/>
              </a:rPr>
              <a:t>organisation</a:t>
            </a:r>
            <a:r>
              <a:rPr lang="en-US" dirty="0">
                <a:solidFill>
                  <a:srgbClr val="212121"/>
                </a:solidFill>
                <a:latin typeface="Open Sans"/>
              </a:rPr>
              <a:t> can stimulate this by actually making good on promises of additional rewards such as bonuses or </a:t>
            </a:r>
            <a:r>
              <a:rPr lang="en-US" b="1" dirty="0">
                <a:solidFill>
                  <a:srgbClr val="41D87D"/>
                </a:solidFill>
                <a:latin typeface="inherit"/>
                <a:hlinkClick r:id="rId3"/>
              </a:rPr>
              <a:t>promotion</a:t>
            </a:r>
            <a:r>
              <a:rPr lang="en-US" dirty="0">
                <a:solidFill>
                  <a:srgbClr val="212121"/>
                </a:solidFill>
                <a:latin typeface="Open Sans"/>
              </a:rPr>
              <a:t>. The employee has to believe that if he performs well, appreciation will be shown for the results.</a:t>
            </a:r>
          </a:p>
          <a:p>
            <a:pPr fontAlgn="base"/>
            <a:r>
              <a:rPr lang="en-US" dirty="0">
                <a:solidFill>
                  <a:srgbClr val="212121"/>
                </a:solidFill>
                <a:latin typeface="Open Sans"/>
              </a:rPr>
              <a:t>Transparency throughout the reward process is an important condition for instrumentality.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649691"/>
            <a:ext cx="4184034" cy="439167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200" b="1" dirty="0">
                <a:solidFill>
                  <a:srgbClr val="171717"/>
                </a:solidFill>
                <a:latin typeface="Open Sans"/>
              </a:rPr>
              <a:t>3</a:t>
            </a:r>
            <a:r>
              <a:rPr lang="en-US" b="1" dirty="0">
                <a:solidFill>
                  <a:srgbClr val="171717"/>
                </a:solidFill>
                <a:latin typeface="Open Sans"/>
              </a:rPr>
              <a:t>. </a:t>
            </a:r>
            <a:r>
              <a:rPr lang="en-US" sz="2200" b="1" u="sng" dirty="0">
                <a:solidFill>
                  <a:srgbClr val="171717"/>
                </a:solidFill>
                <a:latin typeface="Open Sans"/>
              </a:rPr>
              <a:t>Valence</a:t>
            </a:r>
          </a:p>
          <a:p>
            <a:pPr marL="0" indent="0" fontAlgn="base">
              <a:buNone/>
            </a:pPr>
            <a:endParaRPr lang="en-US" b="1" u="sng" dirty="0">
              <a:solidFill>
                <a:srgbClr val="171717"/>
              </a:solidFill>
              <a:latin typeface="Open Sans"/>
            </a:endParaRPr>
          </a:p>
          <a:p>
            <a:pPr fontAlgn="base"/>
            <a:r>
              <a:rPr lang="en-US" dirty="0">
                <a:solidFill>
                  <a:srgbClr val="212121"/>
                </a:solidFill>
                <a:latin typeface="Open Sans"/>
              </a:rPr>
              <a:t>The final result that employees achieve is valued differently by each individual. This value is </a:t>
            </a:r>
            <a:r>
              <a:rPr lang="en-US" b="1" dirty="0">
                <a:solidFill>
                  <a:srgbClr val="212121"/>
                </a:solidFill>
                <a:latin typeface="Open Sans"/>
              </a:rPr>
              <a:t>based on their own basic needs</a:t>
            </a:r>
            <a:r>
              <a:rPr lang="en-US" dirty="0">
                <a:solidFill>
                  <a:srgbClr val="212121"/>
                </a:solidFill>
                <a:latin typeface="Open Sans"/>
              </a:rPr>
              <a:t>. As such, it’s a good idea for an </a:t>
            </a:r>
            <a:r>
              <a:rPr lang="en-US" dirty="0" err="1">
                <a:solidFill>
                  <a:srgbClr val="212121"/>
                </a:solidFill>
                <a:latin typeface="Open Sans"/>
              </a:rPr>
              <a:t>organisation</a:t>
            </a:r>
            <a:r>
              <a:rPr lang="en-US" dirty="0">
                <a:solidFill>
                  <a:srgbClr val="212121"/>
                </a:solidFill>
                <a:latin typeface="Open Sans"/>
              </a:rPr>
              <a:t> to find out what an individual employee values and what his personal needs are like sources of motivation. One might value money, while another values more days off.</a:t>
            </a:r>
          </a:p>
        </p:txBody>
      </p:sp>
    </p:spTree>
    <p:extLst>
      <p:ext uri="{BB962C8B-B14F-4D97-AF65-F5344CB8AC3E}">
        <p14:creationId xmlns:p14="http://schemas.microsoft.com/office/powerpoint/2010/main" val="28141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theory of motivation by Stacey Adams</a:t>
            </a:r>
          </a:p>
        </p:txBody>
      </p:sp>
      <p:pic>
        <p:nvPicPr>
          <p:cNvPr id="5122" name="Picture 2" descr="Leadership Lessons From Equity Theory: The Interplay Between Radiologist  Compensation and Motivation - Journal of the American College of Radi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57" y="2329150"/>
            <a:ext cx="4547724" cy="35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8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8944"/>
          </a:xfrm>
        </p:spPr>
        <p:txBody>
          <a:bodyPr>
            <a:normAutofit fontScale="90000"/>
          </a:bodyPr>
          <a:lstStyle/>
          <a:p>
            <a:r>
              <a:rPr lang="en-US" dirty="0"/>
              <a:t>Equity theory of motivation by Stacey Adams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532"/>
            <a:ext cx="8596668" cy="430683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Adams Equity Theory was developed by the American psychologist John </a:t>
            </a:r>
            <a:r>
              <a:rPr lang="en-US" b="1" dirty="0"/>
              <a:t>Stacey Adams</a:t>
            </a:r>
            <a:r>
              <a:rPr lang="en-US" dirty="0"/>
              <a:t> in 1963. The theory shows why salary and benefits alone don’t determine an employee’s motivation. It explains why a promotion or raise rarely has the desired effect. It can even undermine the motivation of other employees. Employees place great importance on being treated fairly and equally.</a:t>
            </a:r>
          </a:p>
          <a:p>
            <a:pPr fontAlgn="base"/>
            <a:r>
              <a:rPr lang="en-US" dirty="0"/>
              <a:t>This ensures that they’ll be motivated at work. It’s treating different employees differently and unfairly that leads to bad blood and will damage a lot of people’s motivation. After all, we all wanted to be treated fairly. When that’s not the case, employees will be unhappy, which can manifest itself in different ways.</a:t>
            </a:r>
          </a:p>
          <a:p>
            <a:pPr fontAlgn="base"/>
            <a:r>
              <a:rPr lang="en-US" dirty="0"/>
              <a:t>For instance, they won’t perform optimally, and there’ll be a risk of high employee turnover as employees choose to try their luck at another employer. That’s why fair treatment of everyone involved is essential.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>
            <a:normAutofit/>
          </a:bodyPr>
          <a:lstStyle/>
          <a:p>
            <a:r>
              <a:rPr lang="en-US" dirty="0"/>
              <a:t>2 Components of Equity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57460"/>
            <a:ext cx="4184035" cy="5165887"/>
          </a:xfrm>
        </p:spPr>
        <p:txBody>
          <a:bodyPr>
            <a:noAutofit/>
          </a:bodyPr>
          <a:lstStyle/>
          <a:p>
            <a:pPr fontAlgn="base"/>
            <a:r>
              <a:rPr lang="en-US" sz="1400" dirty="0"/>
              <a:t>The </a:t>
            </a:r>
            <a:r>
              <a:rPr lang="en-US" sz="2000" b="1" u="sng" dirty="0">
                <a:solidFill>
                  <a:srgbClr val="92D050"/>
                </a:solidFill>
              </a:rPr>
              <a:t>input</a:t>
            </a:r>
            <a:r>
              <a:rPr lang="en-US" sz="1400" dirty="0"/>
              <a:t> referred to in Adams Equity Theory includes both the </a:t>
            </a:r>
            <a:r>
              <a:rPr lang="en-US" sz="1400" b="1" dirty="0"/>
              <a:t>quantity and the quality of the contributions employees make to carrying out their work. </a:t>
            </a:r>
            <a:r>
              <a:rPr lang="en-US" sz="1400" dirty="0"/>
              <a:t>They spend time, energy, and engagement at work.</a:t>
            </a:r>
          </a:p>
          <a:p>
            <a:pPr fontAlgn="base"/>
            <a:r>
              <a:rPr lang="en-US" sz="1400" dirty="0"/>
              <a:t>They work hard, share ideas, trust their superiors and support their co-workers. The number of examples are endless, but the most common forms of input are listed below:</a:t>
            </a:r>
          </a:p>
          <a:p>
            <a:pPr marL="0" indent="0" fontAlgn="base">
              <a:buNone/>
            </a:pPr>
            <a:r>
              <a:rPr lang="en-US" sz="1400" b="1" dirty="0"/>
              <a:t>1. Effort</a:t>
            </a:r>
          </a:p>
          <a:p>
            <a:pPr marL="0" indent="0" fontAlgn="base">
              <a:buNone/>
            </a:pPr>
            <a:r>
              <a:rPr lang="en-US" sz="1400" b="1" dirty="0"/>
              <a:t>2. Skills</a:t>
            </a:r>
          </a:p>
          <a:p>
            <a:pPr marL="0" indent="0" fontAlgn="base">
              <a:buNone/>
            </a:pPr>
            <a:r>
              <a:rPr lang="en-US" sz="1400" b="1" dirty="0"/>
              <a:t>3. Knowledge</a:t>
            </a:r>
          </a:p>
          <a:p>
            <a:pPr marL="0" indent="0" fontAlgn="base">
              <a:buNone/>
            </a:pPr>
            <a:r>
              <a:rPr lang="en-US" sz="1400" b="1" dirty="0"/>
              <a:t>4. Experience</a:t>
            </a:r>
          </a:p>
          <a:p>
            <a:pPr marL="0" indent="0" fontAlgn="base">
              <a:buNone/>
            </a:pPr>
            <a:r>
              <a:rPr lang="en-US" sz="1400" b="1" dirty="0"/>
              <a:t>5. Social skills</a:t>
            </a:r>
          </a:p>
          <a:p>
            <a:pPr marL="0" indent="0" fontAlgn="base">
              <a:buNone/>
            </a:pPr>
            <a:r>
              <a:rPr lang="en-US" sz="1400" b="1" dirty="0"/>
              <a:t>6. Loyalty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57460"/>
            <a:ext cx="4184034" cy="468390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Employees’ </a:t>
            </a:r>
            <a:r>
              <a:rPr lang="en-US" sz="2600" b="1" u="sng" dirty="0">
                <a:solidFill>
                  <a:srgbClr val="92D050"/>
                </a:solidFill>
              </a:rPr>
              <a:t>output </a:t>
            </a:r>
            <a:r>
              <a:rPr lang="en-US" dirty="0"/>
              <a:t>can generally be divided into 1) financial rewards, 2) immaterial rewards. The most common forms of output are discussed based on this division.</a:t>
            </a:r>
          </a:p>
          <a:p>
            <a:pPr marL="0" indent="0" fontAlgn="base">
              <a:buNone/>
            </a:pPr>
            <a:r>
              <a:rPr lang="en-US" b="1" dirty="0"/>
              <a:t>1. Financial rewards</a:t>
            </a:r>
          </a:p>
          <a:p>
            <a:pPr fontAlgn="base"/>
            <a:r>
              <a:rPr lang="en-US" b="1" dirty="0"/>
              <a:t>Salary</a:t>
            </a:r>
          </a:p>
          <a:p>
            <a:pPr fontAlgn="base"/>
            <a:r>
              <a:rPr lang="en-US" b="1" dirty="0"/>
              <a:t>Bonus</a:t>
            </a:r>
          </a:p>
          <a:p>
            <a:pPr fontAlgn="base"/>
            <a:r>
              <a:rPr lang="en-US" b="1" dirty="0"/>
              <a:t>Profit sharing</a:t>
            </a:r>
          </a:p>
          <a:p>
            <a:pPr marL="0" indent="0" fontAlgn="base">
              <a:buNone/>
            </a:pPr>
            <a:r>
              <a:rPr lang="en-US" b="1" dirty="0"/>
              <a:t>2. Immaterial rewards</a:t>
            </a:r>
          </a:p>
          <a:p>
            <a:pPr fontAlgn="base"/>
            <a:r>
              <a:rPr lang="en-US" b="1" dirty="0"/>
              <a:t>Recognition</a:t>
            </a:r>
          </a:p>
          <a:p>
            <a:pPr fontAlgn="base"/>
            <a:r>
              <a:rPr lang="en-US" dirty="0"/>
              <a:t>Employees want to be intrinsically motivated. This means they feel </a:t>
            </a:r>
            <a:r>
              <a:rPr lang="en-US" b="1" dirty="0"/>
              <a:t>Challenge</a:t>
            </a:r>
          </a:p>
          <a:p>
            <a:pPr fontAlgn="base"/>
            <a:r>
              <a:rPr lang="en-US" b="1" dirty="0"/>
              <a:t>Responsibility</a:t>
            </a:r>
          </a:p>
          <a:p>
            <a:pPr marL="0" indent="0" fontAlgn="base">
              <a:buNone/>
            </a:pPr>
            <a:r>
              <a:rPr lang="en-US" dirty="0"/>
              <a:t>	As a result, responsibility leads to intrinsic 	motivation. The employees feel that they 	matter in the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20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A4ED-4CB3-43CB-8DA3-26DF220D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8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72DE9"/>
                </a:solidFill>
              </a:rPr>
              <a:t>Measurement of Motives </a:t>
            </a:r>
            <a:r>
              <a:rPr lang="en-US" dirty="0">
                <a:solidFill>
                  <a:srgbClr val="FF0000"/>
                </a:solidFill>
              </a:rPr>
              <a:t>(Not included in syllabus)</a:t>
            </a:r>
            <a:br>
              <a:rPr lang="en-US" dirty="0">
                <a:solidFill>
                  <a:srgbClr val="F72DE9"/>
                </a:solidFill>
              </a:rPr>
            </a:br>
            <a:endParaRPr lang="en-US" dirty="0">
              <a:solidFill>
                <a:srgbClr val="F72D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4758-18AB-4016-B0D5-14ABE161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361"/>
            <a:ext cx="8596668" cy="41029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Direct Methods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In this measurement, an individual expresses his/her motives through verbal or overt behavior.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</a:rPr>
              <a:t>Required information is taken from the primary source.</a:t>
            </a:r>
            <a:br>
              <a:rPr lang="en-US" sz="2400" dirty="0">
                <a:solidFill>
                  <a:schemeClr val="accent2"/>
                </a:solidFill>
              </a:rPr>
            </a:br>
            <a:endParaRPr lang="en-US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</a:rPr>
              <a:t>The techniques or methods used to know the motives of   an individual are questionnaire, inventories, autobiography and other self descriptive measures</a:t>
            </a:r>
          </a:p>
        </p:txBody>
      </p:sp>
    </p:spTree>
    <p:extLst>
      <p:ext uri="{BB962C8B-B14F-4D97-AF65-F5344CB8AC3E}">
        <p14:creationId xmlns:p14="http://schemas.microsoft.com/office/powerpoint/2010/main" val="236090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D8DA-459D-48E1-844A-CCC19A72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72DE9"/>
                </a:solidFill>
              </a:rPr>
              <a:t>Measurement of Motives </a:t>
            </a:r>
            <a:r>
              <a:rPr lang="en-US" dirty="0">
                <a:solidFill>
                  <a:srgbClr val="FF0000"/>
                </a:solidFill>
              </a:rPr>
              <a:t>(Not included in syllabus)</a:t>
            </a:r>
            <a:br>
              <a:rPr lang="en-US" dirty="0">
                <a:solidFill>
                  <a:srgbClr val="F72DE9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8F66-3BCB-4C73-AB47-6CFDC302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6935"/>
            <a:ext cx="8596668" cy="4391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Indirect Methods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The following methods are used when an individual is either unaware of its motives or is determined not to reveal its real motive.</a:t>
            </a:r>
            <a:br>
              <a:rPr lang="en-US" sz="2400" dirty="0">
                <a:solidFill>
                  <a:schemeClr val="accent2"/>
                </a:solidFill>
              </a:rPr>
            </a:br>
            <a:endParaRPr lang="en-US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</a:rPr>
              <a:t>Techniques like Rorschach Ink blot test (RIT), Thematic Apperception Test (TAT), Child Apperception Test (CAT), House Tree Person (HTP) test etc.</a:t>
            </a:r>
            <a:br>
              <a:rPr lang="en-US" sz="2400" dirty="0">
                <a:solidFill>
                  <a:schemeClr val="accent2"/>
                </a:solidFill>
              </a:rPr>
            </a:br>
            <a:endParaRPr lang="en-US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</a:rPr>
              <a:t>Required information is gained through sketching or drawing ,associating a word or playing a role etc.</a:t>
            </a:r>
          </a:p>
        </p:txBody>
      </p:sp>
    </p:spTree>
    <p:extLst>
      <p:ext uri="{BB962C8B-B14F-4D97-AF65-F5344CB8AC3E}">
        <p14:creationId xmlns:p14="http://schemas.microsoft.com/office/powerpoint/2010/main" val="6514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C92E-9E73-446E-8929-CBF55402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643"/>
          </a:xfrm>
        </p:spPr>
        <p:txBody>
          <a:bodyPr/>
          <a:lstStyle/>
          <a:p>
            <a:pPr algn="ctr"/>
            <a:r>
              <a:rPr lang="en-US" dirty="0"/>
              <a:t>INTRODUCTION TO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63DD-4379-44A2-B72C-6017537E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443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72DE9"/>
                </a:solidFill>
              </a:rPr>
              <a:t>Origin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Motivation is derived from the Latin word “movere” which means “to move” or “to energize” or “to activate”.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72DE9"/>
                </a:solidFill>
              </a:rPr>
              <a:t>Definitions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2DE9"/>
                </a:solidFill>
              </a:rPr>
              <a:t>1. Motivation  </a:t>
            </a:r>
            <a:r>
              <a:rPr lang="en-US" b="1" dirty="0">
                <a:solidFill>
                  <a:schemeClr val="accent1"/>
                </a:solidFill>
              </a:rPr>
              <a:t>(Learn at least 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A process that arouses, maintains and guides behavior toward a goal. 														(Cacioppo &amp; Freberg, 2013)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It refers to all the internal conditions that stir up activity and sustain activity of an individual.									 		(Guilford)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The term motivation refers to the states within a person or animal that drives behavior toward some goals. 							(Morgan &amp; King)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An internal force to achieve goal. </a:t>
            </a:r>
          </a:p>
        </p:txBody>
      </p:sp>
    </p:spTree>
    <p:extLst>
      <p:ext uri="{BB962C8B-B14F-4D97-AF65-F5344CB8AC3E}">
        <p14:creationId xmlns:p14="http://schemas.microsoft.com/office/powerpoint/2010/main" val="337980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43FC-E21A-44DD-BE8E-C0B7DBDF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32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DEBA-1DAB-4225-A902-4AFEA368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6320"/>
            <a:ext cx="8596668" cy="5005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72DE9"/>
                </a:solidFill>
              </a:rPr>
              <a:t>2. Need: </a:t>
            </a:r>
            <a:r>
              <a:rPr lang="en-US" sz="2000" dirty="0">
                <a:solidFill>
                  <a:schemeClr val="accent1"/>
                </a:solidFill>
              </a:rPr>
              <a:t>A motivating force that compels actions for its satisfaction.</a:t>
            </a:r>
            <a:r>
              <a:rPr lang="en-US" sz="2000" dirty="0">
                <a:solidFill>
                  <a:srgbClr val="F72DE9"/>
                </a:solidFill>
              </a:rPr>
              <a:t>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72DE9"/>
                </a:solidFill>
              </a:rPr>
              <a:t>3. Drive: </a:t>
            </a:r>
            <a:r>
              <a:rPr lang="en-US" sz="2000" dirty="0">
                <a:solidFill>
                  <a:schemeClr val="accent1"/>
                </a:solidFill>
              </a:rPr>
              <a:t>A state of tension and arousal triggered by cues important for 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    survival.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72DE9"/>
                </a:solidFill>
              </a:rPr>
              <a:t>4. Incentive: </a:t>
            </a:r>
            <a:r>
              <a:rPr lang="en-US" sz="2000" dirty="0">
                <a:solidFill>
                  <a:schemeClr val="accent1"/>
                </a:solidFill>
              </a:rPr>
              <a:t>A reward that pulls on organism’s behavior in a particular direction.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chemeClr val="accent2"/>
                </a:solidFill>
              </a:rPr>
              <a:t>Types of reward 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 err="1">
                <a:solidFill>
                  <a:srgbClr val="F72DE9"/>
                </a:solidFill>
              </a:rPr>
              <a:t>i</a:t>
            </a:r>
            <a:r>
              <a:rPr lang="en-US" sz="2000" dirty="0">
                <a:solidFill>
                  <a:srgbClr val="F72DE9"/>
                </a:solidFill>
              </a:rPr>
              <a:t>) Intrinsic Reward</a:t>
            </a:r>
            <a:r>
              <a:rPr lang="en-US" sz="2000" dirty="0">
                <a:solidFill>
                  <a:schemeClr val="accent2"/>
                </a:solidFill>
              </a:rPr>
              <a:t>: A type of reward that tends to give personal satisfaction to the individual e.g. feedback, acknowledgment.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>
                <a:solidFill>
                  <a:srgbClr val="F72DE9"/>
                </a:solidFill>
              </a:rPr>
              <a:t>ii) Extrinsic Reward</a:t>
            </a:r>
            <a:r>
              <a:rPr lang="en-US" sz="2000" dirty="0">
                <a:solidFill>
                  <a:schemeClr val="accent2"/>
                </a:solidFill>
              </a:rPr>
              <a:t>: A concrete reward received by the individual from external environment e.g. promotions, money, fringe benefits, grades, wages, salaries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72DE9"/>
                </a:solidFill>
              </a:rPr>
              <a:t>5. MOTIVE</a:t>
            </a:r>
            <a:endParaRPr lang="en-US" alt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Psychological state (perceived as a ‘need’) that moves us to engage on an organized set of behaviors that maximize the fulfillment of that motive.</a:t>
            </a:r>
          </a:p>
          <a:p>
            <a:pPr marL="0" indent="0">
              <a:buNone/>
            </a:pPr>
            <a:endParaRPr lang="en-US" b="1" dirty="0">
              <a:solidFill>
                <a:srgbClr val="F72DE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F5C7-5172-4710-93EF-B6297B7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  <a:r>
              <a:rPr lang="en-US" dirty="0">
                <a:solidFill>
                  <a:srgbClr val="FF0000"/>
                </a:solidFill>
              </a:rPr>
              <a:t>(slide not included in exam)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623C-12BE-4197-9EB6-BC369724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b="1" dirty="0">
              <a:solidFill>
                <a:schemeClr val="accent2"/>
              </a:solidFill>
            </a:endParaRPr>
          </a:p>
          <a:p>
            <a:r>
              <a:rPr lang="en-US" altLang="en-US" b="1" dirty="0">
                <a:solidFill>
                  <a:schemeClr val="accent2"/>
                </a:solidFill>
              </a:rPr>
              <a:t>PROPERTIES OF MOTIVES: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The WHY of behavior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Not directly observable (i.e.. inferred from behavior)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Conscious and unconscious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Approach and avoidance motives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Variable and constant</a:t>
            </a:r>
          </a:p>
          <a:p>
            <a:endParaRPr lang="en-US" alt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8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06CB-8196-4F5D-B9E8-EB601BA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F381-30B3-4281-AD2C-DA0B51BE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2DE9"/>
                </a:solidFill>
              </a:rPr>
              <a:t>McClelland's Theory of Needs </a:t>
            </a:r>
            <a:r>
              <a:rPr lang="en-US" sz="2400" dirty="0">
                <a:solidFill>
                  <a:srgbClr val="00B0F0"/>
                </a:solidFill>
              </a:rPr>
              <a:t>(from M-2 attached slides)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2DE9"/>
                </a:solidFill>
              </a:rPr>
              <a:t>Maslow Theory of Human Motivation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>
                <a:solidFill>
                  <a:srgbClr val="00B0F0"/>
                </a:solidFill>
              </a:rPr>
              <a:t>from M-2 </a:t>
            </a:r>
            <a:r>
              <a:rPr lang="en-US" sz="2400" dirty="0">
                <a:solidFill>
                  <a:srgbClr val="00B0F0"/>
                </a:solidFill>
              </a:rPr>
              <a:t>attached slides)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2DE9"/>
                </a:solidFill>
              </a:rPr>
              <a:t>Vroom’s Expectancy Theory of 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2DE9"/>
                </a:solidFill>
              </a:rPr>
              <a:t> Adams’ Equity Theory of Motivation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72D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4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Vroom’s Expectancy Theory of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1964, Canadian professor of psychology </a:t>
            </a:r>
            <a:r>
              <a:rPr lang="en-US" b="1" dirty="0">
                <a:hlinkClick r:id="rId2"/>
              </a:rPr>
              <a:t>Victor Vroom</a:t>
            </a:r>
            <a:r>
              <a:rPr lang="en-US" dirty="0"/>
              <a:t> from the Yale School of Management developed this theory. In it, he studied people’s motivation levels and concluded that human motivation depends on three factors: </a:t>
            </a:r>
            <a:r>
              <a:rPr lang="en-US" b="1" dirty="0"/>
              <a:t>expectancy</a:t>
            </a:r>
            <a:r>
              <a:rPr lang="en-US" dirty="0"/>
              <a:t>, </a:t>
            </a:r>
            <a:r>
              <a:rPr lang="en-US" b="1" dirty="0"/>
              <a:t>instrumentality</a:t>
            </a:r>
            <a:r>
              <a:rPr lang="en-US" dirty="0"/>
              <a:t> and </a:t>
            </a:r>
            <a:r>
              <a:rPr lang="en-US" b="1" dirty="0"/>
              <a:t>valence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Victor Vroom distinguishes between the effort people put in, their performance and the final result. His theory primarily relates to motivation within a </a:t>
            </a:r>
            <a:r>
              <a:rPr lang="en-US" b="1" dirty="0">
                <a:hlinkClick r:id="rId3"/>
              </a:rPr>
              <a:t>work environment</a:t>
            </a:r>
            <a:r>
              <a:rPr lang="en-US" dirty="0"/>
              <a:t>. He concluded that putting in effort will result in a desirable reward.</a:t>
            </a:r>
          </a:p>
          <a:p>
            <a:pPr fontAlgn="base"/>
            <a:r>
              <a:rPr lang="en-US" dirty="0"/>
              <a:t>When employees can make choices in their work, </a:t>
            </a:r>
            <a:r>
              <a:rPr lang="en-US" b="1" dirty="0">
                <a:hlinkClick r:id="rId2"/>
              </a:rPr>
              <a:t>Victor Vroom</a:t>
            </a:r>
            <a:r>
              <a:rPr lang="en-US" dirty="0"/>
              <a:t> argues that they will mostly choose that what motivates them the most.</a:t>
            </a:r>
          </a:p>
          <a:p>
            <a:pPr fontAlgn="base"/>
            <a:r>
              <a:rPr lang="en-US" dirty="0"/>
              <a:t>Victor Vroom uses a formula to calculate the motivational force:</a:t>
            </a:r>
            <a:br>
              <a:rPr lang="en-US" dirty="0"/>
            </a:br>
            <a:r>
              <a:rPr lang="en-US" b="1" dirty="0"/>
              <a:t>Motivational force = Expectancy x Instrumentality x Valence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Vroom’s Expectancy Theory of Motivation </a:t>
            </a:r>
            <a:r>
              <a:rPr lang="en-US" dirty="0">
                <a:solidFill>
                  <a:schemeClr val="accent3"/>
                </a:solidFill>
              </a:rPr>
              <a:t>(choose either slide 7 or 8)</a:t>
            </a:r>
          </a:p>
        </p:txBody>
      </p:sp>
      <p:pic>
        <p:nvPicPr>
          <p:cNvPr id="3074" name="Picture 2" descr="Vroom's (1964) Expectancy Theory. (adapted from... | Download Scientific 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94" y="2337847"/>
            <a:ext cx="7531092" cy="333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8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2066"/>
          </a:xfrm>
        </p:spPr>
        <p:txBody>
          <a:bodyPr>
            <a:normAutofit fontScale="90000"/>
          </a:bodyPr>
          <a:lstStyle/>
          <a:p>
            <a:r>
              <a:rPr lang="en-US" dirty="0"/>
              <a:t>Vroom’s Expectancy Theory of Motivation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(choose either slide 7 or 8)</a:t>
            </a:r>
            <a:r>
              <a:rPr lang="en-US" dirty="0"/>
              <a:t> </a:t>
            </a:r>
          </a:p>
        </p:txBody>
      </p:sp>
      <p:pic>
        <p:nvPicPr>
          <p:cNvPr id="2050" name="Picture 2" descr="Vroom's Expectancy Theory of Motivation – Agile-Mercu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26" y="1989056"/>
            <a:ext cx="7396386" cy="4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4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652"/>
          </a:xfrm>
        </p:spPr>
        <p:txBody>
          <a:bodyPr/>
          <a:lstStyle/>
          <a:p>
            <a:r>
              <a:rPr lang="en-US" dirty="0"/>
              <a:t>3 Components of Expectancy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373"/>
            <a:ext cx="8596668" cy="42219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171717"/>
                </a:solidFill>
                <a:latin typeface="Open Sans"/>
              </a:rPr>
              <a:t>1. </a:t>
            </a:r>
            <a:r>
              <a:rPr lang="en-US" sz="2000" b="1" u="sng" dirty="0">
                <a:solidFill>
                  <a:srgbClr val="171717"/>
                </a:solidFill>
                <a:latin typeface="+mj-lt"/>
              </a:rPr>
              <a:t>Expectancy</a:t>
            </a:r>
          </a:p>
          <a:p>
            <a:pPr fontAlgn="base"/>
            <a:r>
              <a:rPr lang="en-US" dirty="0">
                <a:solidFill>
                  <a:srgbClr val="212121"/>
                </a:solidFill>
                <a:latin typeface="+mj-lt"/>
              </a:rPr>
              <a:t>This is about what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employees expect from their own efforts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(expected outcome) and the relation to good performance and outcomes (performance expectancy). Part of this expectation is the level of difficulty he experiences, </a:t>
            </a:r>
            <a:r>
              <a:rPr lang="en-US" dirty="0" err="1">
                <a:solidFill>
                  <a:srgbClr val="212121"/>
                </a:solidFill>
                <a:latin typeface="+mj-lt"/>
              </a:rPr>
              <a:t>i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. e. goal difficulty.</a:t>
            </a:r>
          </a:p>
          <a:p>
            <a:pPr fontAlgn="base"/>
            <a:r>
              <a:rPr lang="en-US" dirty="0">
                <a:solidFill>
                  <a:srgbClr val="212121"/>
                </a:solidFill>
                <a:latin typeface="+mj-lt"/>
              </a:rPr>
              <a:t>An </a:t>
            </a:r>
            <a:r>
              <a:rPr lang="en-US" dirty="0" err="1">
                <a:solidFill>
                  <a:srgbClr val="212121"/>
                </a:solidFill>
                <a:latin typeface="+mj-lt"/>
              </a:rPr>
              <a:t>organisation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can respond to that by finding out which factors can motivate the employee to deliver his best possible performance. It’s about the connection between performance and right sources of motivation.</a:t>
            </a:r>
          </a:p>
          <a:p>
            <a:pPr fontAlgn="base"/>
            <a:r>
              <a:rPr lang="en-US" dirty="0">
                <a:solidFill>
                  <a:srgbClr val="212121"/>
                </a:solidFill>
                <a:latin typeface="+mj-lt"/>
              </a:rPr>
              <a:t>Those factors can be facilities, training or support from a supervisor who builds his employees’ confidence. Victor Vroom indicates that, in general,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more effort leads to better performance.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269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1337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inherit</vt:lpstr>
      <vt:lpstr>Open Sans</vt:lpstr>
      <vt:lpstr>Trebuchet MS</vt:lpstr>
      <vt:lpstr>Wingdings</vt:lpstr>
      <vt:lpstr>Wingdings 3</vt:lpstr>
      <vt:lpstr>Facet</vt:lpstr>
      <vt:lpstr>MOTIVATION</vt:lpstr>
      <vt:lpstr>INTRODUCTION TO MOTIVATION </vt:lpstr>
      <vt:lpstr>INTRODUCTION</vt:lpstr>
      <vt:lpstr>INTRODUCTION (slide not included in exam)</vt:lpstr>
      <vt:lpstr>THEORIES OF MOTIVATION </vt:lpstr>
      <vt:lpstr>Vroom’s Expectancy Theory of Motivation</vt:lpstr>
      <vt:lpstr>Vroom’s Expectancy Theory of Motivation (choose either slide 7 or 8)</vt:lpstr>
      <vt:lpstr>Vroom’s Expectancy Theory of Motivation (choose either slide 7 or 8) </vt:lpstr>
      <vt:lpstr>3 Components of Expectancy Theory</vt:lpstr>
      <vt:lpstr>3 Components of Expectancy Theory</vt:lpstr>
      <vt:lpstr>Equity theory of motivation by Stacey Adams</vt:lpstr>
      <vt:lpstr>Equity theory of motivation by Stacey Adams</vt:lpstr>
      <vt:lpstr>2 Components of Equity Theory </vt:lpstr>
      <vt:lpstr>Measurement of Motives (Not included in syllabus) </vt:lpstr>
      <vt:lpstr>Measurement of Motives (Not included in syllabus)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 Bano</dc:creator>
  <cp:lastModifiedBy>AISHA BANO</cp:lastModifiedBy>
  <cp:revision>97</cp:revision>
  <dcterms:created xsi:type="dcterms:W3CDTF">2018-11-24T18:32:24Z</dcterms:created>
  <dcterms:modified xsi:type="dcterms:W3CDTF">2024-10-20T23:22:48Z</dcterms:modified>
</cp:coreProperties>
</file>