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3" d="100"/>
          <a:sy n="73" d="100"/>
        </p:scale>
        <p:origin x="-10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202DD73-7067-4622-BBE6-9B31B343BC1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2DD73-7067-4622-BBE6-9B31B343BC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2DD73-7067-4622-BBE6-9B31B343BC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2DD73-7067-4622-BBE6-9B31B343BC1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202DD73-7067-4622-BBE6-9B31B343BC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2DD73-7067-4622-BBE6-9B31B343BC1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2DD73-7067-4622-BBE6-9B31B343BC1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2DD73-7067-4622-BBE6-9B31B343BC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2DD73-7067-4622-BBE6-9B31B343BC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2DD73-7067-4622-BBE6-9B31B343BC1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130121-CDA0-4F42-8CB5-4A6D7B28E988}" type="datetimeFigureOut">
              <a:rPr lang="en-US" smtClean="0"/>
              <a:pPr/>
              <a:t>10/25/2011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202DD73-7067-4622-BBE6-9B31B343BC1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7130121-CDA0-4F42-8CB5-4A6D7B28E988}" type="datetimeFigureOut">
              <a:rPr lang="en-US" smtClean="0"/>
              <a:pPr/>
              <a:t>10/25/2011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202DD73-7067-4622-BBE6-9B31B343BC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Lecture  12</a:t>
            </a:r>
            <a:r>
              <a:rPr lang="en-US" baseline="30000" dirty="0" smtClean="0"/>
              <a:t>th</a:t>
            </a:r>
            <a:r>
              <a:rPr lang="en-US" dirty="0" smtClean="0"/>
              <a:t> 19</a:t>
            </a:r>
            <a:r>
              <a:rPr lang="en-US" baseline="30000" dirty="0" smtClean="0"/>
              <a:t>th</a:t>
            </a:r>
            <a:r>
              <a:rPr lang="en-US" dirty="0" smtClean="0"/>
              <a:t> </a:t>
            </a:r>
            <a:r>
              <a:rPr lang="en-US" dirty="0" err="1" smtClean="0"/>
              <a:t>oct</a:t>
            </a:r>
            <a:endParaRPr lang="en-US" dirty="0"/>
          </a:p>
        </p:txBody>
      </p:sp>
      <p:sp>
        <p:nvSpPr>
          <p:cNvPr id="2" name="Title 1"/>
          <p:cNvSpPr>
            <a:spLocks noGrp="1"/>
          </p:cNvSpPr>
          <p:nvPr>
            <p:ph type="ctrTitle"/>
          </p:nvPr>
        </p:nvSpPr>
        <p:spPr/>
        <p:txBody>
          <a:bodyPr/>
          <a:lstStyle/>
          <a:p>
            <a:r>
              <a:rPr smtClean="0"/>
              <a:t>C The Programming Language</a:t>
            </a:r>
            <a:br>
              <a:rPr smtClean="0"/>
            </a:br>
            <a:r>
              <a:rPr smtClean="0"/>
              <a:t>Arrays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Elements of an Array </a:t>
            </a:r>
            <a:endParaRPr lang="en-US" dirty="0"/>
          </a:p>
        </p:txBody>
      </p:sp>
      <p:sp>
        <p:nvSpPr>
          <p:cNvPr id="3" name="Content Placeholder 2"/>
          <p:cNvSpPr>
            <a:spLocks noGrp="1"/>
          </p:cNvSpPr>
          <p:nvPr>
            <p:ph sz="quarter" idx="1"/>
          </p:nvPr>
        </p:nvSpPr>
        <p:spPr/>
        <p:txBody>
          <a:bodyPr>
            <a:normAutofit/>
          </a:bodyPr>
          <a:lstStyle/>
          <a:p>
            <a:r>
              <a:rPr lang="en-US" dirty="0" smtClean="0"/>
              <a:t>let us see how individual elements in the array can be referred. </a:t>
            </a:r>
          </a:p>
          <a:p>
            <a:pPr lvl="4"/>
            <a:r>
              <a:rPr lang="en-US" dirty="0" smtClean="0"/>
              <a:t>Subscript, the number in the brackets following the array name. </a:t>
            </a:r>
          </a:p>
          <a:p>
            <a:pPr lvl="4">
              <a:buNone/>
            </a:pPr>
            <a:endParaRPr lang="en-US" dirty="0" smtClean="0"/>
          </a:p>
          <a:p>
            <a:pPr lvl="4"/>
            <a:r>
              <a:rPr lang="en-US" dirty="0" smtClean="0"/>
              <a:t>This number specifies the element’s position in the array. All the array elements are numbered, starting with 0. </a:t>
            </a:r>
          </a:p>
          <a:p>
            <a:pPr lvl="4"/>
            <a:endParaRPr lang="en-US" dirty="0" smtClean="0"/>
          </a:p>
          <a:p>
            <a:pPr lvl="4"/>
            <a:r>
              <a:rPr lang="en-US" dirty="0" smtClean="0"/>
              <a:t>Thus, marks[2] is not the second element of the array, but the third.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data into Array:</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3400425" y="3043237"/>
            <a:ext cx="2800350" cy="13811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 From Array:</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1900647" y="2362200"/>
            <a:ext cx="4662078" cy="22050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Revision:</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509252" y="2057400"/>
            <a:ext cx="7753685" cy="30289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t>
            </a:r>
            <a:r>
              <a:rPr lang="en-US" dirty="0" err="1" smtClean="0"/>
              <a:t>Initialisation</a:t>
            </a:r>
            <a:r>
              <a:rPr lang="en-US" dirty="0" smtClean="0"/>
              <a:t>:</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1797659" y="2895600"/>
            <a:ext cx="4965091" cy="138588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Elements in Memory:</a:t>
            </a:r>
            <a:endParaRPr lang="en-US" dirty="0"/>
          </a:p>
        </p:txBody>
      </p:sp>
      <p:sp>
        <p:nvSpPr>
          <p:cNvPr id="3" name="Content Placeholder 2"/>
          <p:cNvSpPr>
            <a:spLocks noGrp="1"/>
          </p:cNvSpPr>
          <p:nvPr>
            <p:ph sz="quarter" idx="1"/>
          </p:nvPr>
        </p:nvSpPr>
        <p:spPr/>
        <p:txBody>
          <a:bodyPr>
            <a:normAutofit/>
          </a:bodyPr>
          <a:lstStyle/>
          <a:p>
            <a:r>
              <a:rPr lang="en-US" dirty="0" err="1" smtClean="0"/>
              <a:t>Int</a:t>
            </a:r>
            <a:r>
              <a:rPr lang="en-US" dirty="0" smtClean="0"/>
              <a:t> </a:t>
            </a:r>
            <a:r>
              <a:rPr lang="en-US" dirty="0" err="1" smtClean="0"/>
              <a:t>arr</a:t>
            </a:r>
            <a:r>
              <a:rPr lang="en-US" dirty="0" smtClean="0"/>
              <a:t> [8]</a:t>
            </a:r>
          </a:p>
          <a:p>
            <a:r>
              <a:rPr lang="en-US" dirty="0" smtClean="0"/>
              <a:t>16 bytes get immediately reserved in memory, 2 bytes each for the 8 integers (under Windows/Linux the array would occupy 32 bytes as each integer would occupy 4 bytes). </a:t>
            </a:r>
          </a:p>
          <a:p>
            <a:endParaRPr lang="en-US" dirty="0" smtClean="0"/>
          </a:p>
          <a:p>
            <a:r>
              <a:rPr lang="en-US" dirty="0" smtClean="0"/>
              <a:t>And since the array is not being initialized, all eight values present in it would be garbage values.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This so happens because the storage class of this array is assumed to be auto.</a:t>
            </a:r>
          </a:p>
          <a:p>
            <a:endParaRPr lang="en-US" dirty="0" smtClean="0"/>
          </a:p>
          <a:p>
            <a:r>
              <a:rPr lang="en-US" dirty="0" smtClean="0"/>
              <a:t> If the storage class is declared to be static then all the array elements would have a default initial value as zero. </a:t>
            </a:r>
          </a:p>
          <a:p>
            <a:endParaRPr lang="en-US" dirty="0" smtClean="0"/>
          </a:p>
          <a:p>
            <a:r>
              <a:rPr lang="en-US" dirty="0" smtClean="0"/>
              <a:t>Whatever be the initial values, all the array elements would always be present in contiguous memory locations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1614487" y="2857500"/>
            <a:ext cx="6372225" cy="1752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 Checking (suicide)</a:t>
            </a:r>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2286000" y="1981200"/>
            <a:ext cx="3067050" cy="18669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219200" y="4267200"/>
            <a:ext cx="6400800" cy="7048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sz="quarter" idx="1"/>
          </p:nvPr>
        </p:nvSpPr>
        <p:spPr/>
        <p:txBody>
          <a:bodyPr/>
          <a:lstStyle/>
          <a:p>
            <a:r>
              <a:rPr lang="en-US" dirty="0" smtClean="0"/>
              <a:t>Pointer is a user defined data type which creates special types of variables which can hold the address of primitive data type like char, </a:t>
            </a:r>
            <a:r>
              <a:rPr lang="en-US" dirty="0" err="1" smtClean="0"/>
              <a:t>int</a:t>
            </a:r>
            <a:r>
              <a:rPr lang="en-US" dirty="0" smtClean="0"/>
              <a:t>, float, double.</a:t>
            </a:r>
          </a:p>
          <a:p>
            <a:endParaRPr lang="en-US" dirty="0" smtClean="0"/>
          </a:p>
          <a:p>
            <a:r>
              <a:rPr lang="sv-SE" b="1" dirty="0" smtClean="0"/>
              <a:t>int</a:t>
            </a:r>
            <a:r>
              <a:rPr lang="sv-SE" dirty="0" smtClean="0"/>
              <a:t> *ptr;</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Arrays:</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564807" y="1981200"/>
            <a:ext cx="3535956" cy="277177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Meaning of following simple pointer declaration and definition:</a:t>
            </a:r>
            <a:br>
              <a:rPr lang="en-US" dirty="0" smtClean="0"/>
            </a:br>
            <a:endParaRPr lang="en-US" dirty="0" smtClean="0"/>
          </a:p>
          <a:p>
            <a:pPr lvl="3"/>
            <a:r>
              <a:rPr lang="en-US" b="1" dirty="0" err="1" smtClean="0"/>
              <a:t>int</a:t>
            </a:r>
            <a:r>
              <a:rPr lang="en-US" dirty="0" smtClean="0"/>
              <a:t> a=5;</a:t>
            </a:r>
          </a:p>
          <a:p>
            <a:pPr lvl="3"/>
            <a:r>
              <a:rPr lang="en-US" b="1" dirty="0" err="1" smtClean="0"/>
              <a:t>int</a:t>
            </a:r>
            <a:r>
              <a:rPr lang="en-US" dirty="0" smtClean="0"/>
              <a:t> * </a:t>
            </a:r>
            <a:r>
              <a:rPr lang="en-US" dirty="0" err="1" smtClean="0"/>
              <a:t>ptr</a:t>
            </a:r>
            <a:r>
              <a:rPr lang="en-US" dirty="0" smtClean="0"/>
              <a:t>;</a:t>
            </a:r>
          </a:p>
          <a:p>
            <a:pPr lvl="3"/>
            <a:r>
              <a:rPr lang="en-US" dirty="0" err="1" smtClean="0"/>
              <a:t>ptr</a:t>
            </a:r>
            <a:r>
              <a:rPr lang="en-US" dirty="0" smtClean="0"/>
              <a:t>=&amp;a;</a:t>
            </a:r>
          </a:p>
          <a:p>
            <a:pPr>
              <a:buNone/>
            </a:pPr>
            <a:r>
              <a:rPr lang="en-US" dirty="0" smtClean="0"/>
              <a:t/>
            </a:r>
            <a:br>
              <a:rPr lang="en-US" dirty="0" smtClean="0"/>
            </a:br>
            <a:endParaRPr lang="en-US" dirty="0" smtClean="0"/>
          </a:p>
          <a:p>
            <a:endParaRPr lang="en-US" dirty="0"/>
          </a:p>
        </p:txBody>
      </p:sp>
      <p:pic>
        <p:nvPicPr>
          <p:cNvPr id="4" name="Picture 3" descr="Concept1.jpeg"/>
          <p:cNvPicPr>
            <a:picLocks noChangeAspect="1"/>
          </p:cNvPicPr>
          <p:nvPr/>
        </p:nvPicPr>
        <p:blipFill>
          <a:blip r:embed="rId2"/>
          <a:stretch>
            <a:fillRect/>
          </a:stretch>
        </p:blipFill>
        <p:spPr>
          <a:xfrm>
            <a:off x="2286000" y="4267200"/>
            <a:ext cx="3810000" cy="16478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447800" y="53898"/>
            <a:ext cx="5435600" cy="596590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arithmetic:</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762000" y="1600200"/>
            <a:ext cx="5286375" cy="17621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90600" y="4267200"/>
            <a:ext cx="4324350" cy="13144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38200" y="3581400"/>
            <a:ext cx="5838825" cy="7143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pPr>
              <a:buNone/>
            </a:pPr>
            <a:r>
              <a:rPr lang="en-US" dirty="0" smtClean="0"/>
              <a:t>(c) Subtraction of one pointer from another:</a:t>
            </a:r>
            <a:endParaRPr lang="en-US" dirty="0"/>
          </a:p>
        </p:txBody>
      </p:sp>
      <p:pic>
        <p:nvPicPr>
          <p:cNvPr id="6" name="Picture 2"/>
          <p:cNvPicPr>
            <a:picLocks noChangeAspect="1" noChangeArrowheads="1"/>
          </p:cNvPicPr>
          <p:nvPr/>
        </p:nvPicPr>
        <p:blipFill>
          <a:blip r:embed="rId2"/>
          <a:srcRect/>
          <a:stretch>
            <a:fillRect/>
          </a:stretch>
        </p:blipFill>
        <p:spPr bwMode="auto">
          <a:xfrm>
            <a:off x="1524000" y="3810000"/>
            <a:ext cx="4095750" cy="2276475"/>
          </a:xfrm>
          <a:prstGeom prst="rect">
            <a:avLst/>
          </a:prstGeom>
          <a:noFill/>
          <a:ln w="9525">
            <a:noFill/>
            <a:miter lim="800000"/>
            <a:headEnd/>
            <a:tailEnd/>
          </a:ln>
          <a:effectLst/>
        </p:spPr>
      </p:pic>
      <p:sp>
        <p:nvSpPr>
          <p:cNvPr id="7" name="Rectangle 6"/>
          <p:cNvSpPr/>
          <p:nvPr/>
        </p:nvSpPr>
        <p:spPr>
          <a:xfrm>
            <a:off x="1219200" y="1981200"/>
            <a:ext cx="7467600" cy="1200329"/>
          </a:xfrm>
          <a:prstGeom prst="rect">
            <a:avLst/>
          </a:prstGeom>
        </p:spPr>
        <p:txBody>
          <a:bodyPr wrap="square">
            <a:spAutoFit/>
          </a:bodyPr>
          <a:lstStyle/>
          <a:p>
            <a:endParaRPr lang="en-US" dirty="0" smtClean="0"/>
          </a:p>
          <a:p>
            <a:r>
              <a:rPr lang="en-US" dirty="0" smtClean="0"/>
              <a:t>One pointer variable can be subtracted from another provided both variables point to elements of the same array. The resulting value indicates the number of bytes separating the corresponding array elements.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sz="quarter" idx="1"/>
          </p:nvPr>
        </p:nvSpPr>
        <p:spPr/>
        <p:txBody>
          <a:bodyPr/>
          <a:lstStyle/>
          <a:p>
            <a:pPr>
              <a:buNone/>
            </a:pPr>
            <a:r>
              <a:rPr lang="en-US" dirty="0" smtClean="0"/>
              <a:t>(d) Comparison of two pointer variables:</a:t>
            </a:r>
            <a:endParaRPr lang="en-US" dirty="0"/>
          </a:p>
        </p:txBody>
      </p:sp>
      <p:pic>
        <p:nvPicPr>
          <p:cNvPr id="8" name="Picture 2"/>
          <p:cNvPicPr>
            <a:picLocks noChangeAspect="1" noChangeArrowheads="1"/>
          </p:cNvPicPr>
          <p:nvPr/>
        </p:nvPicPr>
        <p:blipFill>
          <a:blip r:embed="rId2"/>
          <a:srcRect/>
          <a:stretch>
            <a:fillRect/>
          </a:stretch>
        </p:blipFill>
        <p:spPr bwMode="auto">
          <a:xfrm>
            <a:off x="1371601" y="1848638"/>
            <a:ext cx="6538912" cy="35949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3" name="Picture 3"/>
          <p:cNvPicPr>
            <a:picLocks noGrp="1" noChangeAspect="1" noChangeArrowheads="1"/>
          </p:cNvPicPr>
          <p:nvPr>
            <p:ph sz="quarter" idx="1"/>
          </p:nvPr>
        </p:nvPicPr>
        <p:blipFill>
          <a:blip r:embed="rId2"/>
          <a:srcRect/>
          <a:stretch>
            <a:fillRect/>
          </a:stretch>
        </p:blipFill>
        <p:spPr bwMode="auto">
          <a:xfrm>
            <a:off x="741968" y="2209800"/>
            <a:ext cx="7792432" cy="199548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sz="quarter" idx="1"/>
          </p:nvPr>
        </p:nvPicPr>
        <p:blipFill>
          <a:blip r:embed="rId2"/>
          <a:srcRect/>
          <a:stretch>
            <a:fillRect/>
          </a:stretch>
        </p:blipFill>
        <p:spPr bwMode="auto">
          <a:xfrm>
            <a:off x="990600" y="1371600"/>
            <a:ext cx="6638925" cy="1600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676400" y="3886200"/>
            <a:ext cx="5305425" cy="990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2057400" y="3276600"/>
            <a:ext cx="3181350" cy="3429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2624137" y="2314575"/>
            <a:ext cx="4352925" cy="28384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2643187" y="2247900"/>
            <a:ext cx="4314825" cy="2971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2271712" y="2243137"/>
            <a:ext cx="5057775" cy="29813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133600" y="1295400"/>
            <a:ext cx="4095750" cy="10287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To arrange the percentage marks obtained by 100 students in ascending order. </a:t>
            </a:r>
          </a:p>
          <a:p>
            <a:endParaRPr lang="en-US" dirty="0" smtClean="0"/>
          </a:p>
          <a:p>
            <a:endParaRPr lang="en-US" dirty="0" smtClean="0"/>
          </a:p>
          <a:p>
            <a:pPr lvl="5"/>
            <a:r>
              <a:rPr lang="en-US" dirty="0" smtClean="0"/>
              <a:t>Construct 100 variables to store percentage marks obtained by 100 different students, i.e. each variable containing one student’s marks. </a:t>
            </a:r>
          </a:p>
          <a:p>
            <a:endParaRPr lang="en-US" dirty="0" smtClean="0"/>
          </a:p>
          <a:p>
            <a:pPr lvl="5"/>
            <a:r>
              <a:rPr lang="en-US" dirty="0" smtClean="0"/>
              <a:t>Construct one variable (called array or subscripted variable) capable of storing or holding all the hundred values.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Arrays:</a:t>
            </a:r>
            <a:endParaRPr lang="en-US" dirty="0"/>
          </a:p>
        </p:txBody>
      </p:sp>
      <p:sp>
        <p:nvSpPr>
          <p:cNvPr id="3" name="Content Placeholder 2"/>
          <p:cNvSpPr>
            <a:spLocks noGrp="1"/>
          </p:cNvSpPr>
          <p:nvPr>
            <p:ph sz="quarter" idx="1"/>
          </p:nvPr>
        </p:nvSpPr>
        <p:spPr/>
        <p:txBody>
          <a:bodyPr/>
          <a:lstStyle/>
          <a:p>
            <a:r>
              <a:rPr lang="en-US" dirty="0" smtClean="0"/>
              <a:t>The two-dimensional array is </a:t>
            </a:r>
            <a:r>
              <a:rPr lang="en-US" dirty="0" smtClean="0"/>
              <a:t>called as a </a:t>
            </a:r>
            <a:r>
              <a:rPr lang="en-US" dirty="0" smtClean="0"/>
              <a:t>matrix. </a:t>
            </a:r>
            <a:endParaRPr lang="en-US" dirty="0" smtClean="0"/>
          </a:p>
          <a:p>
            <a:endParaRPr lang="en-US" dirty="0" smtClean="0"/>
          </a:p>
          <a:p>
            <a:r>
              <a:rPr lang="en-US" dirty="0" smtClean="0"/>
              <a:t>Example:</a:t>
            </a:r>
          </a:p>
          <a:p>
            <a:r>
              <a:rPr lang="en-US" dirty="0" smtClean="0"/>
              <a:t>To store roll number and marks side by side.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1515217" y="1143001"/>
            <a:ext cx="5538046" cy="436721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1331914" y="2057400"/>
            <a:ext cx="6211886" cy="266223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 Two dimensional Array:</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1143000" y="1524000"/>
            <a:ext cx="3525025" cy="1962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371600" y="4648200"/>
            <a:ext cx="6104238" cy="4572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Dimension of a column are a must:</a:t>
            </a:r>
          </a:p>
          <a:p>
            <a:endParaRPr lang="en-US" dirty="0"/>
          </a:p>
        </p:txBody>
      </p:sp>
      <p:pic>
        <p:nvPicPr>
          <p:cNvPr id="6" name="Picture 2"/>
          <p:cNvPicPr>
            <a:picLocks noChangeAspect="1" noChangeArrowheads="1"/>
          </p:cNvPicPr>
          <p:nvPr/>
        </p:nvPicPr>
        <p:blipFill>
          <a:blip r:embed="rId2"/>
          <a:srcRect/>
          <a:stretch>
            <a:fillRect/>
          </a:stretch>
        </p:blipFill>
        <p:spPr bwMode="auto">
          <a:xfrm>
            <a:off x="1295400" y="2057400"/>
            <a:ext cx="3514725" cy="2895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 of 2-D array:</a:t>
            </a:r>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1295400" y="1981200"/>
            <a:ext cx="5743575" cy="10477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676400" y="4038600"/>
            <a:ext cx="4038600" cy="3429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sz="quarter" idx="1"/>
          </p:nvPr>
        </p:nvPicPr>
        <p:blipFill>
          <a:blip r:embed="rId2"/>
          <a:srcRect/>
          <a:stretch>
            <a:fillRect/>
          </a:stretch>
        </p:blipFill>
        <p:spPr bwMode="auto">
          <a:xfrm>
            <a:off x="1308133" y="1371600"/>
            <a:ext cx="6273767" cy="424338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sz="quarter" idx="1"/>
          </p:nvPr>
        </p:nvPicPr>
        <p:blipFill>
          <a:blip r:embed="rId2"/>
          <a:srcRect/>
          <a:stretch>
            <a:fillRect/>
          </a:stretch>
        </p:blipFill>
        <p:spPr bwMode="auto">
          <a:xfrm>
            <a:off x="866160" y="2590800"/>
            <a:ext cx="6982440" cy="14287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838200" y="762000"/>
            <a:ext cx="7716013" cy="518636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sz="quarter" idx="1"/>
          </p:nvPr>
        </p:nvPicPr>
        <p:blipFill>
          <a:blip r:embed="rId2"/>
          <a:srcRect/>
          <a:stretch>
            <a:fillRect/>
          </a:stretch>
        </p:blipFill>
        <p:spPr bwMode="auto">
          <a:xfrm>
            <a:off x="1465647" y="762000"/>
            <a:ext cx="5900302" cy="5257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sz="quarter" idx="1"/>
          </p:nvPr>
        </p:nvSpPr>
        <p:spPr/>
        <p:txBody>
          <a:bodyPr/>
          <a:lstStyle/>
          <a:p>
            <a:r>
              <a:rPr lang="en-US" dirty="0" smtClean="0"/>
              <a:t>An array is a collective name given to a group of ‘similar quantities’. </a:t>
            </a:r>
          </a:p>
          <a:p>
            <a:r>
              <a:rPr lang="en-US" dirty="0" smtClean="0"/>
              <a:t>quantities must be ‘similar’. </a:t>
            </a:r>
          </a:p>
          <a:p>
            <a:r>
              <a:rPr lang="en-US" dirty="0" smtClean="0"/>
              <a:t>Each member in the group is referred to by its position in the group. E.g. </a:t>
            </a:r>
            <a:r>
              <a:rPr lang="it-IT" dirty="0" smtClean="0"/>
              <a:t>per = { 48, 88, 34, 23, 96 } </a:t>
            </a:r>
          </a:p>
          <a:p>
            <a:pPr lvl="3"/>
            <a:r>
              <a:rPr lang="it-IT" dirty="0" smtClean="0"/>
              <a:t>Second member of group: </a:t>
            </a:r>
            <a:r>
              <a:rPr lang="en-US" dirty="0" smtClean="0"/>
              <a:t>per</a:t>
            </a:r>
            <a:r>
              <a:rPr lang="en-US" b="1" baseline="-25000" dirty="0" smtClean="0"/>
              <a:t>2</a:t>
            </a:r>
            <a:r>
              <a:rPr lang="en-US" b="1" baseline="30000" dirty="0" smtClean="0"/>
              <a:t> </a:t>
            </a:r>
          </a:p>
          <a:p>
            <a:pPr lvl="3"/>
            <a:r>
              <a:rPr lang="it-IT" dirty="0" smtClean="0"/>
              <a:t>Fourth member of group: </a:t>
            </a:r>
            <a:r>
              <a:rPr lang="en-US" dirty="0" smtClean="0"/>
              <a:t>per</a:t>
            </a:r>
            <a:r>
              <a:rPr lang="en-US" b="1" baseline="-25000" dirty="0" smtClean="0"/>
              <a:t>4</a:t>
            </a:r>
            <a:r>
              <a:rPr lang="en-US" b="1" baseline="30000" dirty="0" smtClean="0"/>
              <a:t> </a:t>
            </a:r>
          </a:p>
          <a:p>
            <a:r>
              <a:rPr lang="en-US" dirty="0" smtClean="0"/>
              <a:t>In C the counting of elements begins with 0 and not with 1.</a:t>
            </a:r>
          </a:p>
          <a:p>
            <a:pPr lvl="3"/>
            <a:r>
              <a:rPr lang="en-US" dirty="0" smtClean="0"/>
              <a:t>per[3] refers to 23 and per[4] refers to 96.  </a:t>
            </a:r>
            <a:endParaRPr lang="en-US" baseline="30000" dirty="0" smtClean="0"/>
          </a:p>
          <a:p>
            <a:endParaRPr lang="en-US" b="1" baseline="30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General notation would be </a:t>
            </a:r>
            <a:r>
              <a:rPr lang="en-US" b="1" dirty="0" smtClean="0"/>
              <a:t>per[</a:t>
            </a:r>
            <a:r>
              <a:rPr lang="en-US" b="1" dirty="0" err="1" smtClean="0"/>
              <a:t>i</a:t>
            </a:r>
            <a:r>
              <a:rPr lang="en-US" b="1" dirty="0" smtClean="0"/>
              <a:t>]</a:t>
            </a:r>
          </a:p>
          <a:p>
            <a:endParaRPr lang="en-US" b="1" dirty="0" smtClean="0"/>
          </a:p>
          <a:p>
            <a:r>
              <a:rPr lang="en-US" dirty="0" err="1" smtClean="0"/>
              <a:t>i</a:t>
            </a:r>
            <a:r>
              <a:rPr lang="en-US" dirty="0" smtClean="0"/>
              <a:t> can take a value 0, 1, 2, 3, or 4, depending on the position of the element being referred. </a:t>
            </a:r>
          </a:p>
          <a:p>
            <a:endParaRPr lang="en-US" dirty="0" smtClean="0"/>
          </a:p>
          <a:p>
            <a:r>
              <a:rPr lang="en-US" dirty="0" smtClean="0"/>
              <a:t>per is the subscripted variable (array), whereas </a:t>
            </a:r>
            <a:r>
              <a:rPr lang="en-US" dirty="0" err="1" smtClean="0"/>
              <a:t>i</a:t>
            </a:r>
            <a:r>
              <a:rPr lang="en-US" dirty="0" smtClean="0"/>
              <a:t> is its subscript </a:t>
            </a:r>
            <a:r>
              <a:rPr lang="en-US" b="1" dirty="0" smtClean="0"/>
              <a:t>.</a:t>
            </a:r>
          </a:p>
          <a:p>
            <a:endParaRPr lang="en-US" b="1" dirty="0" smtClean="0"/>
          </a:p>
          <a:p>
            <a:r>
              <a:rPr lang="en-US" dirty="0" smtClean="0"/>
              <a:t>Similar elements could be all </a:t>
            </a:r>
            <a:r>
              <a:rPr lang="en-US" dirty="0" err="1" smtClean="0"/>
              <a:t>ints</a:t>
            </a:r>
            <a:r>
              <a:rPr lang="en-US" dirty="0" smtClean="0"/>
              <a:t>, or all floats, or all chars, 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Program:</a:t>
            </a:r>
            <a:endParaRPr lang="en-US" dirty="0"/>
          </a:p>
        </p:txBody>
      </p:sp>
      <p:sp>
        <p:nvSpPr>
          <p:cNvPr id="3" name="Content Placeholder 2"/>
          <p:cNvSpPr>
            <a:spLocks noGrp="1"/>
          </p:cNvSpPr>
          <p:nvPr>
            <p:ph sz="quarter" idx="1"/>
          </p:nvPr>
        </p:nvSpPr>
        <p:spPr/>
        <p:txBody>
          <a:bodyPr/>
          <a:lstStyle/>
          <a:p>
            <a:r>
              <a:rPr lang="en-US" dirty="0" smtClean="0"/>
              <a:t>Lets try to write a program to find average marks obtained by a class of 30 students in a test.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1430409" y="838200"/>
            <a:ext cx="6030867" cy="5181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STUFF:</a:t>
            </a:r>
            <a:endParaRPr lang="en-US" dirty="0"/>
          </a:p>
        </p:txBody>
      </p:sp>
      <p:sp>
        <p:nvSpPr>
          <p:cNvPr id="3" name="Content Placeholder 2"/>
          <p:cNvSpPr>
            <a:spLocks noGrp="1"/>
          </p:cNvSpPr>
          <p:nvPr>
            <p:ph sz="quarter" idx="1"/>
          </p:nvPr>
        </p:nvSpPr>
        <p:spPr/>
        <p:txBody>
          <a:bodyPr/>
          <a:lstStyle/>
          <a:p>
            <a:r>
              <a:rPr lang="en-US" b="1" dirty="0" smtClean="0"/>
              <a:t>Array Declaration </a:t>
            </a:r>
          </a:p>
          <a:p>
            <a:r>
              <a:rPr lang="en-US" b="1" dirty="0" smtClean="0"/>
              <a:t>Accessing Elements of an Array </a:t>
            </a:r>
          </a:p>
          <a:p>
            <a:r>
              <a:rPr lang="en-US" b="1" dirty="0" smtClean="0"/>
              <a:t>Entering Data into an Array </a:t>
            </a:r>
          </a:p>
          <a:p>
            <a:r>
              <a:rPr lang="en-US" b="1" dirty="0" smtClean="0"/>
              <a:t>Reading Data from an Array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Array Declaration </a:t>
            </a:r>
            <a:endParaRPr lang="en-US" dirty="0"/>
          </a:p>
        </p:txBody>
      </p:sp>
      <p:sp>
        <p:nvSpPr>
          <p:cNvPr id="3" name="Content Placeholder 2"/>
          <p:cNvSpPr>
            <a:spLocks noGrp="1"/>
          </p:cNvSpPr>
          <p:nvPr>
            <p:ph sz="quarter" idx="1"/>
          </p:nvPr>
        </p:nvSpPr>
        <p:spPr/>
        <p:txBody>
          <a:bodyPr>
            <a:normAutofit/>
          </a:bodyPr>
          <a:lstStyle/>
          <a:p>
            <a:r>
              <a:rPr lang="en-US" dirty="0" smtClean="0"/>
              <a:t>like other variables an array needs to be declared so that the compiler will know what kind of an array and how large an array we want. </a:t>
            </a:r>
          </a:p>
          <a:p>
            <a:pPr lvl="4"/>
            <a:r>
              <a:rPr lang="en-US" dirty="0" err="1" smtClean="0"/>
              <a:t>int</a:t>
            </a:r>
            <a:r>
              <a:rPr lang="en-US" dirty="0" smtClean="0"/>
              <a:t> marks[30] ; </a:t>
            </a:r>
          </a:p>
          <a:p>
            <a:r>
              <a:rPr lang="en-US" dirty="0" err="1" smtClean="0"/>
              <a:t>int</a:t>
            </a:r>
            <a:r>
              <a:rPr lang="en-US" dirty="0" smtClean="0"/>
              <a:t> specifies the type of the variable, </a:t>
            </a:r>
          </a:p>
          <a:p>
            <a:r>
              <a:rPr lang="en-US" dirty="0" smtClean="0"/>
              <a:t>marks specifies the name of the variable. </a:t>
            </a:r>
          </a:p>
          <a:p>
            <a:r>
              <a:rPr lang="en-US" dirty="0" smtClean="0"/>
              <a:t>The [30]:</a:t>
            </a:r>
          </a:p>
          <a:p>
            <a:pPr lvl="4"/>
            <a:r>
              <a:rPr lang="en-US" dirty="0" smtClean="0"/>
              <a:t>30 tells how many elements of the type </a:t>
            </a:r>
            <a:r>
              <a:rPr lang="en-US" dirty="0" err="1" smtClean="0"/>
              <a:t>int</a:t>
            </a:r>
            <a:r>
              <a:rPr lang="en-US" dirty="0" smtClean="0"/>
              <a:t> will be in our array. ‘dimension’ of the array. </a:t>
            </a:r>
          </a:p>
          <a:p>
            <a:pPr lvl="4"/>
            <a:r>
              <a:rPr lang="en-US" dirty="0" smtClean="0"/>
              <a:t>The bracket ( [ ] ) tells the compiler that we are dealing with an array.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267</TotalTime>
  <Words>728</Words>
  <Application>Microsoft Office PowerPoint</Application>
  <PresentationFormat>On-screen Show (4:3)</PresentationFormat>
  <Paragraphs>91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Equity</vt:lpstr>
      <vt:lpstr>C The Programming Language Arrays</vt:lpstr>
      <vt:lpstr>What are Arrays:</vt:lpstr>
      <vt:lpstr>Cont’d:</vt:lpstr>
      <vt:lpstr>Arrays:</vt:lpstr>
      <vt:lpstr>Cont’d:</vt:lpstr>
      <vt:lpstr>Array Program:</vt:lpstr>
      <vt:lpstr>Slide 7</vt:lpstr>
      <vt:lpstr>New STUFF:</vt:lpstr>
      <vt:lpstr>  Array Declaration </vt:lpstr>
      <vt:lpstr>Accessing Elements of an Array </vt:lpstr>
      <vt:lpstr>Entering data into Array:</vt:lpstr>
      <vt:lpstr>Reading Data From Array:</vt:lpstr>
      <vt:lpstr>Good Revision:</vt:lpstr>
      <vt:lpstr>Array Initialisation:</vt:lpstr>
      <vt:lpstr>Array Elements in Memory:</vt:lpstr>
      <vt:lpstr>Cont’d:</vt:lpstr>
      <vt:lpstr>Cont’d:</vt:lpstr>
      <vt:lpstr>Bounds Checking (suicide)</vt:lpstr>
      <vt:lpstr>Pointers:</vt:lpstr>
      <vt:lpstr>Cont’d:</vt:lpstr>
      <vt:lpstr>Slide 21</vt:lpstr>
      <vt:lpstr>Pointer’s arithmetic:</vt:lpstr>
      <vt:lpstr>Cont’d:</vt:lpstr>
      <vt:lpstr>Slide 24</vt:lpstr>
      <vt:lpstr>Slide 25</vt:lpstr>
      <vt:lpstr>Slide 26</vt:lpstr>
      <vt:lpstr>Example:</vt:lpstr>
      <vt:lpstr>Example 2:</vt:lpstr>
      <vt:lpstr>Slide 29</vt:lpstr>
      <vt:lpstr>Two Dimensional Arrays:</vt:lpstr>
      <vt:lpstr>Slide 31</vt:lpstr>
      <vt:lpstr>Slide 32</vt:lpstr>
      <vt:lpstr>Initializing a Two dimensional Array:</vt:lpstr>
      <vt:lpstr>Slide 34</vt:lpstr>
      <vt:lpstr>Memory map of 2-D array:</vt:lpstr>
      <vt:lpstr>Slide 36</vt:lpstr>
      <vt:lpstr>Slide 37</vt:lpstr>
      <vt:lpstr>Slide 38</vt:lpstr>
      <vt:lpstr>Slide 39</vt:lpstr>
    </vt:vector>
  </TitlesOfParts>
  <Company>ciit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The Programming Language Arrays</dc:title>
  <dc:creator>madam Rabia Farooq</dc:creator>
  <cp:lastModifiedBy>acer</cp:lastModifiedBy>
  <cp:revision>113</cp:revision>
  <dcterms:created xsi:type="dcterms:W3CDTF">2011-10-19T04:18:21Z</dcterms:created>
  <dcterms:modified xsi:type="dcterms:W3CDTF">2011-10-25T17:13:08Z</dcterms:modified>
</cp:coreProperties>
</file>