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4" r:id="rId8"/>
    <p:sldId id="262" r:id="rId9"/>
    <p:sldId id="265" r:id="rId10"/>
    <p:sldId id="267" r:id="rId11"/>
    <p:sldId id="268" r:id="rId12"/>
    <p:sldId id="269" r:id="rId13"/>
    <p:sldId id="270" r:id="rId14"/>
    <p:sldId id="272" r:id="rId15"/>
    <p:sldId id="273" r:id="rId16"/>
    <p:sldId id="274" r:id="rId17"/>
    <p:sldId id="27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23E10E4-788F-4CF8-9525-8EA1ADE58DD2}" type="datetimeFigureOut">
              <a:rPr lang="en-US" smtClean="0"/>
              <a:t>9/16/2011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1FBBFBB-C4C6-41F5-9A8A-EDAB8131990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3E10E4-788F-4CF8-9525-8EA1ADE58DD2}" type="datetimeFigureOut">
              <a:rPr lang="en-US" smtClean="0"/>
              <a:t>9/16/2011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BBFBB-C4C6-41F5-9A8A-EDAB813199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3E10E4-788F-4CF8-9525-8EA1ADE58DD2}" type="datetimeFigureOut">
              <a:rPr lang="en-US" smtClean="0"/>
              <a:t>9/16/2011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BBFBB-C4C6-41F5-9A8A-EDAB813199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3E10E4-788F-4CF8-9525-8EA1ADE58DD2}" type="datetimeFigureOut">
              <a:rPr lang="en-US" smtClean="0"/>
              <a:t>9/16/2011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BBFBB-C4C6-41F5-9A8A-EDAB8131990D}"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23E10E4-788F-4CF8-9525-8EA1ADE58DD2}" type="datetimeFigureOut">
              <a:rPr lang="en-US" smtClean="0"/>
              <a:t>9/16/2011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BBFBB-C4C6-41F5-9A8A-EDAB8131990D}"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23E10E4-788F-4CF8-9525-8EA1ADE58DD2}" type="datetimeFigureOut">
              <a:rPr lang="en-US" smtClean="0"/>
              <a:t>9/16/2011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FBBFBB-C4C6-41F5-9A8A-EDAB8131990D}"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23E10E4-788F-4CF8-9525-8EA1ADE58DD2}" type="datetimeFigureOut">
              <a:rPr lang="en-US" smtClean="0"/>
              <a:t>9/16/2011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1FBBFBB-C4C6-41F5-9A8A-EDAB8131990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23E10E4-788F-4CF8-9525-8EA1ADE58DD2}" type="datetimeFigureOut">
              <a:rPr lang="en-US" smtClean="0"/>
              <a:t>9/16/2011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1FBBFBB-C4C6-41F5-9A8A-EDAB8131990D}"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23E10E4-788F-4CF8-9525-8EA1ADE58DD2}" type="datetimeFigureOut">
              <a:rPr lang="en-US" smtClean="0"/>
              <a:t>9/16/2011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1FBBFBB-C4C6-41F5-9A8A-EDAB813199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23E10E4-788F-4CF8-9525-8EA1ADE58DD2}" type="datetimeFigureOut">
              <a:rPr lang="en-US" smtClean="0"/>
              <a:t>9/16/2011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FBBFBB-C4C6-41F5-9A8A-EDAB8131990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23E10E4-788F-4CF8-9525-8EA1ADE58DD2}" type="datetimeFigureOut">
              <a:rPr lang="en-US" smtClean="0"/>
              <a:t>9/16/2011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1FBBFBB-C4C6-41F5-9A8A-EDAB8131990D}"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23E10E4-788F-4CF8-9525-8EA1ADE58DD2}" type="datetimeFigureOut">
              <a:rPr lang="en-US" smtClean="0"/>
              <a:t>9/16/2011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1FBBFBB-C4C6-41F5-9A8A-EDAB8131990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 Algorithm and </a:t>
            </a:r>
            <a:r>
              <a:rPr lang="en-US" dirty="0" err="1" smtClean="0"/>
              <a:t>Pseudocode</a:t>
            </a:r>
            <a:r>
              <a:rPr lang="en-US" dirty="0" smtClean="0"/>
              <a:t>.</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eaLnBrk="1" hangingPunct="1"/>
            <a:r>
              <a:rPr lang="en-US" smtClean="0"/>
              <a:t>Pseudocode</a:t>
            </a:r>
            <a:r>
              <a:rPr lang="tr-TR" smtClean="0"/>
              <a:t> </a:t>
            </a:r>
            <a:r>
              <a:rPr lang="en-US" smtClean="0"/>
              <a:t>&amp; Algorithm</a:t>
            </a:r>
          </a:p>
        </p:txBody>
      </p:sp>
      <p:sp>
        <p:nvSpPr>
          <p:cNvPr id="18435" name="Rectangle 3"/>
          <p:cNvSpPr>
            <a:spLocks noGrp="1" noChangeArrowheads="1"/>
          </p:cNvSpPr>
          <p:nvPr>
            <p:ph type="body" idx="1"/>
          </p:nvPr>
        </p:nvSpPr>
        <p:spPr/>
        <p:txBody>
          <a:bodyPr/>
          <a:lstStyle/>
          <a:p>
            <a:pPr eaLnBrk="1" hangingPunct="1"/>
            <a:r>
              <a:rPr lang="en-US" b="1" dirty="0" smtClean="0"/>
              <a:t>Example 1:</a:t>
            </a:r>
            <a:r>
              <a:rPr lang="en-US" dirty="0" smtClean="0"/>
              <a:t> Write an algorithm </a:t>
            </a:r>
            <a:r>
              <a:rPr lang="en-US" dirty="0" smtClean="0"/>
              <a:t>to determine a student’s final grade and indicate whether it is passing or failing. The final grade is calculated as the average of four marks.</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en-US" smtClean="0"/>
              <a:t>Pseudocode</a:t>
            </a:r>
            <a:r>
              <a:rPr lang="tr-TR" smtClean="0"/>
              <a:t> </a:t>
            </a:r>
            <a:r>
              <a:rPr lang="en-US" smtClean="0"/>
              <a:t>&amp; Algorithm</a:t>
            </a:r>
          </a:p>
        </p:txBody>
      </p:sp>
      <p:sp>
        <p:nvSpPr>
          <p:cNvPr id="19459"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800" b="1" smtClean="0"/>
              <a:t>Pseudocode</a:t>
            </a:r>
            <a:r>
              <a:rPr lang="en-US" sz="2800" smtClean="0"/>
              <a:t>:</a:t>
            </a:r>
          </a:p>
          <a:p>
            <a:pPr eaLnBrk="1" hangingPunct="1">
              <a:lnSpc>
                <a:spcPct val="90000"/>
              </a:lnSpc>
            </a:pPr>
            <a:r>
              <a:rPr lang="en-US" sz="2800" i="1" smtClean="0"/>
              <a:t>Input a set of 4 marks</a:t>
            </a:r>
          </a:p>
          <a:p>
            <a:pPr eaLnBrk="1" hangingPunct="1">
              <a:lnSpc>
                <a:spcPct val="90000"/>
              </a:lnSpc>
            </a:pPr>
            <a:r>
              <a:rPr lang="en-US" sz="2800" i="1" smtClean="0"/>
              <a:t>Calculate their average by summing and dividing by 4</a:t>
            </a:r>
          </a:p>
          <a:p>
            <a:pPr eaLnBrk="1" hangingPunct="1">
              <a:lnSpc>
                <a:spcPct val="90000"/>
              </a:lnSpc>
            </a:pPr>
            <a:r>
              <a:rPr lang="en-US" sz="2800" i="1" smtClean="0"/>
              <a:t>if average is below 50</a:t>
            </a:r>
          </a:p>
          <a:p>
            <a:pPr eaLnBrk="1" hangingPunct="1">
              <a:lnSpc>
                <a:spcPct val="90000"/>
              </a:lnSpc>
              <a:buFont typeface="Wingdings" pitchFamily="2" charset="2"/>
              <a:buNone/>
            </a:pPr>
            <a:r>
              <a:rPr lang="en-US" sz="2800" i="1" smtClean="0"/>
              <a:t>		Print “FAIL”</a:t>
            </a:r>
          </a:p>
          <a:p>
            <a:pPr eaLnBrk="1" hangingPunct="1">
              <a:lnSpc>
                <a:spcPct val="90000"/>
              </a:lnSpc>
              <a:buFont typeface="Wingdings" pitchFamily="2" charset="2"/>
              <a:buNone/>
            </a:pPr>
            <a:r>
              <a:rPr lang="en-US" sz="2800" i="1" smtClean="0"/>
              <a:t>	else</a:t>
            </a:r>
          </a:p>
          <a:p>
            <a:pPr eaLnBrk="1" hangingPunct="1">
              <a:lnSpc>
                <a:spcPct val="90000"/>
              </a:lnSpc>
              <a:buFont typeface="Wingdings" pitchFamily="2" charset="2"/>
              <a:buNone/>
            </a:pPr>
            <a:r>
              <a:rPr lang="en-US" sz="2800" i="1" smtClean="0"/>
              <a:t>		Print “PASS”</a:t>
            </a:r>
            <a:endParaRPr lang="en-US" sz="28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eaLnBrk="1" hangingPunct="1"/>
            <a:r>
              <a:rPr lang="en-US" smtClean="0"/>
              <a:t>Pseudocode</a:t>
            </a:r>
            <a:r>
              <a:rPr lang="tr-TR" smtClean="0"/>
              <a:t> </a:t>
            </a:r>
            <a:r>
              <a:rPr lang="en-US" smtClean="0"/>
              <a:t>&amp; Algorithm</a:t>
            </a:r>
          </a:p>
        </p:txBody>
      </p:sp>
      <p:sp>
        <p:nvSpPr>
          <p:cNvPr id="20483" name="Rectangle 3"/>
          <p:cNvSpPr>
            <a:spLocks noGrp="1" noChangeArrowheads="1"/>
          </p:cNvSpPr>
          <p:nvPr>
            <p:ph type="body" idx="1"/>
          </p:nvPr>
        </p:nvSpPr>
        <p:spPr/>
        <p:txBody>
          <a:bodyPr/>
          <a:lstStyle/>
          <a:p>
            <a:pPr eaLnBrk="1" hangingPunct="1">
              <a:lnSpc>
                <a:spcPct val="90000"/>
              </a:lnSpc>
            </a:pPr>
            <a:r>
              <a:rPr lang="en-US" sz="2800" smtClean="0"/>
              <a:t>Detailed Algorithm </a:t>
            </a:r>
          </a:p>
          <a:p>
            <a:pPr eaLnBrk="1" hangingPunct="1">
              <a:lnSpc>
                <a:spcPct val="90000"/>
              </a:lnSpc>
            </a:pPr>
            <a:r>
              <a:rPr lang="en-US" sz="2800" smtClean="0"/>
              <a:t>	Step 1:  	Input M1,M2,M3,M4</a:t>
            </a:r>
          </a:p>
          <a:p>
            <a:pPr eaLnBrk="1" hangingPunct="1">
              <a:lnSpc>
                <a:spcPct val="90000"/>
              </a:lnSpc>
              <a:buFont typeface="Wingdings" pitchFamily="2" charset="2"/>
              <a:buNone/>
            </a:pPr>
            <a:r>
              <a:rPr lang="en-US" sz="2800" smtClean="0"/>
              <a:t>		Step 2: 	GRADE </a:t>
            </a:r>
            <a:r>
              <a:rPr lang="en-US" sz="2800" smtClean="0">
                <a:sym typeface="Symbol" pitchFamily="18" charset="2"/>
              </a:rPr>
              <a:t></a:t>
            </a:r>
            <a:r>
              <a:rPr lang="en-US" sz="2800" smtClean="0"/>
              <a:t> (M1+M2+M3+M4)/4 </a:t>
            </a:r>
          </a:p>
          <a:p>
            <a:pPr eaLnBrk="1" hangingPunct="1">
              <a:lnSpc>
                <a:spcPct val="90000"/>
              </a:lnSpc>
              <a:buFont typeface="Wingdings" pitchFamily="2" charset="2"/>
              <a:buNone/>
            </a:pPr>
            <a:r>
              <a:rPr lang="en-US" sz="2800" smtClean="0"/>
              <a:t>		Step 3: 	if (GRADE &lt; 50) then</a:t>
            </a:r>
          </a:p>
          <a:p>
            <a:pPr eaLnBrk="1" hangingPunct="1">
              <a:lnSpc>
                <a:spcPct val="90000"/>
              </a:lnSpc>
              <a:buFont typeface="Wingdings" pitchFamily="2" charset="2"/>
              <a:buNone/>
            </a:pPr>
            <a:r>
              <a:rPr lang="en-US" sz="2800" smtClean="0"/>
              <a:t>					Print “FAIL”</a:t>
            </a:r>
          </a:p>
          <a:p>
            <a:pPr eaLnBrk="1" hangingPunct="1">
              <a:lnSpc>
                <a:spcPct val="90000"/>
              </a:lnSpc>
              <a:buFont typeface="Wingdings" pitchFamily="2" charset="2"/>
              <a:buNone/>
            </a:pPr>
            <a:r>
              <a:rPr lang="en-US" sz="2800" smtClean="0"/>
              <a:t>  				else</a:t>
            </a:r>
          </a:p>
          <a:p>
            <a:pPr eaLnBrk="1" hangingPunct="1">
              <a:lnSpc>
                <a:spcPct val="90000"/>
              </a:lnSpc>
              <a:buFont typeface="Wingdings" pitchFamily="2" charset="2"/>
              <a:buNone/>
            </a:pPr>
            <a:r>
              <a:rPr lang="en-US" sz="2800" smtClean="0"/>
              <a:t>					Print “PASS”</a:t>
            </a:r>
          </a:p>
          <a:p>
            <a:pPr eaLnBrk="1" hangingPunct="1">
              <a:lnSpc>
                <a:spcPct val="90000"/>
              </a:lnSpc>
              <a:buFont typeface="Wingdings" pitchFamily="2" charset="2"/>
              <a:buNone/>
            </a:pPr>
            <a:r>
              <a:rPr lang="en-US" sz="2800" smtClean="0"/>
              <a:t>				endif</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Write an algorithm that inputs two numbers, calculates sum and then displays the result on screen.</a:t>
            </a:r>
          </a:p>
          <a:p>
            <a:endParaRPr lang="en-US" dirty="0" smtClean="0"/>
          </a:p>
          <a:p>
            <a:r>
              <a:rPr lang="en-US" dirty="0" smtClean="0"/>
              <a:t>Write an algorithm that inputs radius from the user and calculates the area of circle.</a:t>
            </a:r>
          </a:p>
          <a:p>
            <a:endParaRPr lang="en-US" dirty="0" smtClean="0"/>
          </a:p>
          <a:p>
            <a:r>
              <a:rPr lang="en-US" dirty="0" smtClean="0"/>
              <a:t>Write an algorithm that finds the sum of first 50 natural numbers.</a:t>
            </a:r>
            <a:endParaRPr lang="en-US" dirty="0"/>
          </a:p>
        </p:txBody>
      </p:sp>
      <p:sp>
        <p:nvSpPr>
          <p:cNvPr id="3" name="Title 2"/>
          <p:cNvSpPr>
            <a:spLocks noGrp="1"/>
          </p:cNvSpPr>
          <p:nvPr>
            <p:ph type="title"/>
          </p:nvPr>
        </p:nvSpPr>
        <p:spPr/>
        <p:txBody>
          <a:bodyPr/>
          <a:lstStyle/>
          <a:p>
            <a:r>
              <a:rPr lang="en-US" dirty="0" smtClean="0"/>
              <a:t>Examples.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eaLnBrk="1" hangingPunct="1"/>
            <a:r>
              <a:rPr lang="en-US" smtClean="0"/>
              <a:t>The Flowchart</a:t>
            </a:r>
          </a:p>
        </p:txBody>
      </p:sp>
      <p:sp>
        <p:nvSpPr>
          <p:cNvPr id="21507" name="Rectangle 3"/>
          <p:cNvSpPr>
            <a:spLocks noGrp="1" noChangeArrowheads="1"/>
          </p:cNvSpPr>
          <p:nvPr>
            <p:ph type="body" idx="1"/>
          </p:nvPr>
        </p:nvSpPr>
        <p:spPr/>
        <p:txBody>
          <a:bodyPr/>
          <a:lstStyle/>
          <a:p>
            <a:pPr eaLnBrk="1" hangingPunct="1">
              <a:lnSpc>
                <a:spcPct val="90000"/>
              </a:lnSpc>
            </a:pPr>
            <a:r>
              <a:rPr lang="en-US" sz="2400" smtClean="0"/>
              <a:t>(Dictionary) A schematic representation of a sequence of operations, as in a manufacturing process or computer program.</a:t>
            </a:r>
          </a:p>
          <a:p>
            <a:pPr eaLnBrk="1" hangingPunct="1">
              <a:lnSpc>
                <a:spcPct val="90000"/>
              </a:lnSpc>
            </a:pPr>
            <a:r>
              <a:rPr lang="en-US" sz="2400" smtClean="0"/>
              <a:t>(Technical) A graphical representation of the sequence of operations in an information system or program. Information system flowcharts show how data flows from source documents through the computer to final distribution to users. Program flowcharts show the sequence of instructions in a single program or subroutine. Different symbols are used to draw each type of flowchart.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hangingPunct="1"/>
            <a:r>
              <a:rPr lang="en-US" smtClean="0"/>
              <a:t>The Flowchart</a:t>
            </a:r>
          </a:p>
        </p:txBody>
      </p:sp>
      <p:sp>
        <p:nvSpPr>
          <p:cNvPr id="22531" name="Rectangle 3"/>
          <p:cNvSpPr>
            <a:spLocks noGrp="1" noChangeArrowheads="1"/>
          </p:cNvSpPr>
          <p:nvPr>
            <p:ph type="body" idx="1"/>
          </p:nvPr>
        </p:nvSpPr>
        <p:spPr/>
        <p:txBody>
          <a:bodyPr/>
          <a:lstStyle/>
          <a:p>
            <a:pPr eaLnBrk="1" hangingPunct="1">
              <a:buFont typeface="Wingdings" pitchFamily="2" charset="2"/>
              <a:buNone/>
            </a:pPr>
            <a:r>
              <a:rPr lang="en-US" smtClean="0"/>
              <a:t>A Flowchart</a:t>
            </a:r>
          </a:p>
          <a:p>
            <a:pPr lvl="1" eaLnBrk="1" hangingPunct="1"/>
            <a:r>
              <a:rPr lang="en-US" smtClean="0"/>
              <a:t>shows logic of an algorithm</a:t>
            </a:r>
          </a:p>
          <a:p>
            <a:pPr lvl="1" eaLnBrk="1" hangingPunct="1"/>
            <a:r>
              <a:rPr lang="en-US" smtClean="0"/>
              <a:t>emphasizes individual steps and their interconnections</a:t>
            </a:r>
          </a:p>
          <a:p>
            <a:pPr lvl="1" eaLnBrk="1" hangingPunct="1"/>
            <a:r>
              <a:rPr lang="en-US" smtClean="0"/>
              <a:t>e.g. control flow from one action to the next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eaLnBrk="1" hangingPunct="1"/>
            <a:r>
              <a:rPr lang="en-US" smtClean="0"/>
              <a:t>Flowchart Symbols </a:t>
            </a:r>
          </a:p>
        </p:txBody>
      </p:sp>
      <p:sp>
        <p:nvSpPr>
          <p:cNvPr id="23555" name="Text Box 8"/>
          <p:cNvSpPr txBox="1">
            <a:spLocks noChangeArrowheads="1"/>
          </p:cNvSpPr>
          <p:nvPr/>
        </p:nvSpPr>
        <p:spPr bwMode="auto">
          <a:xfrm>
            <a:off x="3810000" y="1524000"/>
            <a:ext cx="1066800" cy="519113"/>
          </a:xfrm>
          <a:prstGeom prst="rect">
            <a:avLst/>
          </a:prstGeom>
          <a:noFill/>
          <a:ln w="9525">
            <a:noFill/>
            <a:miter lim="800000"/>
            <a:headEnd/>
            <a:tailEnd/>
          </a:ln>
          <a:effectLst/>
        </p:spPr>
        <p:txBody>
          <a:bodyPr>
            <a:spAutoFit/>
          </a:bodyPr>
          <a:lstStyle/>
          <a:p>
            <a:pPr>
              <a:spcBef>
                <a:spcPct val="50000"/>
              </a:spcBef>
            </a:pPr>
            <a:r>
              <a:rPr lang="en-US" sz="2800"/>
              <a:t>Basic</a:t>
            </a:r>
          </a:p>
        </p:txBody>
      </p:sp>
      <p:graphicFrame>
        <p:nvGraphicFramePr>
          <p:cNvPr id="23556" name="Object 9"/>
          <p:cNvGraphicFramePr>
            <a:graphicFrameLocks noChangeAspect="1"/>
          </p:cNvGraphicFramePr>
          <p:nvPr>
            <p:ph idx="1"/>
          </p:nvPr>
        </p:nvGraphicFramePr>
        <p:xfrm>
          <a:off x="1524000" y="2133600"/>
          <a:ext cx="6858000" cy="4419600"/>
        </p:xfrm>
        <a:graphic>
          <a:graphicData uri="http://schemas.openxmlformats.org/presentationml/2006/ole">
            <p:oleObj spid="_x0000_s1026" name="Visio" r:id="rId3" imgW="6101225" imgH="5549102" progId="Visio.Drawing.11">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eaLnBrk="1" hangingPunct="1"/>
            <a:r>
              <a:rPr lang="en-US" smtClean="0"/>
              <a:t>Example</a:t>
            </a:r>
          </a:p>
        </p:txBody>
      </p:sp>
      <p:sp>
        <p:nvSpPr>
          <p:cNvPr id="24579" name="AutoShape 15"/>
          <p:cNvSpPr>
            <a:spLocks noChangeArrowheads="1"/>
          </p:cNvSpPr>
          <p:nvPr/>
        </p:nvSpPr>
        <p:spPr bwMode="auto">
          <a:xfrm>
            <a:off x="457200" y="4887913"/>
            <a:ext cx="1597025" cy="592137"/>
          </a:xfrm>
          <a:prstGeom prst="flowChartDisplay">
            <a:avLst/>
          </a:prstGeom>
          <a:solidFill>
            <a:srgbClr val="CCFFFF"/>
          </a:solidFill>
          <a:ln w="9525">
            <a:solidFill>
              <a:srgbClr val="000000"/>
            </a:solidFill>
            <a:miter lim="800000"/>
            <a:headEnd/>
            <a:tailEnd/>
          </a:ln>
        </p:spPr>
        <p:txBody>
          <a:bodyPr/>
          <a:lstStyle/>
          <a:p>
            <a:pPr algn="ctr"/>
            <a:r>
              <a:rPr lang="en-US" sz="1200" b="1"/>
              <a:t>PRINT</a:t>
            </a:r>
          </a:p>
          <a:p>
            <a:pPr algn="ctr"/>
            <a:r>
              <a:rPr lang="en-US" sz="1200" b="1"/>
              <a:t>“PASS”</a:t>
            </a:r>
            <a:endParaRPr lang="en-US"/>
          </a:p>
        </p:txBody>
      </p:sp>
      <p:sp>
        <p:nvSpPr>
          <p:cNvPr id="24580" name="Text Box 29"/>
          <p:cNvSpPr txBox="1">
            <a:spLocks noChangeArrowheads="1"/>
          </p:cNvSpPr>
          <p:nvPr/>
        </p:nvSpPr>
        <p:spPr bwMode="auto">
          <a:xfrm>
            <a:off x="5334000" y="1600200"/>
            <a:ext cx="3124200" cy="366713"/>
          </a:xfrm>
          <a:prstGeom prst="rect">
            <a:avLst/>
          </a:prstGeom>
          <a:noFill/>
          <a:ln w="9525">
            <a:noFill/>
            <a:miter lim="800000"/>
            <a:headEnd/>
            <a:tailEnd/>
          </a:ln>
          <a:effectLst/>
        </p:spPr>
        <p:txBody>
          <a:bodyPr>
            <a:spAutoFit/>
          </a:bodyPr>
          <a:lstStyle/>
          <a:p>
            <a:pPr>
              <a:spcBef>
                <a:spcPct val="50000"/>
              </a:spcBef>
            </a:pPr>
            <a:endParaRPr lang="tr-TR"/>
          </a:p>
        </p:txBody>
      </p:sp>
      <p:sp>
        <p:nvSpPr>
          <p:cNvPr id="24581" name="Text Box 30"/>
          <p:cNvSpPr txBox="1">
            <a:spLocks noChangeArrowheads="1"/>
          </p:cNvSpPr>
          <p:nvPr/>
        </p:nvSpPr>
        <p:spPr bwMode="auto">
          <a:xfrm>
            <a:off x="4419600" y="1905000"/>
            <a:ext cx="4572000" cy="2427288"/>
          </a:xfrm>
          <a:prstGeom prst="rect">
            <a:avLst/>
          </a:prstGeom>
          <a:noFill/>
          <a:ln w="9525">
            <a:noFill/>
            <a:miter lim="800000"/>
            <a:headEnd/>
            <a:tailEnd/>
          </a:ln>
          <a:effectLst/>
        </p:spPr>
        <p:txBody>
          <a:bodyPr>
            <a:spAutoFit/>
          </a:bodyPr>
          <a:lstStyle/>
          <a:p>
            <a:r>
              <a:rPr lang="en-US"/>
              <a:t>Step 1:  	Input M1,M2,M3,M4</a:t>
            </a:r>
          </a:p>
          <a:p>
            <a:r>
              <a:rPr lang="en-US"/>
              <a:t>Step 2: 	GRADE </a:t>
            </a:r>
            <a:r>
              <a:rPr lang="en-US">
                <a:sym typeface="Symbol" pitchFamily="18" charset="2"/>
              </a:rPr>
              <a:t></a:t>
            </a:r>
            <a:r>
              <a:rPr lang="en-US"/>
              <a:t> (M1+M2+M3+M4)/4 </a:t>
            </a:r>
          </a:p>
          <a:p>
            <a:r>
              <a:rPr lang="en-US"/>
              <a:t>Step 3: 	if (GRADE &lt;50) then</a:t>
            </a:r>
          </a:p>
          <a:p>
            <a:r>
              <a:rPr lang="en-US"/>
              <a:t>	       	Print “FAIL”</a:t>
            </a:r>
          </a:p>
          <a:p>
            <a:r>
              <a:rPr lang="en-US"/>
              <a:t>  	else</a:t>
            </a:r>
          </a:p>
          <a:p>
            <a:r>
              <a:rPr lang="en-US"/>
              <a:t>		Print “PASS”</a:t>
            </a:r>
          </a:p>
          <a:p>
            <a:r>
              <a:rPr lang="en-US"/>
              <a:t> 	endif</a:t>
            </a:r>
          </a:p>
          <a:p>
            <a:pPr>
              <a:spcBef>
                <a:spcPct val="50000"/>
              </a:spcBef>
            </a:pPr>
            <a:endParaRPr lang="en-US"/>
          </a:p>
        </p:txBody>
      </p:sp>
      <p:grpSp>
        <p:nvGrpSpPr>
          <p:cNvPr id="2" name="Group 34"/>
          <p:cNvGrpSpPr>
            <a:grpSpLocks/>
          </p:cNvGrpSpPr>
          <p:nvPr/>
        </p:nvGrpSpPr>
        <p:grpSpPr bwMode="auto">
          <a:xfrm>
            <a:off x="1130300" y="1828800"/>
            <a:ext cx="3441700" cy="4413250"/>
            <a:chOff x="712" y="1152"/>
            <a:chExt cx="2168" cy="2780"/>
          </a:xfrm>
        </p:grpSpPr>
        <p:sp>
          <p:nvSpPr>
            <p:cNvPr id="24583" name="AutoShape 9"/>
            <p:cNvSpPr>
              <a:spLocks noChangeArrowheads="1"/>
            </p:cNvSpPr>
            <p:nvPr/>
          </p:nvSpPr>
          <p:spPr bwMode="auto">
            <a:xfrm>
              <a:off x="1352" y="1152"/>
              <a:ext cx="592" cy="213"/>
            </a:xfrm>
            <a:prstGeom prst="flowChartTerminator">
              <a:avLst/>
            </a:prstGeom>
            <a:solidFill>
              <a:srgbClr val="CCFFFF"/>
            </a:solidFill>
            <a:ln w="9525">
              <a:solidFill>
                <a:srgbClr val="000000"/>
              </a:solidFill>
              <a:miter lim="800000"/>
              <a:headEnd/>
              <a:tailEnd/>
            </a:ln>
          </p:spPr>
          <p:txBody>
            <a:bodyPr/>
            <a:lstStyle/>
            <a:p>
              <a:pPr algn="ctr"/>
              <a:r>
                <a:rPr lang="en-US" sz="1200" b="1"/>
                <a:t>START</a:t>
              </a:r>
              <a:endParaRPr lang="en-US"/>
            </a:p>
          </p:txBody>
        </p:sp>
        <p:sp>
          <p:nvSpPr>
            <p:cNvPr id="24584" name="Line 10"/>
            <p:cNvSpPr>
              <a:spLocks noChangeShapeType="1"/>
            </p:cNvSpPr>
            <p:nvPr/>
          </p:nvSpPr>
          <p:spPr bwMode="auto">
            <a:xfrm>
              <a:off x="1648" y="1365"/>
              <a:ext cx="0" cy="160"/>
            </a:xfrm>
            <a:prstGeom prst="line">
              <a:avLst/>
            </a:prstGeom>
            <a:noFill/>
            <a:ln w="9525">
              <a:solidFill>
                <a:srgbClr val="000000"/>
              </a:solidFill>
              <a:round/>
              <a:headEnd/>
              <a:tailEnd type="triangle" w="med" len="med"/>
            </a:ln>
          </p:spPr>
          <p:txBody>
            <a:bodyPr/>
            <a:lstStyle/>
            <a:p>
              <a:endParaRPr lang="en-US"/>
            </a:p>
          </p:txBody>
        </p:sp>
        <p:sp>
          <p:nvSpPr>
            <p:cNvPr id="24585" name="AutoShape 11"/>
            <p:cNvSpPr>
              <a:spLocks noChangeArrowheads="1"/>
            </p:cNvSpPr>
            <p:nvPr/>
          </p:nvSpPr>
          <p:spPr bwMode="auto">
            <a:xfrm>
              <a:off x="987" y="1532"/>
              <a:ext cx="1301" cy="320"/>
            </a:xfrm>
            <a:prstGeom prst="flowChartInputOutput">
              <a:avLst/>
            </a:prstGeom>
            <a:solidFill>
              <a:srgbClr val="CCFFFF"/>
            </a:solidFill>
            <a:ln w="9525">
              <a:solidFill>
                <a:srgbClr val="000000"/>
              </a:solidFill>
              <a:miter lim="800000"/>
              <a:headEnd/>
              <a:tailEnd/>
            </a:ln>
          </p:spPr>
          <p:txBody>
            <a:bodyPr/>
            <a:lstStyle/>
            <a:p>
              <a:pPr algn="ctr"/>
              <a:r>
                <a:rPr lang="en-US" sz="1200" b="1"/>
                <a:t>Input</a:t>
              </a:r>
            </a:p>
            <a:p>
              <a:pPr algn="ctr"/>
              <a:r>
                <a:rPr lang="en-US" sz="1200" b="1"/>
                <a:t>M1,M2,M3,M4</a:t>
              </a:r>
              <a:endParaRPr lang="en-US"/>
            </a:p>
          </p:txBody>
        </p:sp>
        <p:sp>
          <p:nvSpPr>
            <p:cNvPr id="24586" name="AutoShape 12"/>
            <p:cNvSpPr>
              <a:spLocks noChangeArrowheads="1"/>
            </p:cNvSpPr>
            <p:nvPr/>
          </p:nvSpPr>
          <p:spPr bwMode="auto">
            <a:xfrm>
              <a:off x="817" y="2068"/>
              <a:ext cx="1489" cy="213"/>
            </a:xfrm>
            <a:prstGeom prst="flowChartProcess">
              <a:avLst/>
            </a:prstGeom>
            <a:solidFill>
              <a:srgbClr val="CCFFFF"/>
            </a:solidFill>
            <a:ln w="9525">
              <a:solidFill>
                <a:srgbClr val="000000"/>
              </a:solidFill>
              <a:miter lim="800000"/>
              <a:headEnd/>
              <a:tailEnd/>
            </a:ln>
          </p:spPr>
          <p:txBody>
            <a:bodyPr/>
            <a:lstStyle/>
            <a:p>
              <a:r>
                <a:rPr lang="en-US" sz="1200" b="1"/>
                <a:t>GRADE</a:t>
              </a:r>
              <a:r>
                <a:rPr lang="en-US" sz="1200" b="1">
                  <a:sym typeface="Symbol" pitchFamily="18" charset="2"/>
                </a:rPr>
                <a:t></a:t>
              </a:r>
              <a:r>
                <a:rPr lang="en-US" sz="1200" b="1"/>
                <a:t>(M1+M2+M3+M4)/4</a:t>
              </a:r>
              <a:endParaRPr lang="en-US"/>
            </a:p>
          </p:txBody>
        </p:sp>
        <p:sp>
          <p:nvSpPr>
            <p:cNvPr id="24587" name="Line 13"/>
            <p:cNvSpPr>
              <a:spLocks noChangeShapeType="1"/>
            </p:cNvSpPr>
            <p:nvPr/>
          </p:nvSpPr>
          <p:spPr bwMode="auto">
            <a:xfrm>
              <a:off x="1578" y="1852"/>
              <a:ext cx="0" cy="214"/>
            </a:xfrm>
            <a:prstGeom prst="line">
              <a:avLst/>
            </a:prstGeom>
            <a:noFill/>
            <a:ln w="9525">
              <a:solidFill>
                <a:srgbClr val="000000"/>
              </a:solidFill>
              <a:round/>
              <a:headEnd/>
              <a:tailEnd type="triangle" w="med" len="med"/>
            </a:ln>
          </p:spPr>
          <p:txBody>
            <a:bodyPr/>
            <a:lstStyle/>
            <a:p>
              <a:endParaRPr lang="en-US"/>
            </a:p>
          </p:txBody>
        </p:sp>
        <p:sp>
          <p:nvSpPr>
            <p:cNvPr id="24588" name="AutoShape 14"/>
            <p:cNvSpPr>
              <a:spLocks noChangeArrowheads="1"/>
            </p:cNvSpPr>
            <p:nvPr/>
          </p:nvSpPr>
          <p:spPr bwMode="auto">
            <a:xfrm>
              <a:off x="987" y="2439"/>
              <a:ext cx="1183" cy="533"/>
            </a:xfrm>
            <a:prstGeom prst="flowChartDecision">
              <a:avLst/>
            </a:prstGeom>
            <a:solidFill>
              <a:srgbClr val="CCFFFF"/>
            </a:solidFill>
            <a:ln w="9525">
              <a:solidFill>
                <a:srgbClr val="000000"/>
              </a:solidFill>
              <a:miter lim="800000"/>
              <a:headEnd/>
              <a:tailEnd/>
            </a:ln>
          </p:spPr>
          <p:txBody>
            <a:bodyPr/>
            <a:lstStyle/>
            <a:p>
              <a:pPr algn="ctr"/>
              <a:r>
                <a:rPr lang="en-US" sz="1200" b="1"/>
                <a:t>IS</a:t>
              </a:r>
            </a:p>
            <a:p>
              <a:pPr algn="ctr"/>
              <a:r>
                <a:rPr lang="en-US" sz="1200" b="1"/>
                <a:t>GRADE&lt;50</a:t>
              </a:r>
              <a:endParaRPr lang="en-US"/>
            </a:p>
          </p:txBody>
        </p:sp>
        <p:sp>
          <p:nvSpPr>
            <p:cNvPr id="24589" name="AutoShape 16"/>
            <p:cNvSpPr>
              <a:spLocks noChangeArrowheads="1"/>
            </p:cNvSpPr>
            <p:nvPr/>
          </p:nvSpPr>
          <p:spPr bwMode="auto">
            <a:xfrm>
              <a:off x="1874" y="3079"/>
              <a:ext cx="1006" cy="373"/>
            </a:xfrm>
            <a:prstGeom prst="flowChartDisplay">
              <a:avLst/>
            </a:prstGeom>
            <a:solidFill>
              <a:srgbClr val="CCFFFF"/>
            </a:solidFill>
            <a:ln w="9525">
              <a:solidFill>
                <a:srgbClr val="000000"/>
              </a:solidFill>
              <a:miter lim="800000"/>
              <a:headEnd/>
              <a:tailEnd/>
            </a:ln>
          </p:spPr>
          <p:txBody>
            <a:bodyPr/>
            <a:lstStyle/>
            <a:p>
              <a:pPr algn="ctr"/>
              <a:r>
                <a:rPr lang="en-US" sz="1200" b="1"/>
                <a:t>PRINT</a:t>
              </a:r>
            </a:p>
            <a:p>
              <a:pPr algn="ctr"/>
              <a:r>
                <a:rPr lang="en-US" sz="1200" b="1"/>
                <a:t>“FAIL”</a:t>
              </a:r>
              <a:endParaRPr lang="en-US"/>
            </a:p>
          </p:txBody>
        </p:sp>
        <p:sp>
          <p:nvSpPr>
            <p:cNvPr id="24590" name="Line 17"/>
            <p:cNvSpPr>
              <a:spLocks noChangeShapeType="1"/>
            </p:cNvSpPr>
            <p:nvPr/>
          </p:nvSpPr>
          <p:spPr bwMode="auto">
            <a:xfrm>
              <a:off x="1578" y="3612"/>
              <a:ext cx="0" cy="107"/>
            </a:xfrm>
            <a:prstGeom prst="line">
              <a:avLst/>
            </a:prstGeom>
            <a:noFill/>
            <a:ln w="9525">
              <a:solidFill>
                <a:srgbClr val="000000"/>
              </a:solidFill>
              <a:round/>
              <a:headEnd/>
              <a:tailEnd type="triangle" w="med" len="med"/>
            </a:ln>
          </p:spPr>
          <p:txBody>
            <a:bodyPr/>
            <a:lstStyle/>
            <a:p>
              <a:endParaRPr lang="en-US"/>
            </a:p>
          </p:txBody>
        </p:sp>
        <p:sp>
          <p:nvSpPr>
            <p:cNvPr id="24591" name="AutoShape 18"/>
            <p:cNvSpPr>
              <a:spLocks noChangeArrowheads="1"/>
            </p:cNvSpPr>
            <p:nvPr/>
          </p:nvSpPr>
          <p:spPr bwMode="auto">
            <a:xfrm>
              <a:off x="1283" y="3719"/>
              <a:ext cx="591" cy="213"/>
            </a:xfrm>
            <a:prstGeom prst="flowChartTerminator">
              <a:avLst/>
            </a:prstGeom>
            <a:solidFill>
              <a:srgbClr val="CCFFFF"/>
            </a:solidFill>
            <a:ln w="9525">
              <a:solidFill>
                <a:srgbClr val="000000"/>
              </a:solidFill>
              <a:miter lim="800000"/>
              <a:headEnd/>
              <a:tailEnd/>
            </a:ln>
          </p:spPr>
          <p:txBody>
            <a:bodyPr/>
            <a:lstStyle/>
            <a:p>
              <a:pPr algn="ctr"/>
              <a:r>
                <a:rPr lang="en-US" sz="1200" b="1"/>
                <a:t>STOP</a:t>
              </a:r>
              <a:endParaRPr lang="en-US"/>
            </a:p>
          </p:txBody>
        </p:sp>
        <p:sp>
          <p:nvSpPr>
            <p:cNvPr id="24592" name="Line 19"/>
            <p:cNvSpPr>
              <a:spLocks noChangeShapeType="1"/>
            </p:cNvSpPr>
            <p:nvPr/>
          </p:nvSpPr>
          <p:spPr bwMode="auto">
            <a:xfrm>
              <a:off x="768" y="3612"/>
              <a:ext cx="1698" cy="0"/>
            </a:xfrm>
            <a:prstGeom prst="line">
              <a:avLst/>
            </a:prstGeom>
            <a:noFill/>
            <a:ln w="9525">
              <a:solidFill>
                <a:srgbClr val="000000"/>
              </a:solidFill>
              <a:round/>
              <a:headEnd/>
              <a:tailEnd/>
            </a:ln>
          </p:spPr>
          <p:txBody>
            <a:bodyPr/>
            <a:lstStyle/>
            <a:p>
              <a:endParaRPr lang="en-US"/>
            </a:p>
          </p:txBody>
        </p:sp>
        <p:sp>
          <p:nvSpPr>
            <p:cNvPr id="24593" name="Line 20"/>
            <p:cNvSpPr>
              <a:spLocks noChangeShapeType="1"/>
            </p:cNvSpPr>
            <p:nvPr/>
          </p:nvSpPr>
          <p:spPr bwMode="auto">
            <a:xfrm flipV="1">
              <a:off x="768" y="3452"/>
              <a:ext cx="0" cy="160"/>
            </a:xfrm>
            <a:prstGeom prst="line">
              <a:avLst/>
            </a:prstGeom>
            <a:noFill/>
            <a:ln w="9525">
              <a:solidFill>
                <a:srgbClr val="000000"/>
              </a:solidFill>
              <a:round/>
              <a:headEnd/>
              <a:tailEnd/>
            </a:ln>
          </p:spPr>
          <p:txBody>
            <a:bodyPr/>
            <a:lstStyle/>
            <a:p>
              <a:endParaRPr lang="en-US"/>
            </a:p>
          </p:txBody>
        </p:sp>
        <p:sp>
          <p:nvSpPr>
            <p:cNvPr id="24594" name="Line 21"/>
            <p:cNvSpPr>
              <a:spLocks noChangeShapeType="1"/>
            </p:cNvSpPr>
            <p:nvPr/>
          </p:nvSpPr>
          <p:spPr bwMode="auto">
            <a:xfrm flipV="1">
              <a:off x="2466" y="3452"/>
              <a:ext cx="0" cy="160"/>
            </a:xfrm>
            <a:prstGeom prst="line">
              <a:avLst/>
            </a:prstGeom>
            <a:noFill/>
            <a:ln w="9525">
              <a:solidFill>
                <a:srgbClr val="000000"/>
              </a:solidFill>
              <a:round/>
              <a:headEnd/>
              <a:tailEnd/>
            </a:ln>
          </p:spPr>
          <p:txBody>
            <a:bodyPr/>
            <a:lstStyle/>
            <a:p>
              <a:endParaRPr lang="en-US"/>
            </a:p>
          </p:txBody>
        </p:sp>
        <p:sp>
          <p:nvSpPr>
            <p:cNvPr id="24595" name="Line 22"/>
            <p:cNvSpPr>
              <a:spLocks noChangeShapeType="1"/>
            </p:cNvSpPr>
            <p:nvPr/>
          </p:nvSpPr>
          <p:spPr bwMode="auto">
            <a:xfrm>
              <a:off x="2170" y="2705"/>
              <a:ext cx="296" cy="0"/>
            </a:xfrm>
            <a:prstGeom prst="line">
              <a:avLst/>
            </a:prstGeom>
            <a:noFill/>
            <a:ln w="9525">
              <a:solidFill>
                <a:srgbClr val="000000"/>
              </a:solidFill>
              <a:round/>
              <a:headEnd/>
              <a:tailEnd/>
            </a:ln>
          </p:spPr>
          <p:txBody>
            <a:bodyPr/>
            <a:lstStyle/>
            <a:p>
              <a:endParaRPr lang="en-US"/>
            </a:p>
          </p:txBody>
        </p:sp>
        <p:sp>
          <p:nvSpPr>
            <p:cNvPr id="24596" name="Line 23"/>
            <p:cNvSpPr>
              <a:spLocks noChangeShapeType="1"/>
            </p:cNvSpPr>
            <p:nvPr/>
          </p:nvSpPr>
          <p:spPr bwMode="auto">
            <a:xfrm>
              <a:off x="2466" y="2705"/>
              <a:ext cx="0" cy="374"/>
            </a:xfrm>
            <a:prstGeom prst="line">
              <a:avLst/>
            </a:prstGeom>
            <a:noFill/>
            <a:ln w="9525">
              <a:solidFill>
                <a:srgbClr val="000000"/>
              </a:solidFill>
              <a:round/>
              <a:headEnd/>
              <a:tailEnd type="triangle" w="med" len="med"/>
            </a:ln>
          </p:spPr>
          <p:txBody>
            <a:bodyPr/>
            <a:lstStyle/>
            <a:p>
              <a:endParaRPr lang="en-US"/>
            </a:p>
          </p:txBody>
        </p:sp>
        <p:sp>
          <p:nvSpPr>
            <p:cNvPr id="24597" name="Line 24"/>
            <p:cNvSpPr>
              <a:spLocks noChangeShapeType="1"/>
            </p:cNvSpPr>
            <p:nvPr/>
          </p:nvSpPr>
          <p:spPr bwMode="auto">
            <a:xfrm>
              <a:off x="720" y="2688"/>
              <a:ext cx="0" cy="374"/>
            </a:xfrm>
            <a:prstGeom prst="line">
              <a:avLst/>
            </a:prstGeom>
            <a:noFill/>
            <a:ln w="9525">
              <a:solidFill>
                <a:srgbClr val="000000"/>
              </a:solidFill>
              <a:round/>
              <a:headEnd/>
              <a:tailEnd type="triangle" w="med" len="med"/>
            </a:ln>
          </p:spPr>
          <p:txBody>
            <a:bodyPr/>
            <a:lstStyle/>
            <a:p>
              <a:endParaRPr lang="en-US"/>
            </a:p>
          </p:txBody>
        </p:sp>
        <p:sp>
          <p:nvSpPr>
            <p:cNvPr id="24598" name="Line 26"/>
            <p:cNvSpPr>
              <a:spLocks noChangeShapeType="1"/>
            </p:cNvSpPr>
            <p:nvPr/>
          </p:nvSpPr>
          <p:spPr bwMode="auto">
            <a:xfrm>
              <a:off x="1578" y="2279"/>
              <a:ext cx="0" cy="160"/>
            </a:xfrm>
            <a:prstGeom prst="line">
              <a:avLst/>
            </a:prstGeom>
            <a:noFill/>
            <a:ln w="9525">
              <a:solidFill>
                <a:srgbClr val="000000"/>
              </a:solidFill>
              <a:round/>
              <a:headEnd/>
              <a:tailEnd type="triangle" w="med" len="med"/>
            </a:ln>
          </p:spPr>
          <p:txBody>
            <a:bodyPr/>
            <a:lstStyle/>
            <a:p>
              <a:endParaRPr lang="en-US"/>
            </a:p>
          </p:txBody>
        </p:sp>
        <p:sp>
          <p:nvSpPr>
            <p:cNvPr id="24599" name="Text Box 27"/>
            <p:cNvSpPr txBox="1">
              <a:spLocks noChangeArrowheads="1"/>
            </p:cNvSpPr>
            <p:nvPr/>
          </p:nvSpPr>
          <p:spPr bwMode="auto">
            <a:xfrm>
              <a:off x="2160" y="2544"/>
              <a:ext cx="296" cy="159"/>
            </a:xfrm>
            <a:prstGeom prst="rect">
              <a:avLst/>
            </a:prstGeom>
            <a:solidFill>
              <a:srgbClr val="CCFFFF"/>
            </a:solidFill>
            <a:ln w="9525">
              <a:noFill/>
              <a:miter lim="800000"/>
              <a:headEnd/>
              <a:tailEnd/>
            </a:ln>
          </p:spPr>
          <p:txBody>
            <a:bodyPr/>
            <a:lstStyle/>
            <a:p>
              <a:pPr algn="ctr"/>
              <a:r>
                <a:rPr lang="en-US" sz="1200" b="1"/>
                <a:t>Y</a:t>
              </a:r>
              <a:endParaRPr lang="en-US"/>
            </a:p>
          </p:txBody>
        </p:sp>
        <p:sp>
          <p:nvSpPr>
            <p:cNvPr id="24600" name="Text Box 28"/>
            <p:cNvSpPr txBox="1">
              <a:spLocks noChangeArrowheads="1"/>
            </p:cNvSpPr>
            <p:nvPr/>
          </p:nvSpPr>
          <p:spPr bwMode="auto">
            <a:xfrm>
              <a:off x="720" y="2528"/>
              <a:ext cx="296" cy="160"/>
            </a:xfrm>
            <a:prstGeom prst="rect">
              <a:avLst/>
            </a:prstGeom>
            <a:solidFill>
              <a:srgbClr val="CCFFFF"/>
            </a:solidFill>
            <a:ln w="9525">
              <a:noFill/>
              <a:miter lim="800000"/>
              <a:headEnd/>
              <a:tailEnd/>
            </a:ln>
          </p:spPr>
          <p:txBody>
            <a:bodyPr/>
            <a:lstStyle/>
            <a:p>
              <a:pPr algn="ctr"/>
              <a:r>
                <a:rPr lang="en-US" sz="1200" b="1"/>
                <a:t>N</a:t>
              </a:r>
              <a:endParaRPr lang="en-US"/>
            </a:p>
          </p:txBody>
        </p:sp>
        <p:sp>
          <p:nvSpPr>
            <p:cNvPr id="24601" name="Line 33"/>
            <p:cNvSpPr>
              <a:spLocks noChangeShapeType="1"/>
            </p:cNvSpPr>
            <p:nvPr/>
          </p:nvSpPr>
          <p:spPr bwMode="auto">
            <a:xfrm>
              <a:off x="712" y="2688"/>
              <a:ext cx="296" cy="0"/>
            </a:xfrm>
            <a:prstGeom prst="line">
              <a:avLst/>
            </a:prstGeom>
            <a:noFill/>
            <a:ln w="9525">
              <a:solidFill>
                <a:srgbClr val="0000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Process of identifying a problem and finding the best solution for it.</a:t>
            </a:r>
          </a:p>
          <a:p>
            <a:endParaRPr lang="en-US" dirty="0" smtClean="0"/>
          </a:p>
          <a:p>
            <a:r>
              <a:rPr lang="en-US" dirty="0" smtClean="0"/>
              <a:t>It is a skill that can be developed by following a well organized approach.</a:t>
            </a:r>
          </a:p>
          <a:p>
            <a:endParaRPr lang="en-US" dirty="0" smtClean="0"/>
          </a:p>
          <a:p>
            <a:r>
              <a:rPr lang="en-US" dirty="0" smtClean="0"/>
              <a:t>Different strategies, techniques and tools are used to solve a problem.</a:t>
            </a:r>
          </a:p>
        </p:txBody>
      </p:sp>
      <p:sp>
        <p:nvSpPr>
          <p:cNvPr id="3" name="Title 2"/>
          <p:cNvSpPr>
            <a:spLocks noGrp="1"/>
          </p:cNvSpPr>
          <p:nvPr>
            <p:ph type="title"/>
          </p:nvPr>
        </p:nvSpPr>
        <p:spPr/>
        <p:txBody>
          <a:bodyPr/>
          <a:lstStyle/>
          <a:p>
            <a:r>
              <a:rPr lang="en-US" dirty="0" smtClean="0"/>
              <a:t>Problem solving</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Different problem solving techniques are as follows.:</a:t>
            </a:r>
          </a:p>
          <a:p>
            <a:pPr lvl="8"/>
            <a:r>
              <a:rPr lang="en-US" sz="2800" dirty="0" smtClean="0"/>
              <a:t>Program</a:t>
            </a:r>
          </a:p>
          <a:p>
            <a:pPr lvl="8"/>
            <a:endParaRPr lang="en-US" sz="2800" dirty="0" smtClean="0"/>
          </a:p>
          <a:p>
            <a:pPr lvl="8"/>
            <a:r>
              <a:rPr lang="en-US" sz="2800" dirty="0" smtClean="0"/>
              <a:t>Algorithm</a:t>
            </a:r>
          </a:p>
          <a:p>
            <a:pPr lvl="8"/>
            <a:endParaRPr lang="en-US" sz="2800" dirty="0" smtClean="0"/>
          </a:p>
          <a:p>
            <a:pPr lvl="8"/>
            <a:r>
              <a:rPr lang="en-US" sz="2800" dirty="0" smtClean="0"/>
              <a:t>Flowchart.</a:t>
            </a:r>
            <a:endParaRPr lang="en-US" sz="2800" dirty="0"/>
          </a:p>
        </p:txBody>
      </p:sp>
      <p:sp>
        <p:nvSpPr>
          <p:cNvPr id="3" name="Title 2"/>
          <p:cNvSpPr>
            <a:spLocks noGrp="1"/>
          </p:cNvSpPr>
          <p:nvPr>
            <p:ph type="title"/>
          </p:nvPr>
        </p:nvSpPr>
        <p:spPr/>
        <p:txBody>
          <a:bodyPr/>
          <a:lstStyle/>
          <a:p>
            <a:r>
              <a:rPr lang="en-US" dirty="0" smtClean="0"/>
              <a:t>Cont’d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set of instructions that tells a computer what to do is called PROGRAM.</a:t>
            </a:r>
          </a:p>
          <a:p>
            <a:endParaRPr lang="en-US" dirty="0" smtClean="0"/>
          </a:p>
          <a:p>
            <a:r>
              <a:rPr lang="en-US" dirty="0" smtClean="0"/>
              <a:t>Computer programs are written in programming languages.</a:t>
            </a:r>
          </a:p>
          <a:p>
            <a:endParaRPr lang="en-US" dirty="0" smtClean="0"/>
          </a:p>
          <a:p>
            <a:r>
              <a:rPr lang="en-US" dirty="0" smtClean="0"/>
              <a:t>The programmer develops programs to instruct the computer how to process data to convert into information.</a:t>
            </a:r>
            <a:endParaRPr lang="en-US" dirty="0"/>
          </a:p>
        </p:txBody>
      </p:sp>
      <p:sp>
        <p:nvSpPr>
          <p:cNvPr id="3" name="Title 2"/>
          <p:cNvSpPr>
            <a:spLocks noGrp="1"/>
          </p:cNvSpPr>
          <p:nvPr>
            <p:ph type="title"/>
          </p:nvPr>
        </p:nvSpPr>
        <p:spPr/>
        <p:txBody>
          <a:bodyPr/>
          <a:lstStyle/>
          <a:p>
            <a:r>
              <a:rPr lang="en-US" dirty="0" smtClean="0"/>
              <a:t>Program: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Computer program can solve many problems by giving instructions to computer.</a:t>
            </a:r>
          </a:p>
          <a:p>
            <a:endParaRPr lang="en-US" dirty="0" smtClean="0"/>
          </a:p>
          <a:p>
            <a:r>
              <a:rPr lang="en-US" dirty="0" smtClean="0"/>
              <a:t>Used to perform task repeatedly and quickly.</a:t>
            </a:r>
          </a:p>
          <a:p>
            <a:endParaRPr lang="en-US" dirty="0" smtClean="0"/>
          </a:p>
          <a:p>
            <a:r>
              <a:rPr lang="en-US" dirty="0" smtClean="0"/>
              <a:t>Can process a large amount of data easily.</a:t>
            </a:r>
          </a:p>
          <a:p>
            <a:endParaRPr lang="en-US" dirty="0" smtClean="0"/>
          </a:p>
          <a:p>
            <a:r>
              <a:rPr lang="en-US" dirty="0" smtClean="0"/>
              <a:t>It can displays results in different styles.</a:t>
            </a:r>
          </a:p>
          <a:p>
            <a:endParaRPr lang="en-US" dirty="0" smtClean="0"/>
          </a:p>
          <a:p>
            <a:r>
              <a:rPr lang="en-US" dirty="0" smtClean="0"/>
              <a:t>The processing of program is more efficient and less time consuming.</a:t>
            </a:r>
          </a:p>
          <a:p>
            <a:endParaRPr lang="en-US" dirty="0" smtClean="0"/>
          </a:p>
          <a:p>
            <a:r>
              <a:rPr lang="en-US" dirty="0" smtClean="0"/>
              <a:t>Different types of programs are used in different </a:t>
            </a:r>
            <a:r>
              <a:rPr lang="en-US" dirty="0" err="1" smtClean="0"/>
              <a:t>feild</a:t>
            </a:r>
            <a:r>
              <a:rPr lang="en-US" dirty="0" smtClean="0"/>
              <a:t> to perform certain tasks. </a:t>
            </a:r>
            <a:endParaRPr lang="en-US" dirty="0"/>
          </a:p>
        </p:txBody>
      </p:sp>
      <p:sp>
        <p:nvSpPr>
          <p:cNvPr id="3" name="Title 2"/>
          <p:cNvSpPr>
            <a:spLocks noGrp="1"/>
          </p:cNvSpPr>
          <p:nvPr>
            <p:ph type="title"/>
          </p:nvPr>
        </p:nvSpPr>
        <p:spPr/>
        <p:txBody>
          <a:bodyPr>
            <a:normAutofit/>
          </a:bodyPr>
          <a:lstStyle/>
          <a:p>
            <a:r>
              <a:rPr lang="en-US" dirty="0" smtClean="0"/>
              <a:t>Advantages: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An algorithm is a step by step procedure to solve a problem.</a:t>
            </a:r>
          </a:p>
          <a:p>
            <a:endParaRPr lang="en-US" dirty="0" smtClean="0"/>
          </a:p>
          <a:p>
            <a:r>
              <a:rPr lang="en-US" dirty="0" smtClean="0"/>
              <a:t>It is better to write an algorithm before writing actual program.</a:t>
            </a:r>
            <a:endParaRPr lang="en-US" dirty="0"/>
          </a:p>
        </p:txBody>
      </p:sp>
      <p:sp>
        <p:nvSpPr>
          <p:cNvPr id="3" name="Title 2"/>
          <p:cNvSpPr>
            <a:spLocks noGrp="1"/>
          </p:cNvSpPr>
          <p:nvPr>
            <p:ph type="title"/>
          </p:nvPr>
        </p:nvSpPr>
        <p:spPr/>
        <p:txBody>
          <a:bodyPr>
            <a:normAutofit/>
          </a:bodyPr>
          <a:lstStyle/>
          <a:p>
            <a:r>
              <a:rPr lang="en-US" dirty="0" smtClean="0"/>
              <a:t>Algorithm: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Given program should be broken down into simple and meaningful steps.</a:t>
            </a:r>
          </a:p>
          <a:p>
            <a:endParaRPr lang="en-US" dirty="0" smtClean="0"/>
          </a:p>
          <a:p>
            <a:r>
              <a:rPr lang="en-US" dirty="0" smtClean="0"/>
              <a:t>The steps should be numbered sequentially.</a:t>
            </a:r>
          </a:p>
          <a:p>
            <a:endParaRPr lang="en-US" dirty="0" smtClean="0"/>
          </a:p>
          <a:p>
            <a:r>
              <a:rPr lang="en-US" dirty="0" smtClean="0"/>
              <a:t>The steps should be descriptive and written in </a:t>
            </a:r>
            <a:r>
              <a:rPr lang="en-US" smtClean="0"/>
              <a:t>simple English.</a:t>
            </a:r>
            <a:endParaRPr lang="en-US" dirty="0"/>
          </a:p>
        </p:txBody>
      </p:sp>
      <p:sp>
        <p:nvSpPr>
          <p:cNvPr id="3" name="Title 2"/>
          <p:cNvSpPr>
            <a:spLocks noGrp="1"/>
          </p:cNvSpPr>
          <p:nvPr>
            <p:ph type="title"/>
          </p:nvPr>
        </p:nvSpPr>
        <p:spPr/>
        <p:txBody>
          <a:bodyPr/>
          <a:lstStyle/>
          <a:p>
            <a:r>
              <a:rPr lang="en-US" dirty="0" smtClean="0"/>
              <a:t>Properties of Algorithm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r>
              <a:rPr lang="en-US" sz="3600" smtClean="0"/>
              <a:t>ALGORITHMS AND FLOWCHARTS</a:t>
            </a:r>
            <a:r>
              <a:rPr lang="en-US" smtClean="0"/>
              <a:t> </a:t>
            </a:r>
          </a:p>
        </p:txBody>
      </p:sp>
      <p:sp>
        <p:nvSpPr>
          <p:cNvPr id="16387" name="Rectangle 3"/>
          <p:cNvSpPr>
            <a:spLocks noGrp="1" noChangeArrowheads="1"/>
          </p:cNvSpPr>
          <p:nvPr>
            <p:ph type="body" idx="1"/>
          </p:nvPr>
        </p:nvSpPr>
        <p:spPr>
          <a:xfrm>
            <a:off x="457200" y="1828800"/>
            <a:ext cx="8229600" cy="4038600"/>
          </a:xfrm>
        </p:spPr>
        <p:txBody>
          <a:bodyPr/>
          <a:lstStyle/>
          <a:p>
            <a:pPr eaLnBrk="1" hangingPunct="1"/>
            <a:r>
              <a:rPr lang="en-US" sz="2800" smtClean="0"/>
              <a:t>A typical programming task can be divided into two phases:</a:t>
            </a:r>
            <a:endParaRPr lang="en-US" sz="2800" b="1" i="1" smtClean="0"/>
          </a:p>
          <a:p>
            <a:pPr eaLnBrk="1" hangingPunct="1"/>
            <a:r>
              <a:rPr lang="en-US" sz="2800" b="1" i="1" smtClean="0"/>
              <a:t>Problem solving phase</a:t>
            </a:r>
            <a:endParaRPr lang="en-US" sz="2800" smtClean="0"/>
          </a:p>
          <a:p>
            <a:pPr lvl="1" eaLnBrk="1" hangingPunct="1"/>
            <a:r>
              <a:rPr lang="en-US" sz="2400" smtClean="0"/>
              <a:t>produce an ordered sequence of steps that describe solution of problem</a:t>
            </a:r>
          </a:p>
          <a:p>
            <a:pPr lvl="1" eaLnBrk="1" hangingPunct="1"/>
            <a:r>
              <a:rPr lang="en-US" sz="2400" smtClean="0"/>
              <a:t>this sequence of steps is called an </a:t>
            </a:r>
            <a:r>
              <a:rPr lang="en-US" sz="2400" b="1" i="1" smtClean="0"/>
              <a:t>algorithm</a:t>
            </a:r>
            <a:endParaRPr lang="en-US" sz="2400" smtClean="0"/>
          </a:p>
          <a:p>
            <a:pPr eaLnBrk="1" hangingPunct="1"/>
            <a:r>
              <a:rPr lang="en-US" sz="2800" b="1" i="1" smtClean="0"/>
              <a:t>Implementation phase</a:t>
            </a:r>
            <a:r>
              <a:rPr lang="en-US" sz="2800" smtClean="0"/>
              <a:t> </a:t>
            </a:r>
          </a:p>
          <a:p>
            <a:pPr lvl="1" eaLnBrk="1" hangingPunct="1"/>
            <a:r>
              <a:rPr lang="en-US" sz="2400" smtClean="0"/>
              <a:t>implement the program in some programming language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eaLnBrk="1" hangingPunct="1"/>
            <a:r>
              <a:rPr lang="en-US" smtClean="0"/>
              <a:t>Steps in Problem Solving</a:t>
            </a:r>
          </a:p>
        </p:txBody>
      </p:sp>
      <p:sp>
        <p:nvSpPr>
          <p:cNvPr id="17411" name="Rectangle 3"/>
          <p:cNvSpPr>
            <a:spLocks noGrp="1" noChangeArrowheads="1"/>
          </p:cNvSpPr>
          <p:nvPr>
            <p:ph type="body" idx="1"/>
          </p:nvPr>
        </p:nvSpPr>
        <p:spPr/>
        <p:txBody>
          <a:bodyPr/>
          <a:lstStyle/>
          <a:p>
            <a:pPr eaLnBrk="1" hangingPunct="1">
              <a:lnSpc>
                <a:spcPct val="90000"/>
              </a:lnSpc>
            </a:pPr>
            <a:r>
              <a:rPr lang="en-US" sz="2800" smtClean="0"/>
              <a:t>First produce a general algorithm (one can use </a:t>
            </a:r>
            <a:r>
              <a:rPr lang="en-US" sz="2800" b="1" i="1" smtClean="0"/>
              <a:t>pseudocode</a:t>
            </a:r>
            <a:r>
              <a:rPr lang="en-US" sz="2800" smtClean="0"/>
              <a:t>) </a:t>
            </a:r>
          </a:p>
          <a:p>
            <a:pPr eaLnBrk="1" hangingPunct="1">
              <a:lnSpc>
                <a:spcPct val="90000"/>
              </a:lnSpc>
            </a:pPr>
            <a:r>
              <a:rPr lang="en-US" sz="2800" smtClean="0"/>
              <a:t>Refine the algorithm successively to get step by step detailed</a:t>
            </a:r>
            <a:r>
              <a:rPr lang="en-US" sz="2800" b="1" i="1" smtClean="0"/>
              <a:t> algorithm</a:t>
            </a:r>
            <a:r>
              <a:rPr lang="en-US" sz="2800" smtClean="0"/>
              <a:t> that is very close to a computer language.</a:t>
            </a:r>
            <a:endParaRPr lang="en-US" sz="2800" b="1" i="1" smtClean="0"/>
          </a:p>
          <a:p>
            <a:pPr eaLnBrk="1" hangingPunct="1">
              <a:lnSpc>
                <a:spcPct val="90000"/>
              </a:lnSpc>
            </a:pPr>
            <a:r>
              <a:rPr lang="en-US" sz="2800" b="1" i="1" smtClean="0"/>
              <a:t>Pseudocode</a:t>
            </a:r>
            <a:r>
              <a:rPr lang="en-US" sz="2800" smtClean="0"/>
              <a:t> is an artificial and informal language that helps programmers develop algorithms. Pseudocode is very similar to everyday English.</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TotalTime>
  <Words>584</Words>
  <Application>Microsoft Office PowerPoint</Application>
  <PresentationFormat>On-screen Show (4:3)</PresentationFormat>
  <Paragraphs>109</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Concourse</vt:lpstr>
      <vt:lpstr>Microsoft Visio Drawing</vt:lpstr>
      <vt:lpstr>Program, Algorithm and Pseudocode.</vt:lpstr>
      <vt:lpstr>Problem solving</vt:lpstr>
      <vt:lpstr>Cont’d</vt:lpstr>
      <vt:lpstr>Program:</vt:lpstr>
      <vt:lpstr>Advantages:</vt:lpstr>
      <vt:lpstr>Algorithm:</vt:lpstr>
      <vt:lpstr>Properties of Algorithm</vt:lpstr>
      <vt:lpstr>ALGORITHMS AND FLOWCHARTS </vt:lpstr>
      <vt:lpstr>Steps in Problem Solving</vt:lpstr>
      <vt:lpstr>Pseudocode &amp; Algorithm</vt:lpstr>
      <vt:lpstr>Pseudocode &amp; Algorithm</vt:lpstr>
      <vt:lpstr>Pseudocode &amp; Algorithm</vt:lpstr>
      <vt:lpstr>Examples.</vt:lpstr>
      <vt:lpstr>The Flowchart</vt:lpstr>
      <vt:lpstr>The Flowchart</vt:lpstr>
      <vt:lpstr>Flowchart Symbols </vt:lpstr>
      <vt:lpstr>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Algorithm and Pseudocode.</dc:title>
  <dc:creator>hp</dc:creator>
  <cp:lastModifiedBy>hp</cp:lastModifiedBy>
  <cp:revision>18</cp:revision>
  <dcterms:created xsi:type="dcterms:W3CDTF">2011-09-16T05:24:48Z</dcterms:created>
  <dcterms:modified xsi:type="dcterms:W3CDTF">2011-09-16T06:05:19Z</dcterms:modified>
</cp:coreProperties>
</file>