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9" r:id="rId3"/>
    <p:sldId id="270" r:id="rId4"/>
    <p:sldId id="257" r:id="rId5"/>
    <p:sldId id="258" r:id="rId6"/>
    <p:sldId id="259" r:id="rId7"/>
    <p:sldId id="261" r:id="rId8"/>
    <p:sldId id="262" r:id="rId9"/>
    <p:sldId id="260" r:id="rId10"/>
    <p:sldId id="263" r:id="rId11"/>
    <p:sldId id="264" r:id="rId12"/>
    <p:sldId id="265" r:id="rId13"/>
    <p:sldId id="267" r:id="rId14"/>
    <p:sldId id="271" r:id="rId15"/>
    <p:sldId id="273" r:id="rId16"/>
    <p:sldId id="275" r:id="rId17"/>
    <p:sldId id="276" r:id="rId18"/>
    <p:sldId id="277" r:id="rId19"/>
    <p:sldId id="278" r:id="rId20"/>
    <p:sldId id="279" r:id="rId21"/>
    <p:sldId id="280" r:id="rId22"/>
    <p:sldId id="281"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4" d="100"/>
          <a:sy n="104" d="100"/>
        </p:scale>
        <p:origin x="-174" y="-84"/>
      </p:cViewPr>
      <p:guideLst>
        <p:guide orient="horz" pos="2160"/>
        <p:guide pos="2880"/>
      </p:guideLst>
    </p:cSldViewPr>
  </p:slideViewPr>
  <p:notesTextViewPr>
    <p:cViewPr>
      <p:scale>
        <a:sx n="100" d="100"/>
        <a:sy n="100" d="100"/>
      </p:scale>
      <p:origin x="0" y="0"/>
    </p:cViewPr>
  </p:notesTextViewPr>
  <p:sorterViewPr>
    <p:cViewPr>
      <p:scale>
        <a:sx n="80" d="100"/>
        <a:sy n="8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0AA6F0F-27C9-46C6-8C97-7985FD1F3182}" type="datetimeFigureOut">
              <a:rPr lang="en-US" smtClean="0"/>
              <a:pPr/>
              <a:t>9/19/2011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0D1846C-7937-4A3C-A481-1B06B833B927}"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0AA6F0F-27C9-46C6-8C97-7985FD1F3182}" type="datetimeFigureOut">
              <a:rPr lang="en-US" smtClean="0"/>
              <a:pPr/>
              <a:t>9/19/2011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1846C-7937-4A3C-A481-1B06B833B92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0AA6F0F-27C9-46C6-8C97-7985FD1F3182}" type="datetimeFigureOut">
              <a:rPr lang="en-US" smtClean="0"/>
              <a:pPr/>
              <a:t>9/19/2011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1846C-7937-4A3C-A481-1B06B833B92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0AA6F0F-27C9-46C6-8C97-7985FD1F3182}" type="datetimeFigureOut">
              <a:rPr lang="en-US" smtClean="0"/>
              <a:pPr/>
              <a:t>9/19/2011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D1846C-7937-4A3C-A481-1B06B833B927}"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0AA6F0F-27C9-46C6-8C97-7985FD1F3182}" type="datetimeFigureOut">
              <a:rPr lang="en-US" smtClean="0"/>
              <a:pPr/>
              <a:t>9/19/2011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D0D1846C-7937-4A3C-A481-1B06B833B92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0AA6F0F-27C9-46C6-8C97-7985FD1F3182}" type="datetimeFigureOut">
              <a:rPr lang="en-US" smtClean="0"/>
              <a:pPr/>
              <a:t>9/19/2011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D1846C-7937-4A3C-A481-1B06B833B927}"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0AA6F0F-27C9-46C6-8C97-7985FD1F3182}" type="datetimeFigureOut">
              <a:rPr lang="en-US" smtClean="0"/>
              <a:pPr/>
              <a:t>9/19/2011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D1846C-7937-4A3C-A481-1B06B833B927}"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0AA6F0F-27C9-46C6-8C97-7985FD1F3182}" type="datetimeFigureOut">
              <a:rPr lang="en-US" smtClean="0"/>
              <a:pPr/>
              <a:t>9/19/2011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D1846C-7937-4A3C-A481-1B06B833B92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AA6F0F-27C9-46C6-8C97-7985FD1F3182}" type="datetimeFigureOut">
              <a:rPr lang="en-US" smtClean="0"/>
              <a:pPr/>
              <a:t>9/19/2011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D1846C-7937-4A3C-A481-1B06B833B92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0AA6F0F-27C9-46C6-8C97-7985FD1F3182}" type="datetimeFigureOut">
              <a:rPr lang="en-US" smtClean="0"/>
              <a:pPr/>
              <a:t>9/19/2011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D1846C-7937-4A3C-A481-1B06B833B927}"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0AA6F0F-27C9-46C6-8C97-7985FD1F3182}" type="datetimeFigureOut">
              <a:rPr lang="en-US" smtClean="0"/>
              <a:pPr/>
              <a:t>9/19/2011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D0D1846C-7937-4A3C-A481-1B06B833B927}"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0AA6F0F-27C9-46C6-8C97-7985FD1F3182}" type="datetimeFigureOut">
              <a:rPr lang="en-US" smtClean="0"/>
              <a:pPr/>
              <a:t>9/19/2011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0D1846C-7937-4A3C-A481-1B06B833B92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smtClean="0"/>
              <a:t>C The Programing Language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Rules for Constructing Real Constants</a:t>
            </a:r>
            <a:endParaRPr lang="en-US" dirty="0"/>
          </a:p>
        </p:txBody>
      </p:sp>
      <p:sp>
        <p:nvSpPr>
          <p:cNvPr id="3" name="Content Placeholder 2"/>
          <p:cNvSpPr>
            <a:spLocks noGrp="1"/>
          </p:cNvSpPr>
          <p:nvPr>
            <p:ph sz="quarter" idx="1"/>
          </p:nvPr>
        </p:nvSpPr>
        <p:spPr/>
        <p:txBody>
          <a:bodyPr>
            <a:normAutofit fontScale="70000" lnSpcReduction="20000"/>
          </a:bodyPr>
          <a:lstStyle/>
          <a:p>
            <a:endParaRPr lang="en-US" dirty="0" smtClean="0"/>
          </a:p>
          <a:p>
            <a:r>
              <a:rPr lang="en-US" dirty="0" smtClean="0"/>
              <a:t>A real constant must have at least one digit. </a:t>
            </a:r>
          </a:p>
          <a:p>
            <a:endParaRPr lang="en-US" dirty="0" smtClean="0"/>
          </a:p>
          <a:p>
            <a:r>
              <a:rPr lang="en-US" dirty="0" smtClean="0"/>
              <a:t>It must have a decimal point. </a:t>
            </a:r>
          </a:p>
          <a:p>
            <a:endParaRPr lang="en-US" dirty="0" smtClean="0"/>
          </a:p>
          <a:p>
            <a:r>
              <a:rPr lang="en-US" dirty="0" smtClean="0"/>
              <a:t>It could be either positive or negative. </a:t>
            </a:r>
          </a:p>
          <a:p>
            <a:endParaRPr lang="en-US" dirty="0" smtClean="0"/>
          </a:p>
          <a:p>
            <a:r>
              <a:rPr lang="en-US" dirty="0" smtClean="0"/>
              <a:t>Default sign is positive. </a:t>
            </a:r>
          </a:p>
          <a:p>
            <a:endParaRPr lang="en-US" dirty="0" smtClean="0"/>
          </a:p>
          <a:p>
            <a:r>
              <a:rPr lang="en-US" dirty="0" smtClean="0"/>
              <a:t>No commas or blanks are allowed within a real constant. </a:t>
            </a:r>
          </a:p>
          <a:p>
            <a:endParaRPr lang="en-US" dirty="0" smtClean="0"/>
          </a:p>
          <a:p>
            <a:r>
              <a:rPr lang="en-US" dirty="0" smtClean="0"/>
              <a:t>Ex.:      +325.34 </a:t>
            </a:r>
          </a:p>
          <a:p>
            <a:pPr>
              <a:buNone/>
            </a:pPr>
            <a:r>
              <a:rPr lang="en-US" dirty="0" smtClean="0"/>
              <a:t>        	426.0 </a:t>
            </a:r>
          </a:p>
          <a:p>
            <a:pPr>
              <a:buNone/>
            </a:pPr>
            <a:r>
              <a:rPr lang="en-US" dirty="0" smtClean="0"/>
              <a:t>		-32.76 </a:t>
            </a:r>
          </a:p>
          <a:p>
            <a:pPr>
              <a:buNone/>
            </a:pPr>
            <a:r>
              <a:rPr lang="en-US" dirty="0" smtClean="0"/>
              <a:t>		-48.5792 </a:t>
            </a:r>
          </a:p>
          <a:p>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Rules for Constructing Character Constants:</a:t>
            </a:r>
            <a:endParaRPr lang="en-US" dirty="0"/>
          </a:p>
        </p:txBody>
      </p:sp>
      <p:sp>
        <p:nvSpPr>
          <p:cNvPr id="3" name="Content Placeholder 2"/>
          <p:cNvSpPr>
            <a:spLocks noGrp="1"/>
          </p:cNvSpPr>
          <p:nvPr>
            <p:ph sz="quarter" idx="1"/>
          </p:nvPr>
        </p:nvSpPr>
        <p:spPr/>
        <p:txBody>
          <a:bodyPr>
            <a:normAutofit fontScale="92500"/>
          </a:bodyPr>
          <a:lstStyle/>
          <a:p>
            <a:endParaRPr lang="en-US" dirty="0" smtClean="0"/>
          </a:p>
          <a:p>
            <a:r>
              <a:rPr lang="en-US" dirty="0" smtClean="0"/>
              <a:t>A character constant is a single alphabet, a single digit or a single special symbol enclosed within single inverted commas. Both the inverted commas should point to the left. For example, ’A’ is a valid character constant whereas ‘A’ is not. </a:t>
            </a:r>
          </a:p>
          <a:p>
            <a:endParaRPr lang="en-US" dirty="0" smtClean="0"/>
          </a:p>
          <a:p>
            <a:r>
              <a:rPr lang="en-US" dirty="0" smtClean="0"/>
              <a:t>The maximum length of a character constant can be 1 character. Ex.: 'A' </a:t>
            </a:r>
          </a:p>
          <a:p>
            <a:pPr>
              <a:buNone/>
            </a:pPr>
            <a:r>
              <a:rPr lang="en-US" dirty="0" smtClean="0"/>
              <a:t>		'I' </a:t>
            </a:r>
          </a:p>
          <a:p>
            <a:pPr>
              <a:buNone/>
            </a:pPr>
            <a:r>
              <a:rPr lang="en-US" dirty="0" smtClean="0"/>
              <a:t>		'5' </a:t>
            </a:r>
          </a:p>
          <a:p>
            <a:pPr>
              <a:buNone/>
            </a:pPr>
            <a:r>
              <a:rPr lang="en-US" dirty="0" smtClean="0"/>
              <a:t>		'=' </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C Variables</a:t>
            </a:r>
            <a:endParaRPr lang="en-US" dirty="0"/>
          </a:p>
        </p:txBody>
      </p:sp>
      <p:sp>
        <p:nvSpPr>
          <p:cNvPr id="3" name="Content Placeholder 2"/>
          <p:cNvSpPr>
            <a:spLocks noGrp="1"/>
          </p:cNvSpPr>
          <p:nvPr>
            <p:ph sz="quarter" idx="1"/>
          </p:nvPr>
        </p:nvSpPr>
        <p:spPr/>
        <p:txBody>
          <a:bodyPr>
            <a:normAutofit fontScale="77500" lnSpcReduction="20000"/>
          </a:bodyPr>
          <a:lstStyle/>
          <a:p>
            <a:endParaRPr lang="en-US" dirty="0" smtClean="0"/>
          </a:p>
          <a:p>
            <a:r>
              <a:rPr lang="en-US" dirty="0" smtClean="0"/>
              <a:t>A variable name is any combination of 1 to 31 alphabets, digits or underscores. Some compilers allow variable names whose length could be up to 247 characters. Still, it would be safer to stick to the rule of 31 characters. Do not create unnecessarily long variable names as it adds to your typing effort. </a:t>
            </a:r>
          </a:p>
          <a:p>
            <a:endParaRPr lang="en-US" dirty="0" smtClean="0"/>
          </a:p>
          <a:p>
            <a:r>
              <a:rPr lang="en-US" dirty="0" smtClean="0"/>
              <a:t>The first character in the variable name must be an alphabet or underscore. </a:t>
            </a:r>
          </a:p>
          <a:p>
            <a:endParaRPr lang="en-US" dirty="0" smtClean="0"/>
          </a:p>
          <a:p>
            <a:r>
              <a:rPr lang="en-US" dirty="0" smtClean="0"/>
              <a:t>No commas or blanks are allowed within a variable name. </a:t>
            </a:r>
          </a:p>
          <a:p>
            <a:endParaRPr lang="en-US" dirty="0" smtClean="0"/>
          </a:p>
          <a:p>
            <a:r>
              <a:rPr lang="en-US" dirty="0" smtClean="0"/>
              <a:t>No special symbol other than an underscore (as in </a:t>
            </a:r>
            <a:r>
              <a:rPr lang="en-US" b="1" dirty="0" err="1" smtClean="0"/>
              <a:t>gross_sal</a:t>
            </a:r>
            <a:r>
              <a:rPr lang="en-US" b="1" dirty="0" smtClean="0"/>
              <a:t>) can be used in a variable name. </a:t>
            </a:r>
          </a:p>
          <a:p>
            <a:r>
              <a:rPr lang="en-US" b="1" dirty="0" smtClean="0"/>
              <a:t>Ex.:     </a:t>
            </a:r>
            <a:r>
              <a:rPr lang="en-US" b="1" dirty="0" err="1" smtClean="0"/>
              <a:t>si_int</a:t>
            </a:r>
            <a:r>
              <a:rPr lang="en-US" b="1" dirty="0" smtClean="0"/>
              <a:t> </a:t>
            </a:r>
          </a:p>
          <a:p>
            <a:pPr>
              <a:buNone/>
            </a:pPr>
            <a:r>
              <a:rPr lang="en-US" dirty="0" smtClean="0"/>
              <a:t>		</a:t>
            </a:r>
            <a:r>
              <a:rPr lang="en-US" dirty="0" err="1" smtClean="0"/>
              <a:t>m_hra</a:t>
            </a:r>
            <a:r>
              <a:rPr lang="en-US" dirty="0" smtClean="0"/>
              <a:t> </a:t>
            </a:r>
          </a:p>
          <a:p>
            <a:pPr>
              <a:buNone/>
            </a:pPr>
            <a:r>
              <a:rPr lang="en-US" dirty="0" smtClean="0"/>
              <a:t>		pop_e_89 </a:t>
            </a:r>
          </a:p>
          <a:p>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keywords:</a:t>
            </a:r>
            <a:endParaRPr lang="en-US" dirty="0"/>
          </a:p>
        </p:txBody>
      </p:sp>
      <p:pic>
        <p:nvPicPr>
          <p:cNvPr id="4098" name="Picture 2"/>
          <p:cNvPicPr>
            <a:picLocks noGrp="1" noChangeAspect="1" noChangeArrowheads="1"/>
          </p:cNvPicPr>
          <p:nvPr>
            <p:ph sz="quarter" idx="1"/>
          </p:nvPr>
        </p:nvPicPr>
        <p:blipFill>
          <a:blip r:embed="rId2"/>
          <a:srcRect/>
          <a:stretch>
            <a:fillRect/>
          </a:stretch>
        </p:blipFill>
        <p:spPr bwMode="auto">
          <a:xfrm>
            <a:off x="2309812" y="2424112"/>
            <a:ext cx="4981575" cy="2619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US" dirty="0" smtClean="0"/>
          </a:p>
          <a:p>
            <a:endParaRPr lang="en-US" dirty="0" smtClean="0"/>
          </a:p>
          <a:p>
            <a:r>
              <a:rPr lang="en-US" dirty="0" smtClean="0"/>
              <a:t>     Writing C program:</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gn="l" eaLnBrk="1" fontAlgn="auto" hangingPunct="1">
              <a:spcAft>
                <a:spcPts val="0"/>
              </a:spcAft>
              <a:defRPr/>
            </a:pPr>
            <a:r>
              <a:rPr lang="en-US" b="1" dirty="0" smtClean="0"/>
              <a:t>Some Definitions</a:t>
            </a:r>
            <a:r>
              <a:rPr lang="en-US" dirty="0"/>
              <a:t/>
            </a:r>
            <a:br>
              <a:rPr lang="en-US" dirty="0"/>
            </a:br>
            <a:endParaRPr lang="en-US" dirty="0"/>
          </a:p>
        </p:txBody>
      </p:sp>
      <p:sp>
        <p:nvSpPr>
          <p:cNvPr id="10243" name="Content Placeholder 2"/>
          <p:cNvSpPr>
            <a:spLocks noGrp="1"/>
          </p:cNvSpPr>
          <p:nvPr>
            <p:ph idx="1"/>
          </p:nvPr>
        </p:nvSpPr>
        <p:spPr/>
        <p:txBody>
          <a:bodyPr/>
          <a:lstStyle/>
          <a:p>
            <a:pPr algn="just" eaLnBrk="1" hangingPunct="1"/>
            <a:r>
              <a:rPr lang="en-US" b="1" dirty="0" smtClean="0"/>
              <a:t>Syntax(form):-</a:t>
            </a:r>
            <a:r>
              <a:rPr lang="en-US" dirty="0" smtClean="0"/>
              <a:t>The syntax of a language describes the possible combinations of symbols that form a correct program.</a:t>
            </a:r>
          </a:p>
          <a:p>
            <a:pPr algn="just" eaLnBrk="1" hangingPunct="1">
              <a:buFont typeface="Arial" charset="0"/>
              <a:buNone/>
            </a:pPr>
            <a:endParaRPr lang="en-US" dirty="0" smtClean="0"/>
          </a:p>
          <a:p>
            <a:pPr algn="just" eaLnBrk="1" hangingPunct="1"/>
            <a:r>
              <a:rPr lang="en-US" dirty="0" smtClean="0"/>
              <a:t> </a:t>
            </a:r>
            <a:r>
              <a:rPr lang="en-US" b="1" dirty="0" smtClean="0"/>
              <a:t>IDE:- </a:t>
            </a:r>
            <a:r>
              <a:rPr lang="en-US" dirty="0" smtClean="0"/>
              <a:t>It is a screen display with pull down menus. We use menu selections to invoke all the operations necessary to develop our program. </a:t>
            </a:r>
          </a:p>
          <a:p>
            <a:pPr eaLnBrk="1" hangingPunct="1"/>
            <a:endParaRPr lang="en-US" dirty="0" smtClean="0"/>
          </a:p>
        </p:txBody>
      </p:sp>
      <p:sp>
        <p:nvSpPr>
          <p:cNvPr id="4" name="Footer Placeholder 3"/>
          <p:cNvSpPr>
            <a:spLocks noGrp="1"/>
          </p:cNvSpPr>
          <p:nvPr>
            <p:ph type="ftr" sz="quarter" idx="11"/>
          </p:nvPr>
        </p:nvSpPr>
        <p:spPr/>
        <p:txBody>
          <a:bodyPr/>
          <a:lstStyle/>
          <a:p>
            <a:pPr>
              <a:defRPr/>
            </a:pPr>
            <a:r>
              <a:rPr lang="en-US"/>
              <a:t>www.sirjameel.com</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p:cNvSpPr>
            <a:spLocks noGrp="1"/>
          </p:cNvSpPr>
          <p:nvPr>
            <p:ph idx="1"/>
          </p:nvPr>
        </p:nvSpPr>
        <p:spPr/>
        <p:txBody>
          <a:bodyPr/>
          <a:lstStyle/>
          <a:p>
            <a:pPr algn="just" eaLnBrk="1" hangingPunct="1"/>
            <a:r>
              <a:rPr lang="en-US" b="1" smtClean="0"/>
              <a:t>Compiler:- </a:t>
            </a:r>
            <a:r>
              <a:rPr lang="en-US" smtClean="0"/>
              <a:t>It is the part of IDE, that translates our source file into machine language.</a:t>
            </a:r>
          </a:p>
          <a:p>
            <a:pPr algn="just" eaLnBrk="1" hangingPunct="1">
              <a:buFont typeface="Arial" charset="0"/>
              <a:buNone/>
            </a:pPr>
            <a:endParaRPr lang="en-US" smtClean="0"/>
          </a:p>
          <a:p>
            <a:pPr algn="just" eaLnBrk="1" hangingPunct="1"/>
            <a:r>
              <a:rPr lang="en-US" b="1" smtClean="0"/>
              <a:t>Keyword:- </a:t>
            </a:r>
            <a:r>
              <a:rPr lang="en-US" smtClean="0"/>
              <a:t>Keywords are the words whose meaning has already been explained to the C compiler</a:t>
            </a:r>
          </a:p>
        </p:txBody>
      </p:sp>
      <p:sp>
        <p:nvSpPr>
          <p:cNvPr id="3" name="Footer Placeholder 2"/>
          <p:cNvSpPr>
            <a:spLocks noGrp="1"/>
          </p:cNvSpPr>
          <p:nvPr>
            <p:ph type="ftr" sz="quarter" idx="11"/>
          </p:nvPr>
        </p:nvSpPr>
        <p:spPr/>
        <p:txBody>
          <a:bodyPr/>
          <a:lstStyle/>
          <a:p>
            <a:pPr>
              <a:defRPr/>
            </a:pPr>
            <a:r>
              <a:rPr lang="en-US"/>
              <a:t>www.sirjameel.com</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mtClean="0"/>
              <a:t>My first Program</a:t>
            </a:r>
          </a:p>
        </p:txBody>
      </p:sp>
      <p:sp>
        <p:nvSpPr>
          <p:cNvPr id="21507" name="Content Placeholder 2"/>
          <p:cNvSpPr>
            <a:spLocks noGrp="1"/>
          </p:cNvSpPr>
          <p:nvPr>
            <p:ph idx="1"/>
          </p:nvPr>
        </p:nvSpPr>
        <p:spPr/>
        <p:txBody>
          <a:bodyPr/>
          <a:lstStyle/>
          <a:p>
            <a:pPr eaLnBrk="1" hangingPunct="1">
              <a:buFont typeface="Arial" charset="0"/>
              <a:buNone/>
            </a:pPr>
            <a:r>
              <a:rPr lang="en-US" smtClean="0"/>
              <a:t>#include&lt;stdio.h&gt;</a:t>
            </a:r>
          </a:p>
          <a:p>
            <a:pPr eaLnBrk="1" hangingPunct="1">
              <a:buFont typeface="Arial" charset="0"/>
              <a:buNone/>
            </a:pPr>
            <a:endParaRPr lang="en-US" smtClean="0"/>
          </a:p>
          <a:p>
            <a:pPr eaLnBrk="1" hangingPunct="1">
              <a:buFont typeface="Arial" charset="0"/>
              <a:buNone/>
            </a:pPr>
            <a:r>
              <a:rPr lang="en-US" smtClean="0"/>
              <a:t>void main(void)</a:t>
            </a:r>
          </a:p>
          <a:p>
            <a:pPr eaLnBrk="1" hangingPunct="1">
              <a:buFont typeface="Arial" charset="0"/>
              <a:buNone/>
            </a:pPr>
            <a:r>
              <a:rPr lang="en-US" smtClean="0"/>
              <a:t>{</a:t>
            </a:r>
          </a:p>
          <a:p>
            <a:pPr eaLnBrk="1" hangingPunct="1">
              <a:buFont typeface="Arial" charset="0"/>
              <a:buNone/>
            </a:pPr>
            <a:endParaRPr lang="en-US" smtClean="0"/>
          </a:p>
          <a:p>
            <a:pPr eaLnBrk="1" hangingPunct="1">
              <a:buFont typeface="Arial" charset="0"/>
              <a:buNone/>
            </a:pPr>
            <a:r>
              <a:rPr lang="en-US" smtClean="0"/>
              <a:t>printf(“How are you!”);</a:t>
            </a:r>
          </a:p>
          <a:p>
            <a:pPr eaLnBrk="1" hangingPunct="1">
              <a:buFont typeface="Arial" charset="0"/>
              <a:buNone/>
            </a:pPr>
            <a:endParaRPr lang="en-US" smtClean="0"/>
          </a:p>
          <a:p>
            <a:pPr eaLnBrk="1" hangingPunct="1">
              <a:buFont typeface="Arial" charset="0"/>
              <a:buNone/>
            </a:pPr>
            <a:r>
              <a:rPr lang="en-US" smtClean="0"/>
              <a:t>} </a:t>
            </a:r>
          </a:p>
        </p:txBody>
      </p:sp>
      <p:sp>
        <p:nvSpPr>
          <p:cNvPr id="4" name="Footer Placeholder 3"/>
          <p:cNvSpPr>
            <a:spLocks noGrp="1"/>
          </p:cNvSpPr>
          <p:nvPr>
            <p:ph type="ftr" sz="quarter" idx="11"/>
          </p:nvPr>
        </p:nvSpPr>
        <p:spPr/>
        <p:txBody>
          <a:bodyPr/>
          <a:lstStyle/>
          <a:p>
            <a:pPr>
              <a:defRPr/>
            </a:pPr>
            <a:r>
              <a:rPr lang="en-US"/>
              <a:t>www.sirjameel.com</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pPr>
              <a:defRPr/>
            </a:pPr>
            <a:r>
              <a:rPr lang="en-US"/>
              <a:t>www.sirjameel.com</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smtClean="0"/>
              <a:t>Output</a:t>
            </a:r>
          </a:p>
        </p:txBody>
      </p:sp>
      <p:sp>
        <p:nvSpPr>
          <p:cNvPr id="23555" name="Content Placeholder 2"/>
          <p:cNvSpPr>
            <a:spLocks noGrp="1"/>
          </p:cNvSpPr>
          <p:nvPr>
            <p:ph idx="1"/>
          </p:nvPr>
        </p:nvSpPr>
        <p:spPr/>
        <p:txBody>
          <a:bodyPr/>
          <a:lstStyle/>
          <a:p>
            <a:pPr>
              <a:buFont typeface="Arial" charset="0"/>
              <a:buNone/>
            </a:pPr>
            <a:r>
              <a:rPr lang="en-US" sz="5400" smtClean="0"/>
              <a:t>How are you!</a:t>
            </a:r>
          </a:p>
        </p:txBody>
      </p:sp>
      <p:sp>
        <p:nvSpPr>
          <p:cNvPr id="4" name="Footer Placeholder 3"/>
          <p:cNvSpPr>
            <a:spLocks noGrp="1"/>
          </p:cNvSpPr>
          <p:nvPr>
            <p:ph type="ftr" sz="quarter" idx="11"/>
          </p:nvPr>
        </p:nvSpPr>
        <p:spPr/>
        <p:txBody>
          <a:bodyPr/>
          <a:lstStyle/>
          <a:p>
            <a:pPr>
              <a:defRPr/>
            </a:pPr>
            <a:r>
              <a:rPr lang="en-US"/>
              <a:t>www.sirjameel.com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algn="l" eaLnBrk="1" fontAlgn="auto" hangingPunct="1">
              <a:spcAft>
                <a:spcPts val="0"/>
              </a:spcAft>
              <a:defRPr/>
            </a:pPr>
            <a:r>
              <a:rPr lang="en-US" b="1" dirty="0"/>
              <a:t>Introduction to C Language</a:t>
            </a:r>
            <a:r>
              <a:rPr lang="en-US" dirty="0"/>
              <a:t/>
            </a:r>
            <a:br>
              <a:rPr lang="en-US" dirty="0"/>
            </a:br>
            <a:endParaRPr lang="en-US" dirty="0"/>
          </a:p>
        </p:txBody>
      </p:sp>
      <p:sp>
        <p:nvSpPr>
          <p:cNvPr id="7171" name="Content Placeholder 2"/>
          <p:cNvSpPr>
            <a:spLocks noGrp="1"/>
          </p:cNvSpPr>
          <p:nvPr>
            <p:ph idx="1"/>
          </p:nvPr>
        </p:nvSpPr>
        <p:spPr/>
        <p:txBody>
          <a:bodyPr/>
          <a:lstStyle/>
          <a:p>
            <a:pPr eaLnBrk="1" hangingPunct="1"/>
            <a:endParaRPr lang="en-US" dirty="0" smtClean="0"/>
          </a:p>
          <a:p>
            <a:pPr eaLnBrk="1" hangingPunct="1"/>
            <a:endParaRPr lang="en-US" dirty="0" smtClean="0"/>
          </a:p>
          <a:p>
            <a:pPr eaLnBrk="1" hangingPunct="1"/>
            <a:r>
              <a:rPr lang="en-US" dirty="0" smtClean="0"/>
              <a:t>C is a programming language.</a:t>
            </a:r>
          </a:p>
          <a:p>
            <a:pPr eaLnBrk="1" hangingPunct="1"/>
            <a:r>
              <a:rPr lang="en-US" dirty="0" smtClean="0"/>
              <a:t>It was developed at </a:t>
            </a:r>
            <a:r>
              <a:rPr lang="en-US" dirty="0" err="1" smtClean="0"/>
              <a:t>AT</a:t>
            </a:r>
            <a:r>
              <a:rPr lang="en-US" dirty="0" smtClean="0"/>
              <a:t> &amp; T’s Bell Laboratories of USA in 1972. </a:t>
            </a:r>
          </a:p>
          <a:p>
            <a:pPr eaLnBrk="1" hangingPunct="1"/>
            <a:r>
              <a:rPr lang="en-US" dirty="0" smtClean="0"/>
              <a:t>It was designed and written by a man named Dennis Ritchie.</a:t>
            </a:r>
          </a:p>
          <a:p>
            <a:pPr eaLnBrk="1" hangingPunct="1"/>
            <a:r>
              <a:rPr lang="en-US" dirty="0" smtClean="0"/>
              <a:t>Reliable, Simple and easy to use. </a:t>
            </a:r>
          </a:p>
          <a:p>
            <a:pPr eaLnBrk="1" hangingPunct="1"/>
            <a:endParaRPr lang="en-US" dirty="0" smtClean="0"/>
          </a:p>
        </p:txBody>
      </p:sp>
      <p:pic>
        <p:nvPicPr>
          <p:cNvPr id="7172" name="Picture 3" descr="DMR picture"/>
          <p:cNvPicPr>
            <a:picLocks noChangeAspect="1" noChangeArrowheads="1"/>
          </p:cNvPicPr>
          <p:nvPr/>
        </p:nvPicPr>
        <p:blipFill>
          <a:blip r:embed="rId2"/>
          <a:srcRect/>
          <a:stretch>
            <a:fillRect/>
          </a:stretch>
        </p:blipFill>
        <p:spPr bwMode="auto">
          <a:xfrm>
            <a:off x="7391400" y="228600"/>
            <a:ext cx="1428750" cy="1657350"/>
          </a:xfrm>
          <a:prstGeom prst="rect">
            <a:avLst/>
          </a:prstGeom>
          <a:noFill/>
          <a:ln w="9525">
            <a:noFill/>
            <a:miter lim="800000"/>
            <a:headEnd/>
            <a:tailEnd/>
          </a:ln>
        </p:spPr>
      </p:pic>
      <p:sp>
        <p:nvSpPr>
          <p:cNvPr id="5" name="Content Placeholder 2"/>
          <p:cNvSpPr txBox="1">
            <a:spLocks/>
          </p:cNvSpPr>
          <p:nvPr/>
        </p:nvSpPr>
        <p:spPr bwMode="auto">
          <a:xfrm>
            <a:off x="7467600" y="1752600"/>
            <a:ext cx="1371600" cy="381000"/>
          </a:xfrm>
          <a:prstGeom prst="rect">
            <a:avLst/>
          </a:prstGeom>
          <a:noFill/>
          <a:ln w="9525">
            <a:noFill/>
            <a:miter lim="800000"/>
            <a:headEnd/>
            <a:tailEnd/>
          </a:ln>
        </p:spPr>
        <p:txBody>
          <a:bodyPr/>
          <a:lstStyle/>
          <a:p>
            <a:pPr marL="342900" indent="-342900">
              <a:spcBef>
                <a:spcPct val="20000"/>
              </a:spcBef>
              <a:defRPr/>
            </a:pPr>
            <a:r>
              <a:rPr lang="en-US" sz="1600" dirty="0">
                <a:latin typeface="+mn-lt"/>
                <a:cs typeface="+mn-cs"/>
              </a:rPr>
              <a:t>Dennis Ritchie</a:t>
            </a:r>
          </a:p>
        </p:txBody>
      </p:sp>
      <p:sp>
        <p:nvSpPr>
          <p:cNvPr id="6" name="Footer Placeholder 5"/>
          <p:cNvSpPr>
            <a:spLocks noGrp="1"/>
          </p:cNvSpPr>
          <p:nvPr>
            <p:ph type="ftr" sz="quarter" idx="11"/>
          </p:nvPr>
        </p:nvSpPr>
        <p:spPr/>
        <p:txBody>
          <a:bodyPr/>
          <a:lstStyle/>
          <a:p>
            <a:pPr>
              <a:defRPr/>
            </a:pPr>
            <a:r>
              <a:rPr lang="en-US"/>
              <a:t>www.sirjameel.com</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0000" lnSpcReduction="20000"/>
          </a:bodyPr>
          <a:lstStyle/>
          <a:p>
            <a:endParaRPr lang="en-US" dirty="0" smtClean="0"/>
          </a:p>
          <a:p>
            <a:r>
              <a:rPr lang="en-US" dirty="0" smtClean="0"/>
              <a:t>The general form of </a:t>
            </a:r>
            <a:r>
              <a:rPr lang="en-US" b="1" dirty="0" err="1" smtClean="0"/>
              <a:t>printf</a:t>
            </a:r>
            <a:r>
              <a:rPr lang="en-US" b="1" dirty="0" smtClean="0"/>
              <a:t>( ) function is, </a:t>
            </a:r>
          </a:p>
          <a:p>
            <a:pPr>
              <a:buNone/>
            </a:pPr>
            <a:r>
              <a:rPr lang="en-US" dirty="0" err="1" smtClean="0"/>
              <a:t>printf</a:t>
            </a:r>
            <a:r>
              <a:rPr lang="en-US" dirty="0" smtClean="0"/>
              <a:t> ( "&lt;format string&gt;", &lt;list of variables&gt; ) ; </a:t>
            </a:r>
          </a:p>
          <a:p>
            <a:r>
              <a:rPr lang="en-US" dirty="0" smtClean="0"/>
              <a:t>&lt;format string&gt; can contain, </a:t>
            </a:r>
          </a:p>
          <a:p>
            <a:pPr>
              <a:buNone/>
            </a:pPr>
            <a:r>
              <a:rPr lang="en-US" dirty="0" smtClean="0"/>
              <a:t>		%f for printing real values </a:t>
            </a:r>
          </a:p>
          <a:p>
            <a:pPr>
              <a:buNone/>
            </a:pPr>
            <a:r>
              <a:rPr lang="en-US" dirty="0" smtClean="0"/>
              <a:t>		%d for printing integer values </a:t>
            </a:r>
          </a:p>
          <a:p>
            <a:pPr>
              <a:buNone/>
            </a:pPr>
            <a:r>
              <a:rPr lang="en-US" dirty="0" smtClean="0"/>
              <a:t>		%c for printing character values </a:t>
            </a:r>
          </a:p>
          <a:p>
            <a:r>
              <a:rPr lang="en-US" dirty="0" smtClean="0"/>
              <a:t>In addition to format </a:t>
            </a:r>
            <a:r>
              <a:rPr lang="en-US" dirty="0" err="1" smtClean="0"/>
              <a:t>specifiers</a:t>
            </a:r>
            <a:r>
              <a:rPr lang="en-US" dirty="0" smtClean="0"/>
              <a:t> like </a:t>
            </a:r>
            <a:r>
              <a:rPr lang="en-US" b="1" dirty="0" smtClean="0"/>
              <a:t>%f, %d and %c the format string may also contain any other characters. These characters are printed as they are when the </a:t>
            </a:r>
            <a:r>
              <a:rPr lang="en-US" b="1" dirty="0" err="1" smtClean="0"/>
              <a:t>printf</a:t>
            </a:r>
            <a:r>
              <a:rPr lang="en-US" b="1" dirty="0" smtClean="0"/>
              <a:t>( ) is executed. </a:t>
            </a:r>
          </a:p>
          <a:p>
            <a:r>
              <a:rPr lang="en-US" dirty="0" smtClean="0"/>
              <a:t>Following are some examples of usage of </a:t>
            </a:r>
            <a:r>
              <a:rPr lang="en-US" b="1" dirty="0" err="1" smtClean="0"/>
              <a:t>printf</a:t>
            </a:r>
            <a:r>
              <a:rPr lang="en-US" b="1" dirty="0" smtClean="0"/>
              <a:t>( ) function: </a:t>
            </a:r>
          </a:p>
          <a:p>
            <a:pPr>
              <a:buNone/>
            </a:pPr>
            <a:r>
              <a:rPr lang="en-US" dirty="0" smtClean="0"/>
              <a:t>		</a:t>
            </a:r>
            <a:r>
              <a:rPr lang="en-US" dirty="0" err="1" smtClean="0"/>
              <a:t>printf</a:t>
            </a:r>
            <a:r>
              <a:rPr lang="en-US" dirty="0" smtClean="0"/>
              <a:t> ( "%f", </a:t>
            </a:r>
            <a:r>
              <a:rPr lang="en-US" dirty="0" err="1" smtClean="0"/>
              <a:t>si</a:t>
            </a:r>
            <a:r>
              <a:rPr lang="en-US" dirty="0" smtClean="0"/>
              <a:t> ) ; </a:t>
            </a:r>
          </a:p>
          <a:p>
            <a:pPr>
              <a:buNone/>
            </a:pPr>
            <a:r>
              <a:rPr lang="pt-BR" dirty="0" smtClean="0"/>
              <a:t>		printf ( "%d %d %f %f", p, n, r, si ) ; </a:t>
            </a:r>
          </a:p>
          <a:p>
            <a:pPr>
              <a:buNone/>
            </a:pPr>
            <a:r>
              <a:rPr lang="en-US" dirty="0" smtClean="0"/>
              <a:t>		</a:t>
            </a:r>
            <a:r>
              <a:rPr lang="en-US" dirty="0" err="1" smtClean="0"/>
              <a:t>printf</a:t>
            </a:r>
            <a:r>
              <a:rPr lang="en-US" dirty="0" smtClean="0"/>
              <a:t> ( "Simple interest = Rs. %f", </a:t>
            </a:r>
            <a:r>
              <a:rPr lang="en-US" dirty="0" err="1" smtClean="0"/>
              <a:t>si</a:t>
            </a:r>
            <a:r>
              <a:rPr lang="en-US" dirty="0" smtClean="0"/>
              <a:t> ) ; </a:t>
            </a:r>
          </a:p>
          <a:p>
            <a:pPr>
              <a:buNone/>
            </a:pPr>
            <a:r>
              <a:rPr lang="pt-BR" dirty="0" smtClean="0"/>
              <a:t>		printf ( </a:t>
            </a:r>
            <a:r>
              <a:rPr lang="pt-BR" smtClean="0"/>
              <a:t>"</a:t>
            </a:r>
            <a:r>
              <a:rPr lang="pt-BR" smtClean="0"/>
              <a:t>Price </a:t>
            </a:r>
            <a:r>
              <a:rPr lang="pt-BR" dirty="0" smtClean="0"/>
              <a:t>= %d \nRate = %f", p, r ) ; </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US" dirty="0" smtClean="0"/>
              <a:t>/* Calculation of simple interest */ </a:t>
            </a:r>
          </a:p>
          <a:p>
            <a:pPr>
              <a:buNone/>
            </a:pPr>
            <a:r>
              <a:rPr lang="en-US" dirty="0" smtClean="0"/>
              <a:t>/* Author </a:t>
            </a:r>
            <a:r>
              <a:rPr lang="en-US" dirty="0" err="1" smtClean="0"/>
              <a:t>gekay</a:t>
            </a:r>
            <a:r>
              <a:rPr lang="en-US" dirty="0" smtClean="0"/>
              <a:t> Date: 25/05/2004 */ </a:t>
            </a:r>
          </a:p>
          <a:p>
            <a:pPr>
              <a:buNone/>
            </a:pPr>
            <a:r>
              <a:rPr lang="en-US" dirty="0" smtClean="0"/>
              <a:t>		void  main( ) </a:t>
            </a:r>
          </a:p>
          <a:p>
            <a:pPr>
              <a:buNone/>
            </a:pPr>
            <a:r>
              <a:rPr lang="en-US" dirty="0" smtClean="0"/>
              <a:t>{ </a:t>
            </a:r>
          </a:p>
          <a:p>
            <a:pPr>
              <a:buNone/>
            </a:pPr>
            <a:r>
              <a:rPr lang="en-US" dirty="0" smtClean="0"/>
              <a:t>		</a:t>
            </a:r>
            <a:r>
              <a:rPr lang="en-US" dirty="0" err="1" smtClean="0"/>
              <a:t>int</a:t>
            </a:r>
            <a:r>
              <a:rPr lang="en-US" dirty="0" smtClean="0"/>
              <a:t> p, n ; </a:t>
            </a:r>
          </a:p>
          <a:p>
            <a:pPr>
              <a:buNone/>
            </a:pPr>
            <a:r>
              <a:rPr lang="en-US" dirty="0" smtClean="0"/>
              <a:t>		float r, </a:t>
            </a:r>
            <a:r>
              <a:rPr lang="en-US" dirty="0" err="1" smtClean="0"/>
              <a:t>si</a:t>
            </a:r>
            <a:r>
              <a:rPr lang="en-US" dirty="0" smtClean="0"/>
              <a:t> ; </a:t>
            </a:r>
          </a:p>
          <a:p>
            <a:pPr>
              <a:buNone/>
            </a:pPr>
            <a:r>
              <a:rPr lang="en-US" dirty="0" smtClean="0"/>
              <a:t>		p = 1000 ; </a:t>
            </a:r>
          </a:p>
          <a:p>
            <a:pPr>
              <a:buNone/>
            </a:pPr>
            <a:r>
              <a:rPr lang="en-US" dirty="0" smtClean="0"/>
              <a:t>		n = 3 ; </a:t>
            </a:r>
          </a:p>
          <a:p>
            <a:pPr>
              <a:buNone/>
            </a:pPr>
            <a:r>
              <a:rPr lang="en-US" dirty="0" smtClean="0"/>
              <a:t>		r = 8.5 ; </a:t>
            </a:r>
          </a:p>
          <a:p>
            <a:pPr>
              <a:buNone/>
            </a:pPr>
            <a:r>
              <a:rPr lang="en-US" dirty="0" smtClean="0"/>
              <a:t>/* formula for simple interest */ </a:t>
            </a:r>
          </a:p>
          <a:p>
            <a:pPr>
              <a:buNone/>
            </a:pPr>
            <a:r>
              <a:rPr lang="pt-BR" dirty="0" smtClean="0"/>
              <a:t>		si = p * n * r / 100 ; </a:t>
            </a:r>
          </a:p>
          <a:p>
            <a:pPr>
              <a:buNone/>
            </a:pPr>
            <a:r>
              <a:rPr lang="en-US" dirty="0" smtClean="0"/>
              <a:t>		</a:t>
            </a:r>
            <a:r>
              <a:rPr lang="en-US" dirty="0" err="1" smtClean="0"/>
              <a:t>printf</a:t>
            </a:r>
            <a:r>
              <a:rPr lang="en-US" dirty="0" smtClean="0"/>
              <a:t> ( "%f" , </a:t>
            </a:r>
            <a:r>
              <a:rPr lang="en-US" dirty="0" err="1" smtClean="0"/>
              <a:t>si</a:t>
            </a:r>
            <a:r>
              <a:rPr lang="en-US" dirty="0" smtClean="0"/>
              <a:t> ) ;</a:t>
            </a:r>
          </a:p>
          <a:p>
            <a:pPr>
              <a:buNone/>
            </a:pPr>
            <a:r>
              <a:rPr lang="en-US" dirty="0" smtClean="0"/>
              <a: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Compilation and Execution</a:t>
            </a:r>
            <a:endParaRPr lang="en-US" dirty="0"/>
          </a:p>
        </p:txBody>
      </p:sp>
      <p:sp>
        <p:nvSpPr>
          <p:cNvPr id="3" name="Content Placeholder 2"/>
          <p:cNvSpPr>
            <a:spLocks noGrp="1"/>
          </p:cNvSpPr>
          <p:nvPr>
            <p:ph sz="quarter" idx="1"/>
          </p:nvPr>
        </p:nvSpPr>
        <p:spPr/>
        <p:txBody>
          <a:bodyPr/>
          <a:lstStyle/>
          <a:p>
            <a:r>
              <a:rPr lang="en-US" dirty="0" smtClean="0"/>
              <a:t>Once the program has been typed it needs to be converted to machine language (0s and 1s) before the machine can execute it. To carry out this conversion we need another program called Compiler. </a:t>
            </a:r>
          </a:p>
          <a:p>
            <a:endParaRPr lang="en-US" smtClean="0"/>
          </a:p>
          <a:p>
            <a:r>
              <a:rPr lang="en-US" smtClean="0"/>
              <a:t>Compiler </a:t>
            </a:r>
            <a:r>
              <a:rPr lang="en-US" dirty="0" smtClean="0"/>
              <a:t>vendors provide an Integrated Development Environment (IDE) which consists of an Editor as well as the Compiler.</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Where C stands: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All programming languages can be divided into two categories:</a:t>
            </a:r>
          </a:p>
          <a:p>
            <a:endParaRPr lang="en-US" dirty="0" smtClean="0"/>
          </a:p>
          <a:p>
            <a:r>
              <a:rPr lang="en-US" dirty="0" smtClean="0"/>
              <a:t>Problem oriented languages or High level languages e.g. FORTRAN, BASIC, PASCAL.</a:t>
            </a:r>
          </a:p>
          <a:p>
            <a:endParaRPr lang="en-US" dirty="0" smtClean="0"/>
          </a:p>
          <a:p>
            <a:r>
              <a:rPr lang="en-US" dirty="0" smtClean="0"/>
              <a:t>Machine oriented or Low level Languages e.g. Assembly language, Machine Language.</a:t>
            </a:r>
          </a:p>
          <a:p>
            <a:endParaRPr lang="en-US" dirty="0" smtClean="0"/>
          </a:p>
          <a:p>
            <a:r>
              <a:rPr lang="en-US" dirty="0" smtClean="0"/>
              <a:t>C stands in between these two categories. Also called Middle Level Language.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with C.</a:t>
            </a:r>
            <a:endParaRPr lang="en-US" dirty="0"/>
          </a:p>
        </p:txBody>
      </p:sp>
      <p:pic>
        <p:nvPicPr>
          <p:cNvPr id="1026" name="Picture 2"/>
          <p:cNvPicPr>
            <a:picLocks noGrp="1" noChangeAspect="1" noChangeArrowheads="1"/>
          </p:cNvPicPr>
          <p:nvPr>
            <p:ph sz="quarter" idx="1"/>
          </p:nvPr>
        </p:nvPicPr>
        <p:blipFill>
          <a:blip r:embed="rId2"/>
          <a:srcRect/>
          <a:stretch>
            <a:fillRect/>
          </a:stretch>
        </p:blipFill>
        <p:spPr bwMode="auto">
          <a:xfrm>
            <a:off x="1490662" y="2195512"/>
            <a:ext cx="6619875" cy="3076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 character Set:</a:t>
            </a:r>
            <a:endParaRPr lang="en-US" dirty="0"/>
          </a:p>
        </p:txBody>
      </p:sp>
      <p:sp>
        <p:nvSpPr>
          <p:cNvPr id="3" name="Content Placeholder 2"/>
          <p:cNvSpPr>
            <a:spLocks noGrp="1"/>
          </p:cNvSpPr>
          <p:nvPr>
            <p:ph sz="quarter" idx="1"/>
          </p:nvPr>
        </p:nvSpPr>
        <p:spPr/>
        <p:txBody>
          <a:bodyPr/>
          <a:lstStyle/>
          <a:p>
            <a:r>
              <a:rPr lang="en-US" dirty="0" smtClean="0"/>
              <a:t>A character denotes any alphabet, digit or special symbol used to represent information. </a:t>
            </a:r>
          </a:p>
          <a:p>
            <a:pPr>
              <a:buNone/>
            </a:pPr>
            <a:endParaRPr lang="en-US" dirty="0" smtClean="0"/>
          </a:p>
          <a:p>
            <a:endParaRPr lang="en-US" dirty="0"/>
          </a:p>
        </p:txBody>
      </p:sp>
      <p:pic>
        <p:nvPicPr>
          <p:cNvPr id="6" name="Picture 2"/>
          <p:cNvPicPr>
            <a:picLocks noChangeAspect="1" noChangeArrowheads="1"/>
          </p:cNvPicPr>
          <p:nvPr/>
        </p:nvPicPr>
        <p:blipFill>
          <a:blip r:embed="rId2"/>
          <a:srcRect/>
          <a:stretch>
            <a:fillRect/>
          </a:stretch>
        </p:blipFill>
        <p:spPr bwMode="auto">
          <a:xfrm>
            <a:off x="2033587" y="2624137"/>
            <a:ext cx="5534025" cy="2219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Constants, Variables and Keywords:</a:t>
            </a:r>
            <a:endParaRPr lang="en-US" dirty="0"/>
          </a:p>
        </p:txBody>
      </p:sp>
      <p:sp>
        <p:nvSpPr>
          <p:cNvPr id="5" name="Content Placeholder 4"/>
          <p:cNvSpPr>
            <a:spLocks noGrp="1"/>
          </p:cNvSpPr>
          <p:nvPr>
            <p:ph sz="quarter" idx="1"/>
          </p:nvPr>
        </p:nvSpPr>
        <p:spPr/>
        <p:txBody>
          <a:bodyPr/>
          <a:lstStyle/>
          <a:p>
            <a:r>
              <a:rPr lang="en-US" dirty="0" smtClean="0"/>
              <a:t>The alphabets, numbers and special symbols when properly combined form constants, variables and keywords. </a:t>
            </a:r>
          </a:p>
          <a:p>
            <a:endParaRPr lang="en-US" dirty="0" smtClean="0"/>
          </a:p>
          <a:p>
            <a:r>
              <a:rPr lang="en-US" dirty="0" smtClean="0"/>
              <a:t>A constant is an entity that doesn’t change whereas a variable is an entity that may change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dirty="0" smtClean="0"/>
              <a:t>Here 3 is stored in a memory location and a name x is given to it. Then we are assigning a new value 5 to the same memory location x. This would overwrite the earlier value 3, since a memory location can hold only one value at a time. </a:t>
            </a:r>
          </a:p>
          <a:p>
            <a:endParaRPr lang="en-US" dirty="0"/>
          </a:p>
        </p:txBody>
      </p:sp>
      <p:pic>
        <p:nvPicPr>
          <p:cNvPr id="4" name="Picture 2"/>
          <p:cNvPicPr>
            <a:picLocks noChangeAspect="1" noChangeArrowheads="1"/>
          </p:cNvPicPr>
          <p:nvPr/>
        </p:nvPicPr>
        <p:blipFill>
          <a:blip r:embed="rId2"/>
          <a:srcRect/>
          <a:stretch>
            <a:fillRect/>
          </a:stretch>
        </p:blipFill>
        <p:spPr bwMode="auto">
          <a:xfrm>
            <a:off x="2057400" y="3429000"/>
            <a:ext cx="5380759" cy="1981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 constant:</a:t>
            </a:r>
            <a:endParaRPr lang="en-US" dirty="0"/>
          </a:p>
        </p:txBody>
      </p:sp>
      <p:sp>
        <p:nvSpPr>
          <p:cNvPr id="3" name="Content Placeholder 2"/>
          <p:cNvSpPr>
            <a:spLocks noGrp="1"/>
          </p:cNvSpPr>
          <p:nvPr>
            <p:ph sz="quarter" idx="1"/>
          </p:nvPr>
        </p:nvSpPr>
        <p:spPr/>
        <p:txBody>
          <a:bodyPr/>
          <a:lstStyle/>
          <a:p>
            <a:r>
              <a:rPr lang="en-US" dirty="0" smtClean="0"/>
              <a:t>C constants can be divided into two major categories: </a:t>
            </a:r>
          </a:p>
          <a:p>
            <a:pPr lvl="8"/>
            <a:r>
              <a:rPr lang="en-US" dirty="0" smtClean="0"/>
              <a:t>Primary Constants </a:t>
            </a:r>
          </a:p>
          <a:p>
            <a:pPr lvl="8"/>
            <a:r>
              <a:rPr lang="en-US" dirty="0" smtClean="0"/>
              <a:t>Secondary Constants </a:t>
            </a:r>
          </a:p>
          <a:p>
            <a:pPr>
              <a:buNone/>
            </a:pPr>
            <a:endParaRPr lang="en-US" dirty="0"/>
          </a:p>
        </p:txBody>
      </p:sp>
      <p:pic>
        <p:nvPicPr>
          <p:cNvPr id="4" name="Picture 3"/>
          <p:cNvPicPr>
            <a:picLocks noChangeAspect="1" noChangeArrowheads="1"/>
          </p:cNvPicPr>
          <p:nvPr/>
        </p:nvPicPr>
        <p:blipFill>
          <a:blip r:embed="rId2"/>
          <a:srcRect/>
          <a:stretch>
            <a:fillRect/>
          </a:stretch>
        </p:blipFill>
        <p:spPr bwMode="auto">
          <a:xfrm>
            <a:off x="1600200" y="2667000"/>
            <a:ext cx="5990197"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Rules for Constructing Integer Constants:</a:t>
            </a:r>
            <a:endParaRPr lang="en-US" dirty="0"/>
          </a:p>
        </p:txBody>
      </p:sp>
      <p:sp>
        <p:nvSpPr>
          <p:cNvPr id="7" name="Content Placeholder 6"/>
          <p:cNvSpPr>
            <a:spLocks noGrp="1"/>
          </p:cNvSpPr>
          <p:nvPr>
            <p:ph sz="quarter" idx="1"/>
          </p:nvPr>
        </p:nvSpPr>
        <p:spPr/>
        <p:txBody>
          <a:bodyPr>
            <a:normAutofit fontScale="62500" lnSpcReduction="20000"/>
          </a:bodyPr>
          <a:lstStyle/>
          <a:p>
            <a:endParaRPr lang="en-US" dirty="0" smtClean="0"/>
          </a:p>
          <a:p>
            <a:r>
              <a:rPr lang="en-US" dirty="0" smtClean="0"/>
              <a:t>An integer constant must have at least one digit. </a:t>
            </a:r>
          </a:p>
          <a:p>
            <a:endParaRPr lang="en-US" dirty="0" smtClean="0"/>
          </a:p>
          <a:p>
            <a:r>
              <a:rPr lang="en-US" dirty="0" smtClean="0"/>
              <a:t>It must not have a decimal point. </a:t>
            </a:r>
          </a:p>
          <a:p>
            <a:endParaRPr lang="en-US" dirty="0" smtClean="0"/>
          </a:p>
          <a:p>
            <a:r>
              <a:rPr lang="en-US" dirty="0" smtClean="0"/>
              <a:t>It can be either positive or negative. </a:t>
            </a:r>
          </a:p>
          <a:p>
            <a:endParaRPr lang="en-US" dirty="0" smtClean="0"/>
          </a:p>
          <a:p>
            <a:r>
              <a:rPr lang="en-US" dirty="0" smtClean="0"/>
              <a:t>If no sign precedes an integer constant it is assumed to be positive. </a:t>
            </a:r>
          </a:p>
          <a:p>
            <a:endParaRPr lang="en-US" dirty="0" smtClean="0"/>
          </a:p>
          <a:p>
            <a:r>
              <a:rPr lang="en-US" dirty="0" smtClean="0"/>
              <a:t>No commas or blanks are allowed within an integer constant. </a:t>
            </a:r>
          </a:p>
          <a:p>
            <a:endParaRPr lang="en-US" dirty="0" smtClean="0"/>
          </a:p>
          <a:p>
            <a:r>
              <a:rPr lang="en-US" dirty="0" smtClean="0"/>
              <a:t>The allowable range for integer constants is -32768 to 32767. </a:t>
            </a:r>
          </a:p>
          <a:p>
            <a:r>
              <a:rPr lang="en-US" dirty="0" smtClean="0"/>
              <a:t>Ex.: 426 </a:t>
            </a:r>
          </a:p>
          <a:p>
            <a:pPr>
              <a:buNone/>
            </a:pPr>
            <a:r>
              <a:rPr lang="en-US" dirty="0" smtClean="0"/>
              <a:t>            +782 </a:t>
            </a:r>
          </a:p>
          <a:p>
            <a:pPr>
              <a:buNone/>
            </a:pPr>
            <a:r>
              <a:rPr lang="en-US" dirty="0" smtClean="0"/>
              <a:t>            -8000 </a:t>
            </a:r>
          </a:p>
          <a:p>
            <a:pPr>
              <a:buNone/>
            </a:pPr>
            <a:r>
              <a:rPr lang="en-US" dirty="0" smtClean="0"/>
              <a:t>             -7605</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107</TotalTime>
  <Words>757</Words>
  <Application>Microsoft Office PowerPoint</Application>
  <PresentationFormat>On-screen Show (4:3)</PresentationFormat>
  <Paragraphs>141</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Equity</vt:lpstr>
      <vt:lpstr>C The Programing Language</vt:lpstr>
      <vt:lpstr>Introduction to C Language </vt:lpstr>
      <vt:lpstr>Where C stands:</vt:lpstr>
      <vt:lpstr>Getting started with C.</vt:lpstr>
      <vt:lpstr>The C character Set:</vt:lpstr>
      <vt:lpstr>Constants, Variables and Keywords:</vt:lpstr>
      <vt:lpstr>Slide 7</vt:lpstr>
      <vt:lpstr>Types of C constant:</vt:lpstr>
      <vt:lpstr>Rules for Constructing Integer Constants:</vt:lpstr>
      <vt:lpstr>Rules for Constructing Real Constants</vt:lpstr>
      <vt:lpstr>Rules for Constructing Character Constants:</vt:lpstr>
      <vt:lpstr>Types of C Variables</vt:lpstr>
      <vt:lpstr>C keywords:</vt:lpstr>
      <vt:lpstr>Slide 14</vt:lpstr>
      <vt:lpstr>Some Definitions </vt:lpstr>
      <vt:lpstr>Slide 16</vt:lpstr>
      <vt:lpstr>My first Program</vt:lpstr>
      <vt:lpstr>Slide 18</vt:lpstr>
      <vt:lpstr>Output</vt:lpstr>
      <vt:lpstr>Slide 20</vt:lpstr>
      <vt:lpstr>Example:</vt:lpstr>
      <vt:lpstr>Compilation and Execution</vt:lpstr>
    </vt:vector>
  </TitlesOfParts>
  <Company>ciit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The Programing Language</dc:title>
  <dc:creator>madam Rabia Farooq</dc:creator>
  <cp:lastModifiedBy>ciit</cp:lastModifiedBy>
  <cp:revision>47</cp:revision>
  <dcterms:created xsi:type="dcterms:W3CDTF">2011-09-19T07:31:46Z</dcterms:created>
  <dcterms:modified xsi:type="dcterms:W3CDTF">2011-09-19T10:18:21Z</dcterms:modified>
</cp:coreProperties>
</file>