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88" r:id="rId11"/>
    <p:sldId id="289" r:id="rId12"/>
    <p:sldId id="290" r:id="rId13"/>
    <p:sldId id="291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93" r:id="rId25"/>
    <p:sldId id="294" r:id="rId26"/>
    <p:sldId id="295" r:id="rId27"/>
    <p:sldId id="296" r:id="rId28"/>
    <p:sldId id="266" r:id="rId29"/>
    <p:sldId id="267" r:id="rId30"/>
    <p:sldId id="268" r:id="rId31"/>
    <p:sldId id="269" r:id="rId32"/>
    <p:sldId id="270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8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0419D0-D50C-488D-BDFD-E3692D91684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99A816-1B87-4149-9C78-46210DE4E0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Computers and Programming (CSC 103)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7406640" cy="27432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To understand computer science concepts and to become familiar with programming languages.</a:t>
            </a:r>
          </a:p>
          <a:p>
            <a:pPr>
              <a:buFont typeface="Arial" pitchFamily="34" charset="0"/>
              <a:buChar char="•"/>
            </a:pPr>
            <a:endParaRPr lang="en-US" sz="21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To get familiar with typical C++ Program development environment.</a:t>
            </a:r>
          </a:p>
          <a:p>
            <a:endParaRPr lang="en-US" sz="1600" dirty="0" smtClean="0"/>
          </a:p>
          <a:p>
            <a:r>
              <a:rPr lang="en-US" sz="2100" b="1" dirty="0" smtClean="0"/>
              <a:t>Recommended Books:  </a:t>
            </a:r>
            <a:r>
              <a:rPr lang="en-US" sz="1700" dirty="0" smtClean="0"/>
              <a:t>Object Oriented Programming in C++ , Robert </a:t>
            </a:r>
            <a:r>
              <a:rPr lang="en-US" sz="1700" dirty="0" err="1" smtClean="0"/>
              <a:t>Lafore</a:t>
            </a:r>
            <a:r>
              <a:rPr lang="en-US" sz="1700" dirty="0" smtClean="0"/>
              <a:t>.</a:t>
            </a:r>
            <a:endParaRPr lang="en-US" sz="2100" dirty="0" smtClean="0"/>
          </a:p>
          <a:p>
            <a:r>
              <a:rPr lang="en-US" sz="2100" b="1" dirty="0" smtClean="0"/>
              <a:t>Reference Book: </a:t>
            </a:r>
            <a:r>
              <a:rPr lang="en-US" sz="1700" dirty="0" smtClean="0"/>
              <a:t>How to C++ Program, By </a:t>
            </a:r>
            <a:r>
              <a:rPr lang="en-US" sz="1700" dirty="0" err="1" smtClean="0"/>
              <a:t>Deitel</a:t>
            </a:r>
            <a:r>
              <a:rPr lang="en-US" sz="1700" dirty="0" smtClean="0"/>
              <a:t> and </a:t>
            </a:r>
            <a:r>
              <a:rPr lang="en-US" sz="1700" dirty="0" err="1" smtClean="0"/>
              <a:t>Deitel</a:t>
            </a:r>
            <a:r>
              <a:rPr lang="en-US" sz="1700" dirty="0" smtClean="0"/>
              <a:t>.</a:t>
            </a:r>
          </a:p>
          <a:p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Computers: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in size </a:t>
            </a:r>
          </a:p>
          <a:p>
            <a:r>
              <a:rPr lang="en-US" dirty="0" smtClean="0"/>
              <a:t>Most expensive in price</a:t>
            </a:r>
          </a:p>
          <a:p>
            <a:r>
              <a:rPr lang="en-US" dirty="0" smtClean="0"/>
              <a:t>Process trillions of instructions</a:t>
            </a:r>
          </a:p>
          <a:p>
            <a:r>
              <a:rPr lang="en-US" dirty="0" smtClean="0"/>
              <a:t>Industrial Purpose usage</a:t>
            </a:r>
          </a:p>
          <a:p>
            <a:r>
              <a:rPr lang="en-US" dirty="0" smtClean="0"/>
              <a:t>Defense</a:t>
            </a:r>
          </a:p>
          <a:p>
            <a:r>
              <a:rPr lang="en-US" dirty="0" smtClean="0"/>
              <a:t>Hollywood movies</a:t>
            </a:r>
          </a:p>
          <a:p>
            <a:r>
              <a:rPr lang="en-US" dirty="0" smtClean="0"/>
              <a:t>Weather forecasting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 in computers after Super Computers.</a:t>
            </a:r>
          </a:p>
          <a:p>
            <a:r>
              <a:rPr lang="en-US" dirty="0" smtClean="0"/>
              <a:t>Process millions of instructions.</a:t>
            </a:r>
          </a:p>
          <a:p>
            <a:r>
              <a:rPr lang="en-US" dirty="0" smtClean="0"/>
              <a:t>Access billion of data per second.</a:t>
            </a:r>
          </a:p>
          <a:p>
            <a:r>
              <a:rPr lang="en-US" dirty="0" smtClean="0"/>
              <a:t>Big hospitals, airline Reservations.</a:t>
            </a:r>
          </a:p>
          <a:p>
            <a:r>
              <a:rPr lang="en-US" dirty="0" smtClean="0"/>
              <a:t>Very Expensive.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Minicomputers: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smaller than mainframe computers.</a:t>
            </a:r>
          </a:p>
          <a:p>
            <a:endParaRPr lang="en-US" dirty="0" smtClean="0"/>
          </a:p>
          <a:p>
            <a:r>
              <a:rPr lang="en-US" dirty="0" smtClean="0"/>
              <a:t>They posses most of features  found on mainframe computers but on a more limited scale.</a:t>
            </a:r>
          </a:p>
          <a:p>
            <a:endParaRPr lang="en-US" dirty="0" smtClean="0"/>
          </a:p>
          <a:p>
            <a:r>
              <a:rPr lang="en-US" dirty="0" smtClean="0"/>
              <a:t>Medium and small businesses use these computers.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Microcomputers/Personal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familiar type of computers.</a:t>
            </a:r>
          </a:p>
          <a:p>
            <a:r>
              <a:rPr lang="en-US" dirty="0" smtClean="0"/>
              <a:t>Available in form of desktops and laptops.</a:t>
            </a:r>
          </a:p>
          <a:p>
            <a:r>
              <a:rPr lang="en-US" dirty="0" smtClean="0"/>
              <a:t> terribly limited in what they can do when compared to the larger models.</a:t>
            </a:r>
          </a:p>
          <a:p>
            <a:r>
              <a:rPr lang="en-US" dirty="0" smtClean="0"/>
              <a:t> But excellent when used in small businesses, homes and varsities.</a:t>
            </a:r>
          </a:p>
          <a:p>
            <a:r>
              <a:rPr lang="en-US" dirty="0" smtClean="0"/>
              <a:t>Indispensable part of our daily life.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hardware are the part of the computer you can touch and see.</a:t>
            </a:r>
          </a:p>
          <a:p>
            <a:endParaRPr lang="en-US" dirty="0"/>
          </a:p>
        </p:txBody>
      </p:sp>
      <p:pic>
        <p:nvPicPr>
          <p:cNvPr id="4" name="Picture 13" descr="p43_hard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409313"/>
            <a:ext cx="4648200" cy="4143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part of the computer you cannot touch. </a:t>
            </a:r>
          </a:p>
          <a:p>
            <a:r>
              <a:rPr lang="en-US" dirty="0" smtClean="0"/>
              <a:t>Software consist of computer programs and procedures that perform some tasks on your computer. </a:t>
            </a:r>
          </a:p>
          <a:p>
            <a:r>
              <a:rPr lang="en-US" dirty="0" smtClean="0"/>
              <a:t>Computer software is divided into </a:t>
            </a:r>
            <a:r>
              <a:rPr lang="en-US" b="1" dirty="0" smtClean="0"/>
              <a:t>three</a:t>
            </a:r>
            <a:r>
              <a:rPr lang="en-US" dirty="0" smtClean="0"/>
              <a:t> basic types.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group of programs that coordinate and control the resources and operations of a computer system.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Enables all components of the computer system to communicate.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Operating System (OS):</a:t>
            </a:r>
            <a:r>
              <a:rPr lang="en-US" sz="2400" dirty="0" smtClean="0"/>
              <a:t>  provide an interface between the user or application program and the computer hardware.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Win 95/98/2000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Mac System 6/7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Utility programs:</a:t>
            </a:r>
            <a:r>
              <a:rPr lang="en-US" sz="2400" dirty="0" smtClean="0"/>
              <a:t> help you perform housekeeping chores; complete specialized tasks related to managing the computer’s resources, file management, and so on.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GUI (graphical user interface)</a:t>
            </a:r>
            <a:r>
              <a:rPr lang="en-US" sz="2400" dirty="0" smtClean="0"/>
              <a:t>:  graphical symbols 	   (icons) represent files, disks,  programs, and other objects.</a:t>
            </a: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Software: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Programs that work with the OS software to help you use your computer to do specific types of work.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Categories: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Business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Communications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Graphics and Multimedia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Education and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Entertainment and Leisure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Integrated Programs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Business Software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Word Processing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program that allows you to create, edit, and print text documents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Report, flyer, memo</a:t>
            </a:r>
          </a:p>
          <a:p>
            <a:pPr>
              <a:lnSpc>
                <a:spcPct val="90000"/>
              </a:lnSpc>
            </a:pPr>
            <a:r>
              <a:rPr lang="en-US" sz="2400" u="sng" dirty="0" smtClean="0"/>
              <a:t>Spreadsheet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Numbered Rows and Lettered Columns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Intersection of them = cell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Grade book, financial info</a:t>
            </a:r>
          </a:p>
          <a:p>
            <a:r>
              <a:rPr lang="en-US" sz="2400" u="sng" dirty="0" smtClean="0"/>
              <a:t>Database</a:t>
            </a:r>
          </a:p>
          <a:p>
            <a:pPr lvl="1"/>
            <a:r>
              <a:rPr lang="en-US" sz="2400" dirty="0" smtClean="0"/>
              <a:t>Lets you set up an electronic filing systems</a:t>
            </a:r>
          </a:p>
          <a:p>
            <a:pPr lvl="1"/>
            <a:r>
              <a:rPr lang="en-US" sz="2400" dirty="0" smtClean="0"/>
              <a:t>Enter text and numbers</a:t>
            </a:r>
          </a:p>
          <a:p>
            <a:pPr lvl="2"/>
            <a:r>
              <a:rPr lang="en-US" dirty="0" smtClean="0"/>
              <a:t>Find, search, and printer info in different ways</a:t>
            </a:r>
          </a:p>
          <a:p>
            <a:pPr lvl="3"/>
            <a:r>
              <a:rPr lang="en-US" sz="2400" dirty="0" smtClean="0"/>
              <a:t>Address book, Card Catalog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/>
              <a:t>Communications</a:t>
            </a:r>
          </a:p>
          <a:p>
            <a:pPr lvl="1"/>
            <a:r>
              <a:rPr lang="en-US" sz="2000" dirty="0" smtClean="0"/>
              <a:t>Works with </a:t>
            </a:r>
            <a:r>
              <a:rPr lang="en-US" sz="2000" dirty="0" smtClean="0"/>
              <a:t> </a:t>
            </a:r>
            <a:r>
              <a:rPr lang="en-US" sz="2000" dirty="0" smtClean="0"/>
              <a:t>modems or network hardware and allows </a:t>
            </a:r>
            <a:r>
              <a:rPr lang="en-US" sz="2000" dirty="0" smtClean="0"/>
              <a:t>our </a:t>
            </a:r>
            <a:r>
              <a:rPr lang="en-US" sz="2000" dirty="0" smtClean="0"/>
              <a:t>computer to communicate with other computers.</a:t>
            </a:r>
          </a:p>
          <a:p>
            <a:pPr lvl="2"/>
            <a:r>
              <a:rPr lang="en-US" sz="1800" dirty="0" smtClean="0"/>
              <a:t>Exchange computer files and </a:t>
            </a:r>
            <a:r>
              <a:rPr lang="en-US" sz="1800" dirty="0" smtClean="0"/>
              <a:t>email.</a:t>
            </a:r>
          </a:p>
          <a:p>
            <a:pPr lvl="2">
              <a:buNone/>
            </a:pPr>
            <a:endParaRPr lang="en-US" sz="1800" dirty="0" smtClean="0"/>
          </a:p>
          <a:p>
            <a:r>
              <a:rPr lang="en-US" sz="2400" u="sng" dirty="0" smtClean="0"/>
              <a:t>Graphics Software</a:t>
            </a:r>
          </a:p>
          <a:p>
            <a:pPr lvl="1"/>
            <a:r>
              <a:rPr lang="en-US" sz="2000" dirty="0" smtClean="0"/>
              <a:t>Uses pictures or images to help communicate messages</a:t>
            </a:r>
            <a:r>
              <a:rPr lang="en-US" sz="2000" dirty="0" smtClean="0"/>
              <a:t>.</a:t>
            </a:r>
          </a:p>
          <a:p>
            <a:pPr lvl="1"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Multimedia:</a:t>
            </a:r>
            <a:r>
              <a:rPr lang="en-US" sz="2400" dirty="0" smtClean="0"/>
              <a:t> combines text, graphics, animation, video, and audio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u="sng" dirty="0" smtClean="0"/>
              <a:t>Clip art</a:t>
            </a:r>
            <a:r>
              <a:rPr lang="en-US" sz="2400" dirty="0" smtClean="0"/>
              <a:t>: graphical images to be added to </a:t>
            </a:r>
            <a:r>
              <a:rPr lang="en-US" sz="2400" dirty="0" smtClean="0"/>
              <a:t>documents.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Computers</a:t>
            </a:r>
          </a:p>
          <a:p>
            <a:pPr lvl="5"/>
            <a:r>
              <a:rPr lang="en-US" dirty="0" smtClean="0"/>
              <a:t>Hardware and Software.</a:t>
            </a:r>
          </a:p>
          <a:p>
            <a:pPr lvl="5"/>
            <a:r>
              <a:rPr lang="en-US" dirty="0" smtClean="0"/>
              <a:t>Storage devices.</a:t>
            </a:r>
          </a:p>
          <a:p>
            <a:pPr lvl="5"/>
            <a:r>
              <a:rPr lang="en-US" dirty="0" smtClean="0"/>
              <a:t>Operating Systems.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Lab Activity on MS office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Education &amp; Reference</a:t>
            </a:r>
          </a:p>
          <a:p>
            <a:pPr lvl="1"/>
            <a:r>
              <a:rPr lang="en-US" dirty="0" smtClean="0"/>
              <a:t>Available on many topics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Easier</a:t>
            </a:r>
          </a:p>
          <a:p>
            <a:pPr lvl="1"/>
            <a:r>
              <a:rPr lang="en-US" dirty="0" smtClean="0"/>
              <a:t>Quicker</a:t>
            </a:r>
          </a:p>
          <a:p>
            <a:pPr lvl="2"/>
            <a:r>
              <a:rPr lang="en-US" dirty="0" smtClean="0"/>
              <a:t>Examples: AR, Encyclopedia, etc.</a:t>
            </a:r>
          </a:p>
          <a:p>
            <a:r>
              <a:rPr lang="en-US" dirty="0" smtClean="0"/>
              <a:t>Entertainment &amp; Leisure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Games and simulations</a:t>
            </a:r>
          </a:p>
          <a:p>
            <a:pPr lvl="1"/>
            <a:r>
              <a:rPr lang="en-US" dirty="0" smtClean="0"/>
              <a:t>Tests your skills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nteractive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Integrated Software:</a:t>
            </a:r>
          </a:p>
          <a:p>
            <a:endParaRPr lang="en-US" dirty="0" smtClean="0"/>
          </a:p>
          <a:p>
            <a:r>
              <a:rPr lang="en-US" dirty="0" smtClean="0"/>
              <a:t>Combine several software applications into one </a:t>
            </a:r>
            <a:r>
              <a:rPr lang="en-US" smtClean="0"/>
              <a:t>program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Work Processing</a:t>
            </a:r>
          </a:p>
          <a:p>
            <a:pPr lvl="1"/>
            <a:r>
              <a:rPr lang="en-US" dirty="0" smtClean="0"/>
              <a:t>Spreadsheet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Communication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MS Works</a:t>
            </a:r>
          </a:p>
          <a:p>
            <a:pPr lvl="1"/>
            <a:r>
              <a:rPr lang="en-US" dirty="0" smtClean="0"/>
              <a:t>MS OFFICE</a:t>
            </a:r>
          </a:p>
          <a:p>
            <a:pPr lvl="1"/>
            <a:r>
              <a:rPr lang="en-US" dirty="0" smtClean="0"/>
              <a:t>Lotus SmartSuite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/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Programming software</a:t>
            </a:r>
            <a:r>
              <a:rPr lang="en-US" sz="4400" i="1" dirty="0" smtClean="0"/>
              <a:t/>
            </a:r>
            <a:br>
              <a:rPr lang="en-US" sz="4400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i="1" dirty="0" smtClean="0"/>
              <a:t>Programming software</a:t>
            </a:r>
            <a:r>
              <a:rPr lang="en-US" b="1" dirty="0" smtClean="0"/>
              <a:t> </a:t>
            </a:r>
            <a:r>
              <a:rPr lang="en-US" dirty="0" smtClean="0"/>
              <a:t>provides tools to assist a computer programmer in writing programs and software.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u="sng" dirty="0" smtClean="0"/>
              <a:t>Central Processing Unit (CPU):</a:t>
            </a:r>
            <a:r>
              <a:rPr lang="en-US" sz="1800" dirty="0" smtClean="0"/>
              <a:t>  the microprocessor, the brains of the computer.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Housed on a tiny silicon chip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Chip contains millions of switches and pathways that help your computer make important decisions.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CPU knows which switches to turn on and which to turn off  because it receives its instructions from computer programs (software).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CPU has two primary sections: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Arithmetic/logic unit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Control unit</a:t>
            </a:r>
          </a:p>
          <a:p>
            <a:pPr>
              <a:lnSpc>
                <a:spcPct val="80000"/>
              </a:lnSpc>
            </a:pPr>
            <a:r>
              <a:rPr lang="en-US" sz="1800" u="sng" dirty="0" smtClean="0"/>
              <a:t>Arithmetic/logic unit (ALU):</a:t>
            </a:r>
            <a:r>
              <a:rPr lang="en-US" sz="1800" dirty="0" smtClean="0"/>
              <a:t>  performs arithmetic computations and logical operations; by combining these two operations the ALU can execute complex tasks.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Arithmetic operations include addition, subtractions, multiplication, and division.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Logical operations involve comparisons.</a:t>
            </a:r>
          </a:p>
          <a:p>
            <a:pPr>
              <a:lnSpc>
                <a:spcPct val="80000"/>
              </a:lnSpc>
            </a:pPr>
            <a:r>
              <a:rPr lang="en-US" sz="1800" u="sng" dirty="0" smtClean="0"/>
              <a:t>Control Unit</a:t>
            </a:r>
            <a:r>
              <a:rPr lang="en-US" sz="1800" dirty="0" smtClean="0"/>
              <a:t>:  is the “boss” and coordinates all of the CPU’s activities.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Uses programming instructions, it controls the flow of information through the processor by controlling what happens inside the processor.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We communicate with the computer through programming languages.</a:t>
            </a:r>
          </a:p>
          <a:p>
            <a:pPr lvl="3">
              <a:lnSpc>
                <a:spcPct val="80000"/>
              </a:lnSpc>
            </a:pPr>
            <a:r>
              <a:rPr lang="en-US" sz="1200" dirty="0" smtClean="0"/>
              <a:t>COBOL, C++, or VisualBasic.net, HTML, Java Script for example.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u="sng" dirty="0" smtClean="0"/>
              <a:t>Memory:</a:t>
            </a:r>
            <a:r>
              <a:rPr lang="en-US" sz="2000" dirty="0" smtClean="0"/>
              <a:t>  found on the motherboard; short term and long term.</a:t>
            </a:r>
          </a:p>
          <a:p>
            <a:pPr lvl="1">
              <a:lnSpc>
                <a:spcPct val="80000"/>
              </a:lnSpc>
            </a:pPr>
            <a:r>
              <a:rPr lang="en-US" sz="1800" u="sng" dirty="0" smtClean="0"/>
              <a:t>Random Access Memory (RAM):</a:t>
            </a:r>
            <a:r>
              <a:rPr lang="en-US" sz="1800" dirty="0" smtClean="0"/>
              <a:t>  memory on the motherboard that is short term; where data, information, and program instructions are stored temporarily on a RAM chip or a set of RAM chips.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When the computer is turned off or if there is loss of power, what ever is stored in RAM disappears.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This memory know as the main memory and is considered volatile.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The computer can read from and write to RAM.</a:t>
            </a:r>
          </a:p>
          <a:p>
            <a:pPr lvl="1">
              <a:lnSpc>
                <a:spcPct val="80000"/>
              </a:lnSpc>
            </a:pPr>
            <a:r>
              <a:rPr lang="en-US" sz="1800" u="sng" dirty="0" smtClean="0"/>
              <a:t>Read-Only Memory (ROM):</a:t>
            </a:r>
            <a:r>
              <a:rPr lang="en-US" sz="1800" dirty="0" smtClean="0"/>
              <a:t>  memory on the motherboard that is long term; where the specific instructions that are needed for the computer to operate are stored.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This memory is nonvolatile and your computer can only read from a ROM chip.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The instructions remain on the chip regardless if the power is turned on or off.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Most common is the BIOS ROM; where the computer uses instructions contained on this chip to boot or start the system when you turn on your computer.</a:t>
            </a:r>
          </a:p>
          <a:p>
            <a:pPr lvl="2">
              <a:lnSpc>
                <a:spcPct val="80000"/>
              </a:lnSpc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 smtClean="0"/>
              <a:t>Basic Controllers:</a:t>
            </a:r>
            <a:r>
              <a:rPr lang="en-US" sz="2800" dirty="0" smtClean="0"/>
              <a:t>  on the motherboard, a device that controls the transfer of data from the computer to a peripheral device and vice versa.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Examples:  keyboards, mouse, monitors, and printers.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Generally stored on one single chip.</a:t>
            </a:r>
          </a:p>
          <a:p>
            <a:pPr>
              <a:lnSpc>
                <a:spcPct val="80000"/>
              </a:lnSpc>
            </a:pPr>
            <a:r>
              <a:rPr lang="en-US" sz="2800" u="sng" dirty="0" smtClean="0"/>
              <a:t>Serial and Parallel Ports:</a:t>
            </a:r>
            <a:r>
              <a:rPr lang="en-US" sz="2800" dirty="0" smtClean="0"/>
              <a:t>  used to connect our peripheral devices to the computer; usually one serial and one parallel port on  a computer.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Serial devices transmit data one bit at a time.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A modem may be connected to this port.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Parallel devices transfer several bits at a time.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A printer may be connected to this port.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 smtClean="0"/>
              <a:t>Universal Serial Bus (USB):</a:t>
            </a:r>
            <a:r>
              <a:rPr lang="en-US" sz="2800" dirty="0" smtClean="0"/>
              <a:t>  a new standard that supports data transfer rates of up to 12 million bits per second.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single USB port can be used to connect up to 127 peripheral devices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Expected to replace serial and parallel ports in the near future.</a:t>
            </a:r>
          </a:p>
          <a:p>
            <a:pPr>
              <a:lnSpc>
                <a:spcPct val="80000"/>
              </a:lnSpc>
            </a:pPr>
            <a:r>
              <a:rPr lang="en-US" sz="2800" u="sng" dirty="0" smtClean="0"/>
              <a:t>Expansion Slots:</a:t>
            </a:r>
            <a:r>
              <a:rPr lang="en-US" sz="2800" dirty="0" smtClean="0"/>
              <a:t>  an opening on the motherboard where a circuit board or expansion board can be inserted.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Examples:  Additional Memory, video cards, modem cards, and sound cards.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End of lecture 1: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Magnetic storage devices use oxide-coated plastic storage media called Mylar.</a:t>
            </a:r>
          </a:p>
          <a:p>
            <a:pPr lvl="1"/>
            <a:r>
              <a:rPr lang="en-US" sz="2400" dirty="0" smtClean="0"/>
              <a:t>As the disk rotates in the computer, an electromagnetic read/write head stores or retrieves data in circles called tracks.</a:t>
            </a:r>
          </a:p>
          <a:p>
            <a:pPr lvl="2"/>
            <a:r>
              <a:rPr lang="en-US" sz="2000" dirty="0" smtClean="0"/>
              <a:t>Tracks are numbered from the outside to the inside and as data is stored on the disk it is stored on one of these numbered track.</a:t>
            </a:r>
          </a:p>
          <a:p>
            <a:pPr lvl="2"/>
            <a:r>
              <a:rPr lang="en-US" sz="2000" dirty="0" smtClean="0"/>
              <a:t>Each track is labeled and the location is stored in a log on the disk known as a file allocation table (FAT).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Storage Devices: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 Disk Drive:  used to store data inside of the computer.</a:t>
            </a:r>
          </a:p>
          <a:p>
            <a:pPr lvl="1"/>
            <a:r>
              <a:rPr lang="en-US" sz="2400" dirty="0" smtClean="0"/>
              <a:t>Magnetic platter that holds a large amount of information in a form the computer can understand.</a:t>
            </a:r>
          </a:p>
          <a:p>
            <a:pPr lvl="2"/>
            <a:r>
              <a:rPr lang="en-US" sz="2000" dirty="0" smtClean="0"/>
              <a:t>Accessing data is faster</a:t>
            </a:r>
          </a:p>
          <a:p>
            <a:pPr lvl="2"/>
            <a:r>
              <a:rPr lang="en-US" sz="2000" dirty="0" smtClean="0"/>
              <a:t>Amount of data that can be stored is much more than what can be stored on a floppy disk.</a:t>
            </a:r>
          </a:p>
          <a:p>
            <a:pPr lvl="2"/>
            <a:r>
              <a:rPr lang="en-US" sz="2000" dirty="0" smtClean="0"/>
              <a:t>Size of Hard drive is measured in megabytes or gigabytes.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Electronic machine</a:t>
            </a:r>
          </a:p>
          <a:p>
            <a:r>
              <a:rPr lang="en-US" sz="2800" dirty="0" smtClean="0"/>
              <a:t>Accepts information</a:t>
            </a:r>
          </a:p>
          <a:p>
            <a:r>
              <a:rPr lang="en-US" sz="2800" dirty="0" smtClean="0"/>
              <a:t>Stores it</a:t>
            </a:r>
          </a:p>
          <a:p>
            <a:r>
              <a:rPr lang="en-US" sz="2800" dirty="0" smtClean="0"/>
              <a:t>Processes the information</a:t>
            </a:r>
          </a:p>
          <a:p>
            <a:r>
              <a:rPr lang="en-US" sz="2800" dirty="0" smtClean="0"/>
              <a:t>Returns the results to user</a:t>
            </a:r>
          </a:p>
          <a:p>
            <a:r>
              <a:rPr lang="en-US" sz="2800" dirty="0" smtClean="0"/>
              <a:t>Store and manipulate large quantities of data.</a:t>
            </a:r>
          </a:p>
          <a:p>
            <a:r>
              <a:rPr lang="en-US" sz="2800" dirty="0" smtClean="0"/>
              <a:t>Makes decisions based on simple comparisons.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 u="sng" dirty="0" smtClean="0"/>
              <a:t>Floppy Disk:</a:t>
            </a:r>
            <a:r>
              <a:rPr lang="en-US" sz="2400" dirty="0" smtClean="0"/>
              <a:t>  flat circles of iron oxide-coated plastic enclosed in a hard plastic case.</a:t>
            </a:r>
          </a:p>
          <a:p>
            <a:pPr lvl="1"/>
            <a:r>
              <a:rPr lang="en-US" sz="2400" dirty="0" smtClean="0"/>
              <a:t>Most are 3 ½ inches and have a capacity to hold 1.44 MB or more of data.</a:t>
            </a:r>
          </a:p>
          <a:p>
            <a:pPr lvl="1">
              <a:buFontTx/>
              <a:buChar char="•"/>
            </a:pPr>
            <a:r>
              <a:rPr lang="en-US" u="sng" dirty="0" smtClean="0"/>
              <a:t>Zip Disk</a:t>
            </a:r>
            <a:r>
              <a:rPr lang="en-US" dirty="0" smtClean="0"/>
              <a:t>:  capable of storing tremendous amounts of information</a:t>
            </a:r>
          </a:p>
          <a:p>
            <a:pPr lvl="1">
              <a:buFontTx/>
              <a:buNone/>
            </a:pPr>
            <a:r>
              <a:rPr lang="en-US" sz="2400" dirty="0" smtClean="0"/>
              <a:t>- They are only the size of a 3 inch disk but can hold as much as 1 gigabyte of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Magnetic Tape Drives:  used for making backup copies of large volumes of data.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Very slow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Can be used to replace data that may have been lost on the hard drive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look similar to audio tapes.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Holds more than Floppy.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Optical discs:  use laser technology to read and write data on silver platters.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CD-ROM (Compact Disk Read-Only Memory) can store up to 800MB of information/data.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You can only read data from a CD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You can store data on a CD only if you have a CD Burner and writable CDs (CD-R or recordable CD-ROM)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DVD (Digital Versatile Disk) is the size of a regular CD and can be played in a regular CD or in a DVD movie player.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controls the execution of application programs.</a:t>
            </a:r>
          </a:p>
          <a:p>
            <a:endParaRPr lang="en-US" dirty="0" smtClean="0"/>
          </a:p>
          <a:p>
            <a:r>
              <a:rPr lang="en-US" dirty="0" smtClean="0"/>
              <a:t>An interface between applications and hardware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Makes the computer more convenient to use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Allows computer system resources to be used in an efficient manner</a:t>
            </a:r>
          </a:p>
          <a:p>
            <a:r>
              <a:rPr lang="en-US" dirty="0" smtClean="0"/>
              <a:t>Ability to evolve</a:t>
            </a:r>
          </a:p>
          <a:p>
            <a:pPr lvl="1"/>
            <a:r>
              <a:rPr lang="en-US" dirty="0" smtClean="0"/>
              <a:t>Permit effective development, testing, and introduction of new system functions without interfering with 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Computer System:</a:t>
            </a:r>
            <a:endParaRPr lang="en-US" dirty="0"/>
          </a:p>
        </p:txBody>
      </p:sp>
      <p:pic>
        <p:nvPicPr>
          <p:cNvPr id="4" name="Content Placeholder 3" descr="2_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256" y="1447800"/>
            <a:ext cx="4231037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operating system</a:t>
            </a:r>
          </a:p>
          <a:p>
            <a:pPr lvl="1"/>
            <a:r>
              <a:rPr lang="en-US" dirty="0" smtClean="0"/>
              <a:t>Very fast small OS</a:t>
            </a:r>
          </a:p>
          <a:p>
            <a:pPr lvl="1"/>
            <a:r>
              <a:rPr lang="en-US" dirty="0" smtClean="0"/>
              <a:t>Built into a device</a:t>
            </a:r>
          </a:p>
          <a:p>
            <a:pPr lvl="1"/>
            <a:r>
              <a:rPr lang="en-US" dirty="0" smtClean="0"/>
              <a:t>Respond quickly to user input</a:t>
            </a:r>
          </a:p>
          <a:p>
            <a:pPr lvl="1"/>
            <a:r>
              <a:rPr lang="en-US" dirty="0" smtClean="0"/>
              <a:t>MP3 players, Medical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user/Single tasking OS</a:t>
            </a:r>
          </a:p>
          <a:p>
            <a:pPr lvl="1"/>
            <a:r>
              <a:rPr lang="en-US" dirty="0" smtClean="0"/>
              <a:t>One user works on the system</a:t>
            </a:r>
          </a:p>
          <a:p>
            <a:pPr lvl="1"/>
            <a:r>
              <a:rPr lang="en-US" dirty="0" smtClean="0"/>
              <a:t>Performs one task at a time</a:t>
            </a:r>
          </a:p>
          <a:p>
            <a:pPr lvl="1"/>
            <a:r>
              <a:rPr lang="en-US" dirty="0" smtClean="0"/>
              <a:t>MS-DOS and Palm OS</a:t>
            </a:r>
          </a:p>
          <a:p>
            <a:pPr lvl="1"/>
            <a:r>
              <a:rPr lang="en-US" dirty="0" smtClean="0"/>
              <a:t>Take up little space on disk</a:t>
            </a:r>
          </a:p>
          <a:p>
            <a:pPr lvl="1"/>
            <a:r>
              <a:rPr lang="en-US" dirty="0" smtClean="0"/>
              <a:t>Run on inexpensive computers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Operating System cannot be able to take control back from the running process/task/application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case if a process call an I/O Instruction then Processor must wait for I/O instruction to complete before preceding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user/Multitasking OS</a:t>
            </a:r>
          </a:p>
          <a:p>
            <a:pPr lvl="1"/>
            <a:r>
              <a:rPr lang="en-US" dirty="0" smtClean="0"/>
              <a:t>User performs many tasks at once</a:t>
            </a:r>
          </a:p>
          <a:p>
            <a:pPr lvl="1"/>
            <a:r>
              <a:rPr lang="en-US" dirty="0" smtClean="0"/>
              <a:t>Most common form of OS</a:t>
            </a:r>
          </a:p>
          <a:p>
            <a:pPr lvl="1"/>
            <a:r>
              <a:rPr lang="en-US" dirty="0" smtClean="0"/>
              <a:t>Windows XP and OS X</a:t>
            </a:r>
          </a:p>
          <a:p>
            <a:pPr lvl="1"/>
            <a:r>
              <a:rPr lang="en-US" dirty="0" smtClean="0"/>
              <a:t>Require expensive computers</a:t>
            </a:r>
          </a:p>
          <a:p>
            <a:pPr lvl="1"/>
            <a:r>
              <a:rPr lang="en-US" dirty="0" smtClean="0"/>
              <a:t>Tend to be complex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user/Multitasking OS</a:t>
            </a:r>
          </a:p>
          <a:p>
            <a:pPr lvl="1"/>
            <a:r>
              <a:rPr lang="en-US" dirty="0" smtClean="0"/>
              <a:t>Many users connect to one computer</a:t>
            </a:r>
          </a:p>
          <a:p>
            <a:pPr lvl="1"/>
            <a:r>
              <a:rPr lang="en-US" dirty="0" smtClean="0"/>
              <a:t>Each user has a unique session</a:t>
            </a:r>
          </a:p>
          <a:p>
            <a:pPr lvl="1"/>
            <a:r>
              <a:rPr lang="en-US" dirty="0" smtClean="0"/>
              <a:t>UNIX, Linux, and VMS</a:t>
            </a:r>
          </a:p>
          <a:p>
            <a:pPr lvl="1"/>
            <a:r>
              <a:rPr lang="en-US" dirty="0" smtClean="0"/>
              <a:t>Maintenance can be easy</a:t>
            </a:r>
          </a:p>
          <a:p>
            <a:pPr lvl="1"/>
            <a:r>
              <a:rPr lang="en-US" dirty="0" smtClean="0"/>
              <a:t>Requires a powerful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nor78902_A0703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13" t="7524" r="2913"/>
          <a:stretch>
            <a:fillRect/>
          </a:stretch>
        </p:blipFill>
        <p:spPr bwMode="auto">
          <a:xfrm>
            <a:off x="1435100" y="2226872"/>
            <a:ext cx="7499350" cy="3242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[Norton] </a:t>
            </a:r>
            <a:r>
              <a:rPr lang="en-US" i="1" dirty="0" smtClean="0"/>
              <a:t>A Computer is an electronic device that processes data, converting it into information that is useful to </a:t>
            </a:r>
            <a:r>
              <a:rPr lang="en-US" i="1" dirty="0" smtClean="0"/>
              <a:t>people.</a:t>
            </a:r>
            <a:endParaRPr lang="en-US" i="1" dirty="0" smtClean="0"/>
          </a:p>
          <a:p>
            <a:pPr marL="609600" indent="-609600"/>
            <a:r>
              <a:rPr lang="en-US" dirty="0" smtClean="0"/>
              <a:t>[Wikipedia] </a:t>
            </a:r>
            <a:r>
              <a:rPr lang="en-US" i="1" dirty="0" smtClean="0"/>
              <a:t>A Computer is a programmable device, usually electronic in nature, that can store, retrieve and process </a:t>
            </a:r>
            <a:r>
              <a:rPr lang="en-US" i="1" dirty="0" smtClean="0"/>
              <a:t>data.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Communication </a:t>
            </a:r>
          </a:p>
          <a:p>
            <a:r>
              <a:rPr lang="en-US" dirty="0" smtClean="0"/>
              <a:t>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2743200"/>
            <a:ext cx="1828800" cy="914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Input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0" y="2133600"/>
            <a:ext cx="2362200" cy="2133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  <a:cs typeface="Arial" charset="0"/>
              </a:rPr>
              <a:t>Processing / </a:t>
            </a:r>
            <a:br>
              <a:rPr lang="en-US">
                <a:solidFill>
                  <a:schemeClr val="tx2"/>
                </a:solidFill>
                <a:latin typeface="Tahoma" pitchFamily="34" charset="0"/>
                <a:cs typeface="Arial" charset="0"/>
              </a:rPr>
            </a:br>
            <a:r>
              <a:rPr lang="en-US">
                <a:solidFill>
                  <a:schemeClr val="tx2"/>
                </a:solidFill>
                <a:latin typeface="Tahoma" pitchFamily="34" charset="0"/>
                <a:cs typeface="Arial" charset="0"/>
              </a:rPr>
              <a:t>Computation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9400" y="2781300"/>
            <a:ext cx="17526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  <a:cs typeface="Arial" charset="0"/>
              </a:rPr>
              <a:t>Output</a:t>
            </a:r>
          </a:p>
        </p:txBody>
      </p:sp>
      <p:cxnSp>
        <p:nvCxnSpPr>
          <p:cNvPr id="7" name="AutoShape 6"/>
          <p:cNvCxnSpPr>
            <a:cxnSpLocks noChangeShapeType="1"/>
            <a:endCxn id="5" idx="1"/>
          </p:cNvCxnSpPr>
          <p:nvPr/>
        </p:nvCxnSpPr>
        <p:spPr bwMode="auto">
          <a:xfrm>
            <a:off x="2895600" y="32004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" name="AutoShape 7"/>
          <p:cNvCxnSpPr>
            <a:cxnSpLocks noChangeShapeType="1"/>
            <a:stCxn id="5" idx="3"/>
          </p:cNvCxnSpPr>
          <p:nvPr/>
        </p:nvCxnSpPr>
        <p:spPr bwMode="auto">
          <a:xfrm>
            <a:off x="6019800" y="3200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Computers: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Advances made by science and technology have depended upon the ability to process large amount of data and perform complex mathematical calculations.</a:t>
            </a:r>
          </a:p>
          <a:p>
            <a:endParaRPr lang="en-US" dirty="0" smtClean="0"/>
          </a:p>
          <a:p>
            <a:r>
              <a:rPr lang="en-US" dirty="0" smtClean="0"/>
              <a:t>First computing device was ABACUS.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3053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computer like machine was the Mark I developed by a team from IBM and Harvard University.</a:t>
            </a:r>
          </a:p>
          <a:p>
            <a:endParaRPr lang="en-US" dirty="0" smtClean="0"/>
          </a:p>
          <a:p>
            <a:r>
              <a:rPr lang="en-US" dirty="0" smtClean="0"/>
              <a:t>It used to operate on mechanical telephone relays and do processing on punch cards.</a:t>
            </a:r>
          </a:p>
          <a:p>
            <a:endParaRPr lang="en-US" dirty="0" smtClean="0"/>
          </a:p>
          <a:p>
            <a:r>
              <a:rPr lang="en-US" dirty="0" smtClean="0"/>
              <a:t>June 1943 work began on world’s first electronic computer.  Built at University of Pennsylvania as a secret Military Project during world war II. </a:t>
            </a:r>
          </a:p>
          <a:p>
            <a:endParaRPr lang="en-US" dirty="0" smtClean="0"/>
          </a:p>
          <a:p>
            <a:r>
              <a:rPr lang="en-US" dirty="0" smtClean="0"/>
              <a:t>It used  vacuum tubes instead of relay switches.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Invention of transistors made smaller and less expensive computers possible. But still huge by today’s standards.</a:t>
            </a:r>
          </a:p>
          <a:p>
            <a:endParaRPr lang="en-US" dirty="0" smtClean="0"/>
          </a:p>
          <a:p>
            <a:r>
              <a:rPr lang="en-US" dirty="0" smtClean="0"/>
              <a:t>Another innovation to computers was storing data on tape instead of punch cards.</a:t>
            </a:r>
          </a:p>
          <a:p>
            <a:endParaRPr lang="en-US" dirty="0" smtClean="0"/>
          </a:p>
          <a:p>
            <a:r>
              <a:rPr lang="en-US" dirty="0" smtClean="0"/>
              <a:t>This gave computers the ability to store and retrieve data quickly and reliably.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Computers: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Computers</a:t>
            </a:r>
          </a:p>
          <a:p>
            <a:r>
              <a:rPr lang="en-US" dirty="0" smtClean="0"/>
              <a:t>Mainframes</a:t>
            </a:r>
          </a:p>
          <a:p>
            <a:r>
              <a:rPr lang="en-US" dirty="0" smtClean="0"/>
              <a:t>Minicomputer</a:t>
            </a:r>
          </a:p>
          <a:p>
            <a:r>
              <a:rPr lang="en-US" dirty="0" smtClean="0"/>
              <a:t>Personal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</TotalTime>
  <Words>1942</Words>
  <Application>Microsoft Office PowerPoint</Application>
  <PresentationFormat>On-screen Show (4:3)</PresentationFormat>
  <Paragraphs>262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Introduction to Computers and Programming (CSC 103)</vt:lpstr>
      <vt:lpstr>Week -1</vt:lpstr>
      <vt:lpstr>Computer:</vt:lpstr>
      <vt:lpstr>Cont’d</vt:lpstr>
      <vt:lpstr>Slide 5</vt:lpstr>
      <vt:lpstr>History of Computers:</vt:lpstr>
      <vt:lpstr>Cont’d</vt:lpstr>
      <vt:lpstr>Cont’d</vt:lpstr>
      <vt:lpstr>Classification of Computers:</vt:lpstr>
      <vt:lpstr>Super Computers:</vt:lpstr>
      <vt:lpstr>Mainframes:</vt:lpstr>
      <vt:lpstr>Minicomputers:</vt:lpstr>
      <vt:lpstr>Microcomputers/Personal Computers</vt:lpstr>
      <vt:lpstr>Hardware:</vt:lpstr>
      <vt:lpstr>Software:</vt:lpstr>
      <vt:lpstr>System Software:</vt:lpstr>
      <vt:lpstr>Application Software:</vt:lpstr>
      <vt:lpstr>Cont’d:</vt:lpstr>
      <vt:lpstr>Cont’d:</vt:lpstr>
      <vt:lpstr>Cont’d:</vt:lpstr>
      <vt:lpstr>Cont’d:</vt:lpstr>
      <vt:lpstr> Programming software </vt:lpstr>
      <vt:lpstr>System Components:</vt:lpstr>
      <vt:lpstr>Cont’d:</vt:lpstr>
      <vt:lpstr>Cont’d:</vt:lpstr>
      <vt:lpstr>Cont’d:</vt:lpstr>
      <vt:lpstr>Slide 27</vt:lpstr>
      <vt:lpstr>Storage Devices:</vt:lpstr>
      <vt:lpstr>Types of Storage Devices:</vt:lpstr>
      <vt:lpstr>Cont’d:</vt:lpstr>
      <vt:lpstr>Cont’d:</vt:lpstr>
      <vt:lpstr>Operating System:</vt:lpstr>
      <vt:lpstr>Operating System Objectives:</vt:lpstr>
      <vt:lpstr>Layers of Computer System:</vt:lpstr>
      <vt:lpstr>Types of Operating System:</vt:lpstr>
      <vt:lpstr>Slide 36</vt:lpstr>
      <vt:lpstr>Slide 37</vt:lpstr>
      <vt:lpstr>Slide 38</vt:lpstr>
      <vt:lpstr>Slide 39</vt:lpstr>
      <vt:lpstr>Slide 40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 (CSC 103)</dc:title>
  <dc:creator>madam Rabia Farooq</dc:creator>
  <cp:lastModifiedBy>hp</cp:lastModifiedBy>
  <cp:revision>149</cp:revision>
  <dcterms:created xsi:type="dcterms:W3CDTF">2011-09-06T07:49:23Z</dcterms:created>
  <dcterms:modified xsi:type="dcterms:W3CDTF">2011-09-06T18:01:20Z</dcterms:modified>
</cp:coreProperties>
</file>