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61" r:id="rId4"/>
    <p:sldId id="262" r:id="rId5"/>
    <p:sldId id="263" r:id="rId6"/>
    <p:sldId id="265" r:id="rId7"/>
    <p:sldId id="264" r:id="rId8"/>
    <p:sldId id="259" r:id="rId9"/>
    <p:sldId id="272" r:id="rId10"/>
    <p:sldId id="266" r:id="rId11"/>
    <p:sldId id="260" r:id="rId12"/>
    <p:sldId id="268" r:id="rId13"/>
    <p:sldId id="267" r:id="rId14"/>
    <p:sldId id="269" r:id="rId15"/>
    <p:sldId id="270" r:id="rId16"/>
    <p:sldId id="271" r:id="rId17"/>
    <p:sldId id="273" r:id="rId18"/>
    <p:sldId id="275" r:id="rId19"/>
    <p:sldId id="277" r:id="rId20"/>
    <p:sldId id="274" r:id="rId21"/>
    <p:sldId id="278" r:id="rId22"/>
    <p:sldId id="279" r:id="rId23"/>
    <p:sldId id="280" r:id="rId24"/>
    <p:sldId id="281" r:id="rId25"/>
    <p:sldId id="30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8" r:id="rId42"/>
    <p:sldId id="299" r:id="rId43"/>
    <p:sldId id="300"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205A28-4B1B-4D77-B290-EE54EB88F8D5}" type="datetimeFigureOut">
              <a:rPr lang="en-US" smtClean="0"/>
              <a:pPr/>
              <a:t>9/28/2011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0B580-C246-4BAC-B62C-4E9D6E03D4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60B580-C246-4BAC-B62C-4E9D6E03D44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21F9B81-964A-4DC1-AF74-CD86516F81B5}" type="datetimeFigureOut">
              <a:rPr lang="en-US" smtClean="0"/>
              <a:pPr/>
              <a:t>9/28/2011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372734D2-F679-4BB5-AC10-B17247EAAAA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1F9B81-964A-4DC1-AF74-CD86516F81B5}"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734D2-F679-4BB5-AC10-B17247EAAA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1F9B81-964A-4DC1-AF74-CD86516F81B5}"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734D2-F679-4BB5-AC10-B17247EAAA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21F9B81-964A-4DC1-AF74-CD86516F81B5}"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734D2-F679-4BB5-AC10-B17247EAAAA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21F9B81-964A-4DC1-AF74-CD86516F81B5}" type="datetimeFigureOut">
              <a:rPr lang="en-US" smtClean="0"/>
              <a:pPr/>
              <a:t>9/28/2011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372734D2-F679-4BB5-AC10-B17247EAAA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21F9B81-964A-4DC1-AF74-CD86516F81B5}" type="datetimeFigureOut">
              <a:rPr lang="en-US" smtClean="0"/>
              <a:pPr/>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734D2-F679-4BB5-AC10-B17247EAAAA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21F9B81-964A-4DC1-AF74-CD86516F81B5}" type="datetimeFigureOut">
              <a:rPr lang="en-US" smtClean="0"/>
              <a:pPr/>
              <a:t>9/28/2011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2734D2-F679-4BB5-AC10-B17247EAAAA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1F9B81-964A-4DC1-AF74-CD86516F81B5}" type="datetimeFigureOut">
              <a:rPr lang="en-US" smtClean="0"/>
              <a:pPr/>
              <a:t>9/28/2011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2734D2-F679-4BB5-AC10-B17247EAAA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F9B81-964A-4DC1-AF74-CD86516F81B5}" type="datetimeFigureOut">
              <a:rPr lang="en-US" smtClean="0"/>
              <a:pPr/>
              <a:t>9/28/2011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2734D2-F679-4BB5-AC10-B17247EAAA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1F9B81-964A-4DC1-AF74-CD86516F81B5}" type="datetimeFigureOut">
              <a:rPr lang="en-US" smtClean="0"/>
              <a:pPr/>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734D2-F679-4BB5-AC10-B17247EAAAA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21F9B81-964A-4DC1-AF74-CD86516F81B5}" type="datetimeFigureOut">
              <a:rPr lang="en-US" smtClean="0"/>
              <a:pPr/>
              <a:t>9/28/2011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372734D2-F679-4BB5-AC10-B17247EAAAA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21F9B81-964A-4DC1-AF74-CD86516F81B5}" type="datetimeFigureOut">
              <a:rPr lang="en-US" smtClean="0"/>
              <a:pPr/>
              <a:t>9/28/2011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72734D2-F679-4BB5-AC10-B17247EAAA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Let Us C by </a:t>
            </a:r>
            <a:r>
              <a:rPr lang="en-US" dirty="0" err="1" smtClean="0"/>
              <a:t>Yashavant</a:t>
            </a:r>
            <a:r>
              <a:rPr lang="en-US" dirty="0" smtClean="0"/>
              <a:t> </a:t>
            </a:r>
            <a:r>
              <a:rPr lang="en-US" dirty="0" err="1" smtClean="0"/>
              <a:t>Kanetkar</a:t>
            </a:r>
            <a:endParaRPr lang="en-US" dirty="0" smtClean="0"/>
          </a:p>
          <a:p>
            <a:r>
              <a:rPr lang="en-US" dirty="0" smtClean="0"/>
              <a:t>Chapter 2</a:t>
            </a:r>
            <a:endParaRPr lang="en-US" dirty="0"/>
          </a:p>
        </p:txBody>
      </p:sp>
      <p:sp>
        <p:nvSpPr>
          <p:cNvPr id="2" name="Title 1"/>
          <p:cNvSpPr>
            <a:spLocks noGrp="1"/>
          </p:cNvSpPr>
          <p:nvPr>
            <p:ph type="ctrTitle"/>
          </p:nvPr>
        </p:nvSpPr>
        <p:spPr/>
        <p:txBody>
          <a:bodyPr/>
          <a:lstStyle/>
          <a:p>
            <a:r>
              <a:rPr smtClean="0"/>
              <a:t>Introduction to Computers and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4"/>
          <p:cNvGrpSpPr>
            <a:grpSpLocks noGrp="1"/>
          </p:cNvGrpSpPr>
          <p:nvPr>
            <p:ph sz="quarter" idx="1"/>
          </p:nvPr>
        </p:nvGrpSpPr>
        <p:grpSpPr bwMode="auto">
          <a:xfrm>
            <a:off x="914400" y="1447800"/>
            <a:ext cx="7772400" cy="4572000"/>
            <a:chOff x="3744" y="3888"/>
            <a:chExt cx="5184" cy="3168"/>
          </a:xfrm>
        </p:grpSpPr>
        <p:sp>
          <p:nvSpPr>
            <p:cNvPr id="5" name="AutoShape 5"/>
            <p:cNvSpPr>
              <a:spLocks noChangeArrowheads="1"/>
            </p:cNvSpPr>
            <p:nvPr/>
          </p:nvSpPr>
          <p:spPr bwMode="auto">
            <a:xfrm>
              <a:off x="5472" y="4320"/>
              <a:ext cx="1728" cy="1152"/>
            </a:xfrm>
            <a:prstGeom prst="flowChartDecision">
              <a:avLst/>
            </a:prstGeom>
            <a:solidFill>
              <a:srgbClr val="CCFFFF"/>
            </a:solidFill>
            <a:ln w="9525">
              <a:solidFill>
                <a:srgbClr val="000000"/>
              </a:solidFill>
              <a:miter lim="800000"/>
              <a:headEnd/>
              <a:tailEnd/>
            </a:ln>
          </p:spPr>
          <p:txBody>
            <a:bodyPr/>
            <a:lstStyle/>
            <a:p>
              <a:pPr algn="ctr"/>
              <a:r>
                <a:rPr lang="en-US" b="1"/>
                <a:t>is</a:t>
              </a:r>
            </a:p>
            <a:p>
              <a:pPr algn="ctr"/>
              <a:r>
                <a:rPr lang="en-US" b="1"/>
                <a:t>A&gt;B</a:t>
              </a:r>
              <a:endParaRPr lang="en-US"/>
            </a:p>
          </p:txBody>
        </p:sp>
        <p:sp>
          <p:nvSpPr>
            <p:cNvPr id="6" name="Line 6"/>
            <p:cNvSpPr>
              <a:spLocks noChangeShapeType="1"/>
            </p:cNvSpPr>
            <p:nvPr/>
          </p:nvSpPr>
          <p:spPr bwMode="auto">
            <a:xfrm>
              <a:off x="7200" y="4896"/>
              <a:ext cx="864" cy="0"/>
            </a:xfrm>
            <a:prstGeom prst="line">
              <a:avLst/>
            </a:prstGeom>
            <a:noFill/>
            <a:ln w="9525">
              <a:solidFill>
                <a:srgbClr val="000000"/>
              </a:solidFill>
              <a:round/>
              <a:headEnd/>
              <a:tailEnd/>
            </a:ln>
          </p:spPr>
          <p:txBody>
            <a:bodyPr/>
            <a:lstStyle/>
            <a:p>
              <a:endParaRPr lang="en-US"/>
            </a:p>
          </p:txBody>
        </p:sp>
        <p:sp>
          <p:nvSpPr>
            <p:cNvPr id="7" name="Line 7"/>
            <p:cNvSpPr>
              <a:spLocks noChangeShapeType="1"/>
            </p:cNvSpPr>
            <p:nvPr/>
          </p:nvSpPr>
          <p:spPr bwMode="auto">
            <a:xfrm>
              <a:off x="8064" y="4896"/>
              <a:ext cx="0" cy="864"/>
            </a:xfrm>
            <a:prstGeom prst="line">
              <a:avLst/>
            </a:prstGeom>
            <a:noFill/>
            <a:ln w="9525">
              <a:solidFill>
                <a:srgbClr val="000000"/>
              </a:solidFill>
              <a:round/>
              <a:headEnd/>
              <a:tailEnd type="triangle" w="med" len="med"/>
            </a:ln>
          </p:spPr>
          <p:txBody>
            <a:bodyPr/>
            <a:lstStyle/>
            <a:p>
              <a:endParaRPr lang="en-US"/>
            </a:p>
          </p:txBody>
        </p:sp>
        <p:sp>
          <p:nvSpPr>
            <p:cNvPr id="8" name="Line 8"/>
            <p:cNvSpPr>
              <a:spLocks noChangeShapeType="1"/>
            </p:cNvSpPr>
            <p:nvPr/>
          </p:nvSpPr>
          <p:spPr bwMode="auto">
            <a:xfrm>
              <a:off x="4627" y="4896"/>
              <a:ext cx="864" cy="0"/>
            </a:xfrm>
            <a:prstGeom prst="line">
              <a:avLst/>
            </a:prstGeom>
            <a:noFill/>
            <a:ln w="9525">
              <a:solidFill>
                <a:srgbClr val="000000"/>
              </a:solidFill>
              <a:round/>
              <a:headEnd/>
              <a:tailEnd/>
            </a:ln>
          </p:spPr>
          <p:txBody>
            <a:bodyPr/>
            <a:lstStyle/>
            <a:p>
              <a:endParaRPr lang="en-US"/>
            </a:p>
          </p:txBody>
        </p:sp>
        <p:sp>
          <p:nvSpPr>
            <p:cNvPr id="9" name="Line 9"/>
            <p:cNvSpPr>
              <a:spLocks noChangeShapeType="1"/>
            </p:cNvSpPr>
            <p:nvPr/>
          </p:nvSpPr>
          <p:spPr bwMode="auto">
            <a:xfrm>
              <a:off x="4627" y="4896"/>
              <a:ext cx="0" cy="864"/>
            </a:xfrm>
            <a:prstGeom prst="line">
              <a:avLst/>
            </a:prstGeom>
            <a:noFill/>
            <a:ln w="9525">
              <a:solidFill>
                <a:srgbClr val="000000"/>
              </a:solidFill>
              <a:round/>
              <a:headEnd/>
              <a:tailEnd type="triangle" w="med" len="med"/>
            </a:ln>
          </p:spPr>
          <p:txBody>
            <a:bodyPr/>
            <a:lstStyle/>
            <a:p>
              <a:endParaRPr lang="en-US"/>
            </a:p>
          </p:txBody>
        </p:sp>
        <p:sp>
          <p:nvSpPr>
            <p:cNvPr id="10" name="AutoShape 10"/>
            <p:cNvSpPr>
              <a:spLocks noChangeArrowheads="1"/>
            </p:cNvSpPr>
            <p:nvPr/>
          </p:nvSpPr>
          <p:spPr bwMode="auto">
            <a:xfrm>
              <a:off x="7200" y="5760"/>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B</a:t>
              </a:r>
              <a:endParaRPr lang="en-US"/>
            </a:p>
          </p:txBody>
        </p:sp>
        <p:sp>
          <p:nvSpPr>
            <p:cNvPr id="11" name="AutoShape 11"/>
            <p:cNvSpPr>
              <a:spLocks noChangeArrowheads="1"/>
            </p:cNvSpPr>
            <p:nvPr/>
          </p:nvSpPr>
          <p:spPr bwMode="auto">
            <a:xfrm>
              <a:off x="3744" y="5752"/>
              <a:ext cx="1728" cy="576"/>
            </a:xfrm>
            <a:prstGeom prst="flowChartDisplay">
              <a:avLst/>
            </a:prstGeom>
            <a:solidFill>
              <a:srgbClr val="CCFFFF"/>
            </a:solidFill>
            <a:ln w="9525">
              <a:solidFill>
                <a:srgbClr val="000000"/>
              </a:solidFill>
              <a:miter lim="800000"/>
              <a:headEnd/>
              <a:tailEnd/>
            </a:ln>
          </p:spPr>
          <p:txBody>
            <a:bodyPr/>
            <a:lstStyle/>
            <a:p>
              <a:pPr algn="ctr"/>
              <a:r>
                <a:rPr lang="en-US" b="1"/>
                <a:t>Print A</a:t>
              </a:r>
              <a:endParaRPr lang="en-US"/>
            </a:p>
          </p:txBody>
        </p:sp>
        <p:sp>
          <p:nvSpPr>
            <p:cNvPr id="12" name="Line 12"/>
            <p:cNvSpPr>
              <a:spLocks noChangeShapeType="1"/>
            </p:cNvSpPr>
            <p:nvPr/>
          </p:nvSpPr>
          <p:spPr bwMode="auto">
            <a:xfrm>
              <a:off x="6336" y="3888"/>
              <a:ext cx="0" cy="432"/>
            </a:xfrm>
            <a:prstGeom prst="line">
              <a:avLst/>
            </a:prstGeom>
            <a:noFill/>
            <a:ln w="9525">
              <a:solidFill>
                <a:srgbClr val="000000"/>
              </a:solidFill>
              <a:round/>
              <a:headEnd/>
              <a:tailEnd type="triangle" w="med" len="med"/>
            </a:ln>
          </p:spPr>
          <p:txBody>
            <a:bodyPr/>
            <a:lstStyle/>
            <a:p>
              <a:endParaRPr lang="en-US"/>
            </a:p>
          </p:txBody>
        </p:sp>
        <p:sp>
          <p:nvSpPr>
            <p:cNvPr id="13" name="Line 13"/>
            <p:cNvSpPr>
              <a:spLocks noChangeShapeType="1"/>
            </p:cNvSpPr>
            <p:nvPr/>
          </p:nvSpPr>
          <p:spPr bwMode="auto">
            <a:xfrm>
              <a:off x="4608" y="6336"/>
              <a:ext cx="0" cy="288"/>
            </a:xfrm>
            <a:prstGeom prst="line">
              <a:avLst/>
            </a:prstGeom>
            <a:noFill/>
            <a:ln w="9525">
              <a:solidFill>
                <a:srgbClr val="000000"/>
              </a:solidFill>
              <a:round/>
              <a:headEnd/>
              <a:tailEnd/>
            </a:ln>
          </p:spPr>
          <p:txBody>
            <a:bodyPr/>
            <a:lstStyle/>
            <a:p>
              <a:endParaRPr lang="en-US"/>
            </a:p>
          </p:txBody>
        </p:sp>
        <p:sp>
          <p:nvSpPr>
            <p:cNvPr id="14" name="Line 14"/>
            <p:cNvSpPr>
              <a:spLocks noChangeShapeType="1"/>
            </p:cNvSpPr>
            <p:nvPr/>
          </p:nvSpPr>
          <p:spPr bwMode="auto">
            <a:xfrm>
              <a:off x="4608" y="6624"/>
              <a:ext cx="3456" cy="0"/>
            </a:xfrm>
            <a:prstGeom prst="line">
              <a:avLst/>
            </a:prstGeom>
            <a:noFill/>
            <a:ln w="9525">
              <a:solidFill>
                <a:srgbClr val="000000"/>
              </a:solidFill>
              <a:round/>
              <a:headEnd/>
              <a:tailEnd/>
            </a:ln>
          </p:spPr>
          <p:txBody>
            <a:bodyPr/>
            <a:lstStyle/>
            <a:p>
              <a:endParaRPr lang="en-US"/>
            </a:p>
          </p:txBody>
        </p:sp>
        <p:sp>
          <p:nvSpPr>
            <p:cNvPr id="15" name="Line 15"/>
            <p:cNvSpPr>
              <a:spLocks noChangeShapeType="1"/>
            </p:cNvSpPr>
            <p:nvPr/>
          </p:nvSpPr>
          <p:spPr bwMode="auto">
            <a:xfrm flipV="1">
              <a:off x="8064" y="6336"/>
              <a:ext cx="0" cy="288"/>
            </a:xfrm>
            <a:prstGeom prst="line">
              <a:avLst/>
            </a:prstGeom>
            <a:noFill/>
            <a:ln w="9525">
              <a:solidFill>
                <a:srgbClr val="000000"/>
              </a:solidFill>
              <a:round/>
              <a:headEnd/>
              <a:tailEnd/>
            </a:ln>
          </p:spPr>
          <p:txBody>
            <a:bodyPr/>
            <a:lstStyle/>
            <a:p>
              <a:endParaRPr lang="en-US"/>
            </a:p>
          </p:txBody>
        </p:sp>
        <p:sp>
          <p:nvSpPr>
            <p:cNvPr id="16" name="Line 16"/>
            <p:cNvSpPr>
              <a:spLocks noChangeShapeType="1"/>
            </p:cNvSpPr>
            <p:nvPr/>
          </p:nvSpPr>
          <p:spPr bwMode="auto">
            <a:xfrm>
              <a:off x="6192" y="6624"/>
              <a:ext cx="0" cy="432"/>
            </a:xfrm>
            <a:prstGeom prst="line">
              <a:avLst/>
            </a:prstGeom>
            <a:noFill/>
            <a:ln w="9525">
              <a:solidFill>
                <a:srgbClr val="000000"/>
              </a:solidFill>
              <a:round/>
              <a:headEnd/>
              <a:tailEnd type="triangle" w="med" len="med"/>
            </a:ln>
          </p:spPr>
          <p:txBody>
            <a:bodyPr/>
            <a:lstStyle/>
            <a:p>
              <a:endParaRPr lang="en-US"/>
            </a:p>
          </p:txBody>
        </p:sp>
        <p:sp>
          <p:nvSpPr>
            <p:cNvPr id="17" name="Text Box 17"/>
            <p:cNvSpPr txBox="1">
              <a:spLocks noChangeArrowheads="1"/>
            </p:cNvSpPr>
            <p:nvPr/>
          </p:nvSpPr>
          <p:spPr bwMode="auto">
            <a:xfrm>
              <a:off x="4464" y="4464"/>
              <a:ext cx="864" cy="432"/>
            </a:xfrm>
            <a:prstGeom prst="rect">
              <a:avLst/>
            </a:prstGeom>
            <a:solidFill>
              <a:srgbClr val="CCFFFF"/>
            </a:solidFill>
            <a:ln w="9525">
              <a:noFill/>
              <a:miter lim="800000"/>
              <a:headEnd/>
              <a:tailEnd/>
            </a:ln>
          </p:spPr>
          <p:txBody>
            <a:bodyPr/>
            <a:lstStyle/>
            <a:p>
              <a:pPr algn="ctr"/>
              <a:r>
                <a:rPr lang="en-US" b="1"/>
                <a:t>Y</a:t>
              </a:r>
              <a:endParaRPr lang="en-US"/>
            </a:p>
          </p:txBody>
        </p:sp>
        <p:sp>
          <p:nvSpPr>
            <p:cNvPr id="18" name="Text Box 18"/>
            <p:cNvSpPr txBox="1">
              <a:spLocks noChangeArrowheads="1"/>
            </p:cNvSpPr>
            <p:nvPr/>
          </p:nvSpPr>
          <p:spPr bwMode="auto">
            <a:xfrm>
              <a:off x="7632" y="4464"/>
              <a:ext cx="864" cy="432"/>
            </a:xfrm>
            <a:prstGeom prst="rect">
              <a:avLst/>
            </a:prstGeom>
            <a:solidFill>
              <a:srgbClr val="CCFFFF"/>
            </a:solidFill>
            <a:ln w="9525">
              <a:noFill/>
              <a:miter lim="800000"/>
              <a:headEnd/>
              <a:tailEnd/>
            </a:ln>
          </p:spPr>
          <p:txBody>
            <a:bodyPr/>
            <a:lstStyle/>
            <a:p>
              <a:pPr algn="ctr"/>
              <a:r>
                <a:rPr lang="en-US" b="1"/>
                <a:t>N</a:t>
              </a: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if statement</a:t>
            </a:r>
            <a:endParaRPr lang="en-US" dirty="0"/>
          </a:p>
        </p:txBody>
      </p:sp>
      <p:sp>
        <p:nvSpPr>
          <p:cNvPr id="3" name="Content Placeholder 2"/>
          <p:cNvSpPr>
            <a:spLocks noGrp="1"/>
          </p:cNvSpPr>
          <p:nvPr>
            <p:ph sz="quarter" idx="1"/>
          </p:nvPr>
        </p:nvSpPr>
        <p:spPr/>
        <p:txBody>
          <a:bodyPr/>
          <a:lstStyle/>
          <a:p>
            <a:r>
              <a:rPr lang="en-US" dirty="0" smtClean="0"/>
              <a:t>/* Demonstration of if statement */ </a:t>
            </a:r>
          </a:p>
          <a:p>
            <a:pPr>
              <a:buNone/>
            </a:pPr>
            <a:r>
              <a:rPr lang="en-US" dirty="0" smtClean="0"/>
              <a:t>		main( ) </a:t>
            </a:r>
          </a:p>
          <a:p>
            <a:pPr>
              <a:buNone/>
            </a:pPr>
            <a:r>
              <a:rPr lang="en-US" dirty="0" smtClean="0"/>
              <a:t>	{ </a:t>
            </a:r>
          </a:p>
          <a:p>
            <a:pPr>
              <a:buNone/>
            </a:pPr>
            <a:r>
              <a:rPr lang="en-US" dirty="0" smtClean="0"/>
              <a:t>		</a:t>
            </a:r>
            <a:r>
              <a:rPr lang="en-US" dirty="0" err="1" smtClean="0"/>
              <a:t>int</a:t>
            </a:r>
            <a:r>
              <a:rPr lang="en-US" dirty="0" smtClean="0"/>
              <a:t> num ; </a:t>
            </a:r>
          </a:p>
          <a:p>
            <a:pPr>
              <a:buNone/>
            </a:pPr>
            <a:r>
              <a:rPr lang="en-US" dirty="0" smtClean="0"/>
              <a:t>		</a:t>
            </a:r>
            <a:r>
              <a:rPr lang="en-US" dirty="0" err="1" smtClean="0"/>
              <a:t>printf</a:t>
            </a:r>
            <a:r>
              <a:rPr lang="en-US" dirty="0" smtClean="0"/>
              <a:t> ( "Enter a number less than 10 " ) ; </a:t>
            </a:r>
          </a:p>
          <a:p>
            <a:pPr>
              <a:buNone/>
            </a:pPr>
            <a:r>
              <a:rPr lang="en-US" dirty="0" smtClean="0"/>
              <a:t>		</a:t>
            </a:r>
            <a:r>
              <a:rPr lang="en-US" dirty="0" err="1" smtClean="0"/>
              <a:t>scanf</a:t>
            </a:r>
            <a:r>
              <a:rPr lang="en-US" dirty="0" smtClean="0"/>
              <a:t> ( "%d", &amp;num ) ; </a:t>
            </a:r>
          </a:p>
          <a:p>
            <a:pPr>
              <a:buNone/>
            </a:pPr>
            <a:r>
              <a:rPr lang="en-US" dirty="0" smtClean="0"/>
              <a:t>		if ( num &lt;= 10 ) </a:t>
            </a:r>
          </a:p>
          <a:p>
            <a:pPr>
              <a:buNone/>
            </a:pPr>
            <a:r>
              <a:rPr lang="en-US" dirty="0" smtClean="0"/>
              <a:t>		</a:t>
            </a:r>
            <a:r>
              <a:rPr lang="en-US" dirty="0" err="1" smtClean="0"/>
              <a:t>printf</a:t>
            </a:r>
            <a:r>
              <a:rPr lang="en-US" dirty="0" smtClean="0"/>
              <a:t> ( "What an obedient servant you are !" ) ; </a:t>
            </a:r>
          </a:p>
          <a:p>
            <a:pPr>
              <a:buNone/>
            </a:pPr>
            <a:r>
              <a:rPr lang="en-US" dirty="0" smtClean="0"/>
              <a:t>	}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798827" y="1447800"/>
            <a:ext cx="6003546" cy="4572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Examples:</a:t>
            </a:r>
            <a:endParaRPr lang="en-US" dirty="0"/>
          </a:p>
        </p:txBody>
      </p:sp>
      <p:sp>
        <p:nvSpPr>
          <p:cNvPr id="4" name="Rectangle 3"/>
          <p:cNvSpPr/>
          <p:nvPr/>
        </p:nvSpPr>
        <p:spPr>
          <a:xfrm>
            <a:off x="1600200" y="1981200"/>
            <a:ext cx="6629400" cy="923330"/>
          </a:xfrm>
          <a:prstGeom prst="rect">
            <a:avLst/>
          </a:prstGeom>
        </p:spPr>
        <p:txBody>
          <a:bodyPr wrap="square">
            <a:spAutoFit/>
          </a:bodyPr>
          <a:lstStyle/>
          <a:p>
            <a:r>
              <a:rPr lang="en-US" dirty="0" smtClean="0"/>
              <a:t>While purchasing certain items, a discount of 10% is offered if the quantity purchased is more than 1000. If quantity and price per item are input through the keyboard, write a program to calculate the total expenses.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2364815" y="1447800"/>
            <a:ext cx="4871569" cy="45720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r>
              <a:rPr lang="en-US" dirty="0" smtClean="0"/>
              <a:t>/* Calculation of total expenses */ </a:t>
            </a:r>
          </a:p>
          <a:p>
            <a:pPr>
              <a:buNone/>
            </a:pPr>
            <a:r>
              <a:rPr lang="en-US" dirty="0" smtClean="0"/>
              <a:t>	main( ) </a:t>
            </a:r>
          </a:p>
          <a:p>
            <a:pPr>
              <a:buNone/>
            </a:pPr>
            <a:r>
              <a:rPr lang="en-US" dirty="0" smtClean="0"/>
              <a:t>{ </a:t>
            </a:r>
          </a:p>
          <a:p>
            <a:pPr>
              <a:buNone/>
            </a:pPr>
            <a:r>
              <a:rPr lang="en-US" dirty="0" smtClean="0"/>
              <a:t>		</a:t>
            </a:r>
            <a:r>
              <a:rPr lang="en-US" dirty="0" err="1" smtClean="0"/>
              <a:t>int</a:t>
            </a:r>
            <a:r>
              <a:rPr lang="en-US" dirty="0" smtClean="0"/>
              <a:t> qty, </a:t>
            </a:r>
            <a:r>
              <a:rPr lang="en-US" dirty="0" err="1" smtClean="0"/>
              <a:t>dis</a:t>
            </a:r>
            <a:r>
              <a:rPr lang="en-US" dirty="0" smtClean="0"/>
              <a:t> = 0 ; </a:t>
            </a:r>
          </a:p>
          <a:p>
            <a:pPr>
              <a:buNone/>
            </a:pPr>
            <a:r>
              <a:rPr lang="en-US" dirty="0" smtClean="0"/>
              <a:t>		float rate, tot ; </a:t>
            </a:r>
          </a:p>
          <a:p>
            <a:pPr>
              <a:buNone/>
            </a:pPr>
            <a:r>
              <a:rPr lang="en-US" dirty="0" smtClean="0"/>
              <a:t>		</a:t>
            </a:r>
            <a:r>
              <a:rPr lang="en-US" dirty="0" err="1" smtClean="0"/>
              <a:t>printf</a:t>
            </a:r>
            <a:r>
              <a:rPr lang="en-US" dirty="0" smtClean="0"/>
              <a:t> ( "Enter quantity and rate " ) ; </a:t>
            </a:r>
          </a:p>
          <a:p>
            <a:pPr>
              <a:buNone/>
            </a:pPr>
            <a:r>
              <a:rPr lang="en-US" dirty="0" smtClean="0"/>
              <a:t>		</a:t>
            </a:r>
            <a:r>
              <a:rPr lang="en-US" dirty="0" err="1" smtClean="0"/>
              <a:t>scanf</a:t>
            </a:r>
            <a:r>
              <a:rPr lang="en-US" dirty="0" smtClean="0"/>
              <a:t> ( "%d %f", &amp;qty, &amp;rate) ; </a:t>
            </a:r>
          </a:p>
          <a:p>
            <a:pPr>
              <a:buNone/>
            </a:pPr>
            <a:r>
              <a:rPr lang="en-US" dirty="0" smtClean="0"/>
              <a:t>		if ( qty &gt; 1000 ) </a:t>
            </a:r>
          </a:p>
          <a:p>
            <a:pPr>
              <a:buNone/>
            </a:pPr>
            <a:r>
              <a:rPr lang="en-US" dirty="0" smtClean="0"/>
              <a:t>		</a:t>
            </a:r>
            <a:r>
              <a:rPr lang="en-US" dirty="0" err="1" smtClean="0"/>
              <a:t>dis</a:t>
            </a:r>
            <a:r>
              <a:rPr lang="en-US" dirty="0" smtClean="0"/>
              <a:t> = 10 ; </a:t>
            </a:r>
          </a:p>
          <a:p>
            <a:pPr>
              <a:buNone/>
            </a:pPr>
            <a:r>
              <a:rPr lang="en-US" dirty="0" smtClean="0"/>
              <a:t>		tot = ( qty * rate ) - ( qty * rate * </a:t>
            </a:r>
            <a:r>
              <a:rPr lang="en-US" dirty="0" err="1" smtClean="0"/>
              <a:t>dis</a:t>
            </a:r>
            <a:r>
              <a:rPr lang="en-US" dirty="0" smtClean="0"/>
              <a:t> / 100 ) ; </a:t>
            </a:r>
          </a:p>
          <a:p>
            <a:pPr>
              <a:buNone/>
            </a:pPr>
            <a:r>
              <a:rPr lang="en-US" dirty="0" smtClean="0"/>
              <a:t>		</a:t>
            </a:r>
            <a:r>
              <a:rPr lang="en-US" dirty="0" err="1" smtClean="0"/>
              <a:t>printf</a:t>
            </a:r>
            <a:r>
              <a:rPr lang="en-US" dirty="0" smtClean="0"/>
              <a:t> ( "Total expenses = Rs. %f", tot ) ; </a:t>
            </a:r>
          </a:p>
          <a:p>
            <a:pPr>
              <a:buNone/>
            </a:pPr>
            <a:r>
              <a:rPr lang="en-US" dirty="0" smtClean="0"/>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Test</a:t>
            </a:r>
            <a:endParaRPr lang="en-US" dirty="0"/>
          </a:p>
        </p:txBody>
      </p:sp>
      <p:sp>
        <p:nvSpPr>
          <p:cNvPr id="3" name="Content Placeholder 2"/>
          <p:cNvSpPr>
            <a:spLocks noGrp="1"/>
          </p:cNvSpPr>
          <p:nvPr>
            <p:ph sz="quarter" idx="1"/>
          </p:nvPr>
        </p:nvSpPr>
        <p:spPr/>
        <p:txBody>
          <a:bodyPr/>
          <a:lstStyle/>
          <a:p>
            <a:pPr>
              <a:buNone/>
            </a:pPr>
            <a:r>
              <a:rPr lang="en-US" dirty="0" smtClean="0"/>
              <a:t>if ( 3 + 2 % 5 ) </a:t>
            </a:r>
          </a:p>
          <a:p>
            <a:pPr>
              <a:buNone/>
            </a:pPr>
            <a:r>
              <a:rPr lang="en-US" dirty="0" smtClean="0"/>
              <a:t>	</a:t>
            </a:r>
            <a:r>
              <a:rPr lang="en-US" dirty="0" err="1" smtClean="0"/>
              <a:t>printf</a:t>
            </a:r>
            <a:r>
              <a:rPr lang="en-US" dirty="0" smtClean="0"/>
              <a:t> ( "This works" ) ; </a:t>
            </a:r>
          </a:p>
          <a:p>
            <a:pPr>
              <a:buNone/>
            </a:pPr>
            <a:r>
              <a:rPr lang="en-US" dirty="0" smtClean="0"/>
              <a:t>if ( a = 10 ) </a:t>
            </a:r>
          </a:p>
          <a:p>
            <a:pPr>
              <a:buNone/>
            </a:pPr>
            <a:r>
              <a:rPr lang="en-US" dirty="0" smtClean="0"/>
              <a:t>	</a:t>
            </a:r>
            <a:r>
              <a:rPr lang="en-US" dirty="0" err="1" smtClean="0"/>
              <a:t>printf</a:t>
            </a:r>
            <a:r>
              <a:rPr lang="en-US" dirty="0" smtClean="0"/>
              <a:t> ( "Even this works" ) ; </a:t>
            </a:r>
          </a:p>
          <a:p>
            <a:pPr>
              <a:buNone/>
            </a:pPr>
            <a:r>
              <a:rPr lang="en-US" dirty="0" smtClean="0"/>
              <a:t>if ( -5 ) </a:t>
            </a:r>
          </a:p>
          <a:p>
            <a:pPr>
              <a:buNone/>
            </a:pPr>
            <a:r>
              <a:rPr lang="en-US" dirty="0" smtClean="0"/>
              <a:t>	</a:t>
            </a:r>
            <a:r>
              <a:rPr lang="en-US" dirty="0" err="1" smtClean="0"/>
              <a:t>printf</a:t>
            </a:r>
            <a:r>
              <a:rPr lang="en-US" dirty="0" smtClean="0"/>
              <a:t> ( "Surprisingly even this works" ) ;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IF Statements:</a:t>
            </a:r>
            <a:endParaRPr lang="en-US" dirty="0"/>
          </a:p>
        </p:txBody>
      </p:sp>
      <p:sp>
        <p:nvSpPr>
          <p:cNvPr id="3" name="Content Placeholder 2"/>
          <p:cNvSpPr>
            <a:spLocks noGrp="1"/>
          </p:cNvSpPr>
          <p:nvPr>
            <p:ph sz="quarter" idx="1"/>
          </p:nvPr>
        </p:nvSpPr>
        <p:spPr/>
        <p:txBody>
          <a:bodyPr/>
          <a:lstStyle/>
          <a:p>
            <a:r>
              <a:rPr lang="en-US" dirty="0" smtClean="0"/>
              <a:t>Compound Statements</a:t>
            </a:r>
          </a:p>
          <a:p>
            <a:r>
              <a:rPr lang="en-US" dirty="0" smtClean="0"/>
              <a:t>Set of statements within a pair of braces.</a:t>
            </a:r>
          </a:p>
          <a:p>
            <a:endParaRPr lang="en-US" dirty="0" smtClean="0"/>
          </a:p>
          <a:p>
            <a:r>
              <a:rPr lang="en-US" dirty="0" smtClean="0"/>
              <a:t>BLOCK:</a:t>
            </a:r>
          </a:p>
          <a:p>
            <a:pPr lvl="2"/>
            <a:r>
              <a:rPr lang="en-US" dirty="0" smtClean="0"/>
              <a:t>Set of statements within braces.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The current year and the year in which the employee joined the organization are entered through the keyboard. If the number of years for which the employee has served the organization is greater than 3 then a bonus of Rs. 2500/- is given to the employee. If the years of service are not greater than 3, then the program should do nothing.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	main( ) </a:t>
            </a:r>
          </a:p>
          <a:p>
            <a:pPr>
              <a:buNone/>
            </a:pPr>
            <a:r>
              <a:rPr lang="en-US" dirty="0" smtClean="0"/>
              <a:t>{ </a:t>
            </a:r>
          </a:p>
          <a:p>
            <a:pPr>
              <a:buNone/>
            </a:pPr>
            <a:r>
              <a:rPr lang="en-US" dirty="0" smtClean="0"/>
              <a:t>		</a:t>
            </a:r>
            <a:r>
              <a:rPr lang="en-US" dirty="0" err="1" smtClean="0"/>
              <a:t>int</a:t>
            </a:r>
            <a:r>
              <a:rPr lang="en-US" dirty="0" smtClean="0"/>
              <a:t> bonus, cy, </a:t>
            </a:r>
            <a:r>
              <a:rPr lang="en-US" dirty="0" err="1" smtClean="0"/>
              <a:t>yoj</a:t>
            </a:r>
            <a:r>
              <a:rPr lang="en-US" dirty="0" smtClean="0"/>
              <a:t>, </a:t>
            </a:r>
            <a:r>
              <a:rPr lang="en-US" dirty="0" err="1" smtClean="0"/>
              <a:t>yr_of_ser</a:t>
            </a:r>
            <a:r>
              <a:rPr lang="en-US" dirty="0" smtClean="0"/>
              <a:t> ; </a:t>
            </a:r>
          </a:p>
          <a:p>
            <a:pPr>
              <a:buNone/>
            </a:pPr>
            <a:r>
              <a:rPr lang="en-US" dirty="0" smtClean="0"/>
              <a:t>		</a:t>
            </a:r>
            <a:r>
              <a:rPr lang="en-US" dirty="0" err="1" smtClean="0"/>
              <a:t>printf</a:t>
            </a:r>
            <a:r>
              <a:rPr lang="en-US" dirty="0" smtClean="0"/>
              <a:t> ( "Enter current year and year of joining " ) ; </a:t>
            </a:r>
          </a:p>
          <a:p>
            <a:pPr>
              <a:buNone/>
            </a:pPr>
            <a:r>
              <a:rPr lang="en-US" dirty="0" smtClean="0"/>
              <a:t>		</a:t>
            </a:r>
            <a:r>
              <a:rPr lang="en-US" dirty="0" err="1" smtClean="0"/>
              <a:t>scanf</a:t>
            </a:r>
            <a:r>
              <a:rPr lang="en-US" dirty="0" smtClean="0"/>
              <a:t> ( "%d %d", &amp;cy, &amp;</a:t>
            </a:r>
            <a:r>
              <a:rPr lang="en-US" dirty="0" err="1" smtClean="0"/>
              <a:t>yoj</a:t>
            </a:r>
            <a:r>
              <a:rPr lang="en-US" dirty="0" smtClean="0"/>
              <a:t> ) ; </a:t>
            </a:r>
          </a:p>
          <a:p>
            <a:pPr>
              <a:buNone/>
            </a:pPr>
            <a:r>
              <a:rPr lang="en-US" dirty="0" smtClean="0"/>
              <a:t>		</a:t>
            </a:r>
            <a:r>
              <a:rPr lang="en-US" dirty="0" err="1" smtClean="0"/>
              <a:t>yr_of_ser</a:t>
            </a:r>
            <a:r>
              <a:rPr lang="en-US" dirty="0" smtClean="0"/>
              <a:t> = cy - </a:t>
            </a:r>
            <a:r>
              <a:rPr lang="en-US" dirty="0" err="1" smtClean="0"/>
              <a:t>yoj</a:t>
            </a:r>
            <a:r>
              <a:rPr lang="en-US" dirty="0" smtClean="0"/>
              <a:t> ; </a:t>
            </a:r>
          </a:p>
          <a:p>
            <a:pPr>
              <a:buNone/>
            </a:pPr>
            <a:r>
              <a:rPr lang="en-US" dirty="0" smtClean="0"/>
              <a:t>			if ( </a:t>
            </a:r>
            <a:r>
              <a:rPr lang="en-US" dirty="0" err="1" smtClean="0"/>
              <a:t>yr_of_ser</a:t>
            </a:r>
            <a:r>
              <a:rPr lang="en-US" dirty="0" smtClean="0"/>
              <a:t> &gt; 3 ) </a:t>
            </a:r>
          </a:p>
          <a:p>
            <a:pPr>
              <a:buNone/>
            </a:pPr>
            <a:r>
              <a:rPr lang="en-US" dirty="0" smtClean="0"/>
              <a:t>		{	 </a:t>
            </a:r>
          </a:p>
          <a:p>
            <a:pPr>
              <a:buNone/>
            </a:pPr>
            <a:r>
              <a:rPr lang="en-US" dirty="0" smtClean="0"/>
              <a:t>			bonus = 2500 ; </a:t>
            </a:r>
          </a:p>
          <a:p>
            <a:pPr>
              <a:buNone/>
            </a:pPr>
            <a:r>
              <a:rPr lang="en-US" dirty="0" smtClean="0"/>
              <a:t>			</a:t>
            </a:r>
            <a:r>
              <a:rPr lang="en-US" dirty="0" err="1" smtClean="0"/>
              <a:t>printf</a:t>
            </a:r>
            <a:r>
              <a:rPr lang="en-US" dirty="0" smtClean="0"/>
              <a:t> ( "Bonus = Rs. %d", bonus ) ; </a:t>
            </a:r>
          </a:p>
          <a:p>
            <a:pPr>
              <a:buNone/>
            </a:pPr>
            <a:r>
              <a:rPr lang="en-US" dirty="0" smtClean="0"/>
              <a:t>		} </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Selection/Decision Control</a:t>
            </a:r>
            <a:endParaRPr lang="en-US" dirty="0"/>
          </a:p>
        </p:txBody>
      </p:sp>
      <p:sp>
        <p:nvSpPr>
          <p:cNvPr id="3" name="Content Placeholder 2"/>
          <p:cNvSpPr>
            <a:spLocks noGrp="1"/>
          </p:cNvSpPr>
          <p:nvPr>
            <p:ph sz="quarter" idx="1"/>
          </p:nvPr>
        </p:nvSpPr>
        <p:spPr/>
        <p:txBody>
          <a:bodyPr/>
          <a:lstStyle/>
          <a:p>
            <a:r>
              <a:rPr lang="en-US" dirty="0" smtClean="0"/>
              <a:t>The if statement</a:t>
            </a:r>
          </a:p>
          <a:p>
            <a:endParaRPr lang="en-US" dirty="0" smtClean="0"/>
          </a:p>
          <a:p>
            <a:r>
              <a:rPr lang="en-US" dirty="0" smtClean="0"/>
              <a:t>The if-else Statement</a:t>
            </a:r>
          </a:p>
          <a:p>
            <a:endParaRPr lang="en-US" dirty="0" smtClean="0"/>
          </a:p>
          <a:p>
            <a:r>
              <a:rPr lang="en-US" dirty="0" smtClean="0"/>
              <a:t>Decision depend upon conditions</a:t>
            </a:r>
          </a:p>
          <a:p>
            <a:pPr lvl="1"/>
            <a:r>
              <a:rPr lang="en-US" dirty="0" smtClean="0"/>
              <a:t>The conditional operators</a:t>
            </a:r>
          </a:p>
          <a:p>
            <a:pPr lvl="4"/>
            <a:r>
              <a:rPr lang="en-US" dirty="0" smtClean="0"/>
              <a:t>Equality</a:t>
            </a:r>
          </a:p>
          <a:p>
            <a:pPr lvl="4"/>
            <a:r>
              <a:rPr lang="en-US" dirty="0" smtClean="0"/>
              <a:t>Relational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sz="quarter" idx="1"/>
          </p:nvPr>
        </p:nvPicPr>
        <p:blipFill>
          <a:blip r:embed="rId2"/>
          <a:srcRect/>
          <a:stretch>
            <a:fillRect/>
          </a:stretch>
        </p:blipFill>
        <p:spPr bwMode="auto">
          <a:xfrm>
            <a:off x="1676523" y="609600"/>
            <a:ext cx="5867277" cy="5638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i="1" dirty="0" smtClean="0"/>
              <a:t>if-else Statement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If/else</a:t>
            </a:r>
          </a:p>
          <a:p>
            <a:pPr lvl="2"/>
            <a:r>
              <a:rPr lang="en-US" dirty="0" smtClean="0"/>
              <a:t>Different  actions if conditions true or false.</a:t>
            </a:r>
          </a:p>
          <a:p>
            <a:r>
              <a:rPr lang="en-US" dirty="0" smtClean="0"/>
              <a:t>Pseudo code: </a:t>
            </a:r>
          </a:p>
          <a:p>
            <a:pPr lvl="4">
              <a:buNone/>
            </a:pPr>
            <a:r>
              <a:rPr lang="en-US" sz="1900" dirty="0" smtClean="0"/>
              <a:t>If student’s grade is greater than or equal to 60</a:t>
            </a:r>
          </a:p>
          <a:p>
            <a:pPr>
              <a:buNone/>
            </a:pPr>
            <a:r>
              <a:rPr lang="en-US" sz="2200" dirty="0" smtClean="0"/>
              <a:t>			Print “passed”</a:t>
            </a:r>
          </a:p>
          <a:p>
            <a:pPr>
              <a:buNone/>
            </a:pPr>
            <a:r>
              <a:rPr lang="en-US" sz="2200" dirty="0" smtClean="0"/>
              <a:t>               else</a:t>
            </a:r>
          </a:p>
          <a:p>
            <a:pPr>
              <a:buNone/>
            </a:pPr>
            <a:r>
              <a:rPr lang="en-US" sz="2200" dirty="0" smtClean="0"/>
              <a:t>                          Print “failed”</a:t>
            </a:r>
          </a:p>
          <a:p>
            <a:r>
              <a:rPr lang="en-US" dirty="0" smtClean="0"/>
              <a:t>Code</a:t>
            </a:r>
          </a:p>
          <a:p>
            <a:pPr>
              <a:buNone/>
            </a:pPr>
            <a:r>
              <a:rPr lang="en-US" dirty="0" smtClean="0"/>
              <a:t>		</a:t>
            </a:r>
            <a:r>
              <a:rPr lang="en-US" sz="2200" dirty="0" smtClean="0"/>
              <a:t>If(grade &gt;= 60)</a:t>
            </a:r>
          </a:p>
          <a:p>
            <a:pPr>
              <a:buNone/>
            </a:pPr>
            <a:r>
              <a:rPr lang="en-US" sz="2200" dirty="0" smtClean="0"/>
              <a:t>			</a:t>
            </a:r>
            <a:r>
              <a:rPr lang="en-US" sz="2200" dirty="0" err="1" smtClean="0"/>
              <a:t>Printf</a:t>
            </a:r>
            <a:r>
              <a:rPr lang="en-US" sz="2200" dirty="0" smtClean="0"/>
              <a:t>(“passed”);</a:t>
            </a:r>
          </a:p>
          <a:p>
            <a:pPr>
              <a:buNone/>
            </a:pPr>
            <a:r>
              <a:rPr lang="en-US" sz="2200" dirty="0" smtClean="0"/>
              <a:t>		</a:t>
            </a:r>
            <a:r>
              <a:rPr lang="en-US" sz="2200" dirty="0" smtClean="0"/>
              <a:t>else</a:t>
            </a:r>
            <a:endParaRPr lang="en-US" sz="2200" dirty="0" smtClean="0"/>
          </a:p>
          <a:p>
            <a:pPr>
              <a:buNone/>
            </a:pPr>
            <a:r>
              <a:rPr lang="en-US" sz="2200" dirty="0" smtClean="0"/>
              <a:t>			</a:t>
            </a:r>
            <a:r>
              <a:rPr lang="en-US" sz="2200" dirty="0" err="1" smtClean="0"/>
              <a:t>Printf</a:t>
            </a:r>
            <a:r>
              <a:rPr lang="en-US" sz="2200" dirty="0" smtClean="0"/>
              <a:t>(“passed”);</a:t>
            </a:r>
          </a:p>
          <a:p>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r>
              <a:rPr lang="en-US" dirty="0" smtClean="0"/>
              <a:t>In a company an employee is paid as under: </a:t>
            </a:r>
          </a:p>
          <a:p>
            <a:pPr>
              <a:buNone/>
            </a:pPr>
            <a:r>
              <a:rPr lang="en-US" dirty="0" smtClean="0"/>
              <a:t>    If his basic salary is less than Rs. 1500, then HRA = 10% of basic salary and DA = 90% of basic salary. If his salary is either equal to or above Rs. 1500, then HRA = Rs. 500 and DA = 98% of basic salary. If the employee's salary is input through the keyboard write a program to find his gross salary.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gross salary</a:t>
            </a:r>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	main( ) </a:t>
            </a:r>
          </a:p>
          <a:p>
            <a:pPr>
              <a:buNone/>
            </a:pPr>
            <a:r>
              <a:rPr lang="en-US" dirty="0" smtClean="0"/>
              <a:t>{ </a:t>
            </a:r>
          </a:p>
          <a:p>
            <a:pPr>
              <a:buNone/>
            </a:pPr>
            <a:r>
              <a:rPr lang="de-DE" dirty="0" smtClean="0"/>
              <a:t>	float bs, gs, da, hra ; </a:t>
            </a:r>
          </a:p>
          <a:p>
            <a:pPr>
              <a:buNone/>
            </a:pPr>
            <a:r>
              <a:rPr lang="en-US" dirty="0" smtClean="0"/>
              <a:t>	</a:t>
            </a:r>
            <a:r>
              <a:rPr lang="en-US" dirty="0" err="1" smtClean="0"/>
              <a:t>printf</a:t>
            </a:r>
            <a:r>
              <a:rPr lang="en-US" dirty="0" smtClean="0"/>
              <a:t> ( "Enter basic salary " ) ; </a:t>
            </a:r>
          </a:p>
          <a:p>
            <a:pPr>
              <a:buNone/>
            </a:pPr>
            <a:r>
              <a:rPr lang="en-US" dirty="0" smtClean="0"/>
              <a:t>	</a:t>
            </a:r>
            <a:r>
              <a:rPr lang="en-US" dirty="0" err="1" smtClean="0"/>
              <a:t>scanf</a:t>
            </a:r>
            <a:r>
              <a:rPr lang="en-US" dirty="0" smtClean="0"/>
              <a:t> ( "%f", &amp;</a:t>
            </a:r>
            <a:r>
              <a:rPr lang="en-US" dirty="0" err="1" smtClean="0"/>
              <a:t>bs</a:t>
            </a:r>
            <a:r>
              <a:rPr lang="en-US" dirty="0" smtClean="0"/>
              <a:t> ) ; </a:t>
            </a:r>
          </a:p>
          <a:p>
            <a:pPr>
              <a:buNone/>
            </a:pPr>
            <a:r>
              <a:rPr lang="en-US" dirty="0" smtClean="0"/>
              <a:t>	if ( </a:t>
            </a:r>
            <a:r>
              <a:rPr lang="en-US" dirty="0" err="1" smtClean="0"/>
              <a:t>bs</a:t>
            </a:r>
            <a:r>
              <a:rPr lang="en-US" dirty="0" smtClean="0"/>
              <a:t> &lt; 1500 ) </a:t>
            </a:r>
          </a:p>
          <a:p>
            <a:pPr>
              <a:buNone/>
            </a:pPr>
            <a:r>
              <a:rPr lang="en-US" dirty="0" smtClean="0"/>
              <a:t>	{ </a:t>
            </a:r>
          </a:p>
          <a:p>
            <a:pPr>
              <a:buNone/>
            </a:pPr>
            <a:r>
              <a:rPr lang="en-US" dirty="0" smtClean="0"/>
              <a:t>		</a:t>
            </a:r>
            <a:r>
              <a:rPr lang="en-US" dirty="0" err="1" smtClean="0"/>
              <a:t>hra</a:t>
            </a:r>
            <a:r>
              <a:rPr lang="en-US" dirty="0" smtClean="0"/>
              <a:t> = </a:t>
            </a:r>
            <a:r>
              <a:rPr lang="en-US" dirty="0" err="1" smtClean="0"/>
              <a:t>bs</a:t>
            </a:r>
            <a:r>
              <a:rPr lang="en-US" dirty="0" smtClean="0"/>
              <a:t> * 10 / 100 ; </a:t>
            </a:r>
          </a:p>
          <a:p>
            <a:pPr>
              <a:buNone/>
            </a:pPr>
            <a:r>
              <a:rPr lang="en-US" dirty="0" smtClean="0"/>
              <a:t>		</a:t>
            </a:r>
            <a:r>
              <a:rPr lang="en-US" dirty="0" err="1" smtClean="0"/>
              <a:t>da</a:t>
            </a:r>
            <a:r>
              <a:rPr lang="en-US" dirty="0" smtClean="0"/>
              <a:t> = </a:t>
            </a:r>
            <a:r>
              <a:rPr lang="en-US" dirty="0" err="1" smtClean="0"/>
              <a:t>bs</a:t>
            </a:r>
            <a:r>
              <a:rPr lang="en-US" dirty="0" smtClean="0"/>
              <a:t> * 90 / 100 ; </a:t>
            </a:r>
          </a:p>
          <a:p>
            <a:pPr>
              <a:buNone/>
            </a:pPr>
            <a:r>
              <a:rPr lang="en-US" dirty="0" smtClean="0"/>
              <a:t>	} </a:t>
            </a:r>
          </a:p>
          <a:p>
            <a:pPr>
              <a:buNone/>
            </a:pPr>
            <a:r>
              <a:rPr lang="en-US" dirty="0" smtClean="0"/>
              <a:t>	else </a:t>
            </a:r>
          </a:p>
          <a:p>
            <a:pPr>
              <a:buNone/>
            </a:pPr>
            <a:r>
              <a:rPr lang="en-US" dirty="0" smtClean="0"/>
              <a:t>	{ </a:t>
            </a:r>
          </a:p>
          <a:p>
            <a:pPr>
              <a:buNone/>
            </a:pPr>
            <a:r>
              <a:rPr lang="en-US" dirty="0" smtClean="0"/>
              <a:t>		</a:t>
            </a:r>
            <a:r>
              <a:rPr lang="en-US" dirty="0" err="1" smtClean="0"/>
              <a:t>hra</a:t>
            </a:r>
            <a:r>
              <a:rPr lang="en-US" dirty="0" smtClean="0"/>
              <a:t> = 500 ; </a:t>
            </a:r>
          </a:p>
          <a:p>
            <a:pPr>
              <a:buNone/>
            </a:pPr>
            <a:r>
              <a:rPr lang="en-US" dirty="0" smtClean="0"/>
              <a:t>		</a:t>
            </a:r>
            <a:r>
              <a:rPr lang="en-US" dirty="0" err="1" smtClean="0"/>
              <a:t>da</a:t>
            </a:r>
            <a:r>
              <a:rPr lang="en-US" dirty="0" smtClean="0"/>
              <a:t> = </a:t>
            </a:r>
            <a:r>
              <a:rPr lang="en-US" dirty="0" err="1" smtClean="0"/>
              <a:t>bs</a:t>
            </a:r>
            <a:r>
              <a:rPr lang="en-US" dirty="0" smtClean="0"/>
              <a:t> * 98 / 100 ; </a:t>
            </a:r>
          </a:p>
          <a:p>
            <a:pPr>
              <a:buNone/>
            </a:pPr>
            <a:r>
              <a:rPr lang="en-US" dirty="0" smtClean="0"/>
              <a:t>	} </a:t>
            </a:r>
          </a:p>
          <a:p>
            <a:pPr>
              <a:buNone/>
            </a:pPr>
            <a:r>
              <a:rPr lang="en-US" dirty="0" smtClean="0"/>
              <a:t>	</a:t>
            </a:r>
            <a:r>
              <a:rPr lang="en-US" dirty="0" err="1" smtClean="0"/>
              <a:t>gs</a:t>
            </a:r>
            <a:r>
              <a:rPr lang="en-US" dirty="0" smtClean="0"/>
              <a:t> = </a:t>
            </a:r>
            <a:r>
              <a:rPr lang="en-US" dirty="0" err="1" smtClean="0"/>
              <a:t>bs</a:t>
            </a:r>
            <a:r>
              <a:rPr lang="en-US" dirty="0" smtClean="0"/>
              <a:t> + </a:t>
            </a:r>
            <a:r>
              <a:rPr lang="en-US" dirty="0" err="1" smtClean="0"/>
              <a:t>hra</a:t>
            </a:r>
            <a:r>
              <a:rPr lang="en-US" dirty="0" smtClean="0"/>
              <a:t> + </a:t>
            </a:r>
            <a:r>
              <a:rPr lang="en-US" dirty="0" err="1" smtClean="0"/>
              <a:t>da</a:t>
            </a:r>
            <a:r>
              <a:rPr lang="en-US" dirty="0" smtClean="0"/>
              <a:t> ; </a:t>
            </a:r>
          </a:p>
          <a:p>
            <a:pPr>
              <a:buNone/>
            </a:pPr>
            <a:r>
              <a:rPr lang="en-US" dirty="0" smtClean="0"/>
              <a:t>	</a:t>
            </a:r>
            <a:r>
              <a:rPr lang="en-US" dirty="0" err="1" smtClean="0"/>
              <a:t>printf</a:t>
            </a:r>
            <a:r>
              <a:rPr lang="en-US" dirty="0" smtClean="0"/>
              <a:t> ( "gross salary = Rs. %f", </a:t>
            </a:r>
            <a:r>
              <a:rPr lang="en-US" dirty="0" err="1" smtClean="0"/>
              <a:t>gs</a:t>
            </a:r>
            <a:r>
              <a:rPr lang="en-US" dirty="0" smtClean="0"/>
              <a:t> ) ; </a:t>
            </a:r>
          </a:p>
          <a:p>
            <a:pPr>
              <a:buNone/>
            </a:pPr>
            <a:r>
              <a:rPr lang="en-US" dirty="0" smtClean="0"/>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sz="quarter" idx="1"/>
          </p:nvPr>
        </p:nvPicPr>
        <p:blipFill>
          <a:blip r:embed="rId2"/>
          <a:srcRect/>
          <a:stretch>
            <a:fillRect/>
          </a:stretch>
        </p:blipFill>
        <p:spPr bwMode="auto">
          <a:xfrm>
            <a:off x="1553441" y="382881"/>
            <a:ext cx="5609359" cy="6094119"/>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Ternary Condition:</a:t>
            </a:r>
            <a:endParaRPr lang="en-US" dirty="0"/>
          </a:p>
        </p:txBody>
      </p:sp>
      <p:sp>
        <p:nvSpPr>
          <p:cNvPr id="3" name="Content Placeholder 2"/>
          <p:cNvSpPr>
            <a:spLocks noGrp="1"/>
          </p:cNvSpPr>
          <p:nvPr>
            <p:ph sz="quarter" idx="1"/>
          </p:nvPr>
        </p:nvSpPr>
        <p:spPr/>
        <p:txBody>
          <a:bodyPr>
            <a:normAutofit/>
          </a:bodyPr>
          <a:lstStyle/>
          <a:p>
            <a:r>
              <a:rPr lang="en-US" sz="2400" dirty="0" smtClean="0"/>
              <a:t>The conditional operators ? and : are sometimes called ternary operators since </a:t>
            </a:r>
            <a:r>
              <a:rPr lang="en-US" sz="2400" dirty="0" smtClean="0"/>
              <a:t>they </a:t>
            </a:r>
            <a:r>
              <a:rPr lang="en-US" sz="2400" dirty="0" smtClean="0"/>
              <a:t>take three arguments. </a:t>
            </a:r>
            <a:endParaRPr lang="en-US" sz="2400" dirty="0" smtClean="0"/>
          </a:p>
          <a:p>
            <a:endParaRPr lang="en-US" sz="2400" dirty="0" smtClean="0"/>
          </a:p>
          <a:p>
            <a:r>
              <a:rPr lang="fr-FR" sz="2400" dirty="0" smtClean="0"/>
              <a:t>expression 1 ? expression 2 : expression 3 </a:t>
            </a:r>
            <a:endParaRPr lang="fr-FR" sz="2400" dirty="0" smtClean="0"/>
          </a:p>
          <a:p>
            <a:endParaRPr lang="fr-FR" sz="2400" dirty="0" smtClean="0"/>
          </a:p>
          <a:p>
            <a:r>
              <a:rPr lang="en-US" sz="2400" dirty="0" smtClean="0"/>
              <a:t>“if expression 1 is true (that is, if its value is non-zero), then the value returned will be expression 2, otherwise the value returned will be expression 3”. </a:t>
            </a: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609600" y="609600"/>
            <a:ext cx="8077200" cy="5410200"/>
          </a:xfrm>
        </p:spPr>
        <p:txBody>
          <a:bodyPr>
            <a:normAutofit fontScale="40000" lnSpcReduction="20000"/>
          </a:bodyPr>
          <a:lstStyle/>
          <a:p>
            <a:r>
              <a:rPr lang="en-US" sz="4000" dirty="0" smtClean="0"/>
              <a:t>Ternary conditional operator (? :)</a:t>
            </a:r>
          </a:p>
          <a:p>
            <a:pPr lvl="3"/>
            <a:r>
              <a:rPr lang="en-US" sz="3500" dirty="0" smtClean="0"/>
              <a:t>Three arguments (condition, value if true, value if false)</a:t>
            </a:r>
          </a:p>
          <a:p>
            <a:pPr lvl="3"/>
            <a:endParaRPr lang="en-US" sz="3500" dirty="0" smtClean="0"/>
          </a:p>
          <a:p>
            <a:pPr lvl="3"/>
            <a:endParaRPr lang="en-US" sz="3500" dirty="0" smtClean="0"/>
          </a:p>
          <a:p>
            <a:r>
              <a:rPr lang="en-US" sz="4000" dirty="0" smtClean="0"/>
              <a:t>Code could be written:</a:t>
            </a:r>
          </a:p>
          <a:p>
            <a:pPr lvl="3"/>
            <a:r>
              <a:rPr lang="en-US" sz="3500" dirty="0" smtClean="0"/>
              <a:t>(grade &gt;= 60 ? “PASSED” : “FAILED</a:t>
            </a:r>
            <a:r>
              <a:rPr lang="en-US" sz="3500" dirty="0" smtClean="0"/>
              <a:t>”);</a:t>
            </a:r>
          </a:p>
          <a:p>
            <a:pPr lvl="3"/>
            <a:endParaRPr lang="en-US" sz="3500" dirty="0" smtClean="0"/>
          </a:p>
          <a:p>
            <a:endParaRPr lang="en-US" sz="4000" dirty="0" smtClean="0"/>
          </a:p>
          <a:p>
            <a:pPr>
              <a:buNone/>
            </a:pPr>
            <a:r>
              <a:rPr lang="en-US" sz="4000" dirty="0" smtClean="0"/>
              <a:t>1) char </a:t>
            </a:r>
            <a:r>
              <a:rPr lang="en-US" sz="4000" dirty="0" smtClean="0"/>
              <a:t>a ; </a:t>
            </a:r>
            <a:r>
              <a:rPr lang="en-US" sz="4000" dirty="0" err="1" smtClean="0"/>
              <a:t>int</a:t>
            </a:r>
            <a:r>
              <a:rPr lang="en-US" sz="4000" dirty="0" smtClean="0"/>
              <a:t> y ; </a:t>
            </a:r>
          </a:p>
          <a:p>
            <a:pPr>
              <a:buNone/>
            </a:pPr>
            <a:r>
              <a:rPr lang="en-US" sz="4000" dirty="0" smtClean="0"/>
              <a:t>	</a:t>
            </a:r>
            <a:r>
              <a:rPr lang="en-US" sz="4000" dirty="0" err="1" smtClean="0"/>
              <a:t>scanf</a:t>
            </a:r>
            <a:r>
              <a:rPr lang="en-US" sz="4000" dirty="0" smtClean="0"/>
              <a:t> </a:t>
            </a:r>
            <a:r>
              <a:rPr lang="en-US" sz="4000" dirty="0" smtClean="0"/>
              <a:t>( "%c", &amp;a ) ; </a:t>
            </a:r>
          </a:p>
          <a:p>
            <a:pPr>
              <a:buNone/>
            </a:pPr>
            <a:r>
              <a:rPr lang="es-ES" sz="4000" dirty="0" smtClean="0"/>
              <a:t>	y </a:t>
            </a:r>
            <a:r>
              <a:rPr lang="es-ES" sz="4000" dirty="0" smtClean="0"/>
              <a:t>= ( a &gt;= 65 &amp;&amp; a &lt;= 90 ? 1 : 0 ) ; </a:t>
            </a:r>
            <a:endParaRPr lang="es-ES" sz="4000" dirty="0" smtClean="0"/>
          </a:p>
          <a:p>
            <a:endParaRPr lang="en-US" sz="4000" dirty="0" smtClean="0"/>
          </a:p>
          <a:p>
            <a:pPr>
              <a:buNone/>
            </a:pPr>
            <a:r>
              <a:rPr lang="fr-FR" sz="4000" dirty="0" smtClean="0"/>
              <a:t>2) </a:t>
            </a:r>
            <a:r>
              <a:rPr lang="fr-FR" sz="4000" dirty="0" err="1" smtClean="0"/>
              <a:t>int</a:t>
            </a:r>
            <a:r>
              <a:rPr lang="fr-FR" sz="4000" dirty="0" smtClean="0"/>
              <a:t> </a:t>
            </a:r>
            <a:r>
              <a:rPr lang="fr-FR" sz="4000" dirty="0" smtClean="0"/>
              <a:t>x, y ; </a:t>
            </a:r>
            <a:r>
              <a:rPr lang="fr-FR" sz="4000" dirty="0" err="1" smtClean="0"/>
              <a:t>scanf</a:t>
            </a:r>
            <a:r>
              <a:rPr lang="fr-FR" sz="4000" dirty="0" smtClean="0"/>
              <a:t> ( "%d", &amp;x ) ; </a:t>
            </a:r>
          </a:p>
          <a:p>
            <a:pPr>
              <a:buNone/>
            </a:pPr>
            <a:r>
              <a:rPr lang="es-ES" sz="4000" dirty="0" smtClean="0"/>
              <a:t>    y </a:t>
            </a:r>
            <a:r>
              <a:rPr lang="es-ES" sz="4000" dirty="0" smtClean="0"/>
              <a:t>= ( x &gt; 5 ? 3 : 4 ) ; </a:t>
            </a:r>
            <a:endParaRPr lang="es-ES" sz="4000" dirty="0" smtClean="0"/>
          </a:p>
          <a:p>
            <a:pPr>
              <a:buNone/>
            </a:pPr>
            <a:endParaRPr lang="es-ES" sz="4000" dirty="0" smtClean="0"/>
          </a:p>
          <a:p>
            <a:endParaRPr lang="en-US" sz="4000" dirty="0" smtClean="0"/>
          </a:p>
          <a:p>
            <a:pPr>
              <a:buNone/>
            </a:pPr>
            <a:r>
              <a:rPr lang="en-US" sz="4000" dirty="0" smtClean="0"/>
              <a:t>if ( x &gt; 5 ) </a:t>
            </a:r>
          </a:p>
          <a:p>
            <a:pPr>
              <a:buNone/>
            </a:pPr>
            <a:r>
              <a:rPr lang="en-US" sz="4000" dirty="0" smtClean="0"/>
              <a:t>y = 3 ; </a:t>
            </a:r>
          </a:p>
          <a:p>
            <a:pPr>
              <a:buNone/>
            </a:pPr>
            <a:r>
              <a:rPr lang="en-US" sz="4000" dirty="0" smtClean="0"/>
              <a:t>else </a:t>
            </a:r>
          </a:p>
          <a:p>
            <a:pPr>
              <a:buNone/>
            </a:pPr>
            <a:r>
              <a:rPr lang="en-US" sz="4000" dirty="0" smtClean="0"/>
              <a:t>y = 4 ; </a:t>
            </a:r>
          </a:p>
          <a:p>
            <a:pPr>
              <a:buNone/>
            </a:pPr>
            <a:endParaRPr lang="es-ES" sz="2800" dirty="0" smtClean="0"/>
          </a:p>
          <a:p>
            <a:pPr>
              <a:buNone/>
            </a:pPr>
            <a:endParaRPr lang="es-ES" sz="2800" dirty="0" smtClean="0"/>
          </a:p>
          <a:p>
            <a:pPr lvl="3"/>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if-else:</a:t>
            </a:r>
            <a:endParaRPr lang="en-US" dirty="0"/>
          </a:p>
        </p:txBody>
      </p:sp>
      <p:sp>
        <p:nvSpPr>
          <p:cNvPr id="5" name="Content Placeholder 4"/>
          <p:cNvSpPr>
            <a:spLocks noGrp="1"/>
          </p:cNvSpPr>
          <p:nvPr>
            <p:ph sz="quarter" idx="1"/>
          </p:nvPr>
        </p:nvSpPr>
        <p:spPr>
          <a:xfrm>
            <a:off x="914400" y="1447800"/>
            <a:ext cx="7772400" cy="4953000"/>
          </a:xfrm>
        </p:spPr>
        <p:txBody>
          <a:bodyPr>
            <a:normAutofit lnSpcReduction="10000"/>
          </a:bodyPr>
          <a:lstStyle/>
          <a:p>
            <a:r>
              <a:rPr lang="en-US" dirty="0" smtClean="0"/>
              <a:t>One inside another, test for multiple cases</a:t>
            </a:r>
          </a:p>
          <a:p>
            <a:r>
              <a:rPr lang="en-US" dirty="0" smtClean="0"/>
              <a:t>Once condition met, other statements skipped.</a:t>
            </a:r>
          </a:p>
          <a:p>
            <a:r>
              <a:rPr lang="en-US" dirty="0" smtClean="0"/>
              <a:t>Pseudo code:</a:t>
            </a:r>
          </a:p>
          <a:p>
            <a:pPr>
              <a:buNone/>
            </a:pPr>
            <a:r>
              <a:rPr lang="en-US" sz="1400" dirty="0" smtClean="0"/>
              <a:t>	If students grade is greater than or equal to 90</a:t>
            </a:r>
          </a:p>
          <a:p>
            <a:pPr>
              <a:buNone/>
            </a:pPr>
            <a:r>
              <a:rPr lang="en-US" sz="1400" dirty="0" smtClean="0"/>
              <a:t>		“Print A”</a:t>
            </a:r>
          </a:p>
          <a:p>
            <a:pPr>
              <a:buNone/>
            </a:pPr>
            <a:r>
              <a:rPr lang="en-US" sz="1400" dirty="0" smtClean="0"/>
              <a:t>	else</a:t>
            </a:r>
          </a:p>
          <a:p>
            <a:pPr>
              <a:buNone/>
            </a:pPr>
            <a:r>
              <a:rPr lang="en-US" sz="1400" dirty="0" smtClean="0"/>
              <a:t>		If students grade is greater than or equal to 80</a:t>
            </a:r>
          </a:p>
          <a:p>
            <a:pPr>
              <a:buNone/>
            </a:pPr>
            <a:r>
              <a:rPr lang="en-US" sz="1400" dirty="0" smtClean="0"/>
              <a:t>			“Print B”</a:t>
            </a:r>
          </a:p>
          <a:p>
            <a:pPr>
              <a:buNone/>
            </a:pPr>
            <a:r>
              <a:rPr lang="en-US" sz="1400" dirty="0" smtClean="0"/>
              <a:t>		else</a:t>
            </a:r>
          </a:p>
          <a:p>
            <a:pPr>
              <a:buNone/>
            </a:pPr>
            <a:r>
              <a:rPr lang="en-US" sz="1400" dirty="0" smtClean="0"/>
              <a:t>			 If students grade is greater than or equal to 70</a:t>
            </a:r>
          </a:p>
          <a:p>
            <a:pPr>
              <a:buNone/>
            </a:pPr>
            <a:r>
              <a:rPr lang="en-US" sz="1400" dirty="0" smtClean="0"/>
              <a:t>				 “Print C”</a:t>
            </a:r>
          </a:p>
          <a:p>
            <a:pPr>
              <a:buNone/>
            </a:pPr>
            <a:r>
              <a:rPr lang="en-US" sz="1400" dirty="0" smtClean="0"/>
              <a:t>			else</a:t>
            </a:r>
          </a:p>
          <a:p>
            <a:pPr>
              <a:buNone/>
            </a:pPr>
            <a:r>
              <a:rPr lang="en-US" sz="1400" dirty="0" smtClean="0"/>
              <a:t>				 If students grade is greater than or equal to 60</a:t>
            </a:r>
          </a:p>
          <a:p>
            <a:pPr>
              <a:buNone/>
            </a:pPr>
            <a:r>
              <a:rPr lang="en-US" sz="1400" dirty="0" smtClean="0"/>
              <a:t>					 “Print D”</a:t>
            </a:r>
          </a:p>
          <a:p>
            <a:pPr>
              <a:buNone/>
            </a:pPr>
            <a:r>
              <a:rPr lang="en-US" sz="1400" dirty="0" smtClean="0"/>
              <a:t>				else</a:t>
            </a:r>
          </a:p>
          <a:p>
            <a:pPr>
              <a:buNone/>
            </a:pPr>
            <a:r>
              <a:rPr lang="en-US" sz="1400" dirty="0" smtClean="0"/>
              <a:t>						 “Print F”</a:t>
            </a:r>
          </a:p>
          <a:p>
            <a:pPr>
              <a:buNone/>
            </a:pPr>
            <a:endParaRPr lang="en-US" sz="1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sz="quarter" idx="1"/>
          </p:nvPr>
        </p:nvPicPr>
        <p:blipFill>
          <a:blip r:embed="rId2"/>
          <a:srcRect/>
          <a:stretch>
            <a:fillRect/>
          </a:stretch>
        </p:blipFill>
        <p:spPr bwMode="auto">
          <a:xfrm>
            <a:off x="1658815" y="1143000"/>
            <a:ext cx="5694485" cy="4695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&amp;&amp; (Logical AND)</a:t>
            </a:r>
          </a:p>
          <a:p>
            <a:pPr lvl="1"/>
            <a:r>
              <a:rPr lang="en-US" dirty="0" smtClean="0"/>
              <a:t>True if both conditions are true</a:t>
            </a:r>
          </a:p>
          <a:p>
            <a:pPr>
              <a:buNone/>
            </a:pPr>
            <a:r>
              <a:rPr lang="en-US" dirty="0" smtClean="0"/>
              <a:t>		If (gender == F &amp;&amp; age &gt;= 65)</a:t>
            </a:r>
          </a:p>
          <a:p>
            <a:pPr>
              <a:buNone/>
            </a:pPr>
            <a:r>
              <a:rPr lang="en-US" dirty="0" smtClean="0"/>
              <a:t>		Senior Females;</a:t>
            </a:r>
          </a:p>
          <a:p>
            <a:pPr>
              <a:buNone/>
            </a:pPr>
            <a:endParaRPr lang="en-US" dirty="0" smtClean="0"/>
          </a:p>
          <a:p>
            <a:r>
              <a:rPr lang="en-US" dirty="0" smtClean="0"/>
              <a:t>|| (Logical OR)</a:t>
            </a:r>
          </a:p>
          <a:p>
            <a:pPr lvl="1"/>
            <a:r>
              <a:rPr lang="en-US" dirty="0" smtClean="0"/>
              <a:t>True if either of condition is true</a:t>
            </a:r>
          </a:p>
          <a:p>
            <a:pPr>
              <a:buNone/>
            </a:pPr>
            <a:r>
              <a:rPr lang="en-US" dirty="0" smtClean="0"/>
              <a:t>		If ( </a:t>
            </a:r>
            <a:r>
              <a:rPr lang="en-US" dirty="0" err="1" smtClean="0"/>
              <a:t>semesterAverage</a:t>
            </a:r>
            <a:r>
              <a:rPr lang="en-US" dirty="0" smtClean="0"/>
              <a:t> &gt;= 90 || </a:t>
            </a:r>
            <a:r>
              <a:rPr lang="en-US" dirty="0" err="1" smtClean="0"/>
              <a:t>finalexam</a:t>
            </a:r>
            <a:r>
              <a:rPr lang="en-US" dirty="0" smtClean="0"/>
              <a:t> &gt;= 90)</a:t>
            </a:r>
          </a:p>
          <a:p>
            <a:pPr>
              <a:buNone/>
            </a:pPr>
            <a:r>
              <a:rPr lang="en-US" dirty="0" smtClean="0"/>
              <a:t>		</a:t>
            </a:r>
            <a:r>
              <a:rPr lang="en-US" dirty="0" err="1" smtClean="0"/>
              <a:t>printf</a:t>
            </a:r>
            <a:r>
              <a:rPr lang="en-US" dirty="0" smtClean="0"/>
              <a:t>(“student grade is A”);</a:t>
            </a:r>
          </a:p>
          <a:p>
            <a:pPr>
              <a:buNone/>
            </a:pPr>
            <a:endParaRPr lang="en-US" dirty="0" smtClean="0"/>
          </a:p>
          <a:p>
            <a:r>
              <a:rPr lang="en-US" dirty="0" smtClean="0"/>
              <a:t>! (Logical NOT, logical negation)</a:t>
            </a:r>
          </a:p>
          <a:p>
            <a:pPr lvl="1"/>
            <a:r>
              <a:rPr lang="en-US" dirty="0" smtClean="0"/>
              <a:t>Returns true when its condition is false, &amp; vice versa</a:t>
            </a:r>
          </a:p>
          <a:p>
            <a:pPr>
              <a:buNone/>
            </a:pPr>
            <a:r>
              <a:rPr lang="en-US" dirty="0" smtClean="0"/>
              <a:t>		If ( ! (</a:t>
            </a:r>
            <a:r>
              <a:rPr lang="en-US" dirty="0" err="1" smtClean="0"/>
              <a:t>colour</a:t>
            </a:r>
            <a:r>
              <a:rPr lang="en-US" dirty="0" smtClean="0"/>
              <a:t> == red ) )</a:t>
            </a:r>
          </a:p>
          <a:p>
            <a:pPr>
              <a:buNone/>
            </a:pPr>
            <a:r>
              <a:rPr lang="en-US" dirty="0" smtClean="0"/>
              <a:t>		</a:t>
            </a:r>
            <a:r>
              <a:rPr lang="en-US" dirty="0" err="1" smtClean="0"/>
              <a:t>printf</a:t>
            </a:r>
            <a:r>
              <a:rPr lang="en-US" dirty="0" smtClean="0"/>
              <a:t>(“it’s not a bright </a:t>
            </a:r>
            <a:r>
              <a:rPr lang="en-US" dirty="0" err="1" smtClean="0"/>
              <a:t>colour</a:t>
            </a:r>
            <a:r>
              <a:rPr lang="en-US" dirty="0" smtClean="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Methodology</a:t>
            </a:r>
            <a:endParaRPr lang="en-US" dirty="0"/>
          </a:p>
        </p:txBody>
      </p:sp>
      <p:sp>
        <p:nvSpPr>
          <p:cNvPr id="3" name="Content Placeholder 2"/>
          <p:cNvSpPr>
            <a:spLocks noGrp="1"/>
          </p:cNvSpPr>
          <p:nvPr>
            <p:ph sz="quarter" idx="1"/>
          </p:nvPr>
        </p:nvSpPr>
        <p:spPr/>
        <p:txBody>
          <a:bodyPr/>
          <a:lstStyle/>
          <a:p>
            <a:r>
              <a:rPr lang="en-US" dirty="0" smtClean="0"/>
              <a:t>Before writing a program</a:t>
            </a:r>
          </a:p>
          <a:p>
            <a:pPr lvl="1"/>
            <a:r>
              <a:rPr lang="en-US" dirty="0" smtClean="0"/>
              <a:t>Have a thorough understanding of problem.</a:t>
            </a:r>
          </a:p>
          <a:p>
            <a:pPr lvl="1"/>
            <a:r>
              <a:rPr lang="en-US" dirty="0" smtClean="0"/>
              <a:t>Carefully plan your approach for solving it.</a:t>
            </a:r>
          </a:p>
          <a:p>
            <a:pPr lvl="1"/>
            <a:endParaRPr lang="en-US" dirty="0" smtClean="0"/>
          </a:p>
          <a:p>
            <a:r>
              <a:rPr lang="en-US" dirty="0" smtClean="0"/>
              <a:t>While writing a program</a:t>
            </a:r>
          </a:p>
          <a:p>
            <a:pPr lvl="1"/>
            <a:r>
              <a:rPr lang="en-US" dirty="0" smtClean="0"/>
              <a:t>Know what “building blocks” are available</a:t>
            </a:r>
          </a:p>
          <a:p>
            <a:pPr lvl="1"/>
            <a:r>
              <a:rPr lang="en-US" dirty="0" smtClean="0"/>
              <a:t>Use Good programming principles.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sz="quarter" idx="1"/>
          </p:nvPr>
        </p:nvPicPr>
        <p:blipFill>
          <a:blip r:embed="rId2"/>
          <a:srcRect/>
          <a:stretch>
            <a:fillRect/>
          </a:stretch>
        </p:blipFill>
        <p:spPr bwMode="auto">
          <a:xfrm>
            <a:off x="1174972" y="2133600"/>
            <a:ext cx="6711728" cy="29622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Program:</a:t>
            </a:r>
            <a:endParaRPr lang="en-US" dirty="0"/>
          </a:p>
        </p:txBody>
      </p:sp>
      <p:sp>
        <p:nvSpPr>
          <p:cNvPr id="3" name="Content Placeholder 2"/>
          <p:cNvSpPr>
            <a:spLocks noGrp="1"/>
          </p:cNvSpPr>
          <p:nvPr>
            <p:ph sz="quarter" idx="1"/>
          </p:nvPr>
        </p:nvSpPr>
        <p:spPr/>
        <p:txBody>
          <a:bodyPr/>
          <a:lstStyle/>
          <a:p>
            <a:r>
              <a:rPr lang="en-US" dirty="0" smtClean="0"/>
              <a:t>To calculate the division</a:t>
            </a:r>
          </a:p>
          <a:p>
            <a:r>
              <a:rPr lang="en-US" dirty="0" smtClean="0"/>
              <a:t>Input: marks of 2 different subjects</a:t>
            </a:r>
          </a:p>
          <a:p>
            <a:r>
              <a:rPr lang="en-US" dirty="0" smtClean="0"/>
              <a:t>Rules:</a:t>
            </a:r>
          </a:p>
          <a:p>
            <a:pPr lvl="3"/>
            <a:r>
              <a:rPr lang="en-US" dirty="0" smtClean="0"/>
              <a:t>Percentage above or equal to 60 - First division </a:t>
            </a:r>
          </a:p>
          <a:p>
            <a:pPr lvl="3"/>
            <a:r>
              <a:rPr lang="en-US" dirty="0" smtClean="0"/>
              <a:t>Percentage between 50 and 59 - Second division </a:t>
            </a:r>
          </a:p>
          <a:p>
            <a:pPr lvl="3"/>
            <a:r>
              <a:rPr lang="en-US" dirty="0" smtClean="0"/>
              <a:t>Percentage between 40 and 49 - Third division </a:t>
            </a:r>
          </a:p>
          <a:p>
            <a:pPr lvl="3"/>
            <a:r>
              <a:rPr lang="en-US" dirty="0" smtClean="0"/>
              <a:t>Percentage less than 40 - Fail </a:t>
            </a:r>
          </a:p>
          <a:p>
            <a:r>
              <a:rPr lang="en-US" dirty="0" smtClean="0"/>
              <a:t>Solution:</a:t>
            </a:r>
          </a:p>
          <a:p>
            <a:pPr lvl="3"/>
            <a:r>
              <a:rPr lang="en-US" dirty="0" smtClean="0"/>
              <a:t>Nested if-else</a:t>
            </a:r>
          </a:p>
          <a:p>
            <a:pPr lvl="3"/>
            <a:r>
              <a:rPr lang="en-US" dirty="0" smtClean="0"/>
              <a:t>Logical operators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if ( per &gt;= 60 ) </a:t>
            </a:r>
          </a:p>
          <a:p>
            <a:pPr>
              <a:buNone/>
            </a:pPr>
            <a:r>
              <a:rPr lang="en-US" dirty="0" err="1" smtClean="0"/>
              <a:t>printf</a:t>
            </a:r>
            <a:r>
              <a:rPr lang="en-US" dirty="0" smtClean="0"/>
              <a:t> ( "First division ") ; </a:t>
            </a:r>
          </a:p>
          <a:p>
            <a:pPr>
              <a:buNone/>
            </a:pPr>
            <a:r>
              <a:rPr lang="en-US" dirty="0" smtClean="0"/>
              <a:t>else </a:t>
            </a:r>
          </a:p>
          <a:p>
            <a:pPr>
              <a:buNone/>
            </a:pPr>
            <a:r>
              <a:rPr lang="en-US" dirty="0" smtClean="0"/>
              <a:t>{ </a:t>
            </a:r>
          </a:p>
          <a:p>
            <a:pPr>
              <a:buNone/>
            </a:pPr>
            <a:r>
              <a:rPr lang="en-US" dirty="0" smtClean="0"/>
              <a:t>		if ( per &gt;= 50 ) </a:t>
            </a:r>
          </a:p>
          <a:p>
            <a:pPr>
              <a:buNone/>
            </a:pPr>
            <a:r>
              <a:rPr lang="en-US" dirty="0" smtClean="0"/>
              <a:t>		</a:t>
            </a:r>
            <a:r>
              <a:rPr lang="en-US" dirty="0" err="1" smtClean="0"/>
              <a:t>printf</a:t>
            </a:r>
            <a:r>
              <a:rPr lang="en-US" dirty="0" smtClean="0"/>
              <a:t> ( "Second division" ) ; </a:t>
            </a:r>
          </a:p>
          <a:p>
            <a:pPr>
              <a:buNone/>
            </a:pPr>
            <a:r>
              <a:rPr lang="en-US" dirty="0" smtClean="0"/>
              <a:t>		else </a:t>
            </a:r>
          </a:p>
          <a:p>
            <a:pPr>
              <a:buNone/>
            </a:pPr>
            <a:r>
              <a:rPr lang="en-US" dirty="0" smtClean="0"/>
              <a:t>		    { </a:t>
            </a:r>
          </a:p>
          <a:p>
            <a:pPr>
              <a:buNone/>
            </a:pPr>
            <a:r>
              <a:rPr lang="en-US" dirty="0" smtClean="0"/>
              <a:t>			if ( per &gt;= 40 ) </a:t>
            </a:r>
          </a:p>
          <a:p>
            <a:pPr>
              <a:buNone/>
            </a:pPr>
            <a:r>
              <a:rPr lang="en-US" dirty="0" smtClean="0"/>
              <a:t>			</a:t>
            </a:r>
            <a:r>
              <a:rPr lang="en-US" dirty="0" err="1" smtClean="0"/>
              <a:t>printf</a:t>
            </a:r>
            <a:r>
              <a:rPr lang="en-US" dirty="0" smtClean="0"/>
              <a:t> ( "Third division" ) ; </a:t>
            </a:r>
          </a:p>
          <a:p>
            <a:pPr>
              <a:buNone/>
            </a:pPr>
            <a:r>
              <a:rPr lang="en-US" dirty="0" smtClean="0"/>
              <a:t>			else </a:t>
            </a:r>
          </a:p>
          <a:p>
            <a:pPr>
              <a:buNone/>
            </a:pPr>
            <a:r>
              <a:rPr lang="en-US" dirty="0" smtClean="0"/>
              <a:t>				</a:t>
            </a:r>
            <a:r>
              <a:rPr lang="en-US" dirty="0" err="1" smtClean="0"/>
              <a:t>printf</a:t>
            </a:r>
            <a:r>
              <a:rPr lang="en-US" dirty="0" smtClean="0"/>
              <a:t> ( "Fail" ) ; </a:t>
            </a:r>
          </a:p>
          <a:p>
            <a:pPr>
              <a:buNone/>
            </a:pPr>
            <a:r>
              <a:rPr lang="en-US" dirty="0" smtClean="0"/>
              <a:t>		    } </a:t>
            </a:r>
          </a:p>
          <a:p>
            <a:pPr>
              <a:buNone/>
            </a:pPr>
            <a:r>
              <a:rPr lang="en-US" dirty="0" smtClean="0"/>
              <a:t> }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if ( per &gt;= 60 ) </a:t>
            </a:r>
          </a:p>
          <a:p>
            <a:pPr>
              <a:buNone/>
            </a:pPr>
            <a:r>
              <a:rPr lang="en-US" dirty="0" err="1" smtClean="0"/>
              <a:t>printf</a:t>
            </a:r>
            <a:r>
              <a:rPr lang="en-US" dirty="0" smtClean="0"/>
              <a:t> ( "First division ") ; </a:t>
            </a:r>
          </a:p>
          <a:p>
            <a:pPr>
              <a:buNone/>
            </a:pPr>
            <a:endParaRPr lang="en-US" dirty="0" smtClean="0"/>
          </a:p>
          <a:p>
            <a:pPr>
              <a:buNone/>
            </a:pPr>
            <a:r>
              <a:rPr lang="en-US" dirty="0" smtClean="0"/>
              <a:t>if (( per &gt;= 50 ) &amp;&amp; (per &lt; 60))</a:t>
            </a:r>
          </a:p>
          <a:p>
            <a:pPr>
              <a:buNone/>
            </a:pPr>
            <a:r>
              <a:rPr lang="en-US" dirty="0" err="1" smtClean="0"/>
              <a:t>printf</a:t>
            </a:r>
            <a:r>
              <a:rPr lang="en-US" dirty="0" smtClean="0"/>
              <a:t> ( "Second division" ) ; </a:t>
            </a:r>
          </a:p>
          <a:p>
            <a:pPr>
              <a:buNone/>
            </a:pPr>
            <a:r>
              <a:rPr lang="en-US" dirty="0" smtClean="0"/>
              <a:t>			</a:t>
            </a:r>
          </a:p>
          <a:p>
            <a:pPr>
              <a:buNone/>
            </a:pPr>
            <a:r>
              <a:rPr lang="en-US" dirty="0" smtClean="0"/>
              <a:t>if (( per &gt;= 40 ) &amp;&amp; (per &lt; 50))</a:t>
            </a:r>
          </a:p>
          <a:p>
            <a:pPr>
              <a:buNone/>
            </a:pPr>
            <a:r>
              <a:rPr lang="en-US" dirty="0" err="1" smtClean="0"/>
              <a:t>printf</a:t>
            </a:r>
            <a:r>
              <a:rPr lang="en-US" dirty="0" smtClean="0"/>
              <a:t> ( "Third division" ) ; </a:t>
            </a:r>
          </a:p>
          <a:p>
            <a:pPr>
              <a:buNone/>
            </a:pPr>
            <a:endParaRPr lang="en-US" dirty="0" smtClean="0"/>
          </a:p>
          <a:p>
            <a:pPr>
              <a:buNone/>
            </a:pPr>
            <a:r>
              <a:rPr lang="en-US" dirty="0" smtClean="0"/>
              <a:t>if ( per &lt; 40 ) 			</a:t>
            </a:r>
          </a:p>
          <a:p>
            <a:pPr>
              <a:buNone/>
            </a:pPr>
            <a:r>
              <a:rPr lang="en-US" dirty="0" err="1" smtClean="0"/>
              <a:t>printf</a:t>
            </a:r>
            <a:r>
              <a:rPr lang="en-US" dirty="0" smtClean="0"/>
              <a:t> ( "Fail" ) ; </a:t>
            </a:r>
          </a:p>
          <a:p>
            <a:pPr>
              <a:buNone/>
            </a:pPr>
            <a:r>
              <a:rPr lang="en-US" dirty="0" smtClean="0"/>
              <a:t>		    </a:t>
            </a:r>
          </a:p>
          <a:p>
            <a:pPr>
              <a:buNone/>
            </a:pPr>
            <a:r>
              <a:rPr lang="en-US" dirty="0" smtClean="0"/>
              <a: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Else-if Statement</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if ( per &gt;= 60 ) </a:t>
            </a:r>
          </a:p>
          <a:p>
            <a:pPr>
              <a:buNone/>
            </a:pPr>
            <a:r>
              <a:rPr lang="en-US" dirty="0" smtClean="0"/>
              <a:t>		</a:t>
            </a:r>
            <a:r>
              <a:rPr lang="en-US" dirty="0" err="1" smtClean="0"/>
              <a:t>printf</a:t>
            </a:r>
            <a:r>
              <a:rPr lang="en-US" dirty="0" smtClean="0"/>
              <a:t> ( "First division ") ; </a:t>
            </a:r>
          </a:p>
          <a:p>
            <a:pPr>
              <a:buNone/>
            </a:pPr>
            <a:endParaRPr lang="en-US" dirty="0" smtClean="0"/>
          </a:p>
          <a:p>
            <a:pPr>
              <a:buNone/>
            </a:pPr>
            <a:r>
              <a:rPr lang="en-US" dirty="0" smtClean="0"/>
              <a:t>e</a:t>
            </a:r>
            <a:r>
              <a:rPr lang="en-US" dirty="0" smtClean="0"/>
              <a:t>lse </a:t>
            </a:r>
            <a:r>
              <a:rPr lang="en-US" dirty="0" smtClean="0"/>
              <a:t>if ( per &gt;= 50 )</a:t>
            </a:r>
          </a:p>
          <a:p>
            <a:pPr>
              <a:buNone/>
            </a:pPr>
            <a:r>
              <a:rPr lang="en-US" dirty="0" smtClean="0"/>
              <a:t>		</a:t>
            </a:r>
            <a:r>
              <a:rPr lang="en-US" dirty="0" err="1" smtClean="0"/>
              <a:t>printf</a:t>
            </a:r>
            <a:r>
              <a:rPr lang="en-US" dirty="0" smtClean="0"/>
              <a:t> ( "Second division" ) ; </a:t>
            </a:r>
          </a:p>
          <a:p>
            <a:pPr>
              <a:buNone/>
            </a:pPr>
            <a:r>
              <a:rPr lang="en-US" dirty="0" smtClean="0"/>
              <a:t>			</a:t>
            </a:r>
          </a:p>
          <a:p>
            <a:pPr>
              <a:buNone/>
            </a:pPr>
            <a:r>
              <a:rPr lang="en-US" dirty="0" smtClean="0"/>
              <a:t>e</a:t>
            </a:r>
            <a:r>
              <a:rPr lang="en-US" dirty="0" smtClean="0"/>
              <a:t>lse if </a:t>
            </a:r>
            <a:r>
              <a:rPr lang="en-US" dirty="0" smtClean="0"/>
              <a:t>( per &gt;= 40 )</a:t>
            </a:r>
          </a:p>
          <a:p>
            <a:pPr>
              <a:buNone/>
            </a:pPr>
            <a:r>
              <a:rPr lang="en-US" dirty="0" smtClean="0"/>
              <a:t>		</a:t>
            </a:r>
            <a:r>
              <a:rPr lang="en-US" dirty="0" err="1" smtClean="0"/>
              <a:t>printf</a:t>
            </a:r>
            <a:r>
              <a:rPr lang="en-US" dirty="0" smtClean="0"/>
              <a:t> ( "Third division" ) ; </a:t>
            </a:r>
          </a:p>
          <a:p>
            <a:pPr>
              <a:buNone/>
            </a:pPr>
            <a:endParaRPr lang="en-US" dirty="0" smtClean="0"/>
          </a:p>
          <a:p>
            <a:pPr>
              <a:buNone/>
            </a:pPr>
            <a:r>
              <a:rPr lang="en-US" dirty="0" smtClean="0"/>
              <a:t>else		</a:t>
            </a:r>
          </a:p>
          <a:p>
            <a:pPr>
              <a:buNone/>
            </a:pPr>
            <a:r>
              <a:rPr lang="en-US" dirty="0" smtClean="0"/>
              <a:t>		</a:t>
            </a:r>
            <a:r>
              <a:rPr lang="en-US" dirty="0" err="1" smtClean="0"/>
              <a:t>printf</a:t>
            </a:r>
            <a:r>
              <a:rPr lang="en-US" dirty="0" smtClean="0"/>
              <a:t> ( "Fail" ) ; </a:t>
            </a:r>
          </a:p>
          <a:p>
            <a:pPr>
              <a:buNone/>
            </a:pPr>
            <a:r>
              <a:rPr lang="en-US" dirty="0" smtClean="0"/>
              <a: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r>
              <a:rPr lang="en-US" dirty="0" smtClean="0"/>
              <a:t>Note that the else if clause is nothing different. It is just a way of rearranging the else with the if that follows it. This would be evident if you look at the following code:</a:t>
            </a:r>
            <a:endParaRPr lang="en-US" dirty="0"/>
          </a:p>
        </p:txBody>
      </p:sp>
      <p:pic>
        <p:nvPicPr>
          <p:cNvPr id="5" name="Picture 2"/>
          <p:cNvPicPr>
            <a:picLocks noChangeAspect="1" noChangeArrowheads="1"/>
          </p:cNvPicPr>
          <p:nvPr/>
        </p:nvPicPr>
        <p:blipFill>
          <a:blip r:embed="rId2"/>
          <a:srcRect/>
          <a:stretch>
            <a:fillRect/>
          </a:stretch>
        </p:blipFill>
        <p:spPr bwMode="auto">
          <a:xfrm>
            <a:off x="1600200" y="3276600"/>
            <a:ext cx="5715000" cy="19621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Logical Operators</a:t>
            </a:r>
            <a:endParaRPr lang="en-US" dirty="0"/>
          </a:p>
        </p:txBody>
      </p:sp>
      <p:sp>
        <p:nvSpPr>
          <p:cNvPr id="5" name="Content Placeholder 4"/>
          <p:cNvSpPr>
            <a:spLocks noGrp="1"/>
          </p:cNvSpPr>
          <p:nvPr>
            <p:ph sz="quarter" idx="1"/>
          </p:nvPr>
        </p:nvSpPr>
        <p:spPr/>
        <p:txBody>
          <a:bodyPr/>
          <a:lstStyle/>
          <a:p>
            <a:r>
              <a:rPr lang="en-US" dirty="0" smtClean="0"/>
              <a:t>A company insures its drivers in the following cases:</a:t>
            </a:r>
          </a:p>
          <a:p>
            <a:r>
              <a:rPr lang="en-US" dirty="0" smtClean="0"/>
              <a:t>If the driver is married</a:t>
            </a:r>
          </a:p>
          <a:p>
            <a:r>
              <a:rPr lang="en-US" dirty="0" smtClean="0"/>
              <a:t>If the driver is unmarried, male and above 30 years of age</a:t>
            </a:r>
          </a:p>
          <a:p>
            <a:r>
              <a:rPr lang="en-US" dirty="0" smtClean="0"/>
              <a:t>If the driver is unmarried, female and above 25 years of age.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47500" lnSpcReduction="20000"/>
          </a:bodyPr>
          <a:lstStyle/>
          <a:p>
            <a:pPr>
              <a:buNone/>
            </a:pPr>
            <a:r>
              <a:rPr lang="en-US" dirty="0" smtClean="0"/>
              <a:t>if ( ms == 'M' ) </a:t>
            </a:r>
          </a:p>
          <a:p>
            <a:pPr>
              <a:buNone/>
            </a:pPr>
            <a:r>
              <a:rPr lang="en-US" dirty="0" err="1" smtClean="0"/>
              <a:t>printf</a:t>
            </a:r>
            <a:r>
              <a:rPr lang="en-US" dirty="0" smtClean="0"/>
              <a:t> ( "Driver is insured" ) ; </a:t>
            </a:r>
          </a:p>
          <a:p>
            <a:pPr>
              <a:buNone/>
            </a:pPr>
            <a:r>
              <a:rPr lang="en-US" dirty="0" smtClean="0"/>
              <a:t>else </a:t>
            </a:r>
          </a:p>
          <a:p>
            <a:pPr>
              <a:buNone/>
            </a:pPr>
            <a:r>
              <a:rPr lang="en-US" dirty="0" smtClean="0"/>
              <a:t>	{ </a:t>
            </a:r>
          </a:p>
          <a:p>
            <a:pPr>
              <a:buNone/>
            </a:pPr>
            <a:r>
              <a:rPr lang="en-US" dirty="0" smtClean="0"/>
              <a:t>		if ( sex == 'M' ) </a:t>
            </a:r>
          </a:p>
          <a:p>
            <a:pPr>
              <a:buNone/>
            </a:pPr>
            <a:r>
              <a:rPr lang="en-US" dirty="0" smtClean="0"/>
              <a:t>		 { </a:t>
            </a:r>
          </a:p>
          <a:p>
            <a:pPr>
              <a:buNone/>
            </a:pPr>
            <a:r>
              <a:rPr lang="en-US" dirty="0" smtClean="0"/>
              <a:t>		      if ( age &gt; 30 ) </a:t>
            </a:r>
          </a:p>
          <a:p>
            <a:pPr>
              <a:buNone/>
            </a:pPr>
            <a:r>
              <a:rPr lang="en-US" dirty="0" smtClean="0"/>
              <a:t>		           </a:t>
            </a:r>
            <a:r>
              <a:rPr lang="en-US" dirty="0" err="1" smtClean="0"/>
              <a:t>printf</a:t>
            </a:r>
            <a:r>
              <a:rPr lang="en-US" dirty="0" smtClean="0"/>
              <a:t> ( "Driver is insured" ) ; </a:t>
            </a:r>
          </a:p>
          <a:p>
            <a:pPr>
              <a:buNone/>
            </a:pPr>
            <a:r>
              <a:rPr lang="en-US" dirty="0" smtClean="0"/>
              <a:t>		      else </a:t>
            </a:r>
          </a:p>
          <a:p>
            <a:pPr>
              <a:buNone/>
            </a:pPr>
            <a:r>
              <a:rPr lang="en-US" dirty="0" smtClean="0"/>
              <a:t>                                     </a:t>
            </a:r>
            <a:r>
              <a:rPr lang="en-US" dirty="0" err="1" smtClean="0"/>
              <a:t>printf</a:t>
            </a:r>
            <a:r>
              <a:rPr lang="en-US" dirty="0" smtClean="0"/>
              <a:t> ( "Driver is not insured" ) ; </a:t>
            </a:r>
          </a:p>
          <a:p>
            <a:pPr>
              <a:buNone/>
            </a:pPr>
            <a:r>
              <a:rPr lang="en-US" dirty="0" smtClean="0"/>
              <a:t>		 } </a:t>
            </a:r>
          </a:p>
          <a:p>
            <a:pPr>
              <a:buNone/>
            </a:pPr>
            <a:r>
              <a:rPr lang="en-US" dirty="0" smtClean="0"/>
              <a:t>         else </a:t>
            </a:r>
          </a:p>
          <a:p>
            <a:pPr>
              <a:buNone/>
            </a:pPr>
            <a:r>
              <a:rPr lang="en-US" dirty="0" smtClean="0"/>
              <a:t>		{ </a:t>
            </a:r>
          </a:p>
          <a:p>
            <a:pPr>
              <a:buNone/>
            </a:pPr>
            <a:r>
              <a:rPr lang="en-US" dirty="0" smtClean="0"/>
              <a:t>		       if ( age &gt; 25 ) </a:t>
            </a:r>
          </a:p>
          <a:p>
            <a:pPr>
              <a:buNone/>
            </a:pPr>
            <a:r>
              <a:rPr lang="en-US" dirty="0" smtClean="0"/>
              <a:t>                                    </a:t>
            </a:r>
            <a:r>
              <a:rPr lang="en-US" dirty="0" err="1" smtClean="0"/>
              <a:t>printf</a:t>
            </a:r>
            <a:r>
              <a:rPr lang="en-US" dirty="0" smtClean="0"/>
              <a:t> ( "Driver is insured" ) ; </a:t>
            </a:r>
          </a:p>
          <a:p>
            <a:pPr>
              <a:buNone/>
            </a:pPr>
            <a:r>
              <a:rPr lang="en-US" dirty="0" smtClean="0"/>
              <a:t>                                  else </a:t>
            </a:r>
          </a:p>
          <a:p>
            <a:pPr>
              <a:buNone/>
            </a:pPr>
            <a:r>
              <a:rPr lang="en-US" dirty="0" smtClean="0"/>
              <a:t>                                    </a:t>
            </a:r>
            <a:r>
              <a:rPr lang="en-US" dirty="0" err="1" smtClean="0"/>
              <a:t>printf</a:t>
            </a:r>
            <a:r>
              <a:rPr lang="en-US" dirty="0" smtClean="0"/>
              <a:t> ( "Driver is not insured" ) ; </a:t>
            </a:r>
          </a:p>
          <a:p>
            <a:pPr>
              <a:buNone/>
            </a:pPr>
            <a:r>
              <a:rPr lang="en-US" dirty="0" smtClean="0"/>
              <a:t>		} </a:t>
            </a:r>
          </a:p>
          <a:p>
            <a:pPr>
              <a:buNone/>
            </a:pPr>
            <a:r>
              <a:rPr lang="en-US" dirty="0" smtClean="0"/>
              <a:t>	}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sz="quarter" idx="1"/>
          </p:nvPr>
        </p:nvPicPr>
        <p:blipFill>
          <a:blip r:embed="rId2"/>
          <a:srcRect/>
          <a:stretch>
            <a:fillRect/>
          </a:stretch>
        </p:blipFill>
        <p:spPr bwMode="auto">
          <a:xfrm>
            <a:off x="762000" y="2209800"/>
            <a:ext cx="7391400" cy="201457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Calculation Example:</a:t>
            </a:r>
            <a:endParaRPr lang="en-US" dirty="0"/>
          </a:p>
        </p:txBody>
      </p:sp>
      <p:pic>
        <p:nvPicPr>
          <p:cNvPr id="27650" name="Picture 2"/>
          <p:cNvPicPr>
            <a:picLocks noGrp="1" noChangeAspect="1" noChangeArrowheads="1"/>
          </p:cNvPicPr>
          <p:nvPr>
            <p:ph sz="quarter" idx="1"/>
          </p:nvPr>
        </p:nvPicPr>
        <p:blipFill>
          <a:blip r:embed="rId2"/>
          <a:srcRect/>
          <a:stretch>
            <a:fillRect/>
          </a:stretch>
        </p:blipFill>
        <p:spPr bwMode="auto">
          <a:xfrm>
            <a:off x="1714500" y="1938337"/>
            <a:ext cx="6172200" cy="3590925"/>
          </a:xfrm>
          <a:prstGeom prst="rect">
            <a:avLst/>
          </a:prstGeom>
          <a:noFill/>
          <a:ln w="9525">
            <a:noFill/>
            <a:miter lim="800000"/>
            <a:headEnd/>
            <a:tailEnd/>
          </a:ln>
          <a:effectLst/>
        </p:spPr>
      </p:pic>
      <p:sp>
        <p:nvSpPr>
          <p:cNvPr id="4" name="TextBox 3"/>
          <p:cNvSpPr txBox="1"/>
          <p:nvPr/>
        </p:nvSpPr>
        <p:spPr>
          <a:xfrm>
            <a:off x="1066800" y="1524000"/>
            <a:ext cx="5691238" cy="369332"/>
          </a:xfrm>
          <a:prstGeom prst="rect">
            <a:avLst/>
          </a:prstGeom>
          <a:noFill/>
        </p:spPr>
        <p:txBody>
          <a:bodyPr wrap="none" rtlCol="0">
            <a:spAutoFit/>
          </a:bodyPr>
          <a:lstStyle/>
          <a:p>
            <a:r>
              <a:rPr lang="en-US" dirty="0" smtClean="0"/>
              <a:t>Write a program to calculate the salary as per the following table: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sz="quarter" idx="1"/>
          </p:nvPr>
        </p:nvSpPr>
        <p:spPr/>
        <p:txBody>
          <a:bodyPr/>
          <a:lstStyle/>
          <a:p>
            <a:r>
              <a:rPr lang="en-US" dirty="0" smtClean="0"/>
              <a:t>Computing problems:</a:t>
            </a:r>
          </a:p>
          <a:p>
            <a:pPr lvl="2"/>
            <a:r>
              <a:rPr lang="en-US" dirty="0" smtClean="0"/>
              <a:t>Solved by executing a series of actions in a specific order.</a:t>
            </a:r>
          </a:p>
          <a:p>
            <a:r>
              <a:rPr lang="en-US" dirty="0" smtClean="0"/>
              <a:t>Algorithm a procedure determining</a:t>
            </a:r>
          </a:p>
          <a:p>
            <a:pPr lvl="3"/>
            <a:r>
              <a:rPr lang="en-US" dirty="0" smtClean="0"/>
              <a:t>Actions to be executed</a:t>
            </a:r>
          </a:p>
          <a:p>
            <a:pPr lvl="3"/>
            <a:r>
              <a:rPr lang="en-US" dirty="0" smtClean="0"/>
              <a:t>Order to be executed</a:t>
            </a:r>
          </a:p>
          <a:p>
            <a:pPr lvl="3"/>
            <a:r>
              <a:rPr lang="en-US" dirty="0" smtClean="0"/>
              <a:t>Recipe.</a:t>
            </a:r>
          </a:p>
          <a:p>
            <a:r>
              <a:rPr lang="en-US" dirty="0" smtClean="0"/>
              <a:t>Program Control</a:t>
            </a:r>
          </a:p>
          <a:p>
            <a:pPr lvl="3"/>
            <a:r>
              <a:rPr lang="en-US" dirty="0" smtClean="0"/>
              <a:t>Specifies the order in which statements are executed.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57200" y="228600"/>
            <a:ext cx="8229600" cy="57912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main(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char g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"Enter Gender, Years of Service and </a:t>
            </a:r>
            <a:r>
              <a:rPr kumimoji="0" lang="fr-FR" sz="1200" b="0" i="0" u="none" strike="noStrike" kern="1200" cap="none" spc="0" normalizeH="0" baseline="0" noProof="0" dirty="0" smtClean="0">
                <a:ln>
                  <a:noFill/>
                </a:ln>
                <a:solidFill>
                  <a:schemeClr val="tx1"/>
                </a:solidFill>
                <a:effectLst/>
                <a:uLnTx/>
                <a:uFillTx/>
                <a:latin typeface="+mn-lt"/>
                <a:ea typeface="+mn-ea"/>
                <a:cs typeface="+mn-cs"/>
              </a:rPr>
              <a:t>Qualifications </a:t>
            </a:r>
            <a:r>
              <a:rPr kumimoji="0" lang="fr-FR" sz="1200" b="0" i="0" u="none" strike="noStrike" kern="1200" cap="none" spc="0" normalizeH="0" baseline="0" noProof="0" dirty="0" smtClean="0">
                <a:ln>
                  <a:noFill/>
                </a:ln>
                <a:solidFill>
                  <a:schemeClr val="tx1"/>
                </a:solidFill>
                <a:effectLst/>
                <a:uLnTx/>
                <a:uFillTx/>
                <a:latin typeface="+mn-lt"/>
                <a:ea typeface="+mn-ea"/>
                <a:cs typeface="+mn-cs"/>
              </a:rPr>
              <a:t>( 0 = G, 1 = PG ):" )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pt-BR" sz="1200" b="0" i="0" u="none" strike="noStrike" kern="1200" cap="none" spc="0" normalizeH="0" baseline="0" noProof="0" dirty="0" smtClean="0">
                <a:ln>
                  <a:noFill/>
                </a:ln>
                <a:solidFill>
                  <a:schemeClr val="tx1"/>
                </a:solidFill>
                <a:effectLst/>
                <a:uLnTx/>
                <a:uFillTx/>
                <a:latin typeface="+mn-lt"/>
                <a:ea typeface="+mn-ea"/>
                <a:cs typeface="+mn-cs"/>
              </a:rPr>
              <a:t>	scanf ( "%c%d%d", &amp;g, &amp;yos, &amp;qual )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pt-BR" sz="1200" b="0" i="0" u="none" strike="noStrike" kern="1200" cap="none" spc="0" normalizeH="0" baseline="0" noProof="0" dirty="0" smtClean="0">
                <a:ln>
                  <a:noFill/>
                </a:ln>
                <a:solidFill>
                  <a:schemeClr val="tx1"/>
                </a:solidFill>
                <a:effectLst/>
                <a:uLnTx/>
                <a:uFillTx/>
                <a:latin typeface="+mn-lt"/>
                <a:ea typeface="+mn-ea"/>
                <a:cs typeface="+mn-cs"/>
              </a:rPr>
              <a:t>if ( g == 'm' &amp;&amp; yos &gt;= 10 &amp;&amp; qual == 1 )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15000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 g == 'm'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&gt;=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0 )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pt-BR" sz="1200" b="0" i="0" u="none" strike="noStrike" kern="1200" cap="none" spc="0" normalizeH="0" baseline="0" noProof="0" dirty="0" smtClean="0">
                <a:ln>
                  <a:noFill/>
                </a:ln>
                <a:solidFill>
                  <a:schemeClr val="tx1"/>
                </a:solidFill>
                <a:effectLst/>
                <a:uLnTx/>
                <a:uFillTx/>
                <a:latin typeface="+mn-lt"/>
                <a:ea typeface="+mn-ea"/>
                <a:cs typeface="+mn-cs"/>
              </a:rPr>
              <a:t>	( g == 'm' &amp;&amp; yos &lt; 10 &amp;&amp; qual == 1 ) ) </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10000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g == 'm'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7000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g == 'f'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&gt;=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12000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g == 'f'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&gt;=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9000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g == 'f'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10000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else if ( g == 'f'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yos</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&lt; 10 &amp;&amp;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qual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6000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printf</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nSalary</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of Employee = %d", </a:t>
            </a:r>
            <a:r>
              <a:rPr kumimoji="0" lang="en-US" sz="1200" b="0" i="0" u="none" strike="noStrike" kern="1200" cap="none" spc="0" normalizeH="0" baseline="0" noProof="0" dirty="0" err="1" smtClean="0">
                <a:ln>
                  <a:noFill/>
                </a:ln>
                <a:solidFill>
                  <a:schemeClr val="tx1"/>
                </a:solidFill>
                <a:effectLst/>
                <a:uLnTx/>
                <a:uFillTx/>
                <a:latin typeface="+mn-lt"/>
                <a:ea typeface="+mn-ea"/>
                <a:cs typeface="+mn-cs"/>
              </a:rPr>
              <a:t>sal</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 ;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Hierarchy of Operators Revisited </a:t>
            </a:r>
            <a:endParaRPr lang="en-US" dirty="0"/>
          </a:p>
        </p:txBody>
      </p:sp>
      <p:pic>
        <p:nvPicPr>
          <p:cNvPr id="22530" name="Picture 2"/>
          <p:cNvPicPr>
            <a:picLocks noGrp="1" noChangeAspect="1" noChangeArrowheads="1"/>
          </p:cNvPicPr>
          <p:nvPr>
            <p:ph sz="quarter" idx="1"/>
          </p:nvPr>
        </p:nvPicPr>
        <p:blipFill>
          <a:blip r:embed="rId2"/>
          <a:srcRect/>
          <a:stretch>
            <a:fillRect/>
          </a:stretch>
        </p:blipFill>
        <p:spPr bwMode="auto">
          <a:xfrm>
            <a:off x="1604962" y="1885950"/>
            <a:ext cx="6391275" cy="36957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Word of Caution </a:t>
            </a:r>
            <a:endParaRPr lang="en-US" dirty="0"/>
          </a:p>
        </p:txBody>
      </p:sp>
      <p:pic>
        <p:nvPicPr>
          <p:cNvPr id="23554" name="Picture 2"/>
          <p:cNvPicPr>
            <a:picLocks noGrp="1" noChangeAspect="1" noChangeArrowheads="1"/>
          </p:cNvPicPr>
          <p:nvPr>
            <p:ph sz="quarter" idx="1"/>
          </p:nvPr>
        </p:nvPicPr>
        <p:blipFill>
          <a:blip r:embed="rId2"/>
          <a:srcRect/>
          <a:stretch>
            <a:fillRect/>
          </a:stretch>
        </p:blipFill>
        <p:spPr bwMode="auto">
          <a:xfrm>
            <a:off x="2428875" y="2247900"/>
            <a:ext cx="4743450" cy="297180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lstStyle/>
          <a:p>
            <a:pPr>
              <a:buNone/>
            </a:pPr>
            <a:r>
              <a:rPr lang="en-US" dirty="0" smtClean="0"/>
              <a:t>	main( ) </a:t>
            </a:r>
          </a:p>
          <a:p>
            <a:pPr>
              <a:buNone/>
            </a:pPr>
            <a:r>
              <a:rPr lang="en-US" dirty="0" smtClean="0"/>
              <a:t>{ </a:t>
            </a:r>
          </a:p>
          <a:p>
            <a:pPr>
              <a:buNone/>
            </a:pPr>
            <a:r>
              <a:rPr lang="en-US" dirty="0" smtClean="0"/>
              <a:t>	</a:t>
            </a:r>
            <a:r>
              <a:rPr lang="en-US" dirty="0" err="1" smtClean="0"/>
              <a:t>int</a:t>
            </a:r>
            <a:r>
              <a:rPr lang="en-US" dirty="0" smtClean="0"/>
              <a:t> </a:t>
            </a:r>
            <a:r>
              <a:rPr lang="en-US" dirty="0" err="1" smtClean="0"/>
              <a:t>i</a:t>
            </a:r>
            <a:r>
              <a:rPr lang="en-US" dirty="0" smtClean="0"/>
              <a:t> ; </a:t>
            </a:r>
          </a:p>
          <a:p>
            <a:pPr>
              <a:buNone/>
            </a:pPr>
            <a:r>
              <a:rPr lang="en-US" dirty="0" smtClean="0"/>
              <a:t>	</a:t>
            </a:r>
            <a:r>
              <a:rPr lang="en-US" dirty="0" err="1" smtClean="0"/>
              <a:t>printf</a:t>
            </a:r>
            <a:r>
              <a:rPr lang="en-US" dirty="0" smtClean="0"/>
              <a:t> ( "Enter value of </a:t>
            </a:r>
            <a:r>
              <a:rPr lang="en-US" dirty="0" err="1" smtClean="0"/>
              <a:t>i</a:t>
            </a:r>
            <a:r>
              <a:rPr lang="en-US" dirty="0" smtClean="0"/>
              <a:t> " ) ; </a:t>
            </a:r>
          </a:p>
          <a:p>
            <a:pPr>
              <a:buNone/>
            </a:pPr>
            <a:r>
              <a:rPr lang="en-US" dirty="0" smtClean="0"/>
              <a:t>	</a:t>
            </a:r>
            <a:r>
              <a:rPr lang="en-US" dirty="0" err="1" smtClean="0"/>
              <a:t>scanf</a:t>
            </a:r>
            <a:r>
              <a:rPr lang="en-US" dirty="0" smtClean="0"/>
              <a:t> ( "%d", &amp;</a:t>
            </a:r>
            <a:r>
              <a:rPr lang="en-US" dirty="0" err="1" smtClean="0"/>
              <a:t>i</a:t>
            </a:r>
            <a:r>
              <a:rPr lang="en-US" dirty="0" smtClean="0"/>
              <a:t> ) ; </a:t>
            </a:r>
          </a:p>
          <a:p>
            <a:pPr>
              <a:buNone/>
            </a:pPr>
            <a:r>
              <a:rPr lang="en-US" dirty="0" smtClean="0"/>
              <a:t>	if ( </a:t>
            </a:r>
            <a:r>
              <a:rPr lang="en-US" dirty="0" err="1" smtClean="0"/>
              <a:t>i</a:t>
            </a:r>
            <a:r>
              <a:rPr lang="en-US" dirty="0" smtClean="0"/>
              <a:t> == 5 ) ; </a:t>
            </a:r>
          </a:p>
          <a:p>
            <a:pPr>
              <a:buNone/>
            </a:pPr>
            <a:r>
              <a:rPr lang="en-US" dirty="0" smtClean="0"/>
              <a:t>	</a:t>
            </a:r>
            <a:r>
              <a:rPr lang="en-US" dirty="0" err="1" smtClean="0"/>
              <a:t>printf</a:t>
            </a:r>
            <a:r>
              <a:rPr lang="en-US" dirty="0" smtClean="0"/>
              <a:t> ( "You entered 5" ) ; </a:t>
            </a:r>
          </a:p>
          <a:p>
            <a:pPr>
              <a:buNone/>
            </a:pPr>
            <a:r>
              <a:rPr lang="en-US" dirty="0" smtClean="0"/>
              <a:t>}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End..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Peudocode</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Artificial, informal language used to develop algorithms.</a:t>
            </a:r>
          </a:p>
          <a:p>
            <a:r>
              <a:rPr lang="en-US" dirty="0" smtClean="0"/>
              <a:t>Similar to everyday English.</a:t>
            </a:r>
          </a:p>
          <a:p>
            <a:r>
              <a:rPr lang="en-US" dirty="0" smtClean="0"/>
              <a:t>Not executed on computers.</a:t>
            </a:r>
          </a:p>
          <a:p>
            <a:r>
              <a:rPr lang="en-US" dirty="0" smtClean="0"/>
              <a:t>Used to think out program before coding</a:t>
            </a:r>
          </a:p>
          <a:p>
            <a:r>
              <a:rPr lang="en-US" dirty="0" smtClean="0"/>
              <a:t>Easy to convert in a C program</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sz="quarter" idx="1"/>
          </p:nvPr>
        </p:nvSpPr>
        <p:spPr/>
        <p:txBody>
          <a:bodyPr/>
          <a:lstStyle/>
          <a:p>
            <a:r>
              <a:rPr lang="en-US" dirty="0" smtClean="0"/>
              <a:t>Graphical representation of an algorithm.</a:t>
            </a:r>
          </a:p>
          <a:p>
            <a:endParaRPr lang="en-US" dirty="0" smtClean="0"/>
          </a:p>
          <a:p>
            <a:r>
              <a:rPr lang="en-US" dirty="0" smtClean="0"/>
              <a:t>Special purpose symbols connected by arrows (flow lines).</a:t>
            </a:r>
          </a:p>
          <a:p>
            <a:pPr>
              <a:buNone/>
            </a:pPr>
            <a:endParaRPr lang="en-US" dirty="0" smtClean="0"/>
          </a:p>
          <a:p>
            <a:r>
              <a:rPr lang="en-US" dirty="0" smtClean="0"/>
              <a:t>Rectangle symbol (action symbol)</a:t>
            </a:r>
          </a:p>
          <a:p>
            <a:pPr lvl="3"/>
            <a:r>
              <a:rPr lang="en-US" dirty="0" smtClean="0"/>
              <a:t>Any type of action.</a:t>
            </a:r>
          </a:p>
          <a:p>
            <a:r>
              <a:rPr lang="en-US" dirty="0" smtClean="0"/>
              <a:t>Oval Symbol:</a:t>
            </a:r>
          </a:p>
          <a:p>
            <a:pPr lvl="3"/>
            <a:r>
              <a:rPr lang="en-US" dirty="0" smtClean="0"/>
              <a:t>Beginning or end of a program, or a section of code (circles)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9"/>
          <p:cNvGraphicFramePr>
            <a:graphicFrameLocks noChangeAspect="1"/>
          </p:cNvGraphicFramePr>
          <p:nvPr>
            <p:ph sz="quarter" idx="1"/>
          </p:nvPr>
        </p:nvGraphicFramePr>
        <p:xfrm>
          <a:off x="1295400" y="914400"/>
          <a:ext cx="6172200" cy="5181600"/>
        </p:xfrm>
        <a:graphic>
          <a:graphicData uri="http://schemas.openxmlformats.org/presentationml/2006/ole">
            <p:oleObj spid="_x0000_s1026" name="Visio" r:id="rId3" imgW="6101225" imgH="5549102" progId="">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i="1" dirty="0" smtClean="0"/>
              <a:t>if Statement </a:t>
            </a:r>
            <a:endParaRPr lang="en-US" dirty="0"/>
          </a:p>
        </p:txBody>
      </p:sp>
      <p:sp>
        <p:nvSpPr>
          <p:cNvPr id="3" name="Content Placeholder 2"/>
          <p:cNvSpPr>
            <a:spLocks noGrp="1"/>
          </p:cNvSpPr>
          <p:nvPr>
            <p:ph sz="quarter" idx="1"/>
          </p:nvPr>
        </p:nvSpPr>
        <p:spPr/>
        <p:txBody>
          <a:bodyPr/>
          <a:lstStyle/>
          <a:p>
            <a:r>
              <a:rPr lang="en-US" dirty="0" smtClean="0"/>
              <a:t>if ( expression/this condition is true ) </a:t>
            </a:r>
          </a:p>
          <a:p>
            <a:pPr>
              <a:buNone/>
            </a:pPr>
            <a:r>
              <a:rPr lang="en-US" dirty="0" smtClean="0"/>
              <a:t>            execute this statement ; </a:t>
            </a:r>
            <a:endParaRPr lang="en-US" dirty="0"/>
          </a:p>
        </p:txBody>
      </p:sp>
      <p:pic>
        <p:nvPicPr>
          <p:cNvPr id="6" name="Picture 2"/>
          <p:cNvPicPr>
            <a:picLocks noChangeAspect="1" noChangeArrowheads="1"/>
          </p:cNvPicPr>
          <p:nvPr/>
        </p:nvPicPr>
        <p:blipFill>
          <a:blip r:embed="rId2"/>
          <a:srcRect/>
          <a:stretch>
            <a:fillRect/>
          </a:stretch>
        </p:blipFill>
        <p:spPr bwMode="auto">
          <a:xfrm>
            <a:off x="1676400" y="2819400"/>
            <a:ext cx="5743575" cy="2495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Single-entry/Single exit</a:t>
            </a:r>
          </a:p>
          <a:p>
            <a:endParaRPr lang="en-US" dirty="0" smtClean="0"/>
          </a:p>
          <a:p>
            <a:r>
              <a:rPr lang="en-US" dirty="0" smtClean="0"/>
              <a:t>Non zero is true, zero is false.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295</TotalTime>
  <Words>892</Words>
  <Application>Microsoft Office PowerPoint</Application>
  <PresentationFormat>On-screen Show (4:3)</PresentationFormat>
  <Paragraphs>317</Paragraphs>
  <Slides>44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6" baseType="lpstr">
      <vt:lpstr>Equity</vt:lpstr>
      <vt:lpstr>Visio</vt:lpstr>
      <vt:lpstr>Introduction to Computers and Programming</vt:lpstr>
      <vt:lpstr>Selection/Decision Control</vt:lpstr>
      <vt:lpstr>Programming Methodology</vt:lpstr>
      <vt:lpstr>Algorithms:</vt:lpstr>
      <vt:lpstr>Peudocode:</vt:lpstr>
      <vt:lpstr>Flow Chart:</vt:lpstr>
      <vt:lpstr>Slide 7</vt:lpstr>
      <vt:lpstr>The if Statement </vt:lpstr>
      <vt:lpstr>Slide 9</vt:lpstr>
      <vt:lpstr>Slide 10</vt:lpstr>
      <vt:lpstr>Demonstration of if statement</vt:lpstr>
      <vt:lpstr>Slide 12</vt:lpstr>
      <vt:lpstr>Slide 13</vt:lpstr>
      <vt:lpstr>Slide 14</vt:lpstr>
      <vt:lpstr>Slide 15</vt:lpstr>
      <vt:lpstr>Quick Test</vt:lpstr>
      <vt:lpstr>Multiple IF Statements:</vt:lpstr>
      <vt:lpstr>Example:</vt:lpstr>
      <vt:lpstr>Slide 19</vt:lpstr>
      <vt:lpstr>Slide 20</vt:lpstr>
      <vt:lpstr>The if-else Statement </vt:lpstr>
      <vt:lpstr>Example:</vt:lpstr>
      <vt:lpstr>Calculation of gross salary</vt:lpstr>
      <vt:lpstr>Slide 24</vt:lpstr>
      <vt:lpstr>Ternary Condition:</vt:lpstr>
      <vt:lpstr>Slide 26</vt:lpstr>
      <vt:lpstr>Nested if-else:</vt:lpstr>
      <vt:lpstr>Slide 28</vt:lpstr>
      <vt:lpstr>Logical  Operators:</vt:lpstr>
      <vt:lpstr>Slide 30</vt:lpstr>
      <vt:lpstr>Sample Program:</vt:lpstr>
      <vt:lpstr>Slide 32</vt:lpstr>
      <vt:lpstr>Slide 33</vt:lpstr>
      <vt:lpstr>Else-if Statement</vt:lpstr>
      <vt:lpstr>Cont’d:</vt:lpstr>
      <vt:lpstr>Using Logical Operators</vt:lpstr>
      <vt:lpstr>Slide 37</vt:lpstr>
      <vt:lpstr>Slide 38</vt:lpstr>
      <vt:lpstr>Salary Calculation Example:</vt:lpstr>
      <vt:lpstr>Slide 40</vt:lpstr>
      <vt:lpstr>Hierarchy of Operators Revisited </vt:lpstr>
      <vt:lpstr>A Word of Caution </vt:lpstr>
      <vt:lpstr>Cont’d:</vt:lpstr>
      <vt:lpstr>Slide 44</vt:lpstr>
    </vt:vector>
  </TitlesOfParts>
  <Company>ciit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madam Rabia Farooq</dc:creator>
  <cp:lastModifiedBy>madam Rabia Farooq</cp:lastModifiedBy>
  <cp:revision>217</cp:revision>
  <dcterms:created xsi:type="dcterms:W3CDTF">2011-09-26T06:52:51Z</dcterms:created>
  <dcterms:modified xsi:type="dcterms:W3CDTF">2011-09-28T06:10:03Z</dcterms:modified>
</cp:coreProperties>
</file>