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0"/>
  </p:notesMasterIdLst>
  <p:sldIdLst>
    <p:sldId id="274" r:id="rId2"/>
    <p:sldId id="257" r:id="rId3"/>
    <p:sldId id="258" r:id="rId4"/>
    <p:sldId id="259" r:id="rId5"/>
    <p:sldId id="260" r:id="rId6"/>
    <p:sldId id="262" r:id="rId7"/>
    <p:sldId id="272" r:id="rId8"/>
    <p:sldId id="275" r:id="rId9"/>
    <p:sldId id="263" r:id="rId10"/>
    <p:sldId id="265" r:id="rId11"/>
    <p:sldId id="266" r:id="rId12"/>
    <p:sldId id="267" r:id="rId13"/>
    <p:sldId id="268" r:id="rId14"/>
    <p:sldId id="278" r:id="rId15"/>
    <p:sldId id="277" r:id="rId16"/>
    <p:sldId id="279" r:id="rId17"/>
    <p:sldId id="280" r:id="rId18"/>
    <p:sldId id="281" r:id="rId1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6D79613-F1EE-456A-8405-AE4750F79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C2A-D5E5-44BE-ABAE-D91FE4013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B4B3-9403-4CE4-9AD4-4AEA96E1A5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2105-25D1-4992-A480-28B56591ED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9AAD9EA-DACA-4877-B265-ED1800CA1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DE0D-350E-4E64-B28E-7DB41DAC8E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C1B-5AEF-4957-9969-60612AF69F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5797-22C8-4C60-A0FD-6296249D8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28D9-5795-42A0-BB38-C66BB787E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2EAF-36B3-4D9A-A643-52E1C94756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A51593-BF43-476D-B7BD-A919A3077D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EDA470C-C948-4676-8C4D-DB55A23CB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Operator precedence, </a:t>
            </a:r>
            <a:r>
              <a:rPr lang="en-US" dirty="0" smtClean="0"/>
              <a:t>Associativity </a:t>
            </a:r>
            <a:r>
              <a:rPr lang="en-US" dirty="0" smtClean="0"/>
              <a:t>of operators, Relational and logical </a:t>
            </a:r>
            <a:r>
              <a:rPr lang="en-US" dirty="0" smtClean="0"/>
              <a:t>operators.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 The Programming Language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/>
              <a:t>Assignment Operator:=</a:t>
            </a:r>
            <a:endParaRPr lang="en-US" b="1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62000" y="1447800"/>
            <a:ext cx="7315200" cy="52036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One way to change the value of a variable is by assignment.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Simple assignment has the form </a:t>
            </a:r>
            <a:r>
              <a:rPr lang="en-US" sz="2400" i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= </a:t>
            </a:r>
            <a:r>
              <a:rPr lang="en-US" sz="2400" i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Examples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= 5; /*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is now 5 */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j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; /* j is now 5 */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k = 10 *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+ j; /* k is now 55 */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If </a:t>
            </a:r>
            <a:r>
              <a:rPr lang="en-US" sz="2400" i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and </a:t>
            </a:r>
            <a:r>
              <a:rPr lang="en-US" sz="2400" i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don’t have the same type, then the value of </a:t>
            </a:r>
            <a:r>
              <a:rPr lang="en-US" sz="2400" i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is converted to the type of </a:t>
            </a:r>
            <a:r>
              <a:rPr lang="en-US" sz="2400" i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before assignment: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;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float f;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= 72.99; /*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is now 72 */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f = 136; /* f is now 136.0 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/>
              <a:t>Simple Assignment (Continued)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62000" y="1343025"/>
            <a:ext cx="7620000" cy="46803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Assignment is a true operator, just like + and *. The value of v = e is the value of v after the assignment</a:t>
            </a: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Assignments can be chained together: 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= j = k = 0;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Since the = operator is right associative, this statement is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equivalent to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= (j = (k = 0));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The assignment operator may appear in any expression: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= 1;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k = 1 + (j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);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("%d %d %d\n",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, j, k); /* prints "1 1 2" */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/>
              <a:t>Compound Assignment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62000" y="1598613"/>
            <a:ext cx="7543800" cy="329539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In addition to the simple assignment operator =, C provides ten compound assignment operators, including these five: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+= -= *= /= %=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The expression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v += e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  is equivalent to 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     v = v + e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/>
              <a:t>Compound Assignment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0" y="1295400"/>
            <a:ext cx="7543800" cy="554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Examples: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8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 = 5;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j = 2;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 += j; /* i is now 7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1">
              <a:solidFill>
                <a:srgbClr val="000000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 = 5;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j = 2;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 -= j; /* i is now 3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1">
              <a:solidFill>
                <a:srgbClr val="000000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 = 5;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j = 2;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 *= j; /* i is now 10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1">
              <a:solidFill>
                <a:srgbClr val="000000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 = 5;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j = 2;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 /= j; /* i is now 2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1">
              <a:solidFill>
                <a:srgbClr val="000000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 = 5;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j = 2;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 %= j; /* i is now 1 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 err="1" smtClean="0"/>
              <a:t>Opeartors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		less than</a:t>
            </a:r>
          </a:p>
          <a:p>
            <a:r>
              <a:rPr lang="en-US" dirty="0" smtClean="0"/>
              <a:t>&gt; 		greater than</a:t>
            </a:r>
          </a:p>
          <a:p>
            <a:r>
              <a:rPr lang="en-US" dirty="0" smtClean="0"/>
              <a:t>&lt;= 		less than or equal to</a:t>
            </a:r>
          </a:p>
          <a:p>
            <a:r>
              <a:rPr lang="en-US" dirty="0" smtClean="0"/>
              <a:t>&gt;= 		greater than or equal to</a:t>
            </a:r>
          </a:p>
          <a:p>
            <a:r>
              <a:rPr lang="en-US" dirty="0" smtClean="0"/>
              <a:t>== 		equal to</a:t>
            </a:r>
          </a:p>
          <a:p>
            <a:r>
              <a:rPr lang="en-US" dirty="0" smtClean="0"/>
              <a:t>!=	 	not equal to.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Associativity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5029200"/>
          </a:xfrm>
          <a:ln/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Operator precedence rules alone aren’t enough when an expression contains two or more operators at the same level of precedence. The </a:t>
            </a:r>
            <a:r>
              <a:rPr lang="en-US" sz="2400" b="1" i="1" dirty="0" err="1"/>
              <a:t>associativity</a:t>
            </a:r>
            <a:r>
              <a:rPr lang="en-US" sz="2400" dirty="0"/>
              <a:t> of the operators now comes into play</a:t>
            </a:r>
            <a:r>
              <a:rPr lang="en-US" sz="2400" dirty="0" smtClean="0"/>
              <a:t>.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The binary arithmetic operators are all left associative (they group from left to right); the unary operators are right associative.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and Associativity: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Operators			Associativity</a:t>
            </a:r>
          </a:p>
          <a:p>
            <a:r>
              <a:rPr lang="en-US" dirty="0" smtClean="0"/>
              <a:t>(     )				Left to Right.</a:t>
            </a:r>
          </a:p>
          <a:p>
            <a:r>
              <a:rPr lang="en-US" dirty="0" smtClean="0"/>
              <a:t>+ -(unary)			Right to Left.</a:t>
            </a:r>
          </a:p>
          <a:p>
            <a:r>
              <a:rPr lang="en-US" dirty="0" smtClean="0"/>
              <a:t>* /				Left </a:t>
            </a:r>
            <a:r>
              <a:rPr lang="en-US" dirty="0" smtClean="0"/>
              <a:t>to </a:t>
            </a:r>
            <a:r>
              <a:rPr lang="en-US" dirty="0" smtClean="0"/>
              <a:t>Right</a:t>
            </a:r>
          </a:p>
          <a:p>
            <a:r>
              <a:rPr lang="en-US" dirty="0" smtClean="0"/>
              <a:t>+ </a:t>
            </a:r>
            <a:r>
              <a:rPr lang="en-US" dirty="0" smtClean="0"/>
              <a:t>-(binary</a:t>
            </a:r>
            <a:r>
              <a:rPr lang="en-US" dirty="0" smtClean="0"/>
              <a:t>)			 Left to </a:t>
            </a:r>
            <a:r>
              <a:rPr lang="en-US" dirty="0" smtClean="0"/>
              <a:t>Right</a:t>
            </a:r>
          </a:p>
          <a:p>
            <a:r>
              <a:rPr lang="en-US" dirty="0" smtClean="0"/>
              <a:t>=				</a:t>
            </a:r>
            <a:r>
              <a:rPr lang="en-US" dirty="0" smtClean="0"/>
              <a:t> Right to Left.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 </a:t>
            </a:r>
            <a:r>
              <a:rPr lang="en-US" dirty="0" smtClean="0"/>
              <a:t>of </a:t>
            </a:r>
            <a:r>
              <a:rPr lang="en-US" dirty="0" err="1" smtClean="0"/>
              <a:t>associativity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 smtClean="0"/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Tx/>
              <a:buSz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 err="1" smtClean="0">
                <a:latin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</a:rPr>
              <a:t> - j - k 	</a:t>
            </a:r>
            <a:r>
              <a:rPr lang="en-US" sz="2800" dirty="0" smtClean="0"/>
              <a:t>means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endParaRPr lang="en-US" sz="2800" b="1" dirty="0" smtClean="0">
              <a:latin typeface="Courier New" pitchFamily="49" charset="0"/>
            </a:endParaRP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 smtClean="0">
                <a:latin typeface="Courier New" pitchFamily="49" charset="0"/>
              </a:rPr>
              <a:t>  (</a:t>
            </a:r>
            <a:r>
              <a:rPr lang="en-US" sz="2800" b="1" dirty="0" err="1" smtClean="0">
                <a:latin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</a:rPr>
              <a:t> - j) </a:t>
            </a:r>
            <a:r>
              <a:rPr lang="en-US" sz="2800" b="1" dirty="0" smtClean="0">
                <a:latin typeface="Courier New" pitchFamily="49" charset="0"/>
              </a:rPr>
              <a:t>– k</a:t>
            </a: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b="1" dirty="0" smtClean="0">
              <a:latin typeface="Courier New" pitchFamily="49" charset="0"/>
            </a:endParaRP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Tx/>
              <a:buSz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 err="1" smtClean="0">
                <a:latin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</a:rPr>
              <a:t> * j / k 	</a:t>
            </a:r>
            <a:r>
              <a:rPr lang="en-US" sz="2800" dirty="0" smtClean="0"/>
              <a:t>means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endParaRPr lang="en-US" sz="2800" b="1" dirty="0" smtClean="0">
              <a:latin typeface="Courier New" pitchFamily="49" charset="0"/>
            </a:endParaRP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 smtClean="0">
                <a:latin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</a:rPr>
              <a:t> * j) / </a:t>
            </a:r>
            <a:r>
              <a:rPr lang="en-US" sz="2800" b="1" dirty="0" smtClean="0">
                <a:latin typeface="Courier New" pitchFamily="49" charset="0"/>
              </a:rPr>
              <a:t>k</a:t>
            </a: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b="1" dirty="0" smtClean="0">
              <a:latin typeface="Courier New" pitchFamily="49" charset="0"/>
            </a:endParaRP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Tx/>
              <a:buSz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 err="1" smtClean="0">
                <a:latin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</a:rPr>
              <a:t> - j * </a:t>
            </a:r>
            <a:r>
              <a:rPr lang="en-US" sz="2800" b="1" dirty="0" err="1" smtClean="0">
                <a:latin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</a:rPr>
              <a:t> + k </a:t>
            </a:r>
            <a:r>
              <a:rPr lang="en-US" sz="2800" dirty="0" smtClean="0"/>
              <a:t>means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endParaRPr lang="en-US" sz="2800" b="1" dirty="0" smtClean="0">
              <a:latin typeface="Courier New" pitchFamily="49" charset="0"/>
            </a:endParaRP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 smtClean="0">
                <a:latin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</a:rPr>
              <a:t> - (j * </a:t>
            </a:r>
            <a:r>
              <a:rPr lang="en-US" sz="2800" b="1" dirty="0" err="1" smtClean="0">
                <a:latin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</a:rPr>
              <a:t>)) + </a:t>
            </a:r>
            <a:r>
              <a:rPr lang="en-US" sz="2800" b="1" dirty="0" smtClean="0">
                <a:latin typeface="Courier New" pitchFamily="49" charset="0"/>
              </a:rPr>
              <a:t>k</a:t>
            </a: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b="1" dirty="0" smtClean="0">
              <a:latin typeface="Courier New" pitchFamily="49" charset="0"/>
            </a:endParaRP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Tx/>
              <a:buSz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 smtClean="0">
                <a:latin typeface="Courier New" pitchFamily="49" charset="0"/>
              </a:rPr>
              <a:t>- - </a:t>
            </a:r>
            <a:r>
              <a:rPr lang="en-US" sz="2800" b="1" dirty="0" err="1" smtClean="0">
                <a:latin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</a:rPr>
              <a:t> 	</a:t>
            </a:r>
            <a:r>
              <a:rPr lang="en-US" sz="2800" dirty="0" smtClean="0"/>
              <a:t>means</a:t>
            </a:r>
            <a:r>
              <a:rPr lang="en-US" sz="2800" b="1" dirty="0" smtClean="0">
                <a:latin typeface="Courier New" pitchFamily="49" charset="0"/>
              </a:rPr>
              <a:t> -(-</a:t>
            </a:r>
            <a:r>
              <a:rPr lang="en-US" sz="2800" b="1" dirty="0" err="1" smtClean="0">
                <a:latin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Examples for Evaluation: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/>
              <a:t>Arithmetic Operators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57200" y="1447800"/>
            <a:ext cx="82296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The arithmetic operators are:</a:t>
            </a:r>
          </a:p>
          <a:p>
            <a:pPr marL="341313" indent="-341313">
              <a:spcBef>
                <a:spcPts val="600"/>
              </a:spcBef>
              <a:buClrTx/>
              <a:buSzTx/>
              <a:buFontTx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          addition</a:t>
            </a:r>
            <a:endParaRPr lang="en-US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341313" indent="-341313">
              <a:spcBef>
                <a:spcPts val="600"/>
              </a:spcBef>
              <a:buClrTx/>
              <a:buSzTx/>
              <a:buFontTx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- 	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	subtraction</a:t>
            </a:r>
          </a:p>
          <a:p>
            <a:pPr marL="341313" indent="-341313">
              <a:spcBef>
                <a:spcPts val="600"/>
              </a:spcBef>
              <a:buClrTx/>
              <a:buSzTx/>
              <a:buFontTx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* 		multiplication</a:t>
            </a:r>
            <a:endParaRPr lang="en-US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341313" indent="-341313">
              <a:spcBef>
                <a:spcPts val="600"/>
              </a:spcBef>
              <a:buClrTx/>
              <a:buSzTx/>
              <a:buFontTx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/		division</a:t>
            </a:r>
            <a:endParaRPr lang="en-US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341313" indent="-341313">
              <a:spcBef>
                <a:spcPts val="600"/>
              </a:spcBef>
              <a:buClrTx/>
              <a:buSzTx/>
              <a:buFontTx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% 	remainder 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(modulus</a:t>
            </a:r>
            <a:r>
              <a:rPr lang="en-US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</a:p>
          <a:p>
            <a:pPr marL="341313" indent="-341313">
              <a:spcBef>
                <a:spcPts val="600"/>
              </a:spcBef>
              <a:buClrTx/>
              <a:buSzTx/>
              <a:buFontTx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5%2=1</a:t>
            </a:r>
          </a:p>
          <a:p>
            <a:pPr marL="341313" indent="-341313">
              <a:spcBef>
                <a:spcPts val="600"/>
              </a:spcBef>
              <a:buClrTx/>
              <a:buSzTx/>
              <a:buFontTx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17%7=?</a:t>
            </a:r>
            <a:endParaRPr lang="en-US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/>
              <a:t>Arithmetic Operators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The value of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 % j</a:t>
            </a: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 is the remainder when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 is divided by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j</a:t>
            </a: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. For example, the value of 10 % 3 is 1; the value of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12 % 4</a:t>
            </a: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 is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0</a:t>
            </a: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. The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%</a:t>
            </a: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 operator requires integer operands; all other operators allow either integer or floating-point operands.</a:t>
            </a:r>
          </a:p>
          <a:p>
            <a:pPr marL="341313" indent="-341313">
              <a:spcBef>
                <a:spcPts val="600"/>
              </a:spcBef>
              <a:buFont typeface="Arial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 sz="24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If both operands are integers,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/</a:t>
            </a: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 truncates the result toward </a:t>
            </a:r>
            <a:r>
              <a:rPr lang="en-US" sz="2400" b="1">
                <a:solidFill>
                  <a:srgbClr val="000000"/>
                </a:solidFill>
                <a:ea typeface="DejaVu Sans" charset="0"/>
                <a:cs typeface="DejaVu Sans" charset="0"/>
              </a:rPr>
              <a:t>0</a:t>
            </a: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</a:p>
          <a:p>
            <a:pPr marL="341313" indent="-341313">
              <a:spcBef>
                <a:spcPts val="600"/>
              </a:spcBef>
              <a:buFont typeface="Arial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 sz="24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There is no exponentiation operator.</a:t>
            </a:r>
          </a:p>
          <a:p>
            <a:pPr marL="455613" lvl="1" indent="0">
              <a:spcBef>
                <a:spcPts val="6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Must use “pow” function defined in &lt;math.h&gt;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/>
              <a:t>Operator Precedence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When an expression contains more than one operator, the meaning of the expression may not be immediately clear:</a:t>
            </a: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Does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+ j * k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mean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+ j) * k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   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or</a:t>
            </a: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                                    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+ (j * k)   </a:t>
            </a:r>
            <a:r>
              <a:rPr lang="en-US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?</a:t>
            </a:r>
            <a:endParaRPr lang="en-US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Precedence of the arithmetic operators:</a:t>
            </a:r>
          </a:p>
          <a:p>
            <a:pPr marL="341313" indent="-341313">
              <a:spcBef>
                <a:spcPts val="300"/>
              </a:spcBef>
              <a:buFont typeface="Arial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114800"/>
            <a:ext cx="63150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/>
              <a:t>Operator Precedence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Examples</a:t>
            </a:r>
            <a:r>
              <a:rPr lang="en-US" sz="3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 sz="3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341313" indent="-341313">
              <a:spcBef>
                <a:spcPts val="600"/>
              </a:spcBef>
              <a:buClrTx/>
              <a:buSzTx/>
              <a:buFontTx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+ j * k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	means 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+ (j * k)</a:t>
            </a:r>
          </a:p>
          <a:p>
            <a:pPr marL="341313" indent="-341313">
              <a:spcBef>
                <a:spcPts val="600"/>
              </a:spcBef>
              <a:buClrTx/>
              <a:buSzTx/>
              <a:buFontTx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-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* -j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	</a:t>
            </a:r>
            <a:r>
              <a:rPr lang="en-US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means 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(-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) * (-j)</a:t>
            </a:r>
          </a:p>
          <a:p>
            <a:pPr marL="341313" indent="-341313">
              <a:spcBef>
                <a:spcPts val="600"/>
              </a:spcBef>
              <a:buClrTx/>
              <a:buSzTx/>
              <a:buFontTx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+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 + j / k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	means 	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(+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DejaVu Sans" charset="0"/>
                <a:cs typeface="DejaVu Sans" charset="0"/>
              </a:rPr>
              <a:t>) + (j / k)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/>
              <a:t>Increment and Decrement Operators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229600" cy="4525963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The ++ and -- operators increment and decrement variables</a:t>
            </a:r>
            <a:r>
              <a:rPr lang="en-US" sz="2400" dirty="0" smtClean="0"/>
              <a:t>. They increment or decrement value by 1.</a:t>
            </a:r>
            <a:endParaRPr lang="en-US" sz="2400" dirty="0"/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The operator comes in two varieties.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/>
          </a:p>
          <a:p>
            <a:pPr marL="741363" lvl="1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++ , -- come before the affected variable; that is the prefix mode.</a:t>
            </a:r>
            <a:r>
              <a:rPr lang="en-US" sz="2000" b="1" dirty="0" smtClean="0">
                <a:latin typeface="Courier New" pitchFamily="49" charset="0"/>
              </a:rPr>
              <a:t> ++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, --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endParaRPr lang="en-US" sz="2000" b="1" dirty="0" smtClean="0">
              <a:latin typeface="Courier New" pitchFamily="49" charset="0"/>
            </a:endParaRPr>
          </a:p>
          <a:p>
            <a:pPr marL="741363" lvl="1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++,-- after the affected variable; that’s the postfix mode.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++,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--</a:t>
            </a:r>
            <a:endParaRPr lang="en-US" sz="1600" b="1" dirty="0">
              <a:latin typeface="Courier New" pitchFamily="49" charset="0"/>
            </a:endParaRP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Courier New" pitchFamily="49" charset="0"/>
              </a:rPr>
              <a:t>  </a:t>
            </a: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When </a:t>
            </a:r>
            <a:r>
              <a:rPr lang="en-US" sz="2400" dirty="0"/>
              <a:t>used as a prefix operator, ++ </a:t>
            </a:r>
            <a:r>
              <a:rPr lang="en-US" sz="2400" dirty="0" smtClean="0"/>
              <a:t>increments or -- decrements </a:t>
            </a:r>
            <a:r>
              <a:rPr lang="en-US" sz="2400" dirty="0"/>
              <a:t>the variable before its value is </a:t>
            </a:r>
            <a:r>
              <a:rPr lang="en-US" sz="2400" dirty="0" smtClean="0"/>
              <a:t>fetched.</a:t>
            </a:r>
            <a:endParaRPr lang="en-US" sz="2400" dirty="0"/>
          </a:p>
          <a:p>
            <a:pPr marL="341313" indent="-341313">
              <a:spcBef>
                <a:spcPts val="2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1313" indent="-341313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Courier New" pitchFamily="49" charset="0"/>
              </a:rPr>
              <a:t>Examples: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1313" indent="-341313">
              <a:spcBef>
                <a:spcPts val="500"/>
              </a:spcBef>
              <a:buClrTx/>
              <a:buSz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 = 1;</a:t>
            </a: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latin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</a:rPr>
              <a:t>("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 is %d\n", ++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); </a:t>
            </a: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Courier New" pitchFamily="49" charset="0"/>
              </a:rPr>
              <a:t>/* prints "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 is ?" */</a:t>
            </a: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Courier New" pitchFamily="49" charset="0"/>
              </a:rPr>
              <a:t>Examples of </a:t>
            </a:r>
            <a:r>
              <a:rPr lang="en-US" b="1" dirty="0" err="1" smtClean="0">
                <a:latin typeface="Courier New" pitchFamily="49" charset="0"/>
              </a:rPr>
              <a:t>Shorcuts</a:t>
            </a:r>
            <a:r>
              <a:rPr lang="en-US" b="1" dirty="0" smtClean="0">
                <a:latin typeface="Courier New" pitchFamily="49" charset="0"/>
              </a:rPr>
              <a:t>:</a:t>
            </a: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++</a:t>
            </a: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- -</a:t>
            </a: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Courier New" pitchFamily="49" charset="0"/>
              </a:rPr>
              <a:t>S+=I</a:t>
            </a: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Courier New" pitchFamily="49" charset="0"/>
              </a:rPr>
              <a:t>S-=</a:t>
            </a:r>
            <a:r>
              <a:rPr lang="en-US" b="1" dirty="0" err="1" smtClean="0">
                <a:latin typeface="Courier New" pitchFamily="49" charset="0"/>
              </a:rPr>
              <a:t>i</a:t>
            </a:r>
            <a:endParaRPr lang="en-US" b="1" dirty="0" smtClean="0">
              <a:latin typeface="Courier New" pitchFamily="49" charset="0"/>
            </a:endParaRP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Vs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q=2*++a;</a:t>
            </a:r>
          </a:p>
          <a:p>
            <a:r>
              <a:rPr lang="en-US" dirty="0" smtClean="0"/>
              <a:t>First increment a by I; then multiply a by 2 and assign to q.</a:t>
            </a:r>
          </a:p>
          <a:p>
            <a:endParaRPr lang="en-US" dirty="0" smtClean="0"/>
          </a:p>
          <a:p>
            <a:r>
              <a:rPr lang="en-US" dirty="0" smtClean="0"/>
              <a:t>q=2*a++;</a:t>
            </a:r>
          </a:p>
          <a:p>
            <a:r>
              <a:rPr lang="en-US" dirty="0" smtClean="0"/>
              <a:t>First multiply a by </a:t>
            </a:r>
            <a:r>
              <a:rPr lang="en-US" dirty="0" smtClean="0"/>
              <a:t>2,</a:t>
            </a:r>
            <a:r>
              <a:rPr lang="en-US" dirty="0" smtClean="0"/>
              <a:t> assign to </a:t>
            </a:r>
            <a:r>
              <a:rPr lang="en-US" dirty="0" smtClean="0"/>
              <a:t>q then increment </a:t>
            </a:r>
            <a:r>
              <a:rPr lang="en-US" dirty="0" smtClean="0"/>
              <a:t>a by </a:t>
            </a:r>
            <a:r>
              <a:rPr lang="en-US" dirty="0" smtClean="0"/>
              <a:t>1;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/>
              <a:t>Increment and Decrement Operators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229600" cy="5181600"/>
          </a:xfrm>
          <a:ln/>
        </p:spPr>
        <p:txBody>
          <a:bodyPr/>
          <a:lstStyle/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When used as a postfix operator, ++ increments the variable after its value is fetched:</a:t>
            </a:r>
          </a:p>
          <a:p>
            <a:pPr marL="341313" indent="-341313">
              <a:spcBef>
                <a:spcPts val="2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/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Courier New" pitchFamily="49" charset="0"/>
              </a:rPr>
              <a:t>  i = 1;</a:t>
            </a: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Courier New" pitchFamily="49" charset="0"/>
              </a:rPr>
              <a:t>  printf("i is %d\n", i++); /* prints "i is 1" */</a:t>
            </a: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Courier New" pitchFamily="49" charset="0"/>
              </a:rPr>
              <a:t>  printf("i is %d\n", i); /* prints "i is 2" */</a:t>
            </a:r>
          </a:p>
          <a:p>
            <a:pPr marL="341313" indent="-341313">
              <a:spcBef>
                <a:spcPts val="2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b="1">
              <a:latin typeface="Courier New" pitchFamily="49" charset="0"/>
            </a:endParaRPr>
          </a:p>
          <a:p>
            <a:pPr marL="341313" indent="-341313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The -- operator has similar properties:</a:t>
            </a: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Courier New" pitchFamily="49" charset="0"/>
              </a:rPr>
              <a:t>	   i = 1;</a:t>
            </a: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Courier New" pitchFamily="49" charset="0"/>
              </a:rPr>
              <a:t>  printf("i is %d\n", --i); /* prints "i is 0" */</a:t>
            </a:r>
          </a:p>
          <a:p>
            <a:pPr marL="341313" indent="-341313">
              <a:spcBef>
                <a:spcPts val="4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b="1">
              <a:latin typeface="Courier New" pitchFamily="49" charset="0"/>
            </a:endParaRPr>
          </a:p>
          <a:p>
            <a:pPr marL="341313" indent="-341313">
              <a:spcBef>
                <a:spcPts val="5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Courier New" pitchFamily="49" charset="0"/>
              </a:rPr>
              <a:t>  i = 1;</a:t>
            </a:r>
          </a:p>
          <a:p>
            <a:pPr marL="341313" indent="-341313">
              <a:spcBef>
                <a:spcPts val="45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latin typeface="Courier New" pitchFamily="49" charset="0"/>
              </a:rPr>
              <a:t>  printf("i is %d\n", i--); /* prints "i is 1" */</a:t>
            </a:r>
          </a:p>
          <a:p>
            <a:pPr marL="341313" indent="-341313">
              <a:spcBef>
                <a:spcPts val="45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latin typeface="Courier New" pitchFamily="49" charset="0"/>
              </a:rPr>
              <a:t>  printf("i is %d\n", i); /* prints "i is 0" 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142</TotalTime>
  <Words>815</Words>
  <PresentationFormat>On-screen Show (4:3)</PresentationFormat>
  <Paragraphs>161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Times New Roman</vt:lpstr>
      <vt:lpstr>Arial</vt:lpstr>
      <vt:lpstr>DejaVu Sans</vt:lpstr>
      <vt:lpstr>Courier New</vt:lpstr>
      <vt:lpstr>Equity</vt:lpstr>
      <vt:lpstr>C The Programming Language</vt:lpstr>
      <vt:lpstr>Arithmetic Operators</vt:lpstr>
      <vt:lpstr>Arithmetic Operators</vt:lpstr>
      <vt:lpstr>Operator Precedence</vt:lpstr>
      <vt:lpstr>Operator Precedence</vt:lpstr>
      <vt:lpstr>Increment and Decrement Operators</vt:lpstr>
      <vt:lpstr>Examples:</vt:lpstr>
      <vt:lpstr>Prefix Vs Postfix</vt:lpstr>
      <vt:lpstr>Increment and Decrement Operators</vt:lpstr>
      <vt:lpstr>Assignment Operator:=</vt:lpstr>
      <vt:lpstr>Simple Assignment (Continued)</vt:lpstr>
      <vt:lpstr>Compound Assignment</vt:lpstr>
      <vt:lpstr>Compound Assignment</vt:lpstr>
      <vt:lpstr>Relational Opeartors</vt:lpstr>
      <vt:lpstr>Associativity</vt:lpstr>
      <vt:lpstr>Precedence and Associativity:</vt:lpstr>
      <vt:lpstr>          Examples of associativity: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C FUNDAMENTALS</dc:title>
  <dc:creator>Ritwik Kumar</dc:creator>
  <cp:lastModifiedBy>madam Rabia Farooq</cp:lastModifiedBy>
  <cp:revision>66</cp:revision>
  <cp:lastPrinted>1601-01-01T00:00:00Z</cp:lastPrinted>
  <dcterms:created xsi:type="dcterms:W3CDTF">2007-07-29T15:23:02Z</dcterms:created>
  <dcterms:modified xsi:type="dcterms:W3CDTF">2011-09-23T06:22:02Z</dcterms:modified>
</cp:coreProperties>
</file>