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1670391-6B57-4428-8652-1C40ABDC1517}" type="datetimeFigureOut">
              <a:rPr lang="en-US" smtClean="0"/>
              <a:pPr/>
              <a:t>9/28/2011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F72A963-4384-4587-800E-9D36B2B6655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670391-6B57-4428-8652-1C40ABDC1517}" type="datetimeFigureOut">
              <a:rPr lang="en-US" smtClean="0"/>
              <a:pPr/>
              <a:t>9/28/2011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2A963-4384-4587-800E-9D36B2B665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670391-6B57-4428-8652-1C40ABDC1517}" type="datetimeFigureOut">
              <a:rPr lang="en-US" smtClean="0"/>
              <a:pPr/>
              <a:t>9/28/2011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2A963-4384-4587-800E-9D36B2B665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1670391-6B57-4428-8652-1C40ABDC1517}" type="datetimeFigureOut">
              <a:rPr lang="en-US" smtClean="0"/>
              <a:pPr/>
              <a:t>9/28/2011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72A963-4384-4587-800E-9D36B2B6655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1670391-6B57-4428-8652-1C40ABDC1517}" type="datetimeFigureOut">
              <a:rPr lang="en-US" smtClean="0"/>
              <a:pPr/>
              <a:t>9/28/2011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F72A963-4384-4587-800E-9D36B2B6655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1670391-6B57-4428-8652-1C40ABDC1517}" type="datetimeFigureOut">
              <a:rPr lang="en-US" smtClean="0"/>
              <a:pPr/>
              <a:t>9/28/2011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2A963-4384-4587-800E-9D36B2B6655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31670391-6B57-4428-8652-1C40ABDC1517}" type="datetimeFigureOut">
              <a:rPr lang="en-US" smtClean="0"/>
              <a:pPr/>
              <a:t>9/28/2011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72A963-4384-4587-800E-9D36B2B6655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670391-6B57-4428-8652-1C40ABDC1517}" type="datetimeFigureOut">
              <a:rPr lang="en-US" smtClean="0"/>
              <a:pPr/>
              <a:t>9/28/2011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72A963-4384-4587-800E-9D36B2B665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70391-6B57-4428-8652-1C40ABDC1517}" type="datetimeFigureOut">
              <a:rPr lang="en-US" smtClean="0"/>
              <a:pPr/>
              <a:t>9/28/2011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72A963-4384-4587-800E-9D36B2B665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670391-6B57-4428-8652-1C40ABDC1517}" type="datetimeFigureOut">
              <a:rPr lang="en-US" smtClean="0"/>
              <a:pPr/>
              <a:t>9/28/2011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72A963-4384-4587-800E-9D36B2B6655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670391-6B57-4428-8652-1C40ABDC1517}" type="datetimeFigureOut">
              <a:rPr lang="en-US" smtClean="0"/>
              <a:pPr/>
              <a:t>9/28/2011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EF72A963-4384-4587-800E-9D36B2B6655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1670391-6B57-4428-8652-1C40ABDC1517}" type="datetimeFigureOut">
              <a:rPr lang="en-US" smtClean="0"/>
              <a:pPr/>
              <a:t>9/28/2011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F72A963-4384-4587-800E-9D36B2B665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Let Us C by </a:t>
            </a:r>
            <a:r>
              <a:rPr lang="en-US" dirty="0" err="1" smtClean="0"/>
              <a:t>Yashavant</a:t>
            </a:r>
            <a:r>
              <a:rPr lang="en-US" dirty="0" smtClean="0"/>
              <a:t> </a:t>
            </a:r>
            <a:r>
              <a:rPr lang="en-US" dirty="0" err="1" smtClean="0"/>
              <a:t>Kanetkar</a:t>
            </a:r>
            <a:endParaRPr lang="en-US" dirty="0" smtClean="0"/>
          </a:p>
          <a:p>
            <a:r>
              <a:rPr lang="en-US" dirty="0" smtClean="0"/>
              <a:t>Chapter 3</a:t>
            </a:r>
          </a:p>
          <a:p>
            <a:r>
              <a:rPr lang="en-US" dirty="0" smtClean="0"/>
              <a:t>Case Control Structure</a:t>
            </a:r>
            <a:endParaRPr lang="en-US" dirty="0"/>
          </a:p>
        </p:txBody>
      </p:sp>
      <p:sp>
        <p:nvSpPr>
          <p:cNvPr id="2" name="Title 1"/>
          <p:cNvSpPr>
            <a:spLocks noGrp="1"/>
          </p:cNvSpPr>
          <p:nvPr>
            <p:ph type="ctrTitle"/>
          </p:nvPr>
        </p:nvSpPr>
        <p:spPr/>
        <p:txBody>
          <a:bodyPr/>
          <a:lstStyle/>
          <a:p>
            <a:r>
              <a:rPr smtClean="0"/>
              <a:t>Introduction to Computers and Programming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2000" dirty="0" smtClean="0"/>
              <a:t>If we have no default case, then the program simply falls through the entire switch and continues with the next instruction (if any,) that follows the closing brace of switch. </a:t>
            </a:r>
          </a:p>
          <a:p>
            <a:endParaRPr lang="en-US" sz="2800" dirty="0" smtClean="0"/>
          </a:p>
          <a:p>
            <a:endParaRPr lang="en-US" sz="2800" dirty="0" smtClean="0"/>
          </a:p>
          <a:p>
            <a:r>
              <a:rPr lang="en-US" sz="2000" dirty="0" smtClean="0"/>
              <a:t>Is switch a replacement for if? Yes and no. Yes, because it offers a better way of writing programs as compared to if, and no because in certain situations we are left with no choice but to use if. The disadvantage of switch is that one cannot have a case in a switch which looks like: </a:t>
            </a:r>
          </a:p>
          <a:p>
            <a:pPr>
              <a:buNone/>
            </a:pPr>
            <a:r>
              <a:rPr lang="en-US" sz="2000" dirty="0" smtClean="0"/>
              <a:t>       case </a:t>
            </a:r>
            <a:r>
              <a:rPr lang="en-US" sz="2000" dirty="0" err="1" smtClean="0"/>
              <a:t>i</a:t>
            </a:r>
            <a:r>
              <a:rPr lang="en-US" sz="2000" dirty="0" smtClean="0"/>
              <a:t> &lt;= 20 </a:t>
            </a:r>
            <a:r>
              <a:rPr lang="en-US" sz="1800" dirty="0" smtClean="0"/>
              <a:t>: </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4" name="Content Placeholder 3"/>
          <p:cNvSpPr>
            <a:spLocks noGrp="1"/>
          </p:cNvSpPr>
          <p:nvPr>
            <p:ph sz="quarter" idx="1"/>
          </p:nvPr>
        </p:nvSpPr>
        <p:spPr/>
        <p:txBody>
          <a:bodyPr/>
          <a:lstStyle/>
          <a:p>
            <a:r>
              <a:rPr lang="en-US" dirty="0" smtClean="0"/>
              <a:t>We can check the value of any expression in a switch. Thus the following switch statements are legal. </a:t>
            </a:r>
          </a:p>
          <a:p>
            <a:pPr lvl="2"/>
            <a:r>
              <a:rPr lang="en-US" dirty="0" smtClean="0"/>
              <a:t>switch ( </a:t>
            </a:r>
            <a:r>
              <a:rPr lang="en-US" dirty="0" err="1" smtClean="0"/>
              <a:t>i</a:t>
            </a:r>
            <a:r>
              <a:rPr lang="en-US" dirty="0" smtClean="0"/>
              <a:t> + j * k ) </a:t>
            </a:r>
          </a:p>
          <a:p>
            <a:pPr lvl="2"/>
            <a:r>
              <a:rPr lang="en-US" dirty="0" smtClean="0"/>
              <a:t>switch ( 23 + 45 % 4 * k ) </a:t>
            </a:r>
          </a:p>
          <a:p>
            <a:pPr lvl="2"/>
            <a:r>
              <a:rPr lang="en-US" dirty="0" smtClean="0"/>
              <a:t>switch ( a &lt; 4 &amp;&amp; b &gt; 7 ) </a:t>
            </a:r>
          </a:p>
          <a:p>
            <a:r>
              <a:rPr lang="en-US" dirty="0" smtClean="0"/>
              <a:t>Expressions can also be used in cases provided they are constant expressions. </a:t>
            </a:r>
          </a:p>
          <a:p>
            <a:pPr lvl="2"/>
            <a:r>
              <a:rPr lang="en-US" b="1" dirty="0" smtClean="0"/>
              <a:t>case 3 + 7 is correct</a:t>
            </a:r>
          </a:p>
          <a:p>
            <a:pPr lvl="2"/>
            <a:r>
              <a:rPr lang="en-US" b="1" dirty="0" smtClean="0"/>
              <a:t>case a + b is incorrect.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sz="quarter" idx="1"/>
          </p:nvPr>
        </p:nvSpPr>
        <p:spPr/>
        <p:txBody>
          <a:bodyPr>
            <a:normAutofit/>
          </a:bodyPr>
          <a:lstStyle/>
          <a:p>
            <a:r>
              <a:rPr lang="en-US" sz="2400" dirty="0" smtClean="0"/>
              <a:t>The break statement when used in a switch takes the control outside the switch. However, use of continue will not take the control to the beginning of switch as one is likely to believe. </a:t>
            </a:r>
          </a:p>
          <a:p>
            <a:endParaRPr lang="en-US" sz="2400" dirty="0" smtClean="0"/>
          </a:p>
          <a:p>
            <a:r>
              <a:rPr lang="en-US" sz="2400" dirty="0" smtClean="0"/>
              <a:t>In principle, a switch may occur within another, but in practice it is rarely done. Such statements would be called nested switch statements. </a:t>
            </a:r>
          </a:p>
          <a:p>
            <a:endParaRPr lang="en-US" sz="2400" dirty="0" smtClean="0"/>
          </a:p>
          <a:p>
            <a:r>
              <a:rPr lang="en-US" sz="2400" dirty="0" smtClean="0"/>
              <a:t>The switch statement is very useful while writing menu driven programs. </a:t>
            </a:r>
          </a:p>
          <a:p>
            <a:endParaRPr lang="en-US" b="1"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Versus if-else Ladder :</a:t>
            </a:r>
            <a:endParaRPr lang="en-US" dirty="0"/>
          </a:p>
        </p:txBody>
      </p:sp>
      <p:sp>
        <p:nvSpPr>
          <p:cNvPr id="3" name="Content Placeholder 2"/>
          <p:cNvSpPr>
            <a:spLocks noGrp="1"/>
          </p:cNvSpPr>
          <p:nvPr>
            <p:ph sz="quarter" idx="1"/>
          </p:nvPr>
        </p:nvSpPr>
        <p:spPr/>
        <p:txBody>
          <a:bodyPr/>
          <a:lstStyle/>
          <a:p>
            <a:r>
              <a:rPr lang="en-US" dirty="0" smtClean="0"/>
              <a:t>Switch:</a:t>
            </a:r>
          </a:p>
          <a:p>
            <a:pPr lvl="1"/>
            <a:r>
              <a:rPr lang="en-US" dirty="0" smtClean="0"/>
              <a:t>No float expressions</a:t>
            </a:r>
          </a:p>
          <a:p>
            <a:pPr lvl="1"/>
            <a:r>
              <a:rPr lang="en-US" dirty="0" smtClean="0"/>
              <a:t>No variable expressions</a:t>
            </a:r>
          </a:p>
          <a:p>
            <a:pPr lvl="1"/>
            <a:r>
              <a:rPr lang="en-US" dirty="0" smtClean="0"/>
              <a:t>Each case is unique</a:t>
            </a:r>
          </a:p>
          <a:p>
            <a:pPr lvl="1"/>
            <a:r>
              <a:rPr lang="en-US" dirty="0" smtClean="0"/>
              <a:t>Faster</a:t>
            </a:r>
          </a:p>
          <a:p>
            <a:pPr lvl="1"/>
            <a:r>
              <a:rPr lang="en-US" dirty="0" smtClean="0"/>
              <a:t>2 case switch is slower.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r>
              <a:rPr lang="en-US" dirty="0" smtClean="0"/>
              <a:t>If else:</a:t>
            </a:r>
          </a:p>
          <a:p>
            <a:pPr lvl="1"/>
            <a:r>
              <a:rPr lang="en-US" dirty="0" smtClean="0"/>
              <a:t>Float Expressions</a:t>
            </a:r>
          </a:p>
          <a:p>
            <a:pPr lvl="1"/>
            <a:r>
              <a:rPr lang="en-US" dirty="0" smtClean="0"/>
              <a:t>Variable expressions</a:t>
            </a:r>
          </a:p>
          <a:p>
            <a:pPr lvl="1"/>
            <a:r>
              <a:rPr lang="en-US" dirty="0" smtClean="0"/>
              <a:t>Slow</a:t>
            </a:r>
          </a:p>
          <a:p>
            <a:pPr lvl="2"/>
            <a:r>
              <a:rPr lang="en-US" dirty="0" smtClean="0"/>
              <a:t>Condition evaluation is slow</a:t>
            </a:r>
          </a:p>
          <a:p>
            <a:pPr lvl="1"/>
            <a:r>
              <a:rPr lang="en-US" dirty="0" smtClean="0"/>
              <a:t>Simple if-else is faster.</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goto</a:t>
            </a:r>
            <a:r>
              <a:rPr lang="en-US" dirty="0" smtClean="0"/>
              <a:t> Keyword:</a:t>
            </a:r>
            <a:endParaRPr lang="en-US" dirty="0"/>
          </a:p>
        </p:txBody>
      </p:sp>
      <p:sp>
        <p:nvSpPr>
          <p:cNvPr id="3" name="Content Placeholder 2"/>
          <p:cNvSpPr>
            <a:spLocks noGrp="1"/>
          </p:cNvSpPr>
          <p:nvPr>
            <p:ph sz="quarter" idx="1"/>
          </p:nvPr>
        </p:nvSpPr>
        <p:spPr/>
        <p:txBody>
          <a:bodyPr/>
          <a:lstStyle/>
          <a:p>
            <a:r>
              <a:rPr lang="en-US" dirty="0" smtClean="0"/>
              <a:t>Avoid </a:t>
            </a:r>
            <a:r>
              <a:rPr lang="en-US" dirty="0" err="1" smtClean="0"/>
              <a:t>goto</a:t>
            </a:r>
            <a:r>
              <a:rPr lang="en-US" dirty="0" smtClean="0"/>
              <a:t> keyword!</a:t>
            </a:r>
          </a:p>
          <a:p>
            <a:pPr>
              <a:buNone/>
            </a:pPr>
            <a:endParaRPr lang="en-US" dirty="0" smtClean="0"/>
          </a:p>
          <a:p>
            <a:r>
              <a:rPr lang="en-US" dirty="0" smtClean="0"/>
              <a:t>Using </a:t>
            </a:r>
            <a:r>
              <a:rPr lang="en-US" dirty="0" err="1" smtClean="0"/>
              <a:t>goto</a:t>
            </a:r>
            <a:r>
              <a:rPr lang="en-US" dirty="0" smtClean="0"/>
              <a:t> results in</a:t>
            </a:r>
          </a:p>
          <a:p>
            <a:pPr lvl="2"/>
            <a:r>
              <a:rPr lang="en-US" dirty="0" smtClean="0"/>
              <a:t> Unreadable program</a:t>
            </a:r>
          </a:p>
          <a:p>
            <a:pPr lvl="2"/>
            <a:r>
              <a:rPr lang="en-US" dirty="0" smtClean="0"/>
              <a:t>Unreliable program</a:t>
            </a:r>
          </a:p>
          <a:p>
            <a:pPr lvl="2"/>
            <a:r>
              <a:rPr lang="en-US" dirty="0" smtClean="0"/>
              <a:t>Hard to debug program</a:t>
            </a:r>
            <a:r>
              <a:rPr lang="en-US" b="1" dirty="0" smtClean="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goto</a:t>
            </a:r>
            <a:r>
              <a:rPr lang="en-US" dirty="0" smtClean="0"/>
              <a:t> Statement:</a:t>
            </a:r>
            <a:endParaRPr lang="en-US" dirty="0"/>
          </a:p>
        </p:txBody>
      </p:sp>
      <p:pic>
        <p:nvPicPr>
          <p:cNvPr id="7170" name="Picture 2"/>
          <p:cNvPicPr>
            <a:picLocks noGrp="1" noChangeAspect="1" noChangeArrowheads="1"/>
          </p:cNvPicPr>
          <p:nvPr>
            <p:ph sz="quarter" idx="1"/>
          </p:nvPr>
        </p:nvPicPr>
        <p:blipFill>
          <a:blip r:embed="rId2"/>
          <a:srcRect/>
          <a:stretch>
            <a:fillRect/>
          </a:stretch>
        </p:blipFill>
        <p:spPr bwMode="auto">
          <a:xfrm>
            <a:off x="2573799" y="1447800"/>
            <a:ext cx="4453602" cy="4572000"/>
          </a:xfrm>
          <a:prstGeom prst="rect">
            <a:avLst/>
          </a:prstGeom>
          <a:noFill/>
          <a:ln w="9525">
            <a:noFill/>
            <a:miter lim="800000"/>
            <a:headEnd/>
            <a:tailEnd/>
          </a:ln>
          <a:effectLst/>
        </p:spPr>
      </p:pic>
      <p:sp>
        <p:nvSpPr>
          <p:cNvPr id="5" name="TextBox 4"/>
          <p:cNvSpPr txBox="1"/>
          <p:nvPr/>
        </p:nvSpPr>
        <p:spPr>
          <a:xfrm>
            <a:off x="2971800" y="6096000"/>
            <a:ext cx="295274" cy="369332"/>
          </a:xfrm>
          <a:prstGeom prst="rect">
            <a:avLst/>
          </a:prstGeom>
          <a:noFill/>
        </p:spPr>
        <p:txBody>
          <a:bodyPr wrap="none" rtlCol="0">
            <a:spAutoFit/>
          </a:bodyPr>
          <a:lstStyle/>
          <a:p>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goto</a:t>
            </a:r>
            <a:r>
              <a:rPr lang="en-US" dirty="0" smtClean="0"/>
              <a:t> in Situations:</a:t>
            </a:r>
            <a:endParaRPr lang="en-US" dirty="0"/>
          </a:p>
        </p:txBody>
      </p:sp>
      <p:pic>
        <p:nvPicPr>
          <p:cNvPr id="8194" name="Picture 2"/>
          <p:cNvPicPr>
            <a:picLocks noGrp="1" noChangeAspect="1" noChangeArrowheads="1"/>
          </p:cNvPicPr>
          <p:nvPr>
            <p:ph sz="quarter" idx="1"/>
          </p:nvPr>
        </p:nvPicPr>
        <p:blipFill>
          <a:blip r:embed="rId2"/>
          <a:srcRect/>
          <a:stretch>
            <a:fillRect/>
          </a:stretch>
        </p:blipFill>
        <p:spPr bwMode="auto">
          <a:xfrm>
            <a:off x="2505773" y="1447800"/>
            <a:ext cx="4589653" cy="4572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Decisions Using </a:t>
            </a:r>
            <a:r>
              <a:rPr lang="en-US" b="1" i="1" dirty="0" smtClean="0"/>
              <a:t>switch </a:t>
            </a:r>
            <a:endParaRPr lang="en-US" dirty="0"/>
          </a:p>
        </p:txBody>
      </p:sp>
      <p:sp>
        <p:nvSpPr>
          <p:cNvPr id="3" name="Content Placeholder 2"/>
          <p:cNvSpPr>
            <a:spLocks noGrp="1"/>
          </p:cNvSpPr>
          <p:nvPr>
            <p:ph sz="quarter" idx="1"/>
          </p:nvPr>
        </p:nvSpPr>
        <p:spPr/>
        <p:txBody>
          <a:bodyPr/>
          <a:lstStyle/>
          <a:p>
            <a:r>
              <a:rPr lang="en-US" sz="2000" dirty="0" smtClean="0"/>
              <a:t>Test variables for multiples values. </a:t>
            </a:r>
          </a:p>
          <a:p>
            <a:pPr>
              <a:buNone/>
            </a:pPr>
            <a:endParaRPr lang="en-US" dirty="0" smtClean="0"/>
          </a:p>
          <a:p>
            <a:r>
              <a:rPr lang="en-US" sz="2000" dirty="0" smtClean="0"/>
              <a:t>The control statement that allows us to make a decision from the number of choices is called a switch, or more correctly a switch-case-default, since these three keywords go together to make up the control statement.</a:t>
            </a:r>
          </a:p>
          <a:p>
            <a:endParaRPr lang="en-US" dirty="0"/>
          </a:p>
        </p:txBody>
      </p:sp>
      <p:pic>
        <p:nvPicPr>
          <p:cNvPr id="4" name="Picture 2"/>
          <p:cNvPicPr>
            <a:picLocks noChangeAspect="1" noChangeArrowheads="1"/>
          </p:cNvPicPr>
          <p:nvPr/>
        </p:nvPicPr>
        <p:blipFill>
          <a:blip r:embed="rId2"/>
          <a:srcRect/>
          <a:stretch>
            <a:fillRect/>
          </a:stretch>
        </p:blipFill>
        <p:spPr bwMode="auto">
          <a:xfrm>
            <a:off x="3200400" y="3581400"/>
            <a:ext cx="2962275" cy="27908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Test:</a:t>
            </a:r>
            <a:endParaRPr lang="en-US" dirty="0"/>
          </a:p>
        </p:txBody>
      </p:sp>
      <p:pic>
        <p:nvPicPr>
          <p:cNvPr id="1027" name="Picture 3"/>
          <p:cNvPicPr>
            <a:picLocks noGrp="1" noChangeAspect="1" noChangeArrowheads="1"/>
          </p:cNvPicPr>
          <p:nvPr>
            <p:ph sz="quarter" idx="1"/>
          </p:nvPr>
        </p:nvPicPr>
        <p:blipFill>
          <a:blip r:embed="rId2"/>
          <a:srcRect/>
          <a:stretch>
            <a:fillRect/>
          </a:stretch>
        </p:blipFill>
        <p:spPr bwMode="auto">
          <a:xfrm>
            <a:off x="2462212" y="1690687"/>
            <a:ext cx="4676775" cy="408622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Only Case 2:</a:t>
            </a:r>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2786523" y="1447800"/>
            <a:ext cx="4028153" cy="4572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sz="quarter" idx="1"/>
          </p:nvPr>
        </p:nvPicPr>
        <p:blipFill>
          <a:blip r:embed="rId2"/>
          <a:srcRect/>
          <a:stretch>
            <a:fillRect/>
          </a:stretch>
        </p:blipFill>
        <p:spPr bwMode="auto">
          <a:xfrm>
            <a:off x="1600200" y="172735"/>
            <a:ext cx="5156711" cy="65328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Tips and Traps</a:t>
            </a:r>
            <a:endParaRPr lang="en-US" dirty="0"/>
          </a:p>
        </p:txBody>
      </p:sp>
      <p:sp>
        <p:nvSpPr>
          <p:cNvPr id="3" name="Content Placeholder 2"/>
          <p:cNvSpPr>
            <a:spLocks noGrp="1"/>
          </p:cNvSpPr>
          <p:nvPr>
            <p:ph sz="quarter" idx="1"/>
          </p:nvPr>
        </p:nvSpPr>
        <p:spPr/>
        <p:txBody>
          <a:bodyPr/>
          <a:lstStyle/>
          <a:p>
            <a:r>
              <a:rPr lang="en-US" dirty="0" smtClean="0"/>
              <a:t>Case constants may have any order.</a:t>
            </a:r>
            <a:endParaRPr lang="en-US" dirty="0"/>
          </a:p>
        </p:txBody>
      </p:sp>
      <p:pic>
        <p:nvPicPr>
          <p:cNvPr id="4" name="Picture 2"/>
          <p:cNvPicPr>
            <a:picLocks noChangeAspect="1" noChangeArrowheads="1"/>
          </p:cNvPicPr>
          <p:nvPr/>
        </p:nvPicPr>
        <p:blipFill>
          <a:blip r:embed="rId2"/>
          <a:srcRect/>
          <a:stretch>
            <a:fillRect/>
          </a:stretch>
        </p:blipFill>
        <p:spPr bwMode="auto">
          <a:xfrm>
            <a:off x="2133600" y="2002453"/>
            <a:ext cx="3882010" cy="43221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5" name="Content Placeholder 4"/>
          <p:cNvSpPr>
            <a:spLocks noGrp="1"/>
          </p:cNvSpPr>
          <p:nvPr>
            <p:ph sz="quarter" idx="1"/>
          </p:nvPr>
        </p:nvSpPr>
        <p:spPr/>
        <p:txBody>
          <a:bodyPr/>
          <a:lstStyle/>
          <a:p>
            <a:pPr>
              <a:buNone/>
            </a:pPr>
            <a:r>
              <a:rPr lang="en-US" dirty="0" smtClean="0"/>
              <a:t>You are also allowed to use char values in case and switch as shown in the following program: </a:t>
            </a:r>
          </a:p>
          <a:p>
            <a:endParaRPr lang="en-US" dirty="0"/>
          </a:p>
        </p:txBody>
      </p:sp>
      <p:pic>
        <p:nvPicPr>
          <p:cNvPr id="6" name="Picture 2"/>
          <p:cNvPicPr>
            <a:picLocks noChangeAspect="1" noChangeArrowheads="1"/>
          </p:cNvPicPr>
          <p:nvPr/>
        </p:nvPicPr>
        <p:blipFill>
          <a:blip r:embed="rId2"/>
          <a:srcRect/>
          <a:stretch>
            <a:fillRect/>
          </a:stretch>
        </p:blipFill>
        <p:spPr bwMode="auto">
          <a:xfrm>
            <a:off x="2743200" y="2438400"/>
            <a:ext cx="3200400" cy="3851644"/>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5" name="Content Placeholder 4"/>
          <p:cNvSpPr>
            <a:spLocks noGrp="1"/>
          </p:cNvSpPr>
          <p:nvPr>
            <p:ph sz="quarter" idx="1"/>
          </p:nvPr>
        </p:nvSpPr>
        <p:spPr/>
        <p:txBody>
          <a:bodyPr/>
          <a:lstStyle/>
          <a:p>
            <a:pPr>
              <a:buNone/>
            </a:pPr>
            <a:r>
              <a:rPr lang="en-US" dirty="0" smtClean="0"/>
              <a:t>At times we may want to execute a common set of statements for multiple cases. </a:t>
            </a:r>
          </a:p>
          <a:p>
            <a:pPr>
              <a:buNone/>
            </a:pPr>
            <a:r>
              <a:rPr lang="en-US" sz="1600" dirty="0" smtClean="0"/>
              <a:t>char </a:t>
            </a:r>
            <a:r>
              <a:rPr lang="en-US" sz="1600" dirty="0" err="1" smtClean="0"/>
              <a:t>ch</a:t>
            </a:r>
            <a:r>
              <a:rPr lang="en-US" sz="1600" dirty="0" smtClean="0"/>
              <a:t> ; </a:t>
            </a:r>
          </a:p>
          <a:p>
            <a:pPr>
              <a:buNone/>
            </a:pPr>
            <a:r>
              <a:rPr lang="en-US" sz="1600" dirty="0" err="1" smtClean="0"/>
              <a:t>printf</a:t>
            </a:r>
            <a:r>
              <a:rPr lang="en-US" sz="1600" dirty="0" smtClean="0"/>
              <a:t> ( "Enter any of the alphabet a, b, or c " ) ; </a:t>
            </a:r>
          </a:p>
          <a:p>
            <a:pPr>
              <a:buNone/>
            </a:pPr>
            <a:r>
              <a:rPr lang="en-US" sz="1600" dirty="0" err="1" smtClean="0"/>
              <a:t>scanf</a:t>
            </a:r>
            <a:r>
              <a:rPr lang="en-US" sz="1600" dirty="0" smtClean="0"/>
              <a:t> ( "%c", &amp;</a:t>
            </a:r>
            <a:r>
              <a:rPr lang="en-US" sz="1600" dirty="0" err="1" smtClean="0"/>
              <a:t>ch</a:t>
            </a:r>
            <a:r>
              <a:rPr lang="en-US" sz="1600" dirty="0" smtClean="0"/>
              <a:t> ) ; </a:t>
            </a:r>
          </a:p>
          <a:p>
            <a:pPr>
              <a:buNone/>
            </a:pPr>
            <a:endParaRPr lang="en-US" dirty="0" smtClean="0"/>
          </a:p>
          <a:p>
            <a:endParaRPr lang="en-US" dirty="0"/>
          </a:p>
        </p:txBody>
      </p:sp>
      <p:pic>
        <p:nvPicPr>
          <p:cNvPr id="7" name="Picture 2"/>
          <p:cNvPicPr>
            <a:picLocks noChangeAspect="1" noChangeArrowheads="1"/>
          </p:cNvPicPr>
          <p:nvPr/>
        </p:nvPicPr>
        <p:blipFill>
          <a:blip r:embed="rId2"/>
          <a:srcRect/>
          <a:stretch>
            <a:fillRect/>
          </a:stretch>
        </p:blipFill>
        <p:spPr bwMode="auto">
          <a:xfrm>
            <a:off x="904970" y="3276600"/>
            <a:ext cx="3209830" cy="3022198"/>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5" name="Content Placeholder 4"/>
          <p:cNvSpPr>
            <a:spLocks noGrp="1"/>
          </p:cNvSpPr>
          <p:nvPr>
            <p:ph sz="quarter" idx="1"/>
          </p:nvPr>
        </p:nvSpPr>
        <p:spPr/>
        <p:txBody>
          <a:bodyPr/>
          <a:lstStyle/>
          <a:p>
            <a:r>
              <a:rPr lang="en-US" sz="2000" dirty="0" smtClean="0"/>
              <a:t>Even if there are multiple statements to be executed in each case there is no need to enclose them within a pair of braces (unlike if, and else). </a:t>
            </a:r>
          </a:p>
          <a:p>
            <a:endParaRPr lang="en-US" sz="2000" dirty="0" smtClean="0"/>
          </a:p>
          <a:p>
            <a:r>
              <a:rPr lang="en-US" sz="2000" dirty="0" smtClean="0"/>
              <a:t>Every statement in a switch must belong to some case or the other</a:t>
            </a:r>
            <a:r>
              <a:rPr lang="en-US" dirty="0" smtClean="0"/>
              <a:t>. </a:t>
            </a:r>
          </a:p>
          <a:p>
            <a:endParaRPr lang="en-US" dirty="0"/>
          </a:p>
        </p:txBody>
      </p:sp>
      <p:pic>
        <p:nvPicPr>
          <p:cNvPr id="9" name="Picture 3"/>
          <p:cNvPicPr>
            <a:picLocks noChangeAspect="1" noChangeArrowheads="1"/>
          </p:cNvPicPr>
          <p:nvPr/>
        </p:nvPicPr>
        <p:blipFill>
          <a:blip r:embed="rId2"/>
          <a:srcRect/>
          <a:stretch>
            <a:fillRect/>
          </a:stretch>
        </p:blipFill>
        <p:spPr bwMode="auto">
          <a:xfrm>
            <a:off x="2895600" y="3152776"/>
            <a:ext cx="2362200" cy="3428716"/>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54</TotalTime>
  <Words>526</Words>
  <Application>Microsoft Office PowerPoint</Application>
  <PresentationFormat>On-screen Show (4:3)</PresentationFormat>
  <Paragraphs>65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Introduction to Computers and Programming</vt:lpstr>
      <vt:lpstr>Decisions Using switch </vt:lpstr>
      <vt:lpstr>Quick Test:</vt:lpstr>
      <vt:lpstr>Only Case 2:</vt:lpstr>
      <vt:lpstr>Slide 5</vt:lpstr>
      <vt:lpstr>The Tips and Traps</vt:lpstr>
      <vt:lpstr>Cont’d:</vt:lpstr>
      <vt:lpstr>Cont’d:</vt:lpstr>
      <vt:lpstr>Cont’d:</vt:lpstr>
      <vt:lpstr>Slide 10</vt:lpstr>
      <vt:lpstr>Cont’d:</vt:lpstr>
      <vt:lpstr>Cont’d:</vt:lpstr>
      <vt:lpstr>switch Versus if-else Ladder :</vt:lpstr>
      <vt:lpstr>Slide 14</vt:lpstr>
      <vt:lpstr>The goto Keyword:</vt:lpstr>
      <vt:lpstr>Example goto Statement:</vt:lpstr>
      <vt:lpstr>Using goto in Situations:</vt:lpstr>
    </vt:vector>
  </TitlesOfParts>
  <Company>ciit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Programming</dc:title>
  <dc:creator>madam Rabia Farooq</dc:creator>
  <cp:lastModifiedBy>madam Rabia Farooq</cp:lastModifiedBy>
  <cp:revision>72</cp:revision>
  <dcterms:created xsi:type="dcterms:W3CDTF">2011-09-27T10:59:26Z</dcterms:created>
  <dcterms:modified xsi:type="dcterms:W3CDTF">2011-09-28T06:25:37Z</dcterms:modified>
</cp:coreProperties>
</file>