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65" r:id="rId3"/>
    <p:sldId id="257" r:id="rId4"/>
    <p:sldId id="258" r:id="rId5"/>
    <p:sldId id="259" r:id="rId6"/>
    <p:sldId id="260" r:id="rId7"/>
    <p:sldId id="261" r:id="rId8"/>
    <p:sldId id="315" r:id="rId9"/>
    <p:sldId id="336" r:id="rId10"/>
    <p:sldId id="263" r:id="rId11"/>
    <p:sldId id="262" r:id="rId12"/>
    <p:sldId id="337" r:id="rId13"/>
    <p:sldId id="317" r:id="rId14"/>
    <p:sldId id="341" r:id="rId15"/>
    <p:sldId id="318" r:id="rId16"/>
    <p:sldId id="328" r:id="rId17"/>
    <p:sldId id="338" r:id="rId18"/>
    <p:sldId id="320" r:id="rId19"/>
    <p:sldId id="339" r:id="rId20"/>
    <p:sldId id="301" r:id="rId21"/>
    <p:sldId id="313" r:id="rId22"/>
    <p:sldId id="319" r:id="rId23"/>
    <p:sldId id="314" r:id="rId24"/>
    <p:sldId id="309" r:id="rId25"/>
    <p:sldId id="311" r:id="rId26"/>
    <p:sldId id="310" r:id="rId27"/>
    <p:sldId id="271" r:id="rId28"/>
    <p:sldId id="264" r:id="rId29"/>
    <p:sldId id="272" r:id="rId30"/>
    <p:sldId id="277" r:id="rId31"/>
    <p:sldId id="278" r:id="rId32"/>
    <p:sldId id="279" r:id="rId33"/>
    <p:sldId id="280" r:id="rId34"/>
    <p:sldId id="281" r:id="rId35"/>
    <p:sldId id="300" r:id="rId36"/>
    <p:sldId id="302" r:id="rId37"/>
    <p:sldId id="303" r:id="rId38"/>
    <p:sldId id="304" r:id="rId39"/>
    <p:sldId id="316" r:id="rId40"/>
    <p:sldId id="274" r:id="rId41"/>
    <p:sldId id="329" r:id="rId42"/>
    <p:sldId id="330" r:id="rId43"/>
    <p:sldId id="323" r:id="rId44"/>
    <p:sldId id="331" r:id="rId45"/>
    <p:sldId id="333" r:id="rId46"/>
    <p:sldId id="335" r:id="rId47"/>
    <p:sldId id="325" r:id="rId48"/>
    <p:sldId id="326" r:id="rId49"/>
    <p:sldId id="308" r:id="rId50"/>
    <p:sldId id="307" r:id="rId51"/>
    <p:sldId id="34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68"/>
    <p:restoredTop sz="86420"/>
  </p:normalViewPr>
  <p:slideViewPr>
    <p:cSldViewPr snapToGrid="0" snapToObjects="1">
      <p:cViewPr>
        <p:scale>
          <a:sx n="107" d="100"/>
          <a:sy n="107" d="100"/>
        </p:scale>
        <p:origin x="144" y="216"/>
      </p:cViewPr>
      <p:guideLst/>
    </p:cSldViewPr>
  </p:slideViewPr>
  <p:outlineViewPr>
    <p:cViewPr>
      <p:scale>
        <a:sx n="33" d="100"/>
        <a:sy n="33" d="100"/>
      </p:scale>
      <p:origin x="0" y="-152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BDC7E-C43C-48F8-9F99-632D7D901268}"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524C0C69-30AB-4724-BABE-012749AE6853}">
      <dgm:prSet/>
      <dgm:spPr/>
      <dgm:t>
        <a:bodyPr/>
        <a:lstStyle/>
        <a:p>
          <a:r>
            <a:rPr lang="en-US"/>
            <a:t>Imbalanced data</a:t>
          </a:r>
          <a:br>
            <a:rPr lang="en-US"/>
          </a:br>
          <a:endParaRPr lang="en-US"/>
        </a:p>
      </dgm:t>
    </dgm:pt>
    <dgm:pt modelId="{1F21482B-B698-4D4F-A9D4-91C6886444BE}" type="parTrans" cxnId="{A0EFF873-F365-484D-8A56-BFA260062F52}">
      <dgm:prSet/>
      <dgm:spPr/>
      <dgm:t>
        <a:bodyPr/>
        <a:lstStyle/>
        <a:p>
          <a:endParaRPr lang="en-US"/>
        </a:p>
      </dgm:t>
    </dgm:pt>
    <dgm:pt modelId="{73FA73DE-3CEC-4699-8256-4E8B661536AE}" type="sibTrans" cxnId="{A0EFF873-F365-484D-8A56-BFA260062F52}">
      <dgm:prSet/>
      <dgm:spPr/>
      <dgm:t>
        <a:bodyPr/>
        <a:lstStyle/>
        <a:p>
          <a:endParaRPr lang="en-US"/>
        </a:p>
      </dgm:t>
    </dgm:pt>
    <dgm:pt modelId="{D823D25C-8A32-44FD-9DAD-287484378191}">
      <dgm:prSet/>
      <dgm:spPr/>
      <dgm:t>
        <a:bodyPr/>
        <a:lstStyle/>
        <a:p>
          <a:r>
            <a:rPr lang="en-US"/>
            <a:t>• Common approaches and recent works </a:t>
          </a:r>
        </a:p>
      </dgm:t>
    </dgm:pt>
    <dgm:pt modelId="{F085512E-3B53-4146-BAEC-BAF1A83D7854}" type="parTrans" cxnId="{7FEBDA57-9D19-4511-BDAB-28CBC7179AC2}">
      <dgm:prSet/>
      <dgm:spPr/>
      <dgm:t>
        <a:bodyPr/>
        <a:lstStyle/>
        <a:p>
          <a:endParaRPr lang="en-US"/>
        </a:p>
      </dgm:t>
    </dgm:pt>
    <dgm:pt modelId="{970270B1-BAF7-4F6F-A1F7-63E517C377ED}" type="sibTrans" cxnId="{7FEBDA57-9D19-4511-BDAB-28CBC7179AC2}">
      <dgm:prSet/>
      <dgm:spPr/>
      <dgm:t>
        <a:bodyPr/>
        <a:lstStyle/>
        <a:p>
          <a:endParaRPr lang="en-US"/>
        </a:p>
      </dgm:t>
    </dgm:pt>
    <dgm:pt modelId="{57F1915D-2B62-4B47-AE4A-9A2393F00FBA}">
      <dgm:prSet/>
      <dgm:spPr/>
      <dgm:t>
        <a:bodyPr/>
        <a:lstStyle/>
        <a:p>
          <a:r>
            <a:rPr lang="en-US"/>
            <a:t>• “Balanced” random forests</a:t>
          </a:r>
          <a:br>
            <a:rPr lang="en-US"/>
          </a:br>
          <a:endParaRPr lang="en-US"/>
        </a:p>
      </dgm:t>
    </dgm:pt>
    <dgm:pt modelId="{DFB74409-936D-4205-A015-E44B510198C2}" type="parTrans" cxnId="{8948F53C-E993-4D9A-B7C8-898D6DC1D891}">
      <dgm:prSet/>
      <dgm:spPr/>
      <dgm:t>
        <a:bodyPr/>
        <a:lstStyle/>
        <a:p>
          <a:endParaRPr lang="en-US"/>
        </a:p>
      </dgm:t>
    </dgm:pt>
    <dgm:pt modelId="{2A4C7230-3924-4EB8-B878-6E6D2F34951D}" type="sibTrans" cxnId="{8948F53C-E993-4D9A-B7C8-898D6DC1D891}">
      <dgm:prSet/>
      <dgm:spPr/>
      <dgm:t>
        <a:bodyPr/>
        <a:lstStyle/>
        <a:p>
          <a:endParaRPr lang="en-US"/>
        </a:p>
      </dgm:t>
    </dgm:pt>
    <dgm:pt modelId="{722280FF-E936-461F-A1A3-E8745D213B14}">
      <dgm:prSet/>
      <dgm:spPr/>
      <dgm:t>
        <a:bodyPr/>
        <a:lstStyle/>
        <a:p>
          <a:r>
            <a:rPr lang="en-US"/>
            <a:t>• “Weighted” random forests</a:t>
          </a:r>
          <a:br>
            <a:rPr lang="en-US"/>
          </a:br>
          <a:endParaRPr lang="en-US"/>
        </a:p>
      </dgm:t>
    </dgm:pt>
    <dgm:pt modelId="{06D8FAB1-351B-4D61-909E-92D8B7F72596}" type="parTrans" cxnId="{099ACF98-A93F-4AE6-BC71-D47C7EDCFB30}">
      <dgm:prSet/>
      <dgm:spPr/>
      <dgm:t>
        <a:bodyPr/>
        <a:lstStyle/>
        <a:p>
          <a:endParaRPr lang="en-US"/>
        </a:p>
      </dgm:t>
    </dgm:pt>
    <dgm:pt modelId="{DCEF5184-4302-4C93-BA29-6461AE2671BE}" type="sibTrans" cxnId="{099ACF98-A93F-4AE6-BC71-D47C7EDCFB30}">
      <dgm:prSet/>
      <dgm:spPr/>
      <dgm:t>
        <a:bodyPr/>
        <a:lstStyle/>
        <a:p>
          <a:endParaRPr lang="en-US"/>
        </a:p>
      </dgm:t>
    </dgm:pt>
    <dgm:pt modelId="{A6CF7D7E-FBC3-4481-9FB9-58DC525AB701}">
      <dgm:prSet/>
      <dgm:spPr/>
      <dgm:t>
        <a:bodyPr/>
        <a:lstStyle/>
        <a:p>
          <a:r>
            <a:rPr lang="en-US"/>
            <a:t>•Performance Metrics</a:t>
          </a:r>
        </a:p>
      </dgm:t>
    </dgm:pt>
    <dgm:pt modelId="{9071B33B-3CA8-4D90-B20B-0379DF5835B0}" type="parTrans" cxnId="{FAD96D97-A584-44BD-91F6-2D0CF47A785B}">
      <dgm:prSet/>
      <dgm:spPr/>
      <dgm:t>
        <a:bodyPr/>
        <a:lstStyle/>
        <a:p>
          <a:endParaRPr lang="en-US"/>
        </a:p>
      </dgm:t>
    </dgm:pt>
    <dgm:pt modelId="{9C99D845-DAE4-4F41-8309-221FE6AD7B11}" type="sibTrans" cxnId="{FAD96D97-A584-44BD-91F6-2D0CF47A785B}">
      <dgm:prSet/>
      <dgm:spPr/>
      <dgm:t>
        <a:bodyPr/>
        <a:lstStyle/>
        <a:p>
          <a:endParaRPr lang="en-US"/>
        </a:p>
      </dgm:t>
    </dgm:pt>
    <dgm:pt modelId="{B4AF4104-7F01-47D4-9D7C-F75DC4E2D364}">
      <dgm:prSet/>
      <dgm:spPr/>
      <dgm:t>
        <a:bodyPr/>
        <a:lstStyle/>
        <a:p>
          <a:r>
            <a:rPr lang="en-US"/>
            <a:t>Model evaluation and results</a:t>
          </a:r>
          <a:br>
            <a:rPr lang="en-US"/>
          </a:br>
          <a:endParaRPr lang="en-US"/>
        </a:p>
      </dgm:t>
    </dgm:pt>
    <dgm:pt modelId="{A309B0F4-3FEF-444D-8D01-12F0EB5BCCE5}" type="parTrans" cxnId="{E7688121-9A19-4526-B5A7-11B5A061DE55}">
      <dgm:prSet/>
      <dgm:spPr/>
      <dgm:t>
        <a:bodyPr/>
        <a:lstStyle/>
        <a:p>
          <a:endParaRPr lang="en-US"/>
        </a:p>
      </dgm:t>
    </dgm:pt>
    <dgm:pt modelId="{0FE75FA3-72FA-43CB-A89D-E556F4591F37}" type="sibTrans" cxnId="{E7688121-9A19-4526-B5A7-11B5A061DE55}">
      <dgm:prSet/>
      <dgm:spPr/>
      <dgm:t>
        <a:bodyPr/>
        <a:lstStyle/>
        <a:p>
          <a:endParaRPr lang="en-US"/>
        </a:p>
      </dgm:t>
    </dgm:pt>
    <dgm:pt modelId="{FC628D86-F72E-EF48-A965-2E961F65BA41}" type="pres">
      <dgm:prSet presAssocID="{54ABDC7E-C43C-48F8-9F99-632D7D901268}" presName="Name0" presStyleCnt="0">
        <dgm:presLayoutVars>
          <dgm:dir/>
          <dgm:animLvl val="lvl"/>
          <dgm:resizeHandles val="exact"/>
        </dgm:presLayoutVars>
      </dgm:prSet>
      <dgm:spPr/>
    </dgm:pt>
    <dgm:pt modelId="{9AA3AF86-0898-B644-B20E-2B1F9C2BC3EE}" type="pres">
      <dgm:prSet presAssocID="{524C0C69-30AB-4724-BABE-012749AE6853}" presName="linNode" presStyleCnt="0"/>
      <dgm:spPr/>
    </dgm:pt>
    <dgm:pt modelId="{4C317B5E-A30F-D640-8008-4881C9EC82B9}" type="pres">
      <dgm:prSet presAssocID="{524C0C69-30AB-4724-BABE-012749AE6853}" presName="parentText" presStyleLbl="node1" presStyleIdx="0" presStyleCnt="6">
        <dgm:presLayoutVars>
          <dgm:chMax val="1"/>
          <dgm:bulletEnabled val="1"/>
        </dgm:presLayoutVars>
      </dgm:prSet>
      <dgm:spPr/>
    </dgm:pt>
    <dgm:pt modelId="{47FC1D11-9FCC-874A-908E-DF82672404C9}" type="pres">
      <dgm:prSet presAssocID="{73FA73DE-3CEC-4699-8256-4E8B661536AE}" presName="sp" presStyleCnt="0"/>
      <dgm:spPr/>
    </dgm:pt>
    <dgm:pt modelId="{03972D85-3E79-914D-A360-AD4F2FB4A84B}" type="pres">
      <dgm:prSet presAssocID="{D823D25C-8A32-44FD-9DAD-287484378191}" presName="linNode" presStyleCnt="0"/>
      <dgm:spPr/>
    </dgm:pt>
    <dgm:pt modelId="{046943A3-A3D5-3948-BF3F-E769CD2C8307}" type="pres">
      <dgm:prSet presAssocID="{D823D25C-8A32-44FD-9DAD-287484378191}" presName="parentText" presStyleLbl="node1" presStyleIdx="1" presStyleCnt="6">
        <dgm:presLayoutVars>
          <dgm:chMax val="1"/>
          <dgm:bulletEnabled val="1"/>
        </dgm:presLayoutVars>
      </dgm:prSet>
      <dgm:spPr/>
    </dgm:pt>
    <dgm:pt modelId="{D8BE8A72-5338-C442-BF85-CF96A6EF6E93}" type="pres">
      <dgm:prSet presAssocID="{970270B1-BAF7-4F6F-A1F7-63E517C377ED}" presName="sp" presStyleCnt="0"/>
      <dgm:spPr/>
    </dgm:pt>
    <dgm:pt modelId="{64E85E01-E35A-AB4E-AC9F-71E9D9C25FBB}" type="pres">
      <dgm:prSet presAssocID="{57F1915D-2B62-4B47-AE4A-9A2393F00FBA}" presName="linNode" presStyleCnt="0"/>
      <dgm:spPr/>
    </dgm:pt>
    <dgm:pt modelId="{13BD4AFE-27F0-2545-8691-4D6B9E74B5BD}" type="pres">
      <dgm:prSet presAssocID="{57F1915D-2B62-4B47-AE4A-9A2393F00FBA}" presName="parentText" presStyleLbl="node1" presStyleIdx="2" presStyleCnt="6">
        <dgm:presLayoutVars>
          <dgm:chMax val="1"/>
          <dgm:bulletEnabled val="1"/>
        </dgm:presLayoutVars>
      </dgm:prSet>
      <dgm:spPr/>
    </dgm:pt>
    <dgm:pt modelId="{68964622-FEDB-EA4F-914C-C13A187E0670}" type="pres">
      <dgm:prSet presAssocID="{2A4C7230-3924-4EB8-B878-6E6D2F34951D}" presName="sp" presStyleCnt="0"/>
      <dgm:spPr/>
    </dgm:pt>
    <dgm:pt modelId="{19B481E2-A0D9-7040-970A-8E72286FA6BD}" type="pres">
      <dgm:prSet presAssocID="{722280FF-E936-461F-A1A3-E8745D213B14}" presName="linNode" presStyleCnt="0"/>
      <dgm:spPr/>
    </dgm:pt>
    <dgm:pt modelId="{AEA19ED0-1AB6-DC4E-94C0-1187B187D05B}" type="pres">
      <dgm:prSet presAssocID="{722280FF-E936-461F-A1A3-E8745D213B14}" presName="parentText" presStyleLbl="node1" presStyleIdx="3" presStyleCnt="6">
        <dgm:presLayoutVars>
          <dgm:chMax val="1"/>
          <dgm:bulletEnabled val="1"/>
        </dgm:presLayoutVars>
      </dgm:prSet>
      <dgm:spPr/>
    </dgm:pt>
    <dgm:pt modelId="{AD18751C-FD85-4E49-A163-59DC49DC3678}" type="pres">
      <dgm:prSet presAssocID="{DCEF5184-4302-4C93-BA29-6461AE2671BE}" presName="sp" presStyleCnt="0"/>
      <dgm:spPr/>
    </dgm:pt>
    <dgm:pt modelId="{98239158-F7AD-4C49-96C7-B06D530D4E65}" type="pres">
      <dgm:prSet presAssocID="{A6CF7D7E-FBC3-4481-9FB9-58DC525AB701}" presName="linNode" presStyleCnt="0"/>
      <dgm:spPr/>
    </dgm:pt>
    <dgm:pt modelId="{0BA97BB0-97FC-2D44-8950-418C82970C49}" type="pres">
      <dgm:prSet presAssocID="{A6CF7D7E-FBC3-4481-9FB9-58DC525AB701}" presName="parentText" presStyleLbl="node1" presStyleIdx="4" presStyleCnt="6">
        <dgm:presLayoutVars>
          <dgm:chMax val="1"/>
          <dgm:bulletEnabled val="1"/>
        </dgm:presLayoutVars>
      </dgm:prSet>
      <dgm:spPr/>
    </dgm:pt>
    <dgm:pt modelId="{ADAAC562-AE65-3E4F-AC78-6AAA7FA41281}" type="pres">
      <dgm:prSet presAssocID="{9C99D845-DAE4-4F41-8309-221FE6AD7B11}" presName="sp" presStyleCnt="0"/>
      <dgm:spPr/>
    </dgm:pt>
    <dgm:pt modelId="{A8818DB0-7665-DC4F-8BD1-2F51229628C6}" type="pres">
      <dgm:prSet presAssocID="{B4AF4104-7F01-47D4-9D7C-F75DC4E2D364}" presName="linNode" presStyleCnt="0"/>
      <dgm:spPr/>
    </dgm:pt>
    <dgm:pt modelId="{5752424C-AAF7-8C4B-9F17-A050B294E1D1}" type="pres">
      <dgm:prSet presAssocID="{B4AF4104-7F01-47D4-9D7C-F75DC4E2D364}" presName="parentText" presStyleLbl="node1" presStyleIdx="5" presStyleCnt="6">
        <dgm:presLayoutVars>
          <dgm:chMax val="1"/>
          <dgm:bulletEnabled val="1"/>
        </dgm:presLayoutVars>
      </dgm:prSet>
      <dgm:spPr/>
    </dgm:pt>
  </dgm:ptLst>
  <dgm:cxnLst>
    <dgm:cxn modelId="{C77DA109-2C49-1848-A5D5-7976BA5DBEB5}" type="presOf" srcId="{54ABDC7E-C43C-48F8-9F99-632D7D901268}" destId="{FC628D86-F72E-EF48-A965-2E961F65BA41}" srcOrd="0" destOrd="0" presId="urn:microsoft.com/office/officeart/2005/8/layout/vList5"/>
    <dgm:cxn modelId="{71B8840A-0EE7-5844-B167-4BA18DAA1E06}" type="presOf" srcId="{A6CF7D7E-FBC3-4481-9FB9-58DC525AB701}" destId="{0BA97BB0-97FC-2D44-8950-418C82970C49}" srcOrd="0" destOrd="0" presId="urn:microsoft.com/office/officeart/2005/8/layout/vList5"/>
    <dgm:cxn modelId="{E7AED412-8728-5041-BF83-42D36F575CC0}" type="presOf" srcId="{722280FF-E936-461F-A1A3-E8745D213B14}" destId="{AEA19ED0-1AB6-DC4E-94C0-1187B187D05B}" srcOrd="0" destOrd="0" presId="urn:microsoft.com/office/officeart/2005/8/layout/vList5"/>
    <dgm:cxn modelId="{E7688121-9A19-4526-B5A7-11B5A061DE55}" srcId="{54ABDC7E-C43C-48F8-9F99-632D7D901268}" destId="{B4AF4104-7F01-47D4-9D7C-F75DC4E2D364}" srcOrd="5" destOrd="0" parTransId="{A309B0F4-3FEF-444D-8D01-12F0EB5BCCE5}" sibTransId="{0FE75FA3-72FA-43CB-A89D-E556F4591F37}"/>
    <dgm:cxn modelId="{8948F53C-E993-4D9A-B7C8-898D6DC1D891}" srcId="{54ABDC7E-C43C-48F8-9F99-632D7D901268}" destId="{57F1915D-2B62-4B47-AE4A-9A2393F00FBA}" srcOrd="2" destOrd="0" parTransId="{DFB74409-936D-4205-A015-E44B510198C2}" sibTransId="{2A4C7230-3924-4EB8-B878-6E6D2F34951D}"/>
    <dgm:cxn modelId="{7FEBDA57-9D19-4511-BDAB-28CBC7179AC2}" srcId="{54ABDC7E-C43C-48F8-9F99-632D7D901268}" destId="{D823D25C-8A32-44FD-9DAD-287484378191}" srcOrd="1" destOrd="0" parTransId="{F085512E-3B53-4146-BAEC-BAF1A83D7854}" sibTransId="{970270B1-BAF7-4F6F-A1F7-63E517C377ED}"/>
    <dgm:cxn modelId="{A0EFF873-F365-484D-8A56-BFA260062F52}" srcId="{54ABDC7E-C43C-48F8-9F99-632D7D901268}" destId="{524C0C69-30AB-4724-BABE-012749AE6853}" srcOrd="0" destOrd="0" parTransId="{1F21482B-B698-4D4F-A9D4-91C6886444BE}" sibTransId="{73FA73DE-3CEC-4699-8256-4E8B661536AE}"/>
    <dgm:cxn modelId="{AAA43B7C-AD20-DE43-AC32-7E9AD3EEBF14}" type="presOf" srcId="{524C0C69-30AB-4724-BABE-012749AE6853}" destId="{4C317B5E-A30F-D640-8008-4881C9EC82B9}" srcOrd="0" destOrd="0" presId="urn:microsoft.com/office/officeart/2005/8/layout/vList5"/>
    <dgm:cxn modelId="{DDDE1596-2559-7243-880B-54C2F6E91BF4}" type="presOf" srcId="{D823D25C-8A32-44FD-9DAD-287484378191}" destId="{046943A3-A3D5-3948-BF3F-E769CD2C8307}" srcOrd="0" destOrd="0" presId="urn:microsoft.com/office/officeart/2005/8/layout/vList5"/>
    <dgm:cxn modelId="{FAD96D97-A584-44BD-91F6-2D0CF47A785B}" srcId="{54ABDC7E-C43C-48F8-9F99-632D7D901268}" destId="{A6CF7D7E-FBC3-4481-9FB9-58DC525AB701}" srcOrd="4" destOrd="0" parTransId="{9071B33B-3CA8-4D90-B20B-0379DF5835B0}" sibTransId="{9C99D845-DAE4-4F41-8309-221FE6AD7B11}"/>
    <dgm:cxn modelId="{099ACF98-A93F-4AE6-BC71-D47C7EDCFB30}" srcId="{54ABDC7E-C43C-48F8-9F99-632D7D901268}" destId="{722280FF-E936-461F-A1A3-E8745D213B14}" srcOrd="3" destOrd="0" parTransId="{06D8FAB1-351B-4D61-909E-92D8B7F72596}" sibTransId="{DCEF5184-4302-4C93-BA29-6461AE2671BE}"/>
    <dgm:cxn modelId="{98DA3EB2-5575-EC4E-A995-03DAE175DEB3}" type="presOf" srcId="{57F1915D-2B62-4B47-AE4A-9A2393F00FBA}" destId="{13BD4AFE-27F0-2545-8691-4D6B9E74B5BD}" srcOrd="0" destOrd="0" presId="urn:microsoft.com/office/officeart/2005/8/layout/vList5"/>
    <dgm:cxn modelId="{33A2EABC-971C-9347-A302-20FE0FDBC33C}" type="presOf" srcId="{B4AF4104-7F01-47D4-9D7C-F75DC4E2D364}" destId="{5752424C-AAF7-8C4B-9F17-A050B294E1D1}" srcOrd="0" destOrd="0" presId="urn:microsoft.com/office/officeart/2005/8/layout/vList5"/>
    <dgm:cxn modelId="{70ACA176-5C06-C14E-B655-0BE0AD18E19D}" type="presParOf" srcId="{FC628D86-F72E-EF48-A965-2E961F65BA41}" destId="{9AA3AF86-0898-B644-B20E-2B1F9C2BC3EE}" srcOrd="0" destOrd="0" presId="urn:microsoft.com/office/officeart/2005/8/layout/vList5"/>
    <dgm:cxn modelId="{F4EB0688-881F-7042-81FC-32AA82929C9A}" type="presParOf" srcId="{9AA3AF86-0898-B644-B20E-2B1F9C2BC3EE}" destId="{4C317B5E-A30F-D640-8008-4881C9EC82B9}" srcOrd="0" destOrd="0" presId="urn:microsoft.com/office/officeart/2005/8/layout/vList5"/>
    <dgm:cxn modelId="{78D5876B-19C0-2B4A-8081-CBFA9B986829}" type="presParOf" srcId="{FC628D86-F72E-EF48-A965-2E961F65BA41}" destId="{47FC1D11-9FCC-874A-908E-DF82672404C9}" srcOrd="1" destOrd="0" presId="urn:microsoft.com/office/officeart/2005/8/layout/vList5"/>
    <dgm:cxn modelId="{212C7C5D-5239-4349-A4E1-CC95116325E2}" type="presParOf" srcId="{FC628D86-F72E-EF48-A965-2E961F65BA41}" destId="{03972D85-3E79-914D-A360-AD4F2FB4A84B}" srcOrd="2" destOrd="0" presId="urn:microsoft.com/office/officeart/2005/8/layout/vList5"/>
    <dgm:cxn modelId="{6EB8D48A-23D7-5F49-AFDA-CF029AD3CF21}" type="presParOf" srcId="{03972D85-3E79-914D-A360-AD4F2FB4A84B}" destId="{046943A3-A3D5-3948-BF3F-E769CD2C8307}" srcOrd="0" destOrd="0" presId="urn:microsoft.com/office/officeart/2005/8/layout/vList5"/>
    <dgm:cxn modelId="{8B8758A5-E83F-C640-BB03-57D65F36B1A0}" type="presParOf" srcId="{FC628D86-F72E-EF48-A965-2E961F65BA41}" destId="{D8BE8A72-5338-C442-BF85-CF96A6EF6E93}" srcOrd="3" destOrd="0" presId="urn:microsoft.com/office/officeart/2005/8/layout/vList5"/>
    <dgm:cxn modelId="{74FF4C76-FCD1-2C4B-A62B-1670AA2A4A09}" type="presParOf" srcId="{FC628D86-F72E-EF48-A965-2E961F65BA41}" destId="{64E85E01-E35A-AB4E-AC9F-71E9D9C25FBB}" srcOrd="4" destOrd="0" presId="urn:microsoft.com/office/officeart/2005/8/layout/vList5"/>
    <dgm:cxn modelId="{6795A411-A3C4-F047-9621-FF5E5608EB81}" type="presParOf" srcId="{64E85E01-E35A-AB4E-AC9F-71E9D9C25FBB}" destId="{13BD4AFE-27F0-2545-8691-4D6B9E74B5BD}" srcOrd="0" destOrd="0" presId="urn:microsoft.com/office/officeart/2005/8/layout/vList5"/>
    <dgm:cxn modelId="{4D7042C0-4978-924D-9CDE-E4AF01764294}" type="presParOf" srcId="{FC628D86-F72E-EF48-A965-2E961F65BA41}" destId="{68964622-FEDB-EA4F-914C-C13A187E0670}" srcOrd="5" destOrd="0" presId="urn:microsoft.com/office/officeart/2005/8/layout/vList5"/>
    <dgm:cxn modelId="{6FC134EB-E8BC-0F46-937D-1A7E046895D4}" type="presParOf" srcId="{FC628D86-F72E-EF48-A965-2E961F65BA41}" destId="{19B481E2-A0D9-7040-970A-8E72286FA6BD}" srcOrd="6" destOrd="0" presId="urn:microsoft.com/office/officeart/2005/8/layout/vList5"/>
    <dgm:cxn modelId="{E2F50A01-8D06-844E-A9FA-3B5B5D68F6BA}" type="presParOf" srcId="{19B481E2-A0D9-7040-970A-8E72286FA6BD}" destId="{AEA19ED0-1AB6-DC4E-94C0-1187B187D05B}" srcOrd="0" destOrd="0" presId="urn:microsoft.com/office/officeart/2005/8/layout/vList5"/>
    <dgm:cxn modelId="{58BE5D36-97A1-7545-B48D-A6997A26A7FD}" type="presParOf" srcId="{FC628D86-F72E-EF48-A965-2E961F65BA41}" destId="{AD18751C-FD85-4E49-A163-59DC49DC3678}" srcOrd="7" destOrd="0" presId="urn:microsoft.com/office/officeart/2005/8/layout/vList5"/>
    <dgm:cxn modelId="{A0F81ACE-AABC-7147-8444-17C6194EABAA}" type="presParOf" srcId="{FC628D86-F72E-EF48-A965-2E961F65BA41}" destId="{98239158-F7AD-4C49-96C7-B06D530D4E65}" srcOrd="8" destOrd="0" presId="urn:microsoft.com/office/officeart/2005/8/layout/vList5"/>
    <dgm:cxn modelId="{0AA3A088-F006-7949-9964-551F7D33A99E}" type="presParOf" srcId="{98239158-F7AD-4C49-96C7-B06D530D4E65}" destId="{0BA97BB0-97FC-2D44-8950-418C82970C49}" srcOrd="0" destOrd="0" presId="urn:microsoft.com/office/officeart/2005/8/layout/vList5"/>
    <dgm:cxn modelId="{487F21F8-3A9D-0143-A703-3A6D9B12C5DA}" type="presParOf" srcId="{FC628D86-F72E-EF48-A965-2E961F65BA41}" destId="{ADAAC562-AE65-3E4F-AC78-6AAA7FA41281}" srcOrd="9" destOrd="0" presId="urn:microsoft.com/office/officeart/2005/8/layout/vList5"/>
    <dgm:cxn modelId="{2F614DFE-41DC-1447-86F2-ECDBF9C5E15B}" type="presParOf" srcId="{FC628D86-F72E-EF48-A965-2E961F65BA41}" destId="{A8818DB0-7665-DC4F-8BD1-2F51229628C6}" srcOrd="10" destOrd="0" presId="urn:microsoft.com/office/officeart/2005/8/layout/vList5"/>
    <dgm:cxn modelId="{7CFE7643-87B6-C443-A9FA-8482CFC55434}" type="presParOf" srcId="{A8818DB0-7665-DC4F-8BD1-2F51229628C6}" destId="{5752424C-AAF7-8C4B-9F17-A050B294E1D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78BEB0-1E4B-408B-A577-BCB3E63A2A7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8C1FF4E-0BC1-4342-A6F0-43F22B7DD92F}">
      <dgm:prSet/>
      <dgm:spPr/>
      <dgm:t>
        <a:bodyPr/>
        <a:lstStyle/>
        <a:p>
          <a:r>
            <a:rPr lang="en-US"/>
            <a:t>Occurs where there is a large discrepancy between the number of examples with each class label.</a:t>
          </a:r>
        </a:p>
      </dgm:t>
    </dgm:pt>
    <dgm:pt modelId="{04D20652-87B3-43B3-9968-1E06885A9480}" type="parTrans" cxnId="{B59BEE6A-F4B0-4A6F-9DD9-4E7CE13B76F8}">
      <dgm:prSet/>
      <dgm:spPr/>
      <dgm:t>
        <a:bodyPr/>
        <a:lstStyle/>
        <a:p>
          <a:endParaRPr lang="en-US"/>
        </a:p>
      </dgm:t>
    </dgm:pt>
    <dgm:pt modelId="{C03928F4-D562-4DB0-ACD4-0A4EF780DB0E}" type="sibTrans" cxnId="{B59BEE6A-F4B0-4A6F-9DD9-4E7CE13B76F8}">
      <dgm:prSet/>
      <dgm:spPr/>
      <dgm:t>
        <a:bodyPr/>
        <a:lstStyle/>
        <a:p>
          <a:endParaRPr lang="en-US"/>
        </a:p>
      </dgm:t>
    </dgm:pt>
    <dgm:pt modelId="{DCF7DA38-9086-4E59-B105-7A04AC9B2BF7}">
      <dgm:prSet/>
      <dgm:spPr/>
      <dgm:t>
        <a:bodyPr/>
        <a:lstStyle/>
        <a:p>
          <a:r>
            <a:rPr lang="en-US"/>
            <a:t>Standard accuracy no longer reliably measures performance, which makes model training much trickier.</a:t>
          </a:r>
          <a:br>
            <a:rPr lang="en-US"/>
          </a:br>
          <a:endParaRPr lang="en-US"/>
        </a:p>
      </dgm:t>
    </dgm:pt>
    <dgm:pt modelId="{BDA9591A-5149-4D4D-BE53-FA11A45706FC}" type="parTrans" cxnId="{9961E181-5FF3-44B3-B3D8-E5AFAAA8844A}">
      <dgm:prSet/>
      <dgm:spPr/>
      <dgm:t>
        <a:bodyPr/>
        <a:lstStyle/>
        <a:p>
          <a:endParaRPr lang="en-US"/>
        </a:p>
      </dgm:t>
    </dgm:pt>
    <dgm:pt modelId="{378D81A2-D2B6-41C0-AF69-A1B94106ADCD}" type="sibTrans" cxnId="{9961E181-5FF3-44B3-B3D8-E5AFAAA8844A}">
      <dgm:prSet/>
      <dgm:spPr/>
      <dgm:t>
        <a:bodyPr/>
        <a:lstStyle/>
        <a:p>
          <a:endParaRPr lang="en-US"/>
        </a:p>
      </dgm:t>
    </dgm:pt>
    <dgm:pt modelId="{BF365A6C-6C9D-424A-8E93-AFA8255B6D99}">
      <dgm:prSet/>
      <dgm:spPr/>
      <dgm:t>
        <a:bodyPr/>
        <a:lstStyle/>
        <a:p>
          <a:r>
            <a:rPr lang="en-US"/>
            <a:t>Tends to bias performance towards the majority class.</a:t>
          </a:r>
        </a:p>
      </dgm:t>
    </dgm:pt>
    <dgm:pt modelId="{A9D26885-5554-4885-B563-47A81DA2158B}" type="parTrans" cxnId="{117F6F20-4FBE-4690-8A96-448A08E26145}">
      <dgm:prSet/>
      <dgm:spPr/>
      <dgm:t>
        <a:bodyPr/>
        <a:lstStyle/>
        <a:p>
          <a:endParaRPr lang="en-US"/>
        </a:p>
      </dgm:t>
    </dgm:pt>
    <dgm:pt modelId="{8AF5B356-5FE1-462A-9D31-FA0511844A03}" type="sibTrans" cxnId="{117F6F20-4FBE-4690-8A96-448A08E26145}">
      <dgm:prSet/>
      <dgm:spPr/>
      <dgm:t>
        <a:bodyPr/>
        <a:lstStyle/>
        <a:p>
          <a:endParaRPr lang="en-US"/>
        </a:p>
      </dgm:t>
    </dgm:pt>
    <dgm:pt modelId="{74A658F3-1815-894A-AEF2-F3C2C6E73DFF}" type="pres">
      <dgm:prSet presAssocID="{3D78BEB0-1E4B-408B-A577-BCB3E63A2A74}" presName="linear" presStyleCnt="0">
        <dgm:presLayoutVars>
          <dgm:animLvl val="lvl"/>
          <dgm:resizeHandles val="exact"/>
        </dgm:presLayoutVars>
      </dgm:prSet>
      <dgm:spPr/>
    </dgm:pt>
    <dgm:pt modelId="{39FACAF9-EB5E-F340-9B63-324C765B8FBF}" type="pres">
      <dgm:prSet presAssocID="{C8C1FF4E-0BC1-4342-A6F0-43F22B7DD92F}" presName="parentText" presStyleLbl="node1" presStyleIdx="0" presStyleCnt="3">
        <dgm:presLayoutVars>
          <dgm:chMax val="0"/>
          <dgm:bulletEnabled val="1"/>
        </dgm:presLayoutVars>
      </dgm:prSet>
      <dgm:spPr/>
    </dgm:pt>
    <dgm:pt modelId="{9E319B68-B33B-CF4A-8D7F-71A821CB58C4}" type="pres">
      <dgm:prSet presAssocID="{C03928F4-D562-4DB0-ACD4-0A4EF780DB0E}" presName="spacer" presStyleCnt="0"/>
      <dgm:spPr/>
    </dgm:pt>
    <dgm:pt modelId="{9F24F74D-5B73-A646-A444-5E50E3475870}" type="pres">
      <dgm:prSet presAssocID="{DCF7DA38-9086-4E59-B105-7A04AC9B2BF7}" presName="parentText" presStyleLbl="node1" presStyleIdx="1" presStyleCnt="3">
        <dgm:presLayoutVars>
          <dgm:chMax val="0"/>
          <dgm:bulletEnabled val="1"/>
        </dgm:presLayoutVars>
      </dgm:prSet>
      <dgm:spPr/>
    </dgm:pt>
    <dgm:pt modelId="{7CE08A39-866B-C548-BFCB-C6A4289663DF}" type="pres">
      <dgm:prSet presAssocID="{378D81A2-D2B6-41C0-AF69-A1B94106ADCD}" presName="spacer" presStyleCnt="0"/>
      <dgm:spPr/>
    </dgm:pt>
    <dgm:pt modelId="{362B3D31-CEA3-2349-AAD2-13B02838557B}" type="pres">
      <dgm:prSet presAssocID="{BF365A6C-6C9D-424A-8E93-AFA8255B6D99}" presName="parentText" presStyleLbl="node1" presStyleIdx="2" presStyleCnt="3">
        <dgm:presLayoutVars>
          <dgm:chMax val="0"/>
          <dgm:bulletEnabled val="1"/>
        </dgm:presLayoutVars>
      </dgm:prSet>
      <dgm:spPr/>
    </dgm:pt>
  </dgm:ptLst>
  <dgm:cxnLst>
    <dgm:cxn modelId="{117F6F20-4FBE-4690-8A96-448A08E26145}" srcId="{3D78BEB0-1E4B-408B-A577-BCB3E63A2A74}" destId="{BF365A6C-6C9D-424A-8E93-AFA8255B6D99}" srcOrd="2" destOrd="0" parTransId="{A9D26885-5554-4885-B563-47A81DA2158B}" sibTransId="{8AF5B356-5FE1-462A-9D31-FA0511844A03}"/>
    <dgm:cxn modelId="{B59BEE6A-F4B0-4A6F-9DD9-4E7CE13B76F8}" srcId="{3D78BEB0-1E4B-408B-A577-BCB3E63A2A74}" destId="{C8C1FF4E-0BC1-4342-A6F0-43F22B7DD92F}" srcOrd="0" destOrd="0" parTransId="{04D20652-87B3-43B3-9968-1E06885A9480}" sibTransId="{C03928F4-D562-4DB0-ACD4-0A4EF780DB0E}"/>
    <dgm:cxn modelId="{00D5E86F-FAE7-824D-A3CE-6B0838BCBE25}" type="presOf" srcId="{DCF7DA38-9086-4E59-B105-7A04AC9B2BF7}" destId="{9F24F74D-5B73-A646-A444-5E50E3475870}" srcOrd="0" destOrd="0" presId="urn:microsoft.com/office/officeart/2005/8/layout/vList2"/>
    <dgm:cxn modelId="{5CC9BE7D-71E7-7E45-9294-05B85658826A}" type="presOf" srcId="{BF365A6C-6C9D-424A-8E93-AFA8255B6D99}" destId="{362B3D31-CEA3-2349-AAD2-13B02838557B}" srcOrd="0" destOrd="0" presId="urn:microsoft.com/office/officeart/2005/8/layout/vList2"/>
    <dgm:cxn modelId="{9961E181-5FF3-44B3-B3D8-E5AFAAA8844A}" srcId="{3D78BEB0-1E4B-408B-A577-BCB3E63A2A74}" destId="{DCF7DA38-9086-4E59-B105-7A04AC9B2BF7}" srcOrd="1" destOrd="0" parTransId="{BDA9591A-5149-4D4D-BE53-FA11A45706FC}" sibTransId="{378D81A2-D2B6-41C0-AF69-A1B94106ADCD}"/>
    <dgm:cxn modelId="{A927C6E2-0518-1744-9268-BC71FA2271A6}" type="presOf" srcId="{C8C1FF4E-0BC1-4342-A6F0-43F22B7DD92F}" destId="{39FACAF9-EB5E-F340-9B63-324C765B8FBF}" srcOrd="0" destOrd="0" presId="urn:microsoft.com/office/officeart/2005/8/layout/vList2"/>
    <dgm:cxn modelId="{CAD918EE-CFDE-5947-98E5-C2DECE04E9C5}" type="presOf" srcId="{3D78BEB0-1E4B-408B-A577-BCB3E63A2A74}" destId="{74A658F3-1815-894A-AEF2-F3C2C6E73DFF}" srcOrd="0" destOrd="0" presId="urn:microsoft.com/office/officeart/2005/8/layout/vList2"/>
    <dgm:cxn modelId="{A933EEDF-2EE6-6548-A3D7-7D7926BBDBF5}" type="presParOf" srcId="{74A658F3-1815-894A-AEF2-F3C2C6E73DFF}" destId="{39FACAF9-EB5E-F340-9B63-324C765B8FBF}" srcOrd="0" destOrd="0" presId="urn:microsoft.com/office/officeart/2005/8/layout/vList2"/>
    <dgm:cxn modelId="{E875C18C-A890-3147-BED0-3863FB89C29F}" type="presParOf" srcId="{74A658F3-1815-894A-AEF2-F3C2C6E73DFF}" destId="{9E319B68-B33B-CF4A-8D7F-71A821CB58C4}" srcOrd="1" destOrd="0" presId="urn:microsoft.com/office/officeart/2005/8/layout/vList2"/>
    <dgm:cxn modelId="{40F52CF0-79F5-844E-BD9A-600FDD57491E}" type="presParOf" srcId="{74A658F3-1815-894A-AEF2-F3C2C6E73DFF}" destId="{9F24F74D-5B73-A646-A444-5E50E3475870}" srcOrd="2" destOrd="0" presId="urn:microsoft.com/office/officeart/2005/8/layout/vList2"/>
    <dgm:cxn modelId="{F57D83D9-376E-344D-BE34-057431477DDB}" type="presParOf" srcId="{74A658F3-1815-894A-AEF2-F3C2C6E73DFF}" destId="{7CE08A39-866B-C548-BFCB-C6A4289663DF}" srcOrd="3" destOrd="0" presId="urn:microsoft.com/office/officeart/2005/8/layout/vList2"/>
    <dgm:cxn modelId="{7E4DDD94-5041-6F49-B00A-05186D1D5917}" type="presParOf" srcId="{74A658F3-1815-894A-AEF2-F3C2C6E73DFF}" destId="{362B3D31-CEA3-2349-AAD2-13B0283855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D22521-6BED-40B1-AB4F-7EEDF1FD1AF4}" type="doc">
      <dgm:prSet loTypeId="urn:microsoft.com/office/officeart/2005/8/layout/arrow5" loCatId="relationship" qsTypeId="urn:microsoft.com/office/officeart/2005/8/quickstyle/simple1" qsCatId="simple" csTypeId="urn:microsoft.com/office/officeart/2005/8/colors/colorful5" csCatId="colorful" phldr="1"/>
      <dgm:spPr/>
      <dgm:t>
        <a:bodyPr/>
        <a:lstStyle/>
        <a:p>
          <a:endParaRPr lang="en-US"/>
        </a:p>
      </dgm:t>
    </dgm:pt>
    <dgm:pt modelId="{18EDD398-1165-4C37-8F5D-FFCF43BA3B98}">
      <dgm:prSet/>
      <dgm:spPr/>
      <dgm:t>
        <a:bodyPr/>
        <a:lstStyle/>
        <a:p>
          <a:r>
            <a:rPr lang="en-US" dirty="0"/>
            <a:t>RIPPER: </a:t>
          </a:r>
          <a:r>
            <a:rPr lang="en-US" b="0" i="0" dirty="0"/>
            <a:t>Repeated Incremental Pruning to Produce Error Reduction</a:t>
          </a:r>
          <a:endParaRPr lang="en-US" dirty="0"/>
        </a:p>
      </dgm:t>
    </dgm:pt>
    <dgm:pt modelId="{48E39C77-4246-496E-B0CD-90C33883A58D}" type="parTrans" cxnId="{AB60F937-B5AB-4DCA-88A3-997FC6EF5F3F}">
      <dgm:prSet/>
      <dgm:spPr/>
      <dgm:t>
        <a:bodyPr/>
        <a:lstStyle/>
        <a:p>
          <a:endParaRPr lang="en-US"/>
        </a:p>
      </dgm:t>
    </dgm:pt>
    <dgm:pt modelId="{EC13B25A-A018-4BAD-B985-87618193BA06}" type="sibTrans" cxnId="{AB60F937-B5AB-4DCA-88A3-997FC6EF5F3F}">
      <dgm:prSet/>
      <dgm:spPr/>
      <dgm:t>
        <a:bodyPr/>
        <a:lstStyle/>
        <a:p>
          <a:endParaRPr lang="en-US"/>
        </a:p>
      </dgm:t>
    </dgm:pt>
    <dgm:pt modelId="{3A3DF94C-2695-4AE2-B387-75BF75CDC7ED}">
      <dgm:prSet/>
      <dgm:spPr/>
      <dgm:t>
        <a:bodyPr/>
        <a:lstStyle/>
        <a:p>
          <a:r>
            <a:rPr lang="en-US"/>
            <a:t>• SMOTE: Synthetic Minority Oversampling TEchnique (Chawla et al, 2002) </a:t>
          </a:r>
        </a:p>
      </dgm:t>
    </dgm:pt>
    <dgm:pt modelId="{B231D0C4-7EB1-488B-A6EB-8F087233D476}" type="parTrans" cxnId="{B78004EE-F4AA-4151-A8E7-3555728D3FB6}">
      <dgm:prSet/>
      <dgm:spPr/>
      <dgm:t>
        <a:bodyPr/>
        <a:lstStyle/>
        <a:p>
          <a:endParaRPr lang="en-US"/>
        </a:p>
      </dgm:t>
    </dgm:pt>
    <dgm:pt modelId="{F5E63D71-1C74-4DA4-AE58-E80BFC74F401}" type="sibTrans" cxnId="{B78004EE-F4AA-4151-A8E7-3555728D3FB6}">
      <dgm:prSet/>
      <dgm:spPr/>
      <dgm:t>
        <a:bodyPr/>
        <a:lstStyle/>
        <a:p>
          <a:endParaRPr lang="en-US"/>
        </a:p>
      </dgm:t>
    </dgm:pt>
    <dgm:pt modelId="{B8BD9308-47B4-4D92-99D8-EA56C34C2791}">
      <dgm:prSet/>
      <dgm:spPr/>
      <dgm:t>
        <a:bodyPr/>
        <a:lstStyle/>
        <a:p>
          <a:r>
            <a:rPr lang="en-US"/>
            <a:t>SMOTEBoost </a:t>
          </a:r>
        </a:p>
      </dgm:t>
    </dgm:pt>
    <dgm:pt modelId="{71C4BA1B-4B37-4F61-927B-E33B17B70A72}" type="parTrans" cxnId="{B6442350-E700-4ED0-A574-828F5FD9A1D2}">
      <dgm:prSet/>
      <dgm:spPr/>
      <dgm:t>
        <a:bodyPr/>
        <a:lstStyle/>
        <a:p>
          <a:endParaRPr lang="en-US"/>
        </a:p>
      </dgm:t>
    </dgm:pt>
    <dgm:pt modelId="{87A49D56-4C0F-4992-ADA2-C680FA928C47}" type="sibTrans" cxnId="{B6442350-E700-4ED0-A574-828F5FD9A1D2}">
      <dgm:prSet/>
      <dgm:spPr/>
      <dgm:t>
        <a:bodyPr/>
        <a:lstStyle/>
        <a:p>
          <a:endParaRPr lang="en-US"/>
        </a:p>
      </dgm:t>
    </dgm:pt>
    <dgm:pt modelId="{D8896324-25A9-0D44-9F56-7E936945CB07}" type="pres">
      <dgm:prSet presAssocID="{D6D22521-6BED-40B1-AB4F-7EEDF1FD1AF4}" presName="diagram" presStyleCnt="0">
        <dgm:presLayoutVars>
          <dgm:dir/>
          <dgm:resizeHandles val="exact"/>
        </dgm:presLayoutVars>
      </dgm:prSet>
      <dgm:spPr/>
    </dgm:pt>
    <dgm:pt modelId="{C93F0EBE-9867-9A4C-827E-1B51D4E5766B}" type="pres">
      <dgm:prSet presAssocID="{18EDD398-1165-4C37-8F5D-FFCF43BA3B98}" presName="arrow" presStyleLbl="node1" presStyleIdx="0" presStyleCnt="3">
        <dgm:presLayoutVars>
          <dgm:bulletEnabled val="1"/>
        </dgm:presLayoutVars>
      </dgm:prSet>
      <dgm:spPr/>
    </dgm:pt>
    <dgm:pt modelId="{530B5B28-925B-8941-9B99-E97B6D33E25E}" type="pres">
      <dgm:prSet presAssocID="{3A3DF94C-2695-4AE2-B387-75BF75CDC7ED}" presName="arrow" presStyleLbl="node1" presStyleIdx="1" presStyleCnt="3">
        <dgm:presLayoutVars>
          <dgm:bulletEnabled val="1"/>
        </dgm:presLayoutVars>
      </dgm:prSet>
      <dgm:spPr/>
    </dgm:pt>
    <dgm:pt modelId="{E1B1D3B7-931A-2242-A776-EEF3BB1EC470}" type="pres">
      <dgm:prSet presAssocID="{B8BD9308-47B4-4D92-99D8-EA56C34C2791}" presName="arrow" presStyleLbl="node1" presStyleIdx="2" presStyleCnt="3">
        <dgm:presLayoutVars>
          <dgm:bulletEnabled val="1"/>
        </dgm:presLayoutVars>
      </dgm:prSet>
      <dgm:spPr/>
    </dgm:pt>
  </dgm:ptLst>
  <dgm:cxnLst>
    <dgm:cxn modelId="{ED565F19-DCA2-C546-99E8-A51530109495}" type="presOf" srcId="{3A3DF94C-2695-4AE2-B387-75BF75CDC7ED}" destId="{530B5B28-925B-8941-9B99-E97B6D33E25E}" srcOrd="0" destOrd="0" presId="urn:microsoft.com/office/officeart/2005/8/layout/arrow5"/>
    <dgm:cxn modelId="{AB60F937-B5AB-4DCA-88A3-997FC6EF5F3F}" srcId="{D6D22521-6BED-40B1-AB4F-7EEDF1FD1AF4}" destId="{18EDD398-1165-4C37-8F5D-FFCF43BA3B98}" srcOrd="0" destOrd="0" parTransId="{48E39C77-4246-496E-B0CD-90C33883A58D}" sibTransId="{EC13B25A-A018-4BAD-B985-87618193BA06}"/>
    <dgm:cxn modelId="{B6442350-E700-4ED0-A574-828F5FD9A1D2}" srcId="{D6D22521-6BED-40B1-AB4F-7EEDF1FD1AF4}" destId="{B8BD9308-47B4-4D92-99D8-EA56C34C2791}" srcOrd="2" destOrd="0" parTransId="{71C4BA1B-4B37-4F61-927B-E33B17B70A72}" sibTransId="{87A49D56-4C0F-4992-ADA2-C680FA928C47}"/>
    <dgm:cxn modelId="{83656783-F4B3-C241-8EFA-B620220E8AD5}" type="presOf" srcId="{D6D22521-6BED-40B1-AB4F-7EEDF1FD1AF4}" destId="{D8896324-25A9-0D44-9F56-7E936945CB07}" srcOrd="0" destOrd="0" presId="urn:microsoft.com/office/officeart/2005/8/layout/arrow5"/>
    <dgm:cxn modelId="{9DDDF1A5-FDF9-074E-ADC0-86E270482950}" type="presOf" srcId="{B8BD9308-47B4-4D92-99D8-EA56C34C2791}" destId="{E1B1D3B7-931A-2242-A776-EEF3BB1EC470}" srcOrd="0" destOrd="0" presId="urn:microsoft.com/office/officeart/2005/8/layout/arrow5"/>
    <dgm:cxn modelId="{2DD016D2-ADD9-6344-8249-09557B9C58AC}" type="presOf" srcId="{18EDD398-1165-4C37-8F5D-FFCF43BA3B98}" destId="{C93F0EBE-9867-9A4C-827E-1B51D4E5766B}" srcOrd="0" destOrd="0" presId="urn:microsoft.com/office/officeart/2005/8/layout/arrow5"/>
    <dgm:cxn modelId="{B78004EE-F4AA-4151-A8E7-3555728D3FB6}" srcId="{D6D22521-6BED-40B1-AB4F-7EEDF1FD1AF4}" destId="{3A3DF94C-2695-4AE2-B387-75BF75CDC7ED}" srcOrd="1" destOrd="0" parTransId="{B231D0C4-7EB1-488B-A6EB-8F087233D476}" sibTransId="{F5E63D71-1C74-4DA4-AE58-E80BFC74F401}"/>
    <dgm:cxn modelId="{5857EB2B-AF43-684E-9747-09E21DC3DBA5}" type="presParOf" srcId="{D8896324-25A9-0D44-9F56-7E936945CB07}" destId="{C93F0EBE-9867-9A4C-827E-1B51D4E5766B}" srcOrd="0" destOrd="0" presId="urn:microsoft.com/office/officeart/2005/8/layout/arrow5"/>
    <dgm:cxn modelId="{8CA44E14-1F1E-8C43-A51E-7DFD23A169EB}" type="presParOf" srcId="{D8896324-25A9-0D44-9F56-7E936945CB07}" destId="{530B5B28-925B-8941-9B99-E97B6D33E25E}" srcOrd="1" destOrd="0" presId="urn:microsoft.com/office/officeart/2005/8/layout/arrow5"/>
    <dgm:cxn modelId="{B642C2D7-8D37-B140-A40F-8FDDC70BD2CC}" type="presParOf" srcId="{D8896324-25A9-0D44-9F56-7E936945CB07}" destId="{E1B1D3B7-931A-2242-A776-EEF3BB1EC470}"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072CF-0732-484F-8F35-6E5BA38FD19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E3D963D-0958-45C2-A91D-4B02D6B3F18F}">
      <dgm:prSet/>
      <dgm:spPr/>
      <dgm:t>
        <a:bodyPr/>
        <a:lstStyle/>
        <a:p>
          <a:r>
            <a:rPr lang="en-US" dirty="0"/>
            <a:t>A supervised learning algorithm, constructed by combining multiple decision trees (</a:t>
          </a:r>
          <a:r>
            <a:rPr lang="en-US" dirty="0" err="1"/>
            <a:t>Breiman</a:t>
          </a:r>
          <a:r>
            <a:rPr lang="en-US" dirty="0"/>
            <a:t>, 2001) </a:t>
          </a:r>
        </a:p>
      </dgm:t>
    </dgm:pt>
    <dgm:pt modelId="{46CBECE9-50E7-4D56-A63B-F57F0D19F822}" type="parTrans" cxnId="{6B57309B-963E-4205-8314-61C582D38371}">
      <dgm:prSet/>
      <dgm:spPr/>
      <dgm:t>
        <a:bodyPr/>
        <a:lstStyle/>
        <a:p>
          <a:endParaRPr lang="en-US"/>
        </a:p>
      </dgm:t>
    </dgm:pt>
    <dgm:pt modelId="{EA701E9C-3A4F-4CF9-8A29-63B0A56422CF}" type="sibTrans" cxnId="{6B57309B-963E-4205-8314-61C582D38371}">
      <dgm:prSet/>
      <dgm:spPr/>
      <dgm:t>
        <a:bodyPr/>
        <a:lstStyle/>
        <a:p>
          <a:endParaRPr lang="en-US"/>
        </a:p>
      </dgm:t>
    </dgm:pt>
    <dgm:pt modelId="{CB46BD8E-7629-4BA6-B6F4-2C907247AEC7}">
      <dgm:prSet/>
      <dgm:spPr/>
      <dgm:t>
        <a:bodyPr/>
        <a:lstStyle/>
        <a:p>
          <a:r>
            <a:rPr lang="en-US" dirty="0"/>
            <a:t>Draw a bootstrap sample of the data </a:t>
          </a:r>
        </a:p>
      </dgm:t>
    </dgm:pt>
    <dgm:pt modelId="{EBD8962D-78C5-4D53-B746-B36D51EBFC94}" type="parTrans" cxnId="{BC1DBDB0-A8A1-4D26-8ECB-61712BBD15D7}">
      <dgm:prSet/>
      <dgm:spPr/>
      <dgm:t>
        <a:bodyPr/>
        <a:lstStyle/>
        <a:p>
          <a:endParaRPr lang="en-US"/>
        </a:p>
      </dgm:t>
    </dgm:pt>
    <dgm:pt modelId="{799CDD2B-330A-47BA-BC70-8D876669E1F4}" type="sibTrans" cxnId="{BC1DBDB0-A8A1-4D26-8ECB-61712BBD15D7}">
      <dgm:prSet/>
      <dgm:spPr/>
      <dgm:t>
        <a:bodyPr/>
        <a:lstStyle/>
        <a:p>
          <a:endParaRPr lang="en-US"/>
        </a:p>
      </dgm:t>
    </dgm:pt>
    <dgm:pt modelId="{8014450E-C7CD-4827-B41E-E93156B9A1A7}">
      <dgm:prSet/>
      <dgm:spPr/>
      <dgm:t>
        <a:bodyPr/>
        <a:lstStyle/>
        <a:p>
          <a:r>
            <a:rPr lang="en-US"/>
            <a:t>Grow an un-pruned tree </a:t>
          </a:r>
        </a:p>
      </dgm:t>
    </dgm:pt>
    <dgm:pt modelId="{7C247230-11CA-46A3-83A5-88B67E655D0C}" type="parTrans" cxnId="{6B3972A0-1AD4-40B8-90DE-792D2833CEAA}">
      <dgm:prSet/>
      <dgm:spPr/>
      <dgm:t>
        <a:bodyPr/>
        <a:lstStyle/>
        <a:p>
          <a:endParaRPr lang="en-US"/>
        </a:p>
      </dgm:t>
    </dgm:pt>
    <dgm:pt modelId="{D619D3FA-CAE9-4FF2-AA5B-B5C18F35A1FA}" type="sibTrans" cxnId="{6B3972A0-1AD4-40B8-90DE-792D2833CEAA}">
      <dgm:prSet/>
      <dgm:spPr/>
      <dgm:t>
        <a:bodyPr/>
        <a:lstStyle/>
        <a:p>
          <a:endParaRPr lang="en-US"/>
        </a:p>
      </dgm:t>
    </dgm:pt>
    <dgm:pt modelId="{805DDB53-3B36-4C0F-B5CD-4780EAB20AA1}">
      <dgm:prSet/>
      <dgm:spPr/>
      <dgm:t>
        <a:bodyPr/>
        <a:lstStyle/>
        <a:p>
          <a:r>
            <a:rPr lang="en-US"/>
            <a:t>– At each node, only a small, random subset of predictor variables are tried to split that node </a:t>
          </a:r>
        </a:p>
      </dgm:t>
    </dgm:pt>
    <dgm:pt modelId="{45DDA42A-9779-4F0B-B287-70E6EC403C7D}" type="parTrans" cxnId="{CE65CBAF-C4DC-4A8F-AEB3-CC322607775A}">
      <dgm:prSet/>
      <dgm:spPr/>
      <dgm:t>
        <a:bodyPr/>
        <a:lstStyle/>
        <a:p>
          <a:endParaRPr lang="en-US"/>
        </a:p>
      </dgm:t>
    </dgm:pt>
    <dgm:pt modelId="{532FBA8D-8FB9-43D9-A1D0-E816D2A44D92}" type="sibTrans" cxnId="{CE65CBAF-C4DC-4A8F-AEB3-CC322607775A}">
      <dgm:prSet/>
      <dgm:spPr/>
      <dgm:t>
        <a:bodyPr/>
        <a:lstStyle/>
        <a:p>
          <a:endParaRPr lang="en-US"/>
        </a:p>
      </dgm:t>
    </dgm:pt>
    <dgm:pt modelId="{E2BD4CBB-1AB0-496F-9DB5-AFFA6D99CEE5}">
      <dgm:prSet/>
      <dgm:spPr/>
      <dgm:t>
        <a:bodyPr/>
        <a:lstStyle/>
        <a:p>
          <a:r>
            <a:rPr lang="en-US" dirty="0"/>
            <a:t>Repeat as many times as you’d like </a:t>
          </a:r>
        </a:p>
      </dgm:t>
    </dgm:pt>
    <dgm:pt modelId="{A3841AE1-1B18-4138-90B5-4786AA2B73D8}" type="parTrans" cxnId="{FF2D38DA-0152-4206-8B29-7B40221D729A}">
      <dgm:prSet/>
      <dgm:spPr/>
      <dgm:t>
        <a:bodyPr/>
        <a:lstStyle/>
        <a:p>
          <a:endParaRPr lang="en-US"/>
        </a:p>
      </dgm:t>
    </dgm:pt>
    <dgm:pt modelId="{B47ACC36-8C37-49BE-91F1-1C786C2BFD7C}" type="sibTrans" cxnId="{FF2D38DA-0152-4206-8B29-7B40221D729A}">
      <dgm:prSet/>
      <dgm:spPr/>
      <dgm:t>
        <a:bodyPr/>
        <a:lstStyle/>
        <a:p>
          <a:endParaRPr lang="en-US"/>
        </a:p>
      </dgm:t>
    </dgm:pt>
    <dgm:pt modelId="{60246537-5CAE-4AC1-859A-6D2647660539}">
      <dgm:prSet/>
      <dgm:spPr/>
      <dgm:t>
        <a:bodyPr/>
        <a:lstStyle/>
        <a:p>
          <a:r>
            <a:rPr lang="en-US"/>
            <a:t>Make predictions using all trees </a:t>
          </a:r>
        </a:p>
      </dgm:t>
    </dgm:pt>
    <dgm:pt modelId="{9E163F38-7713-499F-9E2A-EF89E8DBD453}" type="parTrans" cxnId="{C3492CDC-7535-4E62-A255-DDC178DE525A}">
      <dgm:prSet/>
      <dgm:spPr/>
      <dgm:t>
        <a:bodyPr/>
        <a:lstStyle/>
        <a:p>
          <a:endParaRPr lang="en-US"/>
        </a:p>
      </dgm:t>
    </dgm:pt>
    <dgm:pt modelId="{FEC3784A-8F11-4443-80ED-3F86B93AD575}" type="sibTrans" cxnId="{C3492CDC-7535-4E62-A255-DDC178DE525A}">
      <dgm:prSet/>
      <dgm:spPr/>
      <dgm:t>
        <a:bodyPr/>
        <a:lstStyle/>
        <a:p>
          <a:endParaRPr lang="en-US"/>
        </a:p>
      </dgm:t>
    </dgm:pt>
    <dgm:pt modelId="{0A77A65F-8866-F849-9B8F-BB57B96551BA}" type="pres">
      <dgm:prSet presAssocID="{0B1072CF-0732-484F-8F35-6E5BA38FD198}" presName="linear" presStyleCnt="0">
        <dgm:presLayoutVars>
          <dgm:animLvl val="lvl"/>
          <dgm:resizeHandles val="exact"/>
        </dgm:presLayoutVars>
      </dgm:prSet>
      <dgm:spPr/>
    </dgm:pt>
    <dgm:pt modelId="{0EA97D7D-7ED9-9548-B2A6-2EC1136756A7}" type="pres">
      <dgm:prSet presAssocID="{8E3D963D-0958-45C2-A91D-4B02D6B3F18F}" presName="parentText" presStyleLbl="node1" presStyleIdx="0" presStyleCnt="6">
        <dgm:presLayoutVars>
          <dgm:chMax val="0"/>
          <dgm:bulletEnabled val="1"/>
        </dgm:presLayoutVars>
      </dgm:prSet>
      <dgm:spPr/>
    </dgm:pt>
    <dgm:pt modelId="{F4EF57A7-9683-D64C-BBA0-2B8DEACA26A1}" type="pres">
      <dgm:prSet presAssocID="{EA701E9C-3A4F-4CF9-8A29-63B0A56422CF}" presName="spacer" presStyleCnt="0"/>
      <dgm:spPr/>
    </dgm:pt>
    <dgm:pt modelId="{25987991-5915-8D4E-8E99-1F7AFCBA0110}" type="pres">
      <dgm:prSet presAssocID="{CB46BD8E-7629-4BA6-B6F4-2C907247AEC7}" presName="parentText" presStyleLbl="node1" presStyleIdx="1" presStyleCnt="6">
        <dgm:presLayoutVars>
          <dgm:chMax val="0"/>
          <dgm:bulletEnabled val="1"/>
        </dgm:presLayoutVars>
      </dgm:prSet>
      <dgm:spPr/>
    </dgm:pt>
    <dgm:pt modelId="{440A6041-405A-8447-87CD-AEECF013E5FC}" type="pres">
      <dgm:prSet presAssocID="{799CDD2B-330A-47BA-BC70-8D876669E1F4}" presName="spacer" presStyleCnt="0"/>
      <dgm:spPr/>
    </dgm:pt>
    <dgm:pt modelId="{ECB7B73B-D07F-6440-ABDF-7F4978849306}" type="pres">
      <dgm:prSet presAssocID="{8014450E-C7CD-4827-B41E-E93156B9A1A7}" presName="parentText" presStyleLbl="node1" presStyleIdx="2" presStyleCnt="6">
        <dgm:presLayoutVars>
          <dgm:chMax val="0"/>
          <dgm:bulletEnabled val="1"/>
        </dgm:presLayoutVars>
      </dgm:prSet>
      <dgm:spPr/>
    </dgm:pt>
    <dgm:pt modelId="{F63E681C-4C0B-9B4B-B167-3FA47480ED01}" type="pres">
      <dgm:prSet presAssocID="{D619D3FA-CAE9-4FF2-AA5B-B5C18F35A1FA}" presName="spacer" presStyleCnt="0"/>
      <dgm:spPr/>
    </dgm:pt>
    <dgm:pt modelId="{7297B5C6-904D-E64B-967F-1BF7F1594819}" type="pres">
      <dgm:prSet presAssocID="{805DDB53-3B36-4C0F-B5CD-4780EAB20AA1}" presName="parentText" presStyleLbl="node1" presStyleIdx="3" presStyleCnt="6">
        <dgm:presLayoutVars>
          <dgm:chMax val="0"/>
          <dgm:bulletEnabled val="1"/>
        </dgm:presLayoutVars>
      </dgm:prSet>
      <dgm:spPr/>
    </dgm:pt>
    <dgm:pt modelId="{D5F50360-4E5F-834F-A7B8-415F16AEFF40}" type="pres">
      <dgm:prSet presAssocID="{532FBA8D-8FB9-43D9-A1D0-E816D2A44D92}" presName="spacer" presStyleCnt="0"/>
      <dgm:spPr/>
    </dgm:pt>
    <dgm:pt modelId="{8B1F021B-65D1-5047-995D-85BEB6EBD44E}" type="pres">
      <dgm:prSet presAssocID="{E2BD4CBB-1AB0-496F-9DB5-AFFA6D99CEE5}" presName="parentText" presStyleLbl="node1" presStyleIdx="4" presStyleCnt="6">
        <dgm:presLayoutVars>
          <dgm:chMax val="0"/>
          <dgm:bulletEnabled val="1"/>
        </dgm:presLayoutVars>
      </dgm:prSet>
      <dgm:spPr/>
    </dgm:pt>
    <dgm:pt modelId="{FD6AA190-ED52-3C47-BCB4-08888D6D8D80}" type="pres">
      <dgm:prSet presAssocID="{B47ACC36-8C37-49BE-91F1-1C786C2BFD7C}" presName="spacer" presStyleCnt="0"/>
      <dgm:spPr/>
    </dgm:pt>
    <dgm:pt modelId="{A0949410-111F-2245-881F-7905826B4857}" type="pres">
      <dgm:prSet presAssocID="{60246537-5CAE-4AC1-859A-6D2647660539}" presName="parentText" presStyleLbl="node1" presStyleIdx="5" presStyleCnt="6">
        <dgm:presLayoutVars>
          <dgm:chMax val="0"/>
          <dgm:bulletEnabled val="1"/>
        </dgm:presLayoutVars>
      </dgm:prSet>
      <dgm:spPr/>
    </dgm:pt>
  </dgm:ptLst>
  <dgm:cxnLst>
    <dgm:cxn modelId="{5725DD1B-1638-1D48-A41F-311215AED24E}" type="presOf" srcId="{E2BD4CBB-1AB0-496F-9DB5-AFFA6D99CEE5}" destId="{8B1F021B-65D1-5047-995D-85BEB6EBD44E}" srcOrd="0" destOrd="0" presId="urn:microsoft.com/office/officeart/2005/8/layout/vList2"/>
    <dgm:cxn modelId="{6B57309B-963E-4205-8314-61C582D38371}" srcId="{0B1072CF-0732-484F-8F35-6E5BA38FD198}" destId="{8E3D963D-0958-45C2-A91D-4B02D6B3F18F}" srcOrd="0" destOrd="0" parTransId="{46CBECE9-50E7-4D56-A63B-F57F0D19F822}" sibTransId="{EA701E9C-3A4F-4CF9-8A29-63B0A56422CF}"/>
    <dgm:cxn modelId="{6B3972A0-1AD4-40B8-90DE-792D2833CEAA}" srcId="{0B1072CF-0732-484F-8F35-6E5BA38FD198}" destId="{8014450E-C7CD-4827-B41E-E93156B9A1A7}" srcOrd="2" destOrd="0" parTransId="{7C247230-11CA-46A3-83A5-88B67E655D0C}" sibTransId="{D619D3FA-CAE9-4FF2-AA5B-B5C18F35A1FA}"/>
    <dgm:cxn modelId="{CE65CBAF-C4DC-4A8F-AEB3-CC322607775A}" srcId="{0B1072CF-0732-484F-8F35-6E5BA38FD198}" destId="{805DDB53-3B36-4C0F-B5CD-4780EAB20AA1}" srcOrd="3" destOrd="0" parTransId="{45DDA42A-9779-4F0B-B287-70E6EC403C7D}" sibTransId="{532FBA8D-8FB9-43D9-A1D0-E816D2A44D92}"/>
    <dgm:cxn modelId="{BC1DBDB0-A8A1-4D26-8ECB-61712BBD15D7}" srcId="{0B1072CF-0732-484F-8F35-6E5BA38FD198}" destId="{CB46BD8E-7629-4BA6-B6F4-2C907247AEC7}" srcOrd="1" destOrd="0" parTransId="{EBD8962D-78C5-4D53-B746-B36D51EBFC94}" sibTransId="{799CDD2B-330A-47BA-BC70-8D876669E1F4}"/>
    <dgm:cxn modelId="{90EB5DB5-F3C4-584B-8C45-2601D6C1015A}" type="presOf" srcId="{CB46BD8E-7629-4BA6-B6F4-2C907247AEC7}" destId="{25987991-5915-8D4E-8E99-1F7AFCBA0110}" srcOrd="0" destOrd="0" presId="urn:microsoft.com/office/officeart/2005/8/layout/vList2"/>
    <dgm:cxn modelId="{316FBDC7-6058-614B-B9DC-CEDF46146AEC}" type="presOf" srcId="{8014450E-C7CD-4827-B41E-E93156B9A1A7}" destId="{ECB7B73B-D07F-6440-ABDF-7F4978849306}" srcOrd="0" destOrd="0" presId="urn:microsoft.com/office/officeart/2005/8/layout/vList2"/>
    <dgm:cxn modelId="{DA0FDDC7-FDCC-3942-B106-F44D95027488}" type="presOf" srcId="{8E3D963D-0958-45C2-A91D-4B02D6B3F18F}" destId="{0EA97D7D-7ED9-9548-B2A6-2EC1136756A7}" srcOrd="0" destOrd="0" presId="urn:microsoft.com/office/officeart/2005/8/layout/vList2"/>
    <dgm:cxn modelId="{6B64E9D1-E26F-924E-8723-2AC1A2BEA959}" type="presOf" srcId="{0B1072CF-0732-484F-8F35-6E5BA38FD198}" destId="{0A77A65F-8866-F849-9B8F-BB57B96551BA}" srcOrd="0" destOrd="0" presId="urn:microsoft.com/office/officeart/2005/8/layout/vList2"/>
    <dgm:cxn modelId="{FF2D38DA-0152-4206-8B29-7B40221D729A}" srcId="{0B1072CF-0732-484F-8F35-6E5BA38FD198}" destId="{E2BD4CBB-1AB0-496F-9DB5-AFFA6D99CEE5}" srcOrd="4" destOrd="0" parTransId="{A3841AE1-1B18-4138-90B5-4786AA2B73D8}" sibTransId="{B47ACC36-8C37-49BE-91F1-1C786C2BFD7C}"/>
    <dgm:cxn modelId="{C3492CDC-7535-4E62-A255-DDC178DE525A}" srcId="{0B1072CF-0732-484F-8F35-6E5BA38FD198}" destId="{60246537-5CAE-4AC1-859A-6D2647660539}" srcOrd="5" destOrd="0" parTransId="{9E163F38-7713-499F-9E2A-EF89E8DBD453}" sibTransId="{FEC3784A-8F11-4443-80ED-3F86B93AD575}"/>
    <dgm:cxn modelId="{664F7AED-BE99-024A-BE2F-75A309E23116}" type="presOf" srcId="{60246537-5CAE-4AC1-859A-6D2647660539}" destId="{A0949410-111F-2245-881F-7905826B4857}" srcOrd="0" destOrd="0" presId="urn:microsoft.com/office/officeart/2005/8/layout/vList2"/>
    <dgm:cxn modelId="{B8659AF5-2BB2-3342-BBA1-9ABD39E2ADE6}" type="presOf" srcId="{805DDB53-3B36-4C0F-B5CD-4780EAB20AA1}" destId="{7297B5C6-904D-E64B-967F-1BF7F1594819}" srcOrd="0" destOrd="0" presId="urn:microsoft.com/office/officeart/2005/8/layout/vList2"/>
    <dgm:cxn modelId="{058E518F-3062-C849-8BBA-5392D2CE4212}" type="presParOf" srcId="{0A77A65F-8866-F849-9B8F-BB57B96551BA}" destId="{0EA97D7D-7ED9-9548-B2A6-2EC1136756A7}" srcOrd="0" destOrd="0" presId="urn:microsoft.com/office/officeart/2005/8/layout/vList2"/>
    <dgm:cxn modelId="{0F218EA8-9985-D84D-9709-273894637F0E}" type="presParOf" srcId="{0A77A65F-8866-F849-9B8F-BB57B96551BA}" destId="{F4EF57A7-9683-D64C-BBA0-2B8DEACA26A1}" srcOrd="1" destOrd="0" presId="urn:microsoft.com/office/officeart/2005/8/layout/vList2"/>
    <dgm:cxn modelId="{3A1686C5-C650-CD41-9526-58DEA7B6C1B2}" type="presParOf" srcId="{0A77A65F-8866-F849-9B8F-BB57B96551BA}" destId="{25987991-5915-8D4E-8E99-1F7AFCBA0110}" srcOrd="2" destOrd="0" presId="urn:microsoft.com/office/officeart/2005/8/layout/vList2"/>
    <dgm:cxn modelId="{7A302AD2-CF3D-1848-9388-8457BCA6DF3E}" type="presParOf" srcId="{0A77A65F-8866-F849-9B8F-BB57B96551BA}" destId="{440A6041-405A-8447-87CD-AEECF013E5FC}" srcOrd="3" destOrd="0" presId="urn:microsoft.com/office/officeart/2005/8/layout/vList2"/>
    <dgm:cxn modelId="{67023286-3263-6F49-AF52-48450589EB8F}" type="presParOf" srcId="{0A77A65F-8866-F849-9B8F-BB57B96551BA}" destId="{ECB7B73B-D07F-6440-ABDF-7F4978849306}" srcOrd="4" destOrd="0" presId="urn:microsoft.com/office/officeart/2005/8/layout/vList2"/>
    <dgm:cxn modelId="{8D91F110-EA0C-504D-A604-23858BCBC210}" type="presParOf" srcId="{0A77A65F-8866-F849-9B8F-BB57B96551BA}" destId="{F63E681C-4C0B-9B4B-B167-3FA47480ED01}" srcOrd="5" destOrd="0" presId="urn:microsoft.com/office/officeart/2005/8/layout/vList2"/>
    <dgm:cxn modelId="{7C1AC96C-A3B1-8144-8620-7043FF49EE54}" type="presParOf" srcId="{0A77A65F-8866-F849-9B8F-BB57B96551BA}" destId="{7297B5C6-904D-E64B-967F-1BF7F1594819}" srcOrd="6" destOrd="0" presId="urn:microsoft.com/office/officeart/2005/8/layout/vList2"/>
    <dgm:cxn modelId="{BBAA8CB1-4138-7B46-ADFA-C5BAFA5E3C0C}" type="presParOf" srcId="{0A77A65F-8866-F849-9B8F-BB57B96551BA}" destId="{D5F50360-4E5F-834F-A7B8-415F16AEFF40}" srcOrd="7" destOrd="0" presId="urn:microsoft.com/office/officeart/2005/8/layout/vList2"/>
    <dgm:cxn modelId="{F3E0705C-E9A7-FF43-B768-F1B1F12C01DB}" type="presParOf" srcId="{0A77A65F-8866-F849-9B8F-BB57B96551BA}" destId="{8B1F021B-65D1-5047-995D-85BEB6EBD44E}" srcOrd="8" destOrd="0" presId="urn:microsoft.com/office/officeart/2005/8/layout/vList2"/>
    <dgm:cxn modelId="{EBB374D0-7B08-7144-BEEC-73D72CB7801F}" type="presParOf" srcId="{0A77A65F-8866-F849-9B8F-BB57B96551BA}" destId="{FD6AA190-ED52-3C47-BCB4-08888D6D8D80}" srcOrd="9" destOrd="0" presId="urn:microsoft.com/office/officeart/2005/8/layout/vList2"/>
    <dgm:cxn modelId="{0753AE15-F59B-F44A-9562-9AA96FBD04CC}" type="presParOf" srcId="{0A77A65F-8866-F849-9B8F-BB57B96551BA}" destId="{A0949410-111F-2245-881F-7905826B48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091A56-8A72-42CF-A8D0-B1569C1F5A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5B3F79-496D-4660-A81A-61FD3197C5B1}">
      <dgm:prSet/>
      <dgm:spPr/>
      <dgm:t>
        <a:bodyPr/>
        <a:lstStyle/>
        <a:p>
          <a:r>
            <a:rPr lang="en-US"/>
            <a:t>Accuracy is not the right measure of classifier performance in these domains</a:t>
          </a:r>
        </a:p>
      </dgm:t>
    </dgm:pt>
    <dgm:pt modelId="{5D70EEDB-820F-4146-A298-CF89BBDB6267}" type="parTrans" cxnId="{F07AF7E5-A00D-4C4E-98D6-B2AD28351141}">
      <dgm:prSet/>
      <dgm:spPr/>
      <dgm:t>
        <a:bodyPr/>
        <a:lstStyle/>
        <a:p>
          <a:endParaRPr lang="en-US"/>
        </a:p>
      </dgm:t>
    </dgm:pt>
    <dgm:pt modelId="{63FE8CB9-CDE0-44BC-8867-4388E5418965}" type="sibTrans" cxnId="{F07AF7E5-A00D-4C4E-98D6-B2AD28351141}">
      <dgm:prSet/>
      <dgm:spPr/>
      <dgm:t>
        <a:bodyPr/>
        <a:lstStyle/>
        <a:p>
          <a:endParaRPr lang="en-US"/>
        </a:p>
      </dgm:t>
    </dgm:pt>
    <dgm:pt modelId="{8D7AC9FF-49B2-4765-AD86-6BFF3CC886FD}">
      <dgm:prSet/>
      <dgm:spPr/>
      <dgm:t>
        <a:bodyPr/>
        <a:lstStyle/>
        <a:p>
          <a:r>
            <a:rPr lang="en-US"/>
            <a:t>Other ideas for evaluation measures?</a:t>
          </a:r>
        </a:p>
      </dgm:t>
    </dgm:pt>
    <dgm:pt modelId="{CEF7A4B4-2D74-439A-91A3-2222BDEADEA8}" type="parTrans" cxnId="{74550C0C-A476-4F0F-8438-55F272598FED}">
      <dgm:prSet/>
      <dgm:spPr/>
      <dgm:t>
        <a:bodyPr/>
        <a:lstStyle/>
        <a:p>
          <a:endParaRPr lang="en-US"/>
        </a:p>
      </dgm:t>
    </dgm:pt>
    <dgm:pt modelId="{1BA83DD3-DB3F-4E49-A136-560A140B5308}" type="sibTrans" cxnId="{74550C0C-A476-4F0F-8438-55F272598FED}">
      <dgm:prSet/>
      <dgm:spPr/>
      <dgm:t>
        <a:bodyPr/>
        <a:lstStyle/>
        <a:p>
          <a:endParaRPr lang="en-US"/>
        </a:p>
      </dgm:t>
    </dgm:pt>
    <dgm:pt modelId="{6982BEF6-DB99-CB48-8201-AFBA8614B186}" type="pres">
      <dgm:prSet presAssocID="{14091A56-8A72-42CF-A8D0-B1569C1F5A77}" presName="linear" presStyleCnt="0">
        <dgm:presLayoutVars>
          <dgm:animLvl val="lvl"/>
          <dgm:resizeHandles val="exact"/>
        </dgm:presLayoutVars>
      </dgm:prSet>
      <dgm:spPr/>
    </dgm:pt>
    <dgm:pt modelId="{9B2E71FB-C231-5144-B5CD-DF1872FC5991}" type="pres">
      <dgm:prSet presAssocID="{D85B3F79-496D-4660-A81A-61FD3197C5B1}" presName="parentText" presStyleLbl="node1" presStyleIdx="0" presStyleCnt="2">
        <dgm:presLayoutVars>
          <dgm:chMax val="0"/>
          <dgm:bulletEnabled val="1"/>
        </dgm:presLayoutVars>
      </dgm:prSet>
      <dgm:spPr/>
    </dgm:pt>
    <dgm:pt modelId="{12E38FF9-BF20-0B4E-8E73-60BE13704044}" type="pres">
      <dgm:prSet presAssocID="{63FE8CB9-CDE0-44BC-8867-4388E5418965}" presName="spacer" presStyleCnt="0"/>
      <dgm:spPr/>
    </dgm:pt>
    <dgm:pt modelId="{382BC7C4-0259-C940-AF4E-27092706DF64}" type="pres">
      <dgm:prSet presAssocID="{8D7AC9FF-49B2-4765-AD86-6BFF3CC886FD}" presName="parentText" presStyleLbl="node1" presStyleIdx="1" presStyleCnt="2">
        <dgm:presLayoutVars>
          <dgm:chMax val="0"/>
          <dgm:bulletEnabled val="1"/>
        </dgm:presLayoutVars>
      </dgm:prSet>
      <dgm:spPr/>
    </dgm:pt>
  </dgm:ptLst>
  <dgm:cxnLst>
    <dgm:cxn modelId="{74550C0C-A476-4F0F-8438-55F272598FED}" srcId="{14091A56-8A72-42CF-A8D0-B1569C1F5A77}" destId="{8D7AC9FF-49B2-4765-AD86-6BFF3CC886FD}" srcOrd="1" destOrd="0" parTransId="{CEF7A4B4-2D74-439A-91A3-2222BDEADEA8}" sibTransId="{1BA83DD3-DB3F-4E49-A136-560A140B5308}"/>
    <dgm:cxn modelId="{72C36113-AD86-1749-AE1C-CB4363BAF865}" type="presOf" srcId="{8D7AC9FF-49B2-4765-AD86-6BFF3CC886FD}" destId="{382BC7C4-0259-C940-AF4E-27092706DF64}" srcOrd="0" destOrd="0" presId="urn:microsoft.com/office/officeart/2005/8/layout/vList2"/>
    <dgm:cxn modelId="{75DCA49B-3EC0-834A-AFF0-E2D9D371F4AB}" type="presOf" srcId="{14091A56-8A72-42CF-A8D0-B1569C1F5A77}" destId="{6982BEF6-DB99-CB48-8201-AFBA8614B186}" srcOrd="0" destOrd="0" presId="urn:microsoft.com/office/officeart/2005/8/layout/vList2"/>
    <dgm:cxn modelId="{F07AF7E5-A00D-4C4E-98D6-B2AD28351141}" srcId="{14091A56-8A72-42CF-A8D0-B1569C1F5A77}" destId="{D85B3F79-496D-4660-A81A-61FD3197C5B1}" srcOrd="0" destOrd="0" parTransId="{5D70EEDB-820F-4146-A298-CF89BBDB6267}" sibTransId="{63FE8CB9-CDE0-44BC-8867-4388E5418965}"/>
    <dgm:cxn modelId="{81088FF8-89E9-4A41-A513-8C69ABEF70B3}" type="presOf" srcId="{D85B3F79-496D-4660-A81A-61FD3197C5B1}" destId="{9B2E71FB-C231-5144-B5CD-DF1872FC5991}" srcOrd="0" destOrd="0" presId="urn:microsoft.com/office/officeart/2005/8/layout/vList2"/>
    <dgm:cxn modelId="{FD46E739-D7D3-FE46-BDC6-A72267E69EB6}" type="presParOf" srcId="{6982BEF6-DB99-CB48-8201-AFBA8614B186}" destId="{9B2E71FB-C231-5144-B5CD-DF1872FC5991}" srcOrd="0" destOrd="0" presId="urn:microsoft.com/office/officeart/2005/8/layout/vList2"/>
    <dgm:cxn modelId="{11DF17C5-6721-7646-9F2F-EFEE9AB2FDA8}" type="presParOf" srcId="{6982BEF6-DB99-CB48-8201-AFBA8614B186}" destId="{12E38FF9-BF20-0B4E-8E73-60BE13704044}" srcOrd="1" destOrd="0" presId="urn:microsoft.com/office/officeart/2005/8/layout/vList2"/>
    <dgm:cxn modelId="{C5BD3DFB-F50A-7448-A019-B5AFDDDFFFB4}" type="presParOf" srcId="{6982BEF6-DB99-CB48-8201-AFBA8614B186}" destId="{382BC7C4-0259-C940-AF4E-27092706DF6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17B5E-A30F-D640-8008-4881C9EC82B9}">
      <dsp:nvSpPr>
        <dsp:cNvPr id="0" name=""/>
        <dsp:cNvSpPr/>
      </dsp:nvSpPr>
      <dsp:spPr>
        <a:xfrm>
          <a:off x="1609343" y="1358"/>
          <a:ext cx="1810512" cy="7912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Imbalanced data</a:t>
          </a:r>
          <a:br>
            <a:rPr lang="en-US" sz="1500" kern="1200"/>
          </a:br>
          <a:endParaRPr lang="en-US" sz="1500" kern="1200"/>
        </a:p>
      </dsp:txBody>
      <dsp:txXfrm>
        <a:off x="1647967" y="39982"/>
        <a:ext cx="1733264" cy="713968"/>
      </dsp:txXfrm>
    </dsp:sp>
    <dsp:sp modelId="{046943A3-A3D5-3948-BF3F-E769CD2C8307}">
      <dsp:nvSpPr>
        <dsp:cNvPr id="0" name=""/>
        <dsp:cNvSpPr/>
      </dsp:nvSpPr>
      <dsp:spPr>
        <a:xfrm>
          <a:off x="1609343" y="832135"/>
          <a:ext cx="1810512" cy="791216"/>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 Common approaches and recent works </a:t>
          </a:r>
        </a:p>
      </dsp:txBody>
      <dsp:txXfrm>
        <a:off x="1647967" y="870759"/>
        <a:ext cx="1733264" cy="713968"/>
      </dsp:txXfrm>
    </dsp:sp>
    <dsp:sp modelId="{13BD4AFE-27F0-2545-8691-4D6B9E74B5BD}">
      <dsp:nvSpPr>
        <dsp:cNvPr id="0" name=""/>
        <dsp:cNvSpPr/>
      </dsp:nvSpPr>
      <dsp:spPr>
        <a:xfrm>
          <a:off x="1609343" y="1662912"/>
          <a:ext cx="1810512" cy="791216"/>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 “Balanced” random forests</a:t>
          </a:r>
          <a:br>
            <a:rPr lang="en-US" sz="1500" kern="1200"/>
          </a:br>
          <a:endParaRPr lang="en-US" sz="1500" kern="1200"/>
        </a:p>
      </dsp:txBody>
      <dsp:txXfrm>
        <a:off x="1647967" y="1701536"/>
        <a:ext cx="1733264" cy="713968"/>
      </dsp:txXfrm>
    </dsp:sp>
    <dsp:sp modelId="{AEA19ED0-1AB6-DC4E-94C0-1187B187D05B}">
      <dsp:nvSpPr>
        <dsp:cNvPr id="0" name=""/>
        <dsp:cNvSpPr/>
      </dsp:nvSpPr>
      <dsp:spPr>
        <a:xfrm>
          <a:off x="1609343" y="2493689"/>
          <a:ext cx="1810512" cy="791216"/>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 “Weighted” random forests</a:t>
          </a:r>
          <a:br>
            <a:rPr lang="en-US" sz="1500" kern="1200"/>
          </a:br>
          <a:endParaRPr lang="en-US" sz="1500" kern="1200"/>
        </a:p>
      </dsp:txBody>
      <dsp:txXfrm>
        <a:off x="1647967" y="2532313"/>
        <a:ext cx="1733264" cy="713968"/>
      </dsp:txXfrm>
    </dsp:sp>
    <dsp:sp modelId="{0BA97BB0-97FC-2D44-8950-418C82970C49}">
      <dsp:nvSpPr>
        <dsp:cNvPr id="0" name=""/>
        <dsp:cNvSpPr/>
      </dsp:nvSpPr>
      <dsp:spPr>
        <a:xfrm>
          <a:off x="1609343" y="3324466"/>
          <a:ext cx="1810512" cy="791216"/>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•Performance Metrics</a:t>
          </a:r>
        </a:p>
      </dsp:txBody>
      <dsp:txXfrm>
        <a:off x="1647967" y="3363090"/>
        <a:ext cx="1733264" cy="713968"/>
      </dsp:txXfrm>
    </dsp:sp>
    <dsp:sp modelId="{5752424C-AAF7-8C4B-9F17-A050B294E1D1}">
      <dsp:nvSpPr>
        <dsp:cNvPr id="0" name=""/>
        <dsp:cNvSpPr/>
      </dsp:nvSpPr>
      <dsp:spPr>
        <a:xfrm>
          <a:off x="1609343" y="4155243"/>
          <a:ext cx="1810512" cy="79121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Model evaluation and results</a:t>
          </a:r>
          <a:br>
            <a:rPr lang="en-US" sz="1500" kern="1200"/>
          </a:br>
          <a:endParaRPr lang="en-US" sz="1500" kern="1200"/>
        </a:p>
      </dsp:txBody>
      <dsp:txXfrm>
        <a:off x="1647967" y="4193867"/>
        <a:ext cx="1733264" cy="713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CAF9-EB5E-F340-9B63-324C765B8FBF}">
      <dsp:nvSpPr>
        <dsp:cNvPr id="0" name=""/>
        <dsp:cNvSpPr/>
      </dsp:nvSpPr>
      <dsp:spPr>
        <a:xfrm>
          <a:off x="0" y="38246"/>
          <a:ext cx="525780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Occurs where there is a large discrepancy between the number of examples with each class label.</a:t>
          </a:r>
        </a:p>
      </dsp:txBody>
      <dsp:txXfrm>
        <a:off x="85984" y="124230"/>
        <a:ext cx="5085832" cy="1589430"/>
      </dsp:txXfrm>
    </dsp:sp>
    <dsp:sp modelId="{9F24F74D-5B73-A646-A444-5E50E3475870}">
      <dsp:nvSpPr>
        <dsp:cNvPr id="0" name=""/>
        <dsp:cNvSpPr/>
      </dsp:nvSpPr>
      <dsp:spPr>
        <a:xfrm>
          <a:off x="0" y="1871644"/>
          <a:ext cx="5257800" cy="176139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Standard accuracy no longer reliably measures performance, which makes model training much trickier.</a:t>
          </a:r>
          <a:br>
            <a:rPr lang="en-US" sz="2500" kern="1200"/>
          </a:br>
          <a:endParaRPr lang="en-US" sz="2500" kern="1200"/>
        </a:p>
      </dsp:txBody>
      <dsp:txXfrm>
        <a:off x="85984" y="1957628"/>
        <a:ext cx="5085832" cy="1589430"/>
      </dsp:txXfrm>
    </dsp:sp>
    <dsp:sp modelId="{362B3D31-CEA3-2349-AAD2-13B02838557B}">
      <dsp:nvSpPr>
        <dsp:cNvPr id="0" name=""/>
        <dsp:cNvSpPr/>
      </dsp:nvSpPr>
      <dsp:spPr>
        <a:xfrm>
          <a:off x="0" y="3705043"/>
          <a:ext cx="5257800" cy="176139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Tends to bias performance towards the majority class.</a:t>
          </a:r>
        </a:p>
      </dsp:txBody>
      <dsp:txXfrm>
        <a:off x="85984" y="3791027"/>
        <a:ext cx="5085832" cy="1589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0EBE-9867-9A4C-827E-1B51D4E5766B}">
      <dsp:nvSpPr>
        <dsp:cNvPr id="0" name=""/>
        <dsp:cNvSpPr/>
      </dsp:nvSpPr>
      <dsp:spPr>
        <a:xfrm>
          <a:off x="1820898" y="575"/>
          <a:ext cx="2946894" cy="2946894"/>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RIPPER: </a:t>
          </a:r>
          <a:r>
            <a:rPr lang="en-US" sz="1800" b="0" i="0" kern="1200" dirty="0"/>
            <a:t>Repeated Incremental Pruning to Produce Error Reduction</a:t>
          </a:r>
          <a:endParaRPr lang="en-US" sz="1800" kern="1200" dirty="0"/>
        </a:p>
      </dsp:txBody>
      <dsp:txXfrm>
        <a:off x="2557622" y="575"/>
        <a:ext cx="1473447" cy="2431188"/>
      </dsp:txXfrm>
    </dsp:sp>
    <dsp:sp modelId="{530B5B28-925B-8941-9B99-E97B6D33E25E}">
      <dsp:nvSpPr>
        <dsp:cNvPr id="0" name=""/>
        <dsp:cNvSpPr/>
      </dsp:nvSpPr>
      <dsp:spPr>
        <a:xfrm rot="7200000">
          <a:off x="3523329" y="2949272"/>
          <a:ext cx="2946894" cy="2946894"/>
        </a:xfrm>
        <a:prstGeom prst="downArrow">
          <a:avLst>
            <a:gd name="adj1" fmla="val 50000"/>
            <a:gd name="adj2" fmla="val 35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 SMOTE: Synthetic Minority Oversampling TEchnique (Chawla et al, 2002) </a:t>
          </a:r>
        </a:p>
      </dsp:txBody>
      <dsp:txXfrm rot="-5400000">
        <a:off x="4004489" y="3814922"/>
        <a:ext cx="2431188" cy="1473447"/>
      </dsp:txXfrm>
    </dsp:sp>
    <dsp:sp modelId="{E1B1D3B7-931A-2242-A776-EEF3BB1EC470}">
      <dsp:nvSpPr>
        <dsp:cNvPr id="0" name=""/>
        <dsp:cNvSpPr/>
      </dsp:nvSpPr>
      <dsp:spPr>
        <a:xfrm rot="14400000">
          <a:off x="118466" y="2949272"/>
          <a:ext cx="2946894" cy="2946894"/>
        </a:xfrm>
        <a:prstGeom prst="downArrow">
          <a:avLst>
            <a:gd name="adj1" fmla="val 50000"/>
            <a:gd name="adj2" fmla="val 35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SMOTEBoost </a:t>
          </a:r>
        </a:p>
      </dsp:txBody>
      <dsp:txXfrm rot="5400000">
        <a:off x="153012" y="3814921"/>
        <a:ext cx="2431188" cy="14734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97D7D-7ED9-9548-B2A6-2EC1136756A7}">
      <dsp:nvSpPr>
        <dsp:cNvPr id="0" name=""/>
        <dsp:cNvSpPr/>
      </dsp:nvSpPr>
      <dsp:spPr>
        <a:xfrm>
          <a:off x="0" y="348083"/>
          <a:ext cx="5257800"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supervised learning algorithm, constructed by combining multiple decision trees (</a:t>
          </a:r>
          <a:r>
            <a:rPr lang="en-US" sz="1900" kern="1200" dirty="0" err="1"/>
            <a:t>Breiman</a:t>
          </a:r>
          <a:r>
            <a:rPr lang="en-US" sz="1900" kern="1200" dirty="0"/>
            <a:t>, 2001) </a:t>
          </a:r>
        </a:p>
      </dsp:txBody>
      <dsp:txXfrm>
        <a:off x="36896" y="384979"/>
        <a:ext cx="5184008" cy="682028"/>
      </dsp:txXfrm>
    </dsp:sp>
    <dsp:sp modelId="{25987991-5915-8D4E-8E99-1F7AFCBA0110}">
      <dsp:nvSpPr>
        <dsp:cNvPr id="0" name=""/>
        <dsp:cNvSpPr/>
      </dsp:nvSpPr>
      <dsp:spPr>
        <a:xfrm>
          <a:off x="0" y="1158624"/>
          <a:ext cx="5257800" cy="75582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Draw a bootstrap sample of the data </a:t>
          </a:r>
        </a:p>
      </dsp:txBody>
      <dsp:txXfrm>
        <a:off x="36896" y="1195520"/>
        <a:ext cx="5184008" cy="682028"/>
      </dsp:txXfrm>
    </dsp:sp>
    <dsp:sp modelId="{ECB7B73B-D07F-6440-ABDF-7F4978849306}">
      <dsp:nvSpPr>
        <dsp:cNvPr id="0" name=""/>
        <dsp:cNvSpPr/>
      </dsp:nvSpPr>
      <dsp:spPr>
        <a:xfrm>
          <a:off x="0" y="1969164"/>
          <a:ext cx="5257800" cy="75582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Grow an un-pruned tree </a:t>
          </a:r>
        </a:p>
      </dsp:txBody>
      <dsp:txXfrm>
        <a:off x="36896" y="2006060"/>
        <a:ext cx="5184008" cy="682028"/>
      </dsp:txXfrm>
    </dsp:sp>
    <dsp:sp modelId="{7297B5C6-904D-E64B-967F-1BF7F1594819}">
      <dsp:nvSpPr>
        <dsp:cNvPr id="0" name=""/>
        <dsp:cNvSpPr/>
      </dsp:nvSpPr>
      <dsp:spPr>
        <a:xfrm>
          <a:off x="0" y="2779704"/>
          <a:ext cx="5257800" cy="75582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each node, only a small, random subset of predictor variables are tried to split that node </a:t>
          </a:r>
        </a:p>
      </dsp:txBody>
      <dsp:txXfrm>
        <a:off x="36896" y="2816600"/>
        <a:ext cx="5184008" cy="682028"/>
      </dsp:txXfrm>
    </dsp:sp>
    <dsp:sp modelId="{8B1F021B-65D1-5047-995D-85BEB6EBD44E}">
      <dsp:nvSpPr>
        <dsp:cNvPr id="0" name=""/>
        <dsp:cNvSpPr/>
      </dsp:nvSpPr>
      <dsp:spPr>
        <a:xfrm>
          <a:off x="0" y="3590244"/>
          <a:ext cx="5257800" cy="75582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Repeat as many times as you’d like </a:t>
          </a:r>
        </a:p>
      </dsp:txBody>
      <dsp:txXfrm>
        <a:off x="36896" y="3627140"/>
        <a:ext cx="5184008" cy="682028"/>
      </dsp:txXfrm>
    </dsp:sp>
    <dsp:sp modelId="{A0949410-111F-2245-881F-7905826B4857}">
      <dsp:nvSpPr>
        <dsp:cNvPr id="0" name=""/>
        <dsp:cNvSpPr/>
      </dsp:nvSpPr>
      <dsp:spPr>
        <a:xfrm>
          <a:off x="0" y="4400784"/>
          <a:ext cx="5257800" cy="7558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Make predictions using all trees </a:t>
          </a:r>
        </a:p>
      </dsp:txBody>
      <dsp:txXfrm>
        <a:off x="36896" y="4437680"/>
        <a:ext cx="5184008" cy="6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E71FB-C231-5144-B5CD-DF1872FC5991}">
      <dsp:nvSpPr>
        <dsp:cNvPr id="0" name=""/>
        <dsp:cNvSpPr/>
      </dsp:nvSpPr>
      <dsp:spPr>
        <a:xfrm>
          <a:off x="0" y="71178"/>
          <a:ext cx="5029199" cy="23552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Accuracy is not the right measure of classifier performance in these domains</a:t>
          </a:r>
        </a:p>
      </dsp:txBody>
      <dsp:txXfrm>
        <a:off x="114972" y="186150"/>
        <a:ext cx="4799255" cy="2125266"/>
      </dsp:txXfrm>
    </dsp:sp>
    <dsp:sp modelId="{382BC7C4-0259-C940-AF4E-27092706DF64}">
      <dsp:nvSpPr>
        <dsp:cNvPr id="0" name=""/>
        <dsp:cNvSpPr/>
      </dsp:nvSpPr>
      <dsp:spPr>
        <a:xfrm>
          <a:off x="0" y="2521428"/>
          <a:ext cx="5029199" cy="23552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Other ideas for evaluation measures?</a:t>
          </a:r>
        </a:p>
      </dsp:txBody>
      <dsp:txXfrm>
        <a:off x="114972" y="2636400"/>
        <a:ext cx="4799255" cy="21252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03858-59F5-FC4D-B5B7-D24095D1EAD9}" type="datetimeFigureOut">
              <a:rPr lang="en-US" smtClean="0"/>
              <a:t>10/29/20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04A45-28FF-204E-8184-CFBE35B261FF}" type="slidenum">
              <a:rPr lang="en-US" smtClean="0"/>
              <a:t>‹#›</a:t>
            </a:fld>
            <a:endParaRPr lang="en-US"/>
          </a:p>
        </p:txBody>
      </p:sp>
    </p:spTree>
    <p:extLst>
      <p:ext uri="{BB962C8B-B14F-4D97-AF65-F5344CB8AC3E}">
        <p14:creationId xmlns:p14="http://schemas.microsoft.com/office/powerpoint/2010/main" val="347396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56aa166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56aa166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31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404A45-28FF-204E-8184-CFBE35B261FF}" type="slidenum">
              <a:rPr lang="en-US" smtClean="0"/>
              <a:t>42</a:t>
            </a:fld>
            <a:endParaRPr lang="en-US"/>
          </a:p>
        </p:txBody>
      </p:sp>
    </p:spTree>
    <p:extLst>
      <p:ext uri="{BB962C8B-B14F-4D97-AF65-F5344CB8AC3E}">
        <p14:creationId xmlns:p14="http://schemas.microsoft.com/office/powerpoint/2010/main" val="191875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56aa1662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56aa1662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99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56aa1662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56aa1662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20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01DF-4F3A-5B41-B241-112549F19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472AC0-9C9E-7844-AA48-8E2AA0F81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6AB96F-459F-B548-A9A3-5899D0BA5203}"/>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3A99AE81-6C69-CE44-8D68-029DFB9BC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3079E-D784-3842-A478-DD2DA61928C6}"/>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16145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1BBD-9E4F-AA4C-B71B-D09F7BAB6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276D0-8AA2-C742-82D5-98A757560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2E187-9DDC-7647-8AC4-6711783184BD}"/>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9475D9A4-4B13-FA49-A8DD-37648375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4C6F7-762A-5440-8BEB-161B72721B3A}"/>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268615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8429E-6BE7-C94E-A304-E56074CFF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DF72CB-07CA-6443-BA66-A3BD088EE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6143A-D855-804B-9D2F-FB8E6602E243}"/>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8FF6C675-D8AA-854E-89DF-52FE8B7EE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94F84-0409-B64A-A302-46B81DB03576}"/>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419380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7089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C372-5560-664D-8F17-AE5C1AAA5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46FE7-DD4A-AB4D-83C2-1C9B17CF8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D2642-8409-D24B-A5F0-19D912F64B96}"/>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75384C28-3161-D74A-9319-A54F47DC4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6AC6F-67D9-0042-A3F5-1C36A4AA629C}"/>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13690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DB92-492C-E346-8C47-B8ED5945B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DE5B97-30A3-1F49-B004-A99D77231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1DF1E-348D-6342-A364-5B10B564B897}"/>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ED68728A-A3BB-0744-B27B-0F463BCA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8CC4D-CE94-254C-B774-59E1CF5940A1}"/>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269235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7AC0-0099-8645-A695-FEFA09017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BEEF7-AD1B-1442-8184-21A6BF116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A6E87-C2D0-D347-BF56-51D2204BB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756B5-754F-1548-8E76-F388185DA23C}"/>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6" name="Footer Placeholder 5">
            <a:extLst>
              <a:ext uri="{FF2B5EF4-FFF2-40B4-BE49-F238E27FC236}">
                <a16:creationId xmlns:a16="http://schemas.microsoft.com/office/drawing/2014/main" id="{182FD593-936D-5C48-9D92-875423630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6E7E5-CEC4-1444-BADE-4CC5B5F9F25A}"/>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346104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82D0-6DB5-9E44-9A72-3DECA0608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8A9BEA-00C2-F447-8CF2-AC59ECF20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8F9D6B-A64E-C449-BD95-52E861BE5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C88C97-7ABA-8144-AF5D-1B652668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86D71-C7EC-704D-B8D7-F83B978F9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30B829-F607-184A-B4CF-22E3E2C74D21}"/>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8" name="Footer Placeholder 7">
            <a:extLst>
              <a:ext uri="{FF2B5EF4-FFF2-40B4-BE49-F238E27FC236}">
                <a16:creationId xmlns:a16="http://schemas.microsoft.com/office/drawing/2014/main" id="{DAAC05FA-E3D1-A04B-B6E4-4CD62AD44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F3669-4F85-424B-97BB-7852DA711041}"/>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279408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5DB3-A7FB-8C45-9C89-D1A4AF9556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4D51A-A5CF-2B40-B69D-F797FA9D5A58}"/>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4" name="Footer Placeholder 3">
            <a:extLst>
              <a:ext uri="{FF2B5EF4-FFF2-40B4-BE49-F238E27FC236}">
                <a16:creationId xmlns:a16="http://schemas.microsoft.com/office/drawing/2014/main" id="{6BFBEF56-0264-7844-9B30-6A8B8951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563AA0-D8AE-884D-BAAD-06EF63ECC9AD}"/>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317504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157DF-3EC7-F946-8D30-0CD6EB9C1D9D}"/>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3" name="Footer Placeholder 2">
            <a:extLst>
              <a:ext uri="{FF2B5EF4-FFF2-40B4-BE49-F238E27FC236}">
                <a16:creationId xmlns:a16="http://schemas.microsoft.com/office/drawing/2014/main" id="{3C565FE9-56C4-8E48-9B21-73444771B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B48EF-846A-9C44-9B1A-B48690CAEBCB}"/>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36402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37AC-1435-0041-88DA-1F291C18F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5CE5AA-1AEC-7142-933E-7EE6BC4A5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2D3B59-BE53-294B-ADF9-8F12ABE23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FFA6A-4721-424C-83AF-5CE9CC101646}"/>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6" name="Footer Placeholder 5">
            <a:extLst>
              <a:ext uri="{FF2B5EF4-FFF2-40B4-BE49-F238E27FC236}">
                <a16:creationId xmlns:a16="http://schemas.microsoft.com/office/drawing/2014/main" id="{AE376C6F-8657-254F-A8BE-6412054AF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AD2C7-6C8F-7142-B808-5FEEC15329F5}"/>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176286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708E-CADB-D241-9046-351795BE0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A3FDBC-C7AB-EF46-B241-9F4654208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140E51-A3F2-BB49-B118-416FC7A54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D4D65-4279-0147-B05A-8E19920EDFFE}"/>
              </a:ext>
            </a:extLst>
          </p:cNvPr>
          <p:cNvSpPr>
            <a:spLocks noGrp="1"/>
          </p:cNvSpPr>
          <p:nvPr>
            <p:ph type="dt" sz="half" idx="10"/>
          </p:nvPr>
        </p:nvSpPr>
        <p:spPr/>
        <p:txBody>
          <a:bodyPr/>
          <a:lstStyle/>
          <a:p>
            <a:fld id="{730F6025-57F6-3B44-BF8D-BC75080F6FBE}" type="datetimeFigureOut">
              <a:rPr lang="en-US" smtClean="0"/>
              <a:t>10/29/20</a:t>
            </a:fld>
            <a:endParaRPr lang="en-US"/>
          </a:p>
        </p:txBody>
      </p:sp>
      <p:sp>
        <p:nvSpPr>
          <p:cNvPr id="6" name="Footer Placeholder 5">
            <a:extLst>
              <a:ext uri="{FF2B5EF4-FFF2-40B4-BE49-F238E27FC236}">
                <a16:creationId xmlns:a16="http://schemas.microsoft.com/office/drawing/2014/main" id="{712CC218-B354-DA4D-B0FE-88209B770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64A64-6A8B-704A-B42B-BF304503510B}"/>
              </a:ext>
            </a:extLst>
          </p:cNvPr>
          <p:cNvSpPr>
            <a:spLocks noGrp="1"/>
          </p:cNvSpPr>
          <p:nvPr>
            <p:ph type="sldNum" sz="quarter" idx="12"/>
          </p:nvPr>
        </p:nvSpPr>
        <p:spPr/>
        <p:txBody>
          <a:bodyPr/>
          <a:lstStyle/>
          <a:p>
            <a:fld id="{59137C76-F828-B24E-B310-002E79F7CE29}" type="slidenum">
              <a:rPr lang="en-US" smtClean="0"/>
              <a:t>‹#›</a:t>
            </a:fld>
            <a:endParaRPr lang="en-US"/>
          </a:p>
        </p:txBody>
      </p:sp>
    </p:spTree>
    <p:extLst>
      <p:ext uri="{BB962C8B-B14F-4D97-AF65-F5344CB8AC3E}">
        <p14:creationId xmlns:p14="http://schemas.microsoft.com/office/powerpoint/2010/main" val="41812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FB7CB-8017-9F43-809D-1DCD9B784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B8DAC7-1E6E-284F-9568-DA01FC1D2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CF1D2-A60F-DD4F-91C2-13B29F539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F6025-57F6-3B44-BF8D-BC75080F6FBE}" type="datetimeFigureOut">
              <a:rPr lang="en-US" smtClean="0"/>
              <a:t>10/29/20</a:t>
            </a:fld>
            <a:endParaRPr lang="en-US"/>
          </a:p>
        </p:txBody>
      </p:sp>
      <p:sp>
        <p:nvSpPr>
          <p:cNvPr id="5" name="Footer Placeholder 4">
            <a:extLst>
              <a:ext uri="{FF2B5EF4-FFF2-40B4-BE49-F238E27FC236}">
                <a16:creationId xmlns:a16="http://schemas.microsoft.com/office/drawing/2014/main" id="{B1098A35-6A7B-0D42-87E4-7ED0346AC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393DC7-E775-2B47-A6C2-D2B120D4B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37C76-F828-B24E-B310-002E79F7CE29}" type="slidenum">
              <a:rPr lang="en-US" smtClean="0"/>
              <a:t>‹#›</a:t>
            </a:fld>
            <a:endParaRPr lang="en-US"/>
          </a:p>
        </p:txBody>
      </p:sp>
    </p:spTree>
    <p:extLst>
      <p:ext uri="{BB962C8B-B14F-4D97-AF65-F5344CB8AC3E}">
        <p14:creationId xmlns:p14="http://schemas.microsoft.com/office/powerpoint/2010/main" val="25390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E7EA-2C7F-8D41-A045-909F4A61E9D1}"/>
              </a:ext>
            </a:extLst>
          </p:cNvPr>
          <p:cNvSpPr>
            <a:spLocks noGrp="1"/>
          </p:cNvSpPr>
          <p:nvPr>
            <p:ph type="ctrTitle"/>
          </p:nvPr>
        </p:nvSpPr>
        <p:spPr>
          <a:xfrm>
            <a:off x="6413111" y="640081"/>
            <a:ext cx="5138808" cy="3352473"/>
          </a:xfrm>
          <a:noFill/>
        </p:spPr>
        <p:txBody>
          <a:bodyPr>
            <a:normAutofit/>
          </a:bodyPr>
          <a:lstStyle/>
          <a:p>
            <a:r>
              <a:rPr lang="en-US" sz="5600" dirty="0"/>
              <a:t>Learning Imbalanced Data with Random Forests</a:t>
            </a:r>
          </a:p>
        </p:txBody>
      </p:sp>
      <p:sp>
        <p:nvSpPr>
          <p:cNvPr id="3" name="Subtitle 2">
            <a:extLst>
              <a:ext uri="{FF2B5EF4-FFF2-40B4-BE49-F238E27FC236}">
                <a16:creationId xmlns:a16="http://schemas.microsoft.com/office/drawing/2014/main" id="{DF9149A1-B126-E149-BFF7-72E678BD0D61}"/>
              </a:ext>
            </a:extLst>
          </p:cNvPr>
          <p:cNvSpPr>
            <a:spLocks noGrp="1"/>
          </p:cNvSpPr>
          <p:nvPr>
            <p:ph type="subTitle" idx="1"/>
          </p:nvPr>
        </p:nvSpPr>
        <p:spPr>
          <a:xfrm>
            <a:off x="6413110" y="4157147"/>
            <a:ext cx="5138809" cy="2060774"/>
          </a:xfrm>
          <a:noFill/>
        </p:spPr>
        <p:txBody>
          <a:bodyPr>
            <a:normAutofit/>
          </a:bodyPr>
          <a:lstStyle/>
          <a:p>
            <a:r>
              <a:rPr lang="en-US" sz="1900"/>
              <a:t>University of Nebraska Omaha</a:t>
            </a:r>
          </a:p>
          <a:p>
            <a:endParaRPr lang="en-US" sz="1900"/>
          </a:p>
          <a:p>
            <a:r>
              <a:rPr lang="en-US" sz="1900"/>
              <a:t>Ali and Paulami</a:t>
            </a:r>
          </a:p>
          <a:p>
            <a:r>
              <a:rPr lang="en-US" sz="1900"/>
              <a:t>October 29th</a:t>
            </a:r>
            <a:br>
              <a:rPr lang="en-US" sz="1900"/>
            </a:br>
            <a:br>
              <a:rPr lang="en-US" sz="1900"/>
            </a:br>
            <a:endParaRPr lang="en-US" sz="1900"/>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6AB8FEB3-8E8B-4227-BF89-464D0D00F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290998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153CA5-B983-A040-9161-287F4F8F8594}"/>
              </a:ext>
            </a:extLst>
          </p:cNvPr>
          <p:cNvSpPr>
            <a:spLocks noGrp="1"/>
          </p:cNvSpPr>
          <p:nvPr>
            <p:ph type="title"/>
          </p:nvPr>
        </p:nvSpPr>
        <p:spPr>
          <a:xfrm>
            <a:off x="640079" y="2053641"/>
            <a:ext cx="3669161" cy="2760098"/>
          </a:xfrm>
        </p:spPr>
        <p:txBody>
          <a:bodyPr>
            <a:normAutofit/>
          </a:bodyPr>
          <a:lstStyle/>
          <a:p>
            <a:r>
              <a:rPr lang="en-US">
                <a:solidFill>
                  <a:srgbClr val="FFFFFF"/>
                </a:solidFill>
              </a:rPr>
              <a:t>SMOTE</a:t>
            </a:r>
          </a:p>
        </p:txBody>
      </p:sp>
      <p:sp>
        <p:nvSpPr>
          <p:cNvPr id="3" name="Content Placeholder 2">
            <a:extLst>
              <a:ext uri="{FF2B5EF4-FFF2-40B4-BE49-F238E27FC236}">
                <a16:creationId xmlns:a16="http://schemas.microsoft.com/office/drawing/2014/main" id="{D113A870-AAFD-6042-ACE8-EBE6C793AADA}"/>
              </a:ext>
            </a:extLst>
          </p:cNvPr>
          <p:cNvSpPr>
            <a:spLocks noGrp="1"/>
          </p:cNvSpPr>
          <p:nvPr>
            <p:ph idx="1"/>
          </p:nvPr>
        </p:nvSpPr>
        <p:spPr>
          <a:xfrm>
            <a:off x="6090574" y="801866"/>
            <a:ext cx="5306084" cy="5230634"/>
          </a:xfrm>
        </p:spPr>
        <p:txBody>
          <a:bodyPr anchor="ctr">
            <a:normAutofit/>
          </a:bodyPr>
          <a:lstStyle/>
          <a:p>
            <a:r>
              <a:rPr lang="en-US" altLang="zh-CN" sz="2400" b="1" i="1" dirty="0">
                <a:solidFill>
                  <a:srgbClr val="000000"/>
                </a:solidFill>
              </a:rPr>
              <a:t>SMOTE: Synthetic Minority Over-sampling Technique</a:t>
            </a:r>
          </a:p>
          <a:p>
            <a:pPr>
              <a:buFont typeface="Wingdings" pitchFamily="2" charset="2"/>
              <a:buNone/>
            </a:pPr>
            <a:r>
              <a:rPr lang="en-US" altLang="zh-CN" sz="2400" dirty="0">
                <a:solidFill>
                  <a:srgbClr val="000000"/>
                </a:solidFill>
              </a:rPr>
              <a:t>	</a:t>
            </a:r>
            <a:r>
              <a:rPr lang="en-US" altLang="zh-CN" sz="2400" i="1" dirty="0">
                <a:solidFill>
                  <a:srgbClr val="000000"/>
                </a:solidFill>
              </a:rPr>
              <a:t>The minority class is over-sampled by taking each minority class sample and introducing synthetic examples along the line segments joining any/all of the k minority class nearest neighbors.</a:t>
            </a:r>
            <a:r>
              <a:rPr lang="en-US" altLang="zh-CN" sz="2400" dirty="0">
                <a:solidFill>
                  <a:srgbClr val="000000"/>
                </a:solidFill>
              </a:rPr>
              <a:t> </a:t>
            </a:r>
          </a:p>
          <a:p>
            <a:pPr>
              <a:buFont typeface="Wingdings" pitchFamily="2" charset="2"/>
              <a:buNone/>
            </a:pPr>
            <a:r>
              <a:rPr lang="en-US" altLang="zh-CN" sz="2400" dirty="0">
                <a:solidFill>
                  <a:srgbClr val="000000"/>
                </a:solidFill>
              </a:rPr>
              <a:t>	</a:t>
            </a:r>
          </a:p>
          <a:p>
            <a:r>
              <a:rPr lang="en-US" altLang="zh-CN" sz="2400" b="1" i="1" dirty="0">
                <a:solidFill>
                  <a:srgbClr val="000000"/>
                </a:solidFill>
              </a:rPr>
              <a:t>Over-sampling by duplicating the        minority examples</a:t>
            </a:r>
          </a:p>
          <a:p>
            <a:endParaRPr lang="en-US" sz="2400" dirty="0">
              <a:solidFill>
                <a:srgbClr val="000000"/>
              </a:solidFill>
            </a:endParaRPr>
          </a:p>
        </p:txBody>
      </p:sp>
    </p:spTree>
    <p:extLst>
      <p:ext uri="{BB962C8B-B14F-4D97-AF65-F5344CB8AC3E}">
        <p14:creationId xmlns:p14="http://schemas.microsoft.com/office/powerpoint/2010/main" val="131562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506A02-88EF-4B1C-BDB5-C99B4911C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EC5440-A44A-4132-8B18-7EB733DBE9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87D58638-CFDF-9443-8316-C79469E8229C}"/>
              </a:ext>
            </a:extLst>
          </p:cNvPr>
          <p:cNvSpPr>
            <a:spLocks noGrp="1"/>
          </p:cNvSpPr>
          <p:nvPr>
            <p:ph type="title"/>
          </p:nvPr>
        </p:nvSpPr>
        <p:spPr>
          <a:xfrm>
            <a:off x="2005091" y="557189"/>
            <a:ext cx="8187946" cy="1114379"/>
          </a:xfrm>
        </p:spPr>
        <p:txBody>
          <a:bodyPr vert="horz" lIns="91440" tIns="45720" rIns="91440" bIns="45720" rtlCol="0" anchor="b">
            <a:normAutofit/>
          </a:bodyPr>
          <a:lstStyle/>
          <a:p>
            <a:pPr algn="ctr"/>
            <a:r>
              <a:rPr lang="en-US" sz="4800"/>
              <a:t>SMOTE</a:t>
            </a:r>
          </a:p>
        </p:txBody>
      </p:sp>
      <p:pic>
        <p:nvPicPr>
          <p:cNvPr id="5" name="Content Placeholder 4" descr="Chart, scatter chart&#10;&#10;Description automatically generated">
            <a:extLst>
              <a:ext uri="{FF2B5EF4-FFF2-40B4-BE49-F238E27FC236}">
                <a16:creationId xmlns:a16="http://schemas.microsoft.com/office/drawing/2014/main" id="{FCC117B3-BCC7-5142-BFAD-77CDD45B2C1A}"/>
              </a:ext>
            </a:extLst>
          </p:cNvPr>
          <p:cNvPicPr>
            <a:picLocks noGrp="1" noChangeAspect="1"/>
          </p:cNvPicPr>
          <p:nvPr>
            <p:ph idx="1"/>
          </p:nvPr>
        </p:nvPicPr>
        <p:blipFill rotWithShape="1">
          <a:blip r:embed="rId3"/>
          <a:srcRect t="28472" b="3386"/>
          <a:stretch/>
        </p:blipFill>
        <p:spPr>
          <a:xfrm>
            <a:off x="735884" y="2781840"/>
            <a:ext cx="10747568" cy="3899854"/>
          </a:xfrm>
          <a:prstGeom prst="rect">
            <a:avLst/>
          </a:prstGeom>
        </p:spPr>
      </p:pic>
    </p:spTree>
    <p:extLst>
      <p:ext uri="{BB962C8B-B14F-4D97-AF65-F5344CB8AC3E}">
        <p14:creationId xmlns:p14="http://schemas.microsoft.com/office/powerpoint/2010/main" val="17029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6F31D54-5073-0140-B60C-6441A50875EC}"/>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SMOTE</a:t>
            </a:r>
          </a:p>
        </p:txBody>
      </p:sp>
      <p:sp>
        <p:nvSpPr>
          <p:cNvPr id="15"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Content Placeholder 5" descr="Diagram&#10;&#10;Description automatically generated">
            <a:extLst>
              <a:ext uri="{FF2B5EF4-FFF2-40B4-BE49-F238E27FC236}">
                <a16:creationId xmlns:a16="http://schemas.microsoft.com/office/drawing/2014/main" id="{3D6570A2-5FBA-D342-B503-1682E2B1769C}"/>
              </a:ext>
            </a:extLst>
          </p:cNvPr>
          <p:cNvPicPr>
            <a:picLocks noGrp="1" noChangeAspect="1"/>
          </p:cNvPicPr>
          <p:nvPr>
            <p:ph idx="1"/>
          </p:nvPr>
        </p:nvPicPr>
        <p:blipFill rotWithShape="1">
          <a:blip r:embed="rId2"/>
          <a:srcRect r="3" b="2322"/>
          <a:stretch/>
        </p:blipFill>
        <p:spPr>
          <a:xfrm>
            <a:off x="1258859" y="1120046"/>
            <a:ext cx="5635819" cy="3509504"/>
          </a:xfrm>
          <a:prstGeom prst="rect">
            <a:avLst/>
          </a:prstGeom>
        </p:spPr>
      </p:pic>
    </p:spTree>
    <p:extLst>
      <p:ext uri="{BB962C8B-B14F-4D97-AF65-F5344CB8AC3E}">
        <p14:creationId xmlns:p14="http://schemas.microsoft.com/office/powerpoint/2010/main" val="129367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C3929D-0945-A945-96B1-953F950079F6}"/>
              </a:ext>
            </a:extLst>
          </p:cNvPr>
          <p:cNvSpPr>
            <a:spLocks noGrp="1"/>
          </p:cNvSpPr>
          <p:nvPr>
            <p:ph type="title"/>
          </p:nvPr>
        </p:nvSpPr>
        <p:spPr>
          <a:xfrm>
            <a:off x="649270" y="506727"/>
            <a:ext cx="3885141" cy="1526741"/>
          </a:xfrm>
        </p:spPr>
        <p:txBody>
          <a:bodyPr>
            <a:normAutofit/>
          </a:bodyPr>
          <a:lstStyle/>
          <a:p>
            <a:pPr algn="r"/>
            <a:r>
              <a:rPr lang="en-US" sz="3000" dirty="0" err="1">
                <a:solidFill>
                  <a:schemeClr val="bg1"/>
                </a:solidFill>
              </a:rPr>
              <a:t>SMOTEBoost</a:t>
            </a:r>
            <a:endParaRPr lang="en-US" sz="3000" dirty="0">
              <a:solidFill>
                <a:schemeClr val="bg1"/>
              </a:solidFill>
            </a:endParaRPr>
          </a:p>
        </p:txBody>
      </p:sp>
      <p:cxnSp>
        <p:nvCxnSpPr>
          <p:cNvPr id="13" name="Straight Connector 1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8A5336-AD52-0948-93B2-92584C11AB6D}"/>
              </a:ext>
            </a:extLst>
          </p:cNvPr>
          <p:cNvSpPr>
            <a:spLocks noGrp="1"/>
          </p:cNvSpPr>
          <p:nvPr>
            <p:ph idx="1"/>
          </p:nvPr>
        </p:nvSpPr>
        <p:spPr>
          <a:xfrm>
            <a:off x="4945336" y="506727"/>
            <a:ext cx="6609921" cy="1526741"/>
          </a:xfrm>
        </p:spPr>
        <p:txBody>
          <a:bodyPr anchor="ctr">
            <a:normAutofit/>
          </a:bodyPr>
          <a:lstStyle/>
          <a:p>
            <a:endParaRPr lang="en-US" sz="2200">
              <a:solidFill>
                <a:schemeClr val="bg1"/>
              </a:solidFill>
            </a:endParaRPr>
          </a:p>
        </p:txBody>
      </p:sp>
      <p:pic>
        <p:nvPicPr>
          <p:cNvPr id="5" name="Picture 4" descr="Diagram&#10;&#10;Description automatically generated">
            <a:extLst>
              <a:ext uri="{FF2B5EF4-FFF2-40B4-BE49-F238E27FC236}">
                <a16:creationId xmlns:a16="http://schemas.microsoft.com/office/drawing/2014/main" id="{3284FA9C-2864-6B41-A392-D9BDD94E3B9F}"/>
              </a:ext>
            </a:extLst>
          </p:cNvPr>
          <p:cNvPicPr>
            <a:picLocks noChangeAspect="1"/>
          </p:cNvPicPr>
          <p:nvPr/>
        </p:nvPicPr>
        <p:blipFill>
          <a:blip r:embed="rId2"/>
          <a:stretch>
            <a:fillRect/>
          </a:stretch>
        </p:blipFill>
        <p:spPr>
          <a:xfrm>
            <a:off x="393308" y="2928957"/>
            <a:ext cx="4580491" cy="3206343"/>
          </a:xfrm>
          <a:prstGeom prst="rect">
            <a:avLst/>
          </a:prstGeom>
        </p:spPr>
      </p:pic>
      <p:pic>
        <p:nvPicPr>
          <p:cNvPr id="6" name="Content Placeholder 4" descr="Diagram&#10;&#10;Description automatically generated">
            <a:extLst>
              <a:ext uri="{FF2B5EF4-FFF2-40B4-BE49-F238E27FC236}">
                <a16:creationId xmlns:a16="http://schemas.microsoft.com/office/drawing/2014/main" id="{AEEC57ED-6839-D14A-A115-4F0E5CBF498E}"/>
              </a:ext>
            </a:extLst>
          </p:cNvPr>
          <p:cNvPicPr>
            <a:picLocks noChangeAspect="1"/>
          </p:cNvPicPr>
          <p:nvPr/>
        </p:nvPicPr>
        <p:blipFill rotWithShape="1">
          <a:blip r:embed="rId3"/>
          <a:srcRect l="207" t="-6945" r="-207" b="6209"/>
          <a:stretch/>
        </p:blipFill>
        <p:spPr>
          <a:xfrm>
            <a:off x="5464309" y="2489569"/>
            <a:ext cx="4580491" cy="3749040"/>
          </a:xfrm>
          <a:prstGeom prst="rect">
            <a:avLst/>
          </a:prstGeom>
        </p:spPr>
      </p:pic>
    </p:spTree>
    <p:extLst>
      <p:ext uri="{BB962C8B-B14F-4D97-AF65-F5344CB8AC3E}">
        <p14:creationId xmlns:p14="http://schemas.microsoft.com/office/powerpoint/2010/main" val="60420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034D7-0439-EF42-AC22-055AD95400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112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4745-3B2B-6145-BF3A-A26156FC9D83}"/>
              </a:ext>
            </a:extLst>
          </p:cNvPr>
          <p:cNvSpPr>
            <a:spLocks noGrp="1"/>
          </p:cNvSpPr>
          <p:nvPr>
            <p:ph type="title"/>
          </p:nvPr>
        </p:nvSpPr>
        <p:spPr>
          <a:xfrm>
            <a:off x="519545" y="621792"/>
            <a:ext cx="5181503" cy="5504688"/>
          </a:xfrm>
        </p:spPr>
        <p:txBody>
          <a:bodyPr>
            <a:normAutofit/>
          </a:bodyPr>
          <a:lstStyle/>
          <a:p>
            <a:r>
              <a:rPr lang="en-US" sz="4800" dirty="0"/>
              <a:t>RANDOM FORESTS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64B825-956C-4093-A3C8-5D6F9671536F}"/>
              </a:ext>
            </a:extLst>
          </p:cNvPr>
          <p:cNvGraphicFramePr>
            <a:graphicFrameLocks noGrp="1"/>
          </p:cNvGraphicFramePr>
          <p:nvPr>
            <p:ph idx="1"/>
            <p:extLst>
              <p:ext uri="{D42A27DB-BD31-4B8C-83A1-F6EECF244321}">
                <p14:modId xmlns:p14="http://schemas.microsoft.com/office/powerpoint/2010/main" val="61147257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31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6426-60B8-7A4B-8670-17A384A8D338}"/>
              </a:ext>
            </a:extLst>
          </p:cNvPr>
          <p:cNvSpPr>
            <a:spLocks noGrp="1"/>
          </p:cNvSpPr>
          <p:nvPr>
            <p:ph type="title"/>
          </p:nvPr>
        </p:nvSpPr>
        <p:spPr/>
        <p:txBody>
          <a:bodyPr/>
          <a:lstStyle/>
          <a:p>
            <a:r>
              <a:rPr lang="en-US" dirty="0"/>
              <a:t>RANDOM FORESTS</a:t>
            </a:r>
          </a:p>
        </p:txBody>
      </p:sp>
      <p:pic>
        <p:nvPicPr>
          <p:cNvPr id="5" name="Content Placeholder 4" descr="Table&#10;&#10;Description automatically generated">
            <a:extLst>
              <a:ext uri="{FF2B5EF4-FFF2-40B4-BE49-F238E27FC236}">
                <a16:creationId xmlns:a16="http://schemas.microsoft.com/office/drawing/2014/main" id="{80812AA8-D96E-6541-94E8-C81B66E6C1F0}"/>
              </a:ext>
            </a:extLst>
          </p:cNvPr>
          <p:cNvPicPr>
            <a:picLocks noGrp="1" noChangeAspect="1"/>
          </p:cNvPicPr>
          <p:nvPr>
            <p:ph idx="1"/>
          </p:nvPr>
        </p:nvPicPr>
        <p:blipFill>
          <a:blip r:embed="rId2"/>
          <a:stretch>
            <a:fillRect/>
          </a:stretch>
        </p:blipFill>
        <p:spPr>
          <a:xfrm>
            <a:off x="615519" y="2005882"/>
            <a:ext cx="7356787" cy="3178859"/>
          </a:xfrm>
        </p:spPr>
      </p:pic>
      <p:pic>
        <p:nvPicPr>
          <p:cNvPr id="6" name="Content Placeholder 4" descr="Diagram&#10;&#10;Description automatically generated">
            <a:extLst>
              <a:ext uri="{FF2B5EF4-FFF2-40B4-BE49-F238E27FC236}">
                <a16:creationId xmlns:a16="http://schemas.microsoft.com/office/drawing/2014/main" id="{CE087C74-9569-FC4C-8CEF-8A8D71D88183}"/>
              </a:ext>
            </a:extLst>
          </p:cNvPr>
          <p:cNvPicPr>
            <a:picLocks noChangeAspect="1"/>
          </p:cNvPicPr>
          <p:nvPr/>
        </p:nvPicPr>
        <p:blipFill>
          <a:blip r:embed="rId3"/>
          <a:stretch>
            <a:fillRect/>
          </a:stretch>
        </p:blipFill>
        <p:spPr>
          <a:xfrm>
            <a:off x="7972306" y="3106886"/>
            <a:ext cx="3767628" cy="2077855"/>
          </a:xfrm>
          <a:prstGeom prst="rect">
            <a:avLst/>
          </a:prstGeom>
        </p:spPr>
      </p:pic>
    </p:spTree>
    <p:extLst>
      <p:ext uri="{BB962C8B-B14F-4D97-AF65-F5344CB8AC3E}">
        <p14:creationId xmlns:p14="http://schemas.microsoft.com/office/powerpoint/2010/main" val="127667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7E3C-927E-DE4D-B088-43C263558E74}"/>
              </a:ext>
            </a:extLst>
          </p:cNvPr>
          <p:cNvSpPr>
            <a:spLocks noGrp="1"/>
          </p:cNvSpPr>
          <p:nvPr>
            <p:ph type="title"/>
          </p:nvPr>
        </p:nvSpPr>
        <p:spPr/>
        <p:txBody>
          <a:bodyPr/>
          <a:lstStyle/>
          <a:p>
            <a:r>
              <a:rPr lang="en-US" dirty="0"/>
              <a:t>RANDOM FORESTS</a:t>
            </a:r>
          </a:p>
        </p:txBody>
      </p:sp>
      <p:pic>
        <p:nvPicPr>
          <p:cNvPr id="7" name="Picture 6" descr="Diagram&#10;&#10;Description automatically generated">
            <a:extLst>
              <a:ext uri="{FF2B5EF4-FFF2-40B4-BE49-F238E27FC236}">
                <a16:creationId xmlns:a16="http://schemas.microsoft.com/office/drawing/2014/main" id="{0DC1120E-C9EB-1642-849B-9DDA641E2565}"/>
              </a:ext>
            </a:extLst>
          </p:cNvPr>
          <p:cNvPicPr>
            <a:picLocks noChangeAspect="1"/>
          </p:cNvPicPr>
          <p:nvPr/>
        </p:nvPicPr>
        <p:blipFill>
          <a:blip r:embed="rId2"/>
          <a:stretch>
            <a:fillRect/>
          </a:stretch>
        </p:blipFill>
        <p:spPr>
          <a:xfrm>
            <a:off x="838200" y="2114927"/>
            <a:ext cx="6660204" cy="2922141"/>
          </a:xfrm>
          <a:prstGeom prst="rect">
            <a:avLst/>
          </a:prstGeom>
        </p:spPr>
      </p:pic>
      <p:pic>
        <p:nvPicPr>
          <p:cNvPr id="9" name="Picture 8" descr="Diagram&#10;&#10;Description automatically generated">
            <a:extLst>
              <a:ext uri="{FF2B5EF4-FFF2-40B4-BE49-F238E27FC236}">
                <a16:creationId xmlns:a16="http://schemas.microsoft.com/office/drawing/2014/main" id="{5DEF68AA-034B-1A4A-9F4C-2CC4EA297CB7}"/>
              </a:ext>
            </a:extLst>
          </p:cNvPr>
          <p:cNvPicPr>
            <a:picLocks noChangeAspect="1"/>
          </p:cNvPicPr>
          <p:nvPr/>
        </p:nvPicPr>
        <p:blipFill>
          <a:blip r:embed="rId3"/>
          <a:stretch>
            <a:fillRect/>
          </a:stretch>
        </p:blipFill>
        <p:spPr>
          <a:xfrm>
            <a:off x="7702656" y="3929974"/>
            <a:ext cx="4489344" cy="2066266"/>
          </a:xfrm>
          <a:prstGeom prst="rect">
            <a:avLst/>
          </a:prstGeom>
        </p:spPr>
      </p:pic>
      <p:sp>
        <p:nvSpPr>
          <p:cNvPr id="11" name="Content Placeholder 10">
            <a:extLst>
              <a:ext uri="{FF2B5EF4-FFF2-40B4-BE49-F238E27FC236}">
                <a16:creationId xmlns:a16="http://schemas.microsoft.com/office/drawing/2014/main" id="{CFC73AF1-0629-EC44-BEB2-4931D81D3361}"/>
              </a:ext>
            </a:extLst>
          </p:cNvPr>
          <p:cNvSpPr>
            <a:spLocks noGrp="1"/>
          </p:cNvSpPr>
          <p:nvPr>
            <p:ph idx="1"/>
          </p:nvPr>
        </p:nvSpPr>
        <p:spPr>
          <a:xfrm>
            <a:off x="682559" y="1253331"/>
            <a:ext cx="10515600" cy="4351338"/>
          </a:xfrm>
        </p:spPr>
        <p:txBody>
          <a:bodyPr/>
          <a:lstStyle/>
          <a:p>
            <a:endParaRPr lang="en-US" dirty="0"/>
          </a:p>
        </p:txBody>
      </p:sp>
    </p:spTree>
    <p:extLst>
      <p:ext uri="{BB962C8B-B14F-4D97-AF65-F5344CB8AC3E}">
        <p14:creationId xmlns:p14="http://schemas.microsoft.com/office/powerpoint/2010/main" val="266492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D0103-9189-B04F-B530-C4E6B1C86B80}"/>
              </a:ext>
            </a:extLst>
          </p:cNvPr>
          <p:cNvSpPr>
            <a:spLocks noGrp="1"/>
          </p:cNvSpPr>
          <p:nvPr>
            <p:ph type="title"/>
          </p:nvPr>
        </p:nvSpPr>
        <p:spPr>
          <a:xfrm>
            <a:off x="1075767" y="1188637"/>
            <a:ext cx="2988234" cy="4480726"/>
          </a:xfrm>
        </p:spPr>
        <p:txBody>
          <a:bodyPr>
            <a:normAutofit/>
          </a:bodyPr>
          <a:lstStyle/>
          <a:p>
            <a:pPr algn="r"/>
            <a:r>
              <a:rPr lang="en-US" sz="4600" dirty="0"/>
              <a:t>BALANCED RANDOM FORESTS</a:t>
            </a:r>
            <a:br>
              <a:rPr lang="en-US" sz="4600" dirty="0"/>
            </a:br>
            <a:r>
              <a:rPr lang="en-US" sz="4600" dirty="0"/>
              <a:t>(BRF)</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4BEC7F4D-98E4-D24B-AC07-E8F177C5DC82}"/>
              </a:ext>
            </a:extLst>
          </p:cNvPr>
          <p:cNvSpPr>
            <a:spLocks noGrp="1"/>
          </p:cNvSpPr>
          <p:nvPr>
            <p:ph idx="1"/>
          </p:nvPr>
        </p:nvSpPr>
        <p:spPr>
          <a:xfrm>
            <a:off x="5255260" y="1648870"/>
            <a:ext cx="4702848" cy="3560260"/>
          </a:xfrm>
        </p:spPr>
        <p:txBody>
          <a:bodyPr anchor="ctr">
            <a:normAutofit/>
          </a:bodyPr>
          <a:lstStyle/>
          <a:p>
            <a:r>
              <a:rPr lang="en-US" sz="1700"/>
              <a:t>Natural integration of down-sampling majority class and ensemble learning.</a:t>
            </a:r>
            <a:br>
              <a:rPr lang="en-US" sz="1700"/>
            </a:br>
            <a:endParaRPr lang="en-US" sz="1700"/>
          </a:p>
          <a:p>
            <a:endParaRPr lang="en-US" sz="1700"/>
          </a:p>
          <a:p>
            <a:r>
              <a:rPr lang="en-US" sz="1700"/>
              <a:t>• For each tree in RF, down-sample the majority class to the same size as the minority class</a:t>
            </a:r>
            <a:br>
              <a:rPr lang="en-US" sz="1700"/>
            </a:br>
            <a:r>
              <a:rPr lang="en-US" sz="1700"/>
              <a:t> </a:t>
            </a:r>
          </a:p>
          <a:p>
            <a:endParaRPr lang="en-US" sz="1700"/>
          </a:p>
          <a:p>
            <a:r>
              <a:rPr lang="en-US" sz="1700"/>
              <a:t>Given enough trees, all training data are used, so no loss of information.Computationally efficient, since each tree only sees a small sample.</a:t>
            </a:r>
          </a:p>
          <a:p>
            <a:endParaRPr lang="en-US" sz="1700"/>
          </a:p>
        </p:txBody>
      </p:sp>
    </p:spTree>
    <p:extLst>
      <p:ext uri="{BB962C8B-B14F-4D97-AF65-F5344CB8AC3E}">
        <p14:creationId xmlns:p14="http://schemas.microsoft.com/office/powerpoint/2010/main" val="247862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4300-1C49-944F-8299-AEB73239FEF7}"/>
              </a:ext>
            </a:extLst>
          </p:cNvPr>
          <p:cNvSpPr>
            <a:spLocks noGrp="1"/>
          </p:cNvSpPr>
          <p:nvPr>
            <p:ph type="title"/>
          </p:nvPr>
        </p:nvSpPr>
        <p:spPr/>
        <p:txBody>
          <a:bodyPr/>
          <a:lstStyle/>
          <a:p>
            <a:r>
              <a:rPr lang="en-US" dirty="0"/>
              <a:t>Tuning to create BRF</a:t>
            </a:r>
          </a:p>
        </p:txBody>
      </p:sp>
      <p:sp>
        <p:nvSpPr>
          <p:cNvPr id="3" name="Content Placeholder 2">
            <a:extLst>
              <a:ext uri="{FF2B5EF4-FFF2-40B4-BE49-F238E27FC236}">
                <a16:creationId xmlns:a16="http://schemas.microsoft.com/office/drawing/2014/main" id="{8BCD2244-11D6-AE45-A893-5F08E14B0C13}"/>
              </a:ext>
            </a:extLst>
          </p:cNvPr>
          <p:cNvSpPr>
            <a:spLocks noGrp="1"/>
          </p:cNvSpPr>
          <p:nvPr>
            <p:ph idx="1"/>
          </p:nvPr>
        </p:nvSpPr>
        <p:spPr/>
        <p:txBody>
          <a:bodyPr>
            <a:normAutofit fontScale="55000" lnSpcReduction="20000"/>
          </a:bodyPr>
          <a:lstStyle/>
          <a:p>
            <a:pPr marL="0" indent="0">
              <a:buNone/>
            </a:pPr>
            <a:r>
              <a:rPr lang="en-US" b="1" dirty="0"/>
              <a:t>1. Cut-off: </a:t>
            </a:r>
          </a:p>
          <a:p>
            <a:r>
              <a:rPr lang="en-US" dirty="0"/>
              <a:t>Each tree gives a classification for each observation, which counts as a vote for the classification.</a:t>
            </a:r>
          </a:p>
          <a:p>
            <a:r>
              <a:rPr lang="en-US" dirty="0"/>
              <a:t> By aggregating the votes from all the trees, RF decides the winning class as the one having the most votes for the observation.</a:t>
            </a:r>
          </a:p>
          <a:p>
            <a:r>
              <a:rPr lang="en-US" dirty="0"/>
              <a:t> The cut-off, which is 0.5 by default when there are two classes, is used to adjust the votes. </a:t>
            </a:r>
          </a:p>
          <a:p>
            <a:r>
              <a:rPr lang="en-US" b="1" dirty="0"/>
              <a:t>For example:  </a:t>
            </a:r>
            <a:r>
              <a:rPr lang="en-US" dirty="0"/>
              <a:t>suppose an observation has 209 votes for the first class and only 92 votes for the second class. If the default cut-off is used, the winning class is decided by comparing 209/0.5 = 408 to 92/0.5 = 184. Since 408 is greater than 194, the winning class is the first class. If a higher cut-off is used, say 0.7, then 209/0.7 = 298.6 is compared to 92/(1 − 0.7) = 306.67 and the winning class is the second class.</a:t>
            </a:r>
          </a:p>
          <a:p>
            <a:pPr marL="0" indent="0">
              <a:buNone/>
            </a:pPr>
            <a:endParaRPr lang="en-US" dirty="0"/>
          </a:p>
          <a:p>
            <a:pPr marL="0" indent="0">
              <a:buNone/>
            </a:pPr>
            <a:r>
              <a:rPr lang="en-US" dirty="0"/>
              <a:t>2. Sample size:</a:t>
            </a:r>
          </a:p>
          <a:p>
            <a:r>
              <a:rPr lang="en-US" dirty="0"/>
              <a:t>In the Random Forest, when each tree is fitted to a bootstrap sample of the original training dataset, a class imbalance leads to there being only a small number of the minority class in the bootstrap sample, which results in poor predicting performance for the minority class (poor sensitivity). To alleviate this problem, the number of samples drawn from each class in RF can be tuned so that they are equal, which forces the classes to be balanced</a:t>
            </a:r>
          </a:p>
          <a:p>
            <a:r>
              <a:rPr lang="en-US" dirty="0"/>
              <a:t>The numbers of samples drawn from the majority and minority classes are both set to the sample size of the minority class in the original dataset.</a:t>
            </a:r>
          </a:p>
        </p:txBody>
      </p:sp>
    </p:spTree>
    <p:extLst>
      <p:ext uri="{BB962C8B-B14F-4D97-AF65-F5344CB8AC3E}">
        <p14:creationId xmlns:p14="http://schemas.microsoft.com/office/powerpoint/2010/main" val="347759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B070DB71-D0C2-E247-9D87-77519FE1E45B}"/>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Outline</a:t>
            </a:r>
          </a:p>
        </p:txBody>
      </p:sp>
      <p:graphicFrame>
        <p:nvGraphicFramePr>
          <p:cNvPr id="39" name="Content Placeholder 2">
            <a:extLst>
              <a:ext uri="{FF2B5EF4-FFF2-40B4-BE49-F238E27FC236}">
                <a16:creationId xmlns:a16="http://schemas.microsoft.com/office/drawing/2014/main" id="{2C9C24B7-B3BF-4404-8964-A2D982DA6BE5}"/>
              </a:ext>
            </a:extLst>
          </p:cNvPr>
          <p:cNvGraphicFramePr>
            <a:graphicFrameLocks noGrp="1"/>
          </p:cNvGraphicFramePr>
          <p:nvPr>
            <p:ph idx="1"/>
            <p:extLst>
              <p:ext uri="{D42A27DB-BD31-4B8C-83A1-F6EECF244321}">
                <p14:modId xmlns:p14="http://schemas.microsoft.com/office/powerpoint/2010/main" val="2884993346"/>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26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473CE3-31B0-7140-9F83-6E95C14B0BD7}"/>
              </a:ext>
            </a:extLst>
          </p:cNvPr>
          <p:cNvSpPr>
            <a:spLocks noGrp="1"/>
          </p:cNvSpPr>
          <p:nvPr>
            <p:ph type="title"/>
          </p:nvPr>
        </p:nvSpPr>
        <p:spPr>
          <a:xfrm>
            <a:off x="6978316" y="1431042"/>
            <a:ext cx="4055899" cy="3995916"/>
          </a:xfrm>
        </p:spPr>
        <p:txBody>
          <a:bodyPr anchor="ctr">
            <a:normAutofit/>
          </a:bodyPr>
          <a:lstStyle/>
          <a:p>
            <a:r>
              <a:rPr lang="en-US" dirty="0">
                <a:solidFill>
                  <a:schemeClr val="tx1">
                    <a:lumMod val="95000"/>
                    <a:lumOff val="5000"/>
                  </a:schemeClr>
                </a:solidFill>
              </a:rPr>
              <a:t>Weighted </a:t>
            </a:r>
            <a:br>
              <a:rPr lang="en-US" dirty="0">
                <a:solidFill>
                  <a:schemeClr val="tx1">
                    <a:lumMod val="95000"/>
                    <a:lumOff val="5000"/>
                  </a:schemeClr>
                </a:solidFill>
              </a:rPr>
            </a:br>
            <a:r>
              <a:rPr lang="en-US" dirty="0">
                <a:solidFill>
                  <a:schemeClr val="tx1">
                    <a:lumMod val="95000"/>
                    <a:lumOff val="5000"/>
                  </a:schemeClr>
                </a:solidFill>
              </a:rPr>
              <a:t>Random Forests</a:t>
            </a:r>
            <a:br>
              <a:rPr lang="en-US" dirty="0">
                <a:solidFill>
                  <a:schemeClr val="tx1">
                    <a:lumMod val="95000"/>
                    <a:lumOff val="5000"/>
                  </a:schemeClr>
                </a:solidFill>
              </a:rPr>
            </a:br>
            <a:r>
              <a:rPr lang="en-US" dirty="0">
                <a:solidFill>
                  <a:schemeClr val="tx1">
                    <a:lumMod val="95000"/>
                    <a:lumOff val="5000"/>
                  </a:schemeClr>
                </a:solidFill>
              </a:rPr>
              <a:t>(WRF)</a:t>
            </a:r>
          </a:p>
        </p:txBody>
      </p:sp>
      <p:sp>
        <p:nvSpPr>
          <p:cNvPr id="16" name="Content Placeholder 2">
            <a:extLst>
              <a:ext uri="{FF2B5EF4-FFF2-40B4-BE49-F238E27FC236}">
                <a16:creationId xmlns:a16="http://schemas.microsoft.com/office/drawing/2014/main" id="{215DD304-C422-D544-97D6-56A8D608336D}"/>
              </a:ext>
            </a:extLst>
          </p:cNvPr>
          <p:cNvSpPr>
            <a:spLocks noGrp="1"/>
          </p:cNvSpPr>
          <p:nvPr>
            <p:ph idx="1"/>
          </p:nvPr>
        </p:nvSpPr>
        <p:spPr>
          <a:xfrm>
            <a:off x="1463040" y="1431042"/>
            <a:ext cx="3927826" cy="3995916"/>
          </a:xfrm>
        </p:spPr>
        <p:txBody>
          <a:bodyPr anchor="ctr">
            <a:normAutofit/>
          </a:bodyPr>
          <a:lstStyle/>
          <a:p>
            <a:r>
              <a:rPr lang="en-US" sz="1800" dirty="0">
                <a:solidFill>
                  <a:schemeClr val="tx1">
                    <a:lumMod val="85000"/>
                    <a:lumOff val="15000"/>
                  </a:schemeClr>
                </a:solidFill>
              </a:rPr>
              <a:t>Incorporate class weights in several places of the RF algorithm: Weighted Gini for split selection.</a:t>
            </a:r>
          </a:p>
          <a:p>
            <a:r>
              <a:rPr lang="en-US" sz="1800" dirty="0">
                <a:solidFill>
                  <a:schemeClr val="tx1">
                    <a:lumMod val="85000"/>
                    <a:lumOff val="15000"/>
                  </a:schemeClr>
                </a:solidFill>
              </a:rPr>
              <a:t>Class-weighted votes at terminal nodes for node class.</a:t>
            </a:r>
          </a:p>
          <a:p>
            <a:r>
              <a:rPr lang="en-US" sz="1800" dirty="0">
                <a:solidFill>
                  <a:schemeClr val="tx1">
                    <a:lumMod val="85000"/>
                    <a:lumOff val="15000"/>
                  </a:schemeClr>
                </a:solidFill>
              </a:rPr>
              <a:t>Weighted votes over all trees, using average weights at terminal node.</a:t>
            </a:r>
          </a:p>
          <a:p>
            <a:endParaRPr lang="en-US" sz="1800" dirty="0">
              <a:solidFill>
                <a:schemeClr val="tx1">
                  <a:lumMod val="85000"/>
                  <a:lumOff val="15000"/>
                </a:schemeClr>
              </a:solidFill>
            </a:endParaRPr>
          </a:p>
          <a:p>
            <a:r>
              <a:rPr lang="en-US" sz="1800" dirty="0">
                <a:solidFill>
                  <a:schemeClr val="tx1">
                    <a:lumMod val="85000"/>
                    <a:lumOff val="15000"/>
                  </a:schemeClr>
                </a:solidFill>
              </a:rPr>
              <a:t>Using weighted Gini alone isn’t sufficient.</a:t>
            </a:r>
          </a:p>
          <a:p>
            <a:pPr marL="0" indent="0">
              <a:buNone/>
            </a:pPr>
            <a:br>
              <a:rPr lang="en-US" sz="1800" dirty="0">
                <a:solidFill>
                  <a:schemeClr val="tx1">
                    <a:lumMod val="85000"/>
                    <a:lumOff val="15000"/>
                  </a:schemeClr>
                </a:solidFill>
              </a:rPr>
            </a:br>
            <a:br>
              <a:rPr lang="en-US" sz="1800" dirty="0">
                <a:solidFill>
                  <a:schemeClr val="tx1">
                    <a:lumMod val="85000"/>
                    <a:lumOff val="15000"/>
                  </a:schemeClr>
                </a:solidFill>
              </a:rPr>
            </a:br>
            <a:endParaRPr lang="en-US" sz="1800" dirty="0">
              <a:solidFill>
                <a:schemeClr val="tx1">
                  <a:lumMod val="85000"/>
                  <a:lumOff val="15000"/>
                </a:schemeClr>
              </a:solidFill>
            </a:endParaRPr>
          </a:p>
        </p:txBody>
      </p:sp>
    </p:spTree>
    <p:extLst>
      <p:ext uri="{BB962C8B-B14F-4D97-AF65-F5344CB8AC3E}">
        <p14:creationId xmlns:p14="http://schemas.microsoft.com/office/powerpoint/2010/main" val="262608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64A7C-02CD-9E43-A112-2254760BBB93}"/>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SMOTE</a:t>
            </a:r>
          </a:p>
        </p:txBody>
      </p:sp>
      <p:sp>
        <p:nvSpPr>
          <p:cNvPr id="32" name="Rectangle 2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3469F71-9940-AE40-A973-F1C3B8DE94C0}"/>
              </a:ext>
            </a:extLst>
          </p:cNvPr>
          <p:cNvPicPr>
            <a:picLocks noGrp="1" noChangeAspect="1"/>
          </p:cNvPicPr>
          <p:nvPr>
            <p:ph idx="1"/>
          </p:nvPr>
        </p:nvPicPr>
        <p:blipFill rotWithShape="1">
          <a:blip r:embed="rId2"/>
          <a:srcRect r="22265" b="1"/>
          <a:stretch/>
        </p:blipFill>
        <p:spPr>
          <a:xfrm>
            <a:off x="733507" y="666728"/>
            <a:ext cx="5536001" cy="5465791"/>
          </a:xfrm>
          <a:prstGeom prst="rect">
            <a:avLst/>
          </a:prstGeom>
        </p:spPr>
      </p:pic>
      <p:grpSp>
        <p:nvGrpSpPr>
          <p:cNvPr id="27" name="Group 2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836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37DD-797F-9E4B-91C4-AA54E6B1A9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BE6272F-8B13-4141-B02B-E946E19C68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41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AEE4F-9153-FE47-83B0-0236EE9C9F5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SMOTE</a:t>
            </a:r>
            <a:br>
              <a:rPr lang="en-US" sz="3600" dirty="0">
                <a:solidFill>
                  <a:srgbClr val="FFFFFF"/>
                </a:solidFill>
              </a:rPr>
            </a:br>
            <a:r>
              <a:rPr lang="en-US" sz="3600" dirty="0">
                <a:solidFill>
                  <a:srgbClr val="FFFFFF"/>
                </a:solidFill>
              </a:rPr>
              <a:t>ROC</a:t>
            </a:r>
          </a:p>
        </p:txBody>
      </p:sp>
      <p:sp>
        <p:nvSpPr>
          <p:cNvPr id="2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3251B4F6-9ED0-094F-9FC7-979AE1F350F5}"/>
              </a:ext>
            </a:extLst>
          </p:cNvPr>
          <p:cNvPicPr>
            <a:picLocks noGrp="1" noChangeAspect="1"/>
          </p:cNvPicPr>
          <p:nvPr>
            <p:ph idx="1"/>
          </p:nvPr>
        </p:nvPicPr>
        <p:blipFill rotWithShape="1">
          <a:blip r:embed="rId2"/>
          <a:srcRect b="3068"/>
          <a:stretch/>
        </p:blipFill>
        <p:spPr>
          <a:xfrm>
            <a:off x="976251" y="942538"/>
            <a:ext cx="7163222" cy="4808332"/>
          </a:xfrm>
          <a:prstGeom prst="rect">
            <a:avLst/>
          </a:prstGeom>
          <a:effectLst/>
        </p:spPr>
      </p:pic>
    </p:spTree>
    <p:extLst>
      <p:ext uri="{BB962C8B-B14F-4D97-AF65-F5344CB8AC3E}">
        <p14:creationId xmlns:p14="http://schemas.microsoft.com/office/powerpoint/2010/main" val="80981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01E5A-0935-4E49-B5BC-C1FC9D63D4F0}"/>
              </a:ext>
            </a:extLst>
          </p:cNvPr>
          <p:cNvSpPr>
            <a:spLocks noGrp="1"/>
          </p:cNvSpPr>
          <p:nvPr>
            <p:ph type="title"/>
          </p:nvPr>
        </p:nvSpPr>
        <p:spPr>
          <a:xfrm>
            <a:off x="1113810" y="3130041"/>
            <a:ext cx="4036334" cy="2387600"/>
          </a:xfrm>
        </p:spPr>
        <p:txBody>
          <a:bodyPr vert="horz" lIns="91440" tIns="45720" rIns="91440" bIns="45720" rtlCol="0" anchor="t">
            <a:normAutofit/>
          </a:bodyPr>
          <a:lstStyle/>
          <a:p>
            <a:br>
              <a:rPr lang="en-US" sz="2600" b="1" dirty="0"/>
            </a:br>
            <a:br>
              <a:rPr lang="en-US" sz="2600" b="1" dirty="0"/>
            </a:br>
            <a:br>
              <a:rPr lang="en-US" sz="2600" b="1" dirty="0"/>
            </a:br>
            <a:r>
              <a:rPr lang="en-US" sz="2600" b="1" dirty="0"/>
              <a:t>PYTHON SKLEARN PACKAGE IS USED</a:t>
            </a:r>
            <a:br>
              <a:rPr lang="en-US" sz="2600" b="1" dirty="0"/>
            </a:br>
            <a:endParaRPr lang="en-US" sz="2600" dirty="0"/>
          </a:p>
        </p:txBody>
      </p:sp>
      <p:grpSp>
        <p:nvGrpSpPr>
          <p:cNvPr id="33" name="Group 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A862F98-9AB8-9541-B71A-67F9DE030B50}"/>
              </a:ext>
            </a:extLst>
          </p:cNvPr>
          <p:cNvPicPr>
            <a:picLocks noGrp="1" noChangeAspect="1"/>
          </p:cNvPicPr>
          <p:nvPr>
            <p:ph idx="1"/>
          </p:nvPr>
        </p:nvPicPr>
        <p:blipFill rotWithShape="1">
          <a:blip r:embed="rId2"/>
          <a:srcRect r="5296" b="-3"/>
          <a:stretch/>
        </p:blipFill>
        <p:spPr>
          <a:xfrm>
            <a:off x="5685809" y="389345"/>
            <a:ext cx="6009366" cy="6203404"/>
          </a:xfrm>
          <a:prstGeom prst="rect">
            <a:avLst/>
          </a:prstGeom>
        </p:spPr>
      </p:pic>
    </p:spTree>
    <p:extLst>
      <p:ext uri="{BB962C8B-B14F-4D97-AF65-F5344CB8AC3E}">
        <p14:creationId xmlns:p14="http://schemas.microsoft.com/office/powerpoint/2010/main" val="1121240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C0F82727-3E79-5042-933E-8D6E1B3A11C8}"/>
              </a:ext>
            </a:extLst>
          </p:cNvPr>
          <p:cNvPicPr>
            <a:picLocks noGrp="1" noChangeAspect="1"/>
          </p:cNvPicPr>
          <p:nvPr>
            <p:ph idx="1"/>
          </p:nvPr>
        </p:nvPicPr>
        <p:blipFill rotWithShape="1">
          <a:blip r:embed="rId2"/>
          <a:srcRect r="444"/>
          <a:stretch/>
        </p:blipFill>
        <p:spPr>
          <a:xfrm>
            <a:off x="20" y="10"/>
            <a:ext cx="12191980" cy="6857990"/>
          </a:xfrm>
          <a:prstGeom prst="rect">
            <a:avLst/>
          </a:prstGeom>
        </p:spPr>
      </p:pic>
      <p:sp>
        <p:nvSpPr>
          <p:cNvPr id="4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 name="TextBox 6">
            <a:extLst>
              <a:ext uri="{FF2B5EF4-FFF2-40B4-BE49-F238E27FC236}">
                <a16:creationId xmlns:a16="http://schemas.microsoft.com/office/drawing/2014/main" id="{36883A04-FA15-F247-A1F0-BDD8B0FF0485}"/>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dirty="0">
                <a:latin typeface="+mj-lt"/>
                <a:ea typeface="+mj-ea"/>
                <a:cs typeface="+mj-cs"/>
              </a:rPr>
              <a:t>WEIGHTED RANDOM FOREST CONFUSION MATRIX</a:t>
            </a:r>
          </a:p>
        </p:txBody>
      </p:sp>
      <p:cxnSp>
        <p:nvCxnSpPr>
          <p:cNvPr id="48" name="Straight Connector 3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00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411AF5D-0579-F842-8A09-92ECE0774A12}"/>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5000" dirty="0">
                <a:solidFill>
                  <a:srgbClr val="FFFFFF"/>
                </a:solidFill>
              </a:rPr>
              <a:t>ROC curve</a:t>
            </a:r>
            <a:br>
              <a:rPr lang="en-US" sz="5000" dirty="0">
                <a:solidFill>
                  <a:srgbClr val="FFFFFF"/>
                </a:solidFill>
              </a:rPr>
            </a:br>
            <a:r>
              <a:rPr lang="en-US" sz="5000" dirty="0">
                <a:solidFill>
                  <a:srgbClr val="FFFFFF"/>
                </a:solidFill>
              </a:rPr>
              <a:t>WRF</a:t>
            </a:r>
            <a:br>
              <a:rPr lang="en-US" sz="5000" dirty="0">
                <a:solidFill>
                  <a:srgbClr val="FFFFFF"/>
                </a:solidFill>
              </a:rPr>
            </a:br>
            <a:endParaRPr lang="en-US" sz="5000" dirty="0">
              <a:solidFill>
                <a:srgbClr val="FFFFFF"/>
              </a:solidFill>
            </a:endParaRPr>
          </a:p>
        </p:txBody>
      </p:sp>
      <p:sp>
        <p:nvSpPr>
          <p:cNvPr id="31" name="Rectangle 3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7679A9"/>
          </a:solidFill>
          <a:ln w="25400">
            <a:solidFill>
              <a:srgbClr val="767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Content Placeholder 4" descr="Graphical user interface&#10;&#10;Description automatically generated">
            <a:extLst>
              <a:ext uri="{FF2B5EF4-FFF2-40B4-BE49-F238E27FC236}">
                <a16:creationId xmlns:a16="http://schemas.microsoft.com/office/drawing/2014/main" id="{3EBA35B7-DBEE-E744-A553-03A67C721C2D}"/>
              </a:ext>
            </a:extLst>
          </p:cNvPr>
          <p:cNvPicPr>
            <a:picLocks noGrp="1" noChangeAspect="1"/>
          </p:cNvPicPr>
          <p:nvPr>
            <p:ph idx="1"/>
          </p:nvPr>
        </p:nvPicPr>
        <p:blipFill rotWithShape="1">
          <a:blip r:embed="rId2"/>
          <a:srcRect r="6286"/>
          <a:stretch/>
        </p:blipFill>
        <p:spPr>
          <a:xfrm>
            <a:off x="4517401" y="450221"/>
            <a:ext cx="7203993" cy="5957557"/>
          </a:xfrm>
          <a:prstGeom prst="rect">
            <a:avLst/>
          </a:prstGeom>
        </p:spPr>
      </p:pic>
    </p:spTree>
    <p:extLst>
      <p:ext uri="{BB962C8B-B14F-4D97-AF65-F5344CB8AC3E}">
        <p14:creationId xmlns:p14="http://schemas.microsoft.com/office/powerpoint/2010/main" val="2997543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p:cNvSpPr>
            <a:spLocks noGrp="1"/>
          </p:cNvSpPr>
          <p:nvPr>
            <p:ph type="title"/>
          </p:nvPr>
        </p:nvSpPr>
        <p:spPr>
          <a:xfrm>
            <a:off x="640079" y="2023236"/>
            <a:ext cx="3659777" cy="2820908"/>
          </a:xfrm>
        </p:spPr>
        <p:txBody>
          <a:bodyPr>
            <a:normAutofit/>
          </a:bodyPr>
          <a:lstStyle/>
          <a:p>
            <a:r>
              <a:rPr lang="en-US" sz="4000">
                <a:solidFill>
                  <a:srgbClr val="FFFFFF"/>
                </a:solidFill>
              </a:rPr>
              <a:t>Part of the problem: evaluation</a:t>
            </a:r>
          </a:p>
        </p:txBody>
      </p:sp>
      <p:graphicFrame>
        <p:nvGraphicFramePr>
          <p:cNvPr id="5" name="Content Placeholder 2">
            <a:extLst>
              <a:ext uri="{FF2B5EF4-FFF2-40B4-BE49-F238E27FC236}">
                <a16:creationId xmlns:a16="http://schemas.microsoft.com/office/drawing/2014/main" id="{3806BD23-1518-4DC1-A942-6DFBD25379B1}"/>
              </a:ext>
            </a:extLst>
          </p:cNvPr>
          <p:cNvGraphicFramePr>
            <a:graphicFrameLocks noGrp="1"/>
          </p:cNvGraphicFramePr>
          <p:nvPr>
            <p:ph sz="quarter" idx="1"/>
            <p:extLst>
              <p:ext uri="{D42A27DB-BD31-4B8C-83A1-F6EECF244321}">
                <p14:modId xmlns:p14="http://schemas.microsoft.com/office/powerpoint/2010/main" val="4211092971"/>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07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Table&#10;&#10;Description automatically generated">
            <a:extLst>
              <a:ext uri="{FF2B5EF4-FFF2-40B4-BE49-F238E27FC236}">
                <a16:creationId xmlns:a16="http://schemas.microsoft.com/office/drawing/2014/main" id="{23753C0E-85DB-5849-BA87-39CEFEB26FCD}"/>
              </a:ext>
            </a:extLst>
          </p:cNvPr>
          <p:cNvPicPr>
            <a:picLocks noGrp="1" noChangeAspect="1"/>
          </p:cNvPicPr>
          <p:nvPr>
            <p:ph idx="1"/>
          </p:nvPr>
        </p:nvPicPr>
        <p:blipFill>
          <a:blip r:embed="rId3"/>
          <a:stretch>
            <a:fillRect/>
          </a:stretch>
        </p:blipFill>
        <p:spPr>
          <a:xfrm>
            <a:off x="1028700" y="3124200"/>
            <a:ext cx="5918200" cy="2641600"/>
          </a:xfrm>
        </p:spPr>
      </p:pic>
      <p:pic>
        <p:nvPicPr>
          <p:cNvPr id="1026" name="Picture 2">
            <a:extLst>
              <a:ext uri="{FF2B5EF4-FFF2-40B4-BE49-F238E27FC236}">
                <a16:creationId xmlns:a16="http://schemas.microsoft.com/office/drawing/2014/main" id="{219D8875-8956-254F-B91B-372D532BC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100" y="3124200"/>
            <a:ext cx="4102100" cy="26416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F0AFA-1E7E-2043-9562-370A8367AC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Performance Metrics</a:t>
            </a:r>
          </a:p>
        </p:txBody>
      </p:sp>
    </p:spTree>
    <p:extLst>
      <p:ext uri="{BB962C8B-B14F-4D97-AF65-F5344CB8AC3E}">
        <p14:creationId xmlns:p14="http://schemas.microsoft.com/office/powerpoint/2010/main" val="1769293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388556" y="3672899"/>
            <a:ext cx="3305328" cy="400110"/>
          </a:xfrm>
          <a:prstGeom prst="rect">
            <a:avLst/>
          </a:prstGeom>
          <a:noFill/>
        </p:spPr>
        <p:txBody>
          <a:bodyPr wrap="none" rtlCol="0">
            <a:spAutoFit/>
          </a:bodyPr>
          <a:lstStyle/>
          <a:p>
            <a:r>
              <a:rPr lang="en-US" sz="2000" dirty="0">
                <a:solidFill>
                  <a:srgbClr val="0000FF"/>
                </a:solidFill>
              </a:rPr>
              <a:t># positive examples in test set</a:t>
            </a:r>
          </a:p>
        </p:txBody>
      </p:sp>
      <p:sp>
        <p:nvSpPr>
          <p:cNvPr id="2" name="Title 1"/>
          <p:cNvSpPr>
            <a:spLocks noGrp="1"/>
          </p:cNvSpPr>
          <p:nvPr>
            <p:ph type="title"/>
          </p:nvPr>
        </p:nvSpPr>
        <p:spPr/>
        <p:txBody>
          <a:bodyPr/>
          <a:lstStyle/>
          <a:p>
            <a:r>
              <a:rPr lang="en-US" dirty="0"/>
              <a:t>“identification” tasks</a:t>
            </a:r>
          </a:p>
        </p:txBody>
      </p:sp>
      <p:sp>
        <p:nvSpPr>
          <p:cNvPr id="4" name="Rectangle 3"/>
          <p:cNvSpPr txBox="1">
            <a:spLocks noChangeArrowheads="1"/>
          </p:cNvSpPr>
          <p:nvPr/>
        </p:nvSpPr>
        <p:spPr>
          <a:xfrm>
            <a:off x="2209800" y="1635561"/>
            <a:ext cx="8740422" cy="263877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000" b="1" dirty="0">
                <a:ea typeface="ＭＳ Ｐゴシック" pitchFamily="-111" charset="-128"/>
                <a:cs typeface="ＭＳ Ｐゴシック" pitchFamily="-111" charset="-128"/>
              </a:rPr>
              <a:t>Precision</a:t>
            </a:r>
            <a:r>
              <a:rPr lang="en-US" sz="2000" dirty="0">
                <a:ea typeface="ＭＳ Ｐゴシック" pitchFamily="-111" charset="-128"/>
                <a:cs typeface="ＭＳ Ｐゴシック" pitchFamily="-111" charset="-128"/>
              </a:rPr>
              <a:t>: proportion of test examples </a:t>
            </a:r>
            <a:r>
              <a:rPr lang="en-US" sz="2000" i="1" dirty="0">
                <a:solidFill>
                  <a:srgbClr val="FF6600"/>
                </a:solidFill>
                <a:ea typeface="ＭＳ Ｐゴシック" pitchFamily="-111" charset="-128"/>
                <a:cs typeface="ＭＳ Ｐゴシック" pitchFamily="-111" charset="-128"/>
              </a:rPr>
              <a:t>predicted</a:t>
            </a:r>
            <a:r>
              <a:rPr lang="en-US" sz="2000" dirty="0">
                <a:ea typeface="ＭＳ Ｐゴシック" pitchFamily="-111" charset="-128"/>
                <a:cs typeface="ＭＳ Ｐゴシック" pitchFamily="-111" charset="-128"/>
              </a:rPr>
              <a:t> as positive that are correct</a:t>
            </a:r>
          </a:p>
          <a:p>
            <a:pPr marL="0" indent="0">
              <a:buNone/>
            </a:pPr>
            <a:endParaRPr lang="en-US" sz="2000" b="1" dirty="0">
              <a:ea typeface="ＭＳ Ｐゴシック" pitchFamily="-111" charset="-128"/>
              <a:cs typeface="ＭＳ Ｐゴシック" pitchFamily="-111" charset="-128"/>
            </a:endParaRPr>
          </a:p>
          <a:p>
            <a:pPr marL="0" indent="0">
              <a:buNone/>
            </a:pPr>
            <a:endParaRPr lang="en-US" sz="2000" b="1" dirty="0">
              <a:ea typeface="ＭＳ Ｐゴシック" pitchFamily="-111" charset="-128"/>
              <a:cs typeface="ＭＳ Ｐゴシック" pitchFamily="-111" charset="-128"/>
            </a:endParaRPr>
          </a:p>
          <a:p>
            <a:pPr marL="0" indent="0">
              <a:buNone/>
            </a:pPr>
            <a:r>
              <a:rPr lang="en-US" sz="2000" b="1" dirty="0">
                <a:ea typeface="ＭＳ Ｐゴシック" pitchFamily="-111" charset="-128"/>
                <a:cs typeface="ＭＳ Ｐゴシック" pitchFamily="-111" charset="-128"/>
              </a:rPr>
              <a:t>Recall</a:t>
            </a:r>
            <a:r>
              <a:rPr lang="en-US" sz="2000" dirty="0">
                <a:ea typeface="ＭＳ Ｐゴシック" pitchFamily="-111" charset="-128"/>
                <a:cs typeface="ＭＳ Ｐゴシック" pitchFamily="-111" charset="-128"/>
              </a:rPr>
              <a:t>: proportion of test examples </a:t>
            </a:r>
            <a:r>
              <a:rPr lang="en-US" sz="2000" i="1" dirty="0">
                <a:solidFill>
                  <a:srgbClr val="FF6600"/>
                </a:solidFill>
                <a:ea typeface="ＭＳ Ｐゴシック" pitchFamily="-111" charset="-128"/>
                <a:cs typeface="ＭＳ Ｐゴシック" pitchFamily="-111" charset="-128"/>
              </a:rPr>
              <a:t>labeled</a:t>
            </a:r>
            <a:r>
              <a:rPr lang="en-US" sz="2000" dirty="0">
                <a:ea typeface="ＭＳ Ｐゴシック" pitchFamily="-111" charset="-128"/>
                <a:cs typeface="ＭＳ Ｐゴシック" pitchFamily="-111" charset="-128"/>
              </a:rPr>
              <a:t> as positive that are correct</a:t>
            </a:r>
          </a:p>
        </p:txBody>
      </p:sp>
      <p:cxnSp>
        <p:nvCxnSpPr>
          <p:cNvPr id="19" name="Straight Connector 18"/>
          <p:cNvCxnSpPr/>
          <p:nvPr/>
        </p:nvCxnSpPr>
        <p:spPr>
          <a:xfrm>
            <a:off x="4275667" y="3714010"/>
            <a:ext cx="3620906"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388557" y="3230453"/>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22" name="TextBox 21"/>
          <p:cNvSpPr txBox="1"/>
          <p:nvPr/>
        </p:nvSpPr>
        <p:spPr>
          <a:xfrm>
            <a:off x="4242548" y="2400072"/>
            <a:ext cx="3602193" cy="400110"/>
          </a:xfrm>
          <a:prstGeom prst="rect">
            <a:avLst/>
          </a:prstGeom>
          <a:noFill/>
        </p:spPr>
        <p:txBody>
          <a:bodyPr wrap="none" rtlCol="0">
            <a:spAutoFit/>
          </a:bodyPr>
          <a:lstStyle/>
          <a:p>
            <a:r>
              <a:rPr lang="en-US" sz="2000" dirty="0">
                <a:solidFill>
                  <a:srgbClr val="0000FF"/>
                </a:solidFill>
              </a:rPr>
              <a:t># examples predicted as positive</a:t>
            </a:r>
          </a:p>
        </p:txBody>
      </p:sp>
      <p:cxnSp>
        <p:nvCxnSpPr>
          <p:cNvPr id="23" name="Straight Connector 22"/>
          <p:cNvCxnSpPr/>
          <p:nvPr/>
        </p:nvCxnSpPr>
        <p:spPr>
          <a:xfrm>
            <a:off x="4129659" y="2441183"/>
            <a:ext cx="3766915"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42548" y="1957626"/>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28" name="Rectangle 27"/>
          <p:cNvSpPr/>
          <p:nvPr/>
        </p:nvSpPr>
        <p:spPr bwMode="auto">
          <a:xfrm>
            <a:off x="1933222" y="5181597"/>
            <a:ext cx="1143000" cy="990600"/>
          </a:xfrm>
          <a:prstGeom prst="rect">
            <a:avLst/>
          </a:prstGeom>
          <a:solidFill>
            <a:srgbClr val="FFCF0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29" name="TextBox 28"/>
          <p:cNvSpPr txBox="1"/>
          <p:nvPr/>
        </p:nvSpPr>
        <p:spPr>
          <a:xfrm>
            <a:off x="1933223" y="4419598"/>
            <a:ext cx="1076437" cy="646331"/>
          </a:xfrm>
          <a:prstGeom prst="rect">
            <a:avLst/>
          </a:prstGeom>
          <a:noFill/>
        </p:spPr>
        <p:txBody>
          <a:bodyPr wrap="none" rtlCol="0">
            <a:spAutoFit/>
          </a:bodyPr>
          <a:lstStyle/>
          <a:p>
            <a:r>
              <a:rPr lang="en-US" dirty="0"/>
              <a:t>predicted</a:t>
            </a:r>
          </a:p>
          <a:p>
            <a:r>
              <a:rPr lang="en-US" dirty="0"/>
              <a:t>positive</a:t>
            </a:r>
          </a:p>
        </p:txBody>
      </p:sp>
      <p:sp>
        <p:nvSpPr>
          <p:cNvPr id="30" name="TextBox 29"/>
          <p:cNvSpPr txBox="1"/>
          <p:nvPr/>
        </p:nvSpPr>
        <p:spPr>
          <a:xfrm>
            <a:off x="6352822" y="4419597"/>
            <a:ext cx="1051302" cy="369332"/>
          </a:xfrm>
          <a:prstGeom prst="rect">
            <a:avLst/>
          </a:prstGeom>
          <a:noFill/>
        </p:spPr>
        <p:txBody>
          <a:bodyPr wrap="none" rtlCol="0">
            <a:spAutoFit/>
          </a:bodyPr>
          <a:lstStyle/>
          <a:p>
            <a:r>
              <a:rPr lang="en-US" b="1" dirty="0"/>
              <a:t>precision</a:t>
            </a:r>
          </a:p>
        </p:txBody>
      </p:sp>
      <p:sp>
        <p:nvSpPr>
          <p:cNvPr id="31" name="Rectangle 30"/>
          <p:cNvSpPr/>
          <p:nvPr/>
        </p:nvSpPr>
        <p:spPr bwMode="auto">
          <a:xfrm>
            <a:off x="6352822" y="5486397"/>
            <a:ext cx="1143000" cy="685800"/>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32" name="Rectangle 31"/>
          <p:cNvSpPr/>
          <p:nvPr/>
        </p:nvSpPr>
        <p:spPr bwMode="auto">
          <a:xfrm>
            <a:off x="3457222" y="5181597"/>
            <a:ext cx="1143000" cy="1524000"/>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33" name="TextBox 32"/>
          <p:cNvSpPr txBox="1"/>
          <p:nvPr/>
        </p:nvSpPr>
        <p:spPr>
          <a:xfrm>
            <a:off x="3485444" y="4413947"/>
            <a:ext cx="1295400" cy="369332"/>
          </a:xfrm>
          <a:prstGeom prst="rect">
            <a:avLst/>
          </a:prstGeom>
          <a:noFill/>
        </p:spPr>
        <p:txBody>
          <a:bodyPr wrap="square" rtlCol="0">
            <a:spAutoFit/>
          </a:bodyPr>
          <a:lstStyle/>
          <a:p>
            <a:r>
              <a:rPr lang="en-US" dirty="0"/>
              <a:t>all positive</a:t>
            </a:r>
          </a:p>
        </p:txBody>
      </p:sp>
      <p:sp>
        <p:nvSpPr>
          <p:cNvPr id="34" name="Rectangle 33"/>
          <p:cNvSpPr/>
          <p:nvPr/>
        </p:nvSpPr>
        <p:spPr bwMode="auto">
          <a:xfrm>
            <a:off x="6352822" y="5181597"/>
            <a:ext cx="1143000" cy="990600"/>
          </a:xfrm>
          <a:prstGeom prst="rect">
            <a:avLst/>
          </a:prstGeom>
          <a:solidFill>
            <a:srgbClr val="FFCF01">
              <a:alpha val="5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dirty="0">
              <a:latin typeface="Lucida Sans" pitchFamily="-65" charset="0"/>
            </a:endParaRPr>
          </a:p>
        </p:txBody>
      </p:sp>
      <p:sp>
        <p:nvSpPr>
          <p:cNvPr id="35" name="Rectangle 34"/>
          <p:cNvSpPr/>
          <p:nvPr/>
        </p:nvSpPr>
        <p:spPr bwMode="auto">
          <a:xfrm>
            <a:off x="8715022" y="6095997"/>
            <a:ext cx="1143000" cy="609600"/>
          </a:xfrm>
          <a:prstGeom prst="rect">
            <a:avLst/>
          </a:prstGeom>
          <a:solidFill>
            <a:srgbClr val="FFCF0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36" name="Rectangle 35"/>
          <p:cNvSpPr/>
          <p:nvPr/>
        </p:nvSpPr>
        <p:spPr bwMode="auto">
          <a:xfrm>
            <a:off x="8715022" y="5181597"/>
            <a:ext cx="1143000" cy="1524000"/>
          </a:xfrm>
          <a:prstGeom prst="rect">
            <a:avLst/>
          </a:prstGeom>
          <a:solidFill>
            <a:srgbClr val="FF0000">
              <a:alpha val="6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37" name="TextBox 36"/>
          <p:cNvSpPr txBox="1"/>
          <p:nvPr/>
        </p:nvSpPr>
        <p:spPr>
          <a:xfrm>
            <a:off x="8794202" y="4419597"/>
            <a:ext cx="707082" cy="369332"/>
          </a:xfrm>
          <a:prstGeom prst="rect">
            <a:avLst/>
          </a:prstGeom>
          <a:noFill/>
        </p:spPr>
        <p:txBody>
          <a:bodyPr wrap="none" rtlCol="0">
            <a:spAutoFit/>
          </a:bodyPr>
          <a:lstStyle/>
          <a:p>
            <a:r>
              <a:rPr lang="en-US" b="1" dirty="0"/>
              <a:t>recall</a:t>
            </a:r>
          </a:p>
        </p:txBody>
      </p:sp>
      <p:sp>
        <p:nvSpPr>
          <p:cNvPr id="38" name="Left Brace 37"/>
          <p:cNvSpPr/>
          <p:nvPr/>
        </p:nvSpPr>
        <p:spPr bwMode="auto">
          <a:xfrm>
            <a:off x="5971822" y="5486397"/>
            <a:ext cx="304800" cy="685800"/>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39" name="Left Brace 38"/>
          <p:cNvSpPr/>
          <p:nvPr/>
        </p:nvSpPr>
        <p:spPr bwMode="auto">
          <a:xfrm>
            <a:off x="8334022" y="6095997"/>
            <a:ext cx="304800" cy="609600"/>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Tree>
    <p:extLst>
      <p:ext uri="{BB962C8B-B14F-4D97-AF65-F5344CB8AC3E}">
        <p14:creationId xmlns:p14="http://schemas.microsoft.com/office/powerpoint/2010/main" val="155512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F9E6-C7D9-CA48-A6E3-163B70700C95}"/>
              </a:ext>
            </a:extLst>
          </p:cNvPr>
          <p:cNvSpPr>
            <a:spLocks noGrp="1"/>
          </p:cNvSpPr>
          <p:nvPr>
            <p:ph type="title"/>
          </p:nvPr>
        </p:nvSpPr>
        <p:spPr>
          <a:xfrm>
            <a:off x="519545" y="621792"/>
            <a:ext cx="5181503" cy="5504688"/>
          </a:xfrm>
        </p:spPr>
        <p:txBody>
          <a:bodyPr>
            <a:normAutofit/>
          </a:bodyPr>
          <a:lstStyle/>
          <a:p>
            <a:r>
              <a:rPr lang="en-US" sz="4800" dirty="0"/>
              <a:t>Imbalance Data</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F15FDC0-3116-49A0-87DB-306E4BEF701D}"/>
              </a:ext>
            </a:extLst>
          </p:cNvPr>
          <p:cNvGraphicFramePr>
            <a:graphicFrameLocks noGrp="1"/>
          </p:cNvGraphicFramePr>
          <p:nvPr>
            <p:ph idx="1"/>
            <p:extLst>
              <p:ext uri="{D42A27DB-BD31-4B8C-83A1-F6EECF244321}">
                <p14:modId xmlns:p14="http://schemas.microsoft.com/office/powerpoint/2010/main" val="1298406718"/>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910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and recall</a:t>
            </a:r>
          </a:p>
        </p:txBody>
      </p:sp>
      <p:sp>
        <p:nvSpPr>
          <p:cNvPr id="4" name="Rectangle 3"/>
          <p:cNvSpPr/>
          <p:nvPr/>
        </p:nvSpPr>
        <p:spPr bwMode="auto">
          <a:xfrm>
            <a:off x="2111026" y="23226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5" name="Rectangle 4"/>
          <p:cNvSpPr/>
          <p:nvPr/>
        </p:nvSpPr>
        <p:spPr bwMode="auto">
          <a:xfrm>
            <a:off x="2111026" y="29322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6" name="Rectangle 5"/>
          <p:cNvSpPr/>
          <p:nvPr/>
        </p:nvSpPr>
        <p:spPr bwMode="auto">
          <a:xfrm>
            <a:off x="2111026" y="3541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7" name="Rectangle 6"/>
          <p:cNvSpPr/>
          <p:nvPr/>
        </p:nvSpPr>
        <p:spPr bwMode="auto">
          <a:xfrm>
            <a:off x="2111026" y="4151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8" name="Rectangle 7"/>
          <p:cNvSpPr/>
          <p:nvPr/>
        </p:nvSpPr>
        <p:spPr bwMode="auto">
          <a:xfrm>
            <a:off x="2111026" y="47610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9" name="TextBox 8"/>
          <p:cNvSpPr txBox="1"/>
          <p:nvPr/>
        </p:nvSpPr>
        <p:spPr>
          <a:xfrm>
            <a:off x="3109870" y="2334356"/>
            <a:ext cx="313044" cy="369332"/>
          </a:xfrm>
          <a:prstGeom prst="rect">
            <a:avLst/>
          </a:prstGeom>
          <a:noFill/>
        </p:spPr>
        <p:txBody>
          <a:bodyPr wrap="none" rtlCol="0">
            <a:spAutoFit/>
          </a:bodyPr>
          <a:lstStyle/>
          <a:p>
            <a:r>
              <a:rPr lang="en-US" dirty="0"/>
              <a:t>0</a:t>
            </a:r>
          </a:p>
        </p:txBody>
      </p:sp>
      <p:sp>
        <p:nvSpPr>
          <p:cNvPr id="10" name="TextBox 9"/>
          <p:cNvSpPr txBox="1"/>
          <p:nvPr/>
        </p:nvSpPr>
        <p:spPr>
          <a:xfrm>
            <a:off x="3109870" y="2932288"/>
            <a:ext cx="313044" cy="369332"/>
          </a:xfrm>
          <a:prstGeom prst="rect">
            <a:avLst/>
          </a:prstGeom>
          <a:noFill/>
        </p:spPr>
        <p:txBody>
          <a:bodyPr wrap="none" rtlCol="0">
            <a:spAutoFit/>
          </a:bodyPr>
          <a:lstStyle/>
          <a:p>
            <a:r>
              <a:rPr lang="en-US" dirty="0"/>
              <a:t>0</a:t>
            </a:r>
          </a:p>
        </p:txBody>
      </p:sp>
      <p:sp>
        <p:nvSpPr>
          <p:cNvPr id="11" name="TextBox 10"/>
          <p:cNvSpPr txBox="1"/>
          <p:nvPr/>
        </p:nvSpPr>
        <p:spPr>
          <a:xfrm>
            <a:off x="3109870" y="3541888"/>
            <a:ext cx="313044" cy="369332"/>
          </a:xfrm>
          <a:prstGeom prst="rect">
            <a:avLst/>
          </a:prstGeom>
          <a:noFill/>
        </p:spPr>
        <p:txBody>
          <a:bodyPr wrap="none" rtlCol="0">
            <a:spAutoFit/>
          </a:bodyPr>
          <a:lstStyle/>
          <a:p>
            <a:r>
              <a:rPr lang="en-US" dirty="0"/>
              <a:t>1</a:t>
            </a:r>
          </a:p>
        </p:txBody>
      </p:sp>
      <p:sp>
        <p:nvSpPr>
          <p:cNvPr id="12" name="TextBox 11"/>
          <p:cNvSpPr txBox="1"/>
          <p:nvPr/>
        </p:nvSpPr>
        <p:spPr>
          <a:xfrm>
            <a:off x="3109870" y="4163156"/>
            <a:ext cx="313044" cy="369332"/>
          </a:xfrm>
          <a:prstGeom prst="rect">
            <a:avLst/>
          </a:prstGeom>
          <a:noFill/>
        </p:spPr>
        <p:txBody>
          <a:bodyPr wrap="none" rtlCol="0">
            <a:spAutoFit/>
          </a:bodyPr>
          <a:lstStyle/>
          <a:p>
            <a:r>
              <a:rPr lang="en-US" dirty="0"/>
              <a:t>1</a:t>
            </a:r>
          </a:p>
        </p:txBody>
      </p:sp>
      <p:sp>
        <p:nvSpPr>
          <p:cNvPr id="13" name="TextBox 12"/>
          <p:cNvSpPr txBox="1"/>
          <p:nvPr/>
        </p:nvSpPr>
        <p:spPr>
          <a:xfrm>
            <a:off x="3101626" y="4761088"/>
            <a:ext cx="313044" cy="369332"/>
          </a:xfrm>
          <a:prstGeom prst="rect">
            <a:avLst/>
          </a:prstGeom>
          <a:noFill/>
        </p:spPr>
        <p:txBody>
          <a:bodyPr wrap="none" rtlCol="0">
            <a:spAutoFit/>
          </a:bodyPr>
          <a:lstStyle/>
          <a:p>
            <a:r>
              <a:rPr lang="en-US" dirty="0"/>
              <a:t>0</a:t>
            </a:r>
          </a:p>
        </p:txBody>
      </p:sp>
      <p:sp>
        <p:nvSpPr>
          <p:cNvPr id="14" name="Rectangle 13"/>
          <p:cNvSpPr/>
          <p:nvPr/>
        </p:nvSpPr>
        <p:spPr bwMode="auto">
          <a:xfrm>
            <a:off x="2111026" y="5446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5" name="Rectangle 14"/>
          <p:cNvSpPr/>
          <p:nvPr/>
        </p:nvSpPr>
        <p:spPr bwMode="auto">
          <a:xfrm>
            <a:off x="2111026" y="6056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6" name="TextBox 15"/>
          <p:cNvSpPr txBox="1"/>
          <p:nvPr/>
        </p:nvSpPr>
        <p:spPr>
          <a:xfrm>
            <a:off x="3109870" y="5458556"/>
            <a:ext cx="313044" cy="369332"/>
          </a:xfrm>
          <a:prstGeom prst="rect">
            <a:avLst/>
          </a:prstGeom>
          <a:noFill/>
        </p:spPr>
        <p:txBody>
          <a:bodyPr wrap="none" rtlCol="0">
            <a:spAutoFit/>
          </a:bodyPr>
          <a:lstStyle/>
          <a:p>
            <a:r>
              <a:rPr lang="en-US" dirty="0"/>
              <a:t>1</a:t>
            </a:r>
          </a:p>
        </p:txBody>
      </p:sp>
      <p:sp>
        <p:nvSpPr>
          <p:cNvPr id="17" name="TextBox 16"/>
          <p:cNvSpPr txBox="1"/>
          <p:nvPr/>
        </p:nvSpPr>
        <p:spPr>
          <a:xfrm>
            <a:off x="3101626" y="6056488"/>
            <a:ext cx="313044" cy="369332"/>
          </a:xfrm>
          <a:prstGeom prst="rect">
            <a:avLst/>
          </a:prstGeom>
          <a:noFill/>
        </p:spPr>
        <p:txBody>
          <a:bodyPr wrap="none" rtlCol="0">
            <a:spAutoFit/>
          </a:bodyPr>
          <a:lstStyle/>
          <a:p>
            <a:r>
              <a:rPr lang="en-US" dirty="0"/>
              <a:t>0</a:t>
            </a:r>
          </a:p>
        </p:txBody>
      </p:sp>
      <p:sp>
        <p:nvSpPr>
          <p:cNvPr id="20" name="TextBox 19"/>
          <p:cNvSpPr txBox="1"/>
          <p:nvPr/>
        </p:nvSpPr>
        <p:spPr>
          <a:xfrm>
            <a:off x="1958626" y="1636888"/>
            <a:ext cx="647228" cy="400110"/>
          </a:xfrm>
          <a:prstGeom prst="rect">
            <a:avLst/>
          </a:prstGeom>
          <a:noFill/>
        </p:spPr>
        <p:txBody>
          <a:bodyPr wrap="none" rtlCol="0">
            <a:spAutoFit/>
          </a:bodyPr>
          <a:lstStyle/>
          <a:p>
            <a:r>
              <a:rPr lang="en-US" sz="2000" dirty="0"/>
              <a:t>data</a:t>
            </a:r>
          </a:p>
        </p:txBody>
      </p:sp>
      <p:sp>
        <p:nvSpPr>
          <p:cNvPr id="21" name="TextBox 20"/>
          <p:cNvSpPr txBox="1"/>
          <p:nvPr/>
        </p:nvSpPr>
        <p:spPr>
          <a:xfrm>
            <a:off x="2873027" y="1636888"/>
            <a:ext cx="708397" cy="400110"/>
          </a:xfrm>
          <a:prstGeom prst="rect">
            <a:avLst/>
          </a:prstGeom>
          <a:noFill/>
        </p:spPr>
        <p:txBody>
          <a:bodyPr wrap="none" rtlCol="0">
            <a:spAutoFit/>
          </a:bodyPr>
          <a:lstStyle/>
          <a:p>
            <a:r>
              <a:rPr lang="en-US" sz="2000" dirty="0"/>
              <a:t>label</a:t>
            </a:r>
          </a:p>
        </p:txBody>
      </p:sp>
      <p:sp>
        <p:nvSpPr>
          <p:cNvPr id="23" name="TextBox 22"/>
          <p:cNvSpPr txBox="1"/>
          <p:nvPr/>
        </p:nvSpPr>
        <p:spPr>
          <a:xfrm>
            <a:off x="3787468" y="1636888"/>
            <a:ext cx="1175522" cy="400110"/>
          </a:xfrm>
          <a:prstGeom prst="rect">
            <a:avLst/>
          </a:prstGeom>
          <a:noFill/>
        </p:spPr>
        <p:txBody>
          <a:bodyPr wrap="none" rtlCol="0">
            <a:spAutoFit/>
          </a:bodyPr>
          <a:lstStyle/>
          <a:p>
            <a:r>
              <a:rPr lang="en-US" sz="2000" dirty="0"/>
              <a:t>predicted</a:t>
            </a:r>
          </a:p>
        </p:txBody>
      </p:sp>
      <p:sp>
        <p:nvSpPr>
          <p:cNvPr id="24" name="TextBox 23"/>
          <p:cNvSpPr txBox="1"/>
          <p:nvPr/>
        </p:nvSpPr>
        <p:spPr>
          <a:xfrm>
            <a:off x="4108938" y="2334356"/>
            <a:ext cx="313044" cy="369332"/>
          </a:xfrm>
          <a:prstGeom prst="rect">
            <a:avLst/>
          </a:prstGeom>
          <a:noFill/>
        </p:spPr>
        <p:txBody>
          <a:bodyPr wrap="none" rtlCol="0">
            <a:spAutoFit/>
          </a:bodyPr>
          <a:lstStyle/>
          <a:p>
            <a:r>
              <a:rPr lang="en-US" dirty="0"/>
              <a:t>0</a:t>
            </a:r>
          </a:p>
        </p:txBody>
      </p:sp>
      <p:sp>
        <p:nvSpPr>
          <p:cNvPr id="25" name="TextBox 24"/>
          <p:cNvSpPr txBox="1"/>
          <p:nvPr/>
        </p:nvSpPr>
        <p:spPr>
          <a:xfrm>
            <a:off x="4108938" y="2932288"/>
            <a:ext cx="312030" cy="369332"/>
          </a:xfrm>
          <a:prstGeom prst="rect">
            <a:avLst/>
          </a:prstGeom>
          <a:noFill/>
        </p:spPr>
        <p:txBody>
          <a:bodyPr wrap="none" rtlCol="0">
            <a:spAutoFit/>
          </a:bodyPr>
          <a:lstStyle/>
          <a:p>
            <a:r>
              <a:rPr lang="en-US" dirty="0"/>
              <a:t>1</a:t>
            </a:r>
          </a:p>
        </p:txBody>
      </p:sp>
      <p:sp>
        <p:nvSpPr>
          <p:cNvPr id="26" name="TextBox 25"/>
          <p:cNvSpPr txBox="1"/>
          <p:nvPr/>
        </p:nvSpPr>
        <p:spPr>
          <a:xfrm>
            <a:off x="4108938" y="3541888"/>
            <a:ext cx="312030" cy="369332"/>
          </a:xfrm>
          <a:prstGeom prst="rect">
            <a:avLst/>
          </a:prstGeom>
          <a:noFill/>
        </p:spPr>
        <p:txBody>
          <a:bodyPr wrap="none" rtlCol="0">
            <a:spAutoFit/>
          </a:bodyPr>
          <a:lstStyle/>
          <a:p>
            <a:r>
              <a:rPr lang="en-US" dirty="0"/>
              <a:t>0</a:t>
            </a:r>
          </a:p>
        </p:txBody>
      </p:sp>
      <p:sp>
        <p:nvSpPr>
          <p:cNvPr id="27" name="TextBox 26"/>
          <p:cNvSpPr txBox="1"/>
          <p:nvPr/>
        </p:nvSpPr>
        <p:spPr>
          <a:xfrm>
            <a:off x="4108938" y="4163156"/>
            <a:ext cx="313044" cy="369332"/>
          </a:xfrm>
          <a:prstGeom prst="rect">
            <a:avLst/>
          </a:prstGeom>
          <a:noFill/>
        </p:spPr>
        <p:txBody>
          <a:bodyPr wrap="none" rtlCol="0">
            <a:spAutoFit/>
          </a:bodyPr>
          <a:lstStyle/>
          <a:p>
            <a:r>
              <a:rPr lang="en-US" dirty="0"/>
              <a:t>1</a:t>
            </a:r>
          </a:p>
        </p:txBody>
      </p:sp>
      <p:sp>
        <p:nvSpPr>
          <p:cNvPr id="28" name="TextBox 27"/>
          <p:cNvSpPr txBox="1"/>
          <p:nvPr/>
        </p:nvSpPr>
        <p:spPr>
          <a:xfrm>
            <a:off x="4100694" y="4761088"/>
            <a:ext cx="312030" cy="369332"/>
          </a:xfrm>
          <a:prstGeom prst="rect">
            <a:avLst/>
          </a:prstGeom>
          <a:noFill/>
        </p:spPr>
        <p:txBody>
          <a:bodyPr wrap="none" rtlCol="0">
            <a:spAutoFit/>
          </a:bodyPr>
          <a:lstStyle/>
          <a:p>
            <a:r>
              <a:rPr lang="en-US" dirty="0"/>
              <a:t>1</a:t>
            </a:r>
          </a:p>
        </p:txBody>
      </p:sp>
      <p:sp>
        <p:nvSpPr>
          <p:cNvPr id="29" name="TextBox 28"/>
          <p:cNvSpPr txBox="1"/>
          <p:nvPr/>
        </p:nvSpPr>
        <p:spPr>
          <a:xfrm>
            <a:off x="4108938" y="5458556"/>
            <a:ext cx="313044" cy="369332"/>
          </a:xfrm>
          <a:prstGeom prst="rect">
            <a:avLst/>
          </a:prstGeom>
          <a:noFill/>
        </p:spPr>
        <p:txBody>
          <a:bodyPr wrap="none" rtlCol="0">
            <a:spAutoFit/>
          </a:bodyPr>
          <a:lstStyle/>
          <a:p>
            <a:r>
              <a:rPr lang="en-US" dirty="0"/>
              <a:t>1</a:t>
            </a:r>
          </a:p>
        </p:txBody>
      </p:sp>
      <p:sp>
        <p:nvSpPr>
          <p:cNvPr id="30" name="TextBox 29"/>
          <p:cNvSpPr txBox="1"/>
          <p:nvPr/>
        </p:nvSpPr>
        <p:spPr>
          <a:xfrm>
            <a:off x="4100694" y="6056488"/>
            <a:ext cx="313044" cy="369332"/>
          </a:xfrm>
          <a:prstGeom prst="rect">
            <a:avLst/>
          </a:prstGeom>
          <a:noFill/>
        </p:spPr>
        <p:txBody>
          <a:bodyPr wrap="none" rtlCol="0">
            <a:spAutoFit/>
          </a:bodyPr>
          <a:lstStyle/>
          <a:p>
            <a:r>
              <a:rPr lang="en-US" dirty="0"/>
              <a:t>0</a:t>
            </a:r>
          </a:p>
        </p:txBody>
      </p:sp>
      <p:sp>
        <p:nvSpPr>
          <p:cNvPr id="33" name="TextBox 32"/>
          <p:cNvSpPr txBox="1"/>
          <p:nvPr/>
        </p:nvSpPr>
        <p:spPr>
          <a:xfrm>
            <a:off x="7040929" y="3528843"/>
            <a:ext cx="3305328" cy="400110"/>
          </a:xfrm>
          <a:prstGeom prst="rect">
            <a:avLst/>
          </a:prstGeom>
          <a:noFill/>
        </p:spPr>
        <p:txBody>
          <a:bodyPr wrap="none" rtlCol="0">
            <a:spAutoFit/>
          </a:bodyPr>
          <a:lstStyle/>
          <a:p>
            <a:r>
              <a:rPr lang="en-US" sz="2000" dirty="0">
                <a:solidFill>
                  <a:srgbClr val="0000FF"/>
                </a:solidFill>
              </a:rPr>
              <a:t># positive examples in test set</a:t>
            </a:r>
          </a:p>
        </p:txBody>
      </p:sp>
      <p:cxnSp>
        <p:nvCxnSpPr>
          <p:cNvPr id="34" name="Straight Connector 33"/>
          <p:cNvCxnSpPr/>
          <p:nvPr/>
        </p:nvCxnSpPr>
        <p:spPr>
          <a:xfrm>
            <a:off x="6928040" y="3569954"/>
            <a:ext cx="3620906"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40930" y="3086397"/>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6" name="TextBox 35"/>
          <p:cNvSpPr txBox="1"/>
          <p:nvPr/>
        </p:nvSpPr>
        <p:spPr>
          <a:xfrm>
            <a:off x="6894921" y="2256016"/>
            <a:ext cx="3602193" cy="400110"/>
          </a:xfrm>
          <a:prstGeom prst="rect">
            <a:avLst/>
          </a:prstGeom>
          <a:noFill/>
        </p:spPr>
        <p:txBody>
          <a:bodyPr wrap="none" rtlCol="0">
            <a:spAutoFit/>
          </a:bodyPr>
          <a:lstStyle/>
          <a:p>
            <a:r>
              <a:rPr lang="en-US" sz="2000" dirty="0">
                <a:solidFill>
                  <a:srgbClr val="0000FF"/>
                </a:solidFill>
              </a:rPr>
              <a:t># examples predicted as positive</a:t>
            </a:r>
          </a:p>
        </p:txBody>
      </p:sp>
      <p:cxnSp>
        <p:nvCxnSpPr>
          <p:cNvPr id="37" name="Straight Connector 36"/>
          <p:cNvCxnSpPr/>
          <p:nvPr/>
        </p:nvCxnSpPr>
        <p:spPr>
          <a:xfrm>
            <a:off x="6782032" y="2297127"/>
            <a:ext cx="3766915"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94921" y="1813570"/>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9" name="TextBox 38"/>
          <p:cNvSpPr txBox="1"/>
          <p:nvPr/>
        </p:nvSpPr>
        <p:spPr>
          <a:xfrm>
            <a:off x="5236417" y="2025177"/>
            <a:ext cx="1610505" cy="461665"/>
          </a:xfrm>
          <a:prstGeom prst="rect">
            <a:avLst/>
          </a:prstGeom>
          <a:noFill/>
        </p:spPr>
        <p:txBody>
          <a:bodyPr wrap="none" rtlCol="0">
            <a:spAutoFit/>
          </a:bodyPr>
          <a:lstStyle/>
          <a:p>
            <a:r>
              <a:rPr lang="en-US" sz="2400" dirty="0"/>
              <a:t>precision = </a:t>
            </a:r>
          </a:p>
        </p:txBody>
      </p:sp>
      <p:sp>
        <p:nvSpPr>
          <p:cNvPr id="40" name="TextBox 39"/>
          <p:cNvSpPr txBox="1"/>
          <p:nvPr/>
        </p:nvSpPr>
        <p:spPr>
          <a:xfrm>
            <a:off x="5631527" y="3298008"/>
            <a:ext cx="1154433" cy="461665"/>
          </a:xfrm>
          <a:prstGeom prst="rect">
            <a:avLst/>
          </a:prstGeom>
          <a:noFill/>
        </p:spPr>
        <p:txBody>
          <a:bodyPr wrap="none" rtlCol="0">
            <a:spAutoFit/>
          </a:bodyPr>
          <a:lstStyle/>
          <a:p>
            <a:r>
              <a:rPr lang="en-US" sz="2400" dirty="0"/>
              <a:t>recall = </a:t>
            </a:r>
          </a:p>
        </p:txBody>
      </p:sp>
      <p:sp>
        <p:nvSpPr>
          <p:cNvPr id="41" name="TextBox 40"/>
          <p:cNvSpPr txBox="1"/>
          <p:nvPr/>
        </p:nvSpPr>
        <p:spPr>
          <a:xfrm>
            <a:off x="6278028" y="4755443"/>
            <a:ext cx="1610505" cy="461665"/>
          </a:xfrm>
          <a:prstGeom prst="rect">
            <a:avLst/>
          </a:prstGeom>
          <a:noFill/>
        </p:spPr>
        <p:txBody>
          <a:bodyPr wrap="none" rtlCol="0">
            <a:spAutoFit/>
          </a:bodyPr>
          <a:lstStyle/>
          <a:p>
            <a:r>
              <a:rPr lang="en-US" sz="2400" dirty="0"/>
              <a:t>precision = </a:t>
            </a:r>
          </a:p>
        </p:txBody>
      </p:sp>
      <p:sp>
        <p:nvSpPr>
          <p:cNvPr id="3" name="TextBox 2"/>
          <p:cNvSpPr txBox="1"/>
          <p:nvPr/>
        </p:nvSpPr>
        <p:spPr>
          <a:xfrm>
            <a:off x="7979558" y="4552243"/>
            <a:ext cx="326181" cy="400110"/>
          </a:xfrm>
          <a:prstGeom prst="rect">
            <a:avLst/>
          </a:prstGeom>
          <a:noFill/>
        </p:spPr>
        <p:txBody>
          <a:bodyPr wrap="none" rtlCol="0">
            <a:spAutoFit/>
          </a:bodyPr>
          <a:lstStyle/>
          <a:p>
            <a:r>
              <a:rPr lang="en-US" sz="2000" dirty="0"/>
              <a:t>2</a:t>
            </a:r>
          </a:p>
        </p:txBody>
      </p:sp>
      <p:cxnSp>
        <p:nvCxnSpPr>
          <p:cNvPr id="42" name="Straight Connector 41"/>
          <p:cNvCxnSpPr/>
          <p:nvPr/>
        </p:nvCxnSpPr>
        <p:spPr>
          <a:xfrm>
            <a:off x="7819714" y="5000434"/>
            <a:ext cx="6843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966557" y="5027021"/>
            <a:ext cx="326181" cy="400110"/>
          </a:xfrm>
          <a:prstGeom prst="rect">
            <a:avLst/>
          </a:prstGeom>
          <a:noFill/>
        </p:spPr>
        <p:txBody>
          <a:bodyPr wrap="none" rtlCol="0">
            <a:spAutoFit/>
          </a:bodyPr>
          <a:lstStyle/>
          <a:p>
            <a:r>
              <a:rPr lang="en-US" sz="2000" dirty="0"/>
              <a:t>4</a:t>
            </a:r>
          </a:p>
        </p:txBody>
      </p:sp>
      <p:sp>
        <p:nvSpPr>
          <p:cNvPr id="44" name="TextBox 43"/>
          <p:cNvSpPr txBox="1"/>
          <p:nvPr/>
        </p:nvSpPr>
        <p:spPr>
          <a:xfrm>
            <a:off x="6693504" y="5737196"/>
            <a:ext cx="1154433" cy="461665"/>
          </a:xfrm>
          <a:prstGeom prst="rect">
            <a:avLst/>
          </a:prstGeom>
          <a:noFill/>
        </p:spPr>
        <p:txBody>
          <a:bodyPr wrap="none" rtlCol="0">
            <a:spAutoFit/>
          </a:bodyPr>
          <a:lstStyle/>
          <a:p>
            <a:r>
              <a:rPr lang="en-US" sz="2400" dirty="0"/>
              <a:t>recall = </a:t>
            </a:r>
          </a:p>
        </p:txBody>
      </p:sp>
      <p:sp>
        <p:nvSpPr>
          <p:cNvPr id="45" name="TextBox 44"/>
          <p:cNvSpPr txBox="1"/>
          <p:nvPr/>
        </p:nvSpPr>
        <p:spPr>
          <a:xfrm>
            <a:off x="8088519" y="5533996"/>
            <a:ext cx="326181" cy="400110"/>
          </a:xfrm>
          <a:prstGeom prst="rect">
            <a:avLst/>
          </a:prstGeom>
          <a:noFill/>
        </p:spPr>
        <p:txBody>
          <a:bodyPr wrap="none" rtlCol="0">
            <a:spAutoFit/>
          </a:bodyPr>
          <a:lstStyle/>
          <a:p>
            <a:r>
              <a:rPr lang="en-US" sz="2000" dirty="0"/>
              <a:t>2</a:t>
            </a:r>
          </a:p>
        </p:txBody>
      </p:sp>
      <p:cxnSp>
        <p:nvCxnSpPr>
          <p:cNvPr id="46" name="Straight Connector 45"/>
          <p:cNvCxnSpPr/>
          <p:nvPr/>
        </p:nvCxnSpPr>
        <p:spPr>
          <a:xfrm>
            <a:off x="7928675" y="5982187"/>
            <a:ext cx="6843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075518" y="6008774"/>
            <a:ext cx="326181" cy="400110"/>
          </a:xfrm>
          <a:prstGeom prst="rect">
            <a:avLst/>
          </a:prstGeom>
          <a:noFill/>
        </p:spPr>
        <p:txBody>
          <a:bodyPr wrap="none" rtlCol="0">
            <a:spAutoFit/>
          </a:bodyPr>
          <a:lstStyle/>
          <a:p>
            <a:r>
              <a:rPr lang="en-US" sz="2000" dirty="0"/>
              <a:t>3</a:t>
            </a:r>
          </a:p>
        </p:txBody>
      </p:sp>
    </p:spTree>
    <p:extLst>
      <p:ext uri="{BB962C8B-B14F-4D97-AF65-F5344CB8AC3E}">
        <p14:creationId xmlns:p14="http://schemas.microsoft.com/office/powerpoint/2010/main" val="1169520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and recall</a:t>
            </a:r>
          </a:p>
        </p:txBody>
      </p:sp>
      <p:sp>
        <p:nvSpPr>
          <p:cNvPr id="4" name="Rectangle 3"/>
          <p:cNvSpPr/>
          <p:nvPr/>
        </p:nvSpPr>
        <p:spPr bwMode="auto">
          <a:xfrm>
            <a:off x="2111026" y="23226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5" name="Rectangle 4"/>
          <p:cNvSpPr/>
          <p:nvPr/>
        </p:nvSpPr>
        <p:spPr bwMode="auto">
          <a:xfrm>
            <a:off x="2111026" y="29322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6" name="Rectangle 5"/>
          <p:cNvSpPr/>
          <p:nvPr/>
        </p:nvSpPr>
        <p:spPr bwMode="auto">
          <a:xfrm>
            <a:off x="2111026" y="3541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7" name="Rectangle 6"/>
          <p:cNvSpPr/>
          <p:nvPr/>
        </p:nvSpPr>
        <p:spPr bwMode="auto">
          <a:xfrm>
            <a:off x="2111026" y="4151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8" name="Rectangle 7"/>
          <p:cNvSpPr/>
          <p:nvPr/>
        </p:nvSpPr>
        <p:spPr bwMode="auto">
          <a:xfrm>
            <a:off x="2111026" y="47610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9" name="TextBox 8"/>
          <p:cNvSpPr txBox="1"/>
          <p:nvPr/>
        </p:nvSpPr>
        <p:spPr>
          <a:xfrm>
            <a:off x="3109870" y="2334356"/>
            <a:ext cx="313044" cy="369332"/>
          </a:xfrm>
          <a:prstGeom prst="rect">
            <a:avLst/>
          </a:prstGeom>
          <a:noFill/>
        </p:spPr>
        <p:txBody>
          <a:bodyPr wrap="none" rtlCol="0">
            <a:spAutoFit/>
          </a:bodyPr>
          <a:lstStyle/>
          <a:p>
            <a:r>
              <a:rPr lang="en-US" dirty="0"/>
              <a:t>0</a:t>
            </a:r>
          </a:p>
        </p:txBody>
      </p:sp>
      <p:sp>
        <p:nvSpPr>
          <p:cNvPr id="10" name="TextBox 9"/>
          <p:cNvSpPr txBox="1"/>
          <p:nvPr/>
        </p:nvSpPr>
        <p:spPr>
          <a:xfrm>
            <a:off x="3109870" y="2932288"/>
            <a:ext cx="313044" cy="369332"/>
          </a:xfrm>
          <a:prstGeom prst="rect">
            <a:avLst/>
          </a:prstGeom>
          <a:noFill/>
        </p:spPr>
        <p:txBody>
          <a:bodyPr wrap="none" rtlCol="0">
            <a:spAutoFit/>
          </a:bodyPr>
          <a:lstStyle/>
          <a:p>
            <a:r>
              <a:rPr lang="en-US" dirty="0"/>
              <a:t>0</a:t>
            </a:r>
          </a:p>
        </p:txBody>
      </p:sp>
      <p:sp>
        <p:nvSpPr>
          <p:cNvPr id="11" name="TextBox 10"/>
          <p:cNvSpPr txBox="1"/>
          <p:nvPr/>
        </p:nvSpPr>
        <p:spPr>
          <a:xfrm>
            <a:off x="3109870" y="3541888"/>
            <a:ext cx="313044" cy="369332"/>
          </a:xfrm>
          <a:prstGeom prst="rect">
            <a:avLst/>
          </a:prstGeom>
          <a:noFill/>
        </p:spPr>
        <p:txBody>
          <a:bodyPr wrap="none" rtlCol="0">
            <a:spAutoFit/>
          </a:bodyPr>
          <a:lstStyle/>
          <a:p>
            <a:r>
              <a:rPr lang="en-US" dirty="0"/>
              <a:t>1</a:t>
            </a:r>
          </a:p>
        </p:txBody>
      </p:sp>
      <p:sp>
        <p:nvSpPr>
          <p:cNvPr id="12" name="TextBox 11"/>
          <p:cNvSpPr txBox="1"/>
          <p:nvPr/>
        </p:nvSpPr>
        <p:spPr>
          <a:xfrm>
            <a:off x="3109870" y="4163156"/>
            <a:ext cx="313044" cy="369332"/>
          </a:xfrm>
          <a:prstGeom prst="rect">
            <a:avLst/>
          </a:prstGeom>
          <a:noFill/>
        </p:spPr>
        <p:txBody>
          <a:bodyPr wrap="none" rtlCol="0">
            <a:spAutoFit/>
          </a:bodyPr>
          <a:lstStyle/>
          <a:p>
            <a:r>
              <a:rPr lang="en-US" dirty="0"/>
              <a:t>1</a:t>
            </a:r>
          </a:p>
        </p:txBody>
      </p:sp>
      <p:sp>
        <p:nvSpPr>
          <p:cNvPr id="13" name="TextBox 12"/>
          <p:cNvSpPr txBox="1"/>
          <p:nvPr/>
        </p:nvSpPr>
        <p:spPr>
          <a:xfrm>
            <a:off x="3101626" y="4761088"/>
            <a:ext cx="313044" cy="369332"/>
          </a:xfrm>
          <a:prstGeom prst="rect">
            <a:avLst/>
          </a:prstGeom>
          <a:noFill/>
        </p:spPr>
        <p:txBody>
          <a:bodyPr wrap="none" rtlCol="0">
            <a:spAutoFit/>
          </a:bodyPr>
          <a:lstStyle/>
          <a:p>
            <a:r>
              <a:rPr lang="en-US" dirty="0"/>
              <a:t>0</a:t>
            </a:r>
          </a:p>
        </p:txBody>
      </p:sp>
      <p:sp>
        <p:nvSpPr>
          <p:cNvPr id="14" name="Rectangle 13"/>
          <p:cNvSpPr/>
          <p:nvPr/>
        </p:nvSpPr>
        <p:spPr bwMode="auto">
          <a:xfrm>
            <a:off x="2111026" y="5446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5" name="Rectangle 14"/>
          <p:cNvSpPr/>
          <p:nvPr/>
        </p:nvSpPr>
        <p:spPr bwMode="auto">
          <a:xfrm>
            <a:off x="2111026" y="6056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6" name="TextBox 15"/>
          <p:cNvSpPr txBox="1"/>
          <p:nvPr/>
        </p:nvSpPr>
        <p:spPr>
          <a:xfrm>
            <a:off x="3109870" y="5458556"/>
            <a:ext cx="313044" cy="369332"/>
          </a:xfrm>
          <a:prstGeom prst="rect">
            <a:avLst/>
          </a:prstGeom>
          <a:noFill/>
        </p:spPr>
        <p:txBody>
          <a:bodyPr wrap="none" rtlCol="0">
            <a:spAutoFit/>
          </a:bodyPr>
          <a:lstStyle/>
          <a:p>
            <a:r>
              <a:rPr lang="en-US" dirty="0"/>
              <a:t>1</a:t>
            </a:r>
          </a:p>
        </p:txBody>
      </p:sp>
      <p:sp>
        <p:nvSpPr>
          <p:cNvPr id="17" name="TextBox 16"/>
          <p:cNvSpPr txBox="1"/>
          <p:nvPr/>
        </p:nvSpPr>
        <p:spPr>
          <a:xfrm>
            <a:off x="3101626" y="6056488"/>
            <a:ext cx="313044" cy="369332"/>
          </a:xfrm>
          <a:prstGeom prst="rect">
            <a:avLst/>
          </a:prstGeom>
          <a:noFill/>
        </p:spPr>
        <p:txBody>
          <a:bodyPr wrap="none" rtlCol="0">
            <a:spAutoFit/>
          </a:bodyPr>
          <a:lstStyle/>
          <a:p>
            <a:r>
              <a:rPr lang="en-US" dirty="0"/>
              <a:t>0</a:t>
            </a:r>
          </a:p>
        </p:txBody>
      </p:sp>
      <p:sp>
        <p:nvSpPr>
          <p:cNvPr id="20" name="TextBox 19"/>
          <p:cNvSpPr txBox="1"/>
          <p:nvPr/>
        </p:nvSpPr>
        <p:spPr>
          <a:xfrm>
            <a:off x="1958626" y="1636888"/>
            <a:ext cx="647228" cy="400110"/>
          </a:xfrm>
          <a:prstGeom prst="rect">
            <a:avLst/>
          </a:prstGeom>
          <a:noFill/>
        </p:spPr>
        <p:txBody>
          <a:bodyPr wrap="none" rtlCol="0">
            <a:spAutoFit/>
          </a:bodyPr>
          <a:lstStyle/>
          <a:p>
            <a:r>
              <a:rPr lang="en-US" sz="2000" dirty="0"/>
              <a:t>data</a:t>
            </a:r>
          </a:p>
        </p:txBody>
      </p:sp>
      <p:sp>
        <p:nvSpPr>
          <p:cNvPr id="21" name="TextBox 20"/>
          <p:cNvSpPr txBox="1"/>
          <p:nvPr/>
        </p:nvSpPr>
        <p:spPr>
          <a:xfrm>
            <a:off x="2873027" y="1636888"/>
            <a:ext cx="708397" cy="400110"/>
          </a:xfrm>
          <a:prstGeom prst="rect">
            <a:avLst/>
          </a:prstGeom>
          <a:noFill/>
        </p:spPr>
        <p:txBody>
          <a:bodyPr wrap="none" rtlCol="0">
            <a:spAutoFit/>
          </a:bodyPr>
          <a:lstStyle/>
          <a:p>
            <a:r>
              <a:rPr lang="en-US" sz="2000" dirty="0"/>
              <a:t>label</a:t>
            </a:r>
          </a:p>
        </p:txBody>
      </p:sp>
      <p:sp>
        <p:nvSpPr>
          <p:cNvPr id="23" name="TextBox 22"/>
          <p:cNvSpPr txBox="1"/>
          <p:nvPr/>
        </p:nvSpPr>
        <p:spPr>
          <a:xfrm>
            <a:off x="3787468" y="1636888"/>
            <a:ext cx="1175522" cy="400110"/>
          </a:xfrm>
          <a:prstGeom prst="rect">
            <a:avLst/>
          </a:prstGeom>
          <a:noFill/>
        </p:spPr>
        <p:txBody>
          <a:bodyPr wrap="none" rtlCol="0">
            <a:spAutoFit/>
          </a:bodyPr>
          <a:lstStyle/>
          <a:p>
            <a:r>
              <a:rPr lang="en-US" sz="2000" dirty="0"/>
              <a:t>predicted</a:t>
            </a:r>
          </a:p>
        </p:txBody>
      </p:sp>
      <p:sp>
        <p:nvSpPr>
          <p:cNvPr id="24" name="TextBox 23"/>
          <p:cNvSpPr txBox="1"/>
          <p:nvPr/>
        </p:nvSpPr>
        <p:spPr>
          <a:xfrm>
            <a:off x="4108938" y="2334356"/>
            <a:ext cx="313044" cy="369332"/>
          </a:xfrm>
          <a:prstGeom prst="rect">
            <a:avLst/>
          </a:prstGeom>
          <a:noFill/>
        </p:spPr>
        <p:txBody>
          <a:bodyPr wrap="none" rtlCol="0">
            <a:spAutoFit/>
          </a:bodyPr>
          <a:lstStyle/>
          <a:p>
            <a:r>
              <a:rPr lang="en-US" dirty="0"/>
              <a:t>0</a:t>
            </a:r>
          </a:p>
        </p:txBody>
      </p:sp>
      <p:sp>
        <p:nvSpPr>
          <p:cNvPr id="25" name="TextBox 24"/>
          <p:cNvSpPr txBox="1"/>
          <p:nvPr/>
        </p:nvSpPr>
        <p:spPr>
          <a:xfrm>
            <a:off x="4108938" y="2932288"/>
            <a:ext cx="312030" cy="369332"/>
          </a:xfrm>
          <a:prstGeom prst="rect">
            <a:avLst/>
          </a:prstGeom>
          <a:noFill/>
        </p:spPr>
        <p:txBody>
          <a:bodyPr wrap="none" rtlCol="0">
            <a:spAutoFit/>
          </a:bodyPr>
          <a:lstStyle/>
          <a:p>
            <a:r>
              <a:rPr lang="en-US" dirty="0"/>
              <a:t>1</a:t>
            </a:r>
          </a:p>
        </p:txBody>
      </p:sp>
      <p:sp>
        <p:nvSpPr>
          <p:cNvPr id="26" name="TextBox 25"/>
          <p:cNvSpPr txBox="1"/>
          <p:nvPr/>
        </p:nvSpPr>
        <p:spPr>
          <a:xfrm>
            <a:off x="4108938" y="3541888"/>
            <a:ext cx="312030" cy="369332"/>
          </a:xfrm>
          <a:prstGeom prst="rect">
            <a:avLst/>
          </a:prstGeom>
          <a:noFill/>
        </p:spPr>
        <p:txBody>
          <a:bodyPr wrap="none" rtlCol="0">
            <a:spAutoFit/>
          </a:bodyPr>
          <a:lstStyle/>
          <a:p>
            <a:r>
              <a:rPr lang="en-US" dirty="0"/>
              <a:t>0</a:t>
            </a:r>
          </a:p>
        </p:txBody>
      </p:sp>
      <p:sp>
        <p:nvSpPr>
          <p:cNvPr id="27" name="TextBox 26"/>
          <p:cNvSpPr txBox="1"/>
          <p:nvPr/>
        </p:nvSpPr>
        <p:spPr>
          <a:xfrm>
            <a:off x="4108938" y="4163156"/>
            <a:ext cx="313044" cy="369332"/>
          </a:xfrm>
          <a:prstGeom prst="rect">
            <a:avLst/>
          </a:prstGeom>
          <a:noFill/>
        </p:spPr>
        <p:txBody>
          <a:bodyPr wrap="none" rtlCol="0">
            <a:spAutoFit/>
          </a:bodyPr>
          <a:lstStyle/>
          <a:p>
            <a:r>
              <a:rPr lang="en-US" dirty="0"/>
              <a:t>1</a:t>
            </a:r>
          </a:p>
        </p:txBody>
      </p:sp>
      <p:sp>
        <p:nvSpPr>
          <p:cNvPr id="28" name="TextBox 27"/>
          <p:cNvSpPr txBox="1"/>
          <p:nvPr/>
        </p:nvSpPr>
        <p:spPr>
          <a:xfrm>
            <a:off x="4100694" y="4761088"/>
            <a:ext cx="312030" cy="369332"/>
          </a:xfrm>
          <a:prstGeom prst="rect">
            <a:avLst/>
          </a:prstGeom>
          <a:noFill/>
        </p:spPr>
        <p:txBody>
          <a:bodyPr wrap="none" rtlCol="0">
            <a:spAutoFit/>
          </a:bodyPr>
          <a:lstStyle/>
          <a:p>
            <a:r>
              <a:rPr lang="en-US" dirty="0"/>
              <a:t>1</a:t>
            </a:r>
          </a:p>
        </p:txBody>
      </p:sp>
      <p:sp>
        <p:nvSpPr>
          <p:cNvPr id="29" name="TextBox 28"/>
          <p:cNvSpPr txBox="1"/>
          <p:nvPr/>
        </p:nvSpPr>
        <p:spPr>
          <a:xfrm>
            <a:off x="4108938" y="5458556"/>
            <a:ext cx="313044" cy="369332"/>
          </a:xfrm>
          <a:prstGeom prst="rect">
            <a:avLst/>
          </a:prstGeom>
          <a:noFill/>
        </p:spPr>
        <p:txBody>
          <a:bodyPr wrap="none" rtlCol="0">
            <a:spAutoFit/>
          </a:bodyPr>
          <a:lstStyle/>
          <a:p>
            <a:r>
              <a:rPr lang="en-US" dirty="0"/>
              <a:t>1</a:t>
            </a:r>
          </a:p>
        </p:txBody>
      </p:sp>
      <p:sp>
        <p:nvSpPr>
          <p:cNvPr id="30" name="TextBox 29"/>
          <p:cNvSpPr txBox="1"/>
          <p:nvPr/>
        </p:nvSpPr>
        <p:spPr>
          <a:xfrm>
            <a:off x="4100694" y="6056488"/>
            <a:ext cx="313044" cy="369332"/>
          </a:xfrm>
          <a:prstGeom prst="rect">
            <a:avLst/>
          </a:prstGeom>
          <a:noFill/>
        </p:spPr>
        <p:txBody>
          <a:bodyPr wrap="none" rtlCol="0">
            <a:spAutoFit/>
          </a:bodyPr>
          <a:lstStyle/>
          <a:p>
            <a:r>
              <a:rPr lang="en-US" dirty="0"/>
              <a:t>0</a:t>
            </a:r>
          </a:p>
        </p:txBody>
      </p:sp>
      <p:sp>
        <p:nvSpPr>
          <p:cNvPr id="33" name="TextBox 32"/>
          <p:cNvSpPr txBox="1"/>
          <p:nvPr/>
        </p:nvSpPr>
        <p:spPr>
          <a:xfrm>
            <a:off x="7040929" y="3528843"/>
            <a:ext cx="3305328" cy="400110"/>
          </a:xfrm>
          <a:prstGeom prst="rect">
            <a:avLst/>
          </a:prstGeom>
          <a:noFill/>
        </p:spPr>
        <p:txBody>
          <a:bodyPr wrap="none" rtlCol="0">
            <a:spAutoFit/>
          </a:bodyPr>
          <a:lstStyle/>
          <a:p>
            <a:r>
              <a:rPr lang="en-US" sz="2000" dirty="0">
                <a:solidFill>
                  <a:srgbClr val="0000FF"/>
                </a:solidFill>
              </a:rPr>
              <a:t># positive examples in test set</a:t>
            </a:r>
          </a:p>
        </p:txBody>
      </p:sp>
      <p:cxnSp>
        <p:nvCxnSpPr>
          <p:cNvPr id="34" name="Straight Connector 33"/>
          <p:cNvCxnSpPr/>
          <p:nvPr/>
        </p:nvCxnSpPr>
        <p:spPr>
          <a:xfrm>
            <a:off x="6928040" y="3569954"/>
            <a:ext cx="3620906"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40930" y="3086397"/>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6" name="TextBox 35"/>
          <p:cNvSpPr txBox="1"/>
          <p:nvPr/>
        </p:nvSpPr>
        <p:spPr>
          <a:xfrm>
            <a:off x="6894921" y="2256016"/>
            <a:ext cx="3602193" cy="400110"/>
          </a:xfrm>
          <a:prstGeom prst="rect">
            <a:avLst/>
          </a:prstGeom>
          <a:noFill/>
        </p:spPr>
        <p:txBody>
          <a:bodyPr wrap="none" rtlCol="0">
            <a:spAutoFit/>
          </a:bodyPr>
          <a:lstStyle/>
          <a:p>
            <a:r>
              <a:rPr lang="en-US" sz="2000" dirty="0">
                <a:solidFill>
                  <a:srgbClr val="0000FF"/>
                </a:solidFill>
              </a:rPr>
              <a:t># examples predicted as positive</a:t>
            </a:r>
          </a:p>
        </p:txBody>
      </p:sp>
      <p:cxnSp>
        <p:nvCxnSpPr>
          <p:cNvPr id="37" name="Straight Connector 36"/>
          <p:cNvCxnSpPr/>
          <p:nvPr/>
        </p:nvCxnSpPr>
        <p:spPr>
          <a:xfrm>
            <a:off x="6782032" y="2297127"/>
            <a:ext cx="3766915"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94921" y="1813570"/>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9" name="TextBox 38"/>
          <p:cNvSpPr txBox="1"/>
          <p:nvPr/>
        </p:nvSpPr>
        <p:spPr>
          <a:xfrm>
            <a:off x="5236417" y="2025177"/>
            <a:ext cx="1610505" cy="461665"/>
          </a:xfrm>
          <a:prstGeom prst="rect">
            <a:avLst/>
          </a:prstGeom>
          <a:noFill/>
        </p:spPr>
        <p:txBody>
          <a:bodyPr wrap="none" rtlCol="0">
            <a:spAutoFit/>
          </a:bodyPr>
          <a:lstStyle/>
          <a:p>
            <a:r>
              <a:rPr lang="en-US" sz="2400" dirty="0"/>
              <a:t>precision = </a:t>
            </a:r>
          </a:p>
        </p:txBody>
      </p:sp>
      <p:sp>
        <p:nvSpPr>
          <p:cNvPr id="40" name="TextBox 39"/>
          <p:cNvSpPr txBox="1"/>
          <p:nvPr/>
        </p:nvSpPr>
        <p:spPr>
          <a:xfrm>
            <a:off x="5631527" y="3298008"/>
            <a:ext cx="1154433" cy="461665"/>
          </a:xfrm>
          <a:prstGeom prst="rect">
            <a:avLst/>
          </a:prstGeom>
          <a:noFill/>
        </p:spPr>
        <p:txBody>
          <a:bodyPr wrap="none" rtlCol="0">
            <a:spAutoFit/>
          </a:bodyPr>
          <a:lstStyle/>
          <a:p>
            <a:r>
              <a:rPr lang="en-US" sz="2400" dirty="0"/>
              <a:t>recall = </a:t>
            </a:r>
          </a:p>
        </p:txBody>
      </p:sp>
      <p:sp>
        <p:nvSpPr>
          <p:cNvPr id="18" name="TextBox 17"/>
          <p:cNvSpPr txBox="1"/>
          <p:nvPr/>
        </p:nvSpPr>
        <p:spPr>
          <a:xfrm>
            <a:off x="5449088" y="4924779"/>
            <a:ext cx="4325479" cy="1200329"/>
          </a:xfrm>
          <a:prstGeom prst="rect">
            <a:avLst/>
          </a:prstGeom>
          <a:noFill/>
        </p:spPr>
        <p:txBody>
          <a:bodyPr wrap="none" rtlCol="0">
            <a:spAutoFit/>
          </a:bodyPr>
          <a:lstStyle/>
          <a:p>
            <a:r>
              <a:rPr lang="en-US" sz="2400" dirty="0">
                <a:solidFill>
                  <a:srgbClr val="FF0000"/>
                </a:solidFill>
              </a:rPr>
              <a:t>Why do we have both measures?</a:t>
            </a:r>
          </a:p>
          <a:p>
            <a:r>
              <a:rPr lang="en-US" sz="2400" dirty="0">
                <a:solidFill>
                  <a:srgbClr val="FF0000"/>
                </a:solidFill>
              </a:rPr>
              <a:t>How can we maximize precision?</a:t>
            </a:r>
          </a:p>
          <a:p>
            <a:r>
              <a:rPr lang="en-US" sz="2400" dirty="0">
                <a:solidFill>
                  <a:srgbClr val="FF0000"/>
                </a:solidFill>
              </a:rPr>
              <a:t>How can we maximize recall?</a:t>
            </a:r>
          </a:p>
        </p:txBody>
      </p:sp>
    </p:spTree>
    <p:extLst>
      <p:ext uri="{BB962C8B-B14F-4D97-AF65-F5344CB8AC3E}">
        <p14:creationId xmlns:p14="http://schemas.microsoft.com/office/powerpoint/2010/main" val="3938354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Maximizing precision</a:t>
            </a:r>
          </a:p>
        </p:txBody>
      </p:sp>
      <p:sp>
        <p:nvSpPr>
          <p:cNvPr id="4" name="Rectangle 3"/>
          <p:cNvSpPr/>
          <p:nvPr/>
        </p:nvSpPr>
        <p:spPr bwMode="auto">
          <a:xfrm>
            <a:off x="2111026" y="23226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5" name="Rectangle 4"/>
          <p:cNvSpPr/>
          <p:nvPr/>
        </p:nvSpPr>
        <p:spPr bwMode="auto">
          <a:xfrm>
            <a:off x="2111026" y="29322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6" name="Rectangle 5"/>
          <p:cNvSpPr/>
          <p:nvPr/>
        </p:nvSpPr>
        <p:spPr bwMode="auto">
          <a:xfrm>
            <a:off x="2111026" y="3541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7" name="Rectangle 6"/>
          <p:cNvSpPr/>
          <p:nvPr/>
        </p:nvSpPr>
        <p:spPr bwMode="auto">
          <a:xfrm>
            <a:off x="2111026" y="4151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8" name="Rectangle 7"/>
          <p:cNvSpPr/>
          <p:nvPr/>
        </p:nvSpPr>
        <p:spPr bwMode="auto">
          <a:xfrm>
            <a:off x="2111026" y="47610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9" name="TextBox 8"/>
          <p:cNvSpPr txBox="1"/>
          <p:nvPr/>
        </p:nvSpPr>
        <p:spPr>
          <a:xfrm>
            <a:off x="3109870" y="2334356"/>
            <a:ext cx="313044" cy="369332"/>
          </a:xfrm>
          <a:prstGeom prst="rect">
            <a:avLst/>
          </a:prstGeom>
          <a:noFill/>
        </p:spPr>
        <p:txBody>
          <a:bodyPr wrap="none" rtlCol="0">
            <a:spAutoFit/>
          </a:bodyPr>
          <a:lstStyle/>
          <a:p>
            <a:r>
              <a:rPr lang="en-US" dirty="0"/>
              <a:t>0</a:t>
            </a:r>
          </a:p>
        </p:txBody>
      </p:sp>
      <p:sp>
        <p:nvSpPr>
          <p:cNvPr id="10" name="TextBox 9"/>
          <p:cNvSpPr txBox="1"/>
          <p:nvPr/>
        </p:nvSpPr>
        <p:spPr>
          <a:xfrm>
            <a:off x="3109870" y="2932288"/>
            <a:ext cx="313044" cy="369332"/>
          </a:xfrm>
          <a:prstGeom prst="rect">
            <a:avLst/>
          </a:prstGeom>
          <a:noFill/>
        </p:spPr>
        <p:txBody>
          <a:bodyPr wrap="none" rtlCol="0">
            <a:spAutoFit/>
          </a:bodyPr>
          <a:lstStyle/>
          <a:p>
            <a:r>
              <a:rPr lang="en-US" dirty="0"/>
              <a:t>0</a:t>
            </a:r>
          </a:p>
        </p:txBody>
      </p:sp>
      <p:sp>
        <p:nvSpPr>
          <p:cNvPr id="11" name="TextBox 10"/>
          <p:cNvSpPr txBox="1"/>
          <p:nvPr/>
        </p:nvSpPr>
        <p:spPr>
          <a:xfrm>
            <a:off x="3109870" y="3541888"/>
            <a:ext cx="313044" cy="369332"/>
          </a:xfrm>
          <a:prstGeom prst="rect">
            <a:avLst/>
          </a:prstGeom>
          <a:noFill/>
        </p:spPr>
        <p:txBody>
          <a:bodyPr wrap="none" rtlCol="0">
            <a:spAutoFit/>
          </a:bodyPr>
          <a:lstStyle/>
          <a:p>
            <a:r>
              <a:rPr lang="en-US" dirty="0"/>
              <a:t>1</a:t>
            </a:r>
          </a:p>
        </p:txBody>
      </p:sp>
      <p:sp>
        <p:nvSpPr>
          <p:cNvPr id="12" name="TextBox 11"/>
          <p:cNvSpPr txBox="1"/>
          <p:nvPr/>
        </p:nvSpPr>
        <p:spPr>
          <a:xfrm>
            <a:off x="3109870" y="4163156"/>
            <a:ext cx="313044" cy="369332"/>
          </a:xfrm>
          <a:prstGeom prst="rect">
            <a:avLst/>
          </a:prstGeom>
          <a:noFill/>
        </p:spPr>
        <p:txBody>
          <a:bodyPr wrap="none" rtlCol="0">
            <a:spAutoFit/>
          </a:bodyPr>
          <a:lstStyle/>
          <a:p>
            <a:r>
              <a:rPr lang="en-US" dirty="0"/>
              <a:t>1</a:t>
            </a:r>
          </a:p>
        </p:txBody>
      </p:sp>
      <p:sp>
        <p:nvSpPr>
          <p:cNvPr id="13" name="TextBox 12"/>
          <p:cNvSpPr txBox="1"/>
          <p:nvPr/>
        </p:nvSpPr>
        <p:spPr>
          <a:xfrm>
            <a:off x="3101626" y="4761088"/>
            <a:ext cx="313044" cy="369332"/>
          </a:xfrm>
          <a:prstGeom prst="rect">
            <a:avLst/>
          </a:prstGeom>
          <a:noFill/>
        </p:spPr>
        <p:txBody>
          <a:bodyPr wrap="none" rtlCol="0">
            <a:spAutoFit/>
          </a:bodyPr>
          <a:lstStyle/>
          <a:p>
            <a:r>
              <a:rPr lang="en-US" dirty="0"/>
              <a:t>0</a:t>
            </a:r>
          </a:p>
        </p:txBody>
      </p:sp>
      <p:sp>
        <p:nvSpPr>
          <p:cNvPr id="14" name="Rectangle 13"/>
          <p:cNvSpPr/>
          <p:nvPr/>
        </p:nvSpPr>
        <p:spPr bwMode="auto">
          <a:xfrm>
            <a:off x="2111026" y="5446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5" name="Rectangle 14"/>
          <p:cNvSpPr/>
          <p:nvPr/>
        </p:nvSpPr>
        <p:spPr bwMode="auto">
          <a:xfrm>
            <a:off x="2111026" y="6056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6" name="TextBox 15"/>
          <p:cNvSpPr txBox="1"/>
          <p:nvPr/>
        </p:nvSpPr>
        <p:spPr>
          <a:xfrm>
            <a:off x="3109870" y="5458556"/>
            <a:ext cx="313044" cy="369332"/>
          </a:xfrm>
          <a:prstGeom prst="rect">
            <a:avLst/>
          </a:prstGeom>
          <a:noFill/>
        </p:spPr>
        <p:txBody>
          <a:bodyPr wrap="none" rtlCol="0">
            <a:spAutoFit/>
          </a:bodyPr>
          <a:lstStyle/>
          <a:p>
            <a:r>
              <a:rPr lang="en-US" dirty="0"/>
              <a:t>1</a:t>
            </a:r>
          </a:p>
        </p:txBody>
      </p:sp>
      <p:sp>
        <p:nvSpPr>
          <p:cNvPr id="17" name="TextBox 16"/>
          <p:cNvSpPr txBox="1"/>
          <p:nvPr/>
        </p:nvSpPr>
        <p:spPr>
          <a:xfrm>
            <a:off x="3101626" y="6056488"/>
            <a:ext cx="313044" cy="369332"/>
          </a:xfrm>
          <a:prstGeom prst="rect">
            <a:avLst/>
          </a:prstGeom>
          <a:noFill/>
        </p:spPr>
        <p:txBody>
          <a:bodyPr wrap="none" rtlCol="0">
            <a:spAutoFit/>
          </a:bodyPr>
          <a:lstStyle/>
          <a:p>
            <a:r>
              <a:rPr lang="en-US" dirty="0"/>
              <a:t>0</a:t>
            </a:r>
          </a:p>
        </p:txBody>
      </p:sp>
      <p:sp>
        <p:nvSpPr>
          <p:cNvPr id="20" name="TextBox 19"/>
          <p:cNvSpPr txBox="1"/>
          <p:nvPr/>
        </p:nvSpPr>
        <p:spPr>
          <a:xfrm>
            <a:off x="1958626" y="1636888"/>
            <a:ext cx="647228" cy="400110"/>
          </a:xfrm>
          <a:prstGeom prst="rect">
            <a:avLst/>
          </a:prstGeom>
          <a:noFill/>
        </p:spPr>
        <p:txBody>
          <a:bodyPr wrap="none" rtlCol="0">
            <a:spAutoFit/>
          </a:bodyPr>
          <a:lstStyle/>
          <a:p>
            <a:r>
              <a:rPr lang="en-US" sz="2000" dirty="0"/>
              <a:t>data</a:t>
            </a:r>
          </a:p>
        </p:txBody>
      </p:sp>
      <p:sp>
        <p:nvSpPr>
          <p:cNvPr id="21" name="TextBox 20"/>
          <p:cNvSpPr txBox="1"/>
          <p:nvPr/>
        </p:nvSpPr>
        <p:spPr>
          <a:xfrm>
            <a:off x="2873027" y="1636888"/>
            <a:ext cx="708397" cy="400110"/>
          </a:xfrm>
          <a:prstGeom prst="rect">
            <a:avLst/>
          </a:prstGeom>
          <a:noFill/>
        </p:spPr>
        <p:txBody>
          <a:bodyPr wrap="none" rtlCol="0">
            <a:spAutoFit/>
          </a:bodyPr>
          <a:lstStyle/>
          <a:p>
            <a:r>
              <a:rPr lang="en-US" sz="2000" dirty="0"/>
              <a:t>label</a:t>
            </a:r>
          </a:p>
        </p:txBody>
      </p:sp>
      <p:sp>
        <p:nvSpPr>
          <p:cNvPr id="23" name="TextBox 22"/>
          <p:cNvSpPr txBox="1"/>
          <p:nvPr/>
        </p:nvSpPr>
        <p:spPr>
          <a:xfrm>
            <a:off x="3787468" y="1636888"/>
            <a:ext cx="1175522" cy="400110"/>
          </a:xfrm>
          <a:prstGeom prst="rect">
            <a:avLst/>
          </a:prstGeom>
          <a:noFill/>
        </p:spPr>
        <p:txBody>
          <a:bodyPr wrap="none" rtlCol="0">
            <a:spAutoFit/>
          </a:bodyPr>
          <a:lstStyle/>
          <a:p>
            <a:r>
              <a:rPr lang="en-US" sz="2000" dirty="0"/>
              <a:t>predicted</a:t>
            </a:r>
          </a:p>
        </p:txBody>
      </p:sp>
      <p:sp>
        <p:nvSpPr>
          <p:cNvPr id="24" name="TextBox 23"/>
          <p:cNvSpPr txBox="1"/>
          <p:nvPr/>
        </p:nvSpPr>
        <p:spPr>
          <a:xfrm>
            <a:off x="4108938" y="2334356"/>
            <a:ext cx="313044" cy="369332"/>
          </a:xfrm>
          <a:prstGeom prst="rect">
            <a:avLst/>
          </a:prstGeom>
          <a:noFill/>
        </p:spPr>
        <p:txBody>
          <a:bodyPr wrap="none" rtlCol="0">
            <a:spAutoFit/>
          </a:bodyPr>
          <a:lstStyle/>
          <a:p>
            <a:r>
              <a:rPr lang="en-US" dirty="0">
                <a:solidFill>
                  <a:srgbClr val="FF0000"/>
                </a:solidFill>
              </a:rPr>
              <a:t>0</a:t>
            </a:r>
          </a:p>
        </p:txBody>
      </p:sp>
      <p:sp>
        <p:nvSpPr>
          <p:cNvPr id="25" name="TextBox 24"/>
          <p:cNvSpPr txBox="1"/>
          <p:nvPr/>
        </p:nvSpPr>
        <p:spPr>
          <a:xfrm>
            <a:off x="4108938" y="2932288"/>
            <a:ext cx="312030" cy="369332"/>
          </a:xfrm>
          <a:prstGeom prst="rect">
            <a:avLst/>
          </a:prstGeom>
          <a:noFill/>
        </p:spPr>
        <p:txBody>
          <a:bodyPr wrap="none" rtlCol="0">
            <a:spAutoFit/>
          </a:bodyPr>
          <a:lstStyle/>
          <a:p>
            <a:r>
              <a:rPr lang="en-US" dirty="0">
                <a:solidFill>
                  <a:srgbClr val="FF0000"/>
                </a:solidFill>
              </a:rPr>
              <a:t>0</a:t>
            </a:r>
          </a:p>
        </p:txBody>
      </p:sp>
      <p:sp>
        <p:nvSpPr>
          <p:cNvPr id="26" name="TextBox 25"/>
          <p:cNvSpPr txBox="1"/>
          <p:nvPr/>
        </p:nvSpPr>
        <p:spPr>
          <a:xfrm>
            <a:off x="4108938" y="3541888"/>
            <a:ext cx="312030" cy="369332"/>
          </a:xfrm>
          <a:prstGeom prst="rect">
            <a:avLst/>
          </a:prstGeom>
          <a:noFill/>
        </p:spPr>
        <p:txBody>
          <a:bodyPr wrap="none" rtlCol="0">
            <a:spAutoFit/>
          </a:bodyPr>
          <a:lstStyle/>
          <a:p>
            <a:r>
              <a:rPr lang="en-US" dirty="0">
                <a:solidFill>
                  <a:srgbClr val="FF0000"/>
                </a:solidFill>
              </a:rPr>
              <a:t>0</a:t>
            </a:r>
          </a:p>
        </p:txBody>
      </p:sp>
      <p:sp>
        <p:nvSpPr>
          <p:cNvPr id="27" name="TextBox 26"/>
          <p:cNvSpPr txBox="1"/>
          <p:nvPr/>
        </p:nvSpPr>
        <p:spPr>
          <a:xfrm>
            <a:off x="4108938" y="4163156"/>
            <a:ext cx="312030" cy="369332"/>
          </a:xfrm>
          <a:prstGeom prst="rect">
            <a:avLst/>
          </a:prstGeom>
          <a:noFill/>
        </p:spPr>
        <p:txBody>
          <a:bodyPr wrap="none" rtlCol="0">
            <a:spAutoFit/>
          </a:bodyPr>
          <a:lstStyle/>
          <a:p>
            <a:r>
              <a:rPr lang="en-US" dirty="0">
                <a:solidFill>
                  <a:srgbClr val="FF0000"/>
                </a:solidFill>
              </a:rPr>
              <a:t>0</a:t>
            </a:r>
          </a:p>
        </p:txBody>
      </p:sp>
      <p:sp>
        <p:nvSpPr>
          <p:cNvPr id="28" name="TextBox 27"/>
          <p:cNvSpPr txBox="1"/>
          <p:nvPr/>
        </p:nvSpPr>
        <p:spPr>
          <a:xfrm>
            <a:off x="4100694" y="4761088"/>
            <a:ext cx="312030" cy="369332"/>
          </a:xfrm>
          <a:prstGeom prst="rect">
            <a:avLst/>
          </a:prstGeom>
          <a:noFill/>
        </p:spPr>
        <p:txBody>
          <a:bodyPr wrap="none" rtlCol="0">
            <a:spAutoFit/>
          </a:bodyPr>
          <a:lstStyle/>
          <a:p>
            <a:r>
              <a:rPr lang="en-US" dirty="0">
                <a:solidFill>
                  <a:srgbClr val="FF0000"/>
                </a:solidFill>
              </a:rPr>
              <a:t>0</a:t>
            </a:r>
          </a:p>
        </p:txBody>
      </p:sp>
      <p:sp>
        <p:nvSpPr>
          <p:cNvPr id="29" name="TextBox 28"/>
          <p:cNvSpPr txBox="1"/>
          <p:nvPr/>
        </p:nvSpPr>
        <p:spPr>
          <a:xfrm>
            <a:off x="4108938" y="5458556"/>
            <a:ext cx="312030" cy="369332"/>
          </a:xfrm>
          <a:prstGeom prst="rect">
            <a:avLst/>
          </a:prstGeom>
          <a:noFill/>
        </p:spPr>
        <p:txBody>
          <a:bodyPr wrap="none" rtlCol="0">
            <a:spAutoFit/>
          </a:bodyPr>
          <a:lstStyle/>
          <a:p>
            <a:r>
              <a:rPr lang="en-US" dirty="0">
                <a:solidFill>
                  <a:srgbClr val="FF0000"/>
                </a:solidFill>
              </a:rPr>
              <a:t>0</a:t>
            </a:r>
          </a:p>
        </p:txBody>
      </p:sp>
      <p:sp>
        <p:nvSpPr>
          <p:cNvPr id="30" name="TextBox 29"/>
          <p:cNvSpPr txBox="1"/>
          <p:nvPr/>
        </p:nvSpPr>
        <p:spPr>
          <a:xfrm>
            <a:off x="4100694" y="6056488"/>
            <a:ext cx="313044" cy="369332"/>
          </a:xfrm>
          <a:prstGeom prst="rect">
            <a:avLst/>
          </a:prstGeom>
          <a:noFill/>
        </p:spPr>
        <p:txBody>
          <a:bodyPr wrap="none" rtlCol="0">
            <a:spAutoFit/>
          </a:bodyPr>
          <a:lstStyle/>
          <a:p>
            <a:r>
              <a:rPr lang="en-US" dirty="0">
                <a:solidFill>
                  <a:srgbClr val="FF0000"/>
                </a:solidFill>
              </a:rPr>
              <a:t>0</a:t>
            </a:r>
          </a:p>
        </p:txBody>
      </p:sp>
      <p:sp>
        <p:nvSpPr>
          <p:cNvPr id="33" name="TextBox 32"/>
          <p:cNvSpPr txBox="1"/>
          <p:nvPr/>
        </p:nvSpPr>
        <p:spPr>
          <a:xfrm>
            <a:off x="7040929" y="3528843"/>
            <a:ext cx="3305328" cy="400110"/>
          </a:xfrm>
          <a:prstGeom prst="rect">
            <a:avLst/>
          </a:prstGeom>
          <a:noFill/>
        </p:spPr>
        <p:txBody>
          <a:bodyPr wrap="none" rtlCol="0">
            <a:spAutoFit/>
          </a:bodyPr>
          <a:lstStyle/>
          <a:p>
            <a:r>
              <a:rPr lang="en-US" sz="2000" dirty="0">
                <a:solidFill>
                  <a:srgbClr val="0000FF"/>
                </a:solidFill>
              </a:rPr>
              <a:t># positive examples in test set</a:t>
            </a:r>
          </a:p>
        </p:txBody>
      </p:sp>
      <p:cxnSp>
        <p:nvCxnSpPr>
          <p:cNvPr id="34" name="Straight Connector 33"/>
          <p:cNvCxnSpPr/>
          <p:nvPr/>
        </p:nvCxnSpPr>
        <p:spPr>
          <a:xfrm>
            <a:off x="6928040" y="3569954"/>
            <a:ext cx="3620906"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40930" y="3086397"/>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6" name="TextBox 35"/>
          <p:cNvSpPr txBox="1"/>
          <p:nvPr/>
        </p:nvSpPr>
        <p:spPr>
          <a:xfrm>
            <a:off x="6894921" y="2256016"/>
            <a:ext cx="3602193" cy="400110"/>
          </a:xfrm>
          <a:prstGeom prst="rect">
            <a:avLst/>
          </a:prstGeom>
          <a:noFill/>
        </p:spPr>
        <p:txBody>
          <a:bodyPr wrap="none" rtlCol="0">
            <a:spAutoFit/>
          </a:bodyPr>
          <a:lstStyle/>
          <a:p>
            <a:r>
              <a:rPr lang="en-US" sz="2000" dirty="0">
                <a:solidFill>
                  <a:srgbClr val="0000FF"/>
                </a:solidFill>
              </a:rPr>
              <a:t># examples predicted as positive</a:t>
            </a:r>
          </a:p>
        </p:txBody>
      </p:sp>
      <p:cxnSp>
        <p:nvCxnSpPr>
          <p:cNvPr id="37" name="Straight Connector 36"/>
          <p:cNvCxnSpPr/>
          <p:nvPr/>
        </p:nvCxnSpPr>
        <p:spPr>
          <a:xfrm>
            <a:off x="6782032" y="2297127"/>
            <a:ext cx="3766915"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94921" y="1813570"/>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9" name="TextBox 38"/>
          <p:cNvSpPr txBox="1"/>
          <p:nvPr/>
        </p:nvSpPr>
        <p:spPr>
          <a:xfrm>
            <a:off x="5236417" y="2025177"/>
            <a:ext cx="1610505" cy="461665"/>
          </a:xfrm>
          <a:prstGeom prst="rect">
            <a:avLst/>
          </a:prstGeom>
          <a:noFill/>
        </p:spPr>
        <p:txBody>
          <a:bodyPr wrap="none" rtlCol="0">
            <a:spAutoFit/>
          </a:bodyPr>
          <a:lstStyle/>
          <a:p>
            <a:r>
              <a:rPr lang="en-US" sz="2400" dirty="0"/>
              <a:t>precision = </a:t>
            </a:r>
          </a:p>
        </p:txBody>
      </p:sp>
      <p:sp>
        <p:nvSpPr>
          <p:cNvPr id="40" name="TextBox 39"/>
          <p:cNvSpPr txBox="1"/>
          <p:nvPr/>
        </p:nvSpPr>
        <p:spPr>
          <a:xfrm>
            <a:off x="5631527" y="3298008"/>
            <a:ext cx="1154433" cy="461665"/>
          </a:xfrm>
          <a:prstGeom prst="rect">
            <a:avLst/>
          </a:prstGeom>
          <a:noFill/>
        </p:spPr>
        <p:txBody>
          <a:bodyPr wrap="none" rtlCol="0">
            <a:spAutoFit/>
          </a:bodyPr>
          <a:lstStyle/>
          <a:p>
            <a:r>
              <a:rPr lang="en-US" sz="2400" dirty="0"/>
              <a:t>recall = </a:t>
            </a:r>
          </a:p>
        </p:txBody>
      </p:sp>
      <p:sp>
        <p:nvSpPr>
          <p:cNvPr id="3" name="TextBox 2"/>
          <p:cNvSpPr txBox="1"/>
          <p:nvPr/>
        </p:nvSpPr>
        <p:spPr>
          <a:xfrm>
            <a:off x="5631527" y="4957423"/>
            <a:ext cx="4469429" cy="461665"/>
          </a:xfrm>
          <a:prstGeom prst="rect">
            <a:avLst/>
          </a:prstGeom>
          <a:noFill/>
        </p:spPr>
        <p:txBody>
          <a:bodyPr wrap="none" rtlCol="0">
            <a:spAutoFit/>
          </a:bodyPr>
          <a:lstStyle/>
          <a:p>
            <a:r>
              <a:rPr lang="en-US" sz="2400" dirty="0">
                <a:solidFill>
                  <a:srgbClr val="0000FF"/>
                </a:solidFill>
              </a:rPr>
              <a:t>Don’t predict anything as positive!</a:t>
            </a:r>
          </a:p>
        </p:txBody>
      </p:sp>
    </p:spTree>
    <p:extLst>
      <p:ext uri="{BB962C8B-B14F-4D97-AF65-F5344CB8AC3E}">
        <p14:creationId xmlns:p14="http://schemas.microsoft.com/office/powerpoint/2010/main" val="2960877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Maximizing recall</a:t>
            </a:r>
          </a:p>
        </p:txBody>
      </p:sp>
      <p:sp>
        <p:nvSpPr>
          <p:cNvPr id="4" name="Rectangle 3"/>
          <p:cNvSpPr/>
          <p:nvPr/>
        </p:nvSpPr>
        <p:spPr bwMode="auto">
          <a:xfrm>
            <a:off x="2111026" y="23226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5" name="Rectangle 4"/>
          <p:cNvSpPr/>
          <p:nvPr/>
        </p:nvSpPr>
        <p:spPr bwMode="auto">
          <a:xfrm>
            <a:off x="2111026" y="29322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6" name="Rectangle 5"/>
          <p:cNvSpPr/>
          <p:nvPr/>
        </p:nvSpPr>
        <p:spPr bwMode="auto">
          <a:xfrm>
            <a:off x="2111026" y="3541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7" name="Rectangle 6"/>
          <p:cNvSpPr/>
          <p:nvPr/>
        </p:nvSpPr>
        <p:spPr bwMode="auto">
          <a:xfrm>
            <a:off x="2111026" y="4151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8" name="Rectangle 7"/>
          <p:cNvSpPr/>
          <p:nvPr/>
        </p:nvSpPr>
        <p:spPr bwMode="auto">
          <a:xfrm>
            <a:off x="2111026" y="47610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9" name="TextBox 8"/>
          <p:cNvSpPr txBox="1"/>
          <p:nvPr/>
        </p:nvSpPr>
        <p:spPr>
          <a:xfrm>
            <a:off x="3109870" y="2334356"/>
            <a:ext cx="313044" cy="369332"/>
          </a:xfrm>
          <a:prstGeom prst="rect">
            <a:avLst/>
          </a:prstGeom>
          <a:noFill/>
        </p:spPr>
        <p:txBody>
          <a:bodyPr wrap="none" rtlCol="0">
            <a:spAutoFit/>
          </a:bodyPr>
          <a:lstStyle/>
          <a:p>
            <a:r>
              <a:rPr lang="en-US" dirty="0"/>
              <a:t>0</a:t>
            </a:r>
          </a:p>
        </p:txBody>
      </p:sp>
      <p:sp>
        <p:nvSpPr>
          <p:cNvPr id="10" name="TextBox 9"/>
          <p:cNvSpPr txBox="1"/>
          <p:nvPr/>
        </p:nvSpPr>
        <p:spPr>
          <a:xfrm>
            <a:off x="3109870" y="2932288"/>
            <a:ext cx="313044" cy="369332"/>
          </a:xfrm>
          <a:prstGeom prst="rect">
            <a:avLst/>
          </a:prstGeom>
          <a:noFill/>
        </p:spPr>
        <p:txBody>
          <a:bodyPr wrap="none" rtlCol="0">
            <a:spAutoFit/>
          </a:bodyPr>
          <a:lstStyle/>
          <a:p>
            <a:r>
              <a:rPr lang="en-US" dirty="0"/>
              <a:t>0</a:t>
            </a:r>
          </a:p>
        </p:txBody>
      </p:sp>
      <p:sp>
        <p:nvSpPr>
          <p:cNvPr id="11" name="TextBox 10"/>
          <p:cNvSpPr txBox="1"/>
          <p:nvPr/>
        </p:nvSpPr>
        <p:spPr>
          <a:xfrm>
            <a:off x="3109870" y="3541888"/>
            <a:ext cx="313044" cy="369332"/>
          </a:xfrm>
          <a:prstGeom prst="rect">
            <a:avLst/>
          </a:prstGeom>
          <a:noFill/>
        </p:spPr>
        <p:txBody>
          <a:bodyPr wrap="none" rtlCol="0">
            <a:spAutoFit/>
          </a:bodyPr>
          <a:lstStyle/>
          <a:p>
            <a:r>
              <a:rPr lang="en-US" dirty="0"/>
              <a:t>1</a:t>
            </a:r>
          </a:p>
        </p:txBody>
      </p:sp>
      <p:sp>
        <p:nvSpPr>
          <p:cNvPr id="12" name="TextBox 11"/>
          <p:cNvSpPr txBox="1"/>
          <p:nvPr/>
        </p:nvSpPr>
        <p:spPr>
          <a:xfrm>
            <a:off x="3109870" y="4163156"/>
            <a:ext cx="313044" cy="369332"/>
          </a:xfrm>
          <a:prstGeom prst="rect">
            <a:avLst/>
          </a:prstGeom>
          <a:noFill/>
        </p:spPr>
        <p:txBody>
          <a:bodyPr wrap="none" rtlCol="0">
            <a:spAutoFit/>
          </a:bodyPr>
          <a:lstStyle/>
          <a:p>
            <a:r>
              <a:rPr lang="en-US" dirty="0"/>
              <a:t>1</a:t>
            </a:r>
          </a:p>
        </p:txBody>
      </p:sp>
      <p:sp>
        <p:nvSpPr>
          <p:cNvPr id="13" name="TextBox 12"/>
          <p:cNvSpPr txBox="1"/>
          <p:nvPr/>
        </p:nvSpPr>
        <p:spPr>
          <a:xfrm>
            <a:off x="3101626" y="4761088"/>
            <a:ext cx="313044" cy="369332"/>
          </a:xfrm>
          <a:prstGeom prst="rect">
            <a:avLst/>
          </a:prstGeom>
          <a:noFill/>
        </p:spPr>
        <p:txBody>
          <a:bodyPr wrap="none" rtlCol="0">
            <a:spAutoFit/>
          </a:bodyPr>
          <a:lstStyle/>
          <a:p>
            <a:r>
              <a:rPr lang="en-US" dirty="0"/>
              <a:t>0</a:t>
            </a:r>
          </a:p>
        </p:txBody>
      </p:sp>
      <p:sp>
        <p:nvSpPr>
          <p:cNvPr id="14" name="Rectangle 13"/>
          <p:cNvSpPr/>
          <p:nvPr/>
        </p:nvSpPr>
        <p:spPr bwMode="auto">
          <a:xfrm>
            <a:off x="2111026" y="54468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5" name="Rectangle 14"/>
          <p:cNvSpPr/>
          <p:nvPr/>
        </p:nvSpPr>
        <p:spPr bwMode="auto">
          <a:xfrm>
            <a:off x="2111026" y="6056488"/>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pitchFamily="-110" charset="0"/>
            </a:endParaRPr>
          </a:p>
        </p:txBody>
      </p:sp>
      <p:sp>
        <p:nvSpPr>
          <p:cNvPr id="16" name="TextBox 15"/>
          <p:cNvSpPr txBox="1"/>
          <p:nvPr/>
        </p:nvSpPr>
        <p:spPr>
          <a:xfrm>
            <a:off x="3109870" y="5458556"/>
            <a:ext cx="313044" cy="369332"/>
          </a:xfrm>
          <a:prstGeom prst="rect">
            <a:avLst/>
          </a:prstGeom>
          <a:noFill/>
        </p:spPr>
        <p:txBody>
          <a:bodyPr wrap="none" rtlCol="0">
            <a:spAutoFit/>
          </a:bodyPr>
          <a:lstStyle/>
          <a:p>
            <a:r>
              <a:rPr lang="en-US" dirty="0"/>
              <a:t>1</a:t>
            </a:r>
          </a:p>
        </p:txBody>
      </p:sp>
      <p:sp>
        <p:nvSpPr>
          <p:cNvPr id="17" name="TextBox 16"/>
          <p:cNvSpPr txBox="1"/>
          <p:nvPr/>
        </p:nvSpPr>
        <p:spPr>
          <a:xfrm>
            <a:off x="3101626" y="6056488"/>
            <a:ext cx="313044" cy="369332"/>
          </a:xfrm>
          <a:prstGeom prst="rect">
            <a:avLst/>
          </a:prstGeom>
          <a:noFill/>
        </p:spPr>
        <p:txBody>
          <a:bodyPr wrap="none" rtlCol="0">
            <a:spAutoFit/>
          </a:bodyPr>
          <a:lstStyle/>
          <a:p>
            <a:r>
              <a:rPr lang="en-US" dirty="0"/>
              <a:t>0</a:t>
            </a:r>
          </a:p>
        </p:txBody>
      </p:sp>
      <p:sp>
        <p:nvSpPr>
          <p:cNvPr id="20" name="TextBox 19"/>
          <p:cNvSpPr txBox="1"/>
          <p:nvPr/>
        </p:nvSpPr>
        <p:spPr>
          <a:xfrm>
            <a:off x="1958626" y="1636888"/>
            <a:ext cx="647228" cy="400110"/>
          </a:xfrm>
          <a:prstGeom prst="rect">
            <a:avLst/>
          </a:prstGeom>
          <a:noFill/>
        </p:spPr>
        <p:txBody>
          <a:bodyPr wrap="none" rtlCol="0">
            <a:spAutoFit/>
          </a:bodyPr>
          <a:lstStyle/>
          <a:p>
            <a:r>
              <a:rPr lang="en-US" sz="2000" dirty="0"/>
              <a:t>data</a:t>
            </a:r>
          </a:p>
        </p:txBody>
      </p:sp>
      <p:sp>
        <p:nvSpPr>
          <p:cNvPr id="21" name="TextBox 20"/>
          <p:cNvSpPr txBox="1"/>
          <p:nvPr/>
        </p:nvSpPr>
        <p:spPr>
          <a:xfrm>
            <a:off x="2873027" y="1636888"/>
            <a:ext cx="708397" cy="400110"/>
          </a:xfrm>
          <a:prstGeom prst="rect">
            <a:avLst/>
          </a:prstGeom>
          <a:noFill/>
        </p:spPr>
        <p:txBody>
          <a:bodyPr wrap="none" rtlCol="0">
            <a:spAutoFit/>
          </a:bodyPr>
          <a:lstStyle/>
          <a:p>
            <a:r>
              <a:rPr lang="en-US" sz="2000" dirty="0"/>
              <a:t>label</a:t>
            </a:r>
          </a:p>
        </p:txBody>
      </p:sp>
      <p:sp>
        <p:nvSpPr>
          <p:cNvPr id="23" name="TextBox 22"/>
          <p:cNvSpPr txBox="1"/>
          <p:nvPr/>
        </p:nvSpPr>
        <p:spPr>
          <a:xfrm>
            <a:off x="3787468" y="1636888"/>
            <a:ext cx="1175522" cy="400110"/>
          </a:xfrm>
          <a:prstGeom prst="rect">
            <a:avLst/>
          </a:prstGeom>
          <a:noFill/>
        </p:spPr>
        <p:txBody>
          <a:bodyPr wrap="none" rtlCol="0">
            <a:spAutoFit/>
          </a:bodyPr>
          <a:lstStyle/>
          <a:p>
            <a:r>
              <a:rPr lang="en-US" sz="2000" dirty="0"/>
              <a:t>predicted</a:t>
            </a:r>
          </a:p>
        </p:txBody>
      </p:sp>
      <p:sp>
        <p:nvSpPr>
          <p:cNvPr id="24" name="TextBox 23"/>
          <p:cNvSpPr txBox="1"/>
          <p:nvPr/>
        </p:nvSpPr>
        <p:spPr>
          <a:xfrm>
            <a:off x="4108938" y="2334356"/>
            <a:ext cx="312030" cy="369332"/>
          </a:xfrm>
          <a:prstGeom prst="rect">
            <a:avLst/>
          </a:prstGeom>
          <a:noFill/>
        </p:spPr>
        <p:txBody>
          <a:bodyPr wrap="none" rtlCol="0">
            <a:spAutoFit/>
          </a:bodyPr>
          <a:lstStyle/>
          <a:p>
            <a:r>
              <a:rPr lang="en-US" dirty="0">
                <a:solidFill>
                  <a:srgbClr val="FF0000"/>
                </a:solidFill>
              </a:rPr>
              <a:t>1</a:t>
            </a:r>
          </a:p>
        </p:txBody>
      </p:sp>
      <p:sp>
        <p:nvSpPr>
          <p:cNvPr id="25" name="TextBox 24"/>
          <p:cNvSpPr txBox="1"/>
          <p:nvPr/>
        </p:nvSpPr>
        <p:spPr>
          <a:xfrm>
            <a:off x="4108938" y="2932288"/>
            <a:ext cx="312030" cy="369332"/>
          </a:xfrm>
          <a:prstGeom prst="rect">
            <a:avLst/>
          </a:prstGeom>
          <a:noFill/>
        </p:spPr>
        <p:txBody>
          <a:bodyPr wrap="none" rtlCol="0">
            <a:spAutoFit/>
          </a:bodyPr>
          <a:lstStyle/>
          <a:p>
            <a:r>
              <a:rPr lang="en-US" dirty="0">
                <a:solidFill>
                  <a:srgbClr val="FF0000"/>
                </a:solidFill>
              </a:rPr>
              <a:t>1</a:t>
            </a:r>
          </a:p>
        </p:txBody>
      </p:sp>
      <p:sp>
        <p:nvSpPr>
          <p:cNvPr id="26" name="TextBox 25"/>
          <p:cNvSpPr txBox="1"/>
          <p:nvPr/>
        </p:nvSpPr>
        <p:spPr>
          <a:xfrm>
            <a:off x="4108938" y="3541888"/>
            <a:ext cx="312030" cy="369332"/>
          </a:xfrm>
          <a:prstGeom prst="rect">
            <a:avLst/>
          </a:prstGeom>
          <a:noFill/>
        </p:spPr>
        <p:txBody>
          <a:bodyPr wrap="none" rtlCol="0">
            <a:spAutoFit/>
          </a:bodyPr>
          <a:lstStyle/>
          <a:p>
            <a:r>
              <a:rPr lang="en-US" dirty="0">
                <a:solidFill>
                  <a:srgbClr val="FF0000"/>
                </a:solidFill>
              </a:rPr>
              <a:t>1</a:t>
            </a:r>
          </a:p>
        </p:txBody>
      </p:sp>
      <p:sp>
        <p:nvSpPr>
          <p:cNvPr id="27" name="TextBox 26"/>
          <p:cNvSpPr txBox="1"/>
          <p:nvPr/>
        </p:nvSpPr>
        <p:spPr>
          <a:xfrm>
            <a:off x="4108938" y="4163156"/>
            <a:ext cx="312030" cy="369332"/>
          </a:xfrm>
          <a:prstGeom prst="rect">
            <a:avLst/>
          </a:prstGeom>
          <a:noFill/>
        </p:spPr>
        <p:txBody>
          <a:bodyPr wrap="none" rtlCol="0">
            <a:spAutoFit/>
          </a:bodyPr>
          <a:lstStyle/>
          <a:p>
            <a:r>
              <a:rPr lang="en-US" dirty="0">
                <a:solidFill>
                  <a:srgbClr val="FF0000"/>
                </a:solidFill>
              </a:rPr>
              <a:t>1</a:t>
            </a:r>
          </a:p>
        </p:txBody>
      </p:sp>
      <p:sp>
        <p:nvSpPr>
          <p:cNvPr id="28" name="TextBox 27"/>
          <p:cNvSpPr txBox="1"/>
          <p:nvPr/>
        </p:nvSpPr>
        <p:spPr>
          <a:xfrm>
            <a:off x="4100694" y="4761088"/>
            <a:ext cx="312030" cy="369332"/>
          </a:xfrm>
          <a:prstGeom prst="rect">
            <a:avLst/>
          </a:prstGeom>
          <a:noFill/>
        </p:spPr>
        <p:txBody>
          <a:bodyPr wrap="none" rtlCol="0">
            <a:spAutoFit/>
          </a:bodyPr>
          <a:lstStyle/>
          <a:p>
            <a:r>
              <a:rPr lang="en-US" dirty="0">
                <a:solidFill>
                  <a:srgbClr val="FF0000"/>
                </a:solidFill>
              </a:rPr>
              <a:t>1</a:t>
            </a:r>
          </a:p>
        </p:txBody>
      </p:sp>
      <p:sp>
        <p:nvSpPr>
          <p:cNvPr id="29" name="TextBox 28"/>
          <p:cNvSpPr txBox="1"/>
          <p:nvPr/>
        </p:nvSpPr>
        <p:spPr>
          <a:xfrm>
            <a:off x="4108938" y="5458556"/>
            <a:ext cx="312030" cy="369332"/>
          </a:xfrm>
          <a:prstGeom prst="rect">
            <a:avLst/>
          </a:prstGeom>
          <a:noFill/>
        </p:spPr>
        <p:txBody>
          <a:bodyPr wrap="none" rtlCol="0">
            <a:spAutoFit/>
          </a:bodyPr>
          <a:lstStyle/>
          <a:p>
            <a:r>
              <a:rPr lang="en-US" dirty="0">
                <a:solidFill>
                  <a:srgbClr val="FF0000"/>
                </a:solidFill>
              </a:rPr>
              <a:t>1</a:t>
            </a:r>
          </a:p>
        </p:txBody>
      </p:sp>
      <p:sp>
        <p:nvSpPr>
          <p:cNvPr id="30" name="TextBox 29"/>
          <p:cNvSpPr txBox="1"/>
          <p:nvPr/>
        </p:nvSpPr>
        <p:spPr>
          <a:xfrm>
            <a:off x="4100694" y="6056488"/>
            <a:ext cx="312030" cy="369332"/>
          </a:xfrm>
          <a:prstGeom prst="rect">
            <a:avLst/>
          </a:prstGeom>
          <a:noFill/>
        </p:spPr>
        <p:txBody>
          <a:bodyPr wrap="none" rtlCol="0">
            <a:spAutoFit/>
          </a:bodyPr>
          <a:lstStyle/>
          <a:p>
            <a:r>
              <a:rPr lang="en-US" dirty="0">
                <a:solidFill>
                  <a:srgbClr val="FF0000"/>
                </a:solidFill>
              </a:rPr>
              <a:t>1</a:t>
            </a:r>
          </a:p>
        </p:txBody>
      </p:sp>
      <p:sp>
        <p:nvSpPr>
          <p:cNvPr id="33" name="TextBox 32"/>
          <p:cNvSpPr txBox="1"/>
          <p:nvPr/>
        </p:nvSpPr>
        <p:spPr>
          <a:xfrm>
            <a:off x="7040929" y="3528843"/>
            <a:ext cx="3305328" cy="400110"/>
          </a:xfrm>
          <a:prstGeom prst="rect">
            <a:avLst/>
          </a:prstGeom>
          <a:noFill/>
        </p:spPr>
        <p:txBody>
          <a:bodyPr wrap="none" rtlCol="0">
            <a:spAutoFit/>
          </a:bodyPr>
          <a:lstStyle/>
          <a:p>
            <a:r>
              <a:rPr lang="en-US" sz="2000" dirty="0">
                <a:solidFill>
                  <a:srgbClr val="0000FF"/>
                </a:solidFill>
              </a:rPr>
              <a:t># positive examples in test set</a:t>
            </a:r>
          </a:p>
        </p:txBody>
      </p:sp>
      <p:cxnSp>
        <p:nvCxnSpPr>
          <p:cNvPr id="34" name="Straight Connector 33"/>
          <p:cNvCxnSpPr/>
          <p:nvPr/>
        </p:nvCxnSpPr>
        <p:spPr>
          <a:xfrm>
            <a:off x="6928040" y="3569954"/>
            <a:ext cx="3620906"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40930" y="3086397"/>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6" name="TextBox 35"/>
          <p:cNvSpPr txBox="1"/>
          <p:nvPr/>
        </p:nvSpPr>
        <p:spPr>
          <a:xfrm>
            <a:off x="6894921" y="2256016"/>
            <a:ext cx="3602193" cy="400110"/>
          </a:xfrm>
          <a:prstGeom prst="rect">
            <a:avLst/>
          </a:prstGeom>
          <a:noFill/>
        </p:spPr>
        <p:txBody>
          <a:bodyPr wrap="none" rtlCol="0">
            <a:spAutoFit/>
          </a:bodyPr>
          <a:lstStyle/>
          <a:p>
            <a:r>
              <a:rPr lang="en-US" sz="2000" dirty="0">
                <a:solidFill>
                  <a:srgbClr val="0000FF"/>
                </a:solidFill>
              </a:rPr>
              <a:t># examples predicted as positive</a:t>
            </a:r>
          </a:p>
        </p:txBody>
      </p:sp>
      <p:cxnSp>
        <p:nvCxnSpPr>
          <p:cNvPr id="37" name="Straight Connector 36"/>
          <p:cNvCxnSpPr/>
          <p:nvPr/>
        </p:nvCxnSpPr>
        <p:spPr>
          <a:xfrm>
            <a:off x="6782032" y="2297127"/>
            <a:ext cx="3766915"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94921" y="1813570"/>
            <a:ext cx="3508017" cy="400110"/>
          </a:xfrm>
          <a:prstGeom prst="rect">
            <a:avLst/>
          </a:prstGeom>
          <a:noFill/>
        </p:spPr>
        <p:txBody>
          <a:bodyPr wrap="none" rtlCol="0">
            <a:spAutoFit/>
          </a:bodyPr>
          <a:lstStyle/>
          <a:p>
            <a:r>
              <a:rPr lang="en-US" sz="2000" dirty="0">
                <a:solidFill>
                  <a:srgbClr val="0000FF"/>
                </a:solidFill>
              </a:rPr>
              <a:t># correctly predicted as positive</a:t>
            </a:r>
          </a:p>
        </p:txBody>
      </p:sp>
      <p:sp>
        <p:nvSpPr>
          <p:cNvPr id="39" name="TextBox 38"/>
          <p:cNvSpPr txBox="1"/>
          <p:nvPr/>
        </p:nvSpPr>
        <p:spPr>
          <a:xfrm>
            <a:off x="5236417" y="2025177"/>
            <a:ext cx="1610505" cy="461665"/>
          </a:xfrm>
          <a:prstGeom prst="rect">
            <a:avLst/>
          </a:prstGeom>
          <a:noFill/>
        </p:spPr>
        <p:txBody>
          <a:bodyPr wrap="none" rtlCol="0">
            <a:spAutoFit/>
          </a:bodyPr>
          <a:lstStyle/>
          <a:p>
            <a:r>
              <a:rPr lang="en-US" sz="2400" dirty="0"/>
              <a:t>precision = </a:t>
            </a:r>
          </a:p>
        </p:txBody>
      </p:sp>
      <p:sp>
        <p:nvSpPr>
          <p:cNvPr id="40" name="TextBox 39"/>
          <p:cNvSpPr txBox="1"/>
          <p:nvPr/>
        </p:nvSpPr>
        <p:spPr>
          <a:xfrm>
            <a:off x="5631527" y="3298008"/>
            <a:ext cx="1154433" cy="461665"/>
          </a:xfrm>
          <a:prstGeom prst="rect">
            <a:avLst/>
          </a:prstGeom>
          <a:noFill/>
        </p:spPr>
        <p:txBody>
          <a:bodyPr wrap="none" rtlCol="0">
            <a:spAutoFit/>
          </a:bodyPr>
          <a:lstStyle/>
          <a:p>
            <a:r>
              <a:rPr lang="en-US" sz="2400" dirty="0"/>
              <a:t>recall = </a:t>
            </a:r>
          </a:p>
        </p:txBody>
      </p:sp>
      <p:sp>
        <p:nvSpPr>
          <p:cNvPr id="3" name="TextBox 2"/>
          <p:cNvSpPr txBox="1"/>
          <p:nvPr/>
        </p:nvSpPr>
        <p:spPr>
          <a:xfrm>
            <a:off x="5631527" y="4957423"/>
            <a:ext cx="3952749" cy="461665"/>
          </a:xfrm>
          <a:prstGeom prst="rect">
            <a:avLst/>
          </a:prstGeom>
          <a:noFill/>
        </p:spPr>
        <p:txBody>
          <a:bodyPr wrap="none" rtlCol="0">
            <a:spAutoFit/>
          </a:bodyPr>
          <a:lstStyle/>
          <a:p>
            <a:r>
              <a:rPr lang="en-US" sz="2400" dirty="0">
                <a:solidFill>
                  <a:srgbClr val="0000FF"/>
                </a:solidFill>
              </a:rPr>
              <a:t>Predict everything as positive!</a:t>
            </a:r>
          </a:p>
        </p:txBody>
      </p:sp>
    </p:spTree>
    <p:extLst>
      <p:ext uri="{BB962C8B-B14F-4D97-AF65-F5344CB8AC3E}">
        <p14:creationId xmlns:p14="http://schemas.microsoft.com/office/powerpoint/2010/main" val="2998714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DF46E03-A24B-D74C-BBC2-F62FE392B534}"/>
              </a:ext>
            </a:extLst>
          </p:cNvPr>
          <p:cNvSpPr txBox="1"/>
          <p:nvPr/>
        </p:nvSpPr>
        <p:spPr>
          <a:xfrm>
            <a:off x="2765778" y="5575278"/>
            <a:ext cx="4812279" cy="830997"/>
          </a:xfrm>
          <a:prstGeom prst="rect">
            <a:avLst/>
          </a:prstGeom>
          <a:noFill/>
        </p:spPr>
        <p:txBody>
          <a:bodyPr wrap="none" rtlCol="0">
            <a:spAutoFit/>
          </a:bodyPr>
          <a:lstStyle/>
          <a:p>
            <a:pPr>
              <a:spcAft>
                <a:spcPts val="600"/>
              </a:spcAft>
            </a:pPr>
            <a:r>
              <a:rPr lang="en-US" sz="2400">
                <a:solidFill>
                  <a:srgbClr val="FF0000"/>
                </a:solidFill>
              </a:rPr>
              <a:t>Why harmonic mean?  </a:t>
            </a:r>
            <a:br>
              <a:rPr lang="en-US" sz="2400">
                <a:solidFill>
                  <a:srgbClr val="FF0000"/>
                </a:solidFill>
              </a:rPr>
            </a:br>
            <a:r>
              <a:rPr lang="en-US" sz="2400">
                <a:solidFill>
                  <a:srgbClr val="FF0000"/>
                </a:solidFill>
              </a:rPr>
              <a:t>Why not normal mean (i.e. average)?</a:t>
            </a:r>
          </a:p>
        </p:txBody>
      </p:sp>
      <p:sp>
        <p:nvSpPr>
          <p:cNvPr id="12" name="TextBox 11">
            <a:extLst>
              <a:ext uri="{FF2B5EF4-FFF2-40B4-BE49-F238E27FC236}">
                <a16:creationId xmlns:a16="http://schemas.microsoft.com/office/drawing/2014/main" id="{456C8D6B-3E85-6741-A258-B99B5523B607}"/>
              </a:ext>
            </a:extLst>
          </p:cNvPr>
          <p:cNvSpPr txBox="1"/>
          <p:nvPr/>
        </p:nvSpPr>
        <p:spPr>
          <a:xfrm>
            <a:off x="971550" y="2312927"/>
            <a:ext cx="9499267" cy="1077218"/>
          </a:xfrm>
          <a:prstGeom prst="rect">
            <a:avLst/>
          </a:prstGeom>
          <a:noFill/>
        </p:spPr>
        <p:txBody>
          <a:bodyPr wrap="none" rtlCol="0">
            <a:spAutoFit/>
          </a:bodyPr>
          <a:lstStyle/>
          <a:p>
            <a:pPr>
              <a:spcAft>
                <a:spcPts val="600"/>
              </a:spcAft>
            </a:pPr>
            <a:r>
              <a:rPr lang="en-US" dirty="0">
                <a:ea typeface="ＭＳ Ｐゴシック" pitchFamily="-111" charset="-128"/>
                <a:cs typeface="ＭＳ Ｐゴシック" pitchFamily="-111" charset="-128"/>
              </a:rPr>
              <a:t>Combined measure that assesses precision/recall tradeoff is </a:t>
            </a:r>
            <a:r>
              <a:rPr lang="en-US" b="1" dirty="0">
                <a:ea typeface="ＭＳ Ｐゴシック" pitchFamily="-111" charset="-128"/>
                <a:cs typeface="ＭＳ Ｐゴシック" pitchFamily="-111" charset="-128"/>
              </a:rPr>
              <a:t>F measure</a:t>
            </a:r>
            <a:r>
              <a:rPr lang="en-US" dirty="0">
                <a:ea typeface="ＭＳ Ｐゴシック" pitchFamily="-111" charset="-128"/>
                <a:cs typeface="ＭＳ Ｐゴシック" pitchFamily="-111" charset="-128"/>
              </a:rPr>
              <a:t> (weighted harmonic mean):</a:t>
            </a:r>
          </a:p>
          <a:p>
            <a:pPr>
              <a:spcAft>
                <a:spcPts val="600"/>
              </a:spcAft>
            </a:pPr>
            <a:endParaRPr lang="en-US" dirty="0">
              <a:ea typeface="ＭＳ Ｐゴシック" pitchFamily="-111" charset="-128"/>
              <a:cs typeface="ＭＳ Ｐゴシック" pitchFamily="-111" charset="-128"/>
            </a:endParaRPr>
          </a:p>
          <a:p>
            <a:pPr>
              <a:spcAft>
                <a:spcPts val="600"/>
              </a:spcAft>
            </a:pPr>
            <a:endParaRPr lang="en-US" dirty="0"/>
          </a:p>
        </p:txBody>
      </p:sp>
      <p:sp>
        <p:nvSpPr>
          <p:cNvPr id="13" name="Content Placeholder 12">
            <a:extLst>
              <a:ext uri="{FF2B5EF4-FFF2-40B4-BE49-F238E27FC236}">
                <a16:creationId xmlns:a16="http://schemas.microsoft.com/office/drawing/2014/main" id="{351F8229-E55F-A94A-8C88-6974F8D1ABAA}"/>
              </a:ext>
            </a:extLst>
          </p:cNvPr>
          <p:cNvSpPr>
            <a:spLocks noGrp="1"/>
          </p:cNvSpPr>
          <p:nvPr>
            <p:ph idx="1"/>
          </p:nvPr>
        </p:nvSpPr>
        <p:spPr>
          <a:xfrm>
            <a:off x="838200" y="1825625"/>
            <a:ext cx="10515600" cy="4627518"/>
          </a:xfrm>
        </p:spPr>
        <p:txBody>
          <a:bodyPr/>
          <a:lstStyle/>
          <a:p>
            <a:endParaRPr lang="en-US" dirty="0"/>
          </a:p>
          <a:p>
            <a:endParaRPr lang="en-US" dirty="0"/>
          </a:p>
          <a:p>
            <a:endParaRPr lang="en-US" dirty="0"/>
          </a:p>
          <a:p>
            <a:pPr marL="0" indent="0">
              <a:buNone/>
            </a:pPr>
            <a:r>
              <a:rPr lang="en-US" dirty="0"/>
              <a:t>        F-measure: (2×Precision×Recall) / (Precision + Recall) </a:t>
            </a:r>
          </a:p>
          <a:p>
            <a:endParaRPr lang="en-US" dirty="0"/>
          </a:p>
        </p:txBody>
      </p:sp>
    </p:spTree>
    <p:extLst>
      <p:ext uri="{BB962C8B-B14F-4D97-AF65-F5344CB8AC3E}">
        <p14:creationId xmlns:p14="http://schemas.microsoft.com/office/powerpoint/2010/main" val="272914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F</a:t>
            </a:r>
            <a:r>
              <a:rPr lang="en-US" i="1" baseline="-25000">
                <a:ea typeface="ＭＳ Ｐゴシック" pitchFamily="-111" charset="-128"/>
                <a:cs typeface="ＭＳ Ｐゴシック" pitchFamily="-111" charset="-128"/>
              </a:rPr>
              <a:t>1</a:t>
            </a:r>
            <a:r>
              <a:rPr lang="en-US">
                <a:ea typeface="ＭＳ Ｐゴシック" pitchFamily="-111" charset="-128"/>
                <a:cs typeface="ＭＳ Ｐゴシック" pitchFamily="-111" charset="-128"/>
              </a:rPr>
              <a:t> and other averages</a:t>
            </a:r>
          </a:p>
        </p:txBody>
      </p:sp>
      <p:graphicFrame>
        <p:nvGraphicFramePr>
          <p:cNvPr id="40962" name="Object 2"/>
          <p:cNvGraphicFramePr>
            <a:graphicFrameLocks noChangeAspect="1"/>
          </p:cNvGraphicFramePr>
          <p:nvPr>
            <p:extLst>
              <p:ext uri="{D42A27DB-BD31-4B8C-83A1-F6EECF244321}">
                <p14:modId xmlns:p14="http://schemas.microsoft.com/office/powerpoint/2010/main" val="1197079443"/>
              </p:ext>
            </p:extLst>
          </p:nvPr>
        </p:nvGraphicFramePr>
        <p:xfrm>
          <a:off x="3216628" y="1714500"/>
          <a:ext cx="5645150" cy="3936598"/>
        </p:xfrm>
        <a:graphic>
          <a:graphicData uri="http://schemas.openxmlformats.org/presentationml/2006/ole">
            <mc:AlternateContent xmlns:mc="http://schemas.openxmlformats.org/markup-compatibility/2006">
              <mc:Choice xmlns:v="urn:schemas-microsoft-com:vml" Requires="v">
                <p:oleObj spid="_x0000_s3102" name="Worksheet" r:id="rId3" imgW="4775200" imgH="3327400" progId="Excel.Sheet.8">
                  <p:embed/>
                </p:oleObj>
              </mc:Choice>
              <mc:Fallback>
                <p:oleObj name="Worksheet" r:id="rId3" imgW="4775200" imgH="3327400" progId="Excel.Sheet.8">
                  <p:embed/>
                  <p:pic>
                    <p:nvPicPr>
                      <p:cNvPr id="409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628" y="1714500"/>
                        <a:ext cx="5645150" cy="3936598"/>
                      </a:xfrm>
                      <a:prstGeom prst="rect">
                        <a:avLst/>
                      </a:prstGeom>
                      <a:noFill/>
                      <a:ln>
                        <a:noFill/>
                      </a:ln>
                      <a:effectLst/>
                    </p:spPr>
                  </p:pic>
                </p:oleObj>
              </mc:Fallback>
            </mc:AlternateContent>
          </a:graphicData>
        </a:graphic>
      </p:graphicFrame>
      <p:sp>
        <p:nvSpPr>
          <p:cNvPr id="2" name="TextBox 1"/>
          <p:cNvSpPr txBox="1"/>
          <p:nvPr/>
        </p:nvSpPr>
        <p:spPr>
          <a:xfrm>
            <a:off x="2133600" y="5925446"/>
            <a:ext cx="8587800" cy="461665"/>
          </a:xfrm>
          <a:prstGeom prst="rect">
            <a:avLst/>
          </a:prstGeom>
          <a:noFill/>
        </p:spPr>
        <p:txBody>
          <a:bodyPr wrap="none" rtlCol="0">
            <a:spAutoFit/>
          </a:bodyPr>
          <a:lstStyle/>
          <a:p>
            <a:r>
              <a:rPr lang="en-US" sz="2400" dirty="0">
                <a:solidFill>
                  <a:srgbClr val="0000FF"/>
                </a:solidFill>
              </a:rPr>
              <a:t>Harmonic mean encourages precision/recall values that are similar!</a:t>
            </a:r>
          </a:p>
        </p:txBody>
      </p:sp>
    </p:spTree>
    <p:extLst>
      <p:ext uri="{BB962C8B-B14F-4D97-AF65-F5344CB8AC3E}">
        <p14:creationId xmlns:p14="http://schemas.microsoft.com/office/powerpoint/2010/main" val="424151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9">
            <a:extLst>
              <a:ext uri="{FF2B5EF4-FFF2-40B4-BE49-F238E27FC236}">
                <a16:creationId xmlns:a16="http://schemas.microsoft.com/office/drawing/2014/main" id="{E4556D3F-F9E0-4DD4-A96F-6A8297B92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1" name="Color">
              <a:extLst>
                <a:ext uri="{FF2B5EF4-FFF2-40B4-BE49-F238E27FC236}">
                  <a16:creationId xmlns:a16="http://schemas.microsoft.com/office/drawing/2014/main" id="{86D4FF5D-6473-4BE3-A6EC-40CE2502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993888FB-861F-4B4A-819C-BEB6D558A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32">
            <a:extLst>
              <a:ext uri="{FF2B5EF4-FFF2-40B4-BE49-F238E27FC236}">
                <a16:creationId xmlns:a16="http://schemas.microsoft.com/office/drawing/2014/main" id="{199C2091-D535-644E-82AD-F388E3537E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6"/>
          <a:stretch/>
        </p:blipFill>
        <p:spPr bwMode="auto">
          <a:xfrm>
            <a:off x="6803647" y="1065276"/>
            <a:ext cx="4730214" cy="472744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13">
            <a:extLst>
              <a:ext uri="{FF2B5EF4-FFF2-40B4-BE49-F238E27FC236}">
                <a16:creationId xmlns:a16="http://schemas.microsoft.com/office/drawing/2014/main" id="{65EABBED-2B80-4B13-A7A8-1D34C4A02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5" name="Freeform: Shape 14">
              <a:extLst>
                <a:ext uri="{FF2B5EF4-FFF2-40B4-BE49-F238E27FC236}">
                  <a16:creationId xmlns:a16="http://schemas.microsoft.com/office/drawing/2014/main" id="{73A7A746-A7C1-443C-9B24-406D2224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5">
              <a:extLst>
                <a:ext uri="{FF2B5EF4-FFF2-40B4-BE49-F238E27FC236}">
                  <a16:creationId xmlns:a16="http://schemas.microsoft.com/office/drawing/2014/main" id="{1D71425D-6031-4121-BA40-815DACCD0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6">
              <a:extLst>
                <a:ext uri="{FF2B5EF4-FFF2-40B4-BE49-F238E27FC236}">
                  <a16:creationId xmlns:a16="http://schemas.microsoft.com/office/drawing/2014/main" id="{67A43343-A25B-49D5-9967-D5647ADF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7">
              <a:extLst>
                <a:ext uri="{FF2B5EF4-FFF2-40B4-BE49-F238E27FC236}">
                  <a16:creationId xmlns:a16="http://schemas.microsoft.com/office/drawing/2014/main" id="{F066E434-22B6-48A1-BC19-A80163E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8">
              <a:extLst>
                <a:ext uri="{FF2B5EF4-FFF2-40B4-BE49-F238E27FC236}">
                  <a16:creationId xmlns:a16="http://schemas.microsoft.com/office/drawing/2014/main" id="{35470CE2-E5F8-489C-84E9-775AE8D3E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9">
              <a:extLst>
                <a:ext uri="{FF2B5EF4-FFF2-40B4-BE49-F238E27FC236}">
                  <a16:creationId xmlns:a16="http://schemas.microsoft.com/office/drawing/2014/main" id="{12435DD6-F0FB-492A-9267-CE09EC2C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B17117C-64EA-4B8B-9DDC-D10E947C4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98A55F-07FA-D049-9F3B-88143DB3BD7A}"/>
              </a:ext>
            </a:extLst>
          </p:cNvPr>
          <p:cNvSpPr>
            <a:spLocks noGrp="1"/>
          </p:cNvSpPr>
          <p:nvPr>
            <p:ph type="title"/>
          </p:nvPr>
        </p:nvSpPr>
        <p:spPr>
          <a:xfrm>
            <a:off x="789708" y="1014574"/>
            <a:ext cx="5633531" cy="2226769"/>
          </a:xfrm>
        </p:spPr>
        <p:txBody>
          <a:bodyPr vert="horz" lIns="91440" tIns="45720" rIns="91440" bIns="45720" rtlCol="0" anchor="ctr">
            <a:normAutofit/>
          </a:bodyPr>
          <a:lstStyle/>
          <a:p>
            <a:r>
              <a:rPr lang="en-US" altLang="en-US" sz="4800" dirty="0">
                <a:solidFill>
                  <a:schemeClr val="bg1"/>
                </a:solidFill>
              </a:rPr>
              <a:t>Receiver Operating Characteristic Methodology</a:t>
            </a:r>
            <a:endParaRPr lang="en-US" sz="4800" dirty="0">
              <a:solidFill>
                <a:schemeClr val="bg1"/>
              </a:solidFill>
            </a:endParaRPr>
          </a:p>
        </p:txBody>
      </p:sp>
    </p:spTree>
    <p:extLst>
      <p:ext uri="{BB962C8B-B14F-4D97-AF65-F5344CB8AC3E}">
        <p14:creationId xmlns:p14="http://schemas.microsoft.com/office/powerpoint/2010/main" val="268402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6">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54D2A2-6EA3-7A4D-8403-A61884A5896F}"/>
              </a:ext>
            </a:extLst>
          </p:cNvPr>
          <p:cNvSpPr>
            <a:spLocks noGrp="1"/>
          </p:cNvSpPr>
          <p:nvPr>
            <p:ph type="title"/>
          </p:nvPr>
        </p:nvSpPr>
        <p:spPr>
          <a:xfrm>
            <a:off x="767289" y="1296537"/>
            <a:ext cx="4220967" cy="1907840"/>
          </a:xfrm>
        </p:spPr>
        <p:txBody>
          <a:bodyPr vert="horz" lIns="91440" tIns="45720" rIns="91440" bIns="45720" rtlCol="0" anchor="b">
            <a:normAutofit/>
          </a:bodyPr>
          <a:lstStyle/>
          <a:p>
            <a:r>
              <a:rPr lang="en-US" sz="4800" dirty="0">
                <a:solidFill>
                  <a:schemeClr val="bg1"/>
                </a:solidFill>
              </a:rPr>
              <a:t>Mammography Data</a:t>
            </a:r>
          </a:p>
        </p:txBody>
      </p:sp>
      <p:grpSp>
        <p:nvGrpSpPr>
          <p:cNvPr id="34" name="Group 28">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0"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9" name="Picture 8" descr="Chart, bar chart&#10;&#10;Description automatically generated">
            <a:extLst>
              <a:ext uri="{FF2B5EF4-FFF2-40B4-BE49-F238E27FC236}">
                <a16:creationId xmlns:a16="http://schemas.microsoft.com/office/drawing/2014/main" id="{25612D05-6C47-8043-989B-B835055F5A3C}"/>
              </a:ext>
            </a:extLst>
          </p:cNvPr>
          <p:cNvPicPr>
            <a:picLocks noChangeAspect="1"/>
          </p:cNvPicPr>
          <p:nvPr/>
        </p:nvPicPr>
        <p:blipFill>
          <a:blip r:embed="rId2"/>
          <a:stretch>
            <a:fillRect/>
          </a:stretch>
        </p:blipFill>
        <p:spPr>
          <a:xfrm>
            <a:off x="7003135" y="640080"/>
            <a:ext cx="3993662" cy="2628055"/>
          </a:xfrm>
          <a:prstGeom prst="rect">
            <a:avLst/>
          </a:prstGeom>
        </p:spPr>
      </p:pic>
      <p:sp>
        <p:nvSpPr>
          <p:cNvPr id="4" name="TextBox 3">
            <a:extLst>
              <a:ext uri="{FF2B5EF4-FFF2-40B4-BE49-F238E27FC236}">
                <a16:creationId xmlns:a16="http://schemas.microsoft.com/office/drawing/2014/main" id="{22B12390-9400-2847-8136-4144A4907E0B}"/>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bg1"/>
                </a:solidFill>
              </a:rPr>
              <a:t>(11183, 7)</a:t>
            </a:r>
          </a:p>
          <a:p>
            <a:pPr indent="-228600">
              <a:lnSpc>
                <a:spcPct val="90000"/>
              </a:lnSpc>
              <a:spcAft>
                <a:spcPts val="600"/>
              </a:spcAft>
              <a:buFont typeface="Arial" panose="020B0604020202020204" pitchFamily="34" charset="0"/>
              <a:buChar char="•"/>
            </a:pPr>
            <a:r>
              <a:rPr lang="en-US" sz="2000">
                <a:solidFill>
                  <a:schemeClr val="bg1"/>
                </a:solidFill>
              </a:rPr>
              <a:t>Class='-1', Count=10923, Percentage=97.675%</a:t>
            </a:r>
          </a:p>
          <a:p>
            <a:pPr indent="-228600">
              <a:lnSpc>
                <a:spcPct val="90000"/>
              </a:lnSpc>
              <a:spcAft>
                <a:spcPts val="600"/>
              </a:spcAft>
              <a:buFont typeface="Arial" panose="020B0604020202020204" pitchFamily="34" charset="0"/>
              <a:buChar char="•"/>
            </a:pPr>
            <a:r>
              <a:rPr lang="en-US" sz="2000">
                <a:solidFill>
                  <a:schemeClr val="bg1"/>
                </a:solidFill>
              </a:rPr>
              <a:t>Class='1', Count=260, Percentage=2.325%</a:t>
            </a:r>
          </a:p>
        </p:txBody>
      </p:sp>
      <p:pic>
        <p:nvPicPr>
          <p:cNvPr id="7" name="Picture 6" descr="Text&#10;&#10;Description automatically generated">
            <a:extLst>
              <a:ext uri="{FF2B5EF4-FFF2-40B4-BE49-F238E27FC236}">
                <a16:creationId xmlns:a16="http://schemas.microsoft.com/office/drawing/2014/main" id="{DB9AD5FD-F005-1346-A8F6-323EF7547E96}"/>
              </a:ext>
            </a:extLst>
          </p:cNvPr>
          <p:cNvPicPr>
            <a:picLocks noChangeAspect="1"/>
          </p:cNvPicPr>
          <p:nvPr/>
        </p:nvPicPr>
        <p:blipFill>
          <a:blip r:embed="rId3"/>
          <a:stretch>
            <a:fillRect/>
          </a:stretch>
        </p:blipFill>
        <p:spPr>
          <a:xfrm>
            <a:off x="5825067" y="4724400"/>
            <a:ext cx="6314548" cy="1241694"/>
          </a:xfrm>
          <a:prstGeom prst="rect">
            <a:avLst/>
          </a:prstGeom>
        </p:spPr>
      </p:pic>
    </p:spTree>
    <p:extLst>
      <p:ext uri="{BB962C8B-B14F-4D97-AF65-F5344CB8AC3E}">
        <p14:creationId xmlns:p14="http://schemas.microsoft.com/office/powerpoint/2010/main" val="992916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D619E79-6F7D-794E-A1F4-0E4A3D8E5480}"/>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4600">
                <a:solidFill>
                  <a:srgbClr val="FFFFFF"/>
                </a:solidFill>
              </a:rPr>
              <a:t>ASSESSMENT</a:t>
            </a:r>
          </a:p>
        </p:txBody>
      </p:sp>
      <p:sp>
        <p:nvSpPr>
          <p:cNvPr id="8"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Diagram&#10;&#10;Description automatically generated">
            <a:extLst>
              <a:ext uri="{FF2B5EF4-FFF2-40B4-BE49-F238E27FC236}">
                <a16:creationId xmlns:a16="http://schemas.microsoft.com/office/drawing/2014/main" id="{191ADAB6-6D94-0B46-A3CD-83557B97DC8D}"/>
              </a:ext>
            </a:extLst>
          </p:cNvPr>
          <p:cNvPicPr>
            <a:picLocks noChangeAspect="1"/>
          </p:cNvPicPr>
          <p:nvPr/>
        </p:nvPicPr>
        <p:blipFill rotWithShape="1">
          <a:blip r:embed="rId2"/>
          <a:srcRect r="5056" b="-1"/>
          <a:stretch/>
        </p:blipFill>
        <p:spPr>
          <a:xfrm>
            <a:off x="466344" y="450221"/>
            <a:ext cx="7205515" cy="5957557"/>
          </a:xfrm>
          <a:prstGeom prst="rect">
            <a:avLst/>
          </a:prstGeom>
        </p:spPr>
      </p:pic>
      <p:sp>
        <p:nvSpPr>
          <p:cNvPr id="10"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7B378E"/>
          </a:solidFill>
          <a:ln w="25400">
            <a:solidFill>
              <a:srgbClr val="7B3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14759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9C16E820-FD71-B04C-9D43-01E072DE06CC}"/>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a:solidFill>
                  <a:srgbClr val="FFFFFF"/>
                </a:solidFill>
                <a:latin typeface="+mj-lt"/>
                <a:ea typeface="+mj-ea"/>
                <a:cs typeface="+mj-cs"/>
              </a:rPr>
              <a:t>SIMULATION</a:t>
            </a:r>
          </a:p>
        </p:txBody>
      </p:sp>
      <p:pic>
        <p:nvPicPr>
          <p:cNvPr id="30" name="Picture 29">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6" name="Graphic 5" descr="Head with Gears">
            <a:extLst>
              <a:ext uri="{FF2B5EF4-FFF2-40B4-BE49-F238E27FC236}">
                <a16:creationId xmlns:a16="http://schemas.microsoft.com/office/drawing/2014/main" id="{6A1DD9D5-DAF4-46BA-8AD6-72CD86E00E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172" y="371721"/>
            <a:ext cx="3201657" cy="3201657"/>
          </a:xfrm>
          <a:prstGeom prst="rect">
            <a:avLst/>
          </a:prstGeom>
        </p:spPr>
      </p:pic>
      <p:pic>
        <p:nvPicPr>
          <p:cNvPr id="8" name="Picture 2">
            <a:extLst>
              <a:ext uri="{FF2B5EF4-FFF2-40B4-BE49-F238E27FC236}">
                <a16:creationId xmlns:a16="http://schemas.microsoft.com/office/drawing/2014/main" id="{AD4A0723-0E05-E44B-8597-E387F1152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7832" y="535089"/>
            <a:ext cx="2070220" cy="336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5ECF638C-8FC4-274B-A196-78DAB6F0C4DA}"/>
              </a:ext>
            </a:extLst>
          </p:cNvPr>
          <p:cNvPicPr>
            <a:picLocks noChangeAspect="1"/>
          </p:cNvPicPr>
          <p:nvPr/>
        </p:nvPicPr>
        <p:blipFill rotWithShape="1">
          <a:blip r:embed="rId3"/>
          <a:srcRect t="10442" r="1" b="5537"/>
          <a:stretch/>
        </p:blipFill>
        <p:spPr>
          <a:xfrm>
            <a:off x="1219200" y="2895600"/>
            <a:ext cx="2070100" cy="3124200"/>
          </a:xfrm>
          <a:prstGeom prst="rect">
            <a:avLst/>
          </a:prstGeom>
        </p:spPr>
      </p:pic>
      <p:pic>
        <p:nvPicPr>
          <p:cNvPr id="7" name="Content Placeholder 6" descr="A picture containing diagram&#10;&#10;Description automatically generated">
            <a:extLst>
              <a:ext uri="{FF2B5EF4-FFF2-40B4-BE49-F238E27FC236}">
                <a16:creationId xmlns:a16="http://schemas.microsoft.com/office/drawing/2014/main" id="{96357B89-441C-9545-9522-AC83183E8406}"/>
              </a:ext>
            </a:extLst>
          </p:cNvPr>
          <p:cNvPicPr>
            <a:picLocks noGrp="1" noChangeAspect="1"/>
          </p:cNvPicPr>
          <p:nvPr>
            <p:ph idx="1"/>
          </p:nvPr>
        </p:nvPicPr>
        <p:blipFill rotWithShape="1">
          <a:blip r:embed="rId4"/>
          <a:srcRect l="8233" r="-2" b="-2"/>
          <a:stretch/>
        </p:blipFill>
        <p:spPr>
          <a:xfrm>
            <a:off x="3514724" y="2895600"/>
            <a:ext cx="7419975" cy="3124200"/>
          </a:xfrm>
          <a:prstGeom prst="rect">
            <a:avLst/>
          </a:prstGeom>
        </p:spPr>
      </p:pic>
      <p:sp>
        <p:nvSpPr>
          <p:cNvPr id="2" name="Title 1">
            <a:extLst>
              <a:ext uri="{FF2B5EF4-FFF2-40B4-BE49-F238E27FC236}">
                <a16:creationId xmlns:a16="http://schemas.microsoft.com/office/drawing/2014/main" id="{113969C3-C289-0940-B7E7-84255669665D}"/>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2800" dirty="0">
                <a:solidFill>
                  <a:srgbClr val="FFFFFF"/>
                </a:solidFill>
              </a:rPr>
              <a:t>for 1 hour, google collects 1M e-mails randomly</a:t>
            </a:r>
            <a:br>
              <a:rPr lang="en-US" sz="2800" dirty="0">
                <a:solidFill>
                  <a:srgbClr val="FFFFFF"/>
                </a:solidFill>
              </a:rPr>
            </a:br>
            <a:r>
              <a:rPr lang="en-US" sz="2800" dirty="0">
                <a:solidFill>
                  <a:srgbClr val="FFFFFF"/>
                </a:solidFill>
              </a:rPr>
              <a:t>for our 1M example dataset only about 30 would actually  represent phishing e-mails</a:t>
            </a:r>
            <a:endParaRPr lang="en-US" sz="2800" kern="1200" dirty="0">
              <a:solidFill>
                <a:srgbClr val="FFFFFF"/>
              </a:solidFill>
              <a:latin typeface="+mj-lt"/>
              <a:ea typeface="+mj-ea"/>
              <a:cs typeface="+mj-cs"/>
            </a:endParaRPr>
          </a:p>
        </p:txBody>
      </p:sp>
    </p:spTree>
    <p:extLst>
      <p:ext uri="{BB962C8B-B14F-4D97-AF65-F5344CB8AC3E}">
        <p14:creationId xmlns:p14="http://schemas.microsoft.com/office/powerpoint/2010/main" val="3068207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RIPPER Method </a:t>
            </a:r>
            <a:endParaRPr/>
          </a:p>
        </p:txBody>
      </p:sp>
      <p:sp>
        <p:nvSpPr>
          <p:cNvPr id="176" name="Google Shape;176;p31"/>
          <p:cNvSpPr txBox="1">
            <a:spLocks noGrp="1"/>
          </p:cNvSpPr>
          <p:nvPr>
            <p:ph type="body" idx="1"/>
          </p:nvPr>
        </p:nvSpPr>
        <p:spPr>
          <a:xfrm>
            <a:off x="415600" y="1510400"/>
            <a:ext cx="11360800" cy="4555200"/>
          </a:xfrm>
          <a:prstGeom prst="rect">
            <a:avLst/>
          </a:prstGeom>
        </p:spPr>
        <p:txBody>
          <a:bodyPr spcFirstLastPara="1" vert="horz" wrap="square" lIns="121900" tIns="121900" rIns="121900" bIns="121900" rtlCol="0" anchor="t" anchorCtr="0">
            <a:noAutofit/>
          </a:bodyPr>
          <a:lstStyle/>
          <a:p>
            <a:pPr marL="0" indent="0">
              <a:lnSpc>
                <a:spcPct val="145000"/>
              </a:lnSpc>
              <a:buNone/>
            </a:pPr>
            <a:endParaRPr sz="1200">
              <a:solidFill>
                <a:srgbClr val="000000"/>
              </a:solidFill>
              <a:highlight>
                <a:srgbClr val="FFFFFF"/>
              </a:highlight>
              <a:latin typeface="Courier New"/>
              <a:ea typeface="Courier New"/>
              <a:cs typeface="Courier New"/>
              <a:sym typeface="Courier New"/>
            </a:endParaRPr>
          </a:p>
          <a:p>
            <a:pPr marL="0" indent="0">
              <a:lnSpc>
                <a:spcPct val="100000"/>
              </a:lnSpc>
              <a:buNone/>
            </a:pPr>
            <a:endParaRPr sz="4000">
              <a:solidFill>
                <a:schemeClr val="accent3"/>
              </a:solidFill>
              <a:latin typeface="Alfa Slab One"/>
              <a:ea typeface="Alfa Slab One"/>
              <a:cs typeface="Alfa Slab One"/>
              <a:sym typeface="Alfa Slab One"/>
            </a:endParaRPr>
          </a:p>
          <a:p>
            <a:pPr marL="0" indent="0">
              <a:lnSpc>
                <a:spcPct val="100000"/>
              </a:lnSpc>
              <a:buNone/>
            </a:pPr>
            <a:endParaRPr sz="4000">
              <a:solidFill>
                <a:schemeClr val="accent3"/>
              </a:solidFill>
              <a:latin typeface="Alfa Slab One"/>
              <a:ea typeface="Alfa Slab One"/>
              <a:cs typeface="Alfa Slab One"/>
              <a:sym typeface="Alfa Slab One"/>
            </a:endParaRPr>
          </a:p>
          <a:p>
            <a:pPr marL="0" indent="0">
              <a:spcAft>
                <a:spcPts val="2133"/>
              </a:spcAft>
              <a:buNone/>
            </a:pPr>
            <a:endParaRPr/>
          </a:p>
        </p:txBody>
      </p:sp>
      <p:pic>
        <p:nvPicPr>
          <p:cNvPr id="177" name="Google Shape;177;p31"/>
          <p:cNvPicPr preferRelativeResize="0"/>
          <p:nvPr/>
        </p:nvPicPr>
        <p:blipFill>
          <a:blip r:embed="rId3">
            <a:alphaModFix/>
          </a:blip>
          <a:stretch>
            <a:fillRect/>
          </a:stretch>
        </p:blipFill>
        <p:spPr>
          <a:xfrm>
            <a:off x="203201" y="203201"/>
            <a:ext cx="33993" cy="186967"/>
          </a:xfrm>
          <a:prstGeom prst="rect">
            <a:avLst/>
          </a:prstGeom>
          <a:noFill/>
          <a:ln>
            <a:noFill/>
          </a:ln>
        </p:spPr>
      </p:pic>
      <p:pic>
        <p:nvPicPr>
          <p:cNvPr id="178" name="Google Shape;178;p31"/>
          <p:cNvPicPr preferRelativeResize="0"/>
          <p:nvPr/>
        </p:nvPicPr>
        <p:blipFill>
          <a:blip r:embed="rId4">
            <a:alphaModFix/>
          </a:blip>
          <a:stretch>
            <a:fillRect/>
          </a:stretch>
        </p:blipFill>
        <p:spPr>
          <a:xfrm>
            <a:off x="440394" y="203200"/>
            <a:ext cx="1155700" cy="50800"/>
          </a:xfrm>
          <a:prstGeom prst="rect">
            <a:avLst/>
          </a:prstGeom>
          <a:noFill/>
          <a:ln>
            <a:noFill/>
          </a:ln>
        </p:spPr>
      </p:pic>
      <p:pic>
        <p:nvPicPr>
          <p:cNvPr id="179" name="Google Shape;179;p31"/>
          <p:cNvPicPr preferRelativeResize="0"/>
          <p:nvPr/>
        </p:nvPicPr>
        <p:blipFill>
          <a:blip r:embed="rId5">
            <a:alphaModFix/>
          </a:blip>
          <a:stretch>
            <a:fillRect/>
          </a:stretch>
        </p:blipFill>
        <p:spPr>
          <a:xfrm>
            <a:off x="627816" y="2563833"/>
            <a:ext cx="3520664" cy="1392417"/>
          </a:xfrm>
          <a:prstGeom prst="rect">
            <a:avLst/>
          </a:prstGeom>
          <a:noFill/>
          <a:ln>
            <a:noFill/>
          </a:ln>
        </p:spPr>
      </p:pic>
      <p:pic>
        <p:nvPicPr>
          <p:cNvPr id="180" name="Google Shape;180;p31"/>
          <p:cNvPicPr preferRelativeResize="0"/>
          <p:nvPr/>
        </p:nvPicPr>
        <p:blipFill>
          <a:blip r:embed="rId6">
            <a:alphaModFix/>
          </a:blip>
          <a:stretch>
            <a:fillRect/>
          </a:stretch>
        </p:blipFill>
        <p:spPr>
          <a:xfrm>
            <a:off x="627816" y="4357167"/>
            <a:ext cx="10936367" cy="990433"/>
          </a:xfrm>
          <a:prstGeom prst="rect">
            <a:avLst/>
          </a:prstGeom>
          <a:noFill/>
          <a:ln>
            <a:noFill/>
          </a:ln>
        </p:spPr>
      </p:pic>
      <p:pic>
        <p:nvPicPr>
          <p:cNvPr id="181" name="Google Shape;181;p31"/>
          <p:cNvPicPr preferRelativeResize="0"/>
          <p:nvPr/>
        </p:nvPicPr>
        <p:blipFill>
          <a:blip r:embed="rId7">
            <a:alphaModFix/>
          </a:blip>
          <a:stretch>
            <a:fillRect/>
          </a:stretch>
        </p:blipFill>
        <p:spPr>
          <a:xfrm>
            <a:off x="649085" y="1623000"/>
            <a:ext cx="6819900" cy="787400"/>
          </a:xfrm>
          <a:prstGeom prst="rect">
            <a:avLst/>
          </a:prstGeom>
          <a:noFill/>
          <a:ln>
            <a:noFill/>
          </a:ln>
        </p:spPr>
      </p:pic>
      <p:graphicFrame>
        <p:nvGraphicFramePr>
          <p:cNvPr id="2" name="Table 1">
            <a:extLst>
              <a:ext uri="{FF2B5EF4-FFF2-40B4-BE49-F238E27FC236}">
                <a16:creationId xmlns:a16="http://schemas.microsoft.com/office/drawing/2014/main" id="{9244CC7D-7C65-D543-A7D3-2954C6D53596}"/>
              </a:ext>
            </a:extLst>
          </p:cNvPr>
          <p:cNvGraphicFramePr>
            <a:graphicFrameLocks noGrp="1"/>
          </p:cNvGraphicFramePr>
          <p:nvPr>
            <p:extLst>
              <p:ext uri="{D42A27DB-BD31-4B8C-83A1-F6EECF244321}">
                <p14:modId xmlns:p14="http://schemas.microsoft.com/office/powerpoint/2010/main" val="2037522216"/>
              </p:ext>
            </p:extLst>
          </p:nvPr>
        </p:nvGraphicFramePr>
        <p:xfrm>
          <a:off x="904873" y="5257167"/>
          <a:ext cx="10382251" cy="400917"/>
        </p:xfrm>
        <a:graphic>
          <a:graphicData uri="http://schemas.openxmlformats.org/drawingml/2006/table">
            <a:tbl>
              <a:tblPr firstRow="1" bandRow="1">
                <a:solidFill>
                  <a:schemeClr val="bg1">
                    <a:lumMod val="95000"/>
                  </a:schemeClr>
                </a:solidFill>
                <a:tableStyleId>{5C22544A-7EE6-4342-B048-85BDC9FD1C3A}</a:tableStyleId>
              </a:tblPr>
              <a:tblGrid>
                <a:gridCol w="3484765">
                  <a:extLst>
                    <a:ext uri="{9D8B030D-6E8A-4147-A177-3AD203B41FA5}">
                      <a16:colId xmlns:a16="http://schemas.microsoft.com/office/drawing/2014/main" val="4253051356"/>
                    </a:ext>
                  </a:extLst>
                </a:gridCol>
                <a:gridCol w="1249162">
                  <a:extLst>
                    <a:ext uri="{9D8B030D-6E8A-4147-A177-3AD203B41FA5}">
                      <a16:colId xmlns:a16="http://schemas.microsoft.com/office/drawing/2014/main" val="3311174923"/>
                    </a:ext>
                  </a:extLst>
                </a:gridCol>
                <a:gridCol w="1123950">
                  <a:extLst>
                    <a:ext uri="{9D8B030D-6E8A-4147-A177-3AD203B41FA5}">
                      <a16:colId xmlns:a16="http://schemas.microsoft.com/office/drawing/2014/main" val="2242283155"/>
                    </a:ext>
                  </a:extLst>
                </a:gridCol>
                <a:gridCol w="1019173">
                  <a:extLst>
                    <a:ext uri="{9D8B030D-6E8A-4147-A177-3AD203B41FA5}">
                      <a16:colId xmlns:a16="http://schemas.microsoft.com/office/drawing/2014/main" val="3810513276"/>
                    </a:ext>
                  </a:extLst>
                </a:gridCol>
                <a:gridCol w="1104900">
                  <a:extLst>
                    <a:ext uri="{9D8B030D-6E8A-4147-A177-3AD203B41FA5}">
                      <a16:colId xmlns:a16="http://schemas.microsoft.com/office/drawing/2014/main" val="1632144486"/>
                    </a:ext>
                  </a:extLst>
                </a:gridCol>
                <a:gridCol w="1809750">
                  <a:extLst>
                    <a:ext uri="{9D8B030D-6E8A-4147-A177-3AD203B41FA5}">
                      <a16:colId xmlns:a16="http://schemas.microsoft.com/office/drawing/2014/main" val="2033657965"/>
                    </a:ext>
                  </a:extLst>
                </a:gridCol>
                <a:gridCol w="590551">
                  <a:extLst>
                    <a:ext uri="{9D8B030D-6E8A-4147-A177-3AD203B41FA5}">
                      <a16:colId xmlns:a16="http://schemas.microsoft.com/office/drawing/2014/main" val="1985759070"/>
                    </a:ext>
                  </a:extLst>
                </a:gridCol>
              </a:tblGrid>
              <a:tr h="400917">
                <a:tc>
                  <a:txBody>
                    <a:bodyPr/>
                    <a:lstStyle/>
                    <a:p>
                      <a:r>
                        <a:rPr lang="en-US" sz="1200" cap="none" spc="0" dirty="0" err="1">
                          <a:solidFill>
                            <a:schemeClr val="tx1"/>
                          </a:solidFill>
                        </a:rPr>
                        <a:t>Standard_Ripper</a:t>
                      </a:r>
                      <a:endParaRPr lang="en-US" sz="1200" cap="none" spc="0" dirty="0">
                        <a:solidFill>
                          <a:schemeClr val="tx1"/>
                        </a:solidFill>
                      </a:endParaRPr>
                    </a:p>
                  </a:txBody>
                  <a:tcPr marL="45547" marR="65066" marT="13013" marB="97600">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48.12</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99.61</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74.68</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58.11</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69.23</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cap="none" spc="0" dirty="0">
                          <a:solidFill>
                            <a:schemeClr val="tx1"/>
                          </a:solidFill>
                        </a:rPr>
                        <a:t>73.87</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603396340"/>
                  </a:ext>
                </a:extLst>
              </a:tr>
            </a:tbl>
          </a:graphicData>
        </a:graphic>
      </p:graphicFrame>
    </p:spTree>
    <p:extLst>
      <p:ext uri="{BB962C8B-B14F-4D97-AF65-F5344CB8AC3E}">
        <p14:creationId xmlns:p14="http://schemas.microsoft.com/office/powerpoint/2010/main" val="480978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315E-E62A-9340-B5ED-F3A4E02F42BB}"/>
              </a:ext>
            </a:extLst>
          </p:cNvPr>
          <p:cNvSpPr>
            <a:spLocks noGrp="1"/>
          </p:cNvSpPr>
          <p:nvPr>
            <p:ph type="title"/>
          </p:nvPr>
        </p:nvSpPr>
        <p:spPr>
          <a:xfrm>
            <a:off x="838200" y="365125"/>
            <a:ext cx="10515600" cy="620527"/>
          </a:xfrm>
        </p:spPr>
        <p:txBody>
          <a:bodyPr>
            <a:normAutofit fontScale="90000"/>
          </a:bodyPr>
          <a:lstStyle/>
          <a:p>
            <a:r>
              <a:rPr lang="en-US" dirty="0"/>
              <a:t>SMOTE Simulation - 100</a:t>
            </a:r>
          </a:p>
        </p:txBody>
      </p:sp>
      <p:pic>
        <p:nvPicPr>
          <p:cNvPr id="3" name="Google Shape;188;p32">
            <a:extLst>
              <a:ext uri="{FF2B5EF4-FFF2-40B4-BE49-F238E27FC236}">
                <a16:creationId xmlns:a16="http://schemas.microsoft.com/office/drawing/2014/main" id="{F2E0B026-6DED-1145-B883-D352CD196DFC}"/>
              </a:ext>
            </a:extLst>
          </p:cNvPr>
          <p:cNvPicPr preferRelativeResize="0"/>
          <p:nvPr/>
        </p:nvPicPr>
        <p:blipFill>
          <a:blip r:embed="rId2">
            <a:alphaModFix/>
          </a:blip>
          <a:stretch>
            <a:fillRect/>
          </a:stretch>
        </p:blipFill>
        <p:spPr>
          <a:xfrm>
            <a:off x="965332" y="1173595"/>
            <a:ext cx="5445761" cy="2487005"/>
          </a:xfrm>
          <a:prstGeom prst="rect">
            <a:avLst/>
          </a:prstGeom>
          <a:noFill/>
          <a:ln>
            <a:noFill/>
          </a:ln>
        </p:spPr>
      </p:pic>
      <p:pic>
        <p:nvPicPr>
          <p:cNvPr id="4" name="Google Shape;189;p32">
            <a:extLst>
              <a:ext uri="{FF2B5EF4-FFF2-40B4-BE49-F238E27FC236}">
                <a16:creationId xmlns:a16="http://schemas.microsoft.com/office/drawing/2014/main" id="{717B306B-5E0A-A242-B165-7554E75265D4}"/>
              </a:ext>
            </a:extLst>
          </p:cNvPr>
          <p:cNvPicPr preferRelativeResize="0"/>
          <p:nvPr/>
        </p:nvPicPr>
        <p:blipFill>
          <a:blip r:embed="rId3">
            <a:alphaModFix/>
          </a:blip>
          <a:stretch>
            <a:fillRect/>
          </a:stretch>
        </p:blipFill>
        <p:spPr>
          <a:xfrm>
            <a:off x="7347229" y="1623347"/>
            <a:ext cx="3594100" cy="1587500"/>
          </a:xfrm>
          <a:prstGeom prst="rect">
            <a:avLst/>
          </a:prstGeom>
          <a:noFill/>
          <a:ln>
            <a:noFill/>
          </a:ln>
        </p:spPr>
      </p:pic>
      <p:pic>
        <p:nvPicPr>
          <p:cNvPr id="5" name="Google Shape;190;p32">
            <a:extLst>
              <a:ext uri="{FF2B5EF4-FFF2-40B4-BE49-F238E27FC236}">
                <a16:creationId xmlns:a16="http://schemas.microsoft.com/office/drawing/2014/main" id="{1A1F6210-CCC6-0245-86A0-2F7D426C3772}"/>
              </a:ext>
            </a:extLst>
          </p:cNvPr>
          <p:cNvPicPr preferRelativeResize="0"/>
          <p:nvPr/>
        </p:nvPicPr>
        <p:blipFill>
          <a:blip r:embed="rId4">
            <a:alphaModFix/>
          </a:blip>
          <a:stretch>
            <a:fillRect/>
          </a:stretch>
        </p:blipFill>
        <p:spPr>
          <a:xfrm>
            <a:off x="572433" y="4873647"/>
            <a:ext cx="11047133" cy="997533"/>
          </a:xfrm>
          <a:prstGeom prst="rect">
            <a:avLst/>
          </a:prstGeom>
          <a:noFill/>
          <a:ln>
            <a:noFill/>
          </a:ln>
        </p:spPr>
      </p:pic>
      <p:graphicFrame>
        <p:nvGraphicFramePr>
          <p:cNvPr id="6" name="Table 5">
            <a:extLst>
              <a:ext uri="{FF2B5EF4-FFF2-40B4-BE49-F238E27FC236}">
                <a16:creationId xmlns:a16="http://schemas.microsoft.com/office/drawing/2014/main" id="{F1CB40B1-AFA0-8F45-B950-177EABE2F800}"/>
              </a:ext>
            </a:extLst>
          </p:cNvPr>
          <p:cNvGraphicFramePr>
            <a:graphicFrameLocks noGrp="1"/>
          </p:cNvGraphicFramePr>
          <p:nvPr>
            <p:extLst>
              <p:ext uri="{D42A27DB-BD31-4B8C-83A1-F6EECF244321}">
                <p14:modId xmlns:p14="http://schemas.microsoft.com/office/powerpoint/2010/main" val="1849707653"/>
              </p:ext>
            </p:extLst>
          </p:nvPr>
        </p:nvGraphicFramePr>
        <p:xfrm>
          <a:off x="838200" y="5871180"/>
          <a:ext cx="10688393" cy="444147"/>
        </p:xfrm>
        <a:graphic>
          <a:graphicData uri="http://schemas.openxmlformats.org/drawingml/2006/table">
            <a:tbl>
              <a:tblPr firstRow="1" bandRow="1">
                <a:solidFill>
                  <a:schemeClr val="bg1">
                    <a:lumMod val="95000"/>
                  </a:schemeClr>
                </a:solidFill>
                <a:tableStyleId>{5C22544A-7EE6-4342-B048-85BDC9FD1C3A}</a:tableStyleId>
              </a:tblPr>
              <a:tblGrid>
                <a:gridCol w="2677732">
                  <a:extLst>
                    <a:ext uri="{9D8B030D-6E8A-4147-A177-3AD203B41FA5}">
                      <a16:colId xmlns:a16="http://schemas.microsoft.com/office/drawing/2014/main" val="514519318"/>
                    </a:ext>
                  </a:extLst>
                </a:gridCol>
                <a:gridCol w="1596981">
                  <a:extLst>
                    <a:ext uri="{9D8B030D-6E8A-4147-A177-3AD203B41FA5}">
                      <a16:colId xmlns:a16="http://schemas.microsoft.com/office/drawing/2014/main" val="1919051984"/>
                    </a:ext>
                  </a:extLst>
                </a:gridCol>
                <a:gridCol w="1210614">
                  <a:extLst>
                    <a:ext uri="{9D8B030D-6E8A-4147-A177-3AD203B41FA5}">
                      <a16:colId xmlns:a16="http://schemas.microsoft.com/office/drawing/2014/main" val="2839621680"/>
                    </a:ext>
                  </a:extLst>
                </a:gridCol>
                <a:gridCol w="1080606">
                  <a:extLst>
                    <a:ext uri="{9D8B030D-6E8A-4147-A177-3AD203B41FA5}">
                      <a16:colId xmlns:a16="http://schemas.microsoft.com/office/drawing/2014/main" val="1454802121"/>
                    </a:ext>
                  </a:extLst>
                </a:gridCol>
                <a:gridCol w="1535758">
                  <a:extLst>
                    <a:ext uri="{9D8B030D-6E8A-4147-A177-3AD203B41FA5}">
                      <a16:colId xmlns:a16="http://schemas.microsoft.com/office/drawing/2014/main" val="2381616254"/>
                    </a:ext>
                  </a:extLst>
                </a:gridCol>
                <a:gridCol w="1826847">
                  <a:extLst>
                    <a:ext uri="{9D8B030D-6E8A-4147-A177-3AD203B41FA5}">
                      <a16:colId xmlns:a16="http://schemas.microsoft.com/office/drawing/2014/main" val="3372614209"/>
                    </a:ext>
                  </a:extLst>
                </a:gridCol>
                <a:gridCol w="759855">
                  <a:extLst>
                    <a:ext uri="{9D8B030D-6E8A-4147-A177-3AD203B41FA5}">
                      <a16:colId xmlns:a16="http://schemas.microsoft.com/office/drawing/2014/main" val="927943254"/>
                    </a:ext>
                  </a:extLst>
                </a:gridCol>
              </a:tblGrid>
              <a:tr h="444147">
                <a:tc>
                  <a:txBody>
                    <a:bodyPr/>
                    <a:lstStyle/>
                    <a:p>
                      <a:r>
                        <a:rPr lang="en-US" sz="1200" cap="none" spc="0" dirty="0">
                          <a:solidFill>
                            <a:schemeClr val="tx1"/>
                          </a:solidFill>
                        </a:rPr>
                        <a:t>SMOTE 100</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58.04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99.26</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64.96</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61.31</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75.90</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78.65</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825876539"/>
                  </a:ext>
                </a:extLst>
              </a:tr>
            </a:tbl>
          </a:graphicData>
        </a:graphic>
      </p:graphicFrame>
    </p:spTree>
    <p:extLst>
      <p:ext uri="{BB962C8B-B14F-4D97-AF65-F5344CB8AC3E}">
        <p14:creationId xmlns:p14="http://schemas.microsoft.com/office/powerpoint/2010/main" val="3026447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315E-E62A-9340-B5ED-F3A4E02F42BB}"/>
              </a:ext>
            </a:extLst>
          </p:cNvPr>
          <p:cNvSpPr>
            <a:spLocks noGrp="1"/>
          </p:cNvSpPr>
          <p:nvPr>
            <p:ph type="title"/>
          </p:nvPr>
        </p:nvSpPr>
        <p:spPr>
          <a:xfrm>
            <a:off x="838200" y="365125"/>
            <a:ext cx="10515600" cy="620527"/>
          </a:xfrm>
        </p:spPr>
        <p:txBody>
          <a:bodyPr>
            <a:normAutofit fontScale="90000"/>
          </a:bodyPr>
          <a:lstStyle/>
          <a:p>
            <a:r>
              <a:rPr lang="en-US" dirty="0"/>
              <a:t>SMOTE Simulation - 200</a:t>
            </a:r>
          </a:p>
        </p:txBody>
      </p:sp>
      <p:pic>
        <p:nvPicPr>
          <p:cNvPr id="6" name="Google Shape;197;p33">
            <a:extLst>
              <a:ext uri="{FF2B5EF4-FFF2-40B4-BE49-F238E27FC236}">
                <a16:creationId xmlns:a16="http://schemas.microsoft.com/office/drawing/2014/main" id="{3B03EC33-D521-D74C-82D7-BE843D272280}"/>
              </a:ext>
            </a:extLst>
          </p:cNvPr>
          <p:cNvPicPr preferRelativeResize="0"/>
          <p:nvPr/>
        </p:nvPicPr>
        <p:blipFill>
          <a:blip r:embed="rId3">
            <a:alphaModFix/>
          </a:blip>
          <a:stretch>
            <a:fillRect/>
          </a:stretch>
        </p:blipFill>
        <p:spPr>
          <a:xfrm>
            <a:off x="478910" y="1092613"/>
            <a:ext cx="6120010" cy="2336387"/>
          </a:xfrm>
          <a:prstGeom prst="rect">
            <a:avLst/>
          </a:prstGeom>
          <a:noFill/>
          <a:ln>
            <a:noFill/>
          </a:ln>
        </p:spPr>
      </p:pic>
      <p:pic>
        <p:nvPicPr>
          <p:cNvPr id="7" name="Google Shape;198;p33">
            <a:extLst>
              <a:ext uri="{FF2B5EF4-FFF2-40B4-BE49-F238E27FC236}">
                <a16:creationId xmlns:a16="http://schemas.microsoft.com/office/drawing/2014/main" id="{8F75C18A-C440-D443-B451-8254164D14E4}"/>
              </a:ext>
            </a:extLst>
          </p:cNvPr>
          <p:cNvPicPr preferRelativeResize="0"/>
          <p:nvPr/>
        </p:nvPicPr>
        <p:blipFill>
          <a:blip r:embed="rId4">
            <a:alphaModFix/>
          </a:blip>
          <a:stretch>
            <a:fillRect/>
          </a:stretch>
        </p:blipFill>
        <p:spPr>
          <a:xfrm>
            <a:off x="631460" y="3535961"/>
            <a:ext cx="2907455" cy="1360411"/>
          </a:xfrm>
          <a:prstGeom prst="rect">
            <a:avLst/>
          </a:prstGeom>
          <a:noFill/>
          <a:ln>
            <a:noFill/>
          </a:ln>
        </p:spPr>
      </p:pic>
      <p:pic>
        <p:nvPicPr>
          <p:cNvPr id="8" name="Google Shape;199;p33">
            <a:extLst>
              <a:ext uri="{FF2B5EF4-FFF2-40B4-BE49-F238E27FC236}">
                <a16:creationId xmlns:a16="http://schemas.microsoft.com/office/drawing/2014/main" id="{8414EB72-6FED-744A-8752-F45A714912D1}"/>
              </a:ext>
            </a:extLst>
          </p:cNvPr>
          <p:cNvPicPr preferRelativeResize="0"/>
          <p:nvPr/>
        </p:nvPicPr>
        <p:blipFill>
          <a:blip r:embed="rId5">
            <a:alphaModFix/>
          </a:blip>
          <a:stretch>
            <a:fillRect/>
          </a:stretch>
        </p:blipFill>
        <p:spPr>
          <a:xfrm>
            <a:off x="595502" y="5340689"/>
            <a:ext cx="9143999" cy="849395"/>
          </a:xfrm>
          <a:prstGeom prst="rect">
            <a:avLst/>
          </a:prstGeom>
          <a:noFill/>
          <a:ln>
            <a:noFill/>
          </a:ln>
        </p:spPr>
      </p:pic>
    </p:spTree>
    <p:extLst>
      <p:ext uri="{BB962C8B-B14F-4D97-AF65-F5344CB8AC3E}">
        <p14:creationId xmlns:p14="http://schemas.microsoft.com/office/powerpoint/2010/main" val="265359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C0C-4374-9D4F-91F6-21E06D893EF0}"/>
              </a:ext>
            </a:extLst>
          </p:cNvPr>
          <p:cNvSpPr>
            <a:spLocks noGrp="1"/>
          </p:cNvSpPr>
          <p:nvPr>
            <p:ph type="title"/>
          </p:nvPr>
        </p:nvSpPr>
        <p:spPr/>
        <p:txBody>
          <a:bodyPr/>
          <a:lstStyle/>
          <a:p>
            <a:r>
              <a:rPr lang="en-US" dirty="0"/>
              <a:t>SMOTE BOOST SIMULATION - 100</a:t>
            </a:r>
          </a:p>
        </p:txBody>
      </p:sp>
      <p:pic>
        <p:nvPicPr>
          <p:cNvPr id="3" name="Google Shape;209;p34">
            <a:extLst>
              <a:ext uri="{FF2B5EF4-FFF2-40B4-BE49-F238E27FC236}">
                <a16:creationId xmlns:a16="http://schemas.microsoft.com/office/drawing/2014/main" id="{3234F869-E465-8945-91D7-08B01ECF3035}"/>
              </a:ext>
            </a:extLst>
          </p:cNvPr>
          <p:cNvPicPr preferRelativeResize="0"/>
          <p:nvPr/>
        </p:nvPicPr>
        <p:blipFill>
          <a:blip r:embed="rId2">
            <a:alphaModFix/>
          </a:blip>
          <a:stretch>
            <a:fillRect/>
          </a:stretch>
        </p:blipFill>
        <p:spPr>
          <a:xfrm>
            <a:off x="838200" y="1690688"/>
            <a:ext cx="6477000" cy="1038225"/>
          </a:xfrm>
          <a:prstGeom prst="rect">
            <a:avLst/>
          </a:prstGeom>
          <a:noFill/>
          <a:ln>
            <a:noFill/>
          </a:ln>
        </p:spPr>
      </p:pic>
      <p:pic>
        <p:nvPicPr>
          <p:cNvPr id="4" name="Google Shape;207;p34">
            <a:extLst>
              <a:ext uri="{FF2B5EF4-FFF2-40B4-BE49-F238E27FC236}">
                <a16:creationId xmlns:a16="http://schemas.microsoft.com/office/drawing/2014/main" id="{8F8C31CE-8136-BE4B-92AA-205E7B1FE874}"/>
              </a:ext>
            </a:extLst>
          </p:cNvPr>
          <p:cNvPicPr preferRelativeResize="0"/>
          <p:nvPr/>
        </p:nvPicPr>
        <p:blipFill>
          <a:blip r:embed="rId3">
            <a:alphaModFix/>
          </a:blip>
          <a:stretch>
            <a:fillRect/>
          </a:stretch>
        </p:blipFill>
        <p:spPr>
          <a:xfrm>
            <a:off x="838200" y="3128963"/>
            <a:ext cx="2581275" cy="1000125"/>
          </a:xfrm>
          <a:prstGeom prst="rect">
            <a:avLst/>
          </a:prstGeom>
          <a:noFill/>
          <a:ln>
            <a:noFill/>
          </a:ln>
        </p:spPr>
      </p:pic>
      <p:pic>
        <p:nvPicPr>
          <p:cNvPr id="5" name="Google Shape;208;p34">
            <a:extLst>
              <a:ext uri="{FF2B5EF4-FFF2-40B4-BE49-F238E27FC236}">
                <a16:creationId xmlns:a16="http://schemas.microsoft.com/office/drawing/2014/main" id="{5ECBC4DB-6795-A042-98DA-D90B0B8AA205}"/>
              </a:ext>
            </a:extLst>
          </p:cNvPr>
          <p:cNvPicPr preferRelativeResize="0"/>
          <p:nvPr/>
        </p:nvPicPr>
        <p:blipFill>
          <a:blip r:embed="rId4">
            <a:alphaModFix/>
          </a:blip>
          <a:stretch>
            <a:fillRect/>
          </a:stretch>
        </p:blipFill>
        <p:spPr>
          <a:xfrm>
            <a:off x="402035" y="4648200"/>
            <a:ext cx="11387929" cy="1038224"/>
          </a:xfrm>
          <a:prstGeom prst="rect">
            <a:avLst/>
          </a:prstGeom>
          <a:noFill/>
          <a:ln>
            <a:noFill/>
          </a:ln>
        </p:spPr>
      </p:pic>
    </p:spTree>
    <p:extLst>
      <p:ext uri="{BB962C8B-B14F-4D97-AF65-F5344CB8AC3E}">
        <p14:creationId xmlns:p14="http://schemas.microsoft.com/office/powerpoint/2010/main" val="803285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30AF-4753-1044-82FF-16FD08603D5A}"/>
              </a:ext>
            </a:extLst>
          </p:cNvPr>
          <p:cNvSpPr>
            <a:spLocks noGrp="1"/>
          </p:cNvSpPr>
          <p:nvPr>
            <p:ph type="title"/>
          </p:nvPr>
        </p:nvSpPr>
        <p:spPr/>
        <p:txBody>
          <a:bodyPr/>
          <a:lstStyle/>
          <a:p>
            <a:r>
              <a:rPr lang="en-US" dirty="0"/>
              <a:t>SMOTE BOOST SIMULATION - 200</a:t>
            </a:r>
          </a:p>
        </p:txBody>
      </p:sp>
      <p:pic>
        <p:nvPicPr>
          <p:cNvPr id="3" name="Google Shape;216;p35">
            <a:extLst>
              <a:ext uri="{FF2B5EF4-FFF2-40B4-BE49-F238E27FC236}">
                <a16:creationId xmlns:a16="http://schemas.microsoft.com/office/drawing/2014/main" id="{98F5EEC3-A783-3A46-9FDC-A278D16A8156}"/>
              </a:ext>
            </a:extLst>
          </p:cNvPr>
          <p:cNvPicPr preferRelativeResize="0"/>
          <p:nvPr/>
        </p:nvPicPr>
        <p:blipFill>
          <a:blip r:embed="rId2">
            <a:alphaModFix/>
          </a:blip>
          <a:stretch>
            <a:fillRect/>
          </a:stretch>
        </p:blipFill>
        <p:spPr>
          <a:xfrm>
            <a:off x="622925" y="1587438"/>
            <a:ext cx="6496050" cy="1057275"/>
          </a:xfrm>
          <a:prstGeom prst="rect">
            <a:avLst/>
          </a:prstGeom>
          <a:noFill/>
          <a:ln>
            <a:noFill/>
          </a:ln>
        </p:spPr>
      </p:pic>
      <p:pic>
        <p:nvPicPr>
          <p:cNvPr id="4" name="Google Shape;217;p35">
            <a:extLst>
              <a:ext uri="{FF2B5EF4-FFF2-40B4-BE49-F238E27FC236}">
                <a16:creationId xmlns:a16="http://schemas.microsoft.com/office/drawing/2014/main" id="{36B6D380-CD68-9C41-AA30-BEC4A24E8964}"/>
              </a:ext>
            </a:extLst>
          </p:cNvPr>
          <p:cNvPicPr preferRelativeResize="0"/>
          <p:nvPr/>
        </p:nvPicPr>
        <p:blipFill>
          <a:blip r:embed="rId3">
            <a:alphaModFix/>
          </a:blip>
          <a:stretch>
            <a:fillRect/>
          </a:stretch>
        </p:blipFill>
        <p:spPr>
          <a:xfrm>
            <a:off x="838200" y="3015703"/>
            <a:ext cx="3487646" cy="1325563"/>
          </a:xfrm>
          <a:prstGeom prst="rect">
            <a:avLst/>
          </a:prstGeom>
          <a:noFill/>
          <a:ln>
            <a:noFill/>
          </a:ln>
        </p:spPr>
      </p:pic>
      <p:pic>
        <p:nvPicPr>
          <p:cNvPr id="5" name="Google Shape;218;p35">
            <a:extLst>
              <a:ext uri="{FF2B5EF4-FFF2-40B4-BE49-F238E27FC236}">
                <a16:creationId xmlns:a16="http://schemas.microsoft.com/office/drawing/2014/main" id="{F57B622E-699E-2C4E-90A0-0B0727F2F704}"/>
              </a:ext>
            </a:extLst>
          </p:cNvPr>
          <p:cNvPicPr preferRelativeResize="0"/>
          <p:nvPr/>
        </p:nvPicPr>
        <p:blipFill>
          <a:blip r:embed="rId4">
            <a:alphaModFix/>
          </a:blip>
          <a:stretch>
            <a:fillRect/>
          </a:stretch>
        </p:blipFill>
        <p:spPr>
          <a:xfrm>
            <a:off x="407495" y="4737313"/>
            <a:ext cx="11154446" cy="981075"/>
          </a:xfrm>
          <a:prstGeom prst="rect">
            <a:avLst/>
          </a:prstGeom>
          <a:noFill/>
          <a:ln>
            <a:noFill/>
          </a:ln>
        </p:spPr>
      </p:pic>
    </p:spTree>
    <p:extLst>
      <p:ext uri="{BB962C8B-B14F-4D97-AF65-F5344CB8AC3E}">
        <p14:creationId xmlns:p14="http://schemas.microsoft.com/office/powerpoint/2010/main" val="1001346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BRF cutoff=.2</a:t>
            </a:r>
            <a:endParaRPr dirty="0"/>
          </a:p>
        </p:txBody>
      </p:sp>
      <p:sp>
        <p:nvSpPr>
          <p:cNvPr id="224" name="Google Shape;224;p3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dirty="0"/>
          </a:p>
        </p:txBody>
      </p:sp>
      <p:pic>
        <p:nvPicPr>
          <p:cNvPr id="225" name="Google Shape;225;p36"/>
          <p:cNvPicPr preferRelativeResize="0"/>
          <p:nvPr/>
        </p:nvPicPr>
        <p:blipFill>
          <a:blip r:embed="rId3">
            <a:alphaModFix/>
          </a:blip>
          <a:stretch>
            <a:fillRect/>
          </a:stretch>
        </p:blipFill>
        <p:spPr>
          <a:xfrm>
            <a:off x="415601" y="1503477"/>
            <a:ext cx="11360800" cy="1485900"/>
          </a:xfrm>
          <a:prstGeom prst="rect">
            <a:avLst/>
          </a:prstGeom>
          <a:noFill/>
          <a:ln>
            <a:noFill/>
          </a:ln>
        </p:spPr>
      </p:pic>
      <p:pic>
        <p:nvPicPr>
          <p:cNvPr id="226" name="Google Shape;226;p36"/>
          <p:cNvPicPr preferRelativeResize="0"/>
          <p:nvPr/>
        </p:nvPicPr>
        <p:blipFill>
          <a:blip r:embed="rId4">
            <a:alphaModFix/>
          </a:blip>
          <a:stretch>
            <a:fillRect/>
          </a:stretch>
        </p:blipFill>
        <p:spPr>
          <a:xfrm>
            <a:off x="1005840" y="3113834"/>
            <a:ext cx="3007760" cy="1190065"/>
          </a:xfrm>
          <a:prstGeom prst="rect">
            <a:avLst/>
          </a:prstGeom>
          <a:noFill/>
          <a:ln>
            <a:noFill/>
          </a:ln>
        </p:spPr>
      </p:pic>
      <p:pic>
        <p:nvPicPr>
          <p:cNvPr id="227" name="Google Shape;227;p36"/>
          <p:cNvPicPr preferRelativeResize="0"/>
          <p:nvPr/>
        </p:nvPicPr>
        <p:blipFill>
          <a:blip r:embed="rId5">
            <a:alphaModFix/>
          </a:blip>
          <a:stretch>
            <a:fillRect/>
          </a:stretch>
        </p:blipFill>
        <p:spPr>
          <a:xfrm>
            <a:off x="181600" y="4788006"/>
            <a:ext cx="11828799" cy="1133033"/>
          </a:xfrm>
          <a:prstGeom prst="rect">
            <a:avLst/>
          </a:prstGeom>
          <a:noFill/>
          <a:ln>
            <a:noFill/>
          </a:ln>
        </p:spPr>
      </p:pic>
      <p:graphicFrame>
        <p:nvGraphicFramePr>
          <p:cNvPr id="2" name="Table 1">
            <a:extLst>
              <a:ext uri="{FF2B5EF4-FFF2-40B4-BE49-F238E27FC236}">
                <a16:creationId xmlns:a16="http://schemas.microsoft.com/office/drawing/2014/main" id="{49AFD572-A74D-284A-97A3-CA40F7276400}"/>
              </a:ext>
            </a:extLst>
          </p:cNvPr>
          <p:cNvGraphicFramePr>
            <a:graphicFrameLocks noGrp="1"/>
          </p:cNvGraphicFramePr>
          <p:nvPr>
            <p:extLst>
              <p:ext uri="{D42A27DB-BD31-4B8C-83A1-F6EECF244321}">
                <p14:modId xmlns:p14="http://schemas.microsoft.com/office/powerpoint/2010/main" val="1301404935"/>
              </p:ext>
            </p:extLst>
          </p:nvPr>
        </p:nvGraphicFramePr>
        <p:xfrm>
          <a:off x="415601" y="5830308"/>
          <a:ext cx="11360799" cy="293493"/>
        </p:xfrm>
        <a:graphic>
          <a:graphicData uri="http://schemas.openxmlformats.org/drawingml/2006/table">
            <a:tbl>
              <a:tblPr firstRow="1" bandRow="1">
                <a:solidFill>
                  <a:schemeClr val="bg1">
                    <a:lumMod val="95000"/>
                  </a:schemeClr>
                </a:solidFill>
                <a:tableStyleId>{5C22544A-7EE6-4342-B048-85BDC9FD1C3A}</a:tableStyleId>
              </a:tblPr>
              <a:tblGrid>
                <a:gridCol w="3277823">
                  <a:extLst>
                    <a:ext uri="{9D8B030D-6E8A-4147-A177-3AD203B41FA5}">
                      <a16:colId xmlns:a16="http://schemas.microsoft.com/office/drawing/2014/main" val="3882670180"/>
                    </a:ext>
                  </a:extLst>
                </a:gridCol>
                <a:gridCol w="1364105">
                  <a:extLst>
                    <a:ext uri="{9D8B030D-6E8A-4147-A177-3AD203B41FA5}">
                      <a16:colId xmlns:a16="http://schemas.microsoft.com/office/drawing/2014/main" val="3533120203"/>
                    </a:ext>
                  </a:extLst>
                </a:gridCol>
                <a:gridCol w="1274164">
                  <a:extLst>
                    <a:ext uri="{9D8B030D-6E8A-4147-A177-3AD203B41FA5}">
                      <a16:colId xmlns:a16="http://schemas.microsoft.com/office/drawing/2014/main" val="2734210775"/>
                    </a:ext>
                  </a:extLst>
                </a:gridCol>
                <a:gridCol w="1289154">
                  <a:extLst>
                    <a:ext uri="{9D8B030D-6E8A-4147-A177-3AD203B41FA5}">
                      <a16:colId xmlns:a16="http://schemas.microsoft.com/office/drawing/2014/main" val="3765260169"/>
                    </a:ext>
                  </a:extLst>
                </a:gridCol>
                <a:gridCol w="1523155">
                  <a:extLst>
                    <a:ext uri="{9D8B030D-6E8A-4147-A177-3AD203B41FA5}">
                      <a16:colId xmlns:a16="http://schemas.microsoft.com/office/drawing/2014/main" val="3246085078"/>
                    </a:ext>
                  </a:extLst>
                </a:gridCol>
                <a:gridCol w="1879612">
                  <a:extLst>
                    <a:ext uri="{9D8B030D-6E8A-4147-A177-3AD203B41FA5}">
                      <a16:colId xmlns:a16="http://schemas.microsoft.com/office/drawing/2014/main" val="1135475269"/>
                    </a:ext>
                  </a:extLst>
                </a:gridCol>
                <a:gridCol w="752786">
                  <a:extLst>
                    <a:ext uri="{9D8B030D-6E8A-4147-A177-3AD203B41FA5}">
                      <a16:colId xmlns:a16="http://schemas.microsoft.com/office/drawing/2014/main" val="152628323"/>
                    </a:ext>
                  </a:extLst>
                </a:gridCol>
              </a:tblGrid>
              <a:tr h="204700">
                <a:tc>
                  <a:txBody>
                    <a:bodyPr/>
                    <a:lstStyle/>
                    <a:p>
                      <a:r>
                        <a:rPr lang="en-US" sz="1200" cap="none" spc="0" dirty="0">
                          <a:solidFill>
                            <a:schemeClr val="tx1"/>
                          </a:solidFill>
                        </a:rPr>
                        <a:t>BRF cutoff=.2</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70.00</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98.98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62.12</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65.83</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83.24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cap="none" spc="0" dirty="0">
                          <a:solidFill>
                            <a:schemeClr val="tx1"/>
                          </a:solidFill>
                        </a:rPr>
                        <a:t>84.49</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591657165"/>
                  </a:ext>
                </a:extLst>
              </a:tr>
            </a:tbl>
          </a:graphicData>
        </a:graphic>
      </p:graphicFrame>
    </p:spTree>
    <p:extLst>
      <p:ext uri="{BB962C8B-B14F-4D97-AF65-F5344CB8AC3E}">
        <p14:creationId xmlns:p14="http://schemas.microsoft.com/office/powerpoint/2010/main" val="2231149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BRF cutoff=.3</a:t>
            </a:r>
            <a:endParaRPr/>
          </a:p>
        </p:txBody>
      </p:sp>
      <p:sp>
        <p:nvSpPr>
          <p:cNvPr id="233" name="Google Shape;233;p3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dirty="0"/>
          </a:p>
        </p:txBody>
      </p:sp>
      <p:pic>
        <p:nvPicPr>
          <p:cNvPr id="234" name="Google Shape;234;p37"/>
          <p:cNvPicPr preferRelativeResize="0"/>
          <p:nvPr/>
        </p:nvPicPr>
        <p:blipFill>
          <a:blip r:embed="rId3">
            <a:alphaModFix/>
          </a:blip>
          <a:stretch>
            <a:fillRect/>
          </a:stretch>
        </p:blipFill>
        <p:spPr>
          <a:xfrm>
            <a:off x="741800" y="2909987"/>
            <a:ext cx="3517900" cy="1549400"/>
          </a:xfrm>
          <a:prstGeom prst="rect">
            <a:avLst/>
          </a:prstGeom>
          <a:noFill/>
          <a:ln>
            <a:noFill/>
          </a:ln>
        </p:spPr>
      </p:pic>
      <p:pic>
        <p:nvPicPr>
          <p:cNvPr id="235" name="Google Shape;235;p37"/>
          <p:cNvPicPr preferRelativeResize="0"/>
          <p:nvPr/>
        </p:nvPicPr>
        <p:blipFill>
          <a:blip r:embed="rId4">
            <a:alphaModFix/>
          </a:blip>
          <a:stretch>
            <a:fillRect/>
          </a:stretch>
        </p:blipFill>
        <p:spPr>
          <a:xfrm>
            <a:off x="741800" y="4912133"/>
            <a:ext cx="11214000" cy="1111700"/>
          </a:xfrm>
          <a:prstGeom prst="rect">
            <a:avLst/>
          </a:prstGeom>
          <a:noFill/>
          <a:ln>
            <a:noFill/>
          </a:ln>
        </p:spPr>
      </p:pic>
      <p:pic>
        <p:nvPicPr>
          <p:cNvPr id="236" name="Google Shape;236;p37"/>
          <p:cNvPicPr preferRelativeResize="0"/>
          <p:nvPr/>
        </p:nvPicPr>
        <p:blipFill>
          <a:blip r:embed="rId5">
            <a:alphaModFix/>
          </a:blip>
          <a:stretch>
            <a:fillRect/>
          </a:stretch>
        </p:blipFill>
        <p:spPr>
          <a:xfrm>
            <a:off x="415600" y="1486060"/>
            <a:ext cx="11360800" cy="1018997"/>
          </a:xfrm>
          <a:prstGeom prst="rect">
            <a:avLst/>
          </a:prstGeom>
          <a:noFill/>
          <a:ln>
            <a:noFill/>
          </a:ln>
        </p:spPr>
      </p:pic>
      <p:graphicFrame>
        <p:nvGraphicFramePr>
          <p:cNvPr id="2" name="Table 1">
            <a:extLst>
              <a:ext uri="{FF2B5EF4-FFF2-40B4-BE49-F238E27FC236}">
                <a16:creationId xmlns:a16="http://schemas.microsoft.com/office/drawing/2014/main" id="{695D2ABD-9601-454E-9D5D-9956B53FAC7B}"/>
              </a:ext>
            </a:extLst>
          </p:cNvPr>
          <p:cNvGraphicFramePr>
            <a:graphicFrameLocks noGrp="1"/>
          </p:cNvGraphicFramePr>
          <p:nvPr>
            <p:extLst>
              <p:ext uri="{D42A27DB-BD31-4B8C-83A1-F6EECF244321}">
                <p14:modId xmlns:p14="http://schemas.microsoft.com/office/powerpoint/2010/main" val="3600077123"/>
              </p:ext>
            </p:extLst>
          </p:nvPr>
        </p:nvGraphicFramePr>
        <p:xfrm>
          <a:off x="910080" y="5810060"/>
          <a:ext cx="10866322" cy="454573"/>
        </p:xfrm>
        <a:graphic>
          <a:graphicData uri="http://schemas.openxmlformats.org/drawingml/2006/table">
            <a:tbl>
              <a:tblPr firstRow="1" bandRow="1">
                <a:solidFill>
                  <a:schemeClr val="bg1">
                    <a:lumMod val="95000"/>
                  </a:schemeClr>
                </a:solidFill>
                <a:tableStyleId>{5C22544A-7EE6-4342-B048-85BDC9FD1C3A}</a:tableStyleId>
              </a:tblPr>
              <a:tblGrid>
                <a:gridCol w="3471420">
                  <a:extLst>
                    <a:ext uri="{9D8B030D-6E8A-4147-A177-3AD203B41FA5}">
                      <a16:colId xmlns:a16="http://schemas.microsoft.com/office/drawing/2014/main" val="3949209908"/>
                    </a:ext>
                  </a:extLst>
                </a:gridCol>
                <a:gridCol w="1282700">
                  <a:extLst>
                    <a:ext uri="{9D8B030D-6E8A-4147-A177-3AD203B41FA5}">
                      <a16:colId xmlns:a16="http://schemas.microsoft.com/office/drawing/2014/main" val="3010141779"/>
                    </a:ext>
                  </a:extLst>
                </a:gridCol>
                <a:gridCol w="1143000">
                  <a:extLst>
                    <a:ext uri="{9D8B030D-6E8A-4147-A177-3AD203B41FA5}">
                      <a16:colId xmlns:a16="http://schemas.microsoft.com/office/drawing/2014/main" val="1959800808"/>
                    </a:ext>
                  </a:extLst>
                </a:gridCol>
                <a:gridCol w="1143000">
                  <a:extLst>
                    <a:ext uri="{9D8B030D-6E8A-4147-A177-3AD203B41FA5}">
                      <a16:colId xmlns:a16="http://schemas.microsoft.com/office/drawing/2014/main" val="4009611306"/>
                    </a:ext>
                  </a:extLst>
                </a:gridCol>
                <a:gridCol w="1196440">
                  <a:extLst>
                    <a:ext uri="{9D8B030D-6E8A-4147-A177-3AD203B41FA5}">
                      <a16:colId xmlns:a16="http://schemas.microsoft.com/office/drawing/2014/main" val="690562994"/>
                    </a:ext>
                  </a:extLst>
                </a:gridCol>
                <a:gridCol w="1800760">
                  <a:extLst>
                    <a:ext uri="{9D8B030D-6E8A-4147-A177-3AD203B41FA5}">
                      <a16:colId xmlns:a16="http://schemas.microsoft.com/office/drawing/2014/main" val="1583807241"/>
                    </a:ext>
                  </a:extLst>
                </a:gridCol>
                <a:gridCol w="829002">
                  <a:extLst>
                    <a:ext uri="{9D8B030D-6E8A-4147-A177-3AD203B41FA5}">
                      <a16:colId xmlns:a16="http://schemas.microsoft.com/office/drawing/2014/main" val="874367615"/>
                    </a:ext>
                  </a:extLst>
                </a:gridCol>
              </a:tblGrid>
              <a:tr h="454573">
                <a:tc>
                  <a:txBody>
                    <a:bodyPr/>
                    <a:lstStyle/>
                    <a:p>
                      <a:r>
                        <a:rPr lang="en-US" sz="1200" cap="none" spc="0" dirty="0">
                          <a:solidFill>
                            <a:schemeClr val="tx1"/>
                          </a:solidFill>
                        </a:rPr>
                        <a:t>BRF cutoff=.3</a:t>
                      </a:r>
                    </a:p>
                  </a:txBody>
                  <a:tcPr marL="45547" marR="65066" marT="13013" marB="97600">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76.54</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98.21</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50.51</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60.86</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86.70</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cap="none" spc="0" dirty="0">
                          <a:solidFill>
                            <a:schemeClr val="tx1"/>
                          </a:solidFill>
                        </a:rPr>
                        <a:t>87.38</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723258103"/>
                  </a:ext>
                </a:extLst>
              </a:tr>
            </a:tbl>
          </a:graphicData>
        </a:graphic>
      </p:graphicFrame>
    </p:spTree>
    <p:extLst>
      <p:ext uri="{BB962C8B-B14F-4D97-AF65-F5344CB8AC3E}">
        <p14:creationId xmlns:p14="http://schemas.microsoft.com/office/powerpoint/2010/main" val="1303824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5414-9ED8-DD4B-A0EB-67303476CE20}"/>
              </a:ext>
            </a:extLst>
          </p:cNvPr>
          <p:cNvSpPr>
            <a:spLocks noGrp="1"/>
          </p:cNvSpPr>
          <p:nvPr>
            <p:ph type="title"/>
          </p:nvPr>
        </p:nvSpPr>
        <p:spPr/>
        <p:txBody>
          <a:bodyPr/>
          <a:lstStyle/>
          <a:p>
            <a:r>
              <a:rPr lang="en-US" dirty="0"/>
              <a:t>WEIGHTED RANDOM FORESTS SIMULATION</a:t>
            </a:r>
          </a:p>
        </p:txBody>
      </p:sp>
    </p:spTree>
    <p:extLst>
      <p:ext uri="{BB962C8B-B14F-4D97-AF65-F5344CB8AC3E}">
        <p14:creationId xmlns:p14="http://schemas.microsoft.com/office/powerpoint/2010/main" val="834245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3"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4" name="Rectangle 14">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0C7B232-99AD-9144-933D-95260EC29E74}"/>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sz="4100" kern="1200">
                <a:solidFill>
                  <a:srgbClr val="FFFFFF"/>
                </a:solidFill>
                <a:latin typeface="+mj-lt"/>
                <a:ea typeface="+mj-ea"/>
                <a:cs typeface="+mj-cs"/>
              </a:rPr>
              <a:t>COMPARISON</a:t>
            </a:r>
          </a:p>
        </p:txBody>
      </p:sp>
      <p:graphicFrame>
        <p:nvGraphicFramePr>
          <p:cNvPr id="4" name="Table 4">
            <a:extLst>
              <a:ext uri="{FF2B5EF4-FFF2-40B4-BE49-F238E27FC236}">
                <a16:creationId xmlns:a16="http://schemas.microsoft.com/office/drawing/2014/main" id="{0EB15300-C240-4847-945B-E30170BAA730}"/>
              </a:ext>
            </a:extLst>
          </p:cNvPr>
          <p:cNvGraphicFramePr>
            <a:graphicFrameLocks noGrp="1"/>
          </p:cNvGraphicFramePr>
          <p:nvPr>
            <p:extLst>
              <p:ext uri="{D42A27DB-BD31-4B8C-83A1-F6EECF244321}">
                <p14:modId xmlns:p14="http://schemas.microsoft.com/office/powerpoint/2010/main" val="2092618847"/>
              </p:ext>
            </p:extLst>
          </p:nvPr>
        </p:nvGraphicFramePr>
        <p:xfrm>
          <a:off x="643467" y="887217"/>
          <a:ext cx="6699238" cy="2675850"/>
        </p:xfrm>
        <a:graphic>
          <a:graphicData uri="http://schemas.openxmlformats.org/drawingml/2006/table">
            <a:tbl>
              <a:tblPr firstRow="1" bandRow="1">
                <a:solidFill>
                  <a:schemeClr val="bg1">
                    <a:lumMod val="95000"/>
                  </a:schemeClr>
                </a:solidFill>
                <a:tableStyleId>{5C22544A-7EE6-4342-B048-85BDC9FD1C3A}</a:tableStyleId>
              </a:tblPr>
              <a:tblGrid>
                <a:gridCol w="1018663">
                  <a:extLst>
                    <a:ext uri="{9D8B030D-6E8A-4147-A177-3AD203B41FA5}">
                      <a16:colId xmlns:a16="http://schemas.microsoft.com/office/drawing/2014/main" val="3446667583"/>
                    </a:ext>
                  </a:extLst>
                </a:gridCol>
                <a:gridCol w="1099262">
                  <a:extLst>
                    <a:ext uri="{9D8B030D-6E8A-4147-A177-3AD203B41FA5}">
                      <a16:colId xmlns:a16="http://schemas.microsoft.com/office/drawing/2014/main" val="3453500977"/>
                    </a:ext>
                  </a:extLst>
                </a:gridCol>
                <a:gridCol w="1146706">
                  <a:extLst>
                    <a:ext uri="{9D8B030D-6E8A-4147-A177-3AD203B41FA5}">
                      <a16:colId xmlns:a16="http://schemas.microsoft.com/office/drawing/2014/main" val="3672011078"/>
                    </a:ext>
                  </a:extLst>
                </a:gridCol>
                <a:gridCol w="850744">
                  <a:extLst>
                    <a:ext uri="{9D8B030D-6E8A-4147-A177-3AD203B41FA5}">
                      <a16:colId xmlns:a16="http://schemas.microsoft.com/office/drawing/2014/main" val="150943743"/>
                    </a:ext>
                  </a:extLst>
                </a:gridCol>
                <a:gridCol w="962578">
                  <a:extLst>
                    <a:ext uri="{9D8B030D-6E8A-4147-A177-3AD203B41FA5}">
                      <a16:colId xmlns:a16="http://schemas.microsoft.com/office/drawing/2014/main" val="1373092562"/>
                    </a:ext>
                  </a:extLst>
                </a:gridCol>
                <a:gridCol w="770541">
                  <a:extLst>
                    <a:ext uri="{9D8B030D-6E8A-4147-A177-3AD203B41FA5}">
                      <a16:colId xmlns:a16="http://schemas.microsoft.com/office/drawing/2014/main" val="764266111"/>
                    </a:ext>
                  </a:extLst>
                </a:gridCol>
                <a:gridCol w="850744">
                  <a:extLst>
                    <a:ext uri="{9D8B030D-6E8A-4147-A177-3AD203B41FA5}">
                      <a16:colId xmlns:a16="http://schemas.microsoft.com/office/drawing/2014/main" val="298498529"/>
                    </a:ext>
                  </a:extLst>
                </a:gridCol>
              </a:tblGrid>
              <a:tr h="397030">
                <a:tc>
                  <a:txBody>
                    <a:bodyPr/>
                    <a:lstStyle/>
                    <a:p>
                      <a:r>
                        <a:rPr lang="en-US" sz="1100" b="1" cap="none" spc="0">
                          <a:solidFill>
                            <a:schemeClr val="tx1"/>
                          </a:solidFill>
                        </a:rPr>
                        <a:t>Method</a:t>
                      </a: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err="1">
                          <a:solidFill>
                            <a:schemeClr val="tx1"/>
                          </a:solidFill>
                        </a:rPr>
                        <a:t>Acc_Positive</a:t>
                      </a:r>
                      <a:endParaRPr lang="en-US" sz="1100" b="1" cap="none" spc="0">
                        <a:solidFill>
                          <a:schemeClr val="tx1"/>
                        </a:solidFill>
                      </a:endParaRP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err="1">
                          <a:solidFill>
                            <a:schemeClr val="tx1"/>
                          </a:solidFill>
                        </a:rPr>
                        <a:t>Acc_Negative</a:t>
                      </a:r>
                      <a:endParaRPr lang="en-US" sz="1100" b="1" cap="none" spc="0">
                        <a:solidFill>
                          <a:schemeClr val="tx1"/>
                        </a:solidFill>
                      </a:endParaRP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a:solidFill>
                            <a:schemeClr val="tx1"/>
                          </a:solidFill>
                        </a:rPr>
                        <a:t>Precision</a:t>
                      </a: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err="1">
                          <a:solidFill>
                            <a:schemeClr val="tx1"/>
                          </a:solidFill>
                        </a:rPr>
                        <a:t>F_measure</a:t>
                      </a:r>
                      <a:endParaRPr lang="en-US" sz="1100" b="1" cap="none" spc="0">
                        <a:solidFill>
                          <a:schemeClr val="tx1"/>
                        </a:solidFill>
                      </a:endParaRP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err="1">
                          <a:solidFill>
                            <a:schemeClr val="tx1"/>
                          </a:solidFill>
                        </a:rPr>
                        <a:t>G_mean</a:t>
                      </a:r>
                      <a:endParaRPr lang="en-US" sz="1100" b="1" cap="none" spc="0">
                        <a:solidFill>
                          <a:schemeClr val="tx1"/>
                        </a:solidFill>
                      </a:endParaRP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100" b="1" cap="none" spc="0">
                          <a:solidFill>
                            <a:schemeClr val="tx1"/>
                          </a:solidFill>
                        </a:rPr>
                        <a:t>Weighted Accuracy</a:t>
                      </a:r>
                    </a:p>
                  </a:txBody>
                  <a:tcPr marL="45547" marR="65066" marT="13013" marB="9760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21262242"/>
                  </a:ext>
                </a:extLst>
              </a:tr>
              <a:tr h="220621">
                <a:tc>
                  <a:txBody>
                    <a:bodyPr/>
                    <a:lstStyle/>
                    <a:p>
                      <a:r>
                        <a:rPr lang="en-US" sz="900" cap="none" spc="0" dirty="0" err="1">
                          <a:solidFill>
                            <a:schemeClr val="tx1"/>
                          </a:solidFill>
                        </a:rPr>
                        <a:t>Standard_Ripper</a:t>
                      </a:r>
                      <a:endParaRPr lang="en-US" sz="900" cap="none" spc="0" dirty="0">
                        <a:solidFill>
                          <a:schemeClr val="tx1"/>
                        </a:solidFill>
                      </a:endParaRPr>
                    </a:p>
                  </a:txBody>
                  <a:tcPr marL="45547" marR="65066" marT="13013" marB="97600">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48.12</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99.61</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74.68</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58.11</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69.23</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dirty="0">
                          <a:solidFill>
                            <a:schemeClr val="tx1"/>
                          </a:solidFill>
                        </a:rPr>
                        <a:t>73.87</a:t>
                      </a:r>
                    </a:p>
                  </a:txBody>
                  <a:tcPr marL="45547" marR="65066" marT="13013" marB="97600">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25661844"/>
                  </a:ext>
                </a:extLst>
              </a:tr>
              <a:tr h="220621">
                <a:tc>
                  <a:txBody>
                    <a:bodyPr/>
                    <a:lstStyle/>
                    <a:p>
                      <a:r>
                        <a:rPr lang="en-US" sz="900" cap="none" spc="0" dirty="0">
                          <a:solidFill>
                            <a:schemeClr val="tx1"/>
                          </a:solidFill>
                        </a:rPr>
                        <a:t>SMOTE 100</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58.04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99.26</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64.96</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61.31</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75.90</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78.65</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059788903"/>
                  </a:ext>
                </a:extLst>
              </a:tr>
              <a:tr h="220621">
                <a:tc>
                  <a:txBody>
                    <a:bodyPr/>
                    <a:lstStyle/>
                    <a:p>
                      <a:r>
                        <a:rPr lang="en-US" sz="900" cap="none" spc="0">
                          <a:solidFill>
                            <a:schemeClr val="tx1"/>
                          </a:solidFill>
                        </a:rPr>
                        <a:t>SMOTE 200</a:t>
                      </a:r>
                    </a:p>
                  </a:txBody>
                  <a:tcPr marL="45547" marR="65066" marT="13013" marB="97600">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62.16</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99.04</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60.53</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60.45</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78.46</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80.58</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621882191"/>
                  </a:ext>
                </a:extLst>
              </a:tr>
              <a:tr h="220621">
                <a:tc>
                  <a:txBody>
                    <a:bodyPr/>
                    <a:lstStyle/>
                    <a:p>
                      <a:r>
                        <a:rPr lang="en-US" sz="900" cap="none" spc="0">
                          <a:solidFill>
                            <a:schemeClr val="tx1"/>
                          </a:solidFill>
                        </a:rPr>
                        <a:t>SMOTE BOOST 100</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61.73</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99.54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76.59</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68.36</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78.39</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80.63</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69202730"/>
                  </a:ext>
                </a:extLst>
              </a:tr>
              <a:tr h="220621">
                <a:tc>
                  <a:txBody>
                    <a:bodyPr/>
                    <a:lstStyle/>
                    <a:p>
                      <a:r>
                        <a:rPr lang="en-US" sz="900" cap="none" spc="0">
                          <a:solidFill>
                            <a:schemeClr val="tx1"/>
                          </a:solidFill>
                        </a:rPr>
                        <a:t>SMOTEBOOST 200</a:t>
                      </a:r>
                    </a:p>
                  </a:txBody>
                  <a:tcPr marL="45547" marR="65066" marT="13013" marB="97600">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62.63</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99.50</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74.54</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68.07</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78.94</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81.07</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686626683"/>
                  </a:ext>
                </a:extLst>
              </a:tr>
              <a:tr h="220621">
                <a:tc>
                  <a:txBody>
                    <a:bodyPr/>
                    <a:lstStyle/>
                    <a:p>
                      <a:r>
                        <a:rPr lang="en-US" sz="900" cap="none" spc="0" dirty="0">
                          <a:solidFill>
                            <a:schemeClr val="tx1"/>
                          </a:solidFill>
                        </a:rPr>
                        <a:t>BRF cutoff=.2</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70.00</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98.98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62.12</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65.83</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83.24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dirty="0">
                          <a:solidFill>
                            <a:schemeClr val="tx1"/>
                          </a:solidFill>
                        </a:rPr>
                        <a:t>84.49</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29957226"/>
                  </a:ext>
                </a:extLst>
              </a:tr>
              <a:tr h="220621">
                <a:tc>
                  <a:txBody>
                    <a:bodyPr/>
                    <a:lstStyle/>
                    <a:p>
                      <a:r>
                        <a:rPr lang="en-US" sz="900" cap="none" spc="0">
                          <a:solidFill>
                            <a:schemeClr val="tx1"/>
                          </a:solidFill>
                        </a:rPr>
                        <a:t>BRF cutoff=.3</a:t>
                      </a:r>
                    </a:p>
                  </a:txBody>
                  <a:tcPr marL="45547" marR="65066" marT="13013" marB="97600">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76.54</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dirty="0">
                          <a:solidFill>
                            <a:schemeClr val="tx1"/>
                          </a:solidFill>
                        </a:rPr>
                        <a:t>98.21</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50.51</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dirty="0">
                          <a:solidFill>
                            <a:schemeClr val="tx1"/>
                          </a:solidFill>
                        </a:rPr>
                        <a:t>60.86</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dirty="0">
                          <a:solidFill>
                            <a:schemeClr val="tx1"/>
                          </a:solidFill>
                        </a:rPr>
                        <a:t>86.70</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dirty="0">
                          <a:solidFill>
                            <a:schemeClr val="tx1"/>
                          </a:solidFill>
                        </a:rPr>
                        <a:t>87.38</a:t>
                      </a:r>
                    </a:p>
                  </a:txBody>
                  <a:tcPr marL="45547" marR="65066" marT="13013" marB="97600">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077441757"/>
                  </a:ext>
                </a:extLst>
              </a:tr>
              <a:tr h="220621">
                <a:tc>
                  <a:txBody>
                    <a:bodyPr/>
                    <a:lstStyle/>
                    <a:p>
                      <a:r>
                        <a:rPr lang="en-US" sz="900" cap="none" spc="0">
                          <a:solidFill>
                            <a:schemeClr val="tx1"/>
                          </a:solidFill>
                        </a:rPr>
                        <a:t>WRF weight=2:1</a:t>
                      </a:r>
                    </a:p>
                  </a:txBody>
                  <a:tcPr marL="45547" marR="65066" marT="13013" marB="97600">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65.38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99.57</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78.34</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71.28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80.68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82.48</a:t>
                      </a:r>
                    </a:p>
                  </a:txBody>
                  <a:tcPr marL="45547" marR="65066" marT="13013" marB="97600">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064877863"/>
                  </a:ext>
                </a:extLst>
              </a:tr>
              <a:tr h="220621">
                <a:tc>
                  <a:txBody>
                    <a:bodyPr/>
                    <a:lstStyle/>
                    <a:p>
                      <a:r>
                        <a:rPr lang="en-US" sz="900" cap="none" spc="0" dirty="0">
                          <a:solidFill>
                            <a:schemeClr val="tx1"/>
                          </a:solidFill>
                        </a:rPr>
                        <a:t>WRF weight =3:1</a:t>
                      </a:r>
                    </a:p>
                  </a:txBody>
                  <a:tcPr marL="45547" marR="65066" marT="13013" marB="97600">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dirty="0">
                          <a:solidFill>
                            <a:schemeClr val="tx1"/>
                          </a:solidFill>
                        </a:rPr>
                        <a:t>72.69</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99.25</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69.74</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71.18</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84.94</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dirty="0">
                          <a:solidFill>
                            <a:schemeClr val="tx1"/>
                          </a:solidFill>
                        </a:rPr>
                        <a:t>85.97</a:t>
                      </a:r>
                    </a:p>
                  </a:txBody>
                  <a:tcPr marL="45547" marR="65066" marT="13013" marB="97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57927004"/>
                  </a:ext>
                </a:extLst>
              </a:tr>
            </a:tbl>
          </a:graphicData>
        </a:graphic>
      </p:graphicFrame>
      <p:pic>
        <p:nvPicPr>
          <p:cNvPr id="18" name="Google Shape;243;p38">
            <a:extLst>
              <a:ext uri="{FF2B5EF4-FFF2-40B4-BE49-F238E27FC236}">
                <a16:creationId xmlns:a16="http://schemas.microsoft.com/office/drawing/2014/main" id="{CCCD402B-B69A-3A46-8CB2-A13A6C0938FA}"/>
              </a:ext>
            </a:extLst>
          </p:cNvPr>
          <p:cNvPicPr preferRelativeResize="0"/>
          <p:nvPr/>
        </p:nvPicPr>
        <p:blipFill>
          <a:blip r:embed="rId2">
            <a:alphaModFix/>
          </a:blip>
          <a:stretch>
            <a:fillRect/>
          </a:stretch>
        </p:blipFill>
        <p:spPr>
          <a:xfrm>
            <a:off x="643467" y="4084320"/>
            <a:ext cx="6372626" cy="2436173"/>
          </a:xfrm>
          <a:prstGeom prst="rect">
            <a:avLst/>
          </a:prstGeom>
          <a:noFill/>
          <a:ln>
            <a:noFill/>
          </a:ln>
        </p:spPr>
      </p:pic>
      <p:sp>
        <p:nvSpPr>
          <p:cNvPr id="6" name="TextBox 5">
            <a:extLst>
              <a:ext uri="{FF2B5EF4-FFF2-40B4-BE49-F238E27FC236}">
                <a16:creationId xmlns:a16="http://schemas.microsoft.com/office/drawing/2014/main" id="{0F1B4009-D8CF-9543-887A-513887772264}"/>
              </a:ext>
            </a:extLst>
          </p:cNvPr>
          <p:cNvSpPr txBox="1"/>
          <p:nvPr/>
        </p:nvSpPr>
        <p:spPr>
          <a:xfrm>
            <a:off x="1691640" y="457200"/>
            <a:ext cx="1614096" cy="369332"/>
          </a:xfrm>
          <a:prstGeom prst="rect">
            <a:avLst/>
          </a:prstGeom>
          <a:noFill/>
        </p:spPr>
        <p:txBody>
          <a:bodyPr wrap="none" rtlCol="0">
            <a:spAutoFit/>
          </a:bodyPr>
          <a:lstStyle/>
          <a:p>
            <a:r>
              <a:rPr lang="en-US" dirty="0"/>
              <a:t>PAPER RESULTS</a:t>
            </a:r>
          </a:p>
        </p:txBody>
      </p:sp>
      <p:sp>
        <p:nvSpPr>
          <p:cNvPr id="8" name="TextBox 7">
            <a:extLst>
              <a:ext uri="{FF2B5EF4-FFF2-40B4-BE49-F238E27FC236}">
                <a16:creationId xmlns:a16="http://schemas.microsoft.com/office/drawing/2014/main" id="{0797836A-F6BC-E748-9CF6-1868DE776A08}"/>
              </a:ext>
            </a:extLst>
          </p:cNvPr>
          <p:cNvSpPr txBox="1"/>
          <p:nvPr/>
        </p:nvSpPr>
        <p:spPr>
          <a:xfrm>
            <a:off x="1554480" y="3764280"/>
            <a:ext cx="1448345" cy="646331"/>
          </a:xfrm>
          <a:prstGeom prst="rect">
            <a:avLst/>
          </a:prstGeom>
          <a:noFill/>
        </p:spPr>
        <p:txBody>
          <a:bodyPr wrap="none" rtlCol="0">
            <a:spAutoFit/>
          </a:bodyPr>
          <a:lstStyle/>
          <a:p>
            <a:r>
              <a:rPr lang="en-US" dirty="0"/>
              <a:t>OUR RESULTS</a:t>
            </a:r>
          </a:p>
          <a:p>
            <a:endParaRPr lang="en-US" dirty="0"/>
          </a:p>
        </p:txBody>
      </p:sp>
      <p:pic>
        <p:nvPicPr>
          <p:cNvPr id="5" name="Picture 4">
            <a:extLst>
              <a:ext uri="{FF2B5EF4-FFF2-40B4-BE49-F238E27FC236}">
                <a16:creationId xmlns:a16="http://schemas.microsoft.com/office/drawing/2014/main" id="{E7A17348-AFA4-7D40-A661-265DDF22795D}"/>
              </a:ext>
            </a:extLst>
          </p:cNvPr>
          <p:cNvPicPr>
            <a:picLocks noChangeAspect="1"/>
          </p:cNvPicPr>
          <p:nvPr/>
        </p:nvPicPr>
        <p:blipFill>
          <a:blip r:embed="rId3"/>
          <a:stretch>
            <a:fillRect/>
          </a:stretch>
        </p:blipFill>
        <p:spPr>
          <a:xfrm>
            <a:off x="744251" y="6042750"/>
            <a:ext cx="6172200" cy="499450"/>
          </a:xfrm>
          <a:prstGeom prst="rect">
            <a:avLst/>
          </a:prstGeom>
        </p:spPr>
      </p:pic>
    </p:spTree>
    <p:extLst>
      <p:ext uri="{BB962C8B-B14F-4D97-AF65-F5344CB8AC3E}">
        <p14:creationId xmlns:p14="http://schemas.microsoft.com/office/powerpoint/2010/main" val="882270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53ED7-E87E-D14E-8A9B-C1E62C24C1A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SIMULATION RESULTS FROM PYTHON</a:t>
            </a:r>
          </a:p>
        </p:txBody>
      </p:sp>
      <p:sp>
        <p:nvSpPr>
          <p:cNvPr id="3" name="Rectangle 2">
            <a:extLst>
              <a:ext uri="{FF2B5EF4-FFF2-40B4-BE49-F238E27FC236}">
                <a16:creationId xmlns:a16="http://schemas.microsoft.com/office/drawing/2014/main" id="{8C6B72DA-D0EF-0D4A-8810-E2490A6D42E1}"/>
              </a:ext>
            </a:extLst>
          </p:cNvPr>
          <p:cNvSpPr/>
          <p:nvPr/>
        </p:nvSpPr>
        <p:spPr>
          <a:xfrm>
            <a:off x="5977217" y="3244334"/>
            <a:ext cx="237566" cy="369332"/>
          </a:xfrm>
          <a:prstGeom prst="rect">
            <a:avLst/>
          </a:prstGeom>
        </p:spPr>
        <p:txBody>
          <a:bodyPr wrap="none">
            <a:spAutoFit/>
          </a:bodyPr>
          <a:lstStyle/>
          <a:p>
            <a:pPr>
              <a:spcAft>
                <a:spcPts val="600"/>
              </a:spcAft>
            </a:pPr>
            <a:r>
              <a:rPr lang="en-US" dirty="0">
                <a:solidFill>
                  <a:srgbClr val="000000"/>
                </a:solidFill>
              </a:rPr>
              <a:t> </a:t>
            </a:r>
            <a:endParaRPr lang="en-US"/>
          </a:p>
        </p:txBody>
      </p:sp>
      <p:sp>
        <p:nvSpPr>
          <p:cNvPr id="4" name="Rectangle 3">
            <a:extLst>
              <a:ext uri="{FF2B5EF4-FFF2-40B4-BE49-F238E27FC236}">
                <a16:creationId xmlns:a16="http://schemas.microsoft.com/office/drawing/2014/main" id="{EED9D0DB-883A-FD40-83F0-079547146EFD}"/>
              </a:ext>
            </a:extLst>
          </p:cNvPr>
          <p:cNvSpPr/>
          <p:nvPr/>
        </p:nvSpPr>
        <p:spPr>
          <a:xfrm>
            <a:off x="5977217" y="3244334"/>
            <a:ext cx="237566" cy="369332"/>
          </a:xfrm>
          <a:prstGeom prst="rect">
            <a:avLst/>
          </a:prstGeom>
        </p:spPr>
        <p:txBody>
          <a:bodyPr wrap="none">
            <a:spAutoFit/>
          </a:bodyPr>
          <a:lstStyle/>
          <a:p>
            <a:pPr>
              <a:spcAft>
                <a:spcPts val="600"/>
              </a:spcAft>
            </a:pPr>
            <a:r>
              <a:rPr lang="en-US" dirty="0">
                <a:solidFill>
                  <a:srgbClr val="000000"/>
                </a:solidFill>
              </a:rPr>
              <a:t> </a:t>
            </a:r>
            <a:endParaRPr lang="en-US"/>
          </a:p>
        </p:txBody>
      </p:sp>
      <p:graphicFrame>
        <p:nvGraphicFramePr>
          <p:cNvPr id="5" name="Table 5">
            <a:extLst>
              <a:ext uri="{FF2B5EF4-FFF2-40B4-BE49-F238E27FC236}">
                <a16:creationId xmlns:a16="http://schemas.microsoft.com/office/drawing/2014/main" id="{EC3577C6-FAFF-1943-8437-E4EE8DB00FDC}"/>
              </a:ext>
            </a:extLst>
          </p:cNvPr>
          <p:cNvGraphicFramePr>
            <a:graphicFrameLocks noGrp="1"/>
          </p:cNvGraphicFramePr>
          <p:nvPr>
            <p:extLst>
              <p:ext uri="{D42A27DB-BD31-4B8C-83A1-F6EECF244321}">
                <p14:modId xmlns:p14="http://schemas.microsoft.com/office/powerpoint/2010/main" val="2311194532"/>
              </p:ext>
            </p:extLst>
          </p:nvPr>
        </p:nvGraphicFramePr>
        <p:xfrm>
          <a:off x="4038600" y="2488172"/>
          <a:ext cx="7188202" cy="1878270"/>
        </p:xfrm>
        <a:graphic>
          <a:graphicData uri="http://schemas.openxmlformats.org/drawingml/2006/table">
            <a:tbl>
              <a:tblPr firstRow="1" bandRow="1">
                <a:tableStyleId>{5C22544A-7EE6-4342-B048-85BDC9FD1C3A}</a:tableStyleId>
              </a:tblPr>
              <a:tblGrid>
                <a:gridCol w="1136335">
                  <a:extLst>
                    <a:ext uri="{9D8B030D-6E8A-4147-A177-3AD203B41FA5}">
                      <a16:colId xmlns:a16="http://schemas.microsoft.com/office/drawing/2014/main" val="3975861426"/>
                    </a:ext>
                  </a:extLst>
                </a:gridCol>
                <a:gridCol w="771558">
                  <a:extLst>
                    <a:ext uri="{9D8B030D-6E8A-4147-A177-3AD203B41FA5}">
                      <a16:colId xmlns:a16="http://schemas.microsoft.com/office/drawing/2014/main" val="1303378490"/>
                    </a:ext>
                  </a:extLst>
                </a:gridCol>
                <a:gridCol w="771558">
                  <a:extLst>
                    <a:ext uri="{9D8B030D-6E8A-4147-A177-3AD203B41FA5}">
                      <a16:colId xmlns:a16="http://schemas.microsoft.com/office/drawing/2014/main" val="1308805898"/>
                    </a:ext>
                  </a:extLst>
                </a:gridCol>
                <a:gridCol w="1145841">
                  <a:extLst>
                    <a:ext uri="{9D8B030D-6E8A-4147-A177-3AD203B41FA5}">
                      <a16:colId xmlns:a16="http://schemas.microsoft.com/office/drawing/2014/main" val="3444923023"/>
                    </a:ext>
                  </a:extLst>
                </a:gridCol>
                <a:gridCol w="771558">
                  <a:extLst>
                    <a:ext uri="{9D8B030D-6E8A-4147-A177-3AD203B41FA5}">
                      <a16:colId xmlns:a16="http://schemas.microsoft.com/office/drawing/2014/main" val="3557306433"/>
                    </a:ext>
                  </a:extLst>
                </a:gridCol>
                <a:gridCol w="1114227">
                  <a:extLst>
                    <a:ext uri="{9D8B030D-6E8A-4147-A177-3AD203B41FA5}">
                      <a16:colId xmlns:a16="http://schemas.microsoft.com/office/drawing/2014/main" val="1015093308"/>
                    </a:ext>
                  </a:extLst>
                </a:gridCol>
                <a:gridCol w="1477125">
                  <a:extLst>
                    <a:ext uri="{9D8B030D-6E8A-4147-A177-3AD203B41FA5}">
                      <a16:colId xmlns:a16="http://schemas.microsoft.com/office/drawing/2014/main" val="1691792200"/>
                    </a:ext>
                  </a:extLst>
                </a:gridCol>
              </a:tblGrid>
              <a:tr h="588949">
                <a:tc>
                  <a:txBody>
                    <a:bodyPr/>
                    <a:lstStyle/>
                    <a:p>
                      <a:r>
                        <a:rPr lang="en-US" sz="1600"/>
                        <a:t>METHOD</a:t>
                      </a:r>
                    </a:p>
                  </a:txBody>
                  <a:tcPr marL="79588" marR="79588" marT="39794" marB="39794"/>
                </a:tc>
                <a:tc>
                  <a:txBody>
                    <a:bodyPr/>
                    <a:lstStyle/>
                    <a:p>
                      <a:r>
                        <a:rPr lang="en-US" sz="1600"/>
                        <a:t>TPR</a:t>
                      </a:r>
                    </a:p>
                  </a:txBody>
                  <a:tcPr marL="79588" marR="79588" marT="39794" marB="39794"/>
                </a:tc>
                <a:tc>
                  <a:txBody>
                    <a:bodyPr/>
                    <a:lstStyle/>
                    <a:p>
                      <a:r>
                        <a:rPr lang="en-US" sz="1600"/>
                        <a:t>TNR</a:t>
                      </a:r>
                    </a:p>
                  </a:txBody>
                  <a:tcPr marL="79588" marR="79588" marT="39794" marB="39794"/>
                </a:tc>
                <a:tc>
                  <a:txBody>
                    <a:bodyPr/>
                    <a:lstStyle/>
                    <a:p>
                      <a:r>
                        <a:rPr lang="en-US" sz="1600"/>
                        <a:t>PRECISION</a:t>
                      </a:r>
                    </a:p>
                  </a:txBody>
                  <a:tcPr marL="79588" marR="79588" marT="39794" marB="39794"/>
                </a:tc>
                <a:tc>
                  <a:txBody>
                    <a:bodyPr/>
                    <a:lstStyle/>
                    <a:p>
                      <a:r>
                        <a:rPr lang="en-US" sz="1600"/>
                        <a:t>F1</a:t>
                      </a:r>
                    </a:p>
                  </a:txBody>
                  <a:tcPr marL="79588" marR="79588" marT="39794" marB="39794"/>
                </a:tc>
                <a:tc>
                  <a:txBody>
                    <a:bodyPr/>
                    <a:lstStyle/>
                    <a:p>
                      <a:r>
                        <a:rPr lang="en-US" sz="1600"/>
                        <a:t>G_MEAN</a:t>
                      </a:r>
                    </a:p>
                  </a:txBody>
                  <a:tcPr marL="79588" marR="79588" marT="39794" marB="39794"/>
                </a:tc>
                <a:tc>
                  <a:txBody>
                    <a:bodyPr/>
                    <a:lstStyle/>
                    <a:p>
                      <a:r>
                        <a:rPr lang="en-US" sz="1600"/>
                        <a:t>WT.ACCURACY</a:t>
                      </a:r>
                    </a:p>
                  </a:txBody>
                  <a:tcPr marL="79588" marR="79588" marT="39794" marB="39794"/>
                </a:tc>
                <a:extLst>
                  <a:ext uri="{0D108BD9-81ED-4DB2-BD59-A6C34878D82A}">
                    <a16:rowId xmlns:a16="http://schemas.microsoft.com/office/drawing/2014/main" val="2195861848"/>
                  </a:ext>
                </a:extLst>
              </a:tr>
              <a:tr h="588949">
                <a:tc>
                  <a:txBody>
                    <a:bodyPr/>
                    <a:lstStyle/>
                    <a:p>
                      <a:r>
                        <a:rPr lang="en-US" sz="1600"/>
                        <a:t>SMOTE 100</a:t>
                      </a:r>
                    </a:p>
                  </a:txBody>
                  <a:tcPr marL="79588" marR="79588" marT="39794" marB="39794"/>
                </a:tc>
                <a:tc>
                  <a:txBody>
                    <a:bodyPr/>
                    <a:lstStyle/>
                    <a:p>
                      <a:r>
                        <a:rPr lang="en-US" sz="1600"/>
                        <a:t>50.64</a:t>
                      </a:r>
                    </a:p>
                  </a:txBody>
                  <a:tcPr marL="79588" marR="79588" marT="39794" marB="39794"/>
                </a:tc>
                <a:tc>
                  <a:txBody>
                    <a:bodyPr/>
                    <a:lstStyle/>
                    <a:p>
                      <a:r>
                        <a:rPr lang="en-US" sz="1600"/>
                        <a:t>99.81</a:t>
                      </a:r>
                    </a:p>
                  </a:txBody>
                  <a:tcPr marL="79588" marR="79588" marT="39794" marB="39794"/>
                </a:tc>
                <a:tc>
                  <a:txBody>
                    <a:bodyPr/>
                    <a:lstStyle/>
                    <a:p>
                      <a:r>
                        <a:rPr lang="en-US" sz="1600"/>
                        <a:t>86.66</a:t>
                      </a:r>
                    </a:p>
                  </a:txBody>
                  <a:tcPr marL="79588" marR="79588" marT="39794" marB="39794"/>
                </a:tc>
                <a:tc>
                  <a:txBody>
                    <a:bodyPr/>
                    <a:lstStyle/>
                    <a:p>
                      <a:r>
                        <a:rPr lang="en-US" sz="1600"/>
                        <a:t>63.93</a:t>
                      </a:r>
                    </a:p>
                  </a:txBody>
                  <a:tcPr marL="79588" marR="79588" marT="39794" marB="39794"/>
                </a:tc>
                <a:tc>
                  <a:txBody>
                    <a:bodyPr/>
                    <a:lstStyle/>
                    <a:p>
                      <a:r>
                        <a:rPr lang="en-US" sz="1600"/>
                        <a:t>71.10</a:t>
                      </a:r>
                    </a:p>
                  </a:txBody>
                  <a:tcPr marL="79588" marR="79588" marT="39794" marB="39794"/>
                </a:tc>
                <a:tc>
                  <a:txBody>
                    <a:bodyPr/>
                    <a:lstStyle/>
                    <a:p>
                      <a:r>
                        <a:rPr lang="en-US" sz="1600" dirty="0"/>
                        <a:t>75.23</a:t>
                      </a:r>
                    </a:p>
                  </a:txBody>
                  <a:tcPr marL="79588" marR="79588" marT="39794" marB="39794"/>
                </a:tc>
                <a:extLst>
                  <a:ext uri="{0D108BD9-81ED-4DB2-BD59-A6C34878D82A}">
                    <a16:rowId xmlns:a16="http://schemas.microsoft.com/office/drawing/2014/main" val="1268014917"/>
                  </a:ext>
                </a:extLst>
              </a:tr>
              <a:tr h="350186">
                <a:tc>
                  <a:txBody>
                    <a:bodyPr/>
                    <a:lstStyle/>
                    <a:p>
                      <a:r>
                        <a:rPr lang="en-US" sz="1600"/>
                        <a:t>WRF 2:1</a:t>
                      </a:r>
                    </a:p>
                  </a:txBody>
                  <a:tcPr marL="79588" marR="79588" marT="39794" marB="39794"/>
                </a:tc>
                <a:tc>
                  <a:txBody>
                    <a:bodyPr/>
                    <a:lstStyle/>
                    <a:p>
                      <a:r>
                        <a:rPr lang="en-US" sz="1600"/>
                        <a:t>52.72</a:t>
                      </a:r>
                    </a:p>
                  </a:txBody>
                  <a:tcPr marL="79588" marR="79588" marT="39794" marB="39794"/>
                </a:tc>
                <a:tc>
                  <a:txBody>
                    <a:bodyPr/>
                    <a:lstStyle/>
                    <a:p>
                      <a:r>
                        <a:rPr lang="en-US" sz="1600"/>
                        <a:t>99.78</a:t>
                      </a:r>
                    </a:p>
                  </a:txBody>
                  <a:tcPr marL="79588" marR="79588" marT="39794" marB="39794"/>
                </a:tc>
                <a:tc>
                  <a:txBody>
                    <a:bodyPr/>
                    <a:lstStyle/>
                    <a:p>
                      <a:r>
                        <a:rPr lang="en-US" sz="1600"/>
                        <a:t>84.78</a:t>
                      </a:r>
                    </a:p>
                  </a:txBody>
                  <a:tcPr marL="79588" marR="79588" marT="39794" marB="39794"/>
                </a:tc>
                <a:tc>
                  <a:txBody>
                    <a:bodyPr/>
                    <a:lstStyle/>
                    <a:p>
                      <a:r>
                        <a:rPr lang="en-US" sz="1600"/>
                        <a:t>64.99</a:t>
                      </a:r>
                    </a:p>
                  </a:txBody>
                  <a:tcPr marL="79588" marR="79588" marT="39794" marB="39794"/>
                </a:tc>
                <a:tc>
                  <a:txBody>
                    <a:bodyPr/>
                    <a:lstStyle/>
                    <a:p>
                      <a:r>
                        <a:rPr lang="en-US" sz="1600"/>
                        <a:t>72.51</a:t>
                      </a:r>
                    </a:p>
                  </a:txBody>
                  <a:tcPr marL="79588" marR="79588" marT="39794" marB="39794"/>
                </a:tc>
                <a:tc>
                  <a:txBody>
                    <a:bodyPr/>
                    <a:lstStyle/>
                    <a:p>
                      <a:r>
                        <a:rPr lang="en-US" sz="1600" dirty="0"/>
                        <a:t>76.24</a:t>
                      </a:r>
                    </a:p>
                  </a:txBody>
                  <a:tcPr marL="79588" marR="79588" marT="39794" marB="39794"/>
                </a:tc>
                <a:extLst>
                  <a:ext uri="{0D108BD9-81ED-4DB2-BD59-A6C34878D82A}">
                    <a16:rowId xmlns:a16="http://schemas.microsoft.com/office/drawing/2014/main" val="191175532"/>
                  </a:ext>
                </a:extLst>
              </a:tr>
              <a:tr h="350186">
                <a:tc>
                  <a:txBody>
                    <a:bodyPr/>
                    <a:lstStyle/>
                    <a:p>
                      <a:r>
                        <a:rPr lang="en-US" sz="1600"/>
                        <a:t>WRF 3:1</a:t>
                      </a:r>
                    </a:p>
                  </a:txBody>
                  <a:tcPr marL="79588" marR="79588" marT="39794" marB="39794"/>
                </a:tc>
                <a:tc>
                  <a:txBody>
                    <a:bodyPr/>
                    <a:lstStyle/>
                    <a:p>
                      <a:r>
                        <a:rPr lang="en-US" sz="1600"/>
                        <a:t>52.70</a:t>
                      </a:r>
                    </a:p>
                  </a:txBody>
                  <a:tcPr marL="79588" marR="79588" marT="39794" marB="39794"/>
                </a:tc>
                <a:tc>
                  <a:txBody>
                    <a:bodyPr/>
                    <a:lstStyle/>
                    <a:p>
                      <a:r>
                        <a:rPr lang="en-US" sz="1600"/>
                        <a:t>99.90</a:t>
                      </a:r>
                    </a:p>
                  </a:txBody>
                  <a:tcPr marL="79588" marR="79588" marT="39794" marB="39794"/>
                </a:tc>
                <a:tc>
                  <a:txBody>
                    <a:bodyPr/>
                    <a:lstStyle/>
                    <a:p>
                      <a:r>
                        <a:rPr lang="en-US" sz="1600"/>
                        <a:t>92.85</a:t>
                      </a:r>
                    </a:p>
                  </a:txBody>
                  <a:tcPr marL="79588" marR="79588" marT="39794" marB="39794"/>
                </a:tc>
                <a:tc>
                  <a:txBody>
                    <a:bodyPr/>
                    <a:lstStyle/>
                    <a:p>
                      <a:r>
                        <a:rPr lang="en-US" sz="1600"/>
                        <a:t>67.24</a:t>
                      </a:r>
                    </a:p>
                  </a:txBody>
                  <a:tcPr marL="79588" marR="79588" marT="39794" marB="39794"/>
                </a:tc>
                <a:tc>
                  <a:txBody>
                    <a:bodyPr/>
                    <a:lstStyle/>
                    <a:p>
                      <a:r>
                        <a:rPr lang="en-US" sz="1600"/>
                        <a:t>72.56</a:t>
                      </a:r>
                    </a:p>
                  </a:txBody>
                  <a:tcPr marL="79588" marR="79588" marT="39794" marB="39794"/>
                </a:tc>
                <a:tc>
                  <a:txBody>
                    <a:bodyPr/>
                    <a:lstStyle/>
                    <a:p>
                      <a:r>
                        <a:rPr lang="en-US" sz="1600" dirty="0"/>
                        <a:t>76.30</a:t>
                      </a:r>
                    </a:p>
                  </a:txBody>
                  <a:tcPr marL="79588" marR="79588" marT="39794" marB="39794"/>
                </a:tc>
                <a:extLst>
                  <a:ext uri="{0D108BD9-81ED-4DB2-BD59-A6C34878D82A}">
                    <a16:rowId xmlns:a16="http://schemas.microsoft.com/office/drawing/2014/main" val="4283793659"/>
                  </a:ext>
                </a:extLst>
              </a:tr>
            </a:tbl>
          </a:graphicData>
        </a:graphic>
      </p:graphicFrame>
      <p:sp>
        <p:nvSpPr>
          <p:cNvPr id="6" name="TextBox 5">
            <a:extLst>
              <a:ext uri="{FF2B5EF4-FFF2-40B4-BE49-F238E27FC236}">
                <a16:creationId xmlns:a16="http://schemas.microsoft.com/office/drawing/2014/main" id="{15735CE4-8C31-3E4F-931B-AFCDC697245E}"/>
              </a:ext>
            </a:extLst>
          </p:cNvPr>
          <p:cNvSpPr txBox="1"/>
          <p:nvPr/>
        </p:nvSpPr>
        <p:spPr>
          <a:xfrm>
            <a:off x="4465320" y="5151120"/>
            <a:ext cx="5134195" cy="646331"/>
          </a:xfrm>
          <a:prstGeom prst="rect">
            <a:avLst/>
          </a:prstGeom>
          <a:noFill/>
        </p:spPr>
        <p:txBody>
          <a:bodyPr wrap="square" rtlCol="0">
            <a:spAutoFit/>
          </a:bodyPr>
          <a:lstStyle/>
          <a:p>
            <a:r>
              <a:rPr lang="en-US" dirty="0"/>
              <a:t>SMOTE 100 AND 200 GIVING THE SAME RESULTS IN PYTHON  </a:t>
            </a:r>
          </a:p>
        </p:txBody>
      </p:sp>
    </p:spTree>
    <p:extLst>
      <p:ext uri="{BB962C8B-B14F-4D97-AF65-F5344CB8AC3E}">
        <p14:creationId xmlns:p14="http://schemas.microsoft.com/office/powerpoint/2010/main" val="130734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3514925-335C-5B40-A71D-6C29BDB5EF41}"/>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Potential  Domains</a:t>
            </a: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91F8FF-E9DA-A040-A0CD-1A0507606C9D}"/>
              </a:ext>
            </a:extLst>
          </p:cNvPr>
          <p:cNvSpPr>
            <a:spLocks noGrp="1"/>
          </p:cNvSpPr>
          <p:nvPr>
            <p:ph idx="1"/>
          </p:nvPr>
        </p:nvSpPr>
        <p:spPr>
          <a:xfrm>
            <a:off x="6172200" y="804672"/>
            <a:ext cx="5221224" cy="5230368"/>
          </a:xfrm>
        </p:spPr>
        <p:txBody>
          <a:bodyPr anchor="ctr">
            <a:normAutofit/>
          </a:bodyPr>
          <a:lstStyle/>
          <a:p>
            <a:r>
              <a:rPr lang="en-US" altLang="zh-CN" sz="2400" b="1" i="1" dirty="0">
                <a:solidFill>
                  <a:srgbClr val="000000"/>
                </a:solidFill>
                <a:latin typeface="Times New Roman" panose="02020603050405020304" pitchFamily="18" charset="0"/>
                <a:cs typeface="Times New Roman" panose="02020603050405020304" pitchFamily="18" charset="0"/>
              </a:rPr>
              <a:t>Class imbalance is prevalent in many applications:</a:t>
            </a:r>
            <a:r>
              <a:rPr lang="en-US" altLang="zh-CN" sz="2400" i="1" dirty="0">
                <a:solidFill>
                  <a:srgbClr val="000000"/>
                </a:solidFill>
                <a:latin typeface="Times New Roman" panose="02020603050405020304" pitchFamily="18" charset="0"/>
                <a:cs typeface="Times New Roman" panose="02020603050405020304" pitchFamily="18" charset="0"/>
              </a:rPr>
              <a:t> fraud/intrusion detection, risk management, text classification, medical diagnosis/monitoring, etc.</a:t>
            </a:r>
          </a:p>
          <a:p>
            <a:endParaRPr lang="en-US" altLang="zh-CN" sz="2400" i="1" dirty="0">
              <a:solidFill>
                <a:srgbClr val="000000"/>
              </a:solidFill>
              <a:latin typeface="Times New Roman" panose="02020603050405020304" pitchFamily="18" charset="0"/>
              <a:cs typeface="Times New Roman" panose="02020603050405020304" pitchFamily="18" charset="0"/>
            </a:endParaRPr>
          </a:p>
          <a:p>
            <a:r>
              <a:rPr lang="en-US" altLang="zh-CN" sz="2400" b="1" i="1" dirty="0">
                <a:solidFill>
                  <a:srgbClr val="000000"/>
                </a:solidFill>
                <a:latin typeface="Times New Roman" panose="02020603050405020304" pitchFamily="18" charset="0"/>
                <a:cs typeface="Times New Roman" panose="02020603050405020304" pitchFamily="18" charset="0"/>
              </a:rPr>
              <a:t>Standard classifiers tend to be overwhelmed by the large classes and ignore the small ones,</a:t>
            </a:r>
            <a:r>
              <a:rPr lang="en-US" altLang="zh-CN" sz="2400" i="1" dirty="0">
                <a:solidFill>
                  <a:srgbClr val="000000"/>
                </a:solidFill>
                <a:latin typeface="Times New Roman" panose="02020603050405020304" pitchFamily="18" charset="0"/>
                <a:cs typeface="Times New Roman" panose="02020603050405020304" pitchFamily="18" charset="0"/>
              </a:rPr>
              <a:t> </a:t>
            </a:r>
          </a:p>
          <a:p>
            <a:pPr>
              <a:buFont typeface="Wingdings" pitchFamily="2" charset="2"/>
              <a:buNone/>
            </a:pPr>
            <a:r>
              <a:rPr lang="en-US" altLang="zh-CN" sz="2400" i="1" dirty="0">
                <a:solidFill>
                  <a:srgbClr val="000000"/>
                </a:solidFill>
                <a:latin typeface="Times New Roman" panose="02020603050405020304" pitchFamily="18" charset="0"/>
                <a:cs typeface="Times New Roman" panose="02020603050405020304" pitchFamily="18" charset="0"/>
              </a:rPr>
              <a:t>	i.e., tend to produce high predictive accuracy over the majority class, but poor predictive accuracy over the minority class</a:t>
            </a:r>
          </a:p>
          <a:p>
            <a:endParaRPr lang="en-US" sz="2400" dirty="0">
              <a:solidFill>
                <a:srgbClr val="000000"/>
              </a:solidFill>
            </a:endParaRPr>
          </a:p>
        </p:txBody>
      </p:sp>
    </p:spTree>
    <p:extLst>
      <p:ext uri="{BB962C8B-B14F-4D97-AF65-F5344CB8AC3E}">
        <p14:creationId xmlns:p14="http://schemas.microsoft.com/office/powerpoint/2010/main" val="304624581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5596-1E8A-3B46-85C6-AFAFA13067D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ROC Comparison </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8EF53C57-5438-DF4A-BB2D-B74AF4330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567" y="2788861"/>
            <a:ext cx="5455917" cy="327355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B582B66-8DD5-224C-920C-417ED7CBB0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2795681"/>
            <a:ext cx="5455917" cy="325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0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F022-1569-4745-B752-19A0B62BDF1F}"/>
              </a:ext>
            </a:extLst>
          </p:cNvPr>
          <p:cNvSpPr>
            <a:spLocks noGrp="1"/>
          </p:cNvSpPr>
          <p:nvPr>
            <p:ph type="title"/>
          </p:nvPr>
        </p:nvSpPr>
        <p:spPr/>
        <p:txBody>
          <a:bodyPr>
            <a:normAutofit fontScale="90000"/>
          </a:bodyPr>
          <a:lstStyle/>
          <a:p>
            <a:r>
              <a:rPr lang="en-US" dirty="0"/>
              <a:t>The paper  proposed two methods of learning imbalanced data with random forests </a:t>
            </a:r>
            <a:br>
              <a:rPr lang="en-US" dirty="0"/>
            </a:br>
            <a:endParaRPr lang="en-US" dirty="0"/>
          </a:p>
        </p:txBody>
      </p:sp>
      <p:sp>
        <p:nvSpPr>
          <p:cNvPr id="3" name="TextBox 2">
            <a:extLst>
              <a:ext uri="{FF2B5EF4-FFF2-40B4-BE49-F238E27FC236}">
                <a16:creationId xmlns:a16="http://schemas.microsoft.com/office/drawing/2014/main" id="{47F6C8C8-81F6-A64B-842B-F710A728BCD3}"/>
              </a:ext>
            </a:extLst>
          </p:cNvPr>
          <p:cNvSpPr txBox="1"/>
          <p:nvPr/>
        </p:nvSpPr>
        <p:spPr>
          <a:xfrm>
            <a:off x="1051618" y="1894114"/>
            <a:ext cx="8978988" cy="4247317"/>
          </a:xfrm>
          <a:prstGeom prst="rect">
            <a:avLst/>
          </a:prstGeom>
          <a:noFill/>
        </p:spPr>
        <p:txBody>
          <a:bodyPr wrap="square" rtlCol="0">
            <a:spAutoFit/>
          </a:bodyPr>
          <a:lstStyle/>
          <a:p>
            <a:endParaRPr lang="en-US" dirty="0"/>
          </a:p>
          <a:p>
            <a:pPr fontAlgn="base"/>
            <a:r>
              <a:rPr lang="en-US" b="1" dirty="0"/>
              <a:t>BRF:</a:t>
            </a:r>
            <a:r>
              <a:rPr lang="en-US" dirty="0"/>
              <a:t> down-sampling majority in each tree </a:t>
            </a:r>
          </a:p>
          <a:p>
            <a:pPr fontAlgn="base"/>
            <a:r>
              <a:rPr lang="en-US" b="1" dirty="0"/>
              <a:t>WRF: </a:t>
            </a:r>
            <a:r>
              <a:rPr lang="en-US" dirty="0"/>
              <a:t>incorporate class weights in several places </a:t>
            </a:r>
          </a:p>
          <a:p>
            <a:endParaRPr lang="en-US" b="1" dirty="0"/>
          </a:p>
          <a:p>
            <a:r>
              <a:rPr lang="en-US" b="1" dirty="0"/>
              <a:t>From the simulation and the results,</a:t>
            </a:r>
            <a:endParaRPr lang="en-US" dirty="0"/>
          </a:p>
          <a:p>
            <a:r>
              <a:rPr lang="en-US" dirty="0"/>
              <a:t>• Both show improvements over existing methods </a:t>
            </a:r>
          </a:p>
          <a:p>
            <a:r>
              <a:rPr lang="en-US" dirty="0"/>
              <a:t>• The two are about equally effective on real;</a:t>
            </a:r>
          </a:p>
          <a:p>
            <a:endParaRPr lang="en-US" dirty="0"/>
          </a:p>
          <a:p>
            <a:r>
              <a:rPr lang="en-US" dirty="0"/>
              <a:t>From our simulation results!</a:t>
            </a:r>
          </a:p>
          <a:p>
            <a:pPr marL="285750" indent="-285750">
              <a:buFontTx/>
              <a:buChar char="-"/>
            </a:pPr>
            <a:r>
              <a:rPr lang="en-US" dirty="0"/>
              <a:t>BRF shows improvements over existing methods</a:t>
            </a:r>
          </a:p>
          <a:p>
            <a:pPr marL="285750" indent="-285750">
              <a:buFontTx/>
              <a:buChar char="-"/>
            </a:pPr>
            <a:r>
              <a:rPr lang="en-US" dirty="0"/>
              <a:t>WRF (simulation might gone wrong): the method was added to </a:t>
            </a:r>
            <a:r>
              <a:rPr lang="en-US" dirty="0" err="1"/>
              <a:t>randomforest</a:t>
            </a:r>
            <a:r>
              <a:rPr lang="en-US" dirty="0"/>
              <a:t> package that build under R-3.2.1.</a:t>
            </a:r>
          </a:p>
          <a:p>
            <a:r>
              <a:rPr lang="en-US" dirty="0"/>
              <a:t> </a:t>
            </a:r>
          </a:p>
          <a:p>
            <a:br>
              <a:rPr lang="en-US" dirty="0"/>
            </a:br>
            <a:endParaRPr lang="en-US" dirty="0"/>
          </a:p>
        </p:txBody>
      </p:sp>
    </p:spTree>
    <p:extLst>
      <p:ext uri="{BB962C8B-B14F-4D97-AF65-F5344CB8AC3E}">
        <p14:creationId xmlns:p14="http://schemas.microsoft.com/office/powerpoint/2010/main" val="142937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244B792E-BF38-D446-B21E-E4B787AB6384}"/>
              </a:ext>
            </a:extLst>
          </p:cNvPr>
          <p:cNvSpPr>
            <a:spLocks noGrp="1"/>
          </p:cNvSpPr>
          <p:nvPr>
            <p:ph type="title"/>
          </p:nvPr>
        </p:nvSpPr>
        <p:spPr>
          <a:xfrm>
            <a:off x="640080" y="1243013"/>
            <a:ext cx="3855720" cy="4371974"/>
          </a:xfrm>
        </p:spPr>
        <p:txBody>
          <a:bodyPr>
            <a:normAutofit/>
          </a:bodyPr>
          <a:lstStyle/>
          <a:p>
            <a:r>
              <a:rPr lang="en-US">
                <a:solidFill>
                  <a:srgbClr val="3F3F3F"/>
                </a:solidFill>
              </a:rPr>
              <a:t>Common Approaches</a:t>
            </a:r>
          </a:p>
        </p:txBody>
      </p:sp>
      <p:sp>
        <p:nvSpPr>
          <p:cNvPr id="21" name="Content Placeholder 2">
            <a:extLst>
              <a:ext uri="{FF2B5EF4-FFF2-40B4-BE49-F238E27FC236}">
                <a16:creationId xmlns:a16="http://schemas.microsoft.com/office/drawing/2014/main" id="{860E5575-2CA3-E94C-A960-62BE0402FD93}"/>
              </a:ext>
            </a:extLst>
          </p:cNvPr>
          <p:cNvSpPr>
            <a:spLocks noGrp="1"/>
          </p:cNvSpPr>
          <p:nvPr>
            <p:ph idx="1"/>
          </p:nvPr>
        </p:nvSpPr>
        <p:spPr>
          <a:xfrm>
            <a:off x="6305550" y="1032987"/>
            <a:ext cx="5246370" cy="4792027"/>
          </a:xfrm>
        </p:spPr>
        <p:txBody>
          <a:bodyPr anchor="ctr">
            <a:normAutofit/>
          </a:bodyPr>
          <a:lstStyle/>
          <a:p>
            <a:r>
              <a:rPr lang="en-US" altLang="zh-CN" sz="2400" i="1">
                <a:solidFill>
                  <a:srgbClr val="FFFFFF"/>
                </a:solidFill>
              </a:rPr>
              <a:t>At the data level (re-samplings)</a:t>
            </a:r>
          </a:p>
          <a:p>
            <a:pPr>
              <a:buFont typeface="Wingdings" pitchFamily="2" charset="2"/>
              <a:buChar char="Ø"/>
            </a:pPr>
            <a:r>
              <a:rPr lang="en-US" altLang="zh-CN" sz="2400" b="1" i="1">
                <a:solidFill>
                  <a:srgbClr val="FFFFFF"/>
                </a:solidFill>
              </a:rPr>
              <a:t>Over- sampling</a:t>
            </a:r>
            <a:r>
              <a:rPr lang="en-US" altLang="zh-CN" sz="2400" i="1">
                <a:solidFill>
                  <a:srgbClr val="FFFFFF"/>
                </a:solidFill>
              </a:rPr>
              <a:t>:  increases the number of minority instances by over-sampling them</a:t>
            </a:r>
          </a:p>
          <a:p>
            <a:pPr>
              <a:buFont typeface="Wingdings" pitchFamily="2" charset="2"/>
              <a:buChar char="Ø"/>
            </a:pPr>
            <a:r>
              <a:rPr lang="en-US" altLang="zh-CN" sz="2400" b="1" i="1">
                <a:solidFill>
                  <a:srgbClr val="FFFFFF"/>
                </a:solidFill>
              </a:rPr>
              <a:t>Under-sampling</a:t>
            </a:r>
            <a:r>
              <a:rPr lang="en-US" altLang="zh-CN" sz="2400" i="1">
                <a:solidFill>
                  <a:srgbClr val="FFFFFF"/>
                </a:solidFill>
              </a:rPr>
              <a:t>: extract a smaller set of majority instances while preserving all the minority instances</a:t>
            </a:r>
          </a:p>
          <a:p>
            <a:r>
              <a:rPr lang="en-US" altLang="zh-CN" sz="2400" i="1">
                <a:solidFill>
                  <a:srgbClr val="FFFFFF"/>
                </a:solidFill>
              </a:rPr>
              <a:t>At the algorithmic level</a:t>
            </a:r>
          </a:p>
          <a:p>
            <a:pPr>
              <a:buFont typeface="Wingdings" pitchFamily="2" charset="2"/>
              <a:buChar char="Ø"/>
            </a:pPr>
            <a:r>
              <a:rPr lang="en-US" altLang="zh-CN" sz="2400" b="1" i="1">
                <a:solidFill>
                  <a:srgbClr val="FFFFFF"/>
                </a:solidFill>
              </a:rPr>
              <a:t>Cost-sensitive based</a:t>
            </a:r>
            <a:r>
              <a:rPr lang="en-US" altLang="zh-CN" sz="2400" i="1">
                <a:solidFill>
                  <a:srgbClr val="FFFFFF"/>
                </a:solidFill>
              </a:rPr>
              <a:t>: </a:t>
            </a:r>
            <a:r>
              <a:rPr lang="en-US" sz="2400">
                <a:solidFill>
                  <a:srgbClr val="FFFFFF"/>
                </a:solidFill>
              </a:rPr>
              <a:t>build misclassification cost into the algorithm </a:t>
            </a:r>
          </a:p>
          <a:p>
            <a:pPr>
              <a:buFont typeface="Wingdings" pitchFamily="2" charset="2"/>
              <a:buChar char="Ø"/>
            </a:pPr>
            <a:endParaRPr lang="en-US" altLang="zh-CN" sz="2400" i="1">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15315810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77DD4-8614-4447-9DAB-53D006F62B21}"/>
              </a:ext>
            </a:extLst>
          </p:cNvPr>
          <p:cNvSpPr>
            <a:spLocks noGrp="1"/>
          </p:cNvSpPr>
          <p:nvPr>
            <p:ph type="title"/>
          </p:nvPr>
        </p:nvSpPr>
        <p:spPr>
          <a:xfrm>
            <a:off x="594360" y="637125"/>
            <a:ext cx="3802276" cy="5256371"/>
          </a:xfrm>
        </p:spPr>
        <p:txBody>
          <a:bodyPr>
            <a:normAutofit/>
          </a:bodyPr>
          <a:lstStyle/>
          <a:p>
            <a:r>
              <a:rPr lang="en-US" sz="4800" dirty="0"/>
              <a:t>Various Methods (before 2004)</a:t>
            </a:r>
            <a:br>
              <a:rPr lang="en-US" sz="4800" dirty="0"/>
            </a:br>
            <a:endParaRPr lang="en-US" sz="4800" dirty="0"/>
          </a:p>
        </p:txBody>
      </p:sp>
      <p:graphicFrame>
        <p:nvGraphicFramePr>
          <p:cNvPr id="5" name="Content Placeholder 2">
            <a:extLst>
              <a:ext uri="{FF2B5EF4-FFF2-40B4-BE49-F238E27FC236}">
                <a16:creationId xmlns:a16="http://schemas.microsoft.com/office/drawing/2014/main" id="{9C5FACAF-A20F-4CAD-AEEF-B188B6BB8342}"/>
              </a:ext>
            </a:extLst>
          </p:cNvPr>
          <p:cNvGraphicFramePr>
            <a:graphicFrameLocks noGrp="1"/>
          </p:cNvGraphicFramePr>
          <p:nvPr>
            <p:ph idx="1"/>
            <p:extLst>
              <p:ext uri="{D42A27DB-BD31-4B8C-83A1-F6EECF244321}">
                <p14:modId xmlns:p14="http://schemas.microsoft.com/office/powerpoint/2010/main" val="149754520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01F1323B-45F2-CA4E-8F31-4866F6889FFF}"/>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
        <p:nvSpPr>
          <p:cNvPr id="6" name="Rectangle 5">
            <a:extLst>
              <a:ext uri="{FF2B5EF4-FFF2-40B4-BE49-F238E27FC236}">
                <a16:creationId xmlns:a16="http://schemas.microsoft.com/office/drawing/2014/main" id="{10733EF9-D775-1040-8AF4-21FE68DE60F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Tree>
    <p:extLst>
      <p:ext uri="{BB962C8B-B14F-4D97-AF65-F5344CB8AC3E}">
        <p14:creationId xmlns:p14="http://schemas.microsoft.com/office/powerpoint/2010/main" val="416646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D4A7B-FF48-4C4B-BDE6-B03687FBF5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RIPPER</a:t>
            </a:r>
          </a:p>
        </p:txBody>
      </p:sp>
      <p:cxnSp>
        <p:nvCxnSpPr>
          <p:cNvPr id="2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F1BBC8-A520-F940-B8CF-5C53F787E284}"/>
              </a:ext>
            </a:extLst>
          </p:cNvPr>
          <p:cNvSpPr>
            <a:spLocks noGrp="1"/>
          </p:cNvSpPr>
          <p:nvPr>
            <p:ph idx="1"/>
          </p:nvPr>
        </p:nvSpPr>
        <p:spPr>
          <a:xfrm>
            <a:off x="4976031" y="963877"/>
            <a:ext cx="6377769" cy="4930246"/>
          </a:xfrm>
        </p:spPr>
        <p:txBody>
          <a:bodyPr anchor="ctr">
            <a:normAutofit/>
          </a:bodyPr>
          <a:lstStyle/>
          <a:p>
            <a:r>
              <a:rPr lang="en-US" sz="2400" dirty="0"/>
              <a:t>The sequential covering algorithm for two classes (one positive, one negative) works like this:</a:t>
            </a:r>
            <a:br>
              <a:rPr lang="en-US" sz="2400" dirty="0"/>
            </a:br>
            <a:r>
              <a:rPr lang="en-US" sz="2400" dirty="0"/>
              <a:t>- Start with an empty list of rules (r list).</a:t>
            </a:r>
            <a:br>
              <a:rPr lang="en-US" sz="2400" dirty="0"/>
            </a:br>
            <a:r>
              <a:rPr lang="en-US" sz="2400" dirty="0"/>
              <a:t>Learn a rule r.</a:t>
            </a:r>
            <a:br>
              <a:rPr lang="en-US" sz="2400" dirty="0"/>
            </a:br>
            <a:r>
              <a:rPr lang="en-US" sz="2400" dirty="0"/>
              <a:t>- While the list of rules is below a certain quality threshold (or positive examples are not yet covered):</a:t>
            </a:r>
            <a:br>
              <a:rPr lang="en-US" sz="2400" dirty="0"/>
            </a:br>
            <a:r>
              <a:rPr lang="en-US" sz="2400" dirty="0"/>
              <a:t>       Add rule r to r list.</a:t>
            </a:r>
            <a:br>
              <a:rPr lang="en-US" sz="2400" dirty="0"/>
            </a:br>
            <a:r>
              <a:rPr lang="en-US" sz="2400" dirty="0"/>
              <a:t>       Remove all data points covered by rule r.</a:t>
            </a:r>
            <a:br>
              <a:rPr lang="en-US" sz="2400" dirty="0"/>
            </a:br>
            <a:r>
              <a:rPr lang="en-US" sz="2400" dirty="0"/>
              <a:t>       Learn another rule on the remaining data.</a:t>
            </a:r>
            <a:br>
              <a:rPr lang="en-US" sz="2400" dirty="0"/>
            </a:br>
            <a:r>
              <a:rPr lang="en-US" sz="2400" dirty="0"/>
              <a:t>- Return the decision list.</a:t>
            </a:r>
          </a:p>
          <a:p>
            <a:endParaRPr lang="en-US" sz="2400" dirty="0"/>
          </a:p>
        </p:txBody>
      </p:sp>
    </p:spTree>
    <p:extLst>
      <p:ext uri="{BB962C8B-B14F-4D97-AF65-F5344CB8AC3E}">
        <p14:creationId xmlns:p14="http://schemas.microsoft.com/office/powerpoint/2010/main" val="60915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66AD-AF2F-4F49-848A-7FA250E8A1A2}"/>
              </a:ext>
            </a:extLst>
          </p:cNvPr>
          <p:cNvSpPr>
            <a:spLocks noGrp="1"/>
          </p:cNvSpPr>
          <p:nvPr>
            <p:ph type="title"/>
          </p:nvPr>
        </p:nvSpPr>
        <p:spPr/>
        <p:txBody>
          <a:bodyPr/>
          <a:lstStyle/>
          <a:p>
            <a:r>
              <a:rPr lang="en-US" dirty="0"/>
              <a:t>RIPPER</a:t>
            </a:r>
          </a:p>
        </p:txBody>
      </p:sp>
      <p:pic>
        <p:nvPicPr>
          <p:cNvPr id="4" name="Google Shape;256;p40">
            <a:extLst>
              <a:ext uri="{FF2B5EF4-FFF2-40B4-BE49-F238E27FC236}">
                <a16:creationId xmlns:a16="http://schemas.microsoft.com/office/drawing/2014/main" id="{C936C1CE-2868-F943-BC9D-AE0523FBB5F7}"/>
              </a:ext>
            </a:extLst>
          </p:cNvPr>
          <p:cNvPicPr preferRelativeResize="0">
            <a:picLocks noGrp="1"/>
          </p:cNvPicPr>
          <p:nvPr>
            <p:ph idx="1"/>
          </p:nvPr>
        </p:nvPicPr>
        <p:blipFill>
          <a:blip r:embed="rId2">
            <a:alphaModFix/>
          </a:blip>
          <a:stretch>
            <a:fillRect/>
          </a:stretch>
        </p:blipFill>
        <p:spPr>
          <a:xfrm>
            <a:off x="2225040" y="1690688"/>
            <a:ext cx="7757160" cy="4410075"/>
          </a:xfrm>
          <a:prstGeom prst="rect">
            <a:avLst/>
          </a:prstGeom>
          <a:noFill/>
          <a:ln>
            <a:noFill/>
          </a:ln>
        </p:spPr>
      </p:pic>
    </p:spTree>
    <p:extLst>
      <p:ext uri="{BB962C8B-B14F-4D97-AF65-F5344CB8AC3E}">
        <p14:creationId xmlns:p14="http://schemas.microsoft.com/office/powerpoint/2010/main" val="210700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1615</Words>
  <Application>Microsoft Macintosh PowerPoint</Application>
  <PresentationFormat>Widescreen</PresentationFormat>
  <Paragraphs>381</Paragraphs>
  <Slides>51</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Alfa Slab One</vt:lpstr>
      <vt:lpstr>Arial</vt:lpstr>
      <vt:lpstr>Calibri</vt:lpstr>
      <vt:lpstr>Calibri Light</vt:lpstr>
      <vt:lpstr>Courier New</vt:lpstr>
      <vt:lpstr>Lucida Sans</vt:lpstr>
      <vt:lpstr>Times New Roman</vt:lpstr>
      <vt:lpstr>Wingdings</vt:lpstr>
      <vt:lpstr>Office Theme</vt:lpstr>
      <vt:lpstr>Worksheet</vt:lpstr>
      <vt:lpstr>Learning Imbalanced Data with Random Forests</vt:lpstr>
      <vt:lpstr>Outline</vt:lpstr>
      <vt:lpstr>Imbalance Data</vt:lpstr>
      <vt:lpstr>for 1 hour, google collects 1M e-mails randomly for our 1M example dataset only about 30 would actually  represent phishing e-mails</vt:lpstr>
      <vt:lpstr>Potential  Domains</vt:lpstr>
      <vt:lpstr>Common Approaches</vt:lpstr>
      <vt:lpstr>Various Methods (before 2004) </vt:lpstr>
      <vt:lpstr>RIPPER</vt:lpstr>
      <vt:lpstr>RIPPER</vt:lpstr>
      <vt:lpstr>SMOTE</vt:lpstr>
      <vt:lpstr>SMOTE</vt:lpstr>
      <vt:lpstr>SMOTE</vt:lpstr>
      <vt:lpstr>SMOTEBoost</vt:lpstr>
      <vt:lpstr>PowerPoint Presentation</vt:lpstr>
      <vt:lpstr>RANDOM FORESTS</vt:lpstr>
      <vt:lpstr>RANDOM FORESTS</vt:lpstr>
      <vt:lpstr>RANDOM FORESTS</vt:lpstr>
      <vt:lpstr>BALANCED RANDOM FORESTS (BRF)</vt:lpstr>
      <vt:lpstr>Tuning to create BRF</vt:lpstr>
      <vt:lpstr>Weighted  Random Forests (WRF)</vt:lpstr>
      <vt:lpstr>SMOTE</vt:lpstr>
      <vt:lpstr>PowerPoint Presentation</vt:lpstr>
      <vt:lpstr>SMOTE ROC</vt:lpstr>
      <vt:lpstr>   PYTHON SKLEARN PACKAGE IS USED </vt:lpstr>
      <vt:lpstr>PowerPoint Presentation</vt:lpstr>
      <vt:lpstr>ROC curve WRF </vt:lpstr>
      <vt:lpstr>Part of the problem: evaluation</vt:lpstr>
      <vt:lpstr>Performance Metrics</vt:lpstr>
      <vt:lpstr>“identification” tasks</vt:lpstr>
      <vt:lpstr>precision and recall</vt:lpstr>
      <vt:lpstr>precision and recall</vt:lpstr>
      <vt:lpstr>Maximizing precision</vt:lpstr>
      <vt:lpstr>Maximizing recall</vt:lpstr>
      <vt:lpstr>PowerPoint Presentation</vt:lpstr>
      <vt:lpstr>F1 and other averages</vt:lpstr>
      <vt:lpstr>Receiver Operating Characteristic Methodology</vt:lpstr>
      <vt:lpstr>Mammography Data</vt:lpstr>
      <vt:lpstr>ASSESSMENT</vt:lpstr>
      <vt:lpstr>SIMULATION</vt:lpstr>
      <vt:lpstr>RIPPER Method </vt:lpstr>
      <vt:lpstr>SMOTE Simulation - 100</vt:lpstr>
      <vt:lpstr>SMOTE Simulation - 200</vt:lpstr>
      <vt:lpstr>SMOTE BOOST SIMULATION - 100</vt:lpstr>
      <vt:lpstr>SMOTE BOOST SIMULATION - 200</vt:lpstr>
      <vt:lpstr>BRF cutoff=.2</vt:lpstr>
      <vt:lpstr>BRF cutoff=.3</vt:lpstr>
      <vt:lpstr>WEIGHTED RANDOM FORESTS SIMULATION</vt:lpstr>
      <vt:lpstr>COMPARISON</vt:lpstr>
      <vt:lpstr>SIMULATION RESULTS FROM PYTHON</vt:lpstr>
      <vt:lpstr>ROC Comparison </vt:lpstr>
      <vt:lpstr>The paper  proposed two methods of learning imbalanced data with random forests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Imbalanced Data with Random Forests</dc:title>
  <dc:creator>Ali Al-Ghaithi</dc:creator>
  <cp:lastModifiedBy>Ali Al-Ghaithi</cp:lastModifiedBy>
  <cp:revision>1</cp:revision>
  <dcterms:created xsi:type="dcterms:W3CDTF">2020-10-29T16:05:59Z</dcterms:created>
  <dcterms:modified xsi:type="dcterms:W3CDTF">2020-10-29T16:08:38Z</dcterms:modified>
</cp:coreProperties>
</file>