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9" autoAdjust="0"/>
    <p:restoredTop sz="88282" autoAdjust="0"/>
  </p:normalViewPr>
  <p:slideViewPr>
    <p:cSldViewPr snapToGrid="0">
      <p:cViewPr varScale="1">
        <p:scale>
          <a:sx n="51" d="100"/>
          <a:sy n="51" d="100"/>
        </p:scale>
        <p:origin x="208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E051-3081-4A36-93F5-CC4921343E0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1C03-3253-4581-88B5-C433C28EA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10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D1C03-3253-4581-88B5-C433C28EA8E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67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D1C03-3253-4581-88B5-C433C28EA8E5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30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0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07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37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6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3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527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12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0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3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78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907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5870-DDA0-41D8-9963-DCD9A78A21D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06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anvas.iuc.edu.tr" TargetMode="External"/><Relationship Id="rId2" Type="http://schemas.openxmlformats.org/officeDocument/2006/relationships/hyperlink" Target="mailto:eisenkul@iuc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ksis.iuc.edu.t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INTRODUCTION TO MACHINE LEARNING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5882"/>
          </a:xfrm>
        </p:spPr>
        <p:txBody>
          <a:bodyPr>
            <a:normAutofit fontScale="62500" lnSpcReduction="20000"/>
          </a:bodyPr>
          <a:lstStyle/>
          <a:p>
            <a:r>
              <a:rPr lang="tr-TR" sz="4300" b="1" dirty="0" err="1"/>
              <a:t>Week</a:t>
            </a:r>
            <a:r>
              <a:rPr lang="tr-TR" sz="4300" b="1" dirty="0"/>
              <a:t> #1</a:t>
            </a:r>
          </a:p>
          <a:p>
            <a:r>
              <a:rPr lang="tr-TR" sz="4300" b="1" dirty="0" err="1"/>
              <a:t>Introduction</a:t>
            </a:r>
            <a:r>
              <a:rPr lang="tr-TR" sz="4300" b="1" dirty="0"/>
              <a:t> </a:t>
            </a:r>
            <a:r>
              <a:rPr lang="tr-TR" sz="4300" b="1" dirty="0" err="1"/>
              <a:t>to</a:t>
            </a:r>
            <a:r>
              <a:rPr lang="tr-TR" sz="4300" b="1" dirty="0"/>
              <a:t> AI</a:t>
            </a:r>
          </a:p>
          <a:p>
            <a:endParaRPr lang="tr-TR" dirty="0"/>
          </a:p>
          <a:p>
            <a:r>
              <a:rPr lang="tr-TR" dirty="0" err="1"/>
              <a:t>Assist</a:t>
            </a:r>
            <a:r>
              <a:rPr lang="tr-TR" dirty="0"/>
              <a:t>. Prof. M. Erdem İSENKUL</a:t>
            </a:r>
          </a:p>
          <a:p>
            <a:r>
              <a:rPr lang="tr-TR" dirty="0" err="1"/>
              <a:t>Istanbul</a:t>
            </a:r>
            <a:r>
              <a:rPr lang="tr-TR" dirty="0"/>
              <a:t> University-Cerrahpasa, </a:t>
            </a:r>
            <a:r>
              <a:rPr lang="tr-TR" dirty="0" err="1"/>
              <a:t>Faculty</a:t>
            </a:r>
            <a:r>
              <a:rPr lang="tr-TR" dirty="0"/>
              <a:t> of </a:t>
            </a:r>
            <a:r>
              <a:rPr lang="tr-TR" dirty="0" err="1"/>
              <a:t>Engineering</a:t>
            </a:r>
            <a:endParaRPr lang="tr-TR" dirty="0"/>
          </a:p>
          <a:p>
            <a:r>
              <a:rPr lang="tr-TR" dirty="0"/>
              <a:t>2024-2025 / Fall</a:t>
            </a:r>
          </a:p>
          <a:p>
            <a:endParaRPr lang="tr-TR" dirty="0"/>
          </a:p>
          <a:p>
            <a:r>
              <a:rPr lang="tr-TR" dirty="0"/>
              <a:t>eisenkul@iuc.edu.tr</a:t>
            </a:r>
          </a:p>
        </p:txBody>
      </p:sp>
    </p:spTree>
    <p:extLst>
      <p:ext uri="{BB962C8B-B14F-4D97-AF65-F5344CB8AC3E}">
        <p14:creationId xmlns:p14="http://schemas.microsoft.com/office/powerpoint/2010/main" val="2440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'Scientific explanation of the mechanism of thinking and intelligent behavior and the embodiment of this mechanism in machines'</a:t>
            </a:r>
          </a:p>
          <a:p>
            <a:pPr marL="0" indent="0" algn="r">
              <a:buNone/>
            </a:pPr>
            <a:r>
              <a:rPr lang="tr-TR" dirty="0"/>
              <a:t>-</a:t>
            </a:r>
            <a:r>
              <a:rPr lang="en-US" dirty="0"/>
              <a:t>The American Association for Artificial Intelligence</a:t>
            </a:r>
          </a:p>
          <a:p>
            <a:r>
              <a:rPr lang="en-US" dirty="0"/>
              <a:t>'Artificial Intelligence is the science of creating a machine that can do things that humans can do using their intelligence' </a:t>
            </a:r>
            <a:endParaRPr lang="tr-TR" dirty="0"/>
          </a:p>
          <a:p>
            <a:pPr marL="0" indent="0" algn="r">
              <a:buNone/>
            </a:pPr>
            <a:r>
              <a:rPr lang="tr-TR" dirty="0"/>
              <a:t>-</a:t>
            </a:r>
            <a:r>
              <a:rPr lang="en-US" dirty="0"/>
              <a:t>Marvin Minsky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716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 is computer science that deals with the design of intelligent computer systems.</a:t>
            </a:r>
          </a:p>
          <a:p>
            <a:pPr marL="457200" lvl="1" indent="0">
              <a:buNone/>
            </a:pPr>
            <a:r>
              <a:rPr lang="en-US" dirty="0"/>
              <a:t>–Intelligent Computer System is one that exhibits qualities comparable to the intelligence of human behavior</a:t>
            </a:r>
          </a:p>
          <a:p>
            <a:pPr marL="457200" lvl="1" indent="0">
              <a:buNone/>
            </a:pPr>
            <a:r>
              <a:rPr lang="en-US" dirty="0"/>
              <a:t>For example, understanding language, learning, solving problems and reasoning</a:t>
            </a:r>
          </a:p>
          <a:p>
            <a:r>
              <a:rPr lang="en-US" dirty="0"/>
              <a:t>Artificial Intelligence applications generally have more contribution from other branches of science and engineering.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471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Sciences</a:t>
            </a:r>
            <a:r>
              <a:rPr lang="tr-TR" dirty="0"/>
              <a:t> </a:t>
            </a:r>
            <a:r>
              <a:rPr lang="tr-TR" dirty="0" err="1"/>
              <a:t>behind</a:t>
            </a:r>
            <a:r>
              <a:rPr lang="tr-TR" dirty="0"/>
              <a:t>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and engineering (hardware and software)</a:t>
            </a:r>
          </a:p>
          <a:p>
            <a:r>
              <a:rPr lang="en-US" dirty="0"/>
              <a:t>Math</a:t>
            </a:r>
            <a:r>
              <a:rPr lang="tr-TR" dirty="0" err="1"/>
              <a:t>ematics</a:t>
            </a:r>
            <a:r>
              <a:rPr lang="en-US" dirty="0"/>
              <a:t> (logic, algorithms, optimization)</a:t>
            </a:r>
          </a:p>
          <a:p>
            <a:r>
              <a:rPr lang="en-US" dirty="0"/>
              <a:t>Philosophy</a:t>
            </a:r>
            <a:r>
              <a:rPr lang="tr-TR" dirty="0"/>
              <a:t> </a:t>
            </a:r>
            <a:r>
              <a:rPr lang="en-US" dirty="0"/>
              <a:t>(rules of reasoning)</a:t>
            </a:r>
          </a:p>
          <a:p>
            <a:r>
              <a:rPr lang="en-US" dirty="0"/>
              <a:t>Concept science and psychology (modeling of human higher-order thinking processes)</a:t>
            </a:r>
          </a:p>
          <a:p>
            <a:r>
              <a:rPr lang="en-US" dirty="0"/>
              <a:t>Neuroscience (modeling of low-level human brain activity)</a:t>
            </a:r>
          </a:p>
          <a:p>
            <a:r>
              <a:rPr lang="tr-TR" dirty="0" err="1"/>
              <a:t>Statistics</a:t>
            </a:r>
            <a:endParaRPr lang="tr-TR" dirty="0"/>
          </a:p>
          <a:p>
            <a:r>
              <a:rPr lang="en-US" dirty="0"/>
              <a:t>Linguistics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386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of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endParaRPr lang="tr-TR" dirty="0"/>
          </a:p>
        </p:txBody>
      </p:sp>
      <p:pic>
        <p:nvPicPr>
          <p:cNvPr id="1030" name="Picture 6" descr="Nanomaterials | Free Full-Text | Self-Driving Laboratories for Development  of New Functional Materials and Optimizing Known Reactio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33" y="1439938"/>
            <a:ext cx="5278734" cy="512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1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Smart/</a:t>
            </a:r>
            <a:r>
              <a:rPr lang="tr-TR" dirty="0" err="1"/>
              <a:t>Intelligent</a:t>
            </a:r>
            <a:r>
              <a:rPr lang="tr-TR" dirty="0"/>
              <a:t> </a:t>
            </a:r>
            <a:r>
              <a:rPr lang="tr-TR" dirty="0" err="1"/>
              <a:t>Behavior’s</a:t>
            </a:r>
            <a:r>
              <a:rPr lang="tr-TR" dirty="0"/>
              <a:t> </a:t>
            </a:r>
            <a:r>
              <a:rPr lang="tr-TR" dirty="0" err="1"/>
              <a:t>Tips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Learning from experience</a:t>
            </a:r>
          </a:p>
          <a:p>
            <a:r>
              <a:rPr lang="en-US" dirty="0"/>
              <a:t>Successful and quick adaptation to a new situation</a:t>
            </a:r>
          </a:p>
          <a:p>
            <a:r>
              <a:rPr lang="en-US" dirty="0"/>
              <a:t>Problem solving</a:t>
            </a:r>
          </a:p>
          <a:p>
            <a:r>
              <a:rPr lang="en-US" dirty="0"/>
              <a:t>Finding and using information</a:t>
            </a:r>
          </a:p>
          <a:p>
            <a:r>
              <a:rPr lang="en-US" dirty="0"/>
              <a:t>Ability to reason</a:t>
            </a:r>
          </a:p>
          <a:p>
            <a:r>
              <a:rPr lang="en-US" dirty="0"/>
              <a:t>Ability to take advantage of coincidences</a:t>
            </a:r>
          </a:p>
          <a:p>
            <a:r>
              <a:rPr lang="en-US" dirty="0"/>
              <a:t>Ability to see the similarities between the different</a:t>
            </a:r>
          </a:p>
          <a:p>
            <a:r>
              <a:rPr lang="en-US" dirty="0"/>
              <a:t>Ability to see the differences between similar ones</a:t>
            </a:r>
          </a:p>
          <a:p>
            <a:r>
              <a:rPr lang="en-US" dirty="0"/>
              <a:t>Ability to generate new ideas / concepts</a:t>
            </a:r>
          </a:p>
          <a:p>
            <a:r>
              <a:rPr lang="en-US" dirty="0"/>
              <a:t>Ability to use very meaningful / contradictory information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981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Smart </a:t>
            </a:r>
            <a:r>
              <a:rPr lang="tr-TR" dirty="0" err="1"/>
              <a:t>Systems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divided into 4 classes:</a:t>
            </a:r>
          </a:p>
          <a:p>
            <a:pPr marL="457200" lvl="1" indent="0">
              <a:buNone/>
            </a:pPr>
            <a:r>
              <a:rPr lang="tr-TR" dirty="0"/>
              <a:t>-</a:t>
            </a:r>
            <a:r>
              <a:rPr lang="en-US" dirty="0"/>
              <a:t>Systems that think like humans</a:t>
            </a:r>
          </a:p>
          <a:p>
            <a:pPr marL="457200" lvl="1" indent="0">
              <a:buNone/>
            </a:pPr>
            <a:r>
              <a:rPr lang="en-US" dirty="0"/>
              <a:t>-Systems behaving like humans</a:t>
            </a:r>
          </a:p>
          <a:p>
            <a:pPr marL="457200" lvl="1" indent="0">
              <a:buNone/>
            </a:pPr>
            <a:r>
              <a:rPr lang="tr-TR" dirty="0"/>
              <a:t>-</a:t>
            </a:r>
            <a:r>
              <a:rPr lang="en-US" dirty="0"/>
              <a:t>Rational thinking systems</a:t>
            </a:r>
          </a:p>
          <a:p>
            <a:pPr marL="457200" lvl="1" indent="0">
              <a:buNone/>
            </a:pPr>
            <a:r>
              <a:rPr lang="tr-TR" dirty="0"/>
              <a:t>-</a:t>
            </a:r>
            <a:r>
              <a:rPr lang="en-US" dirty="0"/>
              <a:t>Systems that act rationally</a:t>
            </a:r>
          </a:p>
          <a:p>
            <a:r>
              <a:rPr lang="en-US" dirty="0"/>
              <a:t>Rational: As expected, logical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76" y="1369958"/>
            <a:ext cx="5620378" cy="32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Logical</a:t>
            </a:r>
            <a:r>
              <a:rPr lang="tr-TR" dirty="0"/>
              <a:t> / </a:t>
            </a:r>
            <a:r>
              <a:rPr lang="tr-TR" dirty="0" err="1"/>
              <a:t>Humanoid</a:t>
            </a:r>
            <a:r>
              <a:rPr lang="tr-TR" dirty="0"/>
              <a:t> </a:t>
            </a:r>
            <a:r>
              <a:rPr lang="tr-TR" dirty="0" err="1"/>
              <a:t>Selections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7178" y="1690688"/>
            <a:ext cx="6437644" cy="204451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38199" y="4261396"/>
            <a:ext cx="108480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logical</a:t>
            </a:r>
            <a:r>
              <a:rPr lang="tr-TR" sz="2800" dirty="0"/>
              <a:t> </a:t>
            </a:r>
            <a:r>
              <a:rPr lang="tr-TR" sz="2800" dirty="0" err="1"/>
              <a:t>choice</a:t>
            </a:r>
            <a:r>
              <a:rPr lang="tr-TR" sz="2800" dirty="0"/>
              <a:t>: </a:t>
            </a:r>
            <a:r>
              <a:rPr lang="tr-TR" sz="2800" dirty="0" err="1"/>
              <a:t>Samsung</a:t>
            </a:r>
            <a:r>
              <a:rPr lang="tr-TR" sz="2800" dirty="0"/>
              <a:t> </a:t>
            </a:r>
            <a:r>
              <a:rPr lang="tr-TR" sz="2800" dirty="0" err="1"/>
              <a:t>Galaxy</a:t>
            </a:r>
            <a:r>
              <a:rPr lang="tr-TR" sz="2800" dirty="0"/>
              <a:t> S5</a:t>
            </a:r>
          </a:p>
          <a:p>
            <a:r>
              <a:rPr lang="tr-TR" sz="2800" dirty="0" err="1"/>
              <a:t>People's</a:t>
            </a:r>
            <a:r>
              <a:rPr lang="tr-TR" sz="2800" dirty="0"/>
              <a:t> </a:t>
            </a:r>
            <a:r>
              <a:rPr lang="tr-TR" sz="2800" dirty="0" err="1"/>
              <a:t>choice</a:t>
            </a:r>
            <a:r>
              <a:rPr lang="tr-TR" sz="2800" dirty="0"/>
              <a:t>: </a:t>
            </a:r>
            <a:r>
              <a:rPr lang="tr-TR" sz="2800" dirty="0" err="1"/>
              <a:t>iPhone</a:t>
            </a:r>
            <a:r>
              <a:rPr lang="tr-TR" sz="2800" dirty="0"/>
              <a:t> 5S -&gt;</a:t>
            </a:r>
            <a:r>
              <a:rPr lang="tr-TR" sz="2800" dirty="0" err="1"/>
              <a:t>sales</a:t>
            </a:r>
            <a:r>
              <a:rPr lang="tr-TR" sz="2800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???</a:t>
            </a:r>
          </a:p>
          <a:p>
            <a:endParaRPr lang="tr-TR" sz="2800" dirty="0"/>
          </a:p>
          <a:p>
            <a:r>
              <a:rPr lang="en-US" sz="2800" dirty="0"/>
              <a:t>We don't always act rationally</a:t>
            </a:r>
            <a:r>
              <a:rPr lang="tr-TR" sz="28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5025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Smart </a:t>
            </a:r>
            <a:r>
              <a:rPr lang="tr-TR" dirty="0" err="1"/>
              <a:t>Systems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816258"/>
              </p:ext>
            </p:extLst>
          </p:nvPr>
        </p:nvGraphicFramePr>
        <p:xfrm>
          <a:off x="838201" y="1825623"/>
          <a:ext cx="5783664" cy="4072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436">
                  <a:extLst>
                    <a:ext uri="{9D8B030D-6E8A-4147-A177-3AD203B41FA5}">
                      <a16:colId xmlns:a16="http://schemas.microsoft.com/office/drawing/2014/main" val="4148904958"/>
                    </a:ext>
                  </a:extLst>
                </a:gridCol>
                <a:gridCol w="2483340">
                  <a:extLst>
                    <a:ext uri="{9D8B030D-6E8A-4147-A177-3AD203B41FA5}">
                      <a16:colId xmlns:a16="http://schemas.microsoft.com/office/drawing/2014/main" val="1348065400"/>
                    </a:ext>
                  </a:extLst>
                </a:gridCol>
                <a:gridCol w="1927888">
                  <a:extLst>
                    <a:ext uri="{9D8B030D-6E8A-4147-A177-3AD203B41FA5}">
                      <a16:colId xmlns:a16="http://schemas.microsoft.com/office/drawing/2014/main" val="3329167263"/>
                    </a:ext>
                  </a:extLst>
                </a:gridCol>
              </a:tblGrid>
              <a:tr h="1357586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Humanoid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Rational</a:t>
                      </a:r>
                      <a:endParaRPr lang="tr-T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1186560"/>
                  </a:ext>
                </a:extLst>
              </a:tr>
              <a:tr h="135758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Thinking</a:t>
                      </a:r>
                      <a:endParaRPr lang="tr-T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Understanding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Perception</a:t>
                      </a:r>
                      <a:r>
                        <a:rPr lang="tr-TR" dirty="0"/>
                        <a:t>) </a:t>
                      </a:r>
                      <a:r>
                        <a:rPr lang="tr-TR" dirty="0" err="1"/>
                        <a:t>Modelling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Demonstrating problems with logical expressions</a:t>
                      </a:r>
                      <a:endParaRPr lang="tr-T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5505839"/>
                  </a:ext>
                </a:extLst>
              </a:tr>
              <a:tr h="135758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Acting</a:t>
                      </a:r>
                      <a:endParaRPr lang="tr-T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Eliza</a:t>
                      </a:r>
                      <a:r>
                        <a:rPr lang="tr-TR" baseline="0" dirty="0"/>
                        <a:t> </a:t>
                      </a:r>
                      <a:r>
                        <a:rPr lang="tr-TR" baseline="0" dirty="0" err="1"/>
                        <a:t>and</a:t>
                      </a:r>
                      <a:r>
                        <a:rPr lang="tr-TR" baseline="0" dirty="0"/>
                        <a:t> Turing </a:t>
                      </a:r>
                      <a:r>
                        <a:rPr lang="tr-TR" baseline="0" dirty="0" err="1"/>
                        <a:t>Tests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Smart </a:t>
                      </a:r>
                      <a:r>
                        <a:rPr lang="tr-TR" dirty="0" err="1"/>
                        <a:t>Agents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438905"/>
                  </a:ext>
                </a:extLst>
              </a:tr>
            </a:tbl>
          </a:graphicData>
        </a:graphic>
      </p:graphicFrame>
      <p:sp>
        <p:nvSpPr>
          <p:cNvPr id="6" name="Bulut 5"/>
          <p:cNvSpPr/>
          <p:nvPr/>
        </p:nvSpPr>
        <p:spPr>
          <a:xfrm>
            <a:off x="6357257" y="1379011"/>
            <a:ext cx="3898762" cy="1612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Acting</a:t>
            </a:r>
            <a:r>
              <a:rPr lang="tr-TR" dirty="0"/>
              <a:t> </a:t>
            </a:r>
            <a:r>
              <a:rPr lang="tr-TR" dirty="0" err="1"/>
              <a:t>wisely</a:t>
            </a:r>
            <a:r>
              <a:rPr lang="tr-TR" dirty="0"/>
              <a:t>: </a:t>
            </a:r>
            <a:r>
              <a:rPr lang="tr-TR" dirty="0" err="1"/>
              <a:t>Thinking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acting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information</a:t>
            </a:r>
            <a:r>
              <a:rPr lang="tr-TR" dirty="0"/>
              <a:t>, </a:t>
            </a:r>
            <a:r>
              <a:rPr lang="tr-TR" dirty="0" err="1"/>
              <a:t>facts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evidence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879771" y="3983272"/>
            <a:ext cx="4625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 </a:t>
            </a:r>
            <a:r>
              <a:rPr lang="tr-TR" dirty="0" err="1"/>
              <a:t>discipline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programs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think</a:t>
            </a:r>
            <a:r>
              <a:rPr lang="tr-TR" dirty="0"/>
              <a:t>/</a:t>
            </a:r>
            <a:r>
              <a:rPr lang="tr-TR" dirty="0" err="1"/>
              <a:t>behave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humans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rationally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88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Like </a:t>
            </a:r>
            <a:r>
              <a:rPr lang="tr-TR" dirty="0"/>
              <a:t>a </a:t>
            </a:r>
            <a:r>
              <a:rPr lang="en-US" dirty="0"/>
              <a:t>Human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and researching systems that think like human beings is the field of study of cognitive science.</a:t>
            </a:r>
          </a:p>
          <a:p>
            <a:r>
              <a:rPr lang="en-US" dirty="0"/>
              <a:t>The aim of these studies is to analyze and understand the thinking processes of human beings and to benefit from computer models for this purpose.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77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Like </a:t>
            </a:r>
            <a:r>
              <a:rPr lang="tr-TR" dirty="0"/>
              <a:t>a </a:t>
            </a:r>
            <a:r>
              <a:rPr lang="en-US" dirty="0"/>
              <a:t>Human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Cognitive Modeling Approach</a:t>
            </a:r>
          </a:p>
          <a:p>
            <a:r>
              <a:rPr lang="en-US" dirty="0"/>
              <a:t>Cognitive Science uses experimental techniques in Psychology to produce theories about how the human mind works.</a:t>
            </a:r>
          </a:p>
          <a:p>
            <a:r>
              <a:rPr lang="en-US" dirty="0"/>
              <a:t>Considering not only input/output and behavior (like ELIZA), reasoning process</a:t>
            </a:r>
          </a:p>
          <a:p>
            <a:pPr marL="0" indent="0">
              <a:buNone/>
            </a:pPr>
            <a:r>
              <a:rPr lang="en-US" dirty="0"/>
              <a:t>The Computational</a:t>
            </a:r>
            <a:r>
              <a:rPr lang="tr-TR" dirty="0"/>
              <a:t> </a:t>
            </a:r>
            <a:r>
              <a:rPr lang="en-US" dirty="0"/>
              <a:t>Model should describe how the results are obtained:</a:t>
            </a:r>
          </a:p>
          <a:p>
            <a:pPr marL="457200" lvl="1" indent="0">
              <a:buNone/>
            </a:pPr>
            <a:r>
              <a:rPr lang="en-US" dirty="0"/>
              <a:t>-On what basis?</a:t>
            </a:r>
          </a:p>
          <a:p>
            <a:r>
              <a:rPr lang="en-US" dirty="0"/>
              <a:t>Ways to understand mental processes:</a:t>
            </a:r>
          </a:p>
          <a:p>
            <a:pPr lvl="1"/>
            <a:r>
              <a:rPr lang="en-US" dirty="0"/>
              <a:t>Introspection</a:t>
            </a:r>
          </a:p>
          <a:p>
            <a:pPr lvl="1"/>
            <a:r>
              <a:rPr lang="en-US" dirty="0"/>
              <a:t>Psychological experiments</a:t>
            </a:r>
          </a:p>
          <a:p>
            <a:pPr lvl="1"/>
            <a:r>
              <a:rPr lang="en-US" dirty="0"/>
              <a:t>Linguistics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390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Course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Lecturer</a:t>
            </a:r>
            <a:r>
              <a:rPr lang="tr-TR" b="1" dirty="0"/>
              <a:t>: </a:t>
            </a:r>
            <a:r>
              <a:rPr lang="tr-TR" dirty="0" err="1"/>
              <a:t>Assist</a:t>
            </a:r>
            <a:r>
              <a:rPr lang="tr-TR" dirty="0"/>
              <a:t>. Prof. Dr. Muhammed Erdem İSENKUL</a:t>
            </a:r>
          </a:p>
          <a:p>
            <a:pPr marL="0" indent="0">
              <a:buNone/>
            </a:pP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Faculty</a:t>
            </a:r>
            <a:r>
              <a:rPr lang="tr-TR" dirty="0"/>
              <a:t>,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Dept</a:t>
            </a:r>
            <a:r>
              <a:rPr lang="tr-TR" dirty="0"/>
              <a:t>. (</a:t>
            </a:r>
            <a:r>
              <a:rPr lang="tr-TR" dirty="0" err="1"/>
              <a:t>Avcilar</a:t>
            </a:r>
            <a:r>
              <a:rPr lang="tr-TR" dirty="0"/>
              <a:t> </a:t>
            </a:r>
            <a:r>
              <a:rPr lang="tr-TR" dirty="0" err="1"/>
              <a:t>Campus</a:t>
            </a:r>
            <a:r>
              <a:rPr lang="tr-TR" dirty="0"/>
              <a:t>, B </a:t>
            </a:r>
            <a:r>
              <a:rPr lang="tr-TR" dirty="0" err="1"/>
              <a:t>Block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b="1" dirty="0"/>
              <a:t>E-mail: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eisenkul@iuc.edu.tr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Course </a:t>
            </a:r>
            <a:r>
              <a:rPr lang="tr-TR" b="1" dirty="0" err="1"/>
              <a:t>website</a:t>
            </a:r>
            <a:r>
              <a:rPr lang="tr-TR" b="1" dirty="0"/>
              <a:t> &amp; </a:t>
            </a:r>
            <a:r>
              <a:rPr lang="tr-TR" b="1" dirty="0" err="1"/>
              <a:t>lecture</a:t>
            </a:r>
            <a:r>
              <a:rPr lang="tr-TR" b="1" dirty="0"/>
              <a:t> </a:t>
            </a:r>
            <a:r>
              <a:rPr lang="tr-TR" b="1" dirty="0" err="1"/>
              <a:t>notes</a:t>
            </a:r>
            <a:r>
              <a:rPr lang="tr-TR" b="1" dirty="0"/>
              <a:t>/</a:t>
            </a:r>
            <a:r>
              <a:rPr lang="tr-TR" b="1" dirty="0" err="1"/>
              <a:t>codes</a:t>
            </a:r>
            <a:r>
              <a:rPr lang="tr-TR" b="1" dirty="0"/>
              <a:t> &amp; </a:t>
            </a:r>
            <a:r>
              <a:rPr lang="tr-TR" b="1" dirty="0" err="1"/>
              <a:t>announcements</a:t>
            </a:r>
            <a:r>
              <a:rPr lang="tr-TR" b="1" dirty="0"/>
              <a:t>: </a:t>
            </a:r>
            <a:r>
              <a:rPr lang="tr-TR" dirty="0">
                <a:hlinkClick r:id="rId3"/>
              </a:rPr>
              <a:t>canvas.iuc.edu.tr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Grades</a:t>
            </a:r>
            <a:r>
              <a:rPr lang="tr-TR" b="1" dirty="0"/>
              <a:t> &amp; </a:t>
            </a:r>
            <a:r>
              <a:rPr lang="tr-TR" b="1" dirty="0" err="1"/>
              <a:t>exam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</a:p>
          <a:p>
            <a:pPr marL="0" indent="0">
              <a:buNone/>
            </a:pPr>
            <a:r>
              <a:rPr lang="tr-TR" dirty="0">
                <a:hlinkClick r:id="rId4"/>
              </a:rPr>
              <a:t>aksis.iuc.edu.tr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548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Acting</a:t>
            </a:r>
            <a:r>
              <a:rPr lang="en-US" dirty="0"/>
              <a:t> Like </a:t>
            </a:r>
            <a:r>
              <a:rPr lang="tr-TR" dirty="0"/>
              <a:t>a </a:t>
            </a:r>
            <a:r>
              <a:rPr lang="en-US" dirty="0"/>
              <a:t>Human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biggest goal of artificial intelligence research is to develop systems that behave like humans.</a:t>
            </a:r>
          </a:p>
          <a:p>
            <a:pPr marL="0" indent="0">
              <a:buNone/>
            </a:pPr>
            <a:r>
              <a:rPr lang="en-US" dirty="0"/>
              <a:t>•Turing test aims to develop a human-like model so that the questioner cannot distinguish between human and computer.</a:t>
            </a:r>
          </a:p>
          <a:p>
            <a:pPr marL="0" indent="0">
              <a:buNone/>
            </a:pPr>
            <a:r>
              <a:rPr lang="en-US" dirty="0"/>
              <a:t>– In the Turing test, the computer and human communicate with the interrogator via a terminal.</a:t>
            </a:r>
          </a:p>
          <a:p>
            <a:pPr marL="0" indent="0">
              <a:buNone/>
            </a:pPr>
            <a:r>
              <a:rPr lang="en-US" dirty="0"/>
              <a:t>– If the interrogator cannot determine whether the system it is communicating with is a human or a computer, the computer is deemed to have passed the Turing test.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194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Turing Test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Alan Turing (1950)</a:t>
            </a:r>
          </a:p>
          <a:p>
            <a:pPr marL="0" indent="0">
              <a:buNone/>
            </a:pPr>
            <a:r>
              <a:rPr lang="en-US" dirty="0"/>
              <a:t>"Can machines think?" and "Can machines act wisely?"</a:t>
            </a:r>
          </a:p>
          <a:p>
            <a:pPr marL="457200" lvl="1" indent="0">
              <a:buNone/>
            </a:pPr>
            <a:r>
              <a:rPr lang="en-US" dirty="0"/>
              <a:t>– It doesn't matter how the results are obtained</a:t>
            </a:r>
          </a:p>
          <a:p>
            <a:pPr marL="457200" lvl="1" indent="0">
              <a:buNone/>
            </a:pPr>
            <a:r>
              <a:rPr lang="en-US" dirty="0"/>
              <a:t>– It is important that the results are similar to the results obtained by the human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45" y="4011295"/>
            <a:ext cx="5602287" cy="2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0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Rational</a:t>
            </a:r>
            <a:r>
              <a:rPr lang="tr-TR" dirty="0"/>
              <a:t> </a:t>
            </a:r>
            <a:r>
              <a:rPr lang="tr-TR" dirty="0" err="1"/>
              <a:t>Thinking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Systems that are proven to be accurate and provide the optimal solution</a:t>
            </a:r>
          </a:p>
          <a:p>
            <a:r>
              <a:rPr lang="en-US" dirty="0"/>
              <a:t>It is based on logic.</a:t>
            </a:r>
          </a:p>
          <a:p>
            <a:r>
              <a:rPr lang="en-US" dirty="0"/>
              <a:t>The problem to be solved,</a:t>
            </a:r>
          </a:p>
          <a:p>
            <a:pPr marL="457200" lvl="1" indent="0">
              <a:buNone/>
            </a:pPr>
            <a:r>
              <a:rPr lang="en-US" dirty="0"/>
              <a:t>– expressed (described) with logical expressions,</a:t>
            </a:r>
          </a:p>
          <a:p>
            <a:pPr marL="457200" lvl="1" indent="0">
              <a:buNone/>
            </a:pPr>
            <a:r>
              <a:rPr lang="en-US" dirty="0"/>
              <a:t>– solved using inference rules</a:t>
            </a:r>
          </a:p>
          <a:p>
            <a:r>
              <a:rPr lang="en-US" dirty="0"/>
              <a:t>3 Important Problems:</a:t>
            </a:r>
          </a:p>
          <a:p>
            <a:pPr lvl="1"/>
            <a:r>
              <a:rPr lang="en-US" dirty="0"/>
              <a:t>Formulation of information</a:t>
            </a:r>
          </a:p>
          <a:p>
            <a:pPr lvl="1"/>
            <a:r>
              <a:rPr lang="en-US" dirty="0"/>
              <a:t>The existence of theoretically unsolvable problems</a:t>
            </a:r>
          </a:p>
          <a:p>
            <a:pPr lvl="1"/>
            <a:r>
              <a:rPr lang="en-US" dirty="0"/>
              <a:t>The insolubility of the theoretically solvable in practice</a:t>
            </a:r>
          </a:p>
          <a:p>
            <a:r>
              <a:rPr lang="en-US" dirty="0"/>
              <a:t>Artificial intelligence also aims to develop systems that can produce solutions in this way.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19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Rational</a:t>
            </a:r>
            <a:r>
              <a:rPr lang="tr-TR" dirty="0"/>
              <a:t> </a:t>
            </a:r>
            <a:r>
              <a:rPr lang="tr-TR" dirty="0" err="1"/>
              <a:t>Acting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Rational agent approach</a:t>
            </a:r>
          </a:p>
          <a:p>
            <a:r>
              <a:rPr lang="en-US" dirty="0"/>
              <a:t>Producing appropriate outputs for the given inputs</a:t>
            </a:r>
          </a:p>
          <a:p>
            <a:pPr marL="457200" lvl="1" indent="0">
              <a:buNone/>
            </a:pPr>
            <a:r>
              <a:rPr lang="en-US" dirty="0"/>
              <a:t>–these outputs may not always be correct, but the job is done</a:t>
            </a:r>
          </a:p>
          <a:p>
            <a:r>
              <a:rPr lang="en-US" dirty="0"/>
              <a:t>Use of heuristic methods and rules, simplifications that limit the search for a solution in a large problem space</a:t>
            </a:r>
          </a:p>
          <a:p>
            <a:pPr marL="457200" lvl="1" indent="0">
              <a:buNone/>
            </a:pPr>
            <a:r>
              <a:rPr lang="en-US" dirty="0"/>
              <a:t>– Intuitiveness does not guarantee optimal solution; but usually it offers very adequate solution</a:t>
            </a:r>
          </a:p>
          <a:p>
            <a:r>
              <a:rPr lang="en-US" dirty="0"/>
              <a:t>The aspects that distinguish 'Agent' programs from other programs:</a:t>
            </a:r>
          </a:p>
          <a:p>
            <a:pPr marL="457200" lvl="1" indent="0">
              <a:buNone/>
            </a:pPr>
            <a:r>
              <a:rPr lang="en-US" dirty="0"/>
              <a:t>– Autonomous (Autonomous) control</a:t>
            </a:r>
          </a:p>
          <a:p>
            <a:pPr marL="457200" lvl="1" indent="0">
              <a:buNone/>
            </a:pPr>
            <a:r>
              <a:rPr lang="en-US" dirty="0"/>
              <a:t>– Environment detection</a:t>
            </a:r>
          </a:p>
          <a:p>
            <a:pPr marL="457200" lvl="1" indent="0">
              <a:buNone/>
            </a:pPr>
            <a:r>
              <a:rPr lang="en-US" dirty="0"/>
              <a:t>– Survival over a long period of time</a:t>
            </a:r>
          </a:p>
          <a:p>
            <a:pPr marL="457200" lvl="1" indent="0">
              <a:buNone/>
            </a:pPr>
            <a:r>
              <a:rPr lang="en-US" dirty="0"/>
              <a:t>– Adapting to change</a:t>
            </a:r>
          </a:p>
          <a:p>
            <a:r>
              <a:rPr lang="en-US" dirty="0"/>
              <a:t>The rational agent acts in a way that achieves the best result.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128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Human </a:t>
            </a:r>
            <a:r>
              <a:rPr lang="tr-TR" dirty="0" err="1"/>
              <a:t>vs</a:t>
            </a:r>
            <a:r>
              <a:rPr lang="tr-TR" dirty="0"/>
              <a:t> AI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simple example of human intelligence:</a:t>
            </a:r>
          </a:p>
          <a:p>
            <a:r>
              <a:rPr lang="en-US" dirty="0"/>
              <a:t>The operation of one cell of the human eye in 10 </a:t>
            </a:r>
            <a:r>
              <a:rPr lang="en-US" dirty="0" err="1"/>
              <a:t>ms</a:t>
            </a:r>
            <a:r>
              <a:rPr lang="en-US" dirty="0"/>
              <a:t> is equal to the solution of 500 nonlinear differential equations systems with 100 variables.</a:t>
            </a:r>
          </a:p>
          <a:p>
            <a:pPr marL="457200" lvl="1" indent="0">
              <a:buNone/>
            </a:pPr>
            <a:r>
              <a:rPr lang="en-US" dirty="0"/>
              <a:t>– It takes a few minutes for the most powerful supercomputers in the world to decode this system.</a:t>
            </a:r>
          </a:p>
          <a:p>
            <a:r>
              <a:rPr lang="en-US" dirty="0"/>
              <a:t>There are at least 10 million cells in the human eye that communicate with each other.</a:t>
            </a:r>
          </a:p>
          <a:p>
            <a:pPr marL="457200" lvl="1" indent="0">
              <a:buNone/>
            </a:pPr>
            <a:r>
              <a:rPr lang="en-US" dirty="0"/>
              <a:t>– Therefore, it may take a supercomputer at least 100 years to do the ordinary job that the eye does every second.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13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History</a:t>
            </a:r>
            <a:r>
              <a:rPr lang="tr-TR" dirty="0"/>
              <a:t> of AI</a:t>
            </a:r>
          </a:p>
        </p:txBody>
      </p:sp>
      <p:pic>
        <p:nvPicPr>
          <p:cNvPr id="2050" name="Picture 2" descr="Datalchemy Insight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92" y="1330483"/>
            <a:ext cx="6648616" cy="534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71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Examples</a:t>
            </a:r>
            <a:r>
              <a:rPr lang="tr-TR" dirty="0"/>
              <a:t> of AI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Autonomous</a:t>
            </a:r>
            <a:r>
              <a:rPr lang="tr-TR" dirty="0"/>
              <a:t> </a:t>
            </a:r>
            <a:r>
              <a:rPr lang="tr-TR" dirty="0" err="1"/>
              <a:t>Vehicles</a:t>
            </a:r>
            <a:endParaRPr lang="tr-TR" dirty="0"/>
          </a:p>
          <a:p>
            <a:r>
              <a:rPr lang="tr-TR" dirty="0" err="1"/>
              <a:t>Chess</a:t>
            </a:r>
            <a:r>
              <a:rPr lang="tr-TR" dirty="0"/>
              <a:t> </a:t>
            </a:r>
            <a:r>
              <a:rPr lang="tr-TR" dirty="0" err="1"/>
              <a:t>Computers</a:t>
            </a:r>
            <a:endParaRPr lang="tr-TR" dirty="0"/>
          </a:p>
          <a:p>
            <a:r>
              <a:rPr lang="tr-TR" dirty="0"/>
              <a:t>Math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Geometry</a:t>
            </a:r>
            <a:r>
              <a:rPr lang="tr-TR" dirty="0"/>
              <a:t> </a:t>
            </a:r>
            <a:r>
              <a:rPr lang="tr-TR" dirty="0" err="1"/>
              <a:t>Theorem</a:t>
            </a:r>
            <a:r>
              <a:rPr lang="tr-TR" dirty="0"/>
              <a:t> </a:t>
            </a:r>
            <a:r>
              <a:rPr lang="tr-TR" dirty="0" err="1"/>
              <a:t>Proofs</a:t>
            </a:r>
            <a:endParaRPr lang="tr-TR" dirty="0"/>
          </a:p>
          <a:p>
            <a:r>
              <a:rPr lang="tr-TR" dirty="0" err="1"/>
              <a:t>Scientific</a:t>
            </a:r>
            <a:r>
              <a:rPr lang="tr-TR" dirty="0"/>
              <a:t> </a:t>
            </a:r>
            <a:r>
              <a:rPr lang="tr-TR" dirty="0" err="1"/>
              <a:t>Classifications</a:t>
            </a:r>
            <a:endParaRPr lang="tr-TR" dirty="0"/>
          </a:p>
          <a:p>
            <a:r>
              <a:rPr lang="tr-TR" dirty="0"/>
              <a:t>Advanced </a:t>
            </a:r>
            <a:r>
              <a:rPr lang="tr-TR" dirty="0" err="1"/>
              <a:t>Graphical</a:t>
            </a:r>
            <a:r>
              <a:rPr lang="tr-TR" dirty="0"/>
              <a:t> User </a:t>
            </a:r>
            <a:r>
              <a:rPr lang="tr-TR" dirty="0" err="1"/>
              <a:t>Interfaces</a:t>
            </a:r>
            <a:endParaRPr lang="tr-TR" dirty="0"/>
          </a:p>
          <a:p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Recognition</a:t>
            </a:r>
            <a:endParaRPr lang="tr-TR" dirty="0"/>
          </a:p>
          <a:p>
            <a:r>
              <a:rPr lang="tr-TR" dirty="0"/>
              <a:t>Voice </a:t>
            </a:r>
            <a:r>
              <a:rPr lang="tr-TR" dirty="0" err="1"/>
              <a:t>Recognition</a:t>
            </a:r>
            <a:endParaRPr lang="tr-TR" dirty="0"/>
          </a:p>
          <a:p>
            <a:r>
              <a:rPr lang="tr-TR" dirty="0"/>
              <a:t>Web </a:t>
            </a:r>
            <a:r>
              <a:rPr lang="tr-TR" dirty="0" err="1"/>
              <a:t>based</a:t>
            </a:r>
            <a:r>
              <a:rPr lang="tr-TR" dirty="0"/>
              <a:t> Applications</a:t>
            </a:r>
          </a:p>
          <a:p>
            <a:r>
              <a:rPr lang="tr-TR" dirty="0" err="1"/>
              <a:t>Deep</a:t>
            </a:r>
            <a:r>
              <a:rPr lang="tr-TR" dirty="0"/>
              <a:t> Learning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Images</a:t>
            </a:r>
            <a:endParaRPr lang="tr-TR" dirty="0"/>
          </a:p>
          <a:p>
            <a:r>
              <a:rPr lang="tr-TR" dirty="0" err="1"/>
              <a:t>Cyber</a:t>
            </a:r>
            <a:r>
              <a:rPr lang="tr-TR" dirty="0"/>
              <a:t> Security</a:t>
            </a:r>
          </a:p>
          <a:p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Sciences</a:t>
            </a:r>
            <a:endParaRPr lang="tr-TR" dirty="0"/>
          </a:p>
          <a:p>
            <a:r>
              <a:rPr lang="tr-TR" dirty="0" err="1"/>
              <a:t>Etc</a:t>
            </a:r>
            <a:r>
              <a:rPr lang="tr-T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77597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Course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4000" b="1" dirty="0" err="1">
                <a:solidFill>
                  <a:srgbClr val="FF0000"/>
                </a:solidFill>
              </a:rPr>
              <a:t>Grading</a:t>
            </a:r>
            <a:r>
              <a:rPr lang="tr-TR" sz="4000" b="1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tr-TR" sz="3600" b="1" dirty="0" err="1"/>
              <a:t>Midterm</a:t>
            </a:r>
            <a:r>
              <a:rPr lang="tr-TR" sz="3600" b="1" dirty="0"/>
              <a:t> (%30)</a:t>
            </a:r>
          </a:p>
          <a:p>
            <a:pPr lvl="2"/>
            <a:r>
              <a:rPr lang="tr-TR" sz="3200" dirty="0"/>
              <a:t>Classic</a:t>
            </a:r>
          </a:p>
          <a:p>
            <a:pPr marL="457200" lvl="1" indent="0">
              <a:buNone/>
            </a:pPr>
            <a:r>
              <a:rPr lang="tr-TR" sz="3600" b="1" dirty="0" err="1"/>
              <a:t>Homeworks</a:t>
            </a:r>
            <a:r>
              <a:rPr lang="tr-TR" sz="3600" b="1" dirty="0"/>
              <a:t> (%20)</a:t>
            </a:r>
          </a:p>
          <a:p>
            <a:pPr lvl="2"/>
            <a:r>
              <a:rPr lang="tr-TR" sz="3200" dirty="0" err="1"/>
              <a:t>Research</a:t>
            </a:r>
            <a:r>
              <a:rPr lang="tr-TR" sz="3200" dirty="0"/>
              <a:t> </a:t>
            </a:r>
            <a:r>
              <a:rPr lang="tr-TR" sz="3200" dirty="0" err="1"/>
              <a:t>Papers</a:t>
            </a:r>
            <a:endParaRPr lang="tr-TR" sz="3200" dirty="0"/>
          </a:p>
          <a:p>
            <a:pPr lvl="2"/>
            <a:r>
              <a:rPr lang="tr-TR" sz="3200" dirty="0"/>
              <a:t>Problem Solutions</a:t>
            </a:r>
          </a:p>
          <a:p>
            <a:pPr lvl="2"/>
            <a:r>
              <a:rPr lang="tr-TR" sz="3200" dirty="0"/>
              <a:t>Basic </a:t>
            </a:r>
            <a:r>
              <a:rPr lang="tr-TR" sz="3200" dirty="0" err="1"/>
              <a:t>Coding</a:t>
            </a:r>
            <a:endParaRPr lang="tr-TR" sz="3200" dirty="0"/>
          </a:p>
          <a:p>
            <a:pPr marL="457200" lvl="1" indent="0">
              <a:buNone/>
            </a:pPr>
            <a:r>
              <a:rPr lang="tr-TR" sz="3600" b="1" dirty="0"/>
              <a:t>Final Project (%50)</a:t>
            </a:r>
          </a:p>
          <a:p>
            <a:pPr lvl="2"/>
            <a:r>
              <a:rPr lang="tr-TR" sz="3200" dirty="0"/>
              <a:t>Report</a:t>
            </a:r>
          </a:p>
          <a:p>
            <a:pPr lvl="2"/>
            <a:r>
              <a:rPr lang="tr-TR" sz="32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43349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Course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Resources</a:t>
            </a:r>
            <a:r>
              <a:rPr lang="tr-TR" b="1" dirty="0"/>
              <a:t>: </a:t>
            </a:r>
          </a:p>
          <a:p>
            <a:pPr lvl="1"/>
            <a:r>
              <a:rPr lang="tr-TR" altLang="tr-TR" b="1" dirty="0">
                <a:solidFill>
                  <a:srgbClr val="FF0000"/>
                </a:solidFill>
              </a:rPr>
              <a:t>Book-1: </a:t>
            </a:r>
            <a:r>
              <a:rPr lang="en-US" altLang="tr-TR" dirty="0"/>
              <a:t>S. Russell and P. </a:t>
            </a:r>
            <a:r>
              <a:rPr lang="en-US" altLang="tr-TR" dirty="0" err="1"/>
              <a:t>Norvig</a:t>
            </a:r>
            <a:r>
              <a:rPr lang="tr-TR" altLang="tr-TR" dirty="0"/>
              <a:t>,</a:t>
            </a:r>
            <a:r>
              <a:rPr lang="en-US" altLang="tr-TR" dirty="0"/>
              <a:t> </a:t>
            </a:r>
            <a:r>
              <a:rPr lang="en-US" altLang="tr-TR" i="1" dirty="0"/>
              <a:t>Artificial Intelligence: A Modern Approach</a:t>
            </a:r>
            <a:r>
              <a:rPr lang="tr-TR" altLang="tr-TR" i="1" dirty="0"/>
              <a:t>, </a:t>
            </a:r>
            <a:r>
              <a:rPr lang="en-US" altLang="tr-TR" dirty="0"/>
              <a:t>Prentice Hall</a:t>
            </a:r>
            <a:endParaRPr lang="tr-TR" altLang="tr-TR" dirty="0"/>
          </a:p>
          <a:p>
            <a:pPr lvl="1"/>
            <a:r>
              <a:rPr lang="tr-TR" b="1" dirty="0">
                <a:solidFill>
                  <a:srgbClr val="FF0000"/>
                </a:solidFill>
              </a:rPr>
              <a:t>Book-2: </a:t>
            </a:r>
            <a:r>
              <a:rPr lang="tr-TR" dirty="0"/>
              <a:t>Z. Demirkol, </a:t>
            </a:r>
            <a:r>
              <a:rPr lang="tr-TR" i="1" dirty="0"/>
              <a:t>Herkes için Yapay Zeka</a:t>
            </a:r>
            <a:r>
              <a:rPr lang="tr-TR" dirty="0"/>
              <a:t>, Genç Destek</a:t>
            </a:r>
          </a:p>
          <a:p>
            <a:pPr lvl="1"/>
            <a:r>
              <a:rPr lang="tr-TR" dirty="0"/>
              <a:t>Open Courses</a:t>
            </a:r>
          </a:p>
          <a:p>
            <a:pPr lvl="1"/>
            <a:r>
              <a:rPr lang="tr-TR" dirty="0"/>
              <a:t>Youtube</a:t>
            </a:r>
          </a:p>
          <a:p>
            <a:pPr lvl="1"/>
            <a:r>
              <a:rPr lang="tr-TR" dirty="0" err="1"/>
              <a:t>Blogs</a:t>
            </a:r>
            <a:endParaRPr lang="tr-TR" dirty="0"/>
          </a:p>
          <a:p>
            <a:pPr lvl="1"/>
            <a:r>
              <a:rPr lang="tr-TR" dirty="0" err="1"/>
              <a:t>etc</a:t>
            </a:r>
            <a:r>
              <a:rPr lang="tr-T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186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Basic </a:t>
            </a:r>
            <a:r>
              <a:rPr lang="tr-TR" dirty="0" err="1"/>
              <a:t>Concepts</a:t>
            </a:r>
            <a:r>
              <a:rPr lang="tr-TR" dirty="0"/>
              <a:t> of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endParaRPr lang="tr-TR" dirty="0"/>
          </a:p>
          <a:p>
            <a:r>
              <a:rPr lang="tr-TR" dirty="0"/>
              <a:t>Data </a:t>
            </a:r>
            <a:r>
              <a:rPr lang="tr-TR" dirty="0" err="1"/>
              <a:t>Science</a:t>
            </a:r>
            <a:endParaRPr lang="tr-TR" dirty="0"/>
          </a:p>
          <a:p>
            <a:r>
              <a:rPr lang="tr-TR" dirty="0"/>
              <a:t>Machine Learning </a:t>
            </a:r>
            <a:r>
              <a:rPr lang="tr-TR" dirty="0" err="1"/>
              <a:t>Algorithms</a:t>
            </a:r>
            <a:endParaRPr lang="tr-TR" dirty="0"/>
          </a:p>
          <a:p>
            <a:r>
              <a:rPr lang="tr-TR" dirty="0"/>
              <a:t>Machine Learning Applications</a:t>
            </a:r>
          </a:p>
          <a:p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r>
              <a:rPr lang="tr-TR" dirty="0" err="1"/>
              <a:t>Deep</a:t>
            </a:r>
            <a:r>
              <a:rPr lang="tr-TR" dirty="0"/>
              <a:t> Learning</a:t>
            </a:r>
          </a:p>
          <a:p>
            <a:r>
              <a:rPr lang="tr-TR" dirty="0" err="1"/>
              <a:t>Computer</a:t>
            </a:r>
            <a:r>
              <a:rPr lang="tr-TR" dirty="0"/>
              <a:t> Vision</a:t>
            </a:r>
          </a:p>
          <a:p>
            <a:r>
              <a:rPr lang="tr-TR" dirty="0"/>
              <a:t>Natural Language </a:t>
            </a:r>
            <a:r>
              <a:rPr lang="tr-TR" dirty="0" err="1"/>
              <a:t>Processing</a:t>
            </a:r>
            <a:endParaRPr lang="tr-TR" dirty="0"/>
          </a:p>
          <a:p>
            <a:r>
              <a:rPr lang="tr-TR" dirty="0"/>
              <a:t>Development of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 Applications</a:t>
            </a:r>
          </a:p>
        </p:txBody>
      </p:sp>
      <p:pic>
        <p:nvPicPr>
          <p:cNvPr id="4098" name="Picture 2" descr="Greater Manchester AI | Greater Business. Greater Security. Greater  Manche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99384" y="535232"/>
            <a:ext cx="5187950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95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Basic </a:t>
            </a:r>
            <a:r>
              <a:rPr lang="tr-TR" dirty="0" err="1"/>
              <a:t>Concepts</a:t>
            </a:r>
            <a:r>
              <a:rPr lang="tr-TR" dirty="0"/>
              <a:t> of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Intelligence</a:t>
            </a:r>
            <a:r>
              <a:rPr lang="tr-TR" dirty="0"/>
              <a:t>?</a:t>
            </a:r>
          </a:p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?</a:t>
            </a:r>
          </a:p>
          <a:p>
            <a:r>
              <a:rPr lang="tr-TR" dirty="0" err="1"/>
              <a:t>Sciences</a:t>
            </a:r>
            <a:r>
              <a:rPr lang="tr-TR" dirty="0"/>
              <a:t> </a:t>
            </a:r>
            <a:r>
              <a:rPr lang="tr-TR" dirty="0" err="1"/>
              <a:t>behind</a:t>
            </a:r>
            <a:r>
              <a:rPr lang="tr-TR" dirty="0"/>
              <a:t>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of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endParaRPr lang="tr-TR" dirty="0"/>
          </a:p>
          <a:p>
            <a:r>
              <a:rPr lang="tr-TR" dirty="0"/>
              <a:t>Smart/</a:t>
            </a:r>
            <a:r>
              <a:rPr lang="tr-TR" dirty="0" err="1"/>
              <a:t>Intelligent</a:t>
            </a:r>
            <a:r>
              <a:rPr lang="tr-TR" dirty="0"/>
              <a:t> </a:t>
            </a:r>
            <a:r>
              <a:rPr lang="tr-TR" dirty="0" err="1"/>
              <a:t>Behavior’s</a:t>
            </a:r>
            <a:r>
              <a:rPr lang="tr-TR" dirty="0"/>
              <a:t> </a:t>
            </a:r>
            <a:r>
              <a:rPr lang="tr-TR" dirty="0" err="1"/>
              <a:t>Tips</a:t>
            </a:r>
            <a:endParaRPr lang="tr-TR" dirty="0"/>
          </a:p>
          <a:p>
            <a:r>
              <a:rPr lang="tr-TR" dirty="0"/>
              <a:t>Smart </a:t>
            </a:r>
            <a:r>
              <a:rPr lang="tr-TR" dirty="0" err="1"/>
              <a:t>Systems</a:t>
            </a:r>
            <a:endParaRPr lang="tr-TR" dirty="0"/>
          </a:p>
          <a:p>
            <a:r>
              <a:rPr lang="tr-TR" dirty="0" err="1"/>
              <a:t>Logical</a:t>
            </a:r>
            <a:r>
              <a:rPr lang="tr-TR" dirty="0"/>
              <a:t> / </a:t>
            </a:r>
            <a:r>
              <a:rPr lang="tr-TR" dirty="0" err="1"/>
              <a:t>Humanoid</a:t>
            </a:r>
            <a:r>
              <a:rPr lang="tr-TR" dirty="0"/>
              <a:t> </a:t>
            </a:r>
            <a:r>
              <a:rPr lang="tr-TR" dirty="0" err="1"/>
              <a:t>Selections</a:t>
            </a:r>
            <a:endParaRPr lang="tr-TR" dirty="0"/>
          </a:p>
          <a:p>
            <a:r>
              <a:rPr lang="en-US" dirty="0"/>
              <a:t>Thinking Like </a:t>
            </a:r>
            <a:r>
              <a:rPr lang="tr-TR" dirty="0"/>
              <a:t>a </a:t>
            </a:r>
            <a:r>
              <a:rPr lang="en-US" dirty="0"/>
              <a:t>Human</a:t>
            </a:r>
            <a:endParaRPr lang="tr-TR" dirty="0"/>
          </a:p>
          <a:p>
            <a:r>
              <a:rPr lang="tr-TR" dirty="0" err="1"/>
              <a:t>Acting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 Human</a:t>
            </a:r>
          </a:p>
          <a:p>
            <a:r>
              <a:rPr lang="tr-TR" dirty="0" err="1"/>
              <a:t>Rational</a:t>
            </a:r>
            <a:r>
              <a:rPr lang="tr-TR" dirty="0"/>
              <a:t> </a:t>
            </a:r>
            <a:r>
              <a:rPr lang="tr-TR" dirty="0" err="1"/>
              <a:t>Thinking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  <a:p>
            <a:r>
              <a:rPr lang="tr-TR" dirty="0" err="1"/>
              <a:t>Rational</a:t>
            </a:r>
            <a:r>
              <a:rPr lang="tr-TR" dirty="0"/>
              <a:t> </a:t>
            </a:r>
            <a:r>
              <a:rPr lang="tr-TR" dirty="0" err="1"/>
              <a:t>Acting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  <a:p>
            <a:r>
              <a:rPr lang="tr-TR" dirty="0" err="1"/>
              <a:t>Comparison</a:t>
            </a:r>
            <a:r>
              <a:rPr lang="tr-TR" dirty="0"/>
              <a:t>: Human </a:t>
            </a:r>
            <a:r>
              <a:rPr lang="tr-TR" dirty="0" err="1"/>
              <a:t>vs</a:t>
            </a:r>
            <a:r>
              <a:rPr lang="tr-TR" dirty="0"/>
              <a:t> AI</a:t>
            </a:r>
          </a:p>
          <a:p>
            <a:r>
              <a:rPr lang="tr-TR" dirty="0" err="1"/>
              <a:t>History</a:t>
            </a:r>
            <a:r>
              <a:rPr lang="tr-TR" dirty="0"/>
              <a:t> of AI</a:t>
            </a:r>
          </a:p>
          <a:p>
            <a:r>
              <a:rPr lang="tr-TR" dirty="0" err="1"/>
              <a:t>Examples</a:t>
            </a:r>
            <a:r>
              <a:rPr lang="tr-TR" dirty="0"/>
              <a:t> of AI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340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Intelligence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118185" cy="4494152"/>
          </a:xfrm>
        </p:spPr>
        <p:txBody>
          <a:bodyPr>
            <a:noAutofit/>
          </a:bodyPr>
          <a:lstStyle/>
          <a:p>
            <a:r>
              <a:rPr lang="en-US" sz="2000" dirty="0"/>
              <a:t>Intelligence is the name given to the mental functions of the brain such as learning, understanding, abstract thinking, reasoning, planning, and problem solving.</a:t>
            </a:r>
          </a:p>
          <a:p>
            <a:r>
              <a:rPr lang="en-US" sz="2000" dirty="0"/>
              <a:t>With the help of concepts and perceptions</a:t>
            </a:r>
          </a:p>
          <a:p>
            <a:pPr marL="457200" lvl="1" indent="0">
              <a:buNone/>
            </a:pPr>
            <a:r>
              <a:rPr lang="en-US" sz="1600" dirty="0"/>
              <a:t>– to be able to comprehend the relationship between abstract or concrete objects,</a:t>
            </a:r>
          </a:p>
          <a:p>
            <a:pPr marL="457200" lvl="1" indent="0">
              <a:buNone/>
            </a:pPr>
            <a:r>
              <a:rPr lang="en-US" sz="1600" dirty="0"/>
              <a:t>– abstract thinking,</a:t>
            </a:r>
          </a:p>
          <a:p>
            <a:pPr marL="457200" lvl="1" indent="0">
              <a:buNone/>
            </a:pPr>
            <a:r>
              <a:rPr lang="en-US" sz="1600" dirty="0"/>
              <a:t>– reasoning</a:t>
            </a:r>
          </a:p>
          <a:p>
            <a:pPr marL="457200" lvl="1" indent="0">
              <a:buNone/>
            </a:pPr>
            <a:r>
              <a:rPr lang="en-US" sz="1600" dirty="0"/>
              <a:t>– be able to use these mental functions coherently for a purpose</a:t>
            </a:r>
          </a:p>
          <a:p>
            <a:r>
              <a:rPr lang="en-US" sz="2000" dirty="0"/>
              <a:t>Although it consists of a wide variety of concepts, intelligence is mostly evaluated according to the results of the </a:t>
            </a:r>
            <a:r>
              <a:rPr lang="en-US" sz="2000" dirty="0" err="1"/>
              <a:t>IQtest</a:t>
            </a:r>
            <a:r>
              <a:rPr lang="en-US" sz="2000" dirty="0"/>
              <a:t>.</a:t>
            </a:r>
          </a:p>
          <a:p>
            <a:r>
              <a:rPr lang="en-US" sz="2000" dirty="0"/>
              <a:t>The main target of intelligence researchers is humans, but animals also learn, understand, etc. Work is being done on their abilities.</a:t>
            </a:r>
            <a:endParaRPr lang="tr-TR" sz="2000" dirty="0"/>
          </a:p>
        </p:txBody>
      </p:sp>
      <p:pic>
        <p:nvPicPr>
          <p:cNvPr id="6146" name="Picture 2" descr="9 Types Of Intelligence - Info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8" y="1825625"/>
            <a:ext cx="4244984" cy="423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7755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answer this question, it is necessary to be able to answer the following questions</a:t>
            </a:r>
            <a:r>
              <a:rPr lang="tr-TR" dirty="0"/>
              <a:t>;</a:t>
            </a:r>
          </a:p>
          <a:p>
            <a:r>
              <a:rPr lang="en-US" dirty="0"/>
              <a:t>Can a machine think?</a:t>
            </a:r>
          </a:p>
          <a:p>
            <a:r>
              <a:rPr lang="en-US" dirty="0"/>
              <a:t>If </a:t>
            </a:r>
            <a:r>
              <a:rPr lang="tr-TR" dirty="0"/>
              <a:t>it</a:t>
            </a:r>
            <a:r>
              <a:rPr lang="en-US" dirty="0"/>
              <a:t> can think, how?</a:t>
            </a:r>
          </a:p>
          <a:p>
            <a:r>
              <a:rPr lang="en-US" dirty="0"/>
              <a:t>If </a:t>
            </a:r>
            <a:r>
              <a:rPr lang="tr-TR" dirty="0"/>
              <a:t>it</a:t>
            </a:r>
            <a:r>
              <a:rPr lang="en-US" dirty="0"/>
              <a:t> can't think, why?</a:t>
            </a:r>
          </a:p>
          <a:p>
            <a:r>
              <a:rPr lang="en-US" dirty="0"/>
              <a:t>What is smart thinking?</a:t>
            </a:r>
          </a:p>
          <a:p>
            <a:r>
              <a:rPr lang="en-US" dirty="0"/>
              <a:t>What is acting smart?</a:t>
            </a:r>
            <a:endParaRPr lang="tr-TR" dirty="0"/>
          </a:p>
        </p:txBody>
      </p:sp>
      <p:pic>
        <p:nvPicPr>
          <p:cNvPr id="7170" name="Picture 2" descr="What is Artificial Intelligence? Guide to AI | eW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87" y="2033798"/>
            <a:ext cx="4833113" cy="393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72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is no exact definition!</a:t>
            </a:r>
            <a:endParaRPr lang="tr-TR" sz="3200" dirty="0"/>
          </a:p>
          <a:p>
            <a:pPr marL="0" indent="0">
              <a:buNone/>
            </a:pPr>
            <a:r>
              <a:rPr lang="en-US" sz="3200" dirty="0"/>
              <a:t>–Sometimes called “Computational Intelligence”</a:t>
            </a:r>
            <a:endParaRPr lang="tr-TR" sz="3200" dirty="0"/>
          </a:p>
          <a:p>
            <a:pPr marL="0" indent="0">
              <a:buNone/>
            </a:pPr>
            <a:r>
              <a:rPr lang="en-US" sz="3200" dirty="0"/>
              <a:t>The concept of Artificial Intelligence was introduced at a conference held in Dartmouth-New Hampshire (USA) in 1957.</a:t>
            </a:r>
            <a:endParaRPr lang="tr-TR" sz="3200" dirty="0"/>
          </a:p>
          <a:p>
            <a:pPr marL="0" indent="0">
              <a:buNone/>
            </a:pPr>
            <a:r>
              <a:rPr lang="en-US" sz="3200" dirty="0"/>
              <a:t>–At this conference, the problems of simulating human intelligence and thinking computers were discussed.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62188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1403</Words>
  <Application>Microsoft Macintosh PowerPoint</Application>
  <PresentationFormat>Geniş ekran</PresentationFormat>
  <Paragraphs>203</Paragraphs>
  <Slides>26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Teması</vt:lpstr>
      <vt:lpstr>INTRODUCTION TO MACHINE LEARNING</vt:lpstr>
      <vt:lpstr>Course</vt:lpstr>
      <vt:lpstr>Course</vt:lpstr>
      <vt:lpstr>Course</vt:lpstr>
      <vt:lpstr>Topics</vt:lpstr>
      <vt:lpstr>Basic Concepts of Artificial Intelligence</vt:lpstr>
      <vt:lpstr>What is Intelligence?</vt:lpstr>
      <vt:lpstr>What is Artificial Intelligence?</vt:lpstr>
      <vt:lpstr>What is Artificial Intelligence?</vt:lpstr>
      <vt:lpstr>What is Artificial Intelligence?</vt:lpstr>
      <vt:lpstr>What is Artificial Intelligence?</vt:lpstr>
      <vt:lpstr>Sciences behind Artificial Intelligence</vt:lpstr>
      <vt:lpstr>The basis of Artificial Intelligence</vt:lpstr>
      <vt:lpstr>Smart/Intelligent Behavior’s Tips</vt:lpstr>
      <vt:lpstr>Smart Systems</vt:lpstr>
      <vt:lpstr>Logical / Humanoid Selections</vt:lpstr>
      <vt:lpstr>Smart Systems</vt:lpstr>
      <vt:lpstr>Thinking Like a Human</vt:lpstr>
      <vt:lpstr>Thinking Like a Human</vt:lpstr>
      <vt:lpstr>Acting Like a Human</vt:lpstr>
      <vt:lpstr>Turing Test</vt:lpstr>
      <vt:lpstr>Rational Thinking Systems</vt:lpstr>
      <vt:lpstr>Rational Acting Systems</vt:lpstr>
      <vt:lpstr>Human vs AI</vt:lpstr>
      <vt:lpstr>History of AI</vt:lpstr>
      <vt:lpstr>Examples of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INFORMATION TECHNOLOGIES</dc:title>
  <dc:creator>pc</dc:creator>
  <cp:lastModifiedBy>Microsoft Office User</cp:lastModifiedBy>
  <cp:revision>25</cp:revision>
  <dcterms:created xsi:type="dcterms:W3CDTF">2023-02-20T07:47:55Z</dcterms:created>
  <dcterms:modified xsi:type="dcterms:W3CDTF">2024-09-22T22:58:26Z</dcterms:modified>
</cp:coreProperties>
</file>