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71" r:id="rId12"/>
    <p:sldId id="272" r:id="rId13"/>
    <p:sldId id="273" r:id="rId14"/>
    <p:sldId id="274" r:id="rId15"/>
    <p:sldId id="265" r:id="rId16"/>
    <p:sldId id="275" r:id="rId17"/>
    <p:sldId id="266" r:id="rId18"/>
    <p:sldId id="276" r:id="rId19"/>
    <p:sldId id="267" r:id="rId20"/>
    <p:sldId id="268" r:id="rId21"/>
    <p:sldId id="269" r:id="rId2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9" autoAdjust="0"/>
    <p:restoredTop sz="88317" autoAdjust="0"/>
  </p:normalViewPr>
  <p:slideViewPr>
    <p:cSldViewPr snapToGrid="0">
      <p:cViewPr varScale="1">
        <p:scale>
          <a:sx n="72" d="100"/>
          <a:sy n="72" d="100"/>
        </p:scale>
        <p:origin x="7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5E051-3081-4A36-93F5-CC4921343E02}" type="datetimeFigureOut">
              <a:rPr lang="tr-TR" smtClean="0"/>
              <a:t>21.10.2024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D1C03-3253-4581-88B5-C433C28EA8E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7100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D1C03-3253-4581-88B5-C433C28EA8E5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921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B5870-DDA0-41D8-9963-DCD9A78A21D4}" type="datetimeFigureOut">
              <a:rPr lang="tr-TR" smtClean="0"/>
              <a:t>21.10.2024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FC192-455E-4E6A-A60D-93EBAD4D85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5053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B5870-DDA0-41D8-9963-DCD9A78A21D4}" type="datetimeFigureOut">
              <a:rPr lang="tr-TR" smtClean="0"/>
              <a:t>21.10.2024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FC192-455E-4E6A-A60D-93EBAD4D85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078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B5870-DDA0-41D8-9963-DCD9A78A21D4}" type="datetimeFigureOut">
              <a:rPr lang="tr-TR" smtClean="0"/>
              <a:t>21.10.2024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FC192-455E-4E6A-A60D-93EBAD4D85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0373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B5870-DDA0-41D8-9963-DCD9A78A21D4}" type="datetimeFigureOut">
              <a:rPr lang="tr-TR" smtClean="0"/>
              <a:t>21.10.2024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FC192-455E-4E6A-A60D-93EBAD4D85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961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B5870-DDA0-41D8-9963-DCD9A78A21D4}" type="datetimeFigureOut">
              <a:rPr lang="tr-TR" smtClean="0"/>
              <a:t>21.10.2024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FC192-455E-4E6A-A60D-93EBAD4D85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6304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B5870-DDA0-41D8-9963-DCD9A78A21D4}" type="datetimeFigureOut">
              <a:rPr lang="tr-TR" smtClean="0"/>
              <a:t>21.10.2024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FC192-455E-4E6A-A60D-93EBAD4D85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527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B5870-DDA0-41D8-9963-DCD9A78A21D4}" type="datetimeFigureOut">
              <a:rPr lang="tr-TR" smtClean="0"/>
              <a:t>21.10.2024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FC192-455E-4E6A-A60D-93EBAD4D85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3120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B5870-DDA0-41D8-9963-DCD9A78A21D4}" type="datetimeFigureOut">
              <a:rPr lang="tr-TR" smtClean="0"/>
              <a:t>21.10.2024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FC192-455E-4E6A-A60D-93EBAD4D85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908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B5870-DDA0-41D8-9963-DCD9A78A21D4}" type="datetimeFigureOut">
              <a:rPr lang="tr-TR" smtClean="0"/>
              <a:t>21.10.2024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FC192-455E-4E6A-A60D-93EBAD4D85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4330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B5870-DDA0-41D8-9963-DCD9A78A21D4}" type="datetimeFigureOut">
              <a:rPr lang="tr-TR" smtClean="0"/>
              <a:t>21.10.2024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FC192-455E-4E6A-A60D-93EBAD4D85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4781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B5870-DDA0-41D8-9963-DCD9A78A21D4}" type="datetimeFigureOut">
              <a:rPr lang="tr-TR" smtClean="0"/>
              <a:t>21.10.2024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FC192-455E-4E6A-A60D-93EBAD4D85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9072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B5870-DDA0-41D8-9963-DCD9A78A21D4}" type="datetimeFigureOut">
              <a:rPr lang="tr-TR" smtClean="0"/>
              <a:t>21.10.2024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FC192-455E-4E6A-A60D-93EBAD4D85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8066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INTRODUCTION TO MACHINE LEARNING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15882"/>
          </a:xfrm>
        </p:spPr>
        <p:txBody>
          <a:bodyPr>
            <a:normAutofit fontScale="62500" lnSpcReduction="20000"/>
          </a:bodyPr>
          <a:lstStyle/>
          <a:p>
            <a:r>
              <a:rPr lang="tr-TR" sz="4300" b="1" dirty="0" err="1"/>
              <a:t>Week</a:t>
            </a:r>
            <a:r>
              <a:rPr lang="tr-TR" sz="4300" b="1" dirty="0"/>
              <a:t> #4</a:t>
            </a:r>
          </a:p>
          <a:p>
            <a:r>
              <a:rPr lang="en-US" sz="4300" b="1" dirty="0"/>
              <a:t>K-Nearest Neighbors (KNN): Classification and Practical Applications</a:t>
            </a:r>
            <a:endParaRPr lang="tr-TR" dirty="0"/>
          </a:p>
          <a:p>
            <a:r>
              <a:rPr lang="tr-TR" dirty="0" err="1"/>
              <a:t>Assist</a:t>
            </a:r>
            <a:r>
              <a:rPr lang="tr-TR" dirty="0"/>
              <a:t>. Prof. M. Erdem İSENKUL</a:t>
            </a:r>
          </a:p>
          <a:p>
            <a:r>
              <a:rPr lang="tr-TR" dirty="0" err="1"/>
              <a:t>Istanbul</a:t>
            </a:r>
            <a:r>
              <a:rPr lang="tr-TR" dirty="0"/>
              <a:t> </a:t>
            </a:r>
            <a:r>
              <a:rPr lang="tr-TR" dirty="0" err="1"/>
              <a:t>University-Cerrahpasa</a:t>
            </a:r>
            <a:r>
              <a:rPr lang="tr-TR" dirty="0"/>
              <a:t>, </a:t>
            </a:r>
            <a:r>
              <a:rPr lang="tr-TR" dirty="0" err="1"/>
              <a:t>Faculty</a:t>
            </a:r>
            <a:r>
              <a:rPr lang="tr-TR" dirty="0"/>
              <a:t> of </a:t>
            </a:r>
            <a:r>
              <a:rPr lang="tr-TR" dirty="0" err="1"/>
              <a:t>Engineering</a:t>
            </a:r>
            <a:endParaRPr lang="tr-TR" dirty="0"/>
          </a:p>
          <a:p>
            <a:r>
              <a:rPr lang="tr-TR" dirty="0"/>
              <a:t>2024-2025 / Fall</a:t>
            </a:r>
          </a:p>
          <a:p>
            <a:endParaRPr lang="tr-TR" dirty="0"/>
          </a:p>
          <a:p>
            <a:r>
              <a:rPr lang="tr-TR" dirty="0"/>
              <a:t>eisenkul@iuc.edu.tr</a:t>
            </a:r>
          </a:p>
        </p:txBody>
      </p:sp>
    </p:spTree>
    <p:extLst>
      <p:ext uri="{BB962C8B-B14F-4D97-AF65-F5344CB8AC3E}">
        <p14:creationId xmlns:p14="http://schemas.microsoft.com/office/powerpoint/2010/main" val="244002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34A829-AE7C-4320-8408-92BB6F755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Practical</a:t>
            </a:r>
            <a:r>
              <a:rPr lang="tr-TR" b="1" dirty="0"/>
              <a:t> </a:t>
            </a:r>
            <a:r>
              <a:rPr lang="tr-TR" b="1" dirty="0" err="1"/>
              <a:t>Implementation</a:t>
            </a:r>
            <a:r>
              <a:rPr lang="tr-TR" b="1" dirty="0"/>
              <a:t> of KNN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B68EA728-01B3-4A5A-B4C6-BEE148353783}"/>
              </a:ext>
            </a:extLst>
          </p:cNvPr>
          <p:cNvSpPr txBox="1"/>
          <p:nvPr/>
        </p:nvSpPr>
        <p:spPr>
          <a:xfrm>
            <a:off x="838200" y="1675543"/>
            <a:ext cx="60977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Step 1: Importing Libraries and Dataset</a:t>
            </a:r>
            <a:endParaRPr lang="tr-TR" sz="2400" b="1" dirty="0"/>
          </a:p>
        </p:txBody>
      </p:sp>
      <p:pic>
        <p:nvPicPr>
          <p:cNvPr id="15" name="Resim 14">
            <a:extLst>
              <a:ext uri="{FF2B5EF4-FFF2-40B4-BE49-F238E27FC236}">
                <a16:creationId xmlns:a16="http://schemas.microsoft.com/office/drawing/2014/main" id="{6C93EB8A-ABB6-4B28-99A6-54DC86434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19" y="2249608"/>
            <a:ext cx="5921253" cy="352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952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34A829-AE7C-4320-8408-92BB6F755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Practical</a:t>
            </a:r>
            <a:r>
              <a:rPr lang="tr-TR" b="1" dirty="0"/>
              <a:t> </a:t>
            </a:r>
            <a:r>
              <a:rPr lang="tr-TR" b="1" dirty="0" err="1"/>
              <a:t>Implementation</a:t>
            </a:r>
            <a:r>
              <a:rPr lang="tr-TR" b="1" dirty="0"/>
              <a:t> of KNN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B68EA728-01B3-4A5A-B4C6-BEE148353783}"/>
              </a:ext>
            </a:extLst>
          </p:cNvPr>
          <p:cNvSpPr txBox="1"/>
          <p:nvPr/>
        </p:nvSpPr>
        <p:spPr>
          <a:xfrm>
            <a:off x="838200" y="1675543"/>
            <a:ext cx="60977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Step 2: Preprocessing the Data</a:t>
            </a:r>
            <a:endParaRPr lang="tr-TR" sz="2400" b="1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BE1354F5-E520-45F8-9DC0-95A22DA720D9}"/>
              </a:ext>
            </a:extLst>
          </p:cNvPr>
          <p:cNvSpPr txBox="1"/>
          <p:nvPr/>
        </p:nvSpPr>
        <p:spPr>
          <a:xfrm>
            <a:off x="838200" y="2308394"/>
            <a:ext cx="1135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train_test_split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=0.2,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random_state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=42)</a:t>
            </a:r>
            <a:endParaRPr lang="tr-T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AD5D253E-9D5F-4EE6-ADC2-1D4B1881A444}"/>
              </a:ext>
            </a:extLst>
          </p:cNvPr>
          <p:cNvSpPr txBox="1"/>
          <p:nvPr/>
        </p:nvSpPr>
        <p:spPr>
          <a:xfrm>
            <a:off x="838200" y="3001106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scaler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StandardScaler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scaler.fit_transform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scaler.transform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8648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34A829-AE7C-4320-8408-92BB6F755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Practical</a:t>
            </a:r>
            <a:r>
              <a:rPr lang="tr-TR" b="1" dirty="0"/>
              <a:t> </a:t>
            </a:r>
            <a:r>
              <a:rPr lang="tr-TR" b="1" dirty="0" err="1"/>
              <a:t>Implementation</a:t>
            </a:r>
            <a:r>
              <a:rPr lang="tr-TR" b="1" dirty="0"/>
              <a:t> of KNN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B68EA728-01B3-4A5A-B4C6-BEE148353783}"/>
              </a:ext>
            </a:extLst>
          </p:cNvPr>
          <p:cNvSpPr txBox="1"/>
          <p:nvPr/>
        </p:nvSpPr>
        <p:spPr>
          <a:xfrm>
            <a:off x="838200" y="1675543"/>
            <a:ext cx="60977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Step 3: Training the KNN Classifier</a:t>
            </a:r>
            <a:endParaRPr lang="tr-TR" sz="2400" b="1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94063898-4D52-4B1C-A997-8F73C8B5F810}"/>
              </a:ext>
            </a:extLst>
          </p:cNvPr>
          <p:cNvSpPr txBox="1"/>
          <p:nvPr/>
        </p:nvSpPr>
        <p:spPr>
          <a:xfrm>
            <a:off x="838199" y="2354775"/>
            <a:ext cx="108788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</a:t>
            </a:r>
            <a:r>
              <a:rPr 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tr-T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KNeighborsClassifier</a:t>
            </a:r>
            <a:r>
              <a:rPr 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tr-T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n_neighbors</a:t>
            </a:r>
            <a:r>
              <a:rPr 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=5)</a:t>
            </a:r>
          </a:p>
          <a:p>
            <a:r>
              <a:rPr lang="tr-T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knn.fit</a:t>
            </a:r>
            <a:r>
              <a:rPr 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tr-T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tr-T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5BC268ED-A52F-42FF-9EB2-BA688A2614BB}"/>
              </a:ext>
            </a:extLst>
          </p:cNvPr>
          <p:cNvSpPr txBox="1"/>
          <p:nvPr/>
        </p:nvSpPr>
        <p:spPr>
          <a:xfrm>
            <a:off x="838200" y="3355293"/>
            <a:ext cx="60977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tr-T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knn.predict</a:t>
            </a:r>
            <a:r>
              <a:rPr 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tr-T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X_test</a:t>
            </a:r>
            <a:r>
              <a:rPr 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04129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34A829-AE7C-4320-8408-92BB6F755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Practical</a:t>
            </a:r>
            <a:r>
              <a:rPr lang="tr-TR" b="1" dirty="0"/>
              <a:t> </a:t>
            </a:r>
            <a:r>
              <a:rPr lang="tr-TR" b="1" dirty="0" err="1"/>
              <a:t>Implementation</a:t>
            </a:r>
            <a:r>
              <a:rPr lang="tr-TR" b="1" dirty="0"/>
              <a:t> of KNN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B68EA728-01B3-4A5A-B4C6-BEE148353783}"/>
              </a:ext>
            </a:extLst>
          </p:cNvPr>
          <p:cNvSpPr txBox="1"/>
          <p:nvPr/>
        </p:nvSpPr>
        <p:spPr>
          <a:xfrm>
            <a:off x="838200" y="1675543"/>
            <a:ext cx="60977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Step 4: Evaluating the Model</a:t>
            </a:r>
            <a:endParaRPr lang="tr-TR" sz="2400" b="1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E3593C0-22C3-47D8-9906-37BCF576C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98652"/>
            <a:ext cx="4729160" cy="83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2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34A829-AE7C-4320-8408-92BB6F755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Practical</a:t>
            </a:r>
            <a:r>
              <a:rPr lang="tr-TR" b="1" dirty="0"/>
              <a:t> </a:t>
            </a:r>
            <a:r>
              <a:rPr lang="tr-TR" b="1" dirty="0" err="1"/>
              <a:t>Implementation</a:t>
            </a:r>
            <a:r>
              <a:rPr lang="tr-TR" b="1" dirty="0"/>
              <a:t> of KNN</a:t>
            </a: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B68EA728-01B3-4A5A-B4C6-BEE148353783}"/>
              </a:ext>
            </a:extLst>
          </p:cNvPr>
          <p:cNvSpPr txBox="1"/>
          <p:nvPr/>
        </p:nvSpPr>
        <p:spPr>
          <a:xfrm>
            <a:off x="838199" y="1675543"/>
            <a:ext cx="77529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Step 5: Finding the Optimal 'k' Using Cross-Validation</a:t>
            </a:r>
            <a:endParaRPr lang="tr-TR" sz="2400" b="1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D731AC7-0886-40AE-BD0F-799BAE04C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63460"/>
            <a:ext cx="5688433" cy="309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826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34A829-AE7C-4320-8408-92BB6F755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Visualizing KNN Decision Boundaries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D8ACF2-B6C5-4083-B11B-5E67A86E5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Visualizing decision boundaries shows how KNN adapts to local patterns in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Small 'k': More flexible, follows training data closely but risks overfitting.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Large 'k': Smooths the decision boundary but may underfit.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Matplotlib to create decision boundary visualizations.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11653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34A829-AE7C-4320-8408-92BB6F755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Visualizing KNN Decision Boundaries</a:t>
            </a:r>
            <a:endParaRPr lang="tr-TR" dirty="0"/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33C05D45-6E26-49F8-A11E-3471650323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467" y="1441528"/>
            <a:ext cx="5677392" cy="1546994"/>
          </a:xfr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F5027395-9F10-42EC-A23E-A76DE461D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467" y="2888360"/>
            <a:ext cx="5006774" cy="3505504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7CCF0990-DD75-4BD0-9510-35BE56EAD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451" y="1441528"/>
            <a:ext cx="5380186" cy="360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555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34A829-AE7C-4320-8408-92BB6F755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Analyzing the Impact of Weighted KNN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D8ACF2-B6C5-4083-B11B-5E67A86E5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Weighted KNN</a:t>
            </a:r>
            <a:r>
              <a:rPr lang="en-US" dirty="0"/>
              <a:t>: Assigns higher weight to closer neighbors, improving accuracy in overlapping classes.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Provides smoother decision boundaries and greater precision.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Useful for class imbalance and cases where closer points are more relevant.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35526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34A829-AE7C-4320-8408-92BB6F755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Analyzing the Impact of Weighted KNN</a:t>
            </a:r>
            <a:endParaRPr lang="tr-TR" dirty="0"/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DBACEA97-B91C-4DAA-AC10-44D3B97D5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14762"/>
            <a:ext cx="5859970" cy="3786578"/>
          </a:xfr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038AB27D-2C41-4518-8099-B64665D3B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185" y="1619901"/>
            <a:ext cx="5311600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92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34A829-AE7C-4320-8408-92BB6F755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Practical Applications of KNN and Weighted KNN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D8ACF2-B6C5-4083-B11B-5E67A86E5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Image Recognition</a:t>
            </a:r>
            <a:r>
              <a:rPr lang="en-US" dirty="0"/>
              <a:t>: Handwritten digit classification (e.g., MNIST dataset).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Recommendation Systems</a:t>
            </a:r>
            <a:r>
              <a:rPr lang="en-US" dirty="0"/>
              <a:t>: Suggest items to users based on the behavior of similar users.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Medical Diagnosis</a:t>
            </a:r>
            <a:r>
              <a:rPr lang="en-US" dirty="0"/>
              <a:t>: Classify patient symptoms based on historical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Anomaly Detection</a:t>
            </a:r>
            <a:r>
              <a:rPr lang="en-US" dirty="0"/>
              <a:t>: Detect fraud or cybersecurity threats by identifying unusual patterns.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Customer Segmentation</a:t>
            </a:r>
            <a:r>
              <a:rPr lang="en-US" dirty="0"/>
              <a:t>: Segment customers based on purchasing or browsing behavior.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5229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34A829-AE7C-4320-8408-92BB6F755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Introduction</a:t>
            </a:r>
            <a:r>
              <a:rPr lang="tr-TR" b="1" dirty="0"/>
              <a:t> </a:t>
            </a:r>
            <a:r>
              <a:rPr lang="tr-TR" b="1" dirty="0" err="1"/>
              <a:t>to</a:t>
            </a:r>
            <a:r>
              <a:rPr lang="tr-TR" b="1" dirty="0"/>
              <a:t> </a:t>
            </a:r>
            <a:r>
              <a:rPr lang="tr-TR" b="1" dirty="0" err="1"/>
              <a:t>Classification</a:t>
            </a:r>
            <a:r>
              <a:rPr lang="tr-TR" b="1" dirty="0"/>
              <a:t> - </a:t>
            </a:r>
            <a:r>
              <a:rPr lang="tr-TR" b="1" dirty="0" err="1"/>
              <a:t>Alternative</a:t>
            </a:r>
            <a:r>
              <a:rPr lang="tr-TR" b="1" dirty="0"/>
              <a:t> </a:t>
            </a:r>
            <a:r>
              <a:rPr lang="tr-TR" b="1" dirty="0" err="1"/>
              <a:t>Techniques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D8ACF2-B6C5-4083-B11B-5E67A86E5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Introduction to classification: </a:t>
            </a:r>
            <a:r>
              <a:rPr lang="en-US" dirty="0"/>
              <a:t>Predicting the class label of instances based on their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Alternative classification techniques like example-based classifiers.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Example-based classifiers rely on storing instances and using them to predict class labels for unseen data.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86123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34A829-AE7C-4320-8408-92BB6F755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Limitations of KNN and Mitigation Strategies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D8ACF2-B6C5-4083-B11B-5E67A86E5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Computational Complexity</a:t>
            </a:r>
            <a:r>
              <a:rPr lang="en-US" dirty="0"/>
              <a:t>: Mitigate with KD-Trees, Ball-Trees, or approximate nearest neighbor algorithms.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Sensitivity to Noise</a:t>
            </a:r>
            <a:r>
              <a:rPr lang="en-US" dirty="0"/>
              <a:t>: Feature selection, dimensionality reduction, and outlier detection.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Curse of Dimensionality</a:t>
            </a:r>
            <a:r>
              <a:rPr lang="en-US" dirty="0"/>
              <a:t>: Reduce dimensionality through PCA or other techniques.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Class Imbalance</a:t>
            </a:r>
            <a:r>
              <a:rPr lang="en-US" dirty="0"/>
              <a:t>: Use weighted KNN or resampling techniques (SMOTE).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Lack of Interpretability in High Dimensions</a:t>
            </a:r>
            <a:r>
              <a:rPr lang="en-US" dirty="0"/>
              <a:t>: Use visualization techniques like t-SNE or UMAP to explore the data.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26153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34A829-AE7C-4320-8408-92BB6F755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 and When to Use KNN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D8ACF2-B6C5-4083-B11B-5E67A86E5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KNN is simple, effective for low-dimensional, small to moderate datasets.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Choose KNN when you need an interpretable model and have no assumptions about the data distribution.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Avoid KNN for high-dimensional or very large datasets without appropriate optimizations.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KNN remains versatile, with applications in image recognition, recommendation systems, and more.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36724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34A829-AE7C-4320-8408-92BB6F755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K-Nearest Neighbors (KNN) Classifier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D8ACF2-B6C5-4083-B11B-5E67A86E5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KNN uses 'k' nearest neighbors to determine the class of a new instance.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Choose 'k' wisely: Small values of 'k' can lead to overfitting, while large values can result in underfitting.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Distance metrics (Euclidean, Manhattan) play a crucial role in determining the nearest neighbors.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83135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34A829-AE7C-4320-8408-92BB6F755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Distance</a:t>
            </a:r>
            <a:r>
              <a:rPr lang="tr-TR" b="1" dirty="0"/>
              <a:t> </a:t>
            </a:r>
            <a:r>
              <a:rPr lang="tr-TR" b="1" dirty="0" err="1"/>
              <a:t>Metrics</a:t>
            </a:r>
            <a:r>
              <a:rPr lang="tr-TR" b="1" dirty="0"/>
              <a:t> in KNN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D8ACF2-B6C5-4083-B11B-5E67A86E5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75251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tr-T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1" dirty="0" err="1"/>
              <a:t>Euclidean</a:t>
            </a:r>
            <a:r>
              <a:rPr lang="tr-TR" b="1" dirty="0"/>
              <a:t> </a:t>
            </a:r>
            <a:r>
              <a:rPr lang="tr-TR" b="1" dirty="0" err="1"/>
              <a:t>Distance</a:t>
            </a:r>
            <a:r>
              <a:rPr lang="tr-TR" b="1" dirty="0"/>
              <a:t>: </a:t>
            </a:r>
            <a:r>
              <a:rPr lang="tr-TR" dirty="0" err="1"/>
              <a:t>Commonly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numerical</a:t>
            </a:r>
            <a:r>
              <a:rPr lang="tr-TR" dirty="0"/>
              <a:t>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1" dirty="0"/>
              <a:t>Manhattan </a:t>
            </a:r>
            <a:r>
              <a:rPr lang="tr-TR" b="1" dirty="0" err="1"/>
              <a:t>Distance</a:t>
            </a:r>
            <a:r>
              <a:rPr lang="tr-TR" b="1" dirty="0"/>
              <a:t>: </a:t>
            </a:r>
            <a:r>
              <a:rPr lang="tr-TR" dirty="0" err="1"/>
              <a:t>Suitable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grid-like</a:t>
            </a:r>
            <a:r>
              <a:rPr lang="tr-TR" dirty="0"/>
              <a:t> data </a:t>
            </a:r>
            <a:r>
              <a:rPr lang="tr-TR" dirty="0" err="1"/>
              <a:t>structures</a:t>
            </a:r>
            <a:r>
              <a:rPr lang="tr-T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1" dirty="0" err="1"/>
              <a:t>Minkowski</a:t>
            </a:r>
            <a:r>
              <a:rPr lang="tr-TR" b="1" dirty="0"/>
              <a:t> </a:t>
            </a:r>
            <a:r>
              <a:rPr lang="tr-TR" b="1" dirty="0" err="1"/>
              <a:t>Distance</a:t>
            </a:r>
            <a:r>
              <a:rPr lang="tr-TR" b="1" dirty="0"/>
              <a:t>: </a:t>
            </a:r>
            <a:r>
              <a:rPr lang="tr-TR" dirty="0" err="1"/>
              <a:t>Generalized</a:t>
            </a:r>
            <a:r>
              <a:rPr lang="tr-TR" dirty="0"/>
              <a:t> </a:t>
            </a:r>
            <a:r>
              <a:rPr lang="tr-TR" dirty="0" err="1"/>
              <a:t>distance</a:t>
            </a:r>
            <a:r>
              <a:rPr lang="tr-TR" dirty="0"/>
              <a:t> </a:t>
            </a:r>
            <a:r>
              <a:rPr lang="tr-TR" dirty="0" err="1"/>
              <a:t>metric</a:t>
            </a:r>
            <a:r>
              <a:rPr lang="tr-TR" dirty="0"/>
              <a:t>, a </a:t>
            </a:r>
            <a:r>
              <a:rPr lang="tr-TR" dirty="0" err="1"/>
              <a:t>parameterized</a:t>
            </a:r>
            <a:r>
              <a:rPr lang="tr-TR" dirty="0"/>
              <a:t> </a:t>
            </a:r>
            <a:r>
              <a:rPr lang="tr-TR" dirty="0" err="1"/>
              <a:t>version</a:t>
            </a:r>
            <a:r>
              <a:rPr lang="tr-TR" dirty="0"/>
              <a:t> of </a:t>
            </a:r>
            <a:r>
              <a:rPr lang="tr-TR" dirty="0" err="1"/>
              <a:t>both</a:t>
            </a:r>
            <a:r>
              <a:rPr lang="tr-TR" dirty="0"/>
              <a:t> </a:t>
            </a:r>
            <a:r>
              <a:rPr lang="tr-TR" dirty="0" err="1"/>
              <a:t>Euclidean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Manhattan.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 err="1"/>
              <a:t>Feature</a:t>
            </a:r>
            <a:r>
              <a:rPr lang="tr-TR" dirty="0"/>
              <a:t> </a:t>
            </a:r>
            <a:r>
              <a:rPr lang="tr-TR" dirty="0" err="1"/>
              <a:t>scaling</a:t>
            </a:r>
            <a:r>
              <a:rPr lang="tr-TR" dirty="0"/>
              <a:t> is </a:t>
            </a:r>
            <a:r>
              <a:rPr lang="tr-TR" dirty="0" err="1"/>
              <a:t>crucial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avoid</a:t>
            </a:r>
            <a:r>
              <a:rPr lang="tr-TR" dirty="0"/>
              <a:t> </a:t>
            </a:r>
            <a:r>
              <a:rPr lang="tr-TR" dirty="0" err="1"/>
              <a:t>distorted</a:t>
            </a:r>
            <a:r>
              <a:rPr lang="tr-TR" dirty="0"/>
              <a:t> </a:t>
            </a:r>
            <a:r>
              <a:rPr lang="tr-TR" dirty="0" err="1"/>
              <a:t>distance</a:t>
            </a:r>
            <a:r>
              <a:rPr lang="tr-TR" dirty="0"/>
              <a:t> </a:t>
            </a:r>
            <a:r>
              <a:rPr lang="tr-TR" dirty="0" err="1"/>
              <a:t>calculations</a:t>
            </a:r>
            <a:r>
              <a:rPr lang="tr-TR" dirty="0"/>
              <a:t>.</a:t>
            </a:r>
          </a:p>
          <a:p>
            <a:endParaRPr lang="tr-TR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75C4FDB3-DF35-45CB-AC4F-55C23F589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114" y="1825625"/>
            <a:ext cx="2867751" cy="912468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C96981DF-8CC3-4AFA-A124-E3BA728CD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904" y="2873030"/>
            <a:ext cx="2644170" cy="872706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BB0B1254-6E90-4612-8A11-12AC9DBFF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8355" y="4119908"/>
            <a:ext cx="3016513" cy="912468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4EC60C82-0AF6-4457-9B00-411F86CBED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8904" y="5032376"/>
            <a:ext cx="3017782" cy="579170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C7987155-691B-4DA4-86F7-3AC274D630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8904" y="1506502"/>
            <a:ext cx="3254022" cy="19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985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34A829-AE7C-4320-8408-92BB6F755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Choosing the Value of 'k' in KNN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D8ACF2-B6C5-4083-B11B-5E67A86E5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Small 'k': More sensitive to noise and outliers, prone to overfitting.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Large 'k': More generalized, but may include neighbors from other classes, leading to underfitting.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Optimal 'k' is found through cross-validation.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Consider computational costs with larger 'k'.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4455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34A829-AE7C-4320-8408-92BB6F755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 Scaling in KNN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D8ACF2-B6C5-4083-B11B-5E67A86E5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83865" cy="4351338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Feature scaling ensures all attributes contribute equally to distance calculations.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Techniques: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Min-Max Normalization: Scales features to a [0, 1] range.</a:t>
            </a:r>
            <a:endParaRPr lang="tr-TR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Z-Score Standardization: Scales data to have a mean of 0 and a standard deviation of 1.</a:t>
            </a:r>
            <a:endParaRPr lang="tr-TR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Robust Scaling: Handles outliers by using medians and IQR.</a:t>
            </a:r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017A7F66-F953-469B-B117-796DE08B6F6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449525" y="3429000"/>
            <a:ext cx="2453750" cy="699534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A7D4C47F-F07D-4BE7-8EB6-317480A1687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387689" y="4322222"/>
            <a:ext cx="2577421" cy="672923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78DFFE07-E0C1-4A21-B68B-F1C07FB3D55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325855" y="5276760"/>
            <a:ext cx="2577420" cy="73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092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34A829-AE7C-4320-8408-92BB6F755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Advantages and Disadvantages of KNN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D8ACF2-B6C5-4083-B11B-5E67A86E5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Advantages</a:t>
            </a:r>
            <a:r>
              <a:rPr lang="en-US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Simple, intuitive algorithm.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Works well with small and moderate-sized datasets.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Effective for complex decision boundaries.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Disadvantages</a:t>
            </a:r>
            <a:r>
              <a:rPr lang="en-US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Computationally expensive for large datasets.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Sensitive to noisy and irrelevant features.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Struggles with imbalanced datasets and high-dimensional data (curse of dimensionality).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3316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34A829-AE7C-4320-8408-92BB6F755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Optimizing KNN Performance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D8ACF2-B6C5-4083-B11B-5E67A86E5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87493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Dimensionality Reduction:</a:t>
            </a:r>
            <a:r>
              <a:rPr lang="en-US" dirty="0"/>
              <a:t> PCA, feature selection to reduce the number of irrelevant features.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Weighted KNN:</a:t>
            </a:r>
            <a:r>
              <a:rPr lang="en-US" dirty="0"/>
              <a:t> Weighing closer neighbors more heavily improves accuracy.</a:t>
            </a:r>
            <a:endParaRPr lang="tr-TR" dirty="0"/>
          </a:p>
          <a:p>
            <a:pPr marL="457200" lvl="1" indent="0">
              <a:buNone/>
            </a:pPr>
            <a:endParaRPr lang="tr-TR" dirty="0"/>
          </a:p>
          <a:p>
            <a:pPr marL="457200" lvl="1" indent="0">
              <a:buNone/>
            </a:pPr>
            <a:endParaRPr lang="tr-TR" dirty="0"/>
          </a:p>
          <a:p>
            <a:pPr marL="457200" lvl="1" indent="0">
              <a:buNone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Efficient Data Structures:</a:t>
            </a:r>
            <a:r>
              <a:rPr lang="en-US" dirty="0"/>
              <a:t> KD-Trees, Ball-Trees to reduce computation time.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Cross-Validation:</a:t>
            </a:r>
            <a:r>
              <a:rPr lang="en-US" dirty="0"/>
              <a:t> Tune 'k' and distance metrics through cross-validation.</a:t>
            </a:r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E9458E9-FCDB-4CF2-8287-19785235310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46370" y="3429000"/>
            <a:ext cx="1699260" cy="75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168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34A829-AE7C-4320-8408-92BB6F755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Practical</a:t>
            </a:r>
            <a:r>
              <a:rPr lang="tr-TR" b="1" dirty="0"/>
              <a:t> </a:t>
            </a:r>
            <a:r>
              <a:rPr lang="tr-TR" b="1" dirty="0" err="1"/>
              <a:t>Implementation</a:t>
            </a:r>
            <a:r>
              <a:rPr lang="tr-TR" b="1" dirty="0"/>
              <a:t> of KNN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D8ACF2-B6C5-4083-B11B-5E67A86E5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tr-T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Python</a:t>
            </a:r>
            <a:r>
              <a:rPr lang="tr-TR" dirty="0"/>
              <a:t> </a:t>
            </a:r>
            <a:r>
              <a:rPr lang="tr-TR" dirty="0" err="1"/>
              <a:t>libraries</a:t>
            </a:r>
            <a:r>
              <a:rPr lang="tr-TR" dirty="0"/>
              <a:t> </a:t>
            </a:r>
            <a:r>
              <a:rPr lang="tr-TR" dirty="0" err="1"/>
              <a:t>like</a:t>
            </a:r>
            <a:r>
              <a:rPr lang="tr-TR" dirty="0"/>
              <a:t> </a:t>
            </a:r>
            <a:r>
              <a:rPr lang="tr-TR" dirty="0" err="1"/>
              <a:t>scikit-learn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implement</a:t>
            </a:r>
            <a:r>
              <a:rPr lang="tr-TR" dirty="0"/>
              <a:t> KNN.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 err="1"/>
              <a:t>Steps</a:t>
            </a:r>
            <a:r>
              <a:rPr lang="tr-TR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tr-TR" dirty="0" err="1"/>
              <a:t>Preprocess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data (</a:t>
            </a:r>
            <a:r>
              <a:rPr lang="tr-TR" dirty="0" err="1"/>
              <a:t>train</a:t>
            </a:r>
            <a:r>
              <a:rPr lang="tr-TR" dirty="0"/>
              <a:t>-test </a:t>
            </a:r>
            <a:r>
              <a:rPr lang="tr-TR" dirty="0" err="1"/>
              <a:t>split</a:t>
            </a:r>
            <a:r>
              <a:rPr lang="tr-TR" dirty="0"/>
              <a:t>, </a:t>
            </a:r>
            <a:r>
              <a:rPr lang="tr-TR" dirty="0" err="1"/>
              <a:t>scaling</a:t>
            </a:r>
            <a:r>
              <a:rPr lang="tr-TR" dirty="0"/>
              <a:t>).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tr-TR" dirty="0"/>
              <a:t>Train </a:t>
            </a:r>
            <a:r>
              <a:rPr lang="tr-TR" dirty="0" err="1"/>
              <a:t>the</a:t>
            </a:r>
            <a:r>
              <a:rPr lang="tr-TR" dirty="0"/>
              <a:t> KNN </a:t>
            </a:r>
            <a:r>
              <a:rPr lang="tr-TR" dirty="0" err="1"/>
              <a:t>classifier</a:t>
            </a:r>
            <a:r>
              <a:rPr lang="tr-TR" dirty="0"/>
              <a:t>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tr-TR" dirty="0" err="1"/>
              <a:t>Evaluate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model’s</a:t>
            </a:r>
            <a:r>
              <a:rPr lang="tr-TR" dirty="0"/>
              <a:t> </a:t>
            </a:r>
            <a:r>
              <a:rPr lang="tr-TR" dirty="0" err="1"/>
              <a:t>performance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dirty="0" err="1"/>
              <a:t>accuracy</a:t>
            </a:r>
            <a:r>
              <a:rPr lang="tr-TR" dirty="0"/>
              <a:t> </a:t>
            </a:r>
            <a:r>
              <a:rPr lang="tr-TR" dirty="0" err="1"/>
              <a:t>metrics</a:t>
            </a:r>
            <a:r>
              <a:rPr lang="tr-TR" dirty="0"/>
              <a:t>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tr-TR" dirty="0" err="1"/>
              <a:t>Perform</a:t>
            </a:r>
            <a:r>
              <a:rPr lang="tr-TR" dirty="0"/>
              <a:t> </a:t>
            </a:r>
            <a:r>
              <a:rPr lang="tr-TR" dirty="0" err="1"/>
              <a:t>cross-validation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find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best</a:t>
            </a:r>
            <a:r>
              <a:rPr lang="tr-TR" dirty="0"/>
              <a:t> 'k'.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13070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935</Words>
  <Application>Microsoft Office PowerPoint</Application>
  <PresentationFormat>Geniş ekran</PresentationFormat>
  <Paragraphs>121</Paragraphs>
  <Slides>21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Office Teması</vt:lpstr>
      <vt:lpstr>INTRODUCTION TO MACHINE LEARNING</vt:lpstr>
      <vt:lpstr>Introduction to Classification - Alternative Techniques</vt:lpstr>
      <vt:lpstr>K-Nearest Neighbors (KNN) Classifier</vt:lpstr>
      <vt:lpstr>Distance Metrics in KNN</vt:lpstr>
      <vt:lpstr>Choosing the Value of 'k' in KNN</vt:lpstr>
      <vt:lpstr>Feature Scaling in KNN</vt:lpstr>
      <vt:lpstr>Advantages and Disadvantages of KNN</vt:lpstr>
      <vt:lpstr>Optimizing KNN Performance</vt:lpstr>
      <vt:lpstr>Practical Implementation of KNN</vt:lpstr>
      <vt:lpstr>Practical Implementation of KNN</vt:lpstr>
      <vt:lpstr>Practical Implementation of KNN</vt:lpstr>
      <vt:lpstr>Practical Implementation of KNN</vt:lpstr>
      <vt:lpstr>Practical Implementation of KNN</vt:lpstr>
      <vt:lpstr>Practical Implementation of KNN</vt:lpstr>
      <vt:lpstr>Visualizing KNN Decision Boundaries</vt:lpstr>
      <vt:lpstr>Visualizing KNN Decision Boundaries</vt:lpstr>
      <vt:lpstr>Analyzing the Impact of Weighted KNN</vt:lpstr>
      <vt:lpstr>Analyzing the Impact of Weighted KNN</vt:lpstr>
      <vt:lpstr>Practical Applications of KNN and Weighted KNN</vt:lpstr>
      <vt:lpstr>Limitations of KNN and Mitigation Strategies</vt:lpstr>
      <vt:lpstr>Summary and When to Use KNN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AND INFORMATION TECHNOLOGIES</dc:title>
  <dc:creator>pc</dc:creator>
  <cp:lastModifiedBy>rDm</cp:lastModifiedBy>
  <cp:revision>59</cp:revision>
  <dcterms:created xsi:type="dcterms:W3CDTF">2023-02-20T07:47:55Z</dcterms:created>
  <dcterms:modified xsi:type="dcterms:W3CDTF">2024-10-21T08:28:55Z</dcterms:modified>
</cp:coreProperties>
</file>