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8" r:id="rId9"/>
    <p:sldId id="279" r:id="rId10"/>
    <p:sldId id="280" r:id="rId11"/>
    <p:sldId id="281" r:id="rId12"/>
    <p:sldId id="282" r:id="rId13"/>
    <p:sldId id="263" r:id="rId14"/>
    <p:sldId id="264" r:id="rId15"/>
    <p:sldId id="284" r:id="rId16"/>
    <p:sldId id="285" r:id="rId17"/>
    <p:sldId id="286" r:id="rId18"/>
    <p:sldId id="287" r:id="rId19"/>
    <p:sldId id="265" r:id="rId20"/>
    <p:sldId id="266" r:id="rId21"/>
    <p:sldId id="267" r:id="rId22"/>
    <p:sldId id="268" r:id="rId23"/>
    <p:sldId id="270" r:id="rId24"/>
    <p:sldId id="283" r:id="rId25"/>
    <p:sldId id="269" r:id="rId2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39" autoAdjust="0"/>
    <p:restoredTop sz="88317" autoAdjust="0"/>
  </p:normalViewPr>
  <p:slideViewPr>
    <p:cSldViewPr snapToGrid="0">
      <p:cViewPr>
        <p:scale>
          <a:sx n="75" d="100"/>
          <a:sy n="75" d="100"/>
        </p:scale>
        <p:origin x="60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5E051-3081-4A36-93F5-CC4921343E02}" type="datetimeFigureOut">
              <a:rPr lang="tr-TR" smtClean="0"/>
              <a:t>4.11.2024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BD1C03-3253-4581-88B5-C433C28EA8E5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37100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4.11.2024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505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4.11.2024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107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4.11.2024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0373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4.11.2024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961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4.11.2024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6304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4.11.2024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527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4.11.2024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3120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4.11.2024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908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4.11.2024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2433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4.11.2024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4781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B5870-DDA0-41D8-9963-DCD9A78A21D4}" type="datetimeFigureOut">
              <a:rPr lang="tr-TR" smtClean="0"/>
              <a:t>4.11.2024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907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B5870-DDA0-41D8-9963-DCD9A78A21D4}" type="datetimeFigureOut">
              <a:rPr lang="tr-TR" smtClean="0"/>
              <a:t>4.11.2024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FC192-455E-4E6A-A60D-93EBAD4D85E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806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dirty="0"/>
              <a:t>INTRODUCTION TO MACHINE LEARNING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615882"/>
          </a:xfrm>
        </p:spPr>
        <p:txBody>
          <a:bodyPr>
            <a:normAutofit fontScale="70000" lnSpcReduction="20000"/>
          </a:bodyPr>
          <a:lstStyle/>
          <a:p>
            <a:r>
              <a:rPr lang="tr-TR" sz="4300" b="1" dirty="0" err="1"/>
              <a:t>Week</a:t>
            </a:r>
            <a:r>
              <a:rPr lang="tr-TR" sz="4300" b="1" dirty="0"/>
              <a:t> #5</a:t>
            </a:r>
          </a:p>
          <a:p>
            <a:r>
              <a:rPr lang="tr-TR" sz="4300" b="1" dirty="0" err="1"/>
              <a:t>Decision</a:t>
            </a:r>
            <a:r>
              <a:rPr lang="tr-TR" sz="4300" b="1" dirty="0"/>
              <a:t> </a:t>
            </a:r>
            <a:r>
              <a:rPr lang="tr-TR" sz="4300" b="1" dirty="0" err="1"/>
              <a:t>Trees</a:t>
            </a:r>
            <a:r>
              <a:rPr lang="en-US" sz="4300" b="1" dirty="0"/>
              <a:t>: Classification and Practical Applications</a:t>
            </a:r>
            <a:endParaRPr lang="tr-TR" dirty="0"/>
          </a:p>
          <a:p>
            <a:r>
              <a:rPr lang="tr-TR" dirty="0" err="1"/>
              <a:t>Assist</a:t>
            </a:r>
            <a:r>
              <a:rPr lang="tr-TR" dirty="0"/>
              <a:t>. Prof. M. Erdem İSENKUL</a:t>
            </a:r>
          </a:p>
          <a:p>
            <a:r>
              <a:rPr lang="tr-TR" dirty="0" err="1"/>
              <a:t>Istanbul</a:t>
            </a:r>
            <a:r>
              <a:rPr lang="tr-TR" dirty="0"/>
              <a:t> </a:t>
            </a:r>
            <a:r>
              <a:rPr lang="tr-TR" dirty="0" err="1"/>
              <a:t>University-Cerrahpasa</a:t>
            </a:r>
            <a:r>
              <a:rPr lang="tr-TR" dirty="0"/>
              <a:t>, </a:t>
            </a:r>
            <a:r>
              <a:rPr lang="tr-TR" dirty="0" err="1"/>
              <a:t>Faculty</a:t>
            </a:r>
            <a:r>
              <a:rPr lang="tr-TR" dirty="0"/>
              <a:t> of </a:t>
            </a:r>
            <a:r>
              <a:rPr lang="tr-TR" dirty="0" err="1"/>
              <a:t>Engineering</a:t>
            </a:r>
            <a:endParaRPr lang="tr-TR" dirty="0"/>
          </a:p>
          <a:p>
            <a:r>
              <a:rPr lang="tr-TR" dirty="0"/>
              <a:t>2024-2025 / Fall</a:t>
            </a:r>
          </a:p>
          <a:p>
            <a:endParaRPr lang="tr-TR" dirty="0"/>
          </a:p>
          <a:p>
            <a:r>
              <a:rPr lang="tr-TR" dirty="0"/>
              <a:t>eisenkul@iuc.edu.tr</a:t>
            </a:r>
          </a:p>
        </p:txBody>
      </p:sp>
    </p:spTree>
    <p:extLst>
      <p:ext uri="{BB962C8B-B14F-4D97-AF65-F5344CB8AC3E}">
        <p14:creationId xmlns:p14="http://schemas.microsoft.com/office/powerpoint/2010/main" val="24400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E50CD3-2F5A-4834-8785-22A7E1E7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a Decision Tree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DF2746BD-BA05-4E56-9F14-A7032DD8C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964" y="1196917"/>
            <a:ext cx="8428072" cy="5608754"/>
          </a:xfrm>
        </p:spPr>
      </p:pic>
    </p:spTree>
    <p:extLst>
      <p:ext uri="{BB962C8B-B14F-4D97-AF65-F5344CB8AC3E}">
        <p14:creationId xmlns:p14="http://schemas.microsoft.com/office/powerpoint/2010/main" val="3905628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E50CD3-2F5A-4834-8785-22A7E1E7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a Decision Tree</a:t>
            </a:r>
            <a:endParaRPr lang="tr-TR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C82B71B5-989A-4D7C-A84B-57BA72E06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7023" y="1601900"/>
            <a:ext cx="8257954" cy="4798788"/>
          </a:xfrm>
        </p:spPr>
      </p:pic>
    </p:spTree>
    <p:extLst>
      <p:ext uri="{BB962C8B-B14F-4D97-AF65-F5344CB8AC3E}">
        <p14:creationId xmlns:p14="http://schemas.microsoft.com/office/powerpoint/2010/main" val="2782651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E50CD3-2F5A-4834-8785-22A7E1E7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a Decision Tree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731EDFC4-49CC-405E-99A0-021767572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829" y="1392865"/>
            <a:ext cx="7530342" cy="5216858"/>
          </a:xfrm>
        </p:spPr>
      </p:pic>
    </p:spTree>
    <p:extLst>
      <p:ext uri="{BB962C8B-B14F-4D97-AF65-F5344CB8AC3E}">
        <p14:creationId xmlns:p14="http://schemas.microsoft.com/office/powerpoint/2010/main" val="1320402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E50CD3-2F5A-4834-8785-22A7E1E7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General Structure for Hunt’s Algorithm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3E1869-50A8-4E19-800B-BE1158988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Hunt’s Algorithm</a:t>
            </a:r>
            <a:r>
              <a:rPr lang="en-US" dirty="0"/>
              <a:t>: Early algorithm for constructing decision trees.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Steps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all records in a node belong to one class, it becomes a </a:t>
            </a:r>
            <a:r>
              <a:rPr lang="en-US" b="1" dirty="0"/>
              <a:t>leaf node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records are mixed, split the data based on an attribute that best separates the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Recursive Splitting</a:t>
            </a:r>
            <a:r>
              <a:rPr lang="en-US" dirty="0"/>
              <a:t>: Continues to split data into smaller subsets until reaching homogeneity.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Application</a:t>
            </a:r>
            <a:r>
              <a:rPr lang="en-US" dirty="0"/>
              <a:t>: Forms the basis for modern decision tree methods like CART and ID3.</a:t>
            </a:r>
          </a:p>
          <a:p>
            <a:r>
              <a:rPr lang="en-US" b="1" dirty="0"/>
              <a:t>Summary</a:t>
            </a:r>
            <a:r>
              <a:rPr lang="en-US" dirty="0"/>
              <a:t>: Hunt’s Algorithm recursively splits data to create accurate decision trees.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28549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E50CD3-2F5A-4834-8785-22A7E1E7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Stopping the Tree Induction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3E1869-50A8-4E19-800B-BE1158988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Stop Splitting?</a:t>
            </a:r>
            <a:r>
              <a:rPr lang="en-US" dirty="0"/>
              <a:t>: Prevents overfitting and keeps the model simple.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Stopping Conditions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records in a node belong to the same class.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further meaningful splits can be made.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Other Criteria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Minimum node size (e.g., no split if fewer than 5 records).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Maximum tree depth to limit complexity.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Benefit</a:t>
            </a:r>
            <a:r>
              <a:rPr lang="en-US" dirty="0"/>
              <a:t>: Creates a balanced, generalizable model.</a:t>
            </a:r>
          </a:p>
          <a:p>
            <a:r>
              <a:rPr lang="en-US" b="1" dirty="0"/>
              <a:t>Key Takeaway</a:t>
            </a:r>
            <a:r>
              <a:rPr lang="en-US" dirty="0"/>
              <a:t>: Controlled stopping improves model performance and interpretability.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10763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8BA011-C416-4199-9573-7EB0ED7F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Gini Index in Decision Trees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CD376F-17E0-4FFE-8A8A-7B7257E78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the Gini Index?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 A metric used to measure the </a:t>
            </a:r>
            <a:r>
              <a:rPr lang="en-US" b="1" dirty="0"/>
              <a:t>impurity</a:t>
            </a:r>
            <a:r>
              <a:rPr lang="en-US" dirty="0"/>
              <a:t> or </a:t>
            </a:r>
            <a:r>
              <a:rPr lang="en-US" b="1" dirty="0"/>
              <a:t>purity</a:t>
            </a:r>
            <a:r>
              <a:rPr lang="en-US" dirty="0"/>
              <a:t> of a dataset in classification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Helps determine the best feature to split the data in a Decision Tree by quantifying how mixed the classes are within a node.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Range</a:t>
            </a:r>
            <a:r>
              <a:rPr lang="en-US" dirty="0"/>
              <a:t>: Values range from 0 to 0.5, where: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0</a:t>
            </a:r>
            <a:r>
              <a:rPr lang="en-US" dirty="0"/>
              <a:t> indicates complete purity (all instances in a node belong to a single class).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0.5</a:t>
            </a:r>
            <a:r>
              <a:rPr lang="en-US" dirty="0"/>
              <a:t> indicates maximum impurity (classes are evenly mixed).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710215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8BA011-C416-4199-9573-7EB0ED7F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Gini Index in Decision Trees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CD376F-17E0-4FFE-8A8A-7B7257E78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/>
              <a:t>Formula </a:t>
            </a:r>
            <a:r>
              <a:rPr lang="tr-TR" b="1" dirty="0" err="1"/>
              <a:t>for</a:t>
            </a:r>
            <a:r>
              <a:rPr lang="tr-TR" b="1" dirty="0"/>
              <a:t> </a:t>
            </a:r>
            <a:r>
              <a:rPr lang="tr-TR" b="1" dirty="0" err="1"/>
              <a:t>Gini</a:t>
            </a:r>
            <a:r>
              <a:rPr lang="tr-TR" b="1" dirty="0"/>
              <a:t> Index</a:t>
            </a:r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tr-TR" dirty="0"/>
              <a:t>​</a:t>
            </a:r>
            <a:r>
              <a:rPr lang="tr-TR" dirty="0" err="1"/>
              <a:t>Where</a:t>
            </a:r>
            <a:r>
              <a:rPr lang="tr-T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pip_ipi</a:t>
            </a:r>
            <a:r>
              <a:rPr lang="tr-TR" dirty="0"/>
              <a:t>​ is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probability</a:t>
            </a:r>
            <a:r>
              <a:rPr lang="tr-TR" dirty="0"/>
              <a:t> of a </a:t>
            </a: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class</a:t>
            </a:r>
            <a:r>
              <a:rPr lang="tr-TR" dirty="0"/>
              <a:t> </a:t>
            </a:r>
            <a:r>
              <a:rPr lang="tr-TR" dirty="0" err="1"/>
              <a:t>within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nnn</a:t>
            </a:r>
            <a:r>
              <a:rPr lang="tr-TR" dirty="0"/>
              <a:t> is </a:t>
            </a:r>
            <a:r>
              <a:rPr lang="tr-TR" dirty="0" err="1"/>
              <a:t>the</a:t>
            </a:r>
            <a:r>
              <a:rPr lang="tr-TR" dirty="0"/>
              <a:t> total </a:t>
            </a:r>
            <a:r>
              <a:rPr lang="tr-TR" dirty="0" err="1"/>
              <a:t>number</a:t>
            </a:r>
            <a:r>
              <a:rPr lang="tr-TR" dirty="0"/>
              <a:t> of </a:t>
            </a:r>
            <a:r>
              <a:rPr lang="tr-TR" dirty="0" err="1"/>
              <a:t>classes</a:t>
            </a:r>
            <a:r>
              <a:rPr lang="tr-TR" dirty="0"/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9D77D573-77A3-445F-85AD-718EFDE35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603" y="2488018"/>
            <a:ext cx="4076756" cy="124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980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8BA011-C416-4199-9573-7EB0ED7F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Gini Index in Decision Trees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CD376F-17E0-4FFE-8A8A-7B7257E78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b="1" dirty="0" err="1"/>
              <a:t>Example</a:t>
            </a:r>
            <a:r>
              <a:rPr lang="tr-TR" b="1" dirty="0"/>
              <a:t> </a:t>
            </a:r>
            <a:r>
              <a:rPr lang="tr-TR" b="1" dirty="0" err="1"/>
              <a:t>Scenario</a:t>
            </a:r>
            <a:endParaRPr lang="en-US" b="1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CA43266-5EA2-4E99-B197-5865F18DE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02" y="2679405"/>
            <a:ext cx="9248832" cy="309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08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28BA011-C416-4199-9573-7EB0ED7F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Gini Index in Decision Trees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CD376F-17E0-4FFE-8A8A-7B7257E78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Using Gini Index in Splitting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 each potential split, calculate the Gini index for each child node.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Weighted Gini</a:t>
            </a:r>
            <a:r>
              <a:rPr lang="en-US" dirty="0"/>
              <a:t>: Calculate the weighted average Gini index across all child nodes to evaluate the quality of the split.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split with the </a:t>
            </a:r>
            <a:r>
              <a:rPr lang="en-US" b="1" dirty="0"/>
              <a:t>lowest Gini index</a:t>
            </a:r>
            <a:r>
              <a:rPr lang="en-US" dirty="0"/>
              <a:t> is chosen, as it indicates higher purity and better separation of classes.</a:t>
            </a: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endParaRPr lang="tr-T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Takeaway</a:t>
            </a:r>
            <a:r>
              <a:rPr lang="en-US" dirty="0"/>
              <a:t>: The Gini Index is a core metric in Decision Trees, guiding splits by quantifying the purity of nodes. Lower Gini values mean better splits and purer nodes, leading to more accurate classifications.</a:t>
            </a:r>
          </a:p>
        </p:txBody>
      </p:sp>
    </p:spTree>
    <p:extLst>
      <p:ext uri="{BB962C8B-B14F-4D97-AF65-F5344CB8AC3E}">
        <p14:creationId xmlns:p14="http://schemas.microsoft.com/office/powerpoint/2010/main" val="2917083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E50CD3-2F5A-4834-8785-22A7E1E7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Evaluation Metrics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3E1869-50A8-4E19-800B-BE1158988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4094" cy="4351338"/>
          </a:xfrm>
        </p:spPr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Assess model performance to ensure reliability.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Confusion Matrix</a:t>
            </a:r>
            <a:r>
              <a:rPr lang="en-US" dirty="0"/>
              <a:t>: Shows counts of: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True Positives (TP)</a:t>
            </a:r>
            <a:r>
              <a:rPr lang="en-US" dirty="0"/>
              <a:t> and </a:t>
            </a:r>
            <a:r>
              <a:rPr lang="en-US" b="1" dirty="0"/>
              <a:t>True Negatives (TN)</a:t>
            </a:r>
            <a:r>
              <a:rPr lang="en-US" dirty="0"/>
              <a:t>: Correct predictions.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False Positives (FP)</a:t>
            </a:r>
            <a:r>
              <a:rPr lang="en-US" dirty="0"/>
              <a:t> and </a:t>
            </a:r>
            <a:r>
              <a:rPr lang="en-US" b="1" dirty="0"/>
              <a:t>False Negatives (FN)</a:t>
            </a:r>
            <a:r>
              <a:rPr lang="en-US" dirty="0"/>
              <a:t>: Incorrect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Metrics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Accuracy</a:t>
            </a:r>
            <a:r>
              <a:rPr lang="en-US" dirty="0"/>
              <a:t>: Overall correct predictions.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Precision</a:t>
            </a:r>
            <a:r>
              <a:rPr lang="en-US" dirty="0"/>
              <a:t>: Accuracy of positive predictions.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Recall</a:t>
            </a:r>
            <a:r>
              <a:rPr lang="en-US" dirty="0"/>
              <a:t>: Ability to capture actual positive cases.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F1 Score</a:t>
            </a:r>
            <a:r>
              <a:rPr lang="en-US" dirty="0"/>
              <a:t>: Balance between precision and recall.</a:t>
            </a:r>
          </a:p>
          <a:p>
            <a:r>
              <a:rPr lang="en-US" b="1" dirty="0"/>
              <a:t>Summary</a:t>
            </a:r>
            <a:r>
              <a:rPr lang="en-US" dirty="0"/>
              <a:t>: Confusion matrix and derived metrics provide detailed insights into model effectiveness.</a:t>
            </a:r>
          </a:p>
          <a:p>
            <a:endParaRPr lang="tr-TR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873DF96-2034-4D6D-8780-5D424E0319F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7951663" y="2051998"/>
            <a:ext cx="3025140" cy="67056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10DA738-2B28-4821-B2D3-D2908CE9A86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951663" y="2778746"/>
            <a:ext cx="2624897" cy="729138"/>
          </a:xfrm>
          <a:prstGeom prst="rect">
            <a:avLst/>
          </a:prstGeom>
        </p:spPr>
      </p:pic>
      <p:pic>
        <p:nvPicPr>
          <p:cNvPr id="6" name="Resim 5">
            <a:extLst>
              <a:ext uri="{FF2B5EF4-FFF2-40B4-BE49-F238E27FC236}">
                <a16:creationId xmlns:a16="http://schemas.microsoft.com/office/drawing/2014/main" id="{6BCF088B-70D9-4F15-BAB9-415FEBBC2510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8145780" y="3723962"/>
            <a:ext cx="2430780" cy="729137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43ED46B5-333B-4486-A1AE-9F6A81149FC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611841" y="4704736"/>
            <a:ext cx="3878604" cy="729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07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6FF2E3B-02D3-41CA-BEC4-5B190B5A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Introduction to Classification and Model Evaluation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1D03B19-B40C-4BD2-9EC3-83F6CD67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Classification</a:t>
            </a:r>
            <a:r>
              <a:rPr lang="en-US" dirty="0"/>
              <a:t>: Supervised learning method to categorize data into predefined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Evaluation</a:t>
            </a:r>
            <a:r>
              <a:rPr lang="en-US" dirty="0"/>
              <a:t>: Assessing model performance to ensure accuracy and reliability.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Goals for Today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Understand classification concepts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Explore classification techniques (e.g., Decision Trees)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Learn evaluation metrics to assess model effectiveness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04145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E50CD3-2F5A-4834-8785-22A7E1E7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 of Accuracy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3E1869-50A8-4E19-800B-BE1158988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Issue with Accuracy</a:t>
            </a:r>
            <a:r>
              <a:rPr lang="en-US" dirty="0"/>
              <a:t>: Can be misleading, especially for imbalanced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Imbalanced Data Example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accuracy may occur by predicting only the majority class, missing the minority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Importance of Other Metrics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Precision</a:t>
            </a:r>
            <a:r>
              <a:rPr lang="en-US" dirty="0"/>
              <a:t>: Important when false positives are costly.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Recall</a:t>
            </a:r>
            <a:r>
              <a:rPr lang="en-US" dirty="0"/>
              <a:t>: Crucial when missing positive cases is risky.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F1 Score</a:t>
            </a:r>
            <a:r>
              <a:rPr lang="en-US" dirty="0"/>
              <a:t>: Balances precision and recall, useful for imbalanced datasets.</a:t>
            </a:r>
          </a:p>
          <a:p>
            <a:r>
              <a:rPr lang="en-US" b="1" dirty="0"/>
              <a:t>Key Takeaway</a:t>
            </a:r>
            <a:r>
              <a:rPr lang="en-US" dirty="0"/>
              <a:t>: Accuracy alone is insufficient; precision, recall, and F1 score offer a clearer performance picture.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05819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E50CD3-2F5A-4834-8785-22A7E1E7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Performance Evaluation Methods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3E1869-50A8-4E19-800B-BE1158988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Cross-Validation</a:t>
            </a:r>
            <a:r>
              <a:rPr lang="en-US" dirty="0"/>
              <a:t>: Divides data into </a:t>
            </a:r>
            <a:r>
              <a:rPr lang="en-US" dirty="0" err="1"/>
              <a:t>kkk</a:t>
            </a:r>
            <a:r>
              <a:rPr lang="en-US" dirty="0"/>
              <a:t> folds; each fold serves as a test set once, averaging results for reliability.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Stratified Cross-Validation</a:t>
            </a:r>
            <a:r>
              <a:rPr lang="en-US" dirty="0"/>
              <a:t>: Maintains class distribution across folds, ideal for imbalanced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Holdout Method</a:t>
            </a:r>
            <a:r>
              <a:rPr lang="en-US" dirty="0"/>
              <a:t>: Splits data into training and test sets; simpler but less reliable for small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Bootstrapping</a:t>
            </a:r>
            <a:r>
              <a:rPr lang="en-US" dirty="0"/>
              <a:t>: Resampling with replacement; useful for small datasets by creating multiple samples.</a:t>
            </a:r>
          </a:p>
          <a:p>
            <a:r>
              <a:rPr lang="en-US" b="1" dirty="0"/>
              <a:t>Choosing the Right Method</a:t>
            </a:r>
            <a:r>
              <a:rPr lang="en-US" dirty="0"/>
              <a:t>: Depends on dataset size, class distribution, and computational resources.</a:t>
            </a:r>
          </a:p>
          <a:p>
            <a:r>
              <a:rPr lang="en-US" b="1" dirty="0"/>
              <a:t>Summary</a:t>
            </a:r>
            <a:r>
              <a:rPr lang="en-US" dirty="0"/>
              <a:t>: Reliable evaluation methods ensure accurate performance estimates and better model generalization.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834664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E50CD3-2F5A-4834-8785-22A7E1E7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Performance Evaluation Metrics - Confusion Matrix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3E1869-50A8-4E19-800B-BE1158988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Confusion Matrix Structure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True Positive (TP)</a:t>
            </a:r>
            <a:r>
              <a:rPr lang="en-US" dirty="0"/>
              <a:t>: Correctly predicted positives.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True Negative (TN)</a:t>
            </a:r>
            <a:r>
              <a:rPr lang="en-US" dirty="0"/>
              <a:t>: Correctly predicted negatives.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False Positive (FP)</a:t>
            </a:r>
            <a:r>
              <a:rPr lang="en-US" dirty="0"/>
              <a:t>: Incorrect positive predictions.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False Negative (FN)</a:t>
            </a:r>
            <a:r>
              <a:rPr lang="en-US" dirty="0"/>
              <a:t>: Missed positive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Derived Metrics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Accuracy</a:t>
            </a:r>
            <a:r>
              <a:rPr lang="en-US" dirty="0"/>
              <a:t>: Proportion of correct predictions.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Precision</a:t>
            </a:r>
            <a:r>
              <a:rPr lang="en-US" dirty="0"/>
              <a:t>: Focuses on the accuracy of positive predictions.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Recall</a:t>
            </a:r>
            <a:r>
              <a:rPr lang="en-US" dirty="0"/>
              <a:t>: Measures model’s ability to find all actual positives.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F1 Score</a:t>
            </a:r>
            <a:r>
              <a:rPr lang="en-US" dirty="0"/>
              <a:t>: Balances precision and recall, especially valuable for imbalanced data.</a:t>
            </a:r>
          </a:p>
          <a:p>
            <a:r>
              <a:rPr lang="en-US" b="1" dirty="0"/>
              <a:t>Usefulness</a:t>
            </a:r>
            <a:r>
              <a:rPr lang="en-US" dirty="0"/>
              <a:t>: Confusion matrix gives a comprehensive view of model performance and types of errors.</a:t>
            </a:r>
          </a:p>
          <a:p>
            <a:r>
              <a:rPr lang="en-US" b="1" dirty="0"/>
              <a:t>Key Takeaway</a:t>
            </a:r>
            <a:r>
              <a:rPr lang="en-US" dirty="0"/>
              <a:t>: Confusion matrix and its metrics reveal strengths and weaknesses beyond overall accuracy.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21030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E50CD3-2F5A-4834-8785-22A7E1E7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Implementation of Decision Tree (Iris Dataset Example)</a:t>
            </a:r>
            <a:endParaRPr lang="tr-TR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A1835A8F-8E70-4C72-B2AD-E821CF2F7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2499" y="1889420"/>
            <a:ext cx="7528862" cy="4351338"/>
          </a:xfrm>
        </p:spPr>
      </p:pic>
    </p:spTree>
    <p:extLst>
      <p:ext uri="{BB962C8B-B14F-4D97-AF65-F5344CB8AC3E}">
        <p14:creationId xmlns:p14="http://schemas.microsoft.com/office/powerpoint/2010/main" val="1770305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E50CD3-2F5A-4834-8785-22A7E1E7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Implementation of Decision Tree (</a:t>
            </a:r>
            <a:r>
              <a:rPr lang="tr-TR" dirty="0" err="1"/>
              <a:t>Churn</a:t>
            </a:r>
            <a:r>
              <a:rPr lang="en-US" dirty="0"/>
              <a:t> Dataset</a:t>
            </a:r>
            <a:r>
              <a:rPr lang="tr-TR" dirty="0"/>
              <a:t>-</a:t>
            </a:r>
            <a:r>
              <a:rPr lang="tr-TR" dirty="0" err="1"/>
              <a:t>Syntetic</a:t>
            </a:r>
            <a:r>
              <a:rPr lang="en-US" dirty="0"/>
              <a:t> Example)</a:t>
            </a:r>
            <a:endParaRPr lang="tr-TR" dirty="0"/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AF3915F2-BA22-4998-98F7-3DD8F7BCB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64" y="1738309"/>
            <a:ext cx="6108716" cy="4754566"/>
          </a:xfrm>
        </p:spPr>
      </p:pic>
    </p:spTree>
    <p:extLst>
      <p:ext uri="{BB962C8B-B14F-4D97-AF65-F5344CB8AC3E}">
        <p14:creationId xmlns:p14="http://schemas.microsoft.com/office/powerpoint/2010/main" val="24507761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E50CD3-2F5A-4834-8785-22A7E1E7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Summary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3E1869-50A8-4E19-800B-BE1158988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Classification</a:t>
            </a:r>
            <a:r>
              <a:rPr lang="tr-TR" dirty="0"/>
              <a:t>: </a:t>
            </a:r>
            <a:r>
              <a:rPr lang="tr-TR" dirty="0" err="1"/>
              <a:t>Categorizes</a:t>
            </a:r>
            <a:r>
              <a:rPr lang="tr-TR" dirty="0"/>
              <a:t> data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predefined</a:t>
            </a:r>
            <a:r>
              <a:rPr lang="tr-TR" dirty="0"/>
              <a:t> </a:t>
            </a:r>
            <a:r>
              <a:rPr lang="tr-TR" dirty="0" err="1"/>
              <a:t>classes</a:t>
            </a:r>
            <a:r>
              <a:rPr lang="tr-TR" dirty="0"/>
              <a:t>; </a:t>
            </a:r>
            <a:r>
              <a:rPr lang="tr-TR" dirty="0" err="1"/>
              <a:t>widely</a:t>
            </a:r>
            <a:r>
              <a:rPr lang="tr-TR" dirty="0"/>
              <a:t> </a:t>
            </a:r>
            <a:r>
              <a:rPr lang="tr-TR" dirty="0" err="1"/>
              <a:t>used</a:t>
            </a:r>
            <a:r>
              <a:rPr lang="tr-TR" dirty="0"/>
              <a:t> in </a:t>
            </a:r>
            <a:r>
              <a:rPr lang="tr-TR" dirty="0" err="1"/>
              <a:t>fields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fraud</a:t>
            </a:r>
            <a:r>
              <a:rPr lang="tr-TR" dirty="0"/>
              <a:t> </a:t>
            </a:r>
            <a:r>
              <a:rPr lang="tr-TR" dirty="0" err="1"/>
              <a:t>detection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medical</a:t>
            </a:r>
            <a:r>
              <a:rPr lang="tr-TR" dirty="0"/>
              <a:t> </a:t>
            </a:r>
            <a:r>
              <a:rPr lang="tr-TR" dirty="0" err="1"/>
              <a:t>diagnosis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Classification</a:t>
            </a:r>
            <a:r>
              <a:rPr lang="tr-TR" b="1" dirty="0"/>
              <a:t> </a:t>
            </a:r>
            <a:r>
              <a:rPr lang="tr-TR" b="1" dirty="0" err="1"/>
              <a:t>Techniques</a:t>
            </a:r>
            <a:r>
              <a:rPr lang="tr-T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include</a:t>
            </a:r>
            <a:r>
              <a:rPr lang="tr-TR" dirty="0"/>
              <a:t> </a:t>
            </a:r>
            <a:r>
              <a:rPr lang="tr-TR" dirty="0" err="1"/>
              <a:t>Decision</a:t>
            </a:r>
            <a:r>
              <a:rPr lang="tr-TR" dirty="0"/>
              <a:t> </a:t>
            </a:r>
            <a:r>
              <a:rPr lang="tr-TR" dirty="0" err="1"/>
              <a:t>Trees</a:t>
            </a:r>
            <a:r>
              <a:rPr lang="tr-TR" dirty="0"/>
              <a:t>, k-NN, </a:t>
            </a:r>
            <a:r>
              <a:rPr lang="tr-TR" dirty="0" err="1"/>
              <a:t>Neural</a:t>
            </a:r>
            <a:r>
              <a:rPr lang="tr-TR" dirty="0"/>
              <a:t> Networks, </a:t>
            </a:r>
            <a:r>
              <a:rPr lang="tr-TR" dirty="0" err="1"/>
              <a:t>Naïve</a:t>
            </a:r>
            <a:r>
              <a:rPr lang="tr-TR" dirty="0"/>
              <a:t> </a:t>
            </a:r>
            <a:r>
              <a:rPr lang="tr-TR" dirty="0" err="1"/>
              <a:t>Bayes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SVM, </a:t>
            </a:r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suited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different</a:t>
            </a:r>
            <a:r>
              <a:rPr lang="tr-TR" dirty="0"/>
              <a:t> data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requirements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Decision</a:t>
            </a:r>
            <a:r>
              <a:rPr lang="tr-TR" b="1" dirty="0"/>
              <a:t> </a:t>
            </a:r>
            <a:r>
              <a:rPr lang="tr-TR" b="1" dirty="0" err="1"/>
              <a:t>Trees</a:t>
            </a:r>
            <a:r>
              <a:rPr lang="tr-TR" dirty="0"/>
              <a:t>: </a:t>
            </a:r>
            <a:r>
              <a:rPr lang="tr-TR" dirty="0" err="1"/>
              <a:t>Example</a:t>
            </a:r>
            <a:r>
              <a:rPr lang="tr-TR" dirty="0"/>
              <a:t> of </a:t>
            </a:r>
            <a:r>
              <a:rPr lang="tr-TR" dirty="0" err="1"/>
              <a:t>Hunt’s</a:t>
            </a:r>
            <a:r>
              <a:rPr lang="tr-TR" dirty="0"/>
              <a:t> </a:t>
            </a:r>
            <a:r>
              <a:rPr lang="tr-TR" dirty="0" err="1"/>
              <a:t>Algorithm</a:t>
            </a:r>
            <a:r>
              <a:rPr lang="tr-TR" dirty="0"/>
              <a:t>; </a:t>
            </a:r>
            <a:r>
              <a:rPr lang="tr-TR" dirty="0" err="1"/>
              <a:t>intuitive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interpretable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 </a:t>
            </a:r>
            <a:r>
              <a:rPr lang="tr-TR" dirty="0" err="1"/>
              <a:t>method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Model Evaluation </a:t>
            </a:r>
            <a:r>
              <a:rPr lang="tr-TR" b="1" dirty="0" err="1"/>
              <a:t>Metrics</a:t>
            </a:r>
            <a:r>
              <a:rPr lang="tr-TR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 err="1"/>
              <a:t>Confusion</a:t>
            </a:r>
            <a:r>
              <a:rPr lang="tr-TR" b="1" dirty="0"/>
              <a:t> </a:t>
            </a:r>
            <a:r>
              <a:rPr lang="tr-TR" b="1" dirty="0" err="1"/>
              <a:t>Matrix</a:t>
            </a:r>
            <a:r>
              <a:rPr lang="tr-TR" dirty="0"/>
              <a:t>: Foundation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understanding</a:t>
            </a:r>
            <a:r>
              <a:rPr lang="tr-TR" dirty="0"/>
              <a:t> </a:t>
            </a:r>
            <a:r>
              <a:rPr lang="tr-TR" dirty="0" err="1"/>
              <a:t>prediction</a:t>
            </a:r>
            <a:r>
              <a:rPr lang="tr-TR" dirty="0"/>
              <a:t> </a:t>
            </a:r>
            <a:r>
              <a:rPr lang="tr-TR" dirty="0" err="1"/>
              <a:t>accuracy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errors</a:t>
            </a:r>
            <a:r>
              <a:rPr lang="tr-T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tr-TR" b="1" dirty="0" err="1"/>
              <a:t>Key</a:t>
            </a:r>
            <a:r>
              <a:rPr lang="tr-TR" b="1" dirty="0"/>
              <a:t> </a:t>
            </a:r>
            <a:r>
              <a:rPr lang="tr-TR" b="1" dirty="0" err="1"/>
              <a:t>Metrics</a:t>
            </a:r>
            <a:r>
              <a:rPr lang="tr-TR" dirty="0"/>
              <a:t>: </a:t>
            </a:r>
            <a:r>
              <a:rPr lang="tr-TR" dirty="0" err="1"/>
              <a:t>Accuracy</a:t>
            </a:r>
            <a:r>
              <a:rPr lang="tr-TR" dirty="0"/>
              <a:t>, Precision, </a:t>
            </a:r>
            <a:r>
              <a:rPr lang="tr-TR" dirty="0" err="1"/>
              <a:t>Recall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F1 </a:t>
            </a:r>
            <a:r>
              <a:rPr lang="tr-TR" dirty="0" err="1"/>
              <a:t>Score</a:t>
            </a:r>
            <a:r>
              <a:rPr lang="tr-TR" dirty="0"/>
              <a:t> </a:t>
            </a:r>
            <a:r>
              <a:rPr lang="tr-TR" dirty="0" err="1"/>
              <a:t>provide</a:t>
            </a:r>
            <a:r>
              <a:rPr lang="tr-TR" dirty="0"/>
              <a:t> </a:t>
            </a:r>
            <a:r>
              <a:rPr lang="tr-TR" dirty="0" err="1"/>
              <a:t>deeper</a:t>
            </a:r>
            <a:r>
              <a:rPr lang="tr-TR" dirty="0"/>
              <a:t> </a:t>
            </a:r>
            <a:r>
              <a:rPr lang="tr-TR" dirty="0" err="1"/>
              <a:t>insights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Limitations</a:t>
            </a:r>
            <a:r>
              <a:rPr lang="tr-TR" b="1" dirty="0"/>
              <a:t> of </a:t>
            </a:r>
            <a:r>
              <a:rPr lang="tr-TR" b="1" dirty="0" err="1"/>
              <a:t>Accuracy</a:t>
            </a:r>
            <a:r>
              <a:rPr lang="tr-TR" dirty="0"/>
              <a:t>: </a:t>
            </a:r>
            <a:r>
              <a:rPr lang="tr-TR" dirty="0" err="1"/>
              <a:t>Alternative</a:t>
            </a:r>
            <a:r>
              <a:rPr lang="tr-TR" dirty="0"/>
              <a:t> </a:t>
            </a:r>
            <a:r>
              <a:rPr lang="tr-TR" dirty="0" err="1"/>
              <a:t>metrics</a:t>
            </a:r>
            <a:r>
              <a:rPr lang="tr-TR" dirty="0"/>
              <a:t> </a:t>
            </a:r>
            <a:r>
              <a:rPr lang="tr-TR" dirty="0" err="1"/>
              <a:t>are</a:t>
            </a:r>
            <a:r>
              <a:rPr lang="tr-TR" dirty="0"/>
              <a:t> </a:t>
            </a:r>
            <a:r>
              <a:rPr lang="tr-TR" dirty="0" err="1"/>
              <a:t>essential</a:t>
            </a:r>
            <a:r>
              <a:rPr lang="tr-TR" dirty="0"/>
              <a:t>, </a:t>
            </a:r>
            <a:r>
              <a:rPr lang="tr-TR" dirty="0" err="1"/>
              <a:t>especially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imbalanced</a:t>
            </a:r>
            <a:r>
              <a:rPr lang="tr-TR" dirty="0"/>
              <a:t> </a:t>
            </a:r>
            <a:r>
              <a:rPr lang="tr-TR" dirty="0" err="1"/>
              <a:t>datasets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Evaluation </a:t>
            </a:r>
            <a:r>
              <a:rPr lang="tr-TR" b="1" dirty="0" err="1"/>
              <a:t>Methods</a:t>
            </a:r>
            <a:r>
              <a:rPr lang="tr-TR" dirty="0"/>
              <a:t>: Cross-</a:t>
            </a:r>
            <a:r>
              <a:rPr lang="tr-TR" dirty="0" err="1"/>
              <a:t>validation</a:t>
            </a:r>
            <a:r>
              <a:rPr lang="tr-TR" dirty="0"/>
              <a:t>, </a:t>
            </a:r>
            <a:r>
              <a:rPr lang="tr-TR" dirty="0" err="1"/>
              <a:t>stratified</a:t>
            </a:r>
            <a:r>
              <a:rPr lang="tr-TR" dirty="0"/>
              <a:t> </a:t>
            </a:r>
            <a:r>
              <a:rPr lang="tr-TR" dirty="0" err="1"/>
              <a:t>cross-validation</a:t>
            </a:r>
            <a:r>
              <a:rPr lang="tr-TR" dirty="0"/>
              <a:t>, </a:t>
            </a:r>
            <a:r>
              <a:rPr lang="tr-TR" dirty="0" err="1"/>
              <a:t>holdout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bootstrapping</a:t>
            </a:r>
            <a:r>
              <a:rPr lang="tr-TR" dirty="0"/>
              <a:t> </a:t>
            </a:r>
            <a:r>
              <a:rPr lang="tr-TR" dirty="0" err="1"/>
              <a:t>ensure</a:t>
            </a:r>
            <a:r>
              <a:rPr lang="tr-TR" dirty="0"/>
              <a:t> </a:t>
            </a:r>
            <a:r>
              <a:rPr lang="tr-TR" dirty="0" err="1"/>
              <a:t>reliable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 </a:t>
            </a:r>
            <a:r>
              <a:rPr lang="tr-TR" dirty="0" err="1"/>
              <a:t>estimates</a:t>
            </a:r>
            <a:r>
              <a:rPr lang="tr-TR" dirty="0"/>
              <a:t>.</a:t>
            </a:r>
          </a:p>
          <a:p>
            <a:r>
              <a:rPr lang="tr-TR" b="1" dirty="0" err="1"/>
              <a:t>Takeaway</a:t>
            </a:r>
            <a:r>
              <a:rPr lang="tr-TR" dirty="0"/>
              <a:t>: </a:t>
            </a:r>
            <a:r>
              <a:rPr lang="tr-TR" dirty="0" err="1"/>
              <a:t>Effective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 </a:t>
            </a:r>
            <a:r>
              <a:rPr lang="tr-TR" dirty="0" err="1"/>
              <a:t>requires</a:t>
            </a:r>
            <a:r>
              <a:rPr lang="tr-TR" dirty="0"/>
              <a:t> </a:t>
            </a:r>
            <a:r>
              <a:rPr lang="tr-TR" dirty="0" err="1"/>
              <a:t>careful</a:t>
            </a:r>
            <a:r>
              <a:rPr lang="tr-TR" dirty="0"/>
              <a:t> </a:t>
            </a:r>
            <a:r>
              <a:rPr lang="tr-TR" dirty="0" err="1"/>
              <a:t>selection</a:t>
            </a:r>
            <a:r>
              <a:rPr lang="tr-TR" dirty="0"/>
              <a:t> of </a:t>
            </a:r>
            <a:r>
              <a:rPr lang="tr-TR" dirty="0" err="1"/>
              <a:t>techniques</a:t>
            </a:r>
            <a:r>
              <a:rPr lang="tr-TR" dirty="0"/>
              <a:t>, </a:t>
            </a:r>
            <a:r>
              <a:rPr lang="tr-TR" dirty="0" err="1"/>
              <a:t>metrics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evaluation</a:t>
            </a:r>
            <a:r>
              <a:rPr lang="tr-TR" dirty="0"/>
              <a:t> </a:t>
            </a:r>
            <a:r>
              <a:rPr lang="tr-TR" dirty="0" err="1"/>
              <a:t>methods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ensure</a:t>
            </a:r>
            <a:r>
              <a:rPr lang="tr-TR" dirty="0"/>
              <a:t> </a:t>
            </a:r>
            <a:r>
              <a:rPr lang="tr-TR" dirty="0" err="1"/>
              <a:t>accurate</a:t>
            </a:r>
            <a:r>
              <a:rPr lang="tr-TR" dirty="0"/>
              <a:t>, </a:t>
            </a:r>
            <a:r>
              <a:rPr lang="tr-TR" dirty="0" err="1"/>
              <a:t>context-sensitive</a:t>
            </a:r>
            <a:r>
              <a:rPr lang="tr-TR" dirty="0"/>
              <a:t> </a:t>
            </a:r>
            <a:r>
              <a:rPr lang="tr-TR" dirty="0" err="1"/>
              <a:t>performance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0569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C4FBD21-6D2C-46B0-A9E0-7EF5C2A17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 of Classification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B00BDCB-908E-45CF-BA59-3110CEE01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Classification Process</a:t>
            </a:r>
            <a:r>
              <a:rPr lang="en-US" dirty="0"/>
              <a:t>: Assigns new records to predefined classes.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Training Set</a:t>
            </a:r>
            <a:r>
              <a:rPr lang="en-US" dirty="0"/>
              <a:t>: Data with known class labels used to train the model.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Model Goal</a:t>
            </a:r>
            <a:r>
              <a:rPr lang="en-US" dirty="0"/>
              <a:t>: Predict the class for new, unseen records accurately.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Split</a:t>
            </a:r>
            <a:r>
              <a:rPr lang="en-US" dirty="0"/>
              <a:t>: Training set for learning, test set for validation to prevent overfitting.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3491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84A625-EA42-471E-9131-062BAF1F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Visualization of the Classification Task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2D6BA4-4F37-4A40-A801-1C55166CD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1995" cy="4351338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Learning the Model</a:t>
            </a:r>
            <a:r>
              <a:rPr lang="en-US" dirty="0"/>
              <a:t>: Train the model using labeled data to identify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Applying the Model</a:t>
            </a:r>
            <a:r>
              <a:rPr lang="en-US" dirty="0"/>
              <a:t>: Use the trained model to classify new instances.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Example</a:t>
            </a:r>
            <a:r>
              <a:rPr lang="en-US" dirty="0"/>
              <a:t>: Visualizes how attributes are used to classify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Shows the workflow from input attributes to class prediction.</a:t>
            </a:r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D834C8F-7ABB-4627-80DA-338C5B1A2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0195" y="1878940"/>
            <a:ext cx="6302286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8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956BFE3-581A-4446-8BB0-F3C0435E4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 err="1"/>
              <a:t>Examples</a:t>
            </a:r>
            <a:r>
              <a:rPr lang="tr-TR" b="1" dirty="0"/>
              <a:t> of </a:t>
            </a:r>
            <a:r>
              <a:rPr lang="tr-TR" b="1" dirty="0" err="1"/>
              <a:t>Classification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4ADD1C5-18C6-4CBE-9F25-9BA6087B1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Medical</a:t>
            </a:r>
            <a:r>
              <a:rPr lang="tr-TR" b="1" dirty="0"/>
              <a:t> </a:t>
            </a:r>
            <a:r>
              <a:rPr lang="tr-TR" b="1" dirty="0" err="1"/>
              <a:t>Diagnosis</a:t>
            </a:r>
            <a:r>
              <a:rPr lang="tr-TR" dirty="0"/>
              <a:t>: </a:t>
            </a:r>
            <a:r>
              <a:rPr lang="tr-TR" dirty="0" err="1"/>
              <a:t>Predicts</a:t>
            </a:r>
            <a:r>
              <a:rPr lang="tr-TR" dirty="0"/>
              <a:t> </a:t>
            </a:r>
            <a:r>
              <a:rPr lang="tr-TR" dirty="0" err="1"/>
              <a:t>conditions</a:t>
            </a:r>
            <a:r>
              <a:rPr lang="tr-TR" dirty="0"/>
              <a:t> (</a:t>
            </a:r>
            <a:r>
              <a:rPr lang="tr-TR" dirty="0" err="1"/>
              <a:t>e.g</a:t>
            </a:r>
            <a:r>
              <a:rPr lang="tr-TR" dirty="0"/>
              <a:t>., </a:t>
            </a:r>
            <a:r>
              <a:rPr lang="tr-TR" dirty="0" err="1"/>
              <a:t>benign</a:t>
            </a:r>
            <a:r>
              <a:rPr lang="tr-TR" dirty="0"/>
              <a:t> vs. </a:t>
            </a:r>
            <a:r>
              <a:rPr lang="tr-TR" dirty="0" err="1"/>
              <a:t>malignant</a:t>
            </a:r>
            <a:r>
              <a:rPr lang="tr-TR" dirty="0"/>
              <a:t> </a:t>
            </a:r>
            <a:r>
              <a:rPr lang="tr-TR" dirty="0" err="1"/>
              <a:t>tumors</a:t>
            </a:r>
            <a:r>
              <a:rPr lang="tr-TR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 err="1"/>
              <a:t>Fraud</a:t>
            </a:r>
            <a:r>
              <a:rPr lang="tr-TR" b="1" dirty="0"/>
              <a:t> </a:t>
            </a:r>
            <a:r>
              <a:rPr lang="tr-TR" b="1" dirty="0" err="1"/>
              <a:t>Detection</a:t>
            </a:r>
            <a:r>
              <a:rPr lang="tr-TR" dirty="0"/>
              <a:t>: </a:t>
            </a:r>
            <a:r>
              <a:rPr lang="tr-TR" dirty="0" err="1"/>
              <a:t>Classifies</a:t>
            </a:r>
            <a:r>
              <a:rPr lang="tr-TR" dirty="0"/>
              <a:t> </a:t>
            </a:r>
            <a:r>
              <a:rPr lang="tr-TR" dirty="0" err="1"/>
              <a:t>transactions</a:t>
            </a:r>
            <a:r>
              <a:rPr lang="tr-TR" dirty="0"/>
              <a:t> as </a:t>
            </a:r>
            <a:r>
              <a:rPr lang="tr-TR" dirty="0" err="1"/>
              <a:t>legitimate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fraudulent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News </a:t>
            </a:r>
            <a:r>
              <a:rPr lang="tr-TR" b="1" dirty="0" err="1"/>
              <a:t>Categorization</a:t>
            </a:r>
            <a:r>
              <a:rPr lang="tr-TR" dirty="0"/>
              <a:t>: </a:t>
            </a:r>
            <a:r>
              <a:rPr lang="tr-TR" dirty="0" err="1"/>
              <a:t>Sorts</a:t>
            </a:r>
            <a:r>
              <a:rPr lang="tr-TR" dirty="0"/>
              <a:t> </a:t>
            </a:r>
            <a:r>
              <a:rPr lang="tr-TR" dirty="0" err="1"/>
              <a:t>news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</a:t>
            </a:r>
            <a:r>
              <a:rPr lang="tr-TR" dirty="0" err="1"/>
              <a:t>categories</a:t>
            </a:r>
            <a:r>
              <a:rPr lang="tr-TR" dirty="0"/>
              <a:t> </a:t>
            </a:r>
            <a:r>
              <a:rPr lang="tr-TR" dirty="0" err="1"/>
              <a:t>like</a:t>
            </a:r>
            <a:r>
              <a:rPr lang="tr-TR" dirty="0"/>
              <a:t> </a:t>
            </a:r>
            <a:r>
              <a:rPr lang="tr-TR" dirty="0" err="1"/>
              <a:t>finance</a:t>
            </a:r>
            <a:r>
              <a:rPr lang="tr-TR" dirty="0"/>
              <a:t>, </a:t>
            </a:r>
            <a:r>
              <a:rPr lang="tr-TR" dirty="0" err="1"/>
              <a:t>sports</a:t>
            </a:r>
            <a:r>
              <a:rPr lang="tr-TR" dirty="0"/>
              <a:t>, </a:t>
            </a:r>
            <a:r>
              <a:rPr lang="tr-TR" dirty="0" err="1"/>
              <a:t>etc</a:t>
            </a:r>
            <a:r>
              <a:rPr lang="tr-T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Protein </a:t>
            </a:r>
            <a:r>
              <a:rPr lang="tr-TR" b="1" dirty="0" err="1"/>
              <a:t>Structure</a:t>
            </a:r>
            <a:r>
              <a:rPr lang="tr-TR" b="1" dirty="0"/>
              <a:t> </a:t>
            </a:r>
            <a:r>
              <a:rPr lang="tr-TR" b="1" dirty="0" err="1"/>
              <a:t>Prediction</a:t>
            </a:r>
            <a:r>
              <a:rPr lang="tr-TR" dirty="0"/>
              <a:t>: </a:t>
            </a:r>
            <a:r>
              <a:rPr lang="tr-TR" dirty="0" err="1"/>
              <a:t>Identifies</a:t>
            </a:r>
            <a:r>
              <a:rPr lang="tr-TR" dirty="0"/>
              <a:t> protein </a:t>
            </a:r>
            <a:r>
              <a:rPr lang="tr-TR" dirty="0" err="1"/>
              <a:t>structures</a:t>
            </a:r>
            <a:r>
              <a:rPr lang="tr-TR" dirty="0"/>
              <a:t> (</a:t>
            </a:r>
            <a:r>
              <a:rPr lang="tr-TR" dirty="0" err="1"/>
              <a:t>e.g</a:t>
            </a:r>
            <a:r>
              <a:rPr lang="tr-TR" dirty="0"/>
              <a:t>., </a:t>
            </a:r>
            <a:r>
              <a:rPr lang="tr-TR" dirty="0" err="1"/>
              <a:t>alpha-helix</a:t>
            </a:r>
            <a:r>
              <a:rPr lang="tr-TR" dirty="0"/>
              <a:t>, beta-</a:t>
            </a:r>
            <a:r>
              <a:rPr lang="tr-TR" dirty="0" err="1"/>
              <a:t>sheet</a:t>
            </a:r>
            <a:r>
              <a:rPr lang="tr-TR" dirty="0"/>
              <a:t>).</a:t>
            </a:r>
          </a:p>
          <a:p>
            <a:r>
              <a:rPr lang="tr-TR" b="1" dirty="0" err="1"/>
              <a:t>Key</a:t>
            </a:r>
            <a:r>
              <a:rPr lang="tr-TR" b="1" dirty="0"/>
              <a:t> </a:t>
            </a:r>
            <a:r>
              <a:rPr lang="tr-TR" b="1" dirty="0" err="1"/>
              <a:t>Takeaway</a:t>
            </a:r>
            <a:r>
              <a:rPr lang="tr-TR" dirty="0"/>
              <a:t>: </a:t>
            </a:r>
            <a:r>
              <a:rPr lang="tr-TR" dirty="0" err="1"/>
              <a:t>Classification</a:t>
            </a:r>
            <a:r>
              <a:rPr lang="tr-TR" dirty="0"/>
              <a:t> has </a:t>
            </a:r>
            <a:r>
              <a:rPr lang="tr-TR" dirty="0" err="1"/>
              <a:t>diverse</a:t>
            </a:r>
            <a:r>
              <a:rPr lang="tr-TR" dirty="0"/>
              <a:t> </a:t>
            </a:r>
            <a:r>
              <a:rPr lang="tr-TR" dirty="0" err="1"/>
              <a:t>applications</a:t>
            </a:r>
            <a:r>
              <a:rPr lang="tr-TR" dirty="0"/>
              <a:t> </a:t>
            </a:r>
            <a:r>
              <a:rPr lang="tr-TR" dirty="0" err="1"/>
              <a:t>across</a:t>
            </a:r>
            <a:r>
              <a:rPr lang="tr-TR" dirty="0"/>
              <a:t> </a:t>
            </a:r>
            <a:r>
              <a:rPr lang="tr-TR" dirty="0" err="1"/>
              <a:t>fields</a:t>
            </a:r>
            <a:r>
              <a:rPr lang="tr-TR" dirty="0"/>
              <a:t>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00071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5D546C-14E8-40C3-ABF8-0CA7BC75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Classification Techniques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7308D8-C496-4BB1-860A-B591CDF41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Decision Trees</a:t>
            </a:r>
            <a:r>
              <a:rPr lang="en-US" dirty="0"/>
              <a:t>: Intuitive and interpretable; splits data based on attributes.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Rule-Based Methods</a:t>
            </a:r>
            <a:r>
              <a:rPr lang="en-US" dirty="0"/>
              <a:t>: Uses IF-THEN rules for transparent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Memory-Based (k-NN)</a:t>
            </a:r>
            <a:r>
              <a:rPr lang="en-US" dirty="0"/>
              <a:t>: Classifies based on proximity to known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Artificial Neural Networks (ANNs)</a:t>
            </a:r>
            <a:r>
              <a:rPr lang="en-US" dirty="0"/>
              <a:t>: Handles complex patterns; resource-intensive.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Naïve Bayes</a:t>
            </a:r>
            <a:r>
              <a:rPr lang="en-US" dirty="0"/>
              <a:t>: Probabilistic approach, useful for text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Support Vector Machines (SVM)</a:t>
            </a:r>
            <a:r>
              <a:rPr lang="en-US" dirty="0"/>
              <a:t>: Effective in high-dimensional spaces with clear class boundaries.</a:t>
            </a:r>
          </a:p>
          <a:p>
            <a:r>
              <a:rPr lang="en-US" b="1" dirty="0"/>
              <a:t>Choosing Technique</a:t>
            </a:r>
            <a:r>
              <a:rPr lang="en-US" dirty="0"/>
              <a:t>: Depends on data complexity, interpretability needs, and computational resources.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80820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E50CD3-2F5A-4834-8785-22A7E1E7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a Decision Tree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83E1869-50A8-4E19-800B-BE1158988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Structure</a:t>
            </a:r>
            <a:r>
              <a:rPr lang="en-US" dirty="0"/>
              <a:t>: Tree with nodes representing decisions based on attributes.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Decision Path</a:t>
            </a:r>
            <a:r>
              <a:rPr lang="en-US" dirty="0"/>
              <a:t>: Follows branches to reach a final class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Leaf Nodes</a:t>
            </a:r>
            <a:r>
              <a:rPr lang="en-US" dirty="0"/>
              <a:t>: Endpoints of the tree where classification occurs.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Advantages</a:t>
            </a:r>
            <a:r>
              <a:rPr lang="en-US" dirty="0"/>
              <a:t>: Easy to interpret, handles categorical and continuous data well.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Example</a:t>
            </a:r>
            <a:r>
              <a:rPr lang="en-US" dirty="0"/>
              <a:t>: Classifies tax records based on refund status, marital status, and income.</a:t>
            </a:r>
          </a:p>
          <a:p>
            <a:r>
              <a:rPr lang="en-US" b="1" dirty="0"/>
              <a:t>Key Takeaway</a:t>
            </a:r>
            <a:r>
              <a:rPr lang="en-US" dirty="0"/>
              <a:t>: Decision Trees offer a clear, step-by-step classification approach.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1262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E50CD3-2F5A-4834-8785-22A7E1E7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a Decision Tree</a:t>
            </a:r>
            <a:endParaRPr lang="tr-TR" dirty="0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56CB7C08-DBB2-4316-8078-06BE8DBED0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2760" y="1503363"/>
            <a:ext cx="6248400" cy="3319462"/>
          </a:xfrm>
        </p:spPr>
      </p:pic>
    </p:spTree>
    <p:extLst>
      <p:ext uri="{BB962C8B-B14F-4D97-AF65-F5344CB8AC3E}">
        <p14:creationId xmlns:p14="http://schemas.microsoft.com/office/powerpoint/2010/main" val="36981091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E50CD3-2F5A-4834-8785-22A7E1E7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a Decision Tree</a:t>
            </a:r>
            <a:endParaRPr lang="tr-TR" dirty="0"/>
          </a:p>
        </p:txBody>
      </p:sp>
      <p:pic>
        <p:nvPicPr>
          <p:cNvPr id="7" name="İçerik Yer Tutucusu 6">
            <a:extLst>
              <a:ext uri="{FF2B5EF4-FFF2-40B4-BE49-F238E27FC236}">
                <a16:creationId xmlns:a16="http://schemas.microsoft.com/office/drawing/2014/main" id="{EFE0374D-2E60-43CB-BE57-2B416262A9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6781" y="1493488"/>
            <a:ext cx="8938438" cy="5015612"/>
          </a:xfrm>
        </p:spPr>
      </p:pic>
    </p:spTree>
    <p:extLst>
      <p:ext uri="{BB962C8B-B14F-4D97-AF65-F5344CB8AC3E}">
        <p14:creationId xmlns:p14="http://schemas.microsoft.com/office/powerpoint/2010/main" val="1814800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1470</Words>
  <Application>Microsoft Office PowerPoint</Application>
  <PresentationFormat>Geniş ekran</PresentationFormat>
  <Paragraphs>146</Paragraphs>
  <Slides>25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Teması</vt:lpstr>
      <vt:lpstr>INTRODUCTION TO MACHINE LEARNING</vt:lpstr>
      <vt:lpstr>Introduction to Classification and Model Evaluation</vt:lpstr>
      <vt:lpstr>Definition of Classification</vt:lpstr>
      <vt:lpstr>Visualization of the Classification Task</vt:lpstr>
      <vt:lpstr>Examples of Classification</vt:lpstr>
      <vt:lpstr>Classification Techniques</vt:lpstr>
      <vt:lpstr>Example of a Decision Tree</vt:lpstr>
      <vt:lpstr>Example of a Decision Tree</vt:lpstr>
      <vt:lpstr>Example of a Decision Tree</vt:lpstr>
      <vt:lpstr>Example of a Decision Tree</vt:lpstr>
      <vt:lpstr>Example of a Decision Tree</vt:lpstr>
      <vt:lpstr>Example of a Decision Tree</vt:lpstr>
      <vt:lpstr>General Structure for Hunt’s Algorithm</vt:lpstr>
      <vt:lpstr>Stopping the Tree Induction</vt:lpstr>
      <vt:lpstr>Gini Index in Decision Trees</vt:lpstr>
      <vt:lpstr>Gini Index in Decision Trees</vt:lpstr>
      <vt:lpstr>Gini Index in Decision Trees</vt:lpstr>
      <vt:lpstr>Gini Index in Decision Trees</vt:lpstr>
      <vt:lpstr>Model Evaluation Metrics</vt:lpstr>
      <vt:lpstr>Limitations of Accuracy</vt:lpstr>
      <vt:lpstr>Performance Evaluation Methods</vt:lpstr>
      <vt:lpstr>Performance Evaluation Metrics - Confusion Matrix</vt:lpstr>
      <vt:lpstr>Practical Implementation of Decision Tree (Iris Dataset Example)</vt:lpstr>
      <vt:lpstr>Practical Implementation of Decision Tree (Churn Dataset-Syntetic Example)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AND INFORMATION TECHNOLOGIES</dc:title>
  <dc:creator>pc</dc:creator>
  <cp:lastModifiedBy>rDm</cp:lastModifiedBy>
  <cp:revision>68</cp:revision>
  <dcterms:created xsi:type="dcterms:W3CDTF">2023-02-20T07:47:55Z</dcterms:created>
  <dcterms:modified xsi:type="dcterms:W3CDTF">2024-11-04T09:44:04Z</dcterms:modified>
</cp:coreProperties>
</file>