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Roboto"/>
      <p:regular r:id="rId26"/>
      <p:bold r:id="rId27"/>
      <p:italic r:id="rId28"/>
      <p:boldItalic r:id="rId29"/>
    </p:embeddedFont>
    <p:embeddedFont>
      <p:font typeface="Montserrat"/>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regular.fntdata"/><Relationship Id="rId25" Type="http://schemas.openxmlformats.org/officeDocument/2006/relationships/slide" Target="slides/slide20.xml"/><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bold.fntdata"/><Relationship Id="rId30" Type="http://schemas.openxmlformats.org/officeDocument/2006/relationships/font" Target="fonts/Montserrat-regular.fntdata"/><Relationship Id="rId11" Type="http://schemas.openxmlformats.org/officeDocument/2006/relationships/slide" Target="slides/slide6.xml"/><Relationship Id="rId33" Type="http://schemas.openxmlformats.org/officeDocument/2006/relationships/font" Target="fonts/Montserrat-boldItalic.fntdata"/><Relationship Id="rId10" Type="http://schemas.openxmlformats.org/officeDocument/2006/relationships/slide" Target="slides/slide5.xml"/><Relationship Id="rId32" Type="http://schemas.openxmlformats.org/officeDocument/2006/relationships/font" Target="fonts/Montserrat-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3" name="Google Shape;5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e91d4c31a5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e91d4c31a5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e6fd44c035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e6fd44c035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e6fd44c035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e6fd44c035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e6fd44c035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e6fd44c035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e6fd44c035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e6fd44c035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e6fd44c035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e6fd44c035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e6fd44c035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e6fd44c035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e91d4c31a5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e91d4c31a5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0365c69656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0365c69656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ef3d4349a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ef3d4349a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e91d4c31a5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e91d4c31a5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0365c69656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0365c69656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e91d4c31a5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e91d4c31a5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e91d4c31a5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e91d4c31a5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0365c6965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0365c6965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e91d4c31a5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e91d4c31a5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e91d4c31a5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e91d4c31a5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e70a6459dc_3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e70a6459dc_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e91d4c31a5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e91d4c31a5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2" name="Google Shape;12;p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5" name="Shape 45"/>
        <p:cNvGrpSpPr/>
        <p:nvPr/>
      </p:nvGrpSpPr>
      <p:grpSpPr>
        <a:xfrm>
          <a:off x="0" y="0"/>
          <a:ext cx="0" cy="0"/>
          <a:chOff x="0" y="0"/>
          <a:chExt cx="0" cy="0"/>
        </a:xfrm>
      </p:grpSpPr>
      <p:sp>
        <p:nvSpPr>
          <p:cNvPr id="46" name="Google Shape;46;p11"/>
          <p:cNvSpPr txBox="1"/>
          <p:nvPr>
            <p:ph hasCustomPrompt="1" type="title"/>
          </p:nvPr>
        </p:nvSpPr>
        <p:spPr>
          <a:xfrm>
            <a:off x="311700" y="1106125"/>
            <a:ext cx="8520600" cy="1963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p:nvPr>
            <p:ph idx="1" type="body"/>
          </p:nvPr>
        </p:nvSpPr>
        <p:spPr>
          <a:xfrm>
            <a:off x="311700" y="3152225"/>
            <a:ext cx="8520600" cy="13005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8" name="Google Shape;48;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9" name="Shape 49"/>
        <p:cNvGrpSpPr/>
        <p:nvPr/>
      </p:nvGrpSpPr>
      <p:grpSpPr>
        <a:xfrm>
          <a:off x="0" y="0"/>
          <a:ext cx="0" cy="0"/>
          <a:chOff x="0" y="0"/>
          <a:chExt cx="0" cy="0"/>
        </a:xfrm>
      </p:grpSpPr>
      <p:sp>
        <p:nvSpPr>
          <p:cNvPr id="50" name="Google Shape;50;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 name="Google Shape;16;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7" name="Google Shape;17;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8" name="Shape 18"/>
        <p:cNvGrpSpPr/>
        <p:nvPr/>
      </p:nvGrpSpPr>
      <p:grpSpPr>
        <a:xfrm>
          <a:off x="0" y="0"/>
          <a:ext cx="0" cy="0"/>
          <a:chOff x="0" y="0"/>
          <a:chExt cx="0" cy="0"/>
        </a:xfrm>
      </p:grpSpPr>
      <p:sp>
        <p:nvSpPr>
          <p:cNvPr id="19" name="Google Shape;19;p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0" name="Google Shape;20;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3" name="Google Shape;23;p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8" name="Google Shape;28;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1" name="Google Shape;31;p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3" name="Shape 33"/>
        <p:cNvGrpSpPr/>
        <p:nvPr/>
      </p:nvGrpSpPr>
      <p:grpSpPr>
        <a:xfrm>
          <a:off x="0" y="0"/>
          <a:ext cx="0" cy="0"/>
          <a:chOff x="0" y="0"/>
          <a:chExt cx="0" cy="0"/>
        </a:xfrm>
      </p:grpSpPr>
      <p:sp>
        <p:nvSpPr>
          <p:cNvPr id="34" name="Google Shape;34;p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5" name="Google Shape;35;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9" name="Google Shape;39;p9"/>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0" name="Google Shape;40;p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1" name="Google Shape;41;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2" name="Shape 42"/>
        <p:cNvGrpSpPr/>
        <p:nvPr/>
      </p:nvGrpSpPr>
      <p:grpSpPr>
        <a:xfrm>
          <a:off x="0" y="0"/>
          <a:ext cx="0" cy="0"/>
          <a:chOff x="0" y="0"/>
          <a:chExt cx="0" cy="0"/>
        </a:xfrm>
      </p:grpSpPr>
      <p:sp>
        <p:nvSpPr>
          <p:cNvPr id="43" name="Google Shape;43;p1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4" name="Google Shape;44;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4.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9" name="Google Shape;9;p1"/>
          <p:cNvPicPr preferRelativeResize="0"/>
          <p:nvPr/>
        </p:nvPicPr>
        <p:blipFill rotWithShape="1">
          <a:blip r:embed="rId1">
            <a:alphaModFix/>
          </a:blip>
          <a:srcRect b="0" l="0" r="0" t="0"/>
          <a:stretch/>
        </p:blipFill>
        <p:spPr>
          <a:xfrm>
            <a:off x="8602975" y="66525"/>
            <a:ext cx="348619" cy="35795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7.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16.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13.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21.png"/><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23.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19.pn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22.png"/><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10.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7.png"/><Relationship Id="rId4" Type="http://schemas.openxmlformats.org/officeDocument/2006/relationships/image" Target="../media/image2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15.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5.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13"/>
          <p:cNvSpPr txBox="1"/>
          <p:nvPr>
            <p:ph type="ctrTitle"/>
          </p:nvPr>
        </p:nvSpPr>
        <p:spPr>
          <a:xfrm>
            <a:off x="311700" y="322375"/>
            <a:ext cx="8520600" cy="4264500"/>
          </a:xfrm>
          <a:prstGeom prst="rect">
            <a:avLst/>
          </a:prstGeom>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 sz="4200">
                <a:solidFill>
                  <a:srgbClr val="CC0000"/>
                </a:solidFill>
                <a:latin typeface="Montserrat"/>
                <a:ea typeface="Montserrat"/>
                <a:cs typeface="Montserrat"/>
                <a:sym typeface="Montserrat"/>
              </a:rPr>
              <a:t>Capstone Project</a:t>
            </a:r>
            <a:endParaRPr b="1" sz="4200">
              <a:solidFill>
                <a:srgbClr val="CC0000"/>
              </a:solidFill>
              <a:latin typeface="Montserrat"/>
              <a:ea typeface="Montserrat"/>
              <a:cs typeface="Montserrat"/>
              <a:sym typeface="Montserrat"/>
            </a:endParaRPr>
          </a:p>
          <a:p>
            <a:pPr indent="0" lvl="0" marL="0" rtl="0" algn="ctr">
              <a:lnSpc>
                <a:spcPct val="115000"/>
              </a:lnSpc>
              <a:spcBef>
                <a:spcPts val="0"/>
              </a:spcBef>
              <a:spcAft>
                <a:spcPts val="0"/>
              </a:spcAft>
              <a:buNone/>
            </a:pPr>
            <a:r>
              <a:rPr b="1" lang="en" sz="3600">
                <a:solidFill>
                  <a:srgbClr val="134F5C"/>
                </a:solidFill>
                <a:latin typeface="Montserrat"/>
                <a:ea typeface="Montserrat"/>
                <a:cs typeface="Montserrat"/>
                <a:sym typeface="Montserrat"/>
              </a:rPr>
              <a:t>EDA</a:t>
            </a:r>
            <a:endParaRPr b="1" sz="3600">
              <a:solidFill>
                <a:srgbClr val="134F5C"/>
              </a:solidFill>
              <a:latin typeface="Montserrat"/>
              <a:ea typeface="Montserrat"/>
              <a:cs typeface="Montserrat"/>
              <a:sym typeface="Montserrat"/>
            </a:endParaRPr>
          </a:p>
          <a:p>
            <a:pPr indent="0" lvl="0" marL="0" rtl="0" algn="ctr">
              <a:lnSpc>
                <a:spcPct val="115000"/>
              </a:lnSpc>
              <a:spcBef>
                <a:spcPts val="0"/>
              </a:spcBef>
              <a:spcAft>
                <a:spcPts val="0"/>
              </a:spcAft>
              <a:buNone/>
            </a:pPr>
            <a:r>
              <a:rPr b="1" lang="en" sz="3600">
                <a:solidFill>
                  <a:srgbClr val="134F5C"/>
                </a:solidFill>
                <a:latin typeface="Montserrat"/>
                <a:ea typeface="Montserrat"/>
                <a:cs typeface="Montserrat"/>
                <a:sym typeface="Montserrat"/>
              </a:rPr>
              <a:t>Airbnb Bookings Analysis</a:t>
            </a:r>
            <a:endParaRPr b="1" sz="3600">
              <a:solidFill>
                <a:srgbClr val="134F5C"/>
              </a:solidFill>
              <a:latin typeface="Montserrat"/>
              <a:ea typeface="Montserrat"/>
              <a:cs typeface="Montserrat"/>
              <a:sym typeface="Montserrat"/>
            </a:endParaRPr>
          </a:p>
          <a:p>
            <a:pPr indent="0" lvl="0" marL="0" rtl="0" algn="ctr">
              <a:lnSpc>
                <a:spcPct val="115000"/>
              </a:lnSpc>
              <a:spcBef>
                <a:spcPts val="0"/>
              </a:spcBef>
              <a:spcAft>
                <a:spcPts val="0"/>
              </a:spcAft>
              <a:buNone/>
            </a:pPr>
            <a:r>
              <a:t/>
            </a:r>
            <a:endParaRPr b="1" sz="3600">
              <a:solidFill>
                <a:srgbClr val="134F5C"/>
              </a:solidFill>
              <a:latin typeface="Montserrat"/>
              <a:ea typeface="Montserrat"/>
              <a:cs typeface="Montserrat"/>
              <a:sym typeface="Montserrat"/>
            </a:endParaRPr>
          </a:p>
          <a:p>
            <a:pPr indent="0" lvl="0" marL="0" rtl="0" algn="ctr">
              <a:lnSpc>
                <a:spcPct val="115000"/>
              </a:lnSpc>
              <a:spcBef>
                <a:spcPts val="0"/>
              </a:spcBef>
              <a:spcAft>
                <a:spcPts val="0"/>
              </a:spcAft>
              <a:buNone/>
            </a:pPr>
            <a:r>
              <a:rPr b="1" lang="en" sz="1800" u="sng">
                <a:solidFill>
                  <a:srgbClr val="134F5C"/>
                </a:solidFill>
                <a:latin typeface="Montserrat"/>
                <a:ea typeface="Montserrat"/>
                <a:cs typeface="Montserrat"/>
                <a:sym typeface="Montserrat"/>
              </a:rPr>
              <a:t>Team Members:</a:t>
            </a:r>
            <a:endParaRPr b="1" sz="1800" u="sng">
              <a:solidFill>
                <a:srgbClr val="134F5C"/>
              </a:solidFill>
              <a:latin typeface="Montserrat"/>
              <a:ea typeface="Montserrat"/>
              <a:cs typeface="Montserrat"/>
              <a:sym typeface="Montserrat"/>
            </a:endParaRPr>
          </a:p>
          <a:p>
            <a:pPr indent="0" lvl="0" marL="0" rtl="0" algn="ctr">
              <a:lnSpc>
                <a:spcPct val="115000"/>
              </a:lnSpc>
              <a:spcBef>
                <a:spcPts val="0"/>
              </a:spcBef>
              <a:spcAft>
                <a:spcPts val="0"/>
              </a:spcAft>
              <a:buNone/>
            </a:pPr>
            <a:r>
              <a:t/>
            </a:r>
            <a:endParaRPr b="1" sz="1800" u="sng">
              <a:solidFill>
                <a:srgbClr val="134F5C"/>
              </a:solidFill>
              <a:latin typeface="Montserrat"/>
              <a:ea typeface="Montserrat"/>
              <a:cs typeface="Montserrat"/>
              <a:sym typeface="Montserrat"/>
            </a:endParaRPr>
          </a:p>
          <a:p>
            <a:pPr indent="0" lvl="0" marL="0" rtl="0" algn="ctr">
              <a:lnSpc>
                <a:spcPct val="115000"/>
              </a:lnSpc>
              <a:spcBef>
                <a:spcPts val="0"/>
              </a:spcBef>
              <a:spcAft>
                <a:spcPts val="0"/>
              </a:spcAft>
              <a:buNone/>
            </a:pPr>
            <a:r>
              <a:rPr b="1" lang="en" sz="1800">
                <a:solidFill>
                  <a:srgbClr val="134F5C"/>
                </a:solidFill>
                <a:latin typeface="Montserrat"/>
                <a:ea typeface="Montserrat"/>
                <a:cs typeface="Montserrat"/>
                <a:sym typeface="Montserrat"/>
              </a:rPr>
              <a:t>Tembhare Kunal</a:t>
            </a:r>
            <a:endParaRPr b="1" sz="1800">
              <a:solidFill>
                <a:srgbClr val="134F5C"/>
              </a:solidFill>
              <a:latin typeface="Montserrat"/>
              <a:ea typeface="Montserrat"/>
              <a:cs typeface="Montserrat"/>
              <a:sym typeface="Montserrat"/>
            </a:endParaRPr>
          </a:p>
          <a:p>
            <a:pPr indent="0" lvl="0" marL="0" rtl="0" algn="ctr">
              <a:lnSpc>
                <a:spcPct val="115000"/>
              </a:lnSpc>
              <a:spcBef>
                <a:spcPts val="0"/>
              </a:spcBef>
              <a:spcAft>
                <a:spcPts val="0"/>
              </a:spcAft>
              <a:buNone/>
            </a:pPr>
            <a:r>
              <a:rPr b="1" lang="en" sz="1800">
                <a:solidFill>
                  <a:srgbClr val="134F5C"/>
                </a:solidFill>
                <a:latin typeface="Montserrat"/>
                <a:ea typeface="Montserrat"/>
                <a:cs typeface="Montserrat"/>
                <a:sym typeface="Montserrat"/>
              </a:rPr>
              <a:t>Lakdawala Ali Asgar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75950" y="97750"/>
            <a:ext cx="4877400" cy="615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500"/>
              <a:t>Words used to attract people </a:t>
            </a:r>
            <a:endParaRPr sz="2500"/>
          </a:p>
        </p:txBody>
      </p:sp>
      <p:pic>
        <p:nvPicPr>
          <p:cNvPr id="122" name="Google Shape;122;p22"/>
          <p:cNvPicPr preferRelativeResize="0"/>
          <p:nvPr/>
        </p:nvPicPr>
        <p:blipFill>
          <a:blip r:embed="rId3">
            <a:alphaModFix/>
          </a:blip>
          <a:stretch>
            <a:fillRect/>
          </a:stretch>
        </p:blipFill>
        <p:spPr>
          <a:xfrm>
            <a:off x="431592" y="744946"/>
            <a:ext cx="4154673" cy="2002638"/>
          </a:xfrm>
          <a:prstGeom prst="rect">
            <a:avLst/>
          </a:prstGeom>
          <a:noFill/>
          <a:ln>
            <a:noFill/>
          </a:ln>
        </p:spPr>
      </p:pic>
      <p:pic>
        <p:nvPicPr>
          <p:cNvPr id="123" name="Google Shape;123;p22"/>
          <p:cNvPicPr preferRelativeResize="0"/>
          <p:nvPr/>
        </p:nvPicPr>
        <p:blipFill>
          <a:blip r:embed="rId4">
            <a:alphaModFix/>
          </a:blip>
          <a:stretch>
            <a:fillRect/>
          </a:stretch>
        </p:blipFill>
        <p:spPr>
          <a:xfrm>
            <a:off x="4861875" y="2190738"/>
            <a:ext cx="4059936" cy="2441448"/>
          </a:xfrm>
          <a:prstGeom prst="rect">
            <a:avLst/>
          </a:prstGeom>
          <a:noFill/>
          <a:ln>
            <a:noFill/>
          </a:ln>
        </p:spPr>
      </p:pic>
      <p:sp>
        <p:nvSpPr>
          <p:cNvPr id="124" name="Google Shape;124;p22"/>
          <p:cNvSpPr txBox="1"/>
          <p:nvPr/>
        </p:nvSpPr>
        <p:spPr>
          <a:xfrm>
            <a:off x="4615950" y="1499475"/>
            <a:ext cx="4586700" cy="569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500">
                <a:solidFill>
                  <a:schemeClr val="dk1"/>
                </a:solidFill>
              </a:rPr>
              <a:t>Does reviews affect the </a:t>
            </a:r>
            <a:r>
              <a:rPr lang="en" sz="2500">
                <a:solidFill>
                  <a:schemeClr val="dk1"/>
                </a:solidFill>
              </a:rPr>
              <a:t>price</a:t>
            </a:r>
            <a:r>
              <a:rPr lang="en" sz="2500">
                <a:solidFill>
                  <a:schemeClr val="dk1"/>
                </a:solidFill>
              </a:rPr>
              <a:t> </a:t>
            </a:r>
            <a:endParaRPr sz="2500"/>
          </a:p>
        </p:txBody>
      </p:sp>
      <p:sp>
        <p:nvSpPr>
          <p:cNvPr id="125" name="Google Shape;125;p22"/>
          <p:cNvSpPr txBox="1"/>
          <p:nvPr/>
        </p:nvSpPr>
        <p:spPr>
          <a:xfrm>
            <a:off x="421100" y="3007900"/>
            <a:ext cx="4059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Most of words are the location, view, and type of rooms.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3"/>
          <p:cNvSpPr txBox="1"/>
          <p:nvPr/>
        </p:nvSpPr>
        <p:spPr>
          <a:xfrm>
            <a:off x="457200" y="234850"/>
            <a:ext cx="4974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800">
                <a:solidFill>
                  <a:schemeClr val="dk1"/>
                </a:solidFill>
              </a:rPr>
              <a:t>Most </a:t>
            </a:r>
            <a:r>
              <a:rPr lang="en" sz="2800">
                <a:solidFill>
                  <a:schemeClr val="dk1"/>
                </a:solidFill>
              </a:rPr>
              <a:t>busy host’s</a:t>
            </a:r>
            <a:endParaRPr sz="2800"/>
          </a:p>
        </p:txBody>
      </p:sp>
      <p:pic>
        <p:nvPicPr>
          <p:cNvPr id="131" name="Google Shape;131;p23"/>
          <p:cNvPicPr preferRelativeResize="0"/>
          <p:nvPr/>
        </p:nvPicPr>
        <p:blipFill>
          <a:blip r:embed="rId3">
            <a:alphaModFix/>
          </a:blip>
          <a:stretch>
            <a:fillRect/>
          </a:stretch>
        </p:blipFill>
        <p:spPr>
          <a:xfrm>
            <a:off x="457200" y="785900"/>
            <a:ext cx="8229600" cy="3840480"/>
          </a:xfrm>
          <a:prstGeom prst="rect">
            <a:avLst/>
          </a:prstGeom>
          <a:noFill/>
          <a:ln>
            <a:noFill/>
          </a:ln>
        </p:spPr>
      </p:pic>
      <p:sp>
        <p:nvSpPr>
          <p:cNvPr id="132" name="Google Shape;132;p23"/>
          <p:cNvSpPr txBox="1"/>
          <p:nvPr/>
        </p:nvSpPr>
        <p:spPr>
          <a:xfrm>
            <a:off x="853900" y="4550800"/>
            <a:ext cx="7464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Most of the hosts have their price below </a:t>
            </a:r>
            <a:r>
              <a:rPr lang="en"/>
              <a:t>average(median)</a:t>
            </a:r>
            <a:r>
              <a:rPr lang="en"/>
              <a:t> i.e 112</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pic>
        <p:nvPicPr>
          <p:cNvPr id="137" name="Google Shape;137;p24"/>
          <p:cNvPicPr preferRelativeResize="0"/>
          <p:nvPr/>
        </p:nvPicPr>
        <p:blipFill>
          <a:blip r:embed="rId3">
            <a:alphaModFix/>
          </a:blip>
          <a:stretch>
            <a:fillRect/>
          </a:stretch>
        </p:blipFill>
        <p:spPr>
          <a:xfrm>
            <a:off x="260688" y="899375"/>
            <a:ext cx="3532992" cy="3657600"/>
          </a:xfrm>
          <a:prstGeom prst="rect">
            <a:avLst/>
          </a:prstGeom>
          <a:noFill/>
          <a:ln>
            <a:noFill/>
          </a:ln>
        </p:spPr>
      </p:pic>
      <p:pic>
        <p:nvPicPr>
          <p:cNvPr id="138" name="Google Shape;138;p24"/>
          <p:cNvPicPr preferRelativeResize="0"/>
          <p:nvPr/>
        </p:nvPicPr>
        <p:blipFill>
          <a:blip r:embed="rId4">
            <a:alphaModFix/>
          </a:blip>
          <a:stretch>
            <a:fillRect/>
          </a:stretch>
        </p:blipFill>
        <p:spPr>
          <a:xfrm>
            <a:off x="3946055" y="899375"/>
            <a:ext cx="4853354" cy="3657600"/>
          </a:xfrm>
          <a:prstGeom prst="rect">
            <a:avLst/>
          </a:prstGeom>
          <a:noFill/>
          <a:ln>
            <a:noFill/>
          </a:ln>
        </p:spPr>
      </p:pic>
      <p:sp>
        <p:nvSpPr>
          <p:cNvPr id="139" name="Google Shape;139;p24"/>
          <p:cNvSpPr txBox="1"/>
          <p:nvPr/>
        </p:nvSpPr>
        <p:spPr>
          <a:xfrm>
            <a:off x="1171500" y="4560850"/>
            <a:ext cx="6801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Most of the listing are in </a:t>
            </a:r>
            <a:r>
              <a:rPr lang="en"/>
              <a:t>financial</a:t>
            </a:r>
            <a:r>
              <a:rPr lang="en"/>
              <a:t> district of M</a:t>
            </a:r>
            <a:r>
              <a:rPr lang="en"/>
              <a:t>anhattan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pic>
        <p:nvPicPr>
          <p:cNvPr id="144" name="Google Shape;144;p25"/>
          <p:cNvPicPr preferRelativeResize="0"/>
          <p:nvPr/>
        </p:nvPicPr>
        <p:blipFill>
          <a:blip r:embed="rId3">
            <a:alphaModFix/>
          </a:blip>
          <a:stretch>
            <a:fillRect/>
          </a:stretch>
        </p:blipFill>
        <p:spPr>
          <a:xfrm>
            <a:off x="60175" y="920894"/>
            <a:ext cx="4448432" cy="3429000"/>
          </a:xfrm>
          <a:prstGeom prst="rect">
            <a:avLst/>
          </a:prstGeom>
          <a:noFill/>
          <a:ln>
            <a:noFill/>
          </a:ln>
        </p:spPr>
      </p:pic>
      <p:pic>
        <p:nvPicPr>
          <p:cNvPr id="145" name="Google Shape;145;p25"/>
          <p:cNvPicPr preferRelativeResize="0"/>
          <p:nvPr/>
        </p:nvPicPr>
        <p:blipFill>
          <a:blip r:embed="rId4">
            <a:alphaModFix/>
          </a:blip>
          <a:stretch>
            <a:fillRect/>
          </a:stretch>
        </p:blipFill>
        <p:spPr>
          <a:xfrm>
            <a:off x="4639048" y="920894"/>
            <a:ext cx="4198209" cy="3429000"/>
          </a:xfrm>
          <a:prstGeom prst="rect">
            <a:avLst/>
          </a:prstGeom>
          <a:noFill/>
          <a:ln>
            <a:noFill/>
          </a:ln>
        </p:spPr>
      </p:pic>
      <p:sp>
        <p:nvSpPr>
          <p:cNvPr id="146" name="Google Shape;146;p25"/>
          <p:cNvSpPr txBox="1"/>
          <p:nvPr/>
        </p:nvSpPr>
        <p:spPr>
          <a:xfrm>
            <a:off x="312600" y="4480475"/>
            <a:ext cx="8518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Most of their listing in lower </a:t>
            </a:r>
            <a:r>
              <a:rPr lang="en"/>
              <a:t>manhattan</a:t>
            </a:r>
            <a:r>
              <a:rPr lang="en"/>
              <a:t> or are near airport and probably focus on </a:t>
            </a:r>
            <a:r>
              <a:rPr lang="en"/>
              <a:t>tourist</a:t>
            </a:r>
            <a:r>
              <a:rPr lang="en"/>
              <a:t> rentals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6"/>
          <p:cNvSpPr txBox="1"/>
          <p:nvPr/>
        </p:nvSpPr>
        <p:spPr>
          <a:xfrm>
            <a:off x="476925" y="240150"/>
            <a:ext cx="6324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800">
                <a:solidFill>
                  <a:schemeClr val="dk1"/>
                </a:solidFill>
              </a:rPr>
              <a:t>M</a:t>
            </a:r>
            <a:r>
              <a:rPr lang="en" sz="2800">
                <a:solidFill>
                  <a:schemeClr val="dk1"/>
                </a:solidFill>
              </a:rPr>
              <a:t>ost popular host’s</a:t>
            </a:r>
            <a:endParaRPr/>
          </a:p>
        </p:txBody>
      </p:sp>
      <p:pic>
        <p:nvPicPr>
          <p:cNvPr id="152" name="Google Shape;152;p26"/>
          <p:cNvPicPr preferRelativeResize="0"/>
          <p:nvPr/>
        </p:nvPicPr>
        <p:blipFill>
          <a:blip r:embed="rId3">
            <a:alphaModFix/>
          </a:blip>
          <a:stretch>
            <a:fillRect/>
          </a:stretch>
        </p:blipFill>
        <p:spPr>
          <a:xfrm>
            <a:off x="476925" y="779825"/>
            <a:ext cx="8229600" cy="3840481"/>
          </a:xfrm>
          <a:prstGeom prst="rect">
            <a:avLst/>
          </a:prstGeom>
          <a:noFill/>
          <a:ln>
            <a:noFill/>
          </a:ln>
        </p:spPr>
      </p:pic>
      <p:sp>
        <p:nvSpPr>
          <p:cNvPr id="153" name="Google Shape;153;p26"/>
          <p:cNvSpPr txBox="1"/>
          <p:nvPr/>
        </p:nvSpPr>
        <p:spPr>
          <a:xfrm>
            <a:off x="803675" y="4582075"/>
            <a:ext cx="7856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Most of the hosts have their price above average(median) i.e 112</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pic>
        <p:nvPicPr>
          <p:cNvPr id="158" name="Google Shape;158;p27"/>
          <p:cNvPicPr preferRelativeResize="0"/>
          <p:nvPr/>
        </p:nvPicPr>
        <p:blipFill>
          <a:blip r:embed="rId3">
            <a:alphaModFix/>
          </a:blip>
          <a:stretch>
            <a:fillRect/>
          </a:stretch>
        </p:blipFill>
        <p:spPr>
          <a:xfrm>
            <a:off x="262675" y="742950"/>
            <a:ext cx="3532992" cy="3657600"/>
          </a:xfrm>
          <a:prstGeom prst="rect">
            <a:avLst/>
          </a:prstGeom>
          <a:noFill/>
          <a:ln>
            <a:noFill/>
          </a:ln>
        </p:spPr>
      </p:pic>
      <p:pic>
        <p:nvPicPr>
          <p:cNvPr id="159" name="Google Shape;159;p27"/>
          <p:cNvPicPr preferRelativeResize="0"/>
          <p:nvPr/>
        </p:nvPicPr>
        <p:blipFill>
          <a:blip r:embed="rId4">
            <a:alphaModFix/>
          </a:blip>
          <a:stretch>
            <a:fillRect/>
          </a:stretch>
        </p:blipFill>
        <p:spPr>
          <a:xfrm>
            <a:off x="4133350" y="742950"/>
            <a:ext cx="4933016" cy="3657600"/>
          </a:xfrm>
          <a:prstGeom prst="rect">
            <a:avLst/>
          </a:prstGeom>
          <a:noFill/>
          <a:ln>
            <a:noFill/>
          </a:ln>
        </p:spPr>
      </p:pic>
      <p:sp>
        <p:nvSpPr>
          <p:cNvPr id="160" name="Google Shape;160;p27"/>
          <p:cNvSpPr txBox="1"/>
          <p:nvPr/>
        </p:nvSpPr>
        <p:spPr>
          <a:xfrm>
            <a:off x="1155275" y="4520650"/>
            <a:ext cx="7162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Most of the listing of Manhattan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pic>
        <p:nvPicPr>
          <p:cNvPr id="165" name="Google Shape;165;p28"/>
          <p:cNvPicPr preferRelativeResize="0"/>
          <p:nvPr/>
        </p:nvPicPr>
        <p:blipFill>
          <a:blip r:embed="rId3">
            <a:alphaModFix/>
          </a:blip>
          <a:stretch>
            <a:fillRect/>
          </a:stretch>
        </p:blipFill>
        <p:spPr>
          <a:xfrm>
            <a:off x="202525" y="924426"/>
            <a:ext cx="3985054" cy="3428999"/>
          </a:xfrm>
          <a:prstGeom prst="rect">
            <a:avLst/>
          </a:prstGeom>
          <a:noFill/>
          <a:ln>
            <a:noFill/>
          </a:ln>
        </p:spPr>
      </p:pic>
      <p:pic>
        <p:nvPicPr>
          <p:cNvPr id="166" name="Google Shape;166;p28"/>
          <p:cNvPicPr preferRelativeResize="0"/>
          <p:nvPr/>
        </p:nvPicPr>
        <p:blipFill>
          <a:blip r:embed="rId4">
            <a:alphaModFix/>
          </a:blip>
          <a:stretch>
            <a:fillRect/>
          </a:stretch>
        </p:blipFill>
        <p:spPr>
          <a:xfrm>
            <a:off x="4571993" y="924425"/>
            <a:ext cx="4281616" cy="3429001"/>
          </a:xfrm>
          <a:prstGeom prst="rect">
            <a:avLst/>
          </a:prstGeom>
          <a:noFill/>
          <a:ln>
            <a:noFill/>
          </a:ln>
        </p:spPr>
      </p:pic>
      <p:sp>
        <p:nvSpPr>
          <p:cNvPr id="167" name="Google Shape;167;p28"/>
          <p:cNvSpPr txBox="1"/>
          <p:nvPr/>
        </p:nvSpPr>
        <p:spPr>
          <a:xfrm>
            <a:off x="522300" y="4514175"/>
            <a:ext cx="8331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Most of their listing in lower Manhattan or are near Manhattan and probably focus on </a:t>
            </a:r>
            <a:r>
              <a:rPr lang="en"/>
              <a:t>business</a:t>
            </a:r>
            <a:r>
              <a:rPr lang="en"/>
              <a:t> rentals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9"/>
          <p:cNvSpPr txBox="1"/>
          <p:nvPr/>
        </p:nvSpPr>
        <p:spPr>
          <a:xfrm>
            <a:off x="1086525" y="338925"/>
            <a:ext cx="674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73" name="Google Shape;173;p29"/>
          <p:cNvSpPr txBox="1"/>
          <p:nvPr/>
        </p:nvSpPr>
        <p:spPr>
          <a:xfrm>
            <a:off x="444825" y="170525"/>
            <a:ext cx="70674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solidFill>
                  <a:schemeClr val="dk1"/>
                </a:solidFill>
              </a:rPr>
              <a:t>Ideal room conditions to gain max out of it </a:t>
            </a:r>
            <a:endParaRPr sz="2200"/>
          </a:p>
        </p:txBody>
      </p:sp>
      <p:pic>
        <p:nvPicPr>
          <p:cNvPr id="174" name="Google Shape;174;p29"/>
          <p:cNvPicPr preferRelativeResize="0"/>
          <p:nvPr/>
        </p:nvPicPr>
        <p:blipFill>
          <a:blip r:embed="rId3">
            <a:alphaModFix/>
          </a:blip>
          <a:stretch>
            <a:fillRect/>
          </a:stretch>
        </p:blipFill>
        <p:spPr>
          <a:xfrm>
            <a:off x="242225" y="878739"/>
            <a:ext cx="4123285" cy="3475260"/>
          </a:xfrm>
          <a:prstGeom prst="rect">
            <a:avLst/>
          </a:prstGeom>
          <a:noFill/>
          <a:ln>
            <a:noFill/>
          </a:ln>
        </p:spPr>
      </p:pic>
      <p:pic>
        <p:nvPicPr>
          <p:cNvPr id="175" name="Google Shape;175;p29"/>
          <p:cNvPicPr preferRelativeResize="0"/>
          <p:nvPr/>
        </p:nvPicPr>
        <p:blipFill>
          <a:blip r:embed="rId4">
            <a:alphaModFix/>
          </a:blip>
          <a:stretch>
            <a:fillRect/>
          </a:stretch>
        </p:blipFill>
        <p:spPr>
          <a:xfrm>
            <a:off x="4707060" y="901450"/>
            <a:ext cx="4123290" cy="3475243"/>
          </a:xfrm>
          <a:prstGeom prst="rect">
            <a:avLst/>
          </a:prstGeom>
          <a:noFill/>
          <a:ln>
            <a:noFill/>
          </a:ln>
        </p:spPr>
      </p:pic>
      <p:sp>
        <p:nvSpPr>
          <p:cNvPr id="176" name="Google Shape;176;p29"/>
          <p:cNvSpPr txBox="1"/>
          <p:nvPr/>
        </p:nvSpPr>
        <p:spPr>
          <a:xfrm>
            <a:off x="523500" y="4539025"/>
            <a:ext cx="8097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People prefer rooms in the range of 50-200 in or near </a:t>
            </a:r>
            <a:r>
              <a:rPr lang="en"/>
              <a:t>manhattan</a:t>
            </a:r>
            <a:r>
              <a:rPr lang="en"/>
              <a:t> with min nights as (1,2,3 or 30)</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pic>
        <p:nvPicPr>
          <p:cNvPr id="181" name="Google Shape;181;p30"/>
          <p:cNvPicPr preferRelativeResize="0"/>
          <p:nvPr/>
        </p:nvPicPr>
        <p:blipFill>
          <a:blip r:embed="rId3">
            <a:alphaModFix/>
          </a:blip>
          <a:stretch>
            <a:fillRect/>
          </a:stretch>
        </p:blipFill>
        <p:spPr>
          <a:xfrm>
            <a:off x="4571998" y="1034749"/>
            <a:ext cx="4098515" cy="3179491"/>
          </a:xfrm>
          <a:prstGeom prst="rect">
            <a:avLst/>
          </a:prstGeom>
          <a:noFill/>
          <a:ln>
            <a:noFill/>
          </a:ln>
        </p:spPr>
      </p:pic>
      <p:pic>
        <p:nvPicPr>
          <p:cNvPr id="182" name="Google Shape;182;p30"/>
          <p:cNvPicPr preferRelativeResize="0"/>
          <p:nvPr/>
        </p:nvPicPr>
        <p:blipFill>
          <a:blip r:embed="rId4">
            <a:alphaModFix/>
          </a:blip>
          <a:stretch>
            <a:fillRect/>
          </a:stretch>
        </p:blipFill>
        <p:spPr>
          <a:xfrm>
            <a:off x="473488" y="1034757"/>
            <a:ext cx="4098514" cy="3179493"/>
          </a:xfrm>
          <a:prstGeom prst="rect">
            <a:avLst/>
          </a:prstGeom>
          <a:noFill/>
          <a:ln>
            <a:noFill/>
          </a:ln>
        </p:spPr>
      </p:pic>
      <p:sp>
        <p:nvSpPr>
          <p:cNvPr id="183" name="Google Shape;183;p30"/>
          <p:cNvSpPr txBox="1"/>
          <p:nvPr/>
        </p:nvSpPr>
        <p:spPr>
          <a:xfrm>
            <a:off x="401825" y="261200"/>
            <a:ext cx="61179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solidFill>
                  <a:schemeClr val="dk1"/>
                </a:solidFill>
              </a:rPr>
              <a:t>Ideal room conditions to gain max out of it cont.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1"/>
          <p:cNvSpPr txBox="1"/>
          <p:nvPr>
            <p:ph type="title"/>
          </p:nvPr>
        </p:nvSpPr>
        <p:spPr>
          <a:xfrm>
            <a:off x="311700" y="21725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000"/>
              <a:t>Conclusion</a:t>
            </a:r>
            <a:endParaRPr sz="1400">
              <a:solidFill>
                <a:srgbClr val="000000"/>
              </a:solidFill>
            </a:endParaRPr>
          </a:p>
          <a:p>
            <a:pPr indent="0" lvl="0" marL="0" rtl="0" algn="l">
              <a:spcBef>
                <a:spcPts val="0"/>
              </a:spcBef>
              <a:spcAft>
                <a:spcPts val="0"/>
              </a:spcAft>
              <a:buNone/>
            </a:pPr>
            <a:r>
              <a:t/>
            </a:r>
            <a:endParaRPr/>
          </a:p>
        </p:txBody>
      </p:sp>
      <p:sp>
        <p:nvSpPr>
          <p:cNvPr id="189" name="Google Shape;189;p31"/>
          <p:cNvSpPr txBox="1"/>
          <p:nvPr>
            <p:ph idx="1" type="body"/>
          </p:nvPr>
        </p:nvSpPr>
        <p:spPr>
          <a:xfrm>
            <a:off x="355750" y="711625"/>
            <a:ext cx="8520600" cy="4571400"/>
          </a:xfrm>
          <a:prstGeom prst="rect">
            <a:avLst/>
          </a:prstGeom>
        </p:spPr>
        <p:txBody>
          <a:bodyPr anchorCtr="0" anchor="t" bIns="91425" lIns="91425" spcFirstLastPara="1" rIns="91425" wrap="square" tIns="91425">
            <a:noAutofit/>
          </a:bodyPr>
          <a:lstStyle/>
          <a:p>
            <a:pPr indent="-330200" lvl="0" marL="457200" rtl="0" algn="just">
              <a:spcBef>
                <a:spcPts val="1200"/>
              </a:spcBef>
              <a:spcAft>
                <a:spcPts val="0"/>
              </a:spcAft>
              <a:buClr>
                <a:schemeClr val="accent2"/>
              </a:buClr>
              <a:buSzPts val="1600"/>
              <a:buFont typeface="Times New Roman"/>
              <a:buChar char="●"/>
            </a:pPr>
            <a:r>
              <a:rPr lang="en" sz="1600">
                <a:solidFill>
                  <a:schemeClr val="accent2"/>
                </a:solidFill>
                <a:latin typeface="Times New Roman"/>
                <a:ea typeface="Times New Roman"/>
                <a:cs typeface="Times New Roman"/>
                <a:sym typeface="Times New Roman"/>
              </a:rPr>
              <a:t>There are 36 percent of inactive hosts. Which are directly proportional to the density of listings in the neighbourhood.</a:t>
            </a:r>
            <a:endParaRPr sz="1600">
              <a:solidFill>
                <a:schemeClr val="accent2"/>
              </a:solidFill>
              <a:latin typeface="Times New Roman"/>
              <a:ea typeface="Times New Roman"/>
              <a:cs typeface="Times New Roman"/>
              <a:sym typeface="Times New Roman"/>
            </a:endParaRPr>
          </a:p>
          <a:p>
            <a:pPr indent="-330200" lvl="0" marL="457200" rtl="0" algn="just">
              <a:spcBef>
                <a:spcPts val="0"/>
              </a:spcBef>
              <a:spcAft>
                <a:spcPts val="0"/>
              </a:spcAft>
              <a:buClr>
                <a:schemeClr val="accent2"/>
              </a:buClr>
              <a:buSzPts val="1600"/>
              <a:buFont typeface="Times New Roman"/>
              <a:buChar char="●"/>
            </a:pPr>
            <a:r>
              <a:rPr lang="en" sz="1600">
                <a:solidFill>
                  <a:schemeClr val="accent2"/>
                </a:solidFill>
                <a:latin typeface="Times New Roman"/>
                <a:ea typeface="Times New Roman"/>
                <a:cs typeface="Times New Roman"/>
                <a:sym typeface="Times New Roman"/>
              </a:rPr>
              <a:t>Typical words that are used by the host to make their listing easily searchable are based on the location, view, and type of rooms.</a:t>
            </a:r>
            <a:endParaRPr sz="1600">
              <a:solidFill>
                <a:schemeClr val="accent2"/>
              </a:solidFill>
              <a:latin typeface="Times New Roman"/>
              <a:ea typeface="Times New Roman"/>
              <a:cs typeface="Times New Roman"/>
              <a:sym typeface="Times New Roman"/>
            </a:endParaRPr>
          </a:p>
          <a:p>
            <a:pPr indent="-330200" lvl="0" marL="457200" rtl="0" algn="just">
              <a:spcBef>
                <a:spcPts val="0"/>
              </a:spcBef>
              <a:spcAft>
                <a:spcPts val="0"/>
              </a:spcAft>
              <a:buClr>
                <a:schemeClr val="accent2"/>
              </a:buClr>
              <a:buSzPts val="1600"/>
              <a:buFont typeface="Times New Roman"/>
              <a:buChar char="●"/>
            </a:pPr>
            <a:r>
              <a:rPr lang="en" sz="1600">
                <a:solidFill>
                  <a:schemeClr val="accent2"/>
                </a:solidFill>
                <a:latin typeface="Times New Roman"/>
                <a:ea typeface="Times New Roman"/>
                <a:cs typeface="Times New Roman"/>
                <a:sym typeface="Times New Roman"/>
              </a:rPr>
              <a:t>People prefer higher rated accommodation which costs less than the average price.</a:t>
            </a:r>
            <a:endParaRPr sz="1600">
              <a:solidFill>
                <a:schemeClr val="accent2"/>
              </a:solidFill>
              <a:latin typeface="Times New Roman"/>
              <a:ea typeface="Times New Roman"/>
              <a:cs typeface="Times New Roman"/>
              <a:sym typeface="Times New Roman"/>
            </a:endParaRPr>
          </a:p>
          <a:p>
            <a:pPr indent="-330200" lvl="0" marL="457200" rtl="0" algn="just">
              <a:spcBef>
                <a:spcPts val="0"/>
              </a:spcBef>
              <a:spcAft>
                <a:spcPts val="0"/>
              </a:spcAft>
              <a:buClr>
                <a:schemeClr val="accent2"/>
              </a:buClr>
              <a:buSzPts val="1600"/>
              <a:buFont typeface="Times New Roman"/>
              <a:buChar char="●"/>
            </a:pPr>
            <a:r>
              <a:rPr lang="en" sz="1600">
                <a:solidFill>
                  <a:schemeClr val="accent2"/>
                </a:solidFill>
                <a:latin typeface="Times New Roman"/>
                <a:ea typeface="Times New Roman"/>
                <a:cs typeface="Times New Roman"/>
                <a:sym typeface="Times New Roman"/>
              </a:rPr>
              <a:t>Most of the busy hosts have their price below average(median), Most of the listing are in financial district of Manhattan or are near airport and probably focus on tourist rentals. </a:t>
            </a:r>
            <a:endParaRPr sz="1600">
              <a:solidFill>
                <a:schemeClr val="accent2"/>
              </a:solidFill>
              <a:latin typeface="Times New Roman"/>
              <a:ea typeface="Times New Roman"/>
              <a:cs typeface="Times New Roman"/>
              <a:sym typeface="Times New Roman"/>
            </a:endParaRPr>
          </a:p>
          <a:p>
            <a:pPr indent="-330200" lvl="0" marL="457200" rtl="0" algn="just">
              <a:spcBef>
                <a:spcPts val="0"/>
              </a:spcBef>
              <a:spcAft>
                <a:spcPts val="0"/>
              </a:spcAft>
              <a:buClr>
                <a:schemeClr val="accent2"/>
              </a:buClr>
              <a:buSzPts val="1600"/>
              <a:buFont typeface="Times New Roman"/>
              <a:buChar char="●"/>
            </a:pPr>
            <a:r>
              <a:rPr lang="en" sz="1600">
                <a:solidFill>
                  <a:schemeClr val="accent2"/>
                </a:solidFill>
                <a:latin typeface="Times New Roman"/>
                <a:ea typeface="Times New Roman"/>
                <a:cs typeface="Times New Roman"/>
                <a:sym typeface="Times New Roman"/>
              </a:rPr>
              <a:t>Most of the popular hosts have their price above average(median), Most of their listing are in lower Manhattan or are near Manhattan and probably focus on business rentals.  </a:t>
            </a:r>
            <a:endParaRPr sz="1600">
              <a:solidFill>
                <a:schemeClr val="accent2"/>
              </a:solidFill>
              <a:latin typeface="Times New Roman"/>
              <a:ea typeface="Times New Roman"/>
              <a:cs typeface="Times New Roman"/>
              <a:sym typeface="Times New Roman"/>
            </a:endParaRPr>
          </a:p>
          <a:p>
            <a:pPr indent="-330200" lvl="0" marL="457200" rtl="0" algn="just">
              <a:spcBef>
                <a:spcPts val="0"/>
              </a:spcBef>
              <a:spcAft>
                <a:spcPts val="0"/>
              </a:spcAft>
              <a:buClr>
                <a:schemeClr val="accent2"/>
              </a:buClr>
              <a:buSzPts val="1600"/>
              <a:buFont typeface="Times New Roman"/>
              <a:buChar char="●"/>
            </a:pPr>
            <a:r>
              <a:rPr lang="en" sz="1600">
                <a:solidFill>
                  <a:schemeClr val="accent2"/>
                </a:solidFill>
                <a:latin typeface="Times New Roman"/>
                <a:ea typeface="Times New Roman"/>
                <a:cs typeface="Times New Roman"/>
                <a:sym typeface="Times New Roman"/>
              </a:rPr>
              <a:t>People prefer entire or private rooms in manhattan or Brooklyn with a price range 50-200 </a:t>
            </a:r>
            <a:endParaRPr sz="1600">
              <a:solidFill>
                <a:schemeClr val="accent2"/>
              </a:solidFill>
              <a:latin typeface="Times New Roman"/>
              <a:ea typeface="Times New Roman"/>
              <a:cs typeface="Times New Roman"/>
              <a:sym typeface="Times New Roman"/>
            </a:endParaRPr>
          </a:p>
          <a:p>
            <a:pPr indent="-330200" lvl="0" marL="457200" rtl="0" algn="just">
              <a:spcBef>
                <a:spcPts val="0"/>
              </a:spcBef>
              <a:spcAft>
                <a:spcPts val="0"/>
              </a:spcAft>
              <a:buClr>
                <a:srgbClr val="000000"/>
              </a:buClr>
              <a:buSzPts val="1600"/>
              <a:buChar char="●"/>
            </a:pPr>
            <a:r>
              <a:rPr lang="en" sz="1600">
                <a:solidFill>
                  <a:schemeClr val="accent2"/>
                </a:solidFill>
                <a:latin typeface="Times New Roman"/>
                <a:ea typeface="Times New Roman"/>
                <a:cs typeface="Times New Roman"/>
                <a:sym typeface="Times New Roman"/>
              </a:rPr>
              <a:t>We can state that Manhattan has the highest range price for the listings, followed by Brooklyn with $100 per night.</a:t>
            </a:r>
            <a:endParaRPr sz="1600">
              <a:solidFill>
                <a:schemeClr val="accent2"/>
              </a:solidFill>
              <a:latin typeface="Times New Roman"/>
              <a:ea typeface="Times New Roman"/>
              <a:cs typeface="Times New Roman"/>
              <a:sym typeface="Times New Roman"/>
            </a:endParaRPr>
          </a:p>
          <a:p>
            <a:pPr indent="-330200" lvl="0" marL="457200" rtl="0" algn="just">
              <a:spcBef>
                <a:spcPts val="0"/>
              </a:spcBef>
              <a:spcAft>
                <a:spcPts val="0"/>
              </a:spcAft>
              <a:buClr>
                <a:srgbClr val="000000"/>
              </a:buClr>
              <a:buSzPts val="1600"/>
              <a:buChar char="●"/>
            </a:pPr>
            <a:r>
              <a:rPr lang="en" sz="1600">
                <a:solidFill>
                  <a:schemeClr val="accent2"/>
                </a:solidFill>
                <a:latin typeface="Times New Roman"/>
                <a:ea typeface="Times New Roman"/>
                <a:cs typeface="Times New Roman"/>
                <a:sym typeface="Times New Roman"/>
              </a:rPr>
              <a:t>Queens and Bronx seem to have a very similar price distribution and Staten Island is the cheapest among all.</a:t>
            </a:r>
            <a:endParaRPr sz="1600">
              <a:solidFill>
                <a:schemeClr val="accent2"/>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nvSpPr>
        <p:spPr>
          <a:xfrm>
            <a:off x="2353650" y="375800"/>
            <a:ext cx="4436700" cy="557400"/>
          </a:xfrm>
          <a:prstGeom prst="rect">
            <a:avLst/>
          </a:prstGeom>
          <a:noFill/>
          <a:ln>
            <a:noFill/>
          </a:ln>
        </p:spPr>
        <p:txBody>
          <a:bodyPr anchorCtr="0" anchor="ctr" bIns="0" lIns="0" spcFirstLastPara="1" rIns="0" wrap="square" tIns="0">
            <a:noAutofit/>
          </a:bodyPr>
          <a:lstStyle/>
          <a:p>
            <a:pPr indent="0" lvl="0" marL="0" rtl="0" algn="ctr">
              <a:lnSpc>
                <a:spcPct val="90000"/>
              </a:lnSpc>
              <a:spcBef>
                <a:spcPts val="0"/>
              </a:spcBef>
              <a:spcAft>
                <a:spcPts val="0"/>
              </a:spcAft>
              <a:buNone/>
            </a:pPr>
            <a:r>
              <a:rPr b="1" lang="en" sz="3800">
                <a:solidFill>
                  <a:schemeClr val="dk1"/>
                </a:solidFill>
                <a:latin typeface="Montserrat"/>
                <a:ea typeface="Montserrat"/>
                <a:cs typeface="Montserrat"/>
                <a:sym typeface="Montserrat"/>
              </a:rPr>
              <a:t>CONTENT</a:t>
            </a:r>
            <a:endParaRPr b="1" sz="8000">
              <a:solidFill>
                <a:schemeClr val="dk1"/>
              </a:solidFill>
              <a:latin typeface="Montserrat"/>
              <a:ea typeface="Montserrat"/>
              <a:cs typeface="Montserrat"/>
              <a:sym typeface="Montserrat"/>
            </a:endParaRPr>
          </a:p>
        </p:txBody>
      </p:sp>
      <p:sp>
        <p:nvSpPr>
          <p:cNvPr id="61" name="Google Shape;61;p14"/>
          <p:cNvSpPr txBox="1"/>
          <p:nvPr/>
        </p:nvSpPr>
        <p:spPr>
          <a:xfrm>
            <a:off x="1021950" y="1044825"/>
            <a:ext cx="6136500" cy="3879000"/>
          </a:xfrm>
          <a:prstGeom prst="rect">
            <a:avLst/>
          </a:prstGeom>
          <a:noFill/>
          <a:ln>
            <a:noFill/>
          </a:ln>
        </p:spPr>
        <p:txBody>
          <a:bodyPr anchorCtr="0" anchor="t" bIns="91425" lIns="91425" spcFirstLastPara="1" rIns="91425" wrap="square" tIns="91425">
            <a:spAutoFit/>
          </a:bodyPr>
          <a:lstStyle/>
          <a:p>
            <a:pPr indent="-381000" lvl="0" marL="457200" rtl="0" algn="l">
              <a:lnSpc>
                <a:spcPct val="150000"/>
              </a:lnSpc>
              <a:spcBef>
                <a:spcPts val="0"/>
              </a:spcBef>
              <a:spcAft>
                <a:spcPts val="0"/>
              </a:spcAft>
              <a:buClr>
                <a:srgbClr val="292929"/>
              </a:buClr>
              <a:buSzPts val="2400"/>
              <a:buFont typeface="Times New Roman"/>
              <a:buChar char="❖"/>
            </a:pPr>
            <a:r>
              <a:rPr lang="en" sz="2400">
                <a:solidFill>
                  <a:srgbClr val="292929"/>
                </a:solidFill>
                <a:latin typeface="Times New Roman"/>
                <a:ea typeface="Times New Roman"/>
                <a:cs typeface="Times New Roman"/>
                <a:sym typeface="Times New Roman"/>
              </a:rPr>
              <a:t>Introduction/Background </a:t>
            </a:r>
            <a:endParaRPr sz="2400">
              <a:solidFill>
                <a:srgbClr val="292929"/>
              </a:solidFill>
              <a:latin typeface="Times New Roman"/>
              <a:ea typeface="Times New Roman"/>
              <a:cs typeface="Times New Roman"/>
              <a:sym typeface="Times New Roman"/>
            </a:endParaRPr>
          </a:p>
          <a:p>
            <a:pPr indent="-381000" lvl="0" marL="457200" rtl="0" algn="l">
              <a:lnSpc>
                <a:spcPct val="150000"/>
              </a:lnSpc>
              <a:spcBef>
                <a:spcPts val="0"/>
              </a:spcBef>
              <a:spcAft>
                <a:spcPts val="0"/>
              </a:spcAft>
              <a:buClr>
                <a:srgbClr val="292929"/>
              </a:buClr>
              <a:buSzPts val="2400"/>
              <a:buFont typeface="Times New Roman"/>
              <a:buChar char="❖"/>
            </a:pPr>
            <a:r>
              <a:rPr lang="en" sz="2400">
                <a:solidFill>
                  <a:srgbClr val="292929"/>
                </a:solidFill>
                <a:latin typeface="Times New Roman"/>
                <a:ea typeface="Times New Roman"/>
                <a:cs typeface="Times New Roman"/>
                <a:sym typeface="Times New Roman"/>
              </a:rPr>
              <a:t>Data exploration and Preparation</a:t>
            </a:r>
            <a:endParaRPr sz="2400">
              <a:solidFill>
                <a:srgbClr val="292929"/>
              </a:solidFill>
              <a:latin typeface="Times New Roman"/>
              <a:ea typeface="Times New Roman"/>
              <a:cs typeface="Times New Roman"/>
              <a:sym typeface="Times New Roman"/>
            </a:endParaRPr>
          </a:p>
          <a:p>
            <a:pPr indent="-381000" lvl="1" marL="1371600" rtl="0" algn="l">
              <a:lnSpc>
                <a:spcPct val="150000"/>
              </a:lnSpc>
              <a:spcBef>
                <a:spcPts val="0"/>
              </a:spcBef>
              <a:spcAft>
                <a:spcPts val="0"/>
              </a:spcAft>
              <a:buClr>
                <a:srgbClr val="292929"/>
              </a:buClr>
              <a:buSzPts val="2400"/>
              <a:buFont typeface="Times New Roman"/>
              <a:buChar char="➢"/>
            </a:pPr>
            <a:r>
              <a:rPr lang="en" sz="2400">
                <a:solidFill>
                  <a:srgbClr val="292929"/>
                </a:solidFill>
                <a:latin typeface="Times New Roman"/>
                <a:ea typeface="Times New Roman"/>
                <a:cs typeface="Times New Roman"/>
                <a:sym typeface="Times New Roman"/>
              </a:rPr>
              <a:t>General overview  of dataset</a:t>
            </a:r>
            <a:endParaRPr sz="2400">
              <a:solidFill>
                <a:srgbClr val="292929"/>
              </a:solidFill>
              <a:latin typeface="Times New Roman"/>
              <a:ea typeface="Times New Roman"/>
              <a:cs typeface="Times New Roman"/>
              <a:sym typeface="Times New Roman"/>
            </a:endParaRPr>
          </a:p>
          <a:p>
            <a:pPr indent="-381000" lvl="1" marL="1371600" rtl="0" algn="l">
              <a:lnSpc>
                <a:spcPct val="150000"/>
              </a:lnSpc>
              <a:spcBef>
                <a:spcPts val="0"/>
              </a:spcBef>
              <a:spcAft>
                <a:spcPts val="0"/>
              </a:spcAft>
              <a:buClr>
                <a:srgbClr val="292929"/>
              </a:buClr>
              <a:buSzPts val="2400"/>
              <a:buFont typeface="Times New Roman"/>
              <a:buChar char="➢"/>
            </a:pPr>
            <a:r>
              <a:rPr lang="en" sz="2400">
                <a:solidFill>
                  <a:srgbClr val="292929"/>
                </a:solidFill>
                <a:latin typeface="Times New Roman"/>
                <a:ea typeface="Times New Roman"/>
                <a:cs typeface="Times New Roman"/>
                <a:sym typeface="Times New Roman"/>
              </a:rPr>
              <a:t>Missing value Handling</a:t>
            </a:r>
            <a:endParaRPr sz="2400">
              <a:solidFill>
                <a:srgbClr val="292929"/>
              </a:solidFill>
              <a:latin typeface="Times New Roman"/>
              <a:ea typeface="Times New Roman"/>
              <a:cs typeface="Times New Roman"/>
              <a:sym typeface="Times New Roman"/>
            </a:endParaRPr>
          </a:p>
          <a:p>
            <a:pPr indent="-381000" lvl="0" marL="514350" rtl="0" algn="l">
              <a:lnSpc>
                <a:spcPct val="150000"/>
              </a:lnSpc>
              <a:spcBef>
                <a:spcPts val="0"/>
              </a:spcBef>
              <a:spcAft>
                <a:spcPts val="0"/>
              </a:spcAft>
              <a:buClr>
                <a:srgbClr val="292929"/>
              </a:buClr>
              <a:buSzPts val="2400"/>
              <a:buFont typeface="Times New Roman"/>
              <a:buChar char="❖"/>
            </a:pPr>
            <a:r>
              <a:rPr lang="en" sz="2400">
                <a:solidFill>
                  <a:srgbClr val="292929"/>
                </a:solidFill>
                <a:latin typeface="Times New Roman"/>
                <a:ea typeface="Times New Roman"/>
                <a:cs typeface="Times New Roman"/>
                <a:sym typeface="Times New Roman"/>
              </a:rPr>
              <a:t>EDA and Data Visualization</a:t>
            </a:r>
            <a:endParaRPr sz="2400">
              <a:solidFill>
                <a:srgbClr val="292929"/>
              </a:solidFill>
              <a:latin typeface="Times New Roman"/>
              <a:ea typeface="Times New Roman"/>
              <a:cs typeface="Times New Roman"/>
              <a:sym typeface="Times New Roman"/>
            </a:endParaRPr>
          </a:p>
          <a:p>
            <a:pPr indent="-381000" lvl="0" marL="514350" rtl="0" algn="l">
              <a:lnSpc>
                <a:spcPct val="150000"/>
              </a:lnSpc>
              <a:spcBef>
                <a:spcPts val="0"/>
              </a:spcBef>
              <a:spcAft>
                <a:spcPts val="0"/>
              </a:spcAft>
              <a:buClr>
                <a:srgbClr val="292929"/>
              </a:buClr>
              <a:buSzPts val="2400"/>
              <a:buFont typeface="Times New Roman"/>
              <a:buChar char="❖"/>
            </a:pPr>
            <a:r>
              <a:rPr lang="en" sz="2400">
                <a:solidFill>
                  <a:srgbClr val="292929"/>
                </a:solidFill>
                <a:latin typeface="Times New Roman"/>
                <a:ea typeface="Times New Roman"/>
                <a:cs typeface="Times New Roman"/>
                <a:sym typeface="Times New Roman"/>
              </a:rPr>
              <a:t>Conclusion</a:t>
            </a:r>
            <a:endParaRPr sz="2400">
              <a:solidFill>
                <a:srgbClr val="292929"/>
              </a:solidFill>
              <a:latin typeface="Times New Roman"/>
              <a:ea typeface="Times New Roman"/>
              <a:cs typeface="Times New Roman"/>
              <a:sym typeface="Times New Roman"/>
            </a:endParaRPr>
          </a:p>
          <a:p>
            <a:pPr indent="0" lvl="0" marL="914400" rtl="0" algn="l">
              <a:lnSpc>
                <a:spcPct val="150000"/>
              </a:lnSpc>
              <a:spcBef>
                <a:spcPts val="0"/>
              </a:spcBef>
              <a:spcAft>
                <a:spcPts val="0"/>
              </a:spcAft>
              <a:buNone/>
            </a:pPr>
            <a:r>
              <a:t/>
            </a:r>
            <a:endParaRPr sz="2400">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b="1" lang="en" sz="8000">
                <a:solidFill>
                  <a:schemeClr val="dk1"/>
                </a:solidFill>
                <a:latin typeface="Bookman Old Style"/>
                <a:ea typeface="Bookman Old Style"/>
                <a:cs typeface="Bookman Old Style"/>
                <a:sym typeface="Bookman Old Style"/>
              </a:rPr>
              <a:t>THANK</a:t>
            </a:r>
            <a:endParaRPr b="1" sz="8000">
              <a:solidFill>
                <a:schemeClr val="dk1"/>
              </a:solidFill>
              <a:latin typeface="Bookman Old Style"/>
              <a:ea typeface="Bookman Old Style"/>
              <a:cs typeface="Bookman Old Style"/>
              <a:sym typeface="Bookman Old Style"/>
            </a:endParaRPr>
          </a:p>
          <a:p>
            <a:pPr indent="0" lvl="0" marL="0" rtl="0" algn="ctr">
              <a:lnSpc>
                <a:spcPct val="100000"/>
              </a:lnSpc>
              <a:spcBef>
                <a:spcPts val="0"/>
              </a:spcBef>
              <a:spcAft>
                <a:spcPts val="0"/>
              </a:spcAft>
              <a:buNone/>
            </a:pPr>
            <a:r>
              <a:rPr b="1" lang="en" sz="8000">
                <a:solidFill>
                  <a:schemeClr val="dk1"/>
                </a:solidFill>
                <a:latin typeface="Bookman Old Style"/>
                <a:ea typeface="Bookman Old Style"/>
                <a:cs typeface="Bookman Old Style"/>
                <a:sym typeface="Bookman Old Style"/>
              </a:rPr>
              <a:t>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nvSpPr>
        <p:spPr>
          <a:xfrm>
            <a:off x="151625" y="1329600"/>
            <a:ext cx="8724000" cy="298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Airbnb </a:t>
            </a:r>
            <a:r>
              <a:rPr lang="en"/>
              <a:t>is an </a:t>
            </a:r>
            <a:r>
              <a:rPr lang="en"/>
              <a:t>American</a:t>
            </a:r>
            <a:r>
              <a:rPr lang="en"/>
              <a:t> company which hosts an online </a:t>
            </a:r>
            <a:r>
              <a:rPr lang="en"/>
              <a:t>marketplace and</a:t>
            </a:r>
            <a:r>
              <a:rPr lang="en"/>
              <a:t> </a:t>
            </a:r>
            <a:r>
              <a:rPr lang="en"/>
              <a:t>hospitality</a:t>
            </a:r>
            <a:r>
              <a:rPr lang="en"/>
              <a:t> service, for people to </a:t>
            </a:r>
            <a:r>
              <a:rPr lang="en"/>
              <a:t>rent</a:t>
            </a:r>
            <a:r>
              <a:rPr lang="en"/>
              <a:t> or lease lodging. The company </a:t>
            </a:r>
            <a:r>
              <a:rPr lang="en"/>
              <a:t>doesn't</a:t>
            </a:r>
            <a:r>
              <a:rPr lang="en"/>
              <a:t> own any lodging.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Since 2008, guests and hosts have used Airbnb to expand on traveling possibilities and present a more unique, personalized way of experiencing the world.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Airbnb became one of a kind service that is used by the whole world. Data analysts become a crucial factor for the company that provided millions of listings through Airbnb.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These listings generate a lot of data that can be analyzed and used for security, business decisions, understanding of customers’ and providers’ behavior on the platform, implementing innovative additional services, guiding marketing initiatives, and much more.</a:t>
            </a:r>
            <a:endParaRPr/>
          </a:p>
          <a:p>
            <a:pPr indent="0" lvl="0" marL="0" rtl="0" algn="l">
              <a:spcBef>
                <a:spcPts val="0"/>
              </a:spcBef>
              <a:spcAft>
                <a:spcPts val="0"/>
              </a:spcAft>
              <a:buNone/>
            </a:pPr>
            <a:r>
              <a:t/>
            </a:r>
            <a:endParaRPr/>
          </a:p>
        </p:txBody>
      </p:sp>
      <p:sp>
        <p:nvSpPr>
          <p:cNvPr id="67" name="Google Shape;67;p15"/>
          <p:cNvSpPr txBox="1"/>
          <p:nvPr/>
        </p:nvSpPr>
        <p:spPr>
          <a:xfrm>
            <a:off x="454275" y="350675"/>
            <a:ext cx="3114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800">
                <a:solidFill>
                  <a:srgbClr val="CC0000"/>
                </a:solidFill>
              </a:rPr>
              <a:t>Introduction</a:t>
            </a:r>
            <a:endParaRPr sz="2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nvSpPr>
        <p:spPr>
          <a:xfrm>
            <a:off x="439625" y="349900"/>
            <a:ext cx="6539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800">
                <a:solidFill>
                  <a:srgbClr val="CC0000"/>
                </a:solidFill>
              </a:rPr>
              <a:t>General overview  of dataset</a:t>
            </a:r>
            <a:endParaRPr sz="2800"/>
          </a:p>
        </p:txBody>
      </p:sp>
      <p:sp>
        <p:nvSpPr>
          <p:cNvPr id="73" name="Google Shape;73;p16"/>
          <p:cNvSpPr txBox="1"/>
          <p:nvPr/>
        </p:nvSpPr>
        <p:spPr>
          <a:xfrm>
            <a:off x="246100" y="1236300"/>
            <a:ext cx="4857300" cy="3762900"/>
          </a:xfrm>
          <a:prstGeom prst="rect">
            <a:avLst/>
          </a:prstGeom>
          <a:noFill/>
          <a:ln>
            <a:noFill/>
          </a:ln>
        </p:spPr>
        <p:txBody>
          <a:bodyPr anchorCtr="0" anchor="t" bIns="91425" lIns="91425" spcFirstLastPara="1" rIns="91425" wrap="square" tIns="91425">
            <a:spAutoFit/>
          </a:bodyPr>
          <a:lstStyle/>
          <a:p>
            <a:pPr indent="-336550" lvl="0" marL="457200" rtl="0" algn="l">
              <a:lnSpc>
                <a:spcPct val="115000"/>
              </a:lnSpc>
              <a:spcBef>
                <a:spcPts val="600"/>
              </a:spcBef>
              <a:spcAft>
                <a:spcPts val="0"/>
              </a:spcAft>
              <a:buClr>
                <a:srgbClr val="292929"/>
              </a:buClr>
              <a:buSzPts val="1700"/>
              <a:buFont typeface="Roboto"/>
              <a:buChar char="●"/>
            </a:pPr>
            <a:r>
              <a:rPr lang="en" sz="1700">
                <a:solidFill>
                  <a:srgbClr val="292929"/>
                </a:solidFill>
                <a:latin typeface="Roboto"/>
                <a:ea typeface="Roboto"/>
                <a:cs typeface="Roboto"/>
                <a:sym typeface="Roboto"/>
              </a:rPr>
              <a:t>name = Description about the listings</a:t>
            </a:r>
            <a:endParaRPr sz="1700">
              <a:solidFill>
                <a:srgbClr val="292929"/>
              </a:solidFill>
              <a:latin typeface="Roboto"/>
              <a:ea typeface="Roboto"/>
              <a:cs typeface="Roboto"/>
              <a:sym typeface="Roboto"/>
            </a:endParaRPr>
          </a:p>
          <a:p>
            <a:pPr indent="-336550" lvl="0" marL="457200" rtl="0" algn="l">
              <a:lnSpc>
                <a:spcPct val="115000"/>
              </a:lnSpc>
              <a:spcBef>
                <a:spcPts val="0"/>
              </a:spcBef>
              <a:spcAft>
                <a:spcPts val="0"/>
              </a:spcAft>
              <a:buClr>
                <a:srgbClr val="292929"/>
              </a:buClr>
              <a:buSzPts val="1700"/>
              <a:buFont typeface="Roboto"/>
              <a:buChar char="●"/>
            </a:pPr>
            <a:r>
              <a:rPr lang="en" sz="1700">
                <a:solidFill>
                  <a:srgbClr val="292929"/>
                </a:solidFill>
                <a:latin typeface="Roboto"/>
                <a:ea typeface="Roboto"/>
                <a:cs typeface="Roboto"/>
                <a:sym typeface="Roboto"/>
              </a:rPr>
              <a:t>host_id = unique id for each listed hosts. (21808 unique host listed their properties )</a:t>
            </a:r>
            <a:endParaRPr sz="1700">
              <a:solidFill>
                <a:srgbClr val="292929"/>
              </a:solidFill>
              <a:latin typeface="Roboto"/>
              <a:ea typeface="Roboto"/>
              <a:cs typeface="Roboto"/>
              <a:sym typeface="Roboto"/>
            </a:endParaRPr>
          </a:p>
          <a:p>
            <a:pPr indent="-336550" lvl="0" marL="457200" rtl="0" algn="l">
              <a:lnSpc>
                <a:spcPct val="115000"/>
              </a:lnSpc>
              <a:spcBef>
                <a:spcPts val="0"/>
              </a:spcBef>
              <a:spcAft>
                <a:spcPts val="0"/>
              </a:spcAft>
              <a:buClr>
                <a:srgbClr val="292929"/>
              </a:buClr>
              <a:buSzPts val="1700"/>
              <a:buFont typeface="Roboto"/>
              <a:buChar char="●"/>
            </a:pPr>
            <a:r>
              <a:rPr lang="en" sz="1700">
                <a:solidFill>
                  <a:srgbClr val="292929"/>
                </a:solidFill>
                <a:latin typeface="Roboto"/>
                <a:ea typeface="Roboto"/>
                <a:cs typeface="Roboto"/>
                <a:sym typeface="Roboto"/>
              </a:rPr>
              <a:t>host_name = Host name for the listings.</a:t>
            </a:r>
            <a:endParaRPr sz="1700">
              <a:solidFill>
                <a:srgbClr val="292929"/>
              </a:solidFill>
              <a:latin typeface="Roboto"/>
              <a:ea typeface="Roboto"/>
              <a:cs typeface="Roboto"/>
              <a:sym typeface="Roboto"/>
            </a:endParaRPr>
          </a:p>
          <a:p>
            <a:pPr indent="-336550" lvl="0" marL="457200" rtl="0" algn="l">
              <a:lnSpc>
                <a:spcPct val="115000"/>
              </a:lnSpc>
              <a:spcBef>
                <a:spcPts val="0"/>
              </a:spcBef>
              <a:spcAft>
                <a:spcPts val="0"/>
              </a:spcAft>
              <a:buClr>
                <a:srgbClr val="292929"/>
              </a:buClr>
              <a:buSzPts val="1700"/>
              <a:buFont typeface="Roboto"/>
              <a:buChar char="●"/>
            </a:pPr>
            <a:r>
              <a:rPr lang="en" sz="1700">
                <a:solidFill>
                  <a:srgbClr val="292929"/>
                </a:solidFill>
                <a:latin typeface="Roboto"/>
                <a:ea typeface="Roboto"/>
                <a:cs typeface="Roboto"/>
                <a:sym typeface="Roboto"/>
              </a:rPr>
              <a:t>neighbourhood_group = Location</a:t>
            </a:r>
            <a:endParaRPr sz="1700">
              <a:solidFill>
                <a:srgbClr val="292929"/>
              </a:solidFill>
              <a:latin typeface="Roboto"/>
              <a:ea typeface="Roboto"/>
              <a:cs typeface="Roboto"/>
              <a:sym typeface="Roboto"/>
            </a:endParaRPr>
          </a:p>
          <a:p>
            <a:pPr indent="-336550" lvl="0" marL="457200" rtl="0" algn="l">
              <a:lnSpc>
                <a:spcPct val="115000"/>
              </a:lnSpc>
              <a:spcBef>
                <a:spcPts val="0"/>
              </a:spcBef>
              <a:spcAft>
                <a:spcPts val="0"/>
              </a:spcAft>
              <a:buClr>
                <a:srgbClr val="292929"/>
              </a:buClr>
              <a:buSzPts val="1700"/>
              <a:buFont typeface="Roboto"/>
              <a:buChar char="●"/>
            </a:pPr>
            <a:r>
              <a:rPr lang="en" sz="1700">
                <a:solidFill>
                  <a:srgbClr val="292929"/>
                </a:solidFill>
                <a:latin typeface="Roboto"/>
                <a:ea typeface="Roboto"/>
                <a:cs typeface="Roboto"/>
                <a:sym typeface="Roboto"/>
              </a:rPr>
              <a:t>neighbourhood = Area</a:t>
            </a:r>
            <a:endParaRPr sz="1700">
              <a:solidFill>
                <a:srgbClr val="292929"/>
              </a:solidFill>
              <a:latin typeface="Roboto"/>
              <a:ea typeface="Roboto"/>
              <a:cs typeface="Roboto"/>
              <a:sym typeface="Roboto"/>
            </a:endParaRPr>
          </a:p>
          <a:p>
            <a:pPr indent="-336550" lvl="0" marL="457200" rtl="0" algn="l">
              <a:lnSpc>
                <a:spcPct val="115000"/>
              </a:lnSpc>
              <a:spcBef>
                <a:spcPts val="0"/>
              </a:spcBef>
              <a:spcAft>
                <a:spcPts val="0"/>
              </a:spcAft>
              <a:buClr>
                <a:srgbClr val="292929"/>
              </a:buClr>
              <a:buSzPts val="1700"/>
              <a:buFont typeface="Roboto"/>
              <a:buChar char="●"/>
            </a:pPr>
            <a:r>
              <a:rPr lang="en" sz="1700">
                <a:solidFill>
                  <a:srgbClr val="292929"/>
                </a:solidFill>
                <a:latin typeface="Roboto"/>
                <a:ea typeface="Roboto"/>
                <a:cs typeface="Roboto"/>
                <a:sym typeface="Roboto"/>
              </a:rPr>
              <a:t>latitude = Lat</a:t>
            </a:r>
            <a:r>
              <a:rPr lang="en" sz="1700">
                <a:solidFill>
                  <a:srgbClr val="292929"/>
                </a:solidFill>
                <a:latin typeface="Roboto"/>
                <a:ea typeface="Roboto"/>
                <a:cs typeface="Roboto"/>
                <a:sym typeface="Roboto"/>
              </a:rPr>
              <a:t>itude</a:t>
            </a:r>
            <a:r>
              <a:rPr lang="en" sz="1700">
                <a:solidFill>
                  <a:srgbClr val="292929"/>
                </a:solidFill>
                <a:latin typeface="Roboto"/>
                <a:ea typeface="Roboto"/>
                <a:cs typeface="Roboto"/>
                <a:sym typeface="Roboto"/>
              </a:rPr>
              <a:t> coordinates</a:t>
            </a:r>
            <a:endParaRPr sz="1700">
              <a:solidFill>
                <a:srgbClr val="292929"/>
              </a:solidFill>
              <a:latin typeface="Roboto"/>
              <a:ea typeface="Roboto"/>
              <a:cs typeface="Roboto"/>
              <a:sym typeface="Roboto"/>
            </a:endParaRPr>
          </a:p>
          <a:p>
            <a:pPr indent="-336550" lvl="0" marL="457200" rtl="0" algn="l">
              <a:lnSpc>
                <a:spcPct val="115000"/>
              </a:lnSpc>
              <a:spcBef>
                <a:spcPts val="0"/>
              </a:spcBef>
              <a:spcAft>
                <a:spcPts val="0"/>
              </a:spcAft>
              <a:buClr>
                <a:srgbClr val="292929"/>
              </a:buClr>
              <a:buSzPts val="1700"/>
              <a:buFont typeface="Roboto"/>
              <a:buChar char="●"/>
            </a:pPr>
            <a:r>
              <a:rPr lang="en" sz="1700">
                <a:solidFill>
                  <a:srgbClr val="292929"/>
                </a:solidFill>
                <a:latin typeface="Roboto"/>
                <a:ea typeface="Roboto"/>
                <a:cs typeface="Roboto"/>
                <a:sym typeface="Roboto"/>
              </a:rPr>
              <a:t>longitude = Long</a:t>
            </a:r>
            <a:r>
              <a:rPr lang="en" sz="1700">
                <a:solidFill>
                  <a:srgbClr val="292929"/>
                </a:solidFill>
                <a:latin typeface="Roboto"/>
                <a:ea typeface="Roboto"/>
                <a:cs typeface="Roboto"/>
                <a:sym typeface="Roboto"/>
              </a:rPr>
              <a:t>itude</a:t>
            </a:r>
            <a:r>
              <a:rPr lang="en" sz="1700">
                <a:solidFill>
                  <a:srgbClr val="292929"/>
                </a:solidFill>
                <a:latin typeface="Roboto"/>
                <a:ea typeface="Roboto"/>
                <a:cs typeface="Roboto"/>
                <a:sym typeface="Roboto"/>
              </a:rPr>
              <a:t> coordinates</a:t>
            </a:r>
            <a:endParaRPr sz="1700">
              <a:solidFill>
                <a:srgbClr val="292929"/>
              </a:solidFill>
              <a:latin typeface="Roboto"/>
              <a:ea typeface="Roboto"/>
              <a:cs typeface="Roboto"/>
              <a:sym typeface="Roboto"/>
            </a:endParaRPr>
          </a:p>
          <a:p>
            <a:pPr indent="-336550" lvl="0" marL="457200" rtl="0" algn="l">
              <a:lnSpc>
                <a:spcPct val="115000"/>
              </a:lnSpc>
              <a:spcBef>
                <a:spcPts val="0"/>
              </a:spcBef>
              <a:spcAft>
                <a:spcPts val="0"/>
              </a:spcAft>
              <a:buClr>
                <a:srgbClr val="292929"/>
              </a:buClr>
              <a:buSzPts val="1700"/>
              <a:buFont typeface="Roboto"/>
              <a:buChar char="●"/>
            </a:pPr>
            <a:r>
              <a:rPr lang="en" sz="1700">
                <a:solidFill>
                  <a:srgbClr val="292929"/>
                </a:solidFill>
                <a:latin typeface="Roboto"/>
                <a:ea typeface="Roboto"/>
                <a:cs typeface="Roboto"/>
                <a:sym typeface="Roboto"/>
              </a:rPr>
              <a:t>room_type = Listing space types</a:t>
            </a:r>
            <a:endParaRPr sz="1700">
              <a:solidFill>
                <a:srgbClr val="292929"/>
              </a:solidFill>
              <a:latin typeface="Roboto"/>
              <a:ea typeface="Roboto"/>
              <a:cs typeface="Roboto"/>
              <a:sym typeface="Roboto"/>
            </a:endParaRPr>
          </a:p>
          <a:p>
            <a:pPr indent="-336550" lvl="0" marL="457200" rtl="0" algn="l">
              <a:lnSpc>
                <a:spcPct val="115000"/>
              </a:lnSpc>
              <a:spcBef>
                <a:spcPts val="0"/>
              </a:spcBef>
              <a:spcAft>
                <a:spcPts val="0"/>
              </a:spcAft>
              <a:buClr>
                <a:srgbClr val="292929"/>
              </a:buClr>
              <a:buSzPts val="1700"/>
              <a:buFont typeface="Roboto"/>
              <a:buChar char="●"/>
            </a:pPr>
            <a:r>
              <a:rPr lang="en" sz="1700">
                <a:solidFill>
                  <a:srgbClr val="292929"/>
                </a:solidFill>
                <a:latin typeface="Roboto"/>
                <a:ea typeface="Roboto"/>
                <a:cs typeface="Roboto"/>
                <a:sym typeface="Roboto"/>
              </a:rPr>
              <a:t>price = Price in dollars</a:t>
            </a:r>
            <a:endParaRPr sz="1700">
              <a:solidFill>
                <a:srgbClr val="292929"/>
              </a:solidFill>
              <a:latin typeface="Roboto"/>
              <a:ea typeface="Roboto"/>
              <a:cs typeface="Roboto"/>
              <a:sym typeface="Roboto"/>
            </a:endParaRPr>
          </a:p>
          <a:p>
            <a:pPr indent="0" lvl="0" marL="457200" rtl="0" algn="l">
              <a:lnSpc>
                <a:spcPct val="115000"/>
              </a:lnSpc>
              <a:spcBef>
                <a:spcPts val="600"/>
              </a:spcBef>
              <a:spcAft>
                <a:spcPts val="0"/>
              </a:spcAft>
              <a:buNone/>
            </a:pPr>
            <a:r>
              <a:t/>
            </a:r>
            <a:endParaRPr sz="1200">
              <a:solidFill>
                <a:srgbClr val="292929"/>
              </a:solidFill>
              <a:latin typeface="Roboto"/>
              <a:ea typeface="Roboto"/>
              <a:cs typeface="Roboto"/>
              <a:sym typeface="Roboto"/>
            </a:endParaRPr>
          </a:p>
          <a:p>
            <a:pPr indent="0" lvl="0" marL="0" rtl="0" algn="l">
              <a:spcBef>
                <a:spcPts val="500"/>
              </a:spcBef>
              <a:spcAft>
                <a:spcPts val="0"/>
              </a:spcAft>
              <a:buNone/>
            </a:pPr>
            <a:r>
              <a:t/>
            </a:r>
            <a:endParaRPr/>
          </a:p>
        </p:txBody>
      </p:sp>
      <p:pic>
        <p:nvPicPr>
          <p:cNvPr id="74" name="Google Shape;74;p16"/>
          <p:cNvPicPr preferRelativeResize="0"/>
          <p:nvPr/>
        </p:nvPicPr>
        <p:blipFill>
          <a:blip r:embed="rId3">
            <a:alphaModFix/>
          </a:blip>
          <a:stretch>
            <a:fillRect/>
          </a:stretch>
        </p:blipFill>
        <p:spPr>
          <a:xfrm>
            <a:off x="5213800" y="863950"/>
            <a:ext cx="3616550" cy="1984261"/>
          </a:xfrm>
          <a:prstGeom prst="rect">
            <a:avLst/>
          </a:prstGeom>
          <a:noFill/>
          <a:ln>
            <a:noFill/>
          </a:ln>
        </p:spPr>
      </p:pic>
      <p:pic>
        <p:nvPicPr>
          <p:cNvPr id="75" name="Google Shape;75;p16"/>
          <p:cNvPicPr preferRelativeResize="0"/>
          <p:nvPr/>
        </p:nvPicPr>
        <p:blipFill>
          <a:blip r:embed="rId4">
            <a:alphaModFix/>
          </a:blip>
          <a:stretch>
            <a:fillRect/>
          </a:stretch>
        </p:blipFill>
        <p:spPr>
          <a:xfrm>
            <a:off x="5213800" y="3014939"/>
            <a:ext cx="3616550" cy="198426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pic>
        <p:nvPicPr>
          <p:cNvPr id="80" name="Google Shape;80;p17"/>
          <p:cNvPicPr preferRelativeResize="0"/>
          <p:nvPr/>
        </p:nvPicPr>
        <p:blipFill>
          <a:blip r:embed="rId3">
            <a:alphaModFix/>
          </a:blip>
          <a:stretch>
            <a:fillRect/>
          </a:stretch>
        </p:blipFill>
        <p:spPr>
          <a:xfrm>
            <a:off x="5001000" y="1657575"/>
            <a:ext cx="4083675" cy="2260325"/>
          </a:xfrm>
          <a:prstGeom prst="rect">
            <a:avLst/>
          </a:prstGeom>
          <a:noFill/>
          <a:ln>
            <a:noFill/>
          </a:ln>
        </p:spPr>
      </p:pic>
      <p:sp>
        <p:nvSpPr>
          <p:cNvPr id="81" name="Google Shape;81;p17"/>
          <p:cNvSpPr txBox="1"/>
          <p:nvPr/>
        </p:nvSpPr>
        <p:spPr>
          <a:xfrm>
            <a:off x="271225" y="1014625"/>
            <a:ext cx="4782000" cy="39666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600"/>
              </a:spcBef>
              <a:spcAft>
                <a:spcPts val="0"/>
              </a:spcAft>
              <a:buClr>
                <a:srgbClr val="292929"/>
              </a:buClr>
              <a:buSzPts val="1800"/>
              <a:buFont typeface="Roboto"/>
              <a:buChar char="●"/>
            </a:pPr>
            <a:r>
              <a:rPr lang="en" sz="1800">
                <a:solidFill>
                  <a:srgbClr val="292929"/>
                </a:solidFill>
                <a:latin typeface="Roboto"/>
                <a:ea typeface="Roboto"/>
                <a:cs typeface="Roboto"/>
                <a:sym typeface="Roboto"/>
              </a:rPr>
              <a:t>minimum_nights = Minimum nights allowed to stay</a:t>
            </a:r>
            <a:endParaRPr sz="1800">
              <a:solidFill>
                <a:srgbClr val="292929"/>
              </a:solidFill>
              <a:latin typeface="Roboto"/>
              <a:ea typeface="Roboto"/>
              <a:cs typeface="Roboto"/>
              <a:sym typeface="Roboto"/>
            </a:endParaRPr>
          </a:p>
          <a:p>
            <a:pPr indent="-342900" lvl="0" marL="457200" rtl="0" algn="l">
              <a:lnSpc>
                <a:spcPct val="115000"/>
              </a:lnSpc>
              <a:spcBef>
                <a:spcPts val="0"/>
              </a:spcBef>
              <a:spcAft>
                <a:spcPts val="0"/>
              </a:spcAft>
              <a:buClr>
                <a:srgbClr val="292929"/>
              </a:buClr>
              <a:buSzPts val="1800"/>
              <a:buFont typeface="Roboto"/>
              <a:buChar char="●"/>
            </a:pPr>
            <a:r>
              <a:rPr lang="en" sz="1800">
                <a:solidFill>
                  <a:srgbClr val="292929"/>
                </a:solidFill>
                <a:latin typeface="Roboto"/>
                <a:ea typeface="Roboto"/>
                <a:cs typeface="Roboto"/>
                <a:sym typeface="Roboto"/>
              </a:rPr>
              <a:t>number_of_reviews = No. of reviews written against the listing</a:t>
            </a:r>
            <a:endParaRPr sz="1800">
              <a:solidFill>
                <a:srgbClr val="292929"/>
              </a:solidFill>
              <a:latin typeface="Roboto"/>
              <a:ea typeface="Roboto"/>
              <a:cs typeface="Roboto"/>
              <a:sym typeface="Roboto"/>
            </a:endParaRPr>
          </a:p>
          <a:p>
            <a:pPr indent="-342900" lvl="0" marL="457200" rtl="0" algn="l">
              <a:lnSpc>
                <a:spcPct val="115000"/>
              </a:lnSpc>
              <a:spcBef>
                <a:spcPts val="0"/>
              </a:spcBef>
              <a:spcAft>
                <a:spcPts val="0"/>
              </a:spcAft>
              <a:buClr>
                <a:srgbClr val="292929"/>
              </a:buClr>
              <a:buSzPts val="1800"/>
              <a:buFont typeface="Roboto"/>
              <a:buChar char="●"/>
            </a:pPr>
            <a:r>
              <a:rPr lang="en" sz="1800">
                <a:solidFill>
                  <a:srgbClr val="292929"/>
                </a:solidFill>
                <a:latin typeface="Roboto"/>
                <a:ea typeface="Roboto"/>
                <a:cs typeface="Roboto"/>
                <a:sym typeface="Roboto"/>
              </a:rPr>
              <a:t>last_review = Last reviewed date against the listing</a:t>
            </a:r>
            <a:endParaRPr sz="1800">
              <a:solidFill>
                <a:srgbClr val="292929"/>
              </a:solidFill>
              <a:latin typeface="Roboto"/>
              <a:ea typeface="Roboto"/>
              <a:cs typeface="Roboto"/>
              <a:sym typeface="Roboto"/>
            </a:endParaRPr>
          </a:p>
          <a:p>
            <a:pPr indent="-342900" lvl="0" marL="457200" rtl="0" algn="l">
              <a:lnSpc>
                <a:spcPct val="115000"/>
              </a:lnSpc>
              <a:spcBef>
                <a:spcPts val="0"/>
              </a:spcBef>
              <a:spcAft>
                <a:spcPts val="0"/>
              </a:spcAft>
              <a:buClr>
                <a:srgbClr val="292929"/>
              </a:buClr>
              <a:buSzPts val="1800"/>
              <a:buFont typeface="Roboto"/>
              <a:buChar char="●"/>
            </a:pPr>
            <a:r>
              <a:rPr lang="en" sz="1800">
                <a:solidFill>
                  <a:srgbClr val="292929"/>
                </a:solidFill>
                <a:latin typeface="Roboto"/>
                <a:ea typeface="Roboto"/>
                <a:cs typeface="Roboto"/>
                <a:sym typeface="Roboto"/>
              </a:rPr>
              <a:t>reviews_per_month = Total review per month against the listings</a:t>
            </a:r>
            <a:endParaRPr sz="1800">
              <a:solidFill>
                <a:srgbClr val="292929"/>
              </a:solidFill>
              <a:latin typeface="Roboto"/>
              <a:ea typeface="Roboto"/>
              <a:cs typeface="Roboto"/>
              <a:sym typeface="Roboto"/>
            </a:endParaRPr>
          </a:p>
          <a:p>
            <a:pPr indent="-342900" lvl="0" marL="457200" rtl="0" algn="l">
              <a:lnSpc>
                <a:spcPct val="115000"/>
              </a:lnSpc>
              <a:spcBef>
                <a:spcPts val="0"/>
              </a:spcBef>
              <a:spcAft>
                <a:spcPts val="0"/>
              </a:spcAft>
              <a:buClr>
                <a:srgbClr val="292929"/>
              </a:buClr>
              <a:buSzPts val="1800"/>
              <a:buFont typeface="Roboto"/>
              <a:buChar char="●"/>
            </a:pPr>
            <a:r>
              <a:rPr lang="en" sz="1800">
                <a:solidFill>
                  <a:srgbClr val="292929"/>
                </a:solidFill>
                <a:latin typeface="Roboto"/>
                <a:ea typeface="Roboto"/>
                <a:cs typeface="Roboto"/>
                <a:sym typeface="Roboto"/>
              </a:rPr>
              <a:t>calculated_host_listings_count = Total no of listing against the given host id</a:t>
            </a:r>
            <a:endParaRPr sz="1800">
              <a:solidFill>
                <a:srgbClr val="292929"/>
              </a:solidFill>
              <a:latin typeface="Roboto"/>
              <a:ea typeface="Roboto"/>
              <a:cs typeface="Roboto"/>
              <a:sym typeface="Roboto"/>
            </a:endParaRPr>
          </a:p>
          <a:p>
            <a:pPr indent="-342900" lvl="0" marL="457200" rtl="0" algn="l">
              <a:lnSpc>
                <a:spcPct val="115000"/>
              </a:lnSpc>
              <a:spcBef>
                <a:spcPts val="0"/>
              </a:spcBef>
              <a:spcAft>
                <a:spcPts val="0"/>
              </a:spcAft>
              <a:buClr>
                <a:srgbClr val="292929"/>
              </a:buClr>
              <a:buSzPts val="1800"/>
              <a:buFont typeface="Roboto"/>
              <a:buChar char="●"/>
            </a:pPr>
            <a:r>
              <a:rPr lang="en" sz="1800">
                <a:solidFill>
                  <a:srgbClr val="292929"/>
                </a:solidFill>
                <a:latin typeface="Roboto"/>
                <a:ea typeface="Roboto"/>
                <a:cs typeface="Roboto"/>
                <a:sym typeface="Roboto"/>
              </a:rPr>
              <a:t>availability_365 = Availability of the listings throughput the year.</a:t>
            </a:r>
            <a:endParaRPr sz="2000"/>
          </a:p>
        </p:txBody>
      </p:sp>
      <p:sp>
        <p:nvSpPr>
          <p:cNvPr id="82" name="Google Shape;82;p17"/>
          <p:cNvSpPr txBox="1"/>
          <p:nvPr/>
        </p:nvSpPr>
        <p:spPr>
          <a:xfrm>
            <a:off x="271225" y="311425"/>
            <a:ext cx="5630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800">
                <a:solidFill>
                  <a:schemeClr val="dk1"/>
                </a:solidFill>
              </a:rPr>
              <a:t>General overview  of dataset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nvSpPr>
        <p:spPr>
          <a:xfrm>
            <a:off x="448950" y="190700"/>
            <a:ext cx="4524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800">
                <a:solidFill>
                  <a:srgbClr val="CC0000"/>
                </a:solidFill>
              </a:rPr>
              <a:t>Missing value Handling.</a:t>
            </a:r>
            <a:endParaRPr sz="2800">
              <a:solidFill>
                <a:srgbClr val="CC0000"/>
              </a:solidFill>
            </a:endParaRPr>
          </a:p>
        </p:txBody>
      </p:sp>
      <p:pic>
        <p:nvPicPr>
          <p:cNvPr id="88" name="Google Shape;88;p18"/>
          <p:cNvPicPr preferRelativeResize="0"/>
          <p:nvPr/>
        </p:nvPicPr>
        <p:blipFill>
          <a:blip r:embed="rId3">
            <a:alphaModFix/>
          </a:blip>
          <a:stretch>
            <a:fillRect/>
          </a:stretch>
        </p:blipFill>
        <p:spPr>
          <a:xfrm>
            <a:off x="6026851" y="691175"/>
            <a:ext cx="3117150" cy="1941040"/>
          </a:xfrm>
          <a:prstGeom prst="rect">
            <a:avLst/>
          </a:prstGeom>
          <a:noFill/>
          <a:ln>
            <a:noFill/>
          </a:ln>
        </p:spPr>
      </p:pic>
      <p:pic>
        <p:nvPicPr>
          <p:cNvPr id="89" name="Google Shape;89;p18"/>
          <p:cNvPicPr preferRelativeResize="0"/>
          <p:nvPr/>
        </p:nvPicPr>
        <p:blipFill>
          <a:blip r:embed="rId4">
            <a:alphaModFix/>
          </a:blip>
          <a:stretch>
            <a:fillRect/>
          </a:stretch>
        </p:blipFill>
        <p:spPr>
          <a:xfrm>
            <a:off x="6026851" y="2888136"/>
            <a:ext cx="3117150" cy="1941040"/>
          </a:xfrm>
          <a:prstGeom prst="rect">
            <a:avLst/>
          </a:prstGeom>
          <a:noFill/>
          <a:ln>
            <a:noFill/>
          </a:ln>
        </p:spPr>
      </p:pic>
      <p:sp>
        <p:nvSpPr>
          <p:cNvPr id="90" name="Google Shape;90;p18"/>
          <p:cNvSpPr txBox="1"/>
          <p:nvPr/>
        </p:nvSpPr>
        <p:spPr>
          <a:xfrm>
            <a:off x="127875" y="914175"/>
            <a:ext cx="5957100" cy="3786600"/>
          </a:xfrm>
          <a:prstGeom prst="rect">
            <a:avLst/>
          </a:prstGeom>
          <a:noFill/>
          <a:ln>
            <a:noFill/>
          </a:ln>
        </p:spPr>
        <p:txBody>
          <a:bodyPr anchorCtr="0" anchor="t" bIns="91425" lIns="91425" spcFirstLastPara="1" rIns="91425" wrap="square" tIns="91425">
            <a:spAutoFit/>
          </a:bodyPr>
          <a:lstStyle/>
          <a:p>
            <a:pPr indent="-342900" lvl="0" marL="457200" rtl="0" algn="l">
              <a:lnSpc>
                <a:spcPct val="200000"/>
              </a:lnSpc>
              <a:spcBef>
                <a:spcPts val="1200"/>
              </a:spcBef>
              <a:spcAft>
                <a:spcPts val="0"/>
              </a:spcAft>
              <a:buSzPts val="1800"/>
              <a:buChar char="●"/>
            </a:pPr>
            <a:r>
              <a:rPr lang="en" sz="1800"/>
              <a:t>‘reviews_per_month’ - Replaced null values with 0</a:t>
            </a:r>
            <a:endParaRPr sz="1800"/>
          </a:p>
          <a:p>
            <a:pPr indent="-342900" lvl="0" marL="457200" rtl="0" algn="l">
              <a:lnSpc>
                <a:spcPct val="200000"/>
              </a:lnSpc>
              <a:spcBef>
                <a:spcPts val="0"/>
              </a:spcBef>
              <a:spcAft>
                <a:spcPts val="0"/>
              </a:spcAft>
              <a:buSzPts val="1800"/>
              <a:buChar char="●"/>
            </a:pPr>
            <a:r>
              <a:rPr lang="en" sz="1800"/>
              <a:t>‘Price’= 0 - Removed 11 values</a:t>
            </a:r>
            <a:endParaRPr sz="1800"/>
          </a:p>
          <a:p>
            <a:pPr indent="-342900" lvl="0" marL="457200" rtl="0" algn="l">
              <a:lnSpc>
                <a:spcPct val="200000"/>
              </a:lnSpc>
              <a:spcBef>
                <a:spcPts val="0"/>
              </a:spcBef>
              <a:spcAft>
                <a:spcPts val="0"/>
              </a:spcAft>
              <a:buSzPts val="1800"/>
              <a:buChar char="●"/>
            </a:pPr>
            <a:r>
              <a:rPr lang="en" sz="1800"/>
              <a:t>‘Availability_365’= 0 - Removed 17533 values</a:t>
            </a:r>
            <a:endParaRPr sz="1800"/>
          </a:p>
          <a:p>
            <a:pPr indent="-342900" lvl="0" marL="457200" rtl="0" algn="l">
              <a:lnSpc>
                <a:spcPct val="200000"/>
              </a:lnSpc>
              <a:spcBef>
                <a:spcPts val="0"/>
              </a:spcBef>
              <a:spcAft>
                <a:spcPts val="0"/>
              </a:spcAft>
              <a:buSzPts val="1800"/>
              <a:buChar char="●"/>
            </a:pPr>
            <a:r>
              <a:rPr lang="en" sz="1800"/>
              <a:t>‘name’- Replaced null values with neighbourhood + room type</a:t>
            </a:r>
            <a:endParaRPr sz="1800"/>
          </a:p>
          <a:p>
            <a:pPr indent="-342900" lvl="0" marL="457200" rtl="0" algn="l">
              <a:lnSpc>
                <a:spcPct val="200000"/>
              </a:lnSpc>
              <a:spcBef>
                <a:spcPts val="0"/>
              </a:spcBef>
              <a:spcAft>
                <a:spcPts val="0"/>
              </a:spcAft>
              <a:buSzPts val="1800"/>
              <a:buChar char="●"/>
            </a:pPr>
            <a:r>
              <a:rPr lang="en" sz="1800"/>
              <a:t>‘host_name’ - Replaced null values with host_id</a:t>
            </a:r>
            <a:endParaRPr sz="1800"/>
          </a:p>
          <a:p>
            <a:pPr indent="-342900" lvl="0" marL="457200" rtl="0" algn="l">
              <a:lnSpc>
                <a:spcPct val="200000"/>
              </a:lnSpc>
              <a:spcBef>
                <a:spcPts val="0"/>
              </a:spcBef>
              <a:spcAft>
                <a:spcPts val="0"/>
              </a:spcAft>
              <a:buSzPts val="1800"/>
              <a:buChar char="●"/>
            </a:pPr>
            <a:r>
              <a:rPr lang="en" sz="1800"/>
              <a:t>‘last_review’ - Converted its data type to datetime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437850" y="340050"/>
            <a:ext cx="4727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History of Airbnb Listings</a:t>
            </a:r>
            <a:endParaRPr/>
          </a:p>
        </p:txBody>
      </p:sp>
      <p:sp>
        <p:nvSpPr>
          <p:cNvPr id="96" name="Google Shape;96;p19"/>
          <p:cNvSpPr txBox="1"/>
          <p:nvPr>
            <p:ph idx="1" type="body"/>
          </p:nvPr>
        </p:nvSpPr>
        <p:spPr>
          <a:xfrm>
            <a:off x="311700" y="4103350"/>
            <a:ext cx="8520600" cy="79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cxxxdddddddddddfdfdd</a:t>
            </a:r>
            <a:endParaRPr/>
          </a:p>
        </p:txBody>
      </p:sp>
      <p:pic>
        <p:nvPicPr>
          <p:cNvPr id="97" name="Google Shape;97;p19"/>
          <p:cNvPicPr preferRelativeResize="0"/>
          <p:nvPr/>
        </p:nvPicPr>
        <p:blipFill>
          <a:blip r:embed="rId3">
            <a:alphaModFix/>
          </a:blip>
          <a:stretch>
            <a:fillRect/>
          </a:stretch>
        </p:blipFill>
        <p:spPr>
          <a:xfrm>
            <a:off x="311700" y="1154899"/>
            <a:ext cx="3737299" cy="2706300"/>
          </a:xfrm>
          <a:prstGeom prst="rect">
            <a:avLst/>
          </a:prstGeom>
          <a:noFill/>
          <a:ln>
            <a:noFill/>
          </a:ln>
        </p:spPr>
      </p:pic>
      <p:sp>
        <p:nvSpPr>
          <p:cNvPr id="98" name="Google Shape;98;p19"/>
          <p:cNvSpPr txBox="1"/>
          <p:nvPr/>
        </p:nvSpPr>
        <p:spPr>
          <a:xfrm>
            <a:off x="206100" y="4374600"/>
            <a:ext cx="8731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The number of listings that are inactive is directly proportional to the density of listings in the neighbourhood.</a:t>
            </a:r>
            <a:endParaRPr/>
          </a:p>
        </p:txBody>
      </p:sp>
      <p:pic>
        <p:nvPicPr>
          <p:cNvPr id="99" name="Google Shape;99;p19"/>
          <p:cNvPicPr preferRelativeResize="0"/>
          <p:nvPr/>
        </p:nvPicPr>
        <p:blipFill>
          <a:blip r:embed="rId4">
            <a:alphaModFix/>
          </a:blip>
          <a:stretch>
            <a:fillRect/>
          </a:stretch>
        </p:blipFill>
        <p:spPr>
          <a:xfrm>
            <a:off x="4384300" y="1070500"/>
            <a:ext cx="4321850" cy="303285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pic>
        <p:nvPicPr>
          <p:cNvPr id="104" name="Google Shape;104;p20"/>
          <p:cNvPicPr preferRelativeResize="0"/>
          <p:nvPr/>
        </p:nvPicPr>
        <p:blipFill>
          <a:blip r:embed="rId3">
            <a:alphaModFix/>
          </a:blip>
          <a:stretch>
            <a:fillRect/>
          </a:stretch>
        </p:blipFill>
        <p:spPr>
          <a:xfrm>
            <a:off x="563768" y="1423718"/>
            <a:ext cx="3485367" cy="2877575"/>
          </a:xfrm>
          <a:prstGeom prst="rect">
            <a:avLst/>
          </a:prstGeom>
          <a:noFill/>
          <a:ln>
            <a:noFill/>
          </a:ln>
        </p:spPr>
      </p:pic>
      <p:sp>
        <p:nvSpPr>
          <p:cNvPr id="105" name="Google Shape;105;p20"/>
          <p:cNvSpPr txBox="1"/>
          <p:nvPr/>
        </p:nvSpPr>
        <p:spPr>
          <a:xfrm>
            <a:off x="440450" y="345525"/>
            <a:ext cx="7750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800">
                <a:solidFill>
                  <a:schemeClr val="dk1"/>
                </a:solidFill>
              </a:rPr>
              <a:t>Difference of traffic among different areas</a:t>
            </a:r>
            <a:endParaRPr sz="2800"/>
          </a:p>
        </p:txBody>
      </p:sp>
      <p:pic>
        <p:nvPicPr>
          <p:cNvPr id="106" name="Google Shape;106;p20"/>
          <p:cNvPicPr preferRelativeResize="0"/>
          <p:nvPr/>
        </p:nvPicPr>
        <p:blipFill>
          <a:blip r:embed="rId4">
            <a:alphaModFix/>
          </a:blip>
          <a:stretch>
            <a:fillRect/>
          </a:stretch>
        </p:blipFill>
        <p:spPr>
          <a:xfrm>
            <a:off x="4817181" y="1422325"/>
            <a:ext cx="3763051" cy="2880360"/>
          </a:xfrm>
          <a:prstGeom prst="rect">
            <a:avLst/>
          </a:prstGeom>
          <a:noFill/>
          <a:ln>
            <a:noFill/>
          </a:ln>
        </p:spPr>
      </p:pic>
      <p:sp>
        <p:nvSpPr>
          <p:cNvPr id="107" name="Google Shape;107;p20"/>
          <p:cNvSpPr txBox="1"/>
          <p:nvPr/>
        </p:nvSpPr>
        <p:spPr>
          <a:xfrm>
            <a:off x="307500" y="4560850"/>
            <a:ext cx="8529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Density of </a:t>
            </a:r>
            <a:r>
              <a:rPr lang="en"/>
              <a:t>hotels</a:t>
            </a:r>
            <a:r>
              <a:rPr lang="en"/>
              <a:t> is large in </a:t>
            </a:r>
            <a:r>
              <a:rPr lang="en"/>
              <a:t>manhattan</a:t>
            </a:r>
            <a:r>
              <a:rPr lang="en"/>
              <a:t> and places in close </a:t>
            </a:r>
            <a:r>
              <a:rPr lang="en"/>
              <a:t>contact</a:t>
            </a:r>
            <a:r>
              <a:rPr lang="en"/>
              <a:t> of manhattan </a:t>
            </a:r>
            <a:r>
              <a:rPr lang="en"/>
              <a:t>financial</a:t>
            </a:r>
            <a:r>
              <a:rPr lang="en"/>
              <a:t> district.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466225" y="337050"/>
            <a:ext cx="8520600" cy="51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Overall Listings to Identify market</a:t>
            </a:r>
            <a:endParaRPr sz="2500"/>
          </a:p>
        </p:txBody>
      </p:sp>
      <p:sp>
        <p:nvSpPr>
          <p:cNvPr id="113" name="Google Shape;113;p21"/>
          <p:cNvSpPr txBox="1"/>
          <p:nvPr>
            <p:ph idx="1" type="body"/>
          </p:nvPr>
        </p:nvSpPr>
        <p:spPr>
          <a:xfrm>
            <a:off x="311700" y="3895225"/>
            <a:ext cx="8520600" cy="67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14" name="Google Shape;114;p21"/>
          <p:cNvPicPr preferRelativeResize="0"/>
          <p:nvPr/>
        </p:nvPicPr>
        <p:blipFill>
          <a:blip r:embed="rId3">
            <a:alphaModFix/>
          </a:blip>
          <a:stretch>
            <a:fillRect/>
          </a:stretch>
        </p:blipFill>
        <p:spPr>
          <a:xfrm>
            <a:off x="102225" y="1064756"/>
            <a:ext cx="4407408" cy="2724912"/>
          </a:xfrm>
          <a:prstGeom prst="rect">
            <a:avLst/>
          </a:prstGeom>
          <a:noFill/>
          <a:ln>
            <a:noFill/>
          </a:ln>
        </p:spPr>
      </p:pic>
      <p:sp>
        <p:nvSpPr>
          <p:cNvPr id="115" name="Google Shape;115;p21"/>
          <p:cNvSpPr txBox="1"/>
          <p:nvPr/>
        </p:nvSpPr>
        <p:spPr>
          <a:xfrm>
            <a:off x="466225" y="4287500"/>
            <a:ext cx="8196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The Manhattan and Brooklyn make up ~82% of all the </a:t>
            </a:r>
            <a:r>
              <a:rPr lang="en"/>
              <a:t>listings</a:t>
            </a:r>
            <a:r>
              <a:rPr lang="en"/>
              <a:t> in New york, leaving more opportunity in the </a:t>
            </a:r>
            <a:r>
              <a:rPr lang="en"/>
              <a:t>remaining</a:t>
            </a:r>
            <a:r>
              <a:rPr lang="en"/>
              <a:t> neighbourhood group.</a:t>
            </a:r>
            <a:endParaRPr/>
          </a:p>
        </p:txBody>
      </p:sp>
      <p:pic>
        <p:nvPicPr>
          <p:cNvPr id="116" name="Google Shape;116;p21"/>
          <p:cNvPicPr preferRelativeResize="0"/>
          <p:nvPr/>
        </p:nvPicPr>
        <p:blipFill>
          <a:blip r:embed="rId4">
            <a:alphaModFix/>
          </a:blip>
          <a:stretch>
            <a:fillRect/>
          </a:stretch>
        </p:blipFill>
        <p:spPr>
          <a:xfrm>
            <a:off x="4564550" y="1066663"/>
            <a:ext cx="4410210" cy="27211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