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Montserrat"/>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3" roundtripDataSignature="AMtx7mjXYNzqGjPvCRP5fxafWB2LZxF18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old.fntdata"/><Relationship Id="rId20" Type="http://schemas.openxmlformats.org/officeDocument/2006/relationships/slide" Target="slides/slide15.xml"/><Relationship Id="rId42" Type="http://schemas.openxmlformats.org/officeDocument/2006/relationships/font" Target="fonts/Montserrat-boldItalic.fntdata"/><Relationship Id="rId41" Type="http://schemas.openxmlformats.org/officeDocument/2006/relationships/font" Target="fonts/Montserrat-italic.fntdata"/><Relationship Id="rId22" Type="http://schemas.openxmlformats.org/officeDocument/2006/relationships/slide" Target="slides/slide17.xml"/><Relationship Id="rId21" Type="http://schemas.openxmlformats.org/officeDocument/2006/relationships/slide" Target="slides/slide16.xml"/><Relationship Id="rId43" Type="http://customschemas.google.com/relationships/presentationmetadata" Target="meta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Montserrat-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f645cc9ad5_0_3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gf645cc9ad5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f645cc9ad5_0_3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gf645cc9ad5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f660bbe548_0_1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f660bbe548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f645cc9ad5_0_5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gf645cc9ad5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A short introduction of zomato </a:t>
            </a:r>
            <a:endParaRPr/>
          </a:p>
          <a:p>
            <a:pPr indent="0" lvl="0" marL="0" rtl="0" algn="l">
              <a:lnSpc>
                <a:spcPct val="100000"/>
              </a:lnSpc>
              <a:spcBef>
                <a:spcPts val="0"/>
              </a:spcBef>
              <a:spcAft>
                <a:spcPts val="0"/>
              </a:spcAft>
              <a:buSzPts val="1100"/>
              <a:buNone/>
            </a:pPr>
            <a:r>
              <a:rPr lang="en-GB"/>
              <a:t>Given problem </a:t>
            </a:r>
            <a:r>
              <a:rPr lang="en-GB"/>
              <a:t>statement</a:t>
            </a:r>
            <a:r>
              <a:rPr lang="en-GB"/>
              <a:t> </a:t>
            </a:r>
            <a:endParaRPr/>
          </a:p>
          <a:p>
            <a:pPr indent="0" lvl="0" marL="0" rtl="0" algn="l">
              <a:lnSpc>
                <a:spcPct val="100000"/>
              </a:lnSpc>
              <a:spcBef>
                <a:spcPts val="0"/>
              </a:spcBef>
              <a:spcAft>
                <a:spcPts val="0"/>
              </a:spcAft>
              <a:buSzPts val="1100"/>
              <a:buNone/>
            </a:pPr>
            <a:r>
              <a:rPr lang="en-GB"/>
              <a:t>overview of approach that we followed</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f645cc9ad5_0_6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gf645cc9ad5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f645cc9ad5_0_8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f645cc9ad5_0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f645cc9ad5_0_9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gf645cc9ad5_0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f20411d364_0_5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gf20411d364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f20411d364_0_6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gf20411d364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f7ed0a0bd6_1_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gf7ed0a0bd6_1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f645cc9ad5_0_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gf645cc9ad5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Topic modeling or </a:t>
            </a:r>
            <a:r>
              <a:rPr lang="en-GB"/>
              <a:t>unsupervised</a:t>
            </a:r>
            <a:r>
              <a:rPr lang="en-GB"/>
              <a:t> sentiment analysis</a:t>
            </a:r>
            <a:endParaRPr/>
          </a:p>
          <a:p>
            <a:pPr indent="0" lvl="0" marL="0" rtl="0" algn="l">
              <a:lnSpc>
                <a:spcPct val="100000"/>
              </a:lnSpc>
              <a:spcBef>
                <a:spcPts val="0"/>
              </a:spcBef>
              <a:spcAft>
                <a:spcPts val="0"/>
              </a:spcAft>
              <a:buSzPts val="1100"/>
              <a:buNone/>
            </a:pPr>
            <a:r>
              <a:rPr lang="en-GB"/>
              <a:t>Classification or supervised sentiment analysis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0.36 percent of null values were present in reviews data</a:t>
            </a:r>
            <a:endParaRPr/>
          </a:p>
          <a:p>
            <a:pPr indent="0" lvl="0" marL="0" rtl="0" algn="l">
              <a:lnSpc>
                <a:spcPct val="100000"/>
              </a:lnSpc>
              <a:spcBef>
                <a:spcPts val="0"/>
              </a:spcBef>
              <a:spcAft>
                <a:spcPts val="0"/>
              </a:spcAft>
              <a:buSzPts val="1100"/>
              <a:buNone/>
            </a:pPr>
            <a:r>
              <a:rPr lang="en-GB"/>
              <a:t>50 percent of collection data is missing which contained the taggs given by zomato to a restaurant</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f20411d364_0_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f20411d364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3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3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40"/>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40"/>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3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3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3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3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3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3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3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3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3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3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3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3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30"/>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5.png"/><Relationship Id="rId4" Type="http://schemas.openxmlformats.org/officeDocument/2006/relationships/image" Target="../media/image11.png"/><Relationship Id="rId5"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9.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6.pn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6.png"/><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6.png"/><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4.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
          <p:cNvSpPr txBox="1"/>
          <p:nvPr/>
        </p:nvSpPr>
        <p:spPr>
          <a:xfrm>
            <a:off x="264900" y="156900"/>
            <a:ext cx="8614200" cy="48297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200"/>
              <a:buFont typeface="Arial"/>
              <a:buNone/>
            </a:pPr>
            <a:r>
              <a:rPr b="1" i="0" lang="en-GB" sz="4200" u="none" cap="none" strike="noStrike">
                <a:solidFill>
                  <a:srgbClr val="CC0000"/>
                </a:solidFill>
                <a:latin typeface="Montserrat"/>
                <a:ea typeface="Montserrat"/>
                <a:cs typeface="Montserrat"/>
                <a:sym typeface="Montserrat"/>
              </a:rPr>
              <a:t>Capstone Project</a:t>
            </a:r>
            <a:endParaRPr b="1" i="0" sz="4200" u="none" cap="none" strike="noStrike">
              <a:solidFill>
                <a:srgbClr val="CC0000"/>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3600"/>
              <a:buFont typeface="Arial"/>
              <a:buNone/>
            </a:pPr>
            <a:r>
              <a:rPr b="1" i="0" lang="en-GB" sz="3600" u="none" cap="none" strike="noStrike">
                <a:solidFill>
                  <a:srgbClr val="134F5C"/>
                </a:solidFill>
                <a:latin typeface="Montserrat"/>
                <a:ea typeface="Montserrat"/>
                <a:cs typeface="Montserrat"/>
                <a:sym typeface="Montserrat"/>
              </a:rPr>
              <a:t>Zomato Restaurant Clustering and Sentiments Analysis </a:t>
            </a:r>
            <a:br>
              <a:rPr b="1" i="0" lang="en-GB" sz="3600" u="none" cap="none" strike="noStrike">
                <a:solidFill>
                  <a:srgbClr val="134F5C"/>
                </a:solidFill>
                <a:latin typeface="Montserrat"/>
                <a:ea typeface="Montserrat"/>
                <a:cs typeface="Montserrat"/>
                <a:sym typeface="Montserrat"/>
              </a:rPr>
            </a:br>
            <a:br>
              <a:rPr b="0" i="0" lang="en-GB" sz="3600" u="none" cap="none" strike="noStrike">
                <a:solidFill>
                  <a:srgbClr val="134F5C"/>
                </a:solidFill>
                <a:latin typeface="Montserrat"/>
                <a:ea typeface="Montserrat"/>
                <a:cs typeface="Montserrat"/>
                <a:sym typeface="Montserrat"/>
              </a:rPr>
            </a:br>
            <a:r>
              <a:rPr b="1" i="0" lang="en-GB" sz="2800" u="none" cap="none" strike="noStrike">
                <a:solidFill>
                  <a:srgbClr val="CC0000"/>
                </a:solidFill>
                <a:latin typeface="Montserrat"/>
                <a:ea typeface="Montserrat"/>
                <a:cs typeface="Montserrat"/>
                <a:sym typeface="Montserrat"/>
              </a:rPr>
              <a:t>Team</a:t>
            </a:r>
            <a:endParaRPr b="1" i="0" sz="2800" u="none" cap="none" strike="noStrike">
              <a:solidFill>
                <a:srgbClr val="CC0000"/>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2400"/>
              <a:buFont typeface="Arial"/>
              <a:buNone/>
            </a:pPr>
            <a:r>
              <a:rPr b="0" i="0" lang="en-GB" sz="2400" u="none" cap="none" strike="noStrike">
                <a:solidFill>
                  <a:srgbClr val="134F5C"/>
                </a:solidFill>
                <a:latin typeface="Montserrat"/>
                <a:ea typeface="Montserrat"/>
                <a:cs typeface="Montserrat"/>
                <a:sym typeface="Montserrat"/>
              </a:rPr>
              <a:t>Rahul Kumar Soni, Lakdawala Ali Asgar</a:t>
            </a:r>
            <a:br>
              <a:rPr b="0" i="0" lang="en-GB" sz="2400" u="none" cap="none" strike="noStrike">
                <a:solidFill>
                  <a:srgbClr val="134F5C"/>
                </a:solidFill>
                <a:latin typeface="Montserrat"/>
                <a:ea typeface="Montserrat"/>
                <a:cs typeface="Montserrat"/>
                <a:sym typeface="Montserrat"/>
              </a:rPr>
            </a:br>
            <a:endParaRPr b="0" i="0" sz="2400" u="none" cap="none" strike="noStrike">
              <a:solidFill>
                <a:srgbClr val="134F5C"/>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600"/>
              <a:buFont typeface="Arial"/>
              <a:buNone/>
            </a:pPr>
            <a:r>
              <a:t/>
            </a:r>
            <a:endParaRPr b="1" i="0" sz="1600" u="none" cap="none" strike="noStrike">
              <a:solidFill>
                <a:srgbClr val="134F5C"/>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600"/>
              <a:buFont typeface="Arial"/>
              <a:buNone/>
            </a:pPr>
            <a:r>
              <a:t/>
            </a:r>
            <a:endParaRPr b="1" i="0" sz="1600" u="none" cap="none" strike="noStrike">
              <a:solidFill>
                <a:srgbClr val="134F5C"/>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sz="3200">
                <a:latin typeface="Montserrat"/>
                <a:ea typeface="Montserrat"/>
                <a:cs typeface="Montserrat"/>
                <a:sym typeface="Montserrat"/>
              </a:rPr>
              <a:t>      15 most Affordable Restuarents</a:t>
            </a:r>
            <a:endParaRPr/>
          </a:p>
        </p:txBody>
      </p:sp>
      <p:pic>
        <p:nvPicPr>
          <p:cNvPr id="117" name="Google Shape;117;p8"/>
          <p:cNvPicPr preferRelativeResize="0"/>
          <p:nvPr/>
        </p:nvPicPr>
        <p:blipFill rotWithShape="1">
          <a:blip r:embed="rId3">
            <a:alphaModFix/>
          </a:blip>
          <a:srcRect b="0" l="0" r="0" t="0"/>
          <a:stretch/>
        </p:blipFill>
        <p:spPr>
          <a:xfrm>
            <a:off x="847725" y="1017725"/>
            <a:ext cx="7448550" cy="3743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0"/>
          <p:cNvSpPr txBox="1"/>
          <p:nvPr>
            <p:ph type="title"/>
          </p:nvPr>
        </p:nvSpPr>
        <p:spPr>
          <a:xfrm>
            <a:off x="311700" y="12797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200">
                <a:latin typeface="Montserrat"/>
                <a:ea typeface="Montserrat"/>
                <a:cs typeface="Montserrat"/>
                <a:sym typeface="Montserrat"/>
              </a:rPr>
              <a:t>Frequent Keywords Used for Restaurant </a:t>
            </a:r>
            <a:endParaRPr/>
          </a:p>
        </p:txBody>
      </p:sp>
      <p:pic>
        <p:nvPicPr>
          <p:cNvPr id="123" name="Google Shape;123;p10"/>
          <p:cNvPicPr preferRelativeResize="0"/>
          <p:nvPr/>
        </p:nvPicPr>
        <p:blipFill rotWithShape="1">
          <a:blip r:embed="rId3">
            <a:alphaModFix/>
          </a:blip>
          <a:srcRect b="0" l="0" r="0" t="0"/>
          <a:stretch/>
        </p:blipFill>
        <p:spPr>
          <a:xfrm>
            <a:off x="524088" y="1689975"/>
            <a:ext cx="3238500" cy="3238500"/>
          </a:xfrm>
          <a:prstGeom prst="rect">
            <a:avLst/>
          </a:prstGeom>
          <a:noFill/>
          <a:ln>
            <a:noFill/>
          </a:ln>
        </p:spPr>
      </p:pic>
      <p:pic>
        <p:nvPicPr>
          <p:cNvPr id="124" name="Google Shape;124;p10"/>
          <p:cNvPicPr preferRelativeResize="0"/>
          <p:nvPr/>
        </p:nvPicPr>
        <p:blipFill rotWithShape="1">
          <a:blip r:embed="rId4">
            <a:alphaModFix/>
          </a:blip>
          <a:srcRect b="0" l="0" r="0" t="0"/>
          <a:stretch/>
        </p:blipFill>
        <p:spPr>
          <a:xfrm>
            <a:off x="5209963" y="1689975"/>
            <a:ext cx="3238500" cy="3238500"/>
          </a:xfrm>
          <a:prstGeom prst="rect">
            <a:avLst/>
          </a:prstGeom>
          <a:noFill/>
          <a:ln>
            <a:noFill/>
          </a:ln>
        </p:spPr>
      </p:pic>
      <p:sp>
        <p:nvSpPr>
          <p:cNvPr id="125" name="Google Shape;125;p10"/>
          <p:cNvSpPr txBox="1"/>
          <p:nvPr/>
        </p:nvSpPr>
        <p:spPr>
          <a:xfrm>
            <a:off x="722838" y="1166263"/>
            <a:ext cx="2841000" cy="446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700"/>
              <a:buFont typeface="Arial"/>
              <a:buNone/>
            </a:pPr>
            <a:r>
              <a:rPr b="0" i="0" lang="en-GB" sz="1700" u="none" cap="none" strike="noStrike">
                <a:solidFill>
                  <a:srgbClr val="1E1E1E"/>
                </a:solidFill>
                <a:latin typeface="Arial"/>
                <a:ea typeface="Arial"/>
                <a:cs typeface="Arial"/>
                <a:sym typeface="Arial"/>
              </a:rPr>
              <a:t>Most Expensive</a:t>
            </a:r>
            <a:endParaRPr b="0" i="0" sz="1700" u="none" cap="none" strike="noStrike">
              <a:solidFill>
                <a:srgbClr val="1E1E1E"/>
              </a:solidFill>
              <a:latin typeface="Arial"/>
              <a:ea typeface="Arial"/>
              <a:cs typeface="Arial"/>
              <a:sym typeface="Arial"/>
            </a:endParaRPr>
          </a:p>
        </p:txBody>
      </p:sp>
      <p:sp>
        <p:nvSpPr>
          <p:cNvPr id="126" name="Google Shape;126;p10"/>
          <p:cNvSpPr txBox="1"/>
          <p:nvPr/>
        </p:nvSpPr>
        <p:spPr>
          <a:xfrm>
            <a:off x="5408713" y="1243563"/>
            <a:ext cx="2841000" cy="446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700"/>
              <a:buFont typeface="Arial"/>
              <a:buNone/>
            </a:pPr>
            <a:r>
              <a:rPr b="0" i="0" lang="en-GB" sz="1700" u="none" cap="none" strike="noStrike">
                <a:solidFill>
                  <a:srgbClr val="1E1E1E"/>
                </a:solidFill>
                <a:latin typeface="Arial"/>
                <a:ea typeface="Arial"/>
                <a:cs typeface="Arial"/>
                <a:sym typeface="Arial"/>
              </a:rPr>
              <a:t>Most Affordable</a:t>
            </a:r>
            <a:endParaRPr b="0" i="0" sz="1700" u="none" cap="none" strike="noStrike">
              <a:solidFill>
                <a:srgbClr val="1E1E1E"/>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2"/>
          <p:cNvSpPr txBox="1"/>
          <p:nvPr>
            <p:ph type="title"/>
          </p:nvPr>
        </p:nvSpPr>
        <p:spPr>
          <a:xfrm>
            <a:off x="311700" y="27470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200">
                <a:latin typeface="Montserrat"/>
                <a:ea typeface="Montserrat"/>
                <a:cs typeface="Montserrat"/>
                <a:sym typeface="Montserrat"/>
              </a:rPr>
              <a:t>15 Most Served Cuisines </a:t>
            </a:r>
            <a:endParaRPr/>
          </a:p>
        </p:txBody>
      </p:sp>
      <p:pic>
        <p:nvPicPr>
          <p:cNvPr id="132" name="Google Shape;132;p12"/>
          <p:cNvPicPr preferRelativeResize="0"/>
          <p:nvPr/>
        </p:nvPicPr>
        <p:blipFill rotWithShape="1">
          <a:blip r:embed="rId3">
            <a:alphaModFix/>
          </a:blip>
          <a:srcRect b="0" l="0" r="0" t="0"/>
          <a:stretch/>
        </p:blipFill>
        <p:spPr>
          <a:xfrm>
            <a:off x="1201225" y="999800"/>
            <a:ext cx="6362700" cy="3743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14"/>
          <p:cNvPicPr preferRelativeResize="0"/>
          <p:nvPr/>
        </p:nvPicPr>
        <p:blipFill rotWithShape="1">
          <a:blip r:embed="rId3">
            <a:alphaModFix/>
          </a:blip>
          <a:srcRect b="0" l="0" r="0" t="0"/>
          <a:stretch/>
        </p:blipFill>
        <p:spPr>
          <a:xfrm>
            <a:off x="2720263" y="1184525"/>
            <a:ext cx="3739675" cy="3739675"/>
          </a:xfrm>
          <a:prstGeom prst="rect">
            <a:avLst/>
          </a:prstGeom>
          <a:noFill/>
          <a:ln>
            <a:noFill/>
          </a:ln>
        </p:spPr>
      </p:pic>
      <p:sp>
        <p:nvSpPr>
          <p:cNvPr id="138" name="Google Shape;138;p14"/>
          <p:cNvSpPr txBox="1"/>
          <p:nvPr>
            <p:ph type="title"/>
          </p:nvPr>
        </p:nvSpPr>
        <p:spPr>
          <a:xfrm>
            <a:off x="329800" y="39960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200">
                <a:latin typeface="Montserrat"/>
                <a:ea typeface="Montserrat"/>
                <a:cs typeface="Montserrat"/>
                <a:sym typeface="Montserrat"/>
              </a:rPr>
              <a:t>Frequent Keyword Used for cuisine</a:t>
            </a:r>
            <a:endParaRPr b="1" sz="3200">
              <a:latin typeface="Montserrat"/>
              <a:ea typeface="Montserrat"/>
              <a:cs typeface="Montserrat"/>
              <a:sym typeface="Montserrat"/>
            </a:endParaRPr>
          </a:p>
          <a:p>
            <a:pPr indent="0" lvl="0" marL="0" rtl="0" algn="ctr">
              <a:lnSpc>
                <a:spcPct val="100000"/>
              </a:lnSpc>
              <a:spcBef>
                <a:spcPts val="0"/>
              </a:spcBef>
              <a:spcAft>
                <a:spcPts val="0"/>
              </a:spcAft>
              <a:buSzPts val="2800"/>
              <a:buNone/>
            </a:pPr>
            <a:r>
              <a:t/>
            </a:r>
            <a:endParaRPr b="1" sz="3200">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f645cc9ad5_0_39"/>
          <p:cNvSpPr txBox="1"/>
          <p:nvPr>
            <p:ph type="title"/>
          </p:nvPr>
        </p:nvSpPr>
        <p:spPr>
          <a:xfrm>
            <a:off x="311700" y="17590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000000"/>
              </a:buClr>
              <a:buSzPts val="2800"/>
              <a:buFont typeface="Arial"/>
              <a:buNone/>
            </a:pPr>
            <a:r>
              <a:rPr b="1" lang="en-GB" sz="3200">
                <a:latin typeface="Montserrat"/>
                <a:ea typeface="Montserrat"/>
                <a:cs typeface="Montserrat"/>
                <a:sym typeface="Montserrat"/>
              </a:rPr>
              <a:t>Most used tags for Restaurants </a:t>
            </a:r>
            <a:endParaRPr/>
          </a:p>
        </p:txBody>
      </p:sp>
      <p:sp>
        <p:nvSpPr>
          <p:cNvPr id="144" name="Google Shape;144;gf645cc9ad5_0_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pic>
        <p:nvPicPr>
          <p:cNvPr id="145" name="Google Shape;145;gf645cc9ad5_0_39"/>
          <p:cNvPicPr preferRelativeResize="0"/>
          <p:nvPr/>
        </p:nvPicPr>
        <p:blipFill rotWithShape="1">
          <a:blip r:embed="rId3">
            <a:alphaModFix/>
          </a:blip>
          <a:srcRect b="0" l="0" r="0" t="0"/>
          <a:stretch/>
        </p:blipFill>
        <p:spPr>
          <a:xfrm>
            <a:off x="366175" y="1152463"/>
            <a:ext cx="8172450" cy="3743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f645cc9ad5_0_34"/>
          <p:cNvSpPr txBox="1"/>
          <p:nvPr>
            <p:ph type="title"/>
          </p:nvPr>
        </p:nvSpPr>
        <p:spPr>
          <a:xfrm>
            <a:off x="221975"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200">
                <a:latin typeface="Montserrat"/>
                <a:ea typeface="Montserrat"/>
                <a:cs typeface="Montserrat"/>
                <a:sym typeface="Montserrat"/>
              </a:rPr>
              <a:t>Most used words for Restaurants( Tag ) </a:t>
            </a:r>
            <a:endParaRPr/>
          </a:p>
        </p:txBody>
      </p:sp>
      <p:pic>
        <p:nvPicPr>
          <p:cNvPr id="151" name="Google Shape;151;gf645cc9ad5_0_34"/>
          <p:cNvPicPr preferRelativeResize="0"/>
          <p:nvPr/>
        </p:nvPicPr>
        <p:blipFill rotWithShape="1">
          <a:blip r:embed="rId3">
            <a:alphaModFix/>
          </a:blip>
          <a:srcRect b="0" l="0" r="0" t="0"/>
          <a:stretch/>
        </p:blipFill>
        <p:spPr>
          <a:xfrm>
            <a:off x="2492000" y="1076550"/>
            <a:ext cx="3980550" cy="3980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f660bbe548_0_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a:t>Food Critics</a:t>
            </a:r>
            <a:endParaRPr b="1"/>
          </a:p>
        </p:txBody>
      </p:sp>
      <p:sp>
        <p:nvSpPr>
          <p:cNvPr id="157" name="Google Shape;157;gf660bbe548_0_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pic>
        <p:nvPicPr>
          <p:cNvPr id="158" name="Google Shape;158;gf660bbe548_0_18"/>
          <p:cNvPicPr preferRelativeResize="0"/>
          <p:nvPr/>
        </p:nvPicPr>
        <p:blipFill rotWithShape="1">
          <a:blip r:embed="rId3">
            <a:alphaModFix/>
          </a:blip>
          <a:srcRect b="0" l="0" r="0" t="0"/>
          <a:stretch/>
        </p:blipFill>
        <p:spPr>
          <a:xfrm>
            <a:off x="915913" y="1152463"/>
            <a:ext cx="6715125" cy="3743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6"/>
          <p:cNvSpPr txBox="1"/>
          <p:nvPr>
            <p:ph type="title"/>
          </p:nvPr>
        </p:nvSpPr>
        <p:spPr>
          <a:xfrm>
            <a:off x="311700" y="34285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200">
                <a:latin typeface="Montserrat"/>
                <a:ea typeface="Montserrat"/>
                <a:cs typeface="Montserrat"/>
                <a:sym typeface="Montserrat"/>
              </a:rPr>
              <a:t>Modeling Overview</a:t>
            </a:r>
            <a:endParaRPr b="1" sz="3200">
              <a:latin typeface="Montserrat"/>
              <a:ea typeface="Montserrat"/>
              <a:cs typeface="Montserrat"/>
              <a:sym typeface="Montserrat"/>
            </a:endParaRPr>
          </a:p>
        </p:txBody>
      </p:sp>
      <p:sp>
        <p:nvSpPr>
          <p:cNvPr id="164" name="Google Shape;164;p16"/>
          <p:cNvSpPr txBox="1"/>
          <p:nvPr/>
        </p:nvSpPr>
        <p:spPr>
          <a:xfrm>
            <a:off x="5248525" y="2452125"/>
            <a:ext cx="3395400" cy="1736100"/>
          </a:xfrm>
          <a:prstGeom prst="rect">
            <a:avLst/>
          </a:prstGeom>
          <a:noFill/>
          <a:ln>
            <a:noFill/>
          </a:ln>
        </p:spPr>
        <p:txBody>
          <a:bodyPr anchorCtr="0" anchor="t" bIns="91425" lIns="91425" spcFirstLastPara="1" rIns="91425" wrap="square" tIns="91425">
            <a:spAutoFit/>
          </a:bodyPr>
          <a:lstStyle/>
          <a:p>
            <a:pPr indent="-342900" lvl="0" marL="914400" marR="0" rtl="0" algn="l">
              <a:lnSpc>
                <a:spcPct val="115000"/>
              </a:lnSpc>
              <a:spcBef>
                <a:spcPts val="0"/>
              </a:spcBef>
              <a:spcAft>
                <a:spcPts val="0"/>
              </a:spcAft>
              <a:buClr>
                <a:schemeClr val="lt1"/>
              </a:buClr>
              <a:buSzPts val="1800"/>
              <a:buFont typeface="Montserrat"/>
              <a:buChar char="●"/>
            </a:pPr>
            <a:r>
              <a:rPr b="0" i="0" lang="en-GB" sz="1800" u="none" cap="none" strike="noStrike">
                <a:solidFill>
                  <a:schemeClr val="lt1"/>
                </a:solidFill>
                <a:latin typeface="Montserrat"/>
                <a:ea typeface="Montserrat"/>
                <a:cs typeface="Montserrat"/>
                <a:sym typeface="Montserrat"/>
              </a:rPr>
              <a:t>Decision Trees</a:t>
            </a:r>
            <a:endParaRPr b="0" i="0" sz="1800" u="none" cap="none" strike="noStrike">
              <a:solidFill>
                <a:schemeClr val="lt1"/>
              </a:solidFill>
              <a:latin typeface="Montserrat"/>
              <a:ea typeface="Montserrat"/>
              <a:cs typeface="Montserrat"/>
              <a:sym typeface="Montserrat"/>
            </a:endParaRPr>
          </a:p>
          <a:p>
            <a:pPr indent="-342900" lvl="0" marL="914400" marR="0" rtl="0" algn="l">
              <a:lnSpc>
                <a:spcPct val="115000"/>
              </a:lnSpc>
              <a:spcBef>
                <a:spcPts val="0"/>
              </a:spcBef>
              <a:spcAft>
                <a:spcPts val="0"/>
              </a:spcAft>
              <a:buClr>
                <a:schemeClr val="lt1"/>
              </a:buClr>
              <a:buSzPts val="1800"/>
              <a:buFont typeface="Montserrat"/>
              <a:buChar char="●"/>
            </a:pPr>
            <a:r>
              <a:rPr b="0" i="0" lang="en-GB" sz="1800" u="none" cap="none" strike="noStrike">
                <a:solidFill>
                  <a:schemeClr val="lt1"/>
                </a:solidFill>
                <a:latin typeface="Montserrat"/>
                <a:ea typeface="Montserrat"/>
                <a:cs typeface="Montserrat"/>
                <a:sym typeface="Montserrat"/>
              </a:rPr>
              <a:t>Random Forest</a:t>
            </a:r>
            <a:endParaRPr b="0" i="0" sz="1800" u="none" cap="none" strike="noStrike">
              <a:solidFill>
                <a:schemeClr val="lt1"/>
              </a:solidFill>
              <a:latin typeface="Montserrat"/>
              <a:ea typeface="Montserrat"/>
              <a:cs typeface="Montserrat"/>
              <a:sym typeface="Montserrat"/>
            </a:endParaRPr>
          </a:p>
          <a:p>
            <a:pPr indent="-342900" lvl="0" marL="914400" marR="0" rtl="0" algn="l">
              <a:lnSpc>
                <a:spcPct val="115000"/>
              </a:lnSpc>
              <a:spcBef>
                <a:spcPts val="0"/>
              </a:spcBef>
              <a:spcAft>
                <a:spcPts val="0"/>
              </a:spcAft>
              <a:buClr>
                <a:schemeClr val="lt1"/>
              </a:buClr>
              <a:buSzPts val="1800"/>
              <a:buFont typeface="Montserrat"/>
              <a:buChar char="●"/>
            </a:pPr>
            <a:r>
              <a:rPr b="0" i="0" lang="en-GB" sz="1800" u="none" cap="none" strike="noStrike">
                <a:solidFill>
                  <a:schemeClr val="lt1"/>
                </a:solidFill>
                <a:latin typeface="Montserrat"/>
                <a:ea typeface="Montserrat"/>
                <a:cs typeface="Montserrat"/>
                <a:sym typeface="Montserrat"/>
              </a:rPr>
              <a:t>Multinomial NB</a:t>
            </a:r>
            <a:endParaRPr b="0" i="0" sz="1800" u="none" cap="none" strike="noStrike">
              <a:solidFill>
                <a:schemeClr val="lt1"/>
              </a:solidFill>
              <a:latin typeface="Montserrat"/>
              <a:ea typeface="Montserrat"/>
              <a:cs typeface="Montserrat"/>
              <a:sym typeface="Montserrat"/>
            </a:endParaRPr>
          </a:p>
          <a:p>
            <a:pPr indent="-342900" lvl="0" marL="914400" marR="0" rtl="0" algn="l">
              <a:lnSpc>
                <a:spcPct val="115000"/>
              </a:lnSpc>
              <a:spcBef>
                <a:spcPts val="0"/>
              </a:spcBef>
              <a:spcAft>
                <a:spcPts val="0"/>
              </a:spcAft>
              <a:buClr>
                <a:schemeClr val="lt1"/>
              </a:buClr>
              <a:buSzPts val="1800"/>
              <a:buFont typeface="Montserrat"/>
              <a:buChar char="●"/>
            </a:pPr>
            <a:r>
              <a:rPr b="0" i="0" lang="en-GB" sz="1800" u="none" cap="none" strike="noStrike">
                <a:solidFill>
                  <a:schemeClr val="lt1"/>
                </a:solidFill>
                <a:latin typeface="Montserrat"/>
                <a:ea typeface="Montserrat"/>
                <a:cs typeface="Montserrat"/>
                <a:sym typeface="Montserrat"/>
              </a:rPr>
              <a:t>XGBoost</a:t>
            </a:r>
            <a:endParaRPr b="0" i="0" sz="1800" u="none" cap="none" strike="noStrike">
              <a:solidFill>
                <a:schemeClr val="lt1"/>
              </a:solidFill>
              <a:latin typeface="Montserrat"/>
              <a:ea typeface="Montserrat"/>
              <a:cs typeface="Montserrat"/>
              <a:sym typeface="Montserrat"/>
            </a:endParaRPr>
          </a:p>
          <a:p>
            <a:pPr indent="-342900" lvl="0" marL="914400" marR="0" rtl="0" algn="l">
              <a:lnSpc>
                <a:spcPct val="115000"/>
              </a:lnSpc>
              <a:spcBef>
                <a:spcPts val="0"/>
              </a:spcBef>
              <a:spcAft>
                <a:spcPts val="0"/>
              </a:spcAft>
              <a:buClr>
                <a:schemeClr val="lt1"/>
              </a:buClr>
              <a:buSzPts val="1800"/>
              <a:buFont typeface="Montserrat"/>
              <a:buChar char="●"/>
            </a:pPr>
            <a:r>
              <a:rPr b="0" i="0" lang="en-GB" sz="1800" u="none" cap="none" strike="noStrike">
                <a:solidFill>
                  <a:schemeClr val="lt1"/>
                </a:solidFill>
                <a:latin typeface="Montserrat"/>
                <a:ea typeface="Montserrat"/>
                <a:cs typeface="Montserrat"/>
                <a:sym typeface="Montserrat"/>
              </a:rPr>
              <a:t>LightGBM</a:t>
            </a:r>
            <a:endParaRPr b="0" i="0" sz="1400" u="none" cap="none" strike="noStrike">
              <a:solidFill>
                <a:srgbClr val="000000"/>
              </a:solidFill>
              <a:latin typeface="Arial"/>
              <a:ea typeface="Arial"/>
              <a:cs typeface="Arial"/>
              <a:sym typeface="Arial"/>
            </a:endParaRPr>
          </a:p>
        </p:txBody>
      </p:sp>
      <p:sp>
        <p:nvSpPr>
          <p:cNvPr id="165" name="Google Shape;165;p16"/>
          <p:cNvSpPr txBox="1"/>
          <p:nvPr>
            <p:ph idx="1" type="body"/>
          </p:nvPr>
        </p:nvSpPr>
        <p:spPr>
          <a:xfrm>
            <a:off x="311700" y="975200"/>
            <a:ext cx="8520600" cy="390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SzPts val="1800"/>
              <a:buNone/>
            </a:pPr>
            <a:r>
              <a:t/>
            </a:r>
            <a:endParaRPr>
              <a:solidFill>
                <a:schemeClr val="lt1"/>
              </a:solidFill>
              <a:latin typeface="Montserrat"/>
              <a:ea typeface="Montserrat"/>
              <a:cs typeface="Montserrat"/>
              <a:sym typeface="Montserrat"/>
            </a:endParaRPr>
          </a:p>
          <a:p>
            <a:pPr indent="0" lvl="0" marL="457200" rtl="0" algn="l">
              <a:lnSpc>
                <a:spcPct val="115000"/>
              </a:lnSpc>
              <a:spcBef>
                <a:spcPts val="0"/>
              </a:spcBef>
              <a:spcAft>
                <a:spcPts val="0"/>
              </a:spcAft>
              <a:buSzPts val="1800"/>
              <a:buNone/>
            </a:pPr>
            <a:r>
              <a:t/>
            </a:r>
            <a:endParaRPr b="1">
              <a:solidFill>
                <a:schemeClr val="lt1"/>
              </a:solidFill>
              <a:latin typeface="Montserrat"/>
              <a:ea typeface="Montserrat"/>
              <a:cs typeface="Montserrat"/>
              <a:sym typeface="Montserrat"/>
            </a:endParaRPr>
          </a:p>
          <a:p>
            <a:pPr indent="0" lvl="0" marL="457200" rtl="0" algn="l">
              <a:lnSpc>
                <a:spcPct val="115000"/>
              </a:lnSpc>
              <a:spcBef>
                <a:spcPts val="0"/>
              </a:spcBef>
              <a:spcAft>
                <a:spcPts val="0"/>
              </a:spcAft>
              <a:buSzPts val="1800"/>
              <a:buNone/>
            </a:pPr>
            <a:r>
              <a:rPr b="1" lang="en-GB">
                <a:solidFill>
                  <a:schemeClr val="lt1"/>
                </a:solidFill>
                <a:latin typeface="Montserrat"/>
                <a:ea typeface="Montserrat"/>
                <a:cs typeface="Montserrat"/>
                <a:sym typeface="Montserrat"/>
              </a:rPr>
              <a:t>Models Used :</a:t>
            </a:r>
            <a:endParaRPr b="1">
              <a:solidFill>
                <a:schemeClr val="lt1"/>
              </a:solidFill>
              <a:latin typeface="Montserrat"/>
              <a:ea typeface="Montserrat"/>
              <a:cs typeface="Montserrat"/>
              <a:sym typeface="Montserrat"/>
            </a:endParaRPr>
          </a:p>
          <a:p>
            <a:pPr indent="0" lvl="0" marL="457200" rtl="0" algn="l">
              <a:lnSpc>
                <a:spcPct val="115000"/>
              </a:lnSpc>
              <a:spcBef>
                <a:spcPts val="0"/>
              </a:spcBef>
              <a:spcAft>
                <a:spcPts val="0"/>
              </a:spcAft>
              <a:buSzPts val="1800"/>
              <a:buNone/>
            </a:pPr>
            <a:r>
              <a:t/>
            </a:r>
            <a:endParaRPr>
              <a:solidFill>
                <a:schemeClr val="lt1"/>
              </a:solidFill>
              <a:latin typeface="Montserrat"/>
              <a:ea typeface="Montserrat"/>
              <a:cs typeface="Montserrat"/>
              <a:sym typeface="Montserrat"/>
            </a:endParaRPr>
          </a:p>
          <a:p>
            <a:pPr indent="-342900" lvl="0" marL="914400" rtl="0" algn="l">
              <a:lnSpc>
                <a:spcPct val="115000"/>
              </a:lnSpc>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K-means Clustering</a:t>
            </a:r>
            <a:endParaRPr>
              <a:solidFill>
                <a:schemeClr val="lt1"/>
              </a:solidFill>
              <a:latin typeface="Montserrat"/>
              <a:ea typeface="Montserrat"/>
              <a:cs typeface="Montserrat"/>
              <a:sym typeface="Montserrat"/>
            </a:endParaRPr>
          </a:p>
          <a:p>
            <a:pPr indent="-342900" lvl="0" marL="914400" rtl="0" algn="l">
              <a:lnSpc>
                <a:spcPct val="115000"/>
              </a:lnSpc>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Hierarchical Clustering</a:t>
            </a:r>
            <a:endParaRPr>
              <a:solidFill>
                <a:schemeClr val="lt1"/>
              </a:solidFill>
              <a:latin typeface="Montserrat"/>
              <a:ea typeface="Montserrat"/>
              <a:cs typeface="Montserrat"/>
              <a:sym typeface="Montserrat"/>
            </a:endParaRPr>
          </a:p>
          <a:p>
            <a:pPr indent="-342900" lvl="0" marL="914400" rtl="0" algn="l">
              <a:lnSpc>
                <a:spcPct val="115000"/>
              </a:lnSpc>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Linear Discriminant Analysis </a:t>
            </a:r>
            <a:endParaRPr>
              <a:solidFill>
                <a:schemeClr val="lt1"/>
              </a:solidFill>
              <a:latin typeface="Montserrat"/>
              <a:ea typeface="Montserrat"/>
              <a:cs typeface="Montserrat"/>
              <a:sym typeface="Montserrat"/>
            </a:endParaRPr>
          </a:p>
          <a:p>
            <a:pPr indent="-342900" lvl="0" marL="914400" rtl="0" algn="l">
              <a:lnSpc>
                <a:spcPct val="115000"/>
              </a:lnSpc>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Non-negative Matrix Factorization</a:t>
            </a:r>
            <a:endParaRPr>
              <a:solidFill>
                <a:schemeClr val="lt1"/>
              </a:solidFill>
              <a:latin typeface="Montserrat"/>
              <a:ea typeface="Montserrat"/>
              <a:cs typeface="Montserrat"/>
              <a:sym typeface="Montserrat"/>
            </a:endParaRPr>
          </a:p>
          <a:p>
            <a:pPr indent="-342900" lvl="0" marL="914400" rtl="0" algn="l">
              <a:lnSpc>
                <a:spcPct val="115000"/>
              </a:lnSpc>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Logistic Regression</a:t>
            </a:r>
            <a:endParaRPr>
              <a:solidFill>
                <a:schemeClr val="lt1"/>
              </a:solidFill>
              <a:latin typeface="Montserrat"/>
              <a:ea typeface="Montserrat"/>
              <a:cs typeface="Montserrat"/>
              <a:sym typeface="Montserrat"/>
            </a:endParaRPr>
          </a:p>
          <a:p>
            <a:pPr indent="0" lvl="0" marL="457200" rtl="0" algn="l">
              <a:lnSpc>
                <a:spcPct val="115000"/>
              </a:lnSpc>
              <a:spcBef>
                <a:spcPts val="0"/>
              </a:spcBef>
              <a:spcAft>
                <a:spcPts val="0"/>
              </a:spcAft>
              <a:buSzPts val="1800"/>
              <a:buNone/>
            </a:pPr>
            <a:r>
              <a:t/>
            </a:r>
            <a:endParaRPr>
              <a:solidFill>
                <a:schemeClr val="lt1"/>
              </a:solidFill>
              <a:latin typeface="Montserrat"/>
              <a:ea typeface="Montserrat"/>
              <a:cs typeface="Montserrat"/>
              <a:sym typeface="Montserrat"/>
            </a:endParaRPr>
          </a:p>
          <a:p>
            <a:pPr indent="0" lvl="0" marL="457200" rtl="0" algn="l">
              <a:lnSpc>
                <a:spcPct val="115000"/>
              </a:lnSpc>
              <a:spcBef>
                <a:spcPts val="0"/>
              </a:spcBef>
              <a:spcAft>
                <a:spcPts val="0"/>
              </a:spcAft>
              <a:buSzPts val="1800"/>
              <a:buNone/>
            </a:pPr>
            <a:r>
              <a:t/>
            </a:r>
            <a:endParaRPr>
              <a:solidFill>
                <a:schemeClr val="lt1"/>
              </a:solidFill>
              <a:latin typeface="Montserrat"/>
              <a:ea typeface="Montserrat"/>
              <a:cs typeface="Montserrat"/>
              <a:sym typeface="Montserrat"/>
            </a:endParaRPr>
          </a:p>
          <a:p>
            <a:pPr indent="0" lvl="0" marL="457200" rtl="0" algn="l">
              <a:lnSpc>
                <a:spcPct val="115000"/>
              </a:lnSpc>
              <a:spcBef>
                <a:spcPts val="0"/>
              </a:spcBef>
              <a:spcAft>
                <a:spcPts val="0"/>
              </a:spcAft>
              <a:buSzPts val="1800"/>
              <a:buNone/>
            </a:pPr>
            <a:r>
              <a:t/>
            </a:r>
            <a:endParaRPr>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SzPts val="1800"/>
              <a:buNone/>
            </a:pPr>
            <a:r>
              <a:t/>
            </a:r>
            <a:endParaRPr>
              <a:solidFill>
                <a:schemeClr val="lt1"/>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7"/>
          <p:cNvSpPr txBox="1"/>
          <p:nvPr>
            <p:ph type="title"/>
          </p:nvPr>
        </p:nvSpPr>
        <p:spPr>
          <a:xfrm>
            <a:off x="311700" y="2164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200">
                <a:latin typeface="Montserrat"/>
                <a:ea typeface="Montserrat"/>
                <a:cs typeface="Montserrat"/>
                <a:sym typeface="Montserrat"/>
              </a:rPr>
              <a:t>Modeling Steps </a:t>
            </a:r>
            <a:endParaRPr b="1" sz="3200">
              <a:latin typeface="Montserrat"/>
              <a:ea typeface="Montserrat"/>
              <a:cs typeface="Montserrat"/>
              <a:sym typeface="Montserrat"/>
            </a:endParaRPr>
          </a:p>
        </p:txBody>
      </p:sp>
      <p:sp>
        <p:nvSpPr>
          <p:cNvPr id="171" name="Google Shape;171;p17"/>
          <p:cNvSpPr/>
          <p:nvPr/>
        </p:nvSpPr>
        <p:spPr>
          <a:xfrm>
            <a:off x="489425" y="1075575"/>
            <a:ext cx="2589600" cy="961200"/>
          </a:xfrm>
          <a:prstGeom prst="homePlate">
            <a:avLst>
              <a:gd fmla="val 50000"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7"/>
          <p:cNvSpPr/>
          <p:nvPr/>
        </p:nvSpPr>
        <p:spPr>
          <a:xfrm>
            <a:off x="3269750" y="1017725"/>
            <a:ext cx="2937300" cy="1019100"/>
          </a:xfrm>
          <a:prstGeom prst="chevron">
            <a:avLst>
              <a:gd fmla="val 50000"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7"/>
          <p:cNvSpPr/>
          <p:nvPr/>
        </p:nvSpPr>
        <p:spPr>
          <a:xfrm>
            <a:off x="6207125" y="954425"/>
            <a:ext cx="2442600" cy="1082400"/>
          </a:xfrm>
          <a:prstGeom prst="chevron">
            <a:avLst>
              <a:gd fmla="val 50000"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7"/>
          <p:cNvSpPr txBox="1"/>
          <p:nvPr/>
        </p:nvSpPr>
        <p:spPr>
          <a:xfrm>
            <a:off x="644500" y="1172925"/>
            <a:ext cx="19578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rgbClr val="FFFFFF"/>
                </a:solidFill>
                <a:latin typeface="Montserrat"/>
                <a:ea typeface="Montserrat"/>
                <a:cs typeface="Montserrat"/>
                <a:sym typeface="Montserrat"/>
              </a:rPr>
              <a:t>Data Preprocessing</a:t>
            </a:r>
            <a:endParaRPr b="1" i="0" sz="1800" u="none" cap="none" strike="noStrike">
              <a:solidFill>
                <a:srgbClr val="FFFFFF"/>
              </a:solidFill>
              <a:latin typeface="Montserrat"/>
              <a:ea typeface="Montserrat"/>
              <a:cs typeface="Montserrat"/>
              <a:sym typeface="Montserrat"/>
            </a:endParaRPr>
          </a:p>
        </p:txBody>
      </p:sp>
      <p:sp>
        <p:nvSpPr>
          <p:cNvPr id="175" name="Google Shape;175;p17"/>
          <p:cNvSpPr txBox="1"/>
          <p:nvPr/>
        </p:nvSpPr>
        <p:spPr>
          <a:xfrm>
            <a:off x="3853175" y="1172925"/>
            <a:ext cx="22026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rgbClr val="FFFFFF"/>
                </a:solidFill>
                <a:latin typeface="Montserrat"/>
                <a:ea typeface="Montserrat"/>
                <a:cs typeface="Montserrat"/>
                <a:sym typeface="Montserrat"/>
              </a:rPr>
              <a:t>Data Fitting and Tuning</a:t>
            </a:r>
            <a:endParaRPr b="0" i="0" sz="1400" u="none" cap="none" strike="noStrike">
              <a:solidFill>
                <a:srgbClr val="FFFFFF"/>
              </a:solidFill>
              <a:latin typeface="Arial"/>
              <a:ea typeface="Arial"/>
              <a:cs typeface="Arial"/>
              <a:sym typeface="Arial"/>
            </a:endParaRPr>
          </a:p>
        </p:txBody>
      </p:sp>
      <p:sp>
        <p:nvSpPr>
          <p:cNvPr id="176" name="Google Shape;176;p17"/>
          <p:cNvSpPr txBox="1"/>
          <p:nvPr/>
        </p:nvSpPr>
        <p:spPr>
          <a:xfrm>
            <a:off x="6874500" y="1067825"/>
            <a:ext cx="19578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rgbClr val="FFFFFF"/>
                </a:solidFill>
                <a:latin typeface="Montserrat"/>
                <a:ea typeface="Montserrat"/>
                <a:cs typeface="Montserrat"/>
                <a:sym typeface="Montserrat"/>
              </a:rPr>
              <a:t>Model Evaluation</a:t>
            </a:r>
            <a:endParaRPr b="1" i="0" sz="1800" u="none" cap="none" strike="noStrike">
              <a:solidFill>
                <a:srgbClr val="FFFFFF"/>
              </a:solidFill>
              <a:latin typeface="Montserrat"/>
              <a:ea typeface="Montserrat"/>
              <a:cs typeface="Montserrat"/>
              <a:sym typeface="Montserrat"/>
            </a:endParaRPr>
          </a:p>
        </p:txBody>
      </p:sp>
      <p:sp>
        <p:nvSpPr>
          <p:cNvPr id="177" name="Google Shape;177;p17"/>
          <p:cNvSpPr txBox="1"/>
          <p:nvPr/>
        </p:nvSpPr>
        <p:spPr>
          <a:xfrm>
            <a:off x="3388500" y="2384875"/>
            <a:ext cx="2367000" cy="14775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chemeClr val="lt1"/>
              </a:buClr>
              <a:buSzPts val="1400"/>
              <a:buFont typeface="Montserrat"/>
              <a:buChar char="●"/>
            </a:pPr>
            <a:r>
              <a:rPr b="0" i="0" lang="en-GB" sz="1400" u="none" cap="none" strike="noStrike">
                <a:solidFill>
                  <a:schemeClr val="lt1"/>
                </a:solidFill>
                <a:latin typeface="Montserrat"/>
                <a:ea typeface="Montserrat"/>
                <a:cs typeface="Montserrat"/>
                <a:sym typeface="Montserrat"/>
              </a:rPr>
              <a:t>Start with default model parameters</a:t>
            </a:r>
            <a:endParaRPr b="0" i="0" sz="1400" u="none" cap="none" strike="noStrike">
              <a:solidFill>
                <a:schemeClr val="lt1"/>
              </a:solidFill>
              <a:latin typeface="Montserrat"/>
              <a:ea typeface="Montserrat"/>
              <a:cs typeface="Montserrat"/>
              <a:sym typeface="Montserrat"/>
            </a:endParaRPr>
          </a:p>
          <a:p>
            <a:pPr indent="-317500" lvl="0" marL="457200" marR="0" rtl="0" algn="l">
              <a:lnSpc>
                <a:spcPct val="100000"/>
              </a:lnSpc>
              <a:spcBef>
                <a:spcPts val="0"/>
              </a:spcBef>
              <a:spcAft>
                <a:spcPts val="0"/>
              </a:spcAft>
              <a:buClr>
                <a:schemeClr val="lt1"/>
              </a:buClr>
              <a:buSzPts val="1400"/>
              <a:buFont typeface="Montserrat"/>
              <a:buChar char="●"/>
            </a:pPr>
            <a:r>
              <a:rPr b="0" i="0" lang="en-GB" sz="1400" u="none" cap="none" strike="noStrike">
                <a:solidFill>
                  <a:schemeClr val="lt1"/>
                </a:solidFill>
                <a:latin typeface="Montserrat"/>
                <a:ea typeface="Montserrat"/>
                <a:cs typeface="Montserrat"/>
                <a:sym typeface="Montserrat"/>
              </a:rPr>
              <a:t>Hyperparameter tuning</a:t>
            </a:r>
            <a:endParaRPr b="0" i="0" sz="1400" u="none" cap="none" strike="noStrike">
              <a:solidFill>
                <a:schemeClr val="lt1"/>
              </a:solidFill>
              <a:latin typeface="Montserrat"/>
              <a:ea typeface="Montserrat"/>
              <a:cs typeface="Montserrat"/>
              <a:sym typeface="Montserrat"/>
            </a:endParaRPr>
          </a:p>
          <a:p>
            <a:pPr indent="-317500" lvl="0" marL="457200" marR="0" rtl="0" algn="l">
              <a:lnSpc>
                <a:spcPct val="100000"/>
              </a:lnSpc>
              <a:spcBef>
                <a:spcPts val="0"/>
              </a:spcBef>
              <a:spcAft>
                <a:spcPts val="0"/>
              </a:spcAft>
              <a:buClr>
                <a:schemeClr val="lt1"/>
              </a:buClr>
              <a:buSzPts val="1400"/>
              <a:buFont typeface="Montserrat"/>
              <a:buChar char="●"/>
            </a:pPr>
            <a:r>
              <a:rPr b="0" i="0" lang="en-GB" sz="1400" u="none" cap="none" strike="noStrike">
                <a:solidFill>
                  <a:schemeClr val="lt1"/>
                </a:solidFill>
                <a:latin typeface="Montserrat"/>
                <a:ea typeface="Montserrat"/>
                <a:cs typeface="Montserrat"/>
                <a:sym typeface="Montserrat"/>
              </a:rPr>
              <a:t>Measure scores on  training &amp; test data</a:t>
            </a:r>
            <a:endParaRPr b="0" i="0" sz="1400" u="none" cap="none" strike="noStrike">
              <a:solidFill>
                <a:schemeClr val="lt1"/>
              </a:solidFill>
              <a:latin typeface="Montserrat"/>
              <a:ea typeface="Montserrat"/>
              <a:cs typeface="Montserrat"/>
              <a:sym typeface="Montserrat"/>
            </a:endParaRPr>
          </a:p>
        </p:txBody>
      </p:sp>
      <p:sp>
        <p:nvSpPr>
          <p:cNvPr id="178" name="Google Shape;178;p17"/>
          <p:cNvSpPr txBox="1"/>
          <p:nvPr/>
        </p:nvSpPr>
        <p:spPr>
          <a:xfrm>
            <a:off x="368650" y="2384875"/>
            <a:ext cx="2509500" cy="12621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chemeClr val="lt1"/>
              </a:buClr>
              <a:buSzPts val="1400"/>
              <a:buFont typeface="Montserrat"/>
              <a:buChar char="●"/>
            </a:pPr>
            <a:r>
              <a:rPr b="0" i="0" lang="en-GB" sz="1400" u="none" cap="none" strike="noStrike">
                <a:solidFill>
                  <a:schemeClr val="lt1"/>
                </a:solidFill>
                <a:latin typeface="Montserrat"/>
                <a:ea typeface="Montserrat"/>
                <a:cs typeface="Montserrat"/>
                <a:sym typeface="Montserrat"/>
              </a:rPr>
              <a:t>Feature selection</a:t>
            </a:r>
            <a:endParaRPr b="0" i="0" sz="1400" u="none" cap="none" strike="noStrike">
              <a:solidFill>
                <a:schemeClr val="lt1"/>
              </a:solidFill>
              <a:latin typeface="Montserrat"/>
              <a:ea typeface="Montserrat"/>
              <a:cs typeface="Montserrat"/>
              <a:sym typeface="Montserrat"/>
            </a:endParaRPr>
          </a:p>
          <a:p>
            <a:pPr indent="-317500" lvl="0" marL="457200" marR="0" rtl="0" algn="l">
              <a:lnSpc>
                <a:spcPct val="100000"/>
              </a:lnSpc>
              <a:spcBef>
                <a:spcPts val="0"/>
              </a:spcBef>
              <a:spcAft>
                <a:spcPts val="0"/>
              </a:spcAft>
              <a:buClr>
                <a:schemeClr val="lt1"/>
              </a:buClr>
              <a:buSzPts val="1400"/>
              <a:buFont typeface="Montserrat"/>
              <a:buChar char="●"/>
            </a:pPr>
            <a:r>
              <a:rPr b="0" i="0" lang="en-GB" sz="1400" u="none" cap="none" strike="noStrike">
                <a:solidFill>
                  <a:schemeClr val="lt1"/>
                </a:solidFill>
                <a:latin typeface="Montserrat"/>
                <a:ea typeface="Montserrat"/>
                <a:cs typeface="Montserrat"/>
                <a:sym typeface="Montserrat"/>
              </a:rPr>
              <a:t>Feature engineering</a:t>
            </a:r>
            <a:endParaRPr b="0" i="0" sz="1400" u="none" cap="none" strike="noStrike">
              <a:solidFill>
                <a:schemeClr val="lt1"/>
              </a:solidFill>
              <a:latin typeface="Montserrat"/>
              <a:ea typeface="Montserrat"/>
              <a:cs typeface="Montserrat"/>
              <a:sym typeface="Montserrat"/>
            </a:endParaRPr>
          </a:p>
          <a:p>
            <a:pPr indent="-317500" lvl="0" marL="457200" marR="0" rtl="0" algn="l">
              <a:lnSpc>
                <a:spcPct val="100000"/>
              </a:lnSpc>
              <a:spcBef>
                <a:spcPts val="0"/>
              </a:spcBef>
              <a:spcAft>
                <a:spcPts val="0"/>
              </a:spcAft>
              <a:buClr>
                <a:schemeClr val="lt1"/>
              </a:buClr>
              <a:buSzPts val="1400"/>
              <a:buFont typeface="Montserrat"/>
              <a:buChar char="●"/>
            </a:pPr>
            <a:r>
              <a:rPr b="0" i="0" lang="en-GB" sz="1400" u="none" cap="none" strike="noStrike">
                <a:solidFill>
                  <a:schemeClr val="lt1"/>
                </a:solidFill>
                <a:latin typeface="Montserrat"/>
                <a:ea typeface="Montserrat"/>
                <a:cs typeface="Montserrat"/>
                <a:sym typeface="Montserrat"/>
              </a:rPr>
              <a:t>Feature Extraction</a:t>
            </a:r>
            <a:endParaRPr b="0" i="0" sz="1400" u="none" cap="none" strike="noStrike">
              <a:solidFill>
                <a:schemeClr val="lt1"/>
              </a:solidFill>
              <a:latin typeface="Montserrat"/>
              <a:ea typeface="Montserrat"/>
              <a:cs typeface="Montserrat"/>
              <a:sym typeface="Montserrat"/>
            </a:endParaRPr>
          </a:p>
          <a:p>
            <a:pPr indent="-317500" lvl="0" marL="457200" marR="0" rtl="0" algn="l">
              <a:lnSpc>
                <a:spcPct val="100000"/>
              </a:lnSpc>
              <a:spcBef>
                <a:spcPts val="0"/>
              </a:spcBef>
              <a:spcAft>
                <a:spcPts val="0"/>
              </a:spcAft>
              <a:buClr>
                <a:schemeClr val="lt1"/>
              </a:buClr>
              <a:buSzPts val="1400"/>
              <a:buFont typeface="Montserrat"/>
              <a:buChar char="●"/>
            </a:pPr>
            <a:r>
              <a:rPr b="0" i="0" lang="en-GB" sz="1400" u="none" cap="none" strike="noStrike">
                <a:solidFill>
                  <a:schemeClr val="lt1"/>
                </a:solidFill>
                <a:latin typeface="Montserrat"/>
                <a:ea typeface="Montserrat"/>
                <a:cs typeface="Montserrat"/>
                <a:sym typeface="Montserrat"/>
              </a:rPr>
              <a:t>Train test data split(75%-25%)</a:t>
            </a:r>
            <a:endParaRPr b="0" i="0" sz="1400" u="none" cap="none" strike="noStrike">
              <a:solidFill>
                <a:schemeClr val="lt1"/>
              </a:solidFill>
              <a:latin typeface="Montserrat"/>
              <a:ea typeface="Montserrat"/>
              <a:cs typeface="Montserrat"/>
              <a:sym typeface="Montserrat"/>
            </a:endParaRPr>
          </a:p>
        </p:txBody>
      </p:sp>
      <p:sp>
        <p:nvSpPr>
          <p:cNvPr id="179" name="Google Shape;179;p17"/>
          <p:cNvSpPr txBox="1"/>
          <p:nvPr/>
        </p:nvSpPr>
        <p:spPr>
          <a:xfrm>
            <a:off x="6207050" y="2492575"/>
            <a:ext cx="2367000" cy="6156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chemeClr val="lt1"/>
              </a:buClr>
              <a:buSzPts val="1400"/>
              <a:buFont typeface="Montserrat"/>
              <a:buChar char="●"/>
            </a:pPr>
            <a:r>
              <a:rPr b="0" i="0" lang="en-GB" sz="1400" u="none" cap="none" strike="noStrike">
                <a:solidFill>
                  <a:schemeClr val="lt1"/>
                </a:solidFill>
                <a:latin typeface="Montserrat"/>
                <a:ea typeface="Montserrat"/>
                <a:cs typeface="Montserrat"/>
                <a:sym typeface="Montserrat"/>
              </a:rPr>
              <a:t>Model testing</a:t>
            </a:r>
            <a:endParaRPr b="0" i="0" sz="1400" u="none" cap="none" strike="noStrike">
              <a:solidFill>
                <a:schemeClr val="lt1"/>
              </a:solidFill>
              <a:latin typeface="Montserrat"/>
              <a:ea typeface="Montserrat"/>
              <a:cs typeface="Montserrat"/>
              <a:sym typeface="Montserrat"/>
            </a:endParaRPr>
          </a:p>
          <a:p>
            <a:pPr indent="-317500" lvl="0" marL="457200" marR="0" rtl="0" algn="l">
              <a:lnSpc>
                <a:spcPct val="100000"/>
              </a:lnSpc>
              <a:spcBef>
                <a:spcPts val="0"/>
              </a:spcBef>
              <a:spcAft>
                <a:spcPts val="0"/>
              </a:spcAft>
              <a:buClr>
                <a:schemeClr val="lt1"/>
              </a:buClr>
              <a:buSzPts val="1400"/>
              <a:buFont typeface="Montserrat"/>
              <a:buChar char="●"/>
            </a:pPr>
            <a:r>
              <a:rPr b="0" i="0" lang="en-GB" sz="1400" u="none" cap="none" strike="noStrike">
                <a:solidFill>
                  <a:schemeClr val="lt1"/>
                </a:solidFill>
                <a:latin typeface="Montserrat"/>
                <a:ea typeface="Montserrat"/>
                <a:cs typeface="Montserrat"/>
                <a:sym typeface="Montserrat"/>
              </a:rPr>
              <a:t>Compare models</a:t>
            </a:r>
            <a:endParaRPr b="0" i="0" sz="1400" u="none" cap="none" strike="noStrike">
              <a:solidFill>
                <a:schemeClr val="lt1"/>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f645cc9ad5_0_5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000000"/>
              </a:buClr>
              <a:buSzPts val="2800"/>
              <a:buFont typeface="Arial"/>
              <a:buNone/>
            </a:pPr>
            <a:r>
              <a:rPr b="1" lang="en-GB" sz="3200">
                <a:latin typeface="Montserrat"/>
                <a:ea typeface="Montserrat"/>
                <a:cs typeface="Montserrat"/>
                <a:sym typeface="Montserrat"/>
              </a:rPr>
              <a:t>K Means Clustering Plots</a:t>
            </a:r>
            <a:endParaRPr/>
          </a:p>
        </p:txBody>
      </p:sp>
      <p:pic>
        <p:nvPicPr>
          <p:cNvPr id="185" name="Google Shape;185;gf645cc9ad5_0_50"/>
          <p:cNvPicPr preferRelativeResize="0"/>
          <p:nvPr/>
        </p:nvPicPr>
        <p:blipFill rotWithShape="1">
          <a:blip r:embed="rId3">
            <a:alphaModFix/>
          </a:blip>
          <a:srcRect b="0" l="0" r="0" t="0"/>
          <a:stretch/>
        </p:blipFill>
        <p:spPr>
          <a:xfrm>
            <a:off x="0" y="1761475"/>
            <a:ext cx="4445749" cy="2929025"/>
          </a:xfrm>
          <a:prstGeom prst="rect">
            <a:avLst/>
          </a:prstGeom>
          <a:noFill/>
          <a:ln>
            <a:noFill/>
          </a:ln>
        </p:spPr>
      </p:pic>
      <p:pic>
        <p:nvPicPr>
          <p:cNvPr id="186" name="Google Shape;186;gf645cc9ad5_0_50"/>
          <p:cNvPicPr preferRelativeResize="0"/>
          <p:nvPr/>
        </p:nvPicPr>
        <p:blipFill rotWithShape="1">
          <a:blip r:embed="rId4">
            <a:alphaModFix/>
          </a:blip>
          <a:srcRect b="0" l="0" r="0" t="0"/>
          <a:stretch/>
        </p:blipFill>
        <p:spPr>
          <a:xfrm>
            <a:off x="4771375" y="1858750"/>
            <a:ext cx="4260301" cy="2734450"/>
          </a:xfrm>
          <a:prstGeom prst="rect">
            <a:avLst/>
          </a:prstGeom>
          <a:noFill/>
          <a:ln>
            <a:noFill/>
          </a:ln>
        </p:spPr>
      </p:pic>
      <p:sp>
        <p:nvSpPr>
          <p:cNvPr id="187" name="Google Shape;187;gf645cc9ad5_0_50"/>
          <p:cNvSpPr txBox="1"/>
          <p:nvPr/>
        </p:nvSpPr>
        <p:spPr>
          <a:xfrm>
            <a:off x="5183375" y="1364575"/>
            <a:ext cx="3598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800"/>
              <a:buFont typeface="Arial"/>
              <a:buNone/>
            </a:pPr>
            <a:r>
              <a:rPr b="1" i="0" lang="en-GB" sz="1800" u="none" cap="none" strike="noStrike">
                <a:solidFill>
                  <a:srgbClr val="134F5C"/>
                </a:solidFill>
                <a:latin typeface="Montserrat"/>
                <a:ea typeface="Montserrat"/>
                <a:cs typeface="Montserrat"/>
                <a:sym typeface="Montserrat"/>
              </a:rPr>
              <a:t>Sum of squares elbow plot</a:t>
            </a:r>
            <a:endParaRPr b="0" i="0" sz="1400" u="none" cap="none" strike="noStrike">
              <a:solidFill>
                <a:srgbClr val="000000"/>
              </a:solidFill>
              <a:latin typeface="Arial"/>
              <a:ea typeface="Arial"/>
              <a:cs typeface="Arial"/>
              <a:sym typeface="Arial"/>
            </a:endParaRPr>
          </a:p>
        </p:txBody>
      </p:sp>
      <p:sp>
        <p:nvSpPr>
          <p:cNvPr id="188" name="Google Shape;188;gf645cc9ad5_0_50"/>
          <p:cNvSpPr txBox="1"/>
          <p:nvPr/>
        </p:nvSpPr>
        <p:spPr>
          <a:xfrm>
            <a:off x="1415725" y="1364575"/>
            <a:ext cx="2153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800"/>
              <a:buFont typeface="Arial"/>
              <a:buNone/>
            </a:pPr>
            <a:r>
              <a:rPr b="1" i="0" lang="en-GB" sz="1800" u="none" cap="none" strike="noStrike">
                <a:solidFill>
                  <a:srgbClr val="134F5C"/>
                </a:solidFill>
                <a:latin typeface="Montserrat"/>
                <a:ea typeface="Montserrat"/>
                <a:cs typeface="Montserrat"/>
                <a:sym typeface="Montserrat"/>
              </a:rPr>
              <a:t>Silhouette score</a:t>
            </a:r>
            <a:endParaRPr b="0" i="0" sz="1400" u="none" cap="none" strike="noStrike">
              <a:solidFill>
                <a:srgbClr val="000000"/>
              </a:solidFill>
              <a:latin typeface="Arial"/>
              <a:ea typeface="Arial"/>
              <a:cs typeface="Arial"/>
              <a:sym typeface="Arial"/>
            </a:endParaRPr>
          </a:p>
        </p:txBody>
      </p:sp>
      <p:pic>
        <p:nvPicPr>
          <p:cNvPr id="189" name="Google Shape;189;gf645cc9ad5_0_50"/>
          <p:cNvPicPr preferRelativeResize="0"/>
          <p:nvPr/>
        </p:nvPicPr>
        <p:blipFill rotWithShape="1">
          <a:blip r:embed="rId5">
            <a:alphaModFix/>
          </a:blip>
          <a:srcRect b="1898" l="44057" r="34669" t="93354"/>
          <a:stretch/>
        </p:blipFill>
        <p:spPr>
          <a:xfrm>
            <a:off x="6469900" y="4625675"/>
            <a:ext cx="1016751" cy="139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title"/>
          </p:nvPr>
        </p:nvSpPr>
        <p:spPr>
          <a:xfrm>
            <a:off x="311700" y="2164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200">
                <a:latin typeface="Montserrat"/>
                <a:ea typeface="Montserrat"/>
                <a:cs typeface="Montserrat"/>
                <a:sym typeface="Montserrat"/>
              </a:rPr>
              <a:t>Content</a:t>
            </a:r>
            <a:endParaRPr b="1" sz="3200">
              <a:latin typeface="Montserrat"/>
              <a:ea typeface="Montserrat"/>
              <a:cs typeface="Montserrat"/>
              <a:sym typeface="Montserrat"/>
            </a:endParaRPr>
          </a:p>
        </p:txBody>
      </p:sp>
      <p:sp>
        <p:nvSpPr>
          <p:cNvPr id="61" name="Google Shape;61;p2"/>
          <p:cNvSpPr txBox="1"/>
          <p:nvPr>
            <p:ph idx="1" type="body"/>
          </p:nvPr>
        </p:nvSpPr>
        <p:spPr>
          <a:xfrm>
            <a:off x="311700" y="1304875"/>
            <a:ext cx="8520600" cy="2692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Introduction</a:t>
            </a:r>
            <a:endParaRPr b="1">
              <a:solidFill>
                <a:schemeClr val="lt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Problem Statement</a:t>
            </a:r>
            <a:endParaRPr b="1">
              <a:solidFill>
                <a:schemeClr val="lt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Data Summary</a:t>
            </a:r>
            <a:endParaRPr b="1">
              <a:solidFill>
                <a:schemeClr val="lt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Approach Overview</a:t>
            </a:r>
            <a:endParaRPr b="1">
              <a:solidFill>
                <a:schemeClr val="lt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Exploratory Data Analysis</a:t>
            </a:r>
            <a:endParaRPr b="1">
              <a:solidFill>
                <a:schemeClr val="lt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Modelling Overview</a:t>
            </a:r>
            <a:endParaRPr b="1">
              <a:solidFill>
                <a:schemeClr val="lt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Challenges</a:t>
            </a:r>
            <a:endParaRPr b="1">
              <a:solidFill>
                <a:schemeClr val="lt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Conclusion</a:t>
            </a:r>
            <a:endParaRPr b="1">
              <a:solidFill>
                <a:schemeClr val="lt1"/>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f645cc9ad5_0_6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000000"/>
              </a:buClr>
              <a:buSzPts val="2800"/>
              <a:buFont typeface="Arial"/>
              <a:buNone/>
            </a:pPr>
            <a:r>
              <a:rPr b="1" lang="en-GB" sz="3200">
                <a:latin typeface="Montserrat"/>
                <a:ea typeface="Montserrat"/>
                <a:cs typeface="Montserrat"/>
                <a:sym typeface="Montserrat"/>
              </a:rPr>
              <a:t>Cuisines in different clusters (K Means)</a:t>
            </a:r>
            <a:endParaRPr/>
          </a:p>
          <a:p>
            <a:pPr indent="0" lvl="0" marL="0" rtl="0" algn="l">
              <a:lnSpc>
                <a:spcPct val="100000"/>
              </a:lnSpc>
              <a:spcBef>
                <a:spcPts val="0"/>
              </a:spcBef>
              <a:spcAft>
                <a:spcPts val="0"/>
              </a:spcAft>
              <a:buSzPts val="2800"/>
              <a:buNone/>
            </a:pPr>
            <a:r>
              <a:t/>
            </a:r>
            <a:endParaRPr/>
          </a:p>
        </p:txBody>
      </p:sp>
      <p:sp>
        <p:nvSpPr>
          <p:cNvPr id="195" name="Google Shape;195;gf645cc9ad5_0_64"/>
          <p:cNvSpPr txBox="1"/>
          <p:nvPr>
            <p:ph idx="1" type="body"/>
          </p:nvPr>
        </p:nvSpPr>
        <p:spPr>
          <a:xfrm>
            <a:off x="176063" y="2089475"/>
            <a:ext cx="3150000" cy="2575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800"/>
              <a:buNone/>
            </a:pPr>
            <a:r>
              <a:rPr lang="en-GB" sz="1350">
                <a:solidFill>
                  <a:schemeClr val="accent2"/>
                </a:solidFill>
                <a:highlight>
                  <a:srgbClr val="FFFFFF"/>
                </a:highlight>
              </a:rPr>
              <a:t>'</a:t>
            </a:r>
            <a:r>
              <a:rPr b="1" lang="en-GB" sz="1350">
                <a:solidFill>
                  <a:schemeClr val="accent2"/>
                </a:solidFill>
                <a:highlight>
                  <a:srgbClr val="FFFFFF"/>
                </a:highlight>
              </a:rPr>
              <a:t>north indian', 'chinese', 'continental', 'mediterranean',</a:t>
            </a:r>
            <a:endParaRPr b="1" sz="1350">
              <a:solidFill>
                <a:schemeClr val="accent2"/>
              </a:solidFill>
              <a:highlight>
                <a:srgbClr val="FFFFFF"/>
              </a:highlight>
            </a:endParaRPr>
          </a:p>
          <a:p>
            <a:pPr indent="0" lvl="0" marL="0" rtl="0" algn="ctr">
              <a:lnSpc>
                <a:spcPct val="115000"/>
              </a:lnSpc>
              <a:spcBef>
                <a:spcPts val="0"/>
              </a:spcBef>
              <a:spcAft>
                <a:spcPts val="0"/>
              </a:spcAft>
              <a:buSzPts val="1800"/>
              <a:buNone/>
            </a:pPr>
            <a:r>
              <a:rPr b="1" lang="en-GB" sz="1350">
                <a:solidFill>
                  <a:schemeClr val="accent2"/>
                </a:solidFill>
                <a:highlight>
                  <a:srgbClr val="FFFFFF"/>
                </a:highlight>
              </a:rPr>
              <a:t>'european', 'seafood', 'biryani', 'hyderabadi', 'american','south indian', 'andhra', 'kebab', 'bbq', 'italian', 'asian','mughlai', 'beverages', 'modern indian', 'desserts', 'spanish',</a:t>
            </a:r>
            <a:endParaRPr b="1" sz="1350">
              <a:solidFill>
                <a:schemeClr val="accent2"/>
              </a:solidFill>
              <a:highlight>
                <a:srgbClr val="FFFFFF"/>
              </a:highlight>
            </a:endParaRPr>
          </a:p>
          <a:p>
            <a:pPr indent="0" lvl="0" marL="0" rtl="0" algn="ctr">
              <a:lnSpc>
                <a:spcPct val="115000"/>
              </a:lnSpc>
              <a:spcBef>
                <a:spcPts val="0"/>
              </a:spcBef>
              <a:spcAft>
                <a:spcPts val="0"/>
              </a:spcAft>
              <a:buSzPts val="1800"/>
              <a:buNone/>
            </a:pPr>
            <a:r>
              <a:rPr b="1" lang="en-GB" sz="1350">
                <a:solidFill>
                  <a:schemeClr val="accent2"/>
                </a:solidFill>
                <a:highlight>
                  <a:srgbClr val="FFFFFF"/>
                </a:highlight>
              </a:rPr>
              <a:t>'japanese', 'salad', 'sushi', 'mexican', 'thai', 'malaysian',</a:t>
            </a:r>
            <a:endParaRPr b="1" sz="1350">
              <a:solidFill>
                <a:schemeClr val="accent2"/>
              </a:solidFill>
              <a:highlight>
                <a:srgbClr val="FFFFFF"/>
              </a:highlight>
            </a:endParaRPr>
          </a:p>
          <a:p>
            <a:pPr indent="0" lvl="0" marL="0" rtl="0" algn="ctr">
              <a:lnSpc>
                <a:spcPct val="115000"/>
              </a:lnSpc>
              <a:spcBef>
                <a:spcPts val="0"/>
              </a:spcBef>
              <a:spcAft>
                <a:spcPts val="0"/>
              </a:spcAft>
              <a:buSzPts val="1800"/>
              <a:buNone/>
            </a:pPr>
            <a:r>
              <a:rPr b="1" lang="en-GB" sz="1350">
                <a:solidFill>
                  <a:schemeClr val="accent2"/>
                </a:solidFill>
                <a:highlight>
                  <a:srgbClr val="FFFFFF"/>
                </a:highlight>
              </a:rPr>
              <a:t>'indonesian', 'goan', 'finger food', 'healthy food'</a:t>
            </a:r>
            <a:endParaRPr b="1" sz="2100"/>
          </a:p>
        </p:txBody>
      </p:sp>
      <p:sp>
        <p:nvSpPr>
          <p:cNvPr id="196" name="Google Shape;196;gf645cc9ad5_0_64"/>
          <p:cNvSpPr txBox="1"/>
          <p:nvPr/>
        </p:nvSpPr>
        <p:spPr>
          <a:xfrm>
            <a:off x="3304200" y="2063900"/>
            <a:ext cx="2535600" cy="1639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50"/>
              <a:buFont typeface="Arial"/>
              <a:buNone/>
            </a:pPr>
            <a:r>
              <a:rPr b="1" i="0" lang="en-GB" sz="1350" u="none" cap="none" strike="noStrike">
                <a:solidFill>
                  <a:schemeClr val="accent2"/>
                </a:solidFill>
                <a:highlight>
                  <a:srgbClr val="FFFFFF"/>
                </a:highlight>
                <a:latin typeface="Arial"/>
                <a:ea typeface="Arial"/>
                <a:cs typeface="Arial"/>
                <a:sym typeface="Arial"/>
              </a:rPr>
              <a:t>'ice cream', 'desserts', 'cafe', 'bakery', 'continental','fast food', 'beverages', 'burger', 'biryani', 'north indian','mughlai','juices', 'chinese', 'mithai', 'american', 'wraps'</a:t>
            </a:r>
            <a:endParaRPr b="1" i="0" sz="1700" u="none" cap="none" strike="noStrike">
              <a:solidFill>
                <a:srgbClr val="000000"/>
              </a:solidFill>
              <a:latin typeface="Arial"/>
              <a:ea typeface="Arial"/>
              <a:cs typeface="Arial"/>
              <a:sym typeface="Arial"/>
            </a:endParaRPr>
          </a:p>
        </p:txBody>
      </p:sp>
      <p:sp>
        <p:nvSpPr>
          <p:cNvPr id="197" name="Google Shape;197;gf645cc9ad5_0_64"/>
          <p:cNvSpPr txBox="1"/>
          <p:nvPr/>
        </p:nvSpPr>
        <p:spPr>
          <a:xfrm>
            <a:off x="6343538" y="2089475"/>
            <a:ext cx="2624400" cy="2470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50"/>
              <a:buFont typeface="Arial"/>
              <a:buNone/>
            </a:pPr>
            <a:r>
              <a:rPr b="1" i="0" lang="en-GB" sz="1350" u="none" cap="none" strike="noStrike">
                <a:solidFill>
                  <a:schemeClr val="accent2"/>
                </a:solidFill>
                <a:highlight>
                  <a:srgbClr val="FFFFFF"/>
                </a:highlight>
                <a:latin typeface="Arial"/>
                <a:ea typeface="Arial"/>
                <a:cs typeface="Arial"/>
                <a:sym typeface="Arial"/>
              </a:rPr>
              <a:t>'north indian', 'continental', 'american','chinese', </a:t>
            </a:r>
            <a:endParaRPr b="1" i="0" sz="1350" u="none" cap="none" strike="noStrike">
              <a:solidFill>
                <a:schemeClr val="accent2"/>
              </a:solidFill>
              <a:highlight>
                <a:srgbClr val="FFFFFF"/>
              </a:highlight>
              <a:latin typeface="Arial"/>
              <a:ea typeface="Arial"/>
              <a:cs typeface="Arial"/>
              <a:sym typeface="Arial"/>
            </a:endParaRPr>
          </a:p>
          <a:p>
            <a:pPr indent="0" lvl="0" marL="0" marR="0" rtl="0" algn="ctr">
              <a:lnSpc>
                <a:spcPct val="100000"/>
              </a:lnSpc>
              <a:spcBef>
                <a:spcPts val="0"/>
              </a:spcBef>
              <a:spcAft>
                <a:spcPts val="0"/>
              </a:spcAft>
              <a:buClr>
                <a:srgbClr val="000000"/>
              </a:buClr>
              <a:buSzPts val="1350"/>
              <a:buFont typeface="Arial"/>
              <a:buNone/>
            </a:pPr>
            <a:r>
              <a:rPr b="1" i="0" lang="en-GB" sz="1350" u="none" cap="none" strike="noStrike">
                <a:solidFill>
                  <a:schemeClr val="accent2"/>
                </a:solidFill>
                <a:highlight>
                  <a:srgbClr val="FFFFFF"/>
                </a:highlight>
                <a:latin typeface="Arial"/>
                <a:ea typeface="Arial"/>
                <a:cs typeface="Arial"/>
                <a:sym typeface="Arial"/>
              </a:rPr>
              <a:t>'fast food','salad',</a:t>
            </a:r>
            <a:endParaRPr b="1" i="0" sz="1350" u="none" cap="none" strike="noStrike">
              <a:solidFill>
                <a:schemeClr val="accent2"/>
              </a:solidFill>
              <a:highlight>
                <a:srgbClr val="FFFFFF"/>
              </a:highlight>
              <a:latin typeface="Arial"/>
              <a:ea typeface="Arial"/>
              <a:cs typeface="Arial"/>
              <a:sym typeface="Arial"/>
            </a:endParaRPr>
          </a:p>
          <a:p>
            <a:pPr indent="0" lvl="0" marL="0" marR="0" rtl="0" algn="ctr">
              <a:lnSpc>
                <a:spcPct val="100000"/>
              </a:lnSpc>
              <a:spcBef>
                <a:spcPts val="0"/>
              </a:spcBef>
              <a:spcAft>
                <a:spcPts val="0"/>
              </a:spcAft>
              <a:buClr>
                <a:srgbClr val="000000"/>
              </a:buClr>
              <a:buSzPts val="1350"/>
              <a:buFont typeface="Arial"/>
              <a:buNone/>
            </a:pPr>
            <a:r>
              <a:rPr b="1" i="0" lang="en-GB" sz="1350" u="none" cap="none" strike="noStrike">
                <a:solidFill>
                  <a:schemeClr val="accent2"/>
                </a:solidFill>
                <a:highlight>
                  <a:srgbClr val="FFFFFF"/>
                </a:highlight>
                <a:latin typeface="Arial"/>
                <a:ea typeface="Arial"/>
                <a:cs typeface="Arial"/>
                <a:sym typeface="Arial"/>
              </a:rPr>
              <a:t>'burger','biryani', 'mughlai','asian','seafood, 'momos',pizza','hyderabadi', 'japanese','sushi', 'finger food','kebab', 'arabian', 'south indian', 'street food',</a:t>
            </a:r>
            <a:endParaRPr b="1" i="0" sz="1350" u="none" cap="none" strike="noStrike">
              <a:solidFill>
                <a:schemeClr val="accent2"/>
              </a:solidFill>
              <a:highlight>
                <a:srgbClr val="FFFFFF"/>
              </a:highlight>
              <a:latin typeface="Arial"/>
              <a:ea typeface="Arial"/>
              <a:cs typeface="Arial"/>
              <a:sym typeface="Arial"/>
            </a:endParaRPr>
          </a:p>
          <a:p>
            <a:pPr indent="0" lvl="0" marL="0" marR="0" rtl="0" algn="ctr">
              <a:lnSpc>
                <a:spcPct val="100000"/>
              </a:lnSpc>
              <a:spcBef>
                <a:spcPts val="0"/>
              </a:spcBef>
              <a:spcAft>
                <a:spcPts val="0"/>
              </a:spcAft>
              <a:buClr>
                <a:srgbClr val="000000"/>
              </a:buClr>
              <a:buSzPts val="1350"/>
              <a:buFont typeface="Arial"/>
              <a:buNone/>
            </a:pPr>
            <a:r>
              <a:rPr b="1" i="0" lang="en-GB" sz="1350" u="none" cap="none" strike="noStrike">
                <a:solidFill>
                  <a:schemeClr val="accent2"/>
                </a:solidFill>
                <a:highlight>
                  <a:srgbClr val="FFFFFF"/>
                </a:highlight>
                <a:latin typeface="Arial"/>
                <a:ea typeface="Arial"/>
                <a:cs typeface="Arial"/>
                <a:sym typeface="Arial"/>
              </a:rPr>
              <a:t>'lebanese','andhra', 'thai', 'north eastern'</a:t>
            </a:r>
            <a:endParaRPr b="1" i="0" sz="1700" u="none" cap="none" strike="noStrike">
              <a:solidFill>
                <a:srgbClr val="000000"/>
              </a:solidFill>
              <a:latin typeface="Arial"/>
              <a:ea typeface="Arial"/>
              <a:cs typeface="Arial"/>
              <a:sym typeface="Arial"/>
            </a:endParaRPr>
          </a:p>
        </p:txBody>
      </p:sp>
      <p:sp>
        <p:nvSpPr>
          <p:cNvPr id="198" name="Google Shape;198;gf645cc9ad5_0_64"/>
          <p:cNvSpPr txBox="1"/>
          <p:nvPr/>
        </p:nvSpPr>
        <p:spPr>
          <a:xfrm>
            <a:off x="846313" y="1246675"/>
            <a:ext cx="15651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800"/>
              <a:buFont typeface="Arial"/>
              <a:buNone/>
            </a:pPr>
            <a:r>
              <a:rPr b="1" i="0" lang="en-GB" sz="1800" u="none" cap="none" strike="noStrike">
                <a:solidFill>
                  <a:srgbClr val="134F5C"/>
                </a:solidFill>
                <a:latin typeface="Montserrat"/>
                <a:ea typeface="Montserrat"/>
                <a:cs typeface="Montserrat"/>
                <a:sym typeface="Montserrat"/>
              </a:rPr>
              <a:t>Cluster 0</a:t>
            </a:r>
            <a:endParaRPr b="0" i="0" sz="1400" u="none" cap="none" strike="noStrike">
              <a:solidFill>
                <a:srgbClr val="000000"/>
              </a:solidFill>
              <a:latin typeface="Arial"/>
              <a:ea typeface="Arial"/>
              <a:cs typeface="Arial"/>
              <a:sym typeface="Arial"/>
            </a:endParaRPr>
          </a:p>
        </p:txBody>
      </p:sp>
      <p:sp>
        <p:nvSpPr>
          <p:cNvPr id="199" name="Google Shape;199;gf645cc9ad5_0_64"/>
          <p:cNvSpPr txBox="1"/>
          <p:nvPr/>
        </p:nvSpPr>
        <p:spPr>
          <a:xfrm>
            <a:off x="3717000" y="1221100"/>
            <a:ext cx="17100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800"/>
              <a:buFont typeface="Arial"/>
              <a:buNone/>
            </a:pPr>
            <a:r>
              <a:rPr b="1" i="0" lang="en-GB" sz="1800" u="none" cap="none" strike="noStrike">
                <a:solidFill>
                  <a:srgbClr val="134F5C"/>
                </a:solidFill>
                <a:latin typeface="Montserrat"/>
                <a:ea typeface="Montserrat"/>
                <a:cs typeface="Montserrat"/>
                <a:sym typeface="Montserrat"/>
              </a:rPr>
              <a:t>Cluster 1</a:t>
            </a:r>
            <a:endParaRPr b="0" i="0" sz="1400" u="none" cap="none" strike="noStrike">
              <a:solidFill>
                <a:srgbClr val="000000"/>
              </a:solidFill>
              <a:latin typeface="Arial"/>
              <a:ea typeface="Arial"/>
              <a:cs typeface="Arial"/>
              <a:sym typeface="Arial"/>
            </a:endParaRPr>
          </a:p>
        </p:txBody>
      </p:sp>
      <p:sp>
        <p:nvSpPr>
          <p:cNvPr id="200" name="Google Shape;200;gf645cc9ad5_0_64"/>
          <p:cNvSpPr txBox="1"/>
          <p:nvPr/>
        </p:nvSpPr>
        <p:spPr>
          <a:xfrm>
            <a:off x="6822288" y="1246675"/>
            <a:ext cx="14754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800"/>
              <a:buFont typeface="Arial"/>
              <a:buNone/>
            </a:pPr>
            <a:r>
              <a:rPr b="1" i="0" lang="en-GB" sz="1800" u="none" cap="none" strike="noStrike">
                <a:solidFill>
                  <a:srgbClr val="134F5C"/>
                </a:solidFill>
                <a:latin typeface="Montserrat"/>
                <a:ea typeface="Montserrat"/>
                <a:cs typeface="Montserrat"/>
                <a:sym typeface="Montserrat"/>
              </a:rPr>
              <a:t>Cluster 2</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f645cc9ad5_0_8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pic>
        <p:nvPicPr>
          <p:cNvPr id="206" name="Google Shape;206;gf645cc9ad5_0_84"/>
          <p:cNvPicPr preferRelativeResize="0"/>
          <p:nvPr/>
        </p:nvPicPr>
        <p:blipFill rotWithShape="1">
          <a:blip r:embed="rId3">
            <a:alphaModFix/>
          </a:blip>
          <a:srcRect b="0" l="0" r="0" t="0"/>
          <a:stretch/>
        </p:blipFill>
        <p:spPr>
          <a:xfrm>
            <a:off x="328600" y="1152475"/>
            <a:ext cx="8486775" cy="3219450"/>
          </a:xfrm>
          <a:prstGeom prst="rect">
            <a:avLst/>
          </a:prstGeom>
          <a:noFill/>
          <a:ln>
            <a:noFill/>
          </a:ln>
        </p:spPr>
      </p:pic>
      <p:sp>
        <p:nvSpPr>
          <p:cNvPr id="207" name="Google Shape;207;gf645cc9ad5_0_84"/>
          <p:cNvSpPr txBox="1"/>
          <p:nvPr/>
        </p:nvSpPr>
        <p:spPr>
          <a:xfrm>
            <a:off x="1824150" y="279100"/>
            <a:ext cx="5881200" cy="677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200"/>
              <a:buFont typeface="Arial"/>
              <a:buNone/>
            </a:pPr>
            <a:r>
              <a:rPr b="1" i="0" lang="en-GB" sz="3200" u="none" cap="none" strike="noStrike">
                <a:solidFill>
                  <a:schemeClr val="dk1"/>
                </a:solidFill>
                <a:latin typeface="Montserrat"/>
                <a:ea typeface="Montserrat"/>
                <a:cs typeface="Montserrat"/>
                <a:sym typeface="Montserrat"/>
              </a:rPr>
              <a:t>Hierarchical Clustering</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f645cc9ad5_0_91"/>
          <p:cNvSpPr txBox="1"/>
          <p:nvPr>
            <p:ph type="title"/>
          </p:nvPr>
        </p:nvSpPr>
        <p:spPr>
          <a:xfrm>
            <a:off x="311700" y="2164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200">
                <a:latin typeface="Montserrat"/>
                <a:ea typeface="Montserrat"/>
                <a:cs typeface="Montserrat"/>
                <a:sym typeface="Montserrat"/>
              </a:rPr>
              <a:t>Cuisines in different clusters (Hierarchical)</a:t>
            </a:r>
            <a:endParaRPr/>
          </a:p>
          <a:p>
            <a:pPr indent="0" lvl="0" marL="0" rtl="0" algn="l">
              <a:lnSpc>
                <a:spcPct val="100000"/>
              </a:lnSpc>
              <a:spcBef>
                <a:spcPts val="0"/>
              </a:spcBef>
              <a:spcAft>
                <a:spcPts val="0"/>
              </a:spcAft>
              <a:buSzPts val="2800"/>
              <a:buNone/>
            </a:pPr>
            <a:r>
              <a:t/>
            </a:r>
            <a:endParaRPr/>
          </a:p>
        </p:txBody>
      </p:sp>
      <p:sp>
        <p:nvSpPr>
          <p:cNvPr id="213" name="Google Shape;213;gf645cc9ad5_0_91"/>
          <p:cNvSpPr txBox="1"/>
          <p:nvPr/>
        </p:nvSpPr>
        <p:spPr>
          <a:xfrm>
            <a:off x="846313" y="1399075"/>
            <a:ext cx="15651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800"/>
              <a:buFont typeface="Arial"/>
              <a:buNone/>
            </a:pPr>
            <a:r>
              <a:rPr b="1" i="0" lang="en-GB" sz="1800" u="none" cap="none" strike="noStrike">
                <a:solidFill>
                  <a:srgbClr val="134F5C"/>
                </a:solidFill>
                <a:latin typeface="Montserrat"/>
                <a:ea typeface="Montserrat"/>
                <a:cs typeface="Montserrat"/>
                <a:sym typeface="Montserrat"/>
              </a:rPr>
              <a:t>Cluster 0</a:t>
            </a:r>
            <a:endParaRPr b="0" i="0" sz="1400" u="none" cap="none" strike="noStrike">
              <a:solidFill>
                <a:srgbClr val="000000"/>
              </a:solidFill>
              <a:latin typeface="Arial"/>
              <a:ea typeface="Arial"/>
              <a:cs typeface="Arial"/>
              <a:sym typeface="Arial"/>
            </a:endParaRPr>
          </a:p>
        </p:txBody>
      </p:sp>
      <p:sp>
        <p:nvSpPr>
          <p:cNvPr id="214" name="Google Shape;214;gf645cc9ad5_0_91"/>
          <p:cNvSpPr txBox="1"/>
          <p:nvPr/>
        </p:nvSpPr>
        <p:spPr>
          <a:xfrm>
            <a:off x="3761850" y="1373500"/>
            <a:ext cx="17100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800"/>
              <a:buFont typeface="Arial"/>
              <a:buNone/>
            </a:pPr>
            <a:r>
              <a:rPr b="1" i="0" lang="en-GB" sz="1800" u="none" cap="none" strike="noStrike">
                <a:solidFill>
                  <a:srgbClr val="134F5C"/>
                </a:solidFill>
                <a:latin typeface="Montserrat"/>
                <a:ea typeface="Montserrat"/>
                <a:cs typeface="Montserrat"/>
                <a:sym typeface="Montserrat"/>
              </a:rPr>
              <a:t>Cluster 2</a:t>
            </a:r>
            <a:endParaRPr b="0" i="0" sz="1400" u="none" cap="none" strike="noStrike">
              <a:solidFill>
                <a:srgbClr val="000000"/>
              </a:solidFill>
              <a:latin typeface="Arial"/>
              <a:ea typeface="Arial"/>
              <a:cs typeface="Arial"/>
              <a:sym typeface="Arial"/>
            </a:endParaRPr>
          </a:p>
        </p:txBody>
      </p:sp>
      <p:sp>
        <p:nvSpPr>
          <p:cNvPr id="215" name="Google Shape;215;gf645cc9ad5_0_91"/>
          <p:cNvSpPr txBox="1"/>
          <p:nvPr/>
        </p:nvSpPr>
        <p:spPr>
          <a:xfrm>
            <a:off x="6822288" y="1399075"/>
            <a:ext cx="14754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800"/>
              <a:buFont typeface="Arial"/>
              <a:buNone/>
            </a:pPr>
            <a:r>
              <a:rPr b="1" i="0" lang="en-GB" sz="1800" u="none" cap="none" strike="noStrike">
                <a:solidFill>
                  <a:srgbClr val="134F5C"/>
                </a:solidFill>
                <a:latin typeface="Montserrat"/>
                <a:ea typeface="Montserrat"/>
                <a:cs typeface="Montserrat"/>
                <a:sym typeface="Montserrat"/>
              </a:rPr>
              <a:t>Cluster 1</a:t>
            </a:r>
            <a:endParaRPr b="0" i="0" sz="1400" u="none" cap="none" strike="noStrike">
              <a:solidFill>
                <a:srgbClr val="000000"/>
              </a:solidFill>
              <a:latin typeface="Arial"/>
              <a:ea typeface="Arial"/>
              <a:cs typeface="Arial"/>
              <a:sym typeface="Arial"/>
            </a:endParaRPr>
          </a:p>
        </p:txBody>
      </p:sp>
      <p:sp>
        <p:nvSpPr>
          <p:cNvPr id="216" name="Google Shape;216;gf645cc9ad5_0_91"/>
          <p:cNvSpPr txBox="1"/>
          <p:nvPr/>
        </p:nvSpPr>
        <p:spPr>
          <a:xfrm>
            <a:off x="410288" y="2192975"/>
            <a:ext cx="2532000" cy="2886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50"/>
              <a:buFont typeface="Arial"/>
              <a:buNone/>
            </a:pPr>
            <a:r>
              <a:rPr b="0" i="0" lang="en-GB" sz="1350" u="none" cap="none" strike="noStrike">
                <a:solidFill>
                  <a:schemeClr val="accent2"/>
                </a:solidFill>
                <a:highlight>
                  <a:srgbClr val="FFFFFF"/>
                </a:highlight>
                <a:latin typeface="Arial"/>
                <a:ea typeface="Arial"/>
                <a:cs typeface="Arial"/>
                <a:sym typeface="Arial"/>
              </a:rPr>
              <a:t>'north indian', 'chinese', 'continental', 'mediterranean', 'european', 'seafood', 'biryani', 'hyderabadi', 'american', 'south indian', 'andhra', 'kebab', 'bbq', 'mughlai', 'italian', 'asian', 'beverages', 'modern indian', 'desserts', 'spanish', 'japanese', 'salad', 'sushi', 'mexican', 'bakery', 'juices', 'thai', 'malaysian', 'indonesian', 'goan', 'finger food', 'healthy food'</a:t>
            </a:r>
            <a:endParaRPr b="0" i="0" sz="1350" u="none" cap="none" strike="noStrike">
              <a:solidFill>
                <a:schemeClr val="accent2"/>
              </a:solidFill>
              <a:highlight>
                <a:srgbClr val="FFFFFF"/>
              </a:highlight>
              <a:latin typeface="Arial"/>
              <a:ea typeface="Arial"/>
              <a:cs typeface="Arial"/>
              <a:sym typeface="Arial"/>
            </a:endParaRPr>
          </a:p>
        </p:txBody>
      </p:sp>
      <p:sp>
        <p:nvSpPr>
          <p:cNvPr id="217" name="Google Shape;217;gf645cc9ad5_0_91"/>
          <p:cNvSpPr txBox="1"/>
          <p:nvPr/>
        </p:nvSpPr>
        <p:spPr>
          <a:xfrm>
            <a:off x="3535350" y="2192975"/>
            <a:ext cx="2202900" cy="1639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50"/>
              <a:buFont typeface="Arial"/>
              <a:buNone/>
            </a:pPr>
            <a:r>
              <a:rPr b="0" i="0" lang="en-GB" sz="1350" u="none" cap="none" strike="noStrike">
                <a:solidFill>
                  <a:srgbClr val="000000"/>
                </a:solidFill>
                <a:latin typeface="Arial"/>
                <a:ea typeface="Arial"/>
                <a:cs typeface="Arial"/>
                <a:sym typeface="Arial"/>
              </a:rPr>
              <a:t>'ice cream', 'desserts', 'cafe', 'bakery', 'continental', 'fast food', 'beverages', 'burger', 'biryani', 'mithai', 'american', 'wraps'</a:t>
            </a:r>
            <a:endParaRPr b="0" i="0" sz="135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Arial"/>
              <a:ea typeface="Arial"/>
              <a:cs typeface="Arial"/>
              <a:sym typeface="Arial"/>
            </a:endParaRPr>
          </a:p>
        </p:txBody>
      </p:sp>
      <p:sp>
        <p:nvSpPr>
          <p:cNvPr id="218" name="Google Shape;218;gf645cc9ad5_0_91"/>
          <p:cNvSpPr txBox="1"/>
          <p:nvPr/>
        </p:nvSpPr>
        <p:spPr>
          <a:xfrm>
            <a:off x="6331313" y="2192975"/>
            <a:ext cx="2402400" cy="226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50"/>
              <a:buFont typeface="Arial"/>
              <a:buNone/>
            </a:pPr>
            <a:r>
              <a:rPr b="0" i="0" lang="en-GB" sz="1350" u="none" cap="none" strike="noStrike">
                <a:solidFill>
                  <a:srgbClr val="000000"/>
                </a:solidFill>
                <a:latin typeface="Arial"/>
                <a:ea typeface="Arial"/>
                <a:cs typeface="Arial"/>
                <a:sym typeface="Arial"/>
              </a:rPr>
              <a:t>'north indian', 'continental', 'american', 'chinese', 'fast food', 'salad', 'burger', 'biryani', 'mughlai', 'asian', 'seafood', 'momos', 'pizza', 'hyderabadi', 'japanese', 'sushi', 'finger food', 'kebab', 'arabian', 'south indian', 'street food', 'lebanese', 'italian', 'thai', 'north eastern'</a:t>
            </a:r>
            <a:endParaRPr b="0" i="0" sz="135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f20411d364_0_5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200">
                <a:latin typeface="Montserrat"/>
                <a:ea typeface="Montserrat"/>
                <a:cs typeface="Montserrat"/>
                <a:sym typeface="Montserrat"/>
              </a:rPr>
              <a:t>LDA top 15 word of each topic</a:t>
            </a:r>
            <a:endParaRPr/>
          </a:p>
        </p:txBody>
      </p:sp>
      <p:pic>
        <p:nvPicPr>
          <p:cNvPr id="224" name="Google Shape;224;gf20411d364_0_53"/>
          <p:cNvPicPr preferRelativeResize="0"/>
          <p:nvPr/>
        </p:nvPicPr>
        <p:blipFill rotWithShape="1">
          <a:blip r:embed="rId3">
            <a:alphaModFix/>
          </a:blip>
          <a:srcRect b="0" l="0" r="0" t="0"/>
          <a:stretch/>
        </p:blipFill>
        <p:spPr>
          <a:xfrm>
            <a:off x="311700" y="1414350"/>
            <a:ext cx="8839201" cy="34561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200">
                <a:latin typeface="Montserrat"/>
                <a:ea typeface="Montserrat"/>
                <a:cs typeface="Montserrat"/>
                <a:sym typeface="Montserrat"/>
              </a:rPr>
              <a:t>NMF Top 15 word of each Topic</a:t>
            </a:r>
            <a:endParaRPr b="1" sz="3200">
              <a:latin typeface="Montserrat"/>
              <a:ea typeface="Montserrat"/>
              <a:cs typeface="Montserrat"/>
              <a:sym typeface="Montserrat"/>
            </a:endParaRPr>
          </a:p>
          <a:p>
            <a:pPr indent="0" lvl="0" marL="0" rtl="0" algn="l">
              <a:lnSpc>
                <a:spcPct val="100000"/>
              </a:lnSpc>
              <a:spcBef>
                <a:spcPts val="0"/>
              </a:spcBef>
              <a:spcAft>
                <a:spcPts val="0"/>
              </a:spcAft>
              <a:buSzPts val="2800"/>
              <a:buNone/>
            </a:pPr>
            <a:r>
              <a:t/>
            </a:r>
            <a:endParaRPr/>
          </a:p>
          <a:p>
            <a:pPr indent="0" lvl="0" marL="0" rtl="0" algn="l">
              <a:lnSpc>
                <a:spcPct val="100000"/>
              </a:lnSpc>
              <a:spcBef>
                <a:spcPts val="0"/>
              </a:spcBef>
              <a:spcAft>
                <a:spcPts val="0"/>
              </a:spcAft>
              <a:buSzPts val="2800"/>
              <a:buNone/>
            </a:pPr>
            <a:r>
              <a:t/>
            </a:r>
            <a:endParaRPr/>
          </a:p>
        </p:txBody>
      </p:sp>
      <p:pic>
        <p:nvPicPr>
          <p:cNvPr id="230" name="Google Shape;230;p20"/>
          <p:cNvPicPr preferRelativeResize="0"/>
          <p:nvPr/>
        </p:nvPicPr>
        <p:blipFill rotWithShape="1">
          <a:blip r:embed="rId3">
            <a:alphaModFix/>
          </a:blip>
          <a:srcRect b="0" l="0" r="0" t="0"/>
          <a:stretch/>
        </p:blipFill>
        <p:spPr>
          <a:xfrm>
            <a:off x="152400" y="1170125"/>
            <a:ext cx="8839199" cy="35854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200">
                <a:latin typeface="Montserrat"/>
                <a:ea typeface="Montserrat"/>
                <a:cs typeface="Montserrat"/>
                <a:sym typeface="Montserrat"/>
              </a:rPr>
              <a:t>Logistic Regression</a:t>
            </a:r>
            <a:endParaRPr/>
          </a:p>
        </p:txBody>
      </p:sp>
      <p:sp>
        <p:nvSpPr>
          <p:cNvPr id="236" name="Google Shape;236;p18"/>
          <p:cNvSpPr txBox="1"/>
          <p:nvPr>
            <p:ph idx="1" type="body"/>
          </p:nvPr>
        </p:nvSpPr>
        <p:spPr>
          <a:xfrm>
            <a:off x="419274" y="1766650"/>
            <a:ext cx="3256500" cy="286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GB" sz="2200">
                <a:solidFill>
                  <a:schemeClr val="lt1"/>
                </a:solidFill>
                <a:latin typeface="Montserrat"/>
                <a:ea typeface="Montserrat"/>
                <a:cs typeface="Montserrat"/>
                <a:sym typeface="Montserrat"/>
              </a:rPr>
              <a:t>Parameters :</a:t>
            </a:r>
            <a:endParaRPr b="1" sz="2200">
              <a:solidFill>
                <a:schemeClr val="lt1"/>
              </a:solidFill>
              <a:latin typeface="Montserrat"/>
              <a:ea typeface="Montserrat"/>
              <a:cs typeface="Montserrat"/>
              <a:sym typeface="Montserrat"/>
            </a:endParaRPr>
          </a:p>
          <a:p>
            <a:pPr indent="0" lvl="0" marL="457200" rtl="0" algn="l">
              <a:lnSpc>
                <a:spcPct val="115000"/>
              </a:lnSpc>
              <a:spcBef>
                <a:spcPts val="0"/>
              </a:spcBef>
              <a:spcAft>
                <a:spcPts val="0"/>
              </a:spcAft>
              <a:buSzPts val="1800"/>
              <a:buNone/>
            </a:pPr>
            <a:r>
              <a:t/>
            </a:r>
            <a:endParaRPr b="1" sz="2200">
              <a:solidFill>
                <a:schemeClr val="lt1"/>
              </a:solidFill>
              <a:latin typeface="Montserrat"/>
              <a:ea typeface="Montserrat"/>
              <a:cs typeface="Montserrat"/>
              <a:sym typeface="Montserrat"/>
            </a:endParaRPr>
          </a:p>
          <a:p>
            <a:pPr indent="-368300" lvl="0" marL="457200" rtl="0" algn="l">
              <a:lnSpc>
                <a:spcPct val="115000"/>
              </a:lnSpc>
              <a:spcBef>
                <a:spcPts val="0"/>
              </a:spcBef>
              <a:spcAft>
                <a:spcPts val="0"/>
              </a:spcAft>
              <a:buClr>
                <a:schemeClr val="lt1"/>
              </a:buClr>
              <a:buSzPts val="2200"/>
              <a:buFont typeface="Montserrat"/>
              <a:buChar char="●"/>
            </a:pPr>
            <a:r>
              <a:rPr b="1" lang="en-GB" sz="2200">
                <a:solidFill>
                  <a:schemeClr val="lt1"/>
                </a:solidFill>
                <a:latin typeface="Montserrat"/>
                <a:ea typeface="Montserrat"/>
                <a:cs typeface="Montserrat"/>
                <a:sym typeface="Montserrat"/>
              </a:rPr>
              <a:t>C = 10</a:t>
            </a:r>
            <a:endParaRPr b="1" sz="2200">
              <a:solidFill>
                <a:schemeClr val="lt1"/>
              </a:solidFill>
              <a:latin typeface="Montserrat"/>
              <a:ea typeface="Montserrat"/>
              <a:cs typeface="Montserrat"/>
              <a:sym typeface="Montserrat"/>
            </a:endParaRPr>
          </a:p>
          <a:p>
            <a:pPr indent="-368300" lvl="0" marL="457200" rtl="0" algn="l">
              <a:lnSpc>
                <a:spcPct val="115000"/>
              </a:lnSpc>
              <a:spcBef>
                <a:spcPts val="0"/>
              </a:spcBef>
              <a:spcAft>
                <a:spcPts val="0"/>
              </a:spcAft>
              <a:buClr>
                <a:schemeClr val="lt1"/>
              </a:buClr>
              <a:buSzPts val="2200"/>
              <a:buFont typeface="Montserrat"/>
              <a:buChar char="●"/>
            </a:pPr>
            <a:r>
              <a:rPr b="1" lang="en-GB" sz="2200">
                <a:solidFill>
                  <a:schemeClr val="lt1"/>
                </a:solidFill>
                <a:latin typeface="Montserrat"/>
                <a:ea typeface="Montserrat"/>
                <a:cs typeface="Montserrat"/>
                <a:sym typeface="Montserrat"/>
              </a:rPr>
              <a:t>Max_iter = 1000</a:t>
            </a:r>
            <a:endParaRPr b="1" sz="2200">
              <a:solidFill>
                <a:schemeClr val="lt1"/>
              </a:solidFill>
              <a:latin typeface="Montserrat"/>
              <a:ea typeface="Montserrat"/>
              <a:cs typeface="Montserrat"/>
              <a:sym typeface="Montserrat"/>
            </a:endParaRPr>
          </a:p>
          <a:p>
            <a:pPr indent="-368300" lvl="0" marL="457200" rtl="0" algn="l">
              <a:lnSpc>
                <a:spcPct val="115000"/>
              </a:lnSpc>
              <a:spcBef>
                <a:spcPts val="0"/>
              </a:spcBef>
              <a:spcAft>
                <a:spcPts val="0"/>
              </a:spcAft>
              <a:buClr>
                <a:schemeClr val="lt1"/>
              </a:buClr>
              <a:buSzPts val="2200"/>
              <a:buFont typeface="Montserrat"/>
              <a:buChar char="●"/>
            </a:pPr>
            <a:r>
              <a:rPr b="1" lang="en-GB" sz="2200">
                <a:solidFill>
                  <a:schemeClr val="lt1"/>
                </a:solidFill>
                <a:latin typeface="Montserrat"/>
                <a:ea typeface="Montserrat"/>
                <a:cs typeface="Montserrat"/>
                <a:sym typeface="Montserrat"/>
              </a:rPr>
              <a:t>Penalty = L2 </a:t>
            </a:r>
            <a:endParaRPr/>
          </a:p>
        </p:txBody>
      </p:sp>
      <p:pic>
        <p:nvPicPr>
          <p:cNvPr id="237" name="Google Shape;237;p18"/>
          <p:cNvPicPr preferRelativeResize="0"/>
          <p:nvPr/>
        </p:nvPicPr>
        <p:blipFill rotWithShape="1">
          <a:blip r:embed="rId3">
            <a:alphaModFix/>
          </a:blip>
          <a:srcRect b="0" l="0" r="0" t="9444"/>
          <a:stretch/>
        </p:blipFill>
        <p:spPr>
          <a:xfrm>
            <a:off x="3895150" y="2043450"/>
            <a:ext cx="5040001" cy="1915200"/>
          </a:xfrm>
          <a:prstGeom prst="rect">
            <a:avLst/>
          </a:prstGeom>
          <a:noFill/>
          <a:ln>
            <a:noFill/>
          </a:ln>
        </p:spPr>
      </p:pic>
      <p:pic>
        <p:nvPicPr>
          <p:cNvPr id="238" name="Google Shape;238;p18"/>
          <p:cNvPicPr preferRelativeResize="0"/>
          <p:nvPr/>
        </p:nvPicPr>
        <p:blipFill rotWithShape="1">
          <a:blip r:embed="rId4">
            <a:alphaModFix/>
          </a:blip>
          <a:srcRect b="89806" l="55175" r="0" t="0"/>
          <a:stretch/>
        </p:blipFill>
        <p:spPr>
          <a:xfrm>
            <a:off x="5624313" y="1766650"/>
            <a:ext cx="2420799" cy="2330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200">
                <a:latin typeface="Montserrat"/>
                <a:ea typeface="Montserrat"/>
                <a:cs typeface="Montserrat"/>
                <a:sym typeface="Montserrat"/>
              </a:rPr>
              <a:t>Random Forest Metrics</a:t>
            </a:r>
            <a:endParaRPr b="1" sz="3200">
              <a:latin typeface="Montserrat"/>
              <a:ea typeface="Montserrat"/>
              <a:cs typeface="Montserrat"/>
              <a:sym typeface="Montserrat"/>
            </a:endParaRPr>
          </a:p>
          <a:p>
            <a:pPr indent="0" lvl="0" marL="0" rtl="0" algn="ctr">
              <a:lnSpc>
                <a:spcPct val="100000"/>
              </a:lnSpc>
              <a:spcBef>
                <a:spcPts val="0"/>
              </a:spcBef>
              <a:spcAft>
                <a:spcPts val="0"/>
              </a:spcAft>
              <a:buSzPts val="2800"/>
              <a:buNone/>
            </a:pPr>
            <a:r>
              <a:t/>
            </a:r>
            <a:endParaRPr b="1" sz="3200">
              <a:latin typeface="Montserrat"/>
              <a:ea typeface="Montserrat"/>
              <a:cs typeface="Montserrat"/>
              <a:sym typeface="Montserrat"/>
            </a:endParaRPr>
          </a:p>
        </p:txBody>
      </p:sp>
      <p:sp>
        <p:nvSpPr>
          <p:cNvPr id="244" name="Google Shape;244;p21"/>
          <p:cNvSpPr txBox="1"/>
          <p:nvPr>
            <p:ph idx="1" type="body"/>
          </p:nvPr>
        </p:nvSpPr>
        <p:spPr>
          <a:xfrm>
            <a:off x="416850" y="1802800"/>
            <a:ext cx="3400500" cy="199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GB" sz="2200">
                <a:solidFill>
                  <a:schemeClr val="lt1"/>
                </a:solidFill>
                <a:latin typeface="Montserrat"/>
                <a:ea typeface="Montserrat"/>
                <a:cs typeface="Montserrat"/>
                <a:sym typeface="Montserrat"/>
              </a:rPr>
              <a:t>Parameters :</a:t>
            </a:r>
            <a:endParaRPr b="1" sz="2200">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SzPts val="1800"/>
              <a:buNone/>
            </a:pPr>
            <a:r>
              <a:t/>
            </a:r>
            <a:endParaRPr b="1" sz="2200">
              <a:solidFill>
                <a:schemeClr val="lt1"/>
              </a:solidFill>
              <a:latin typeface="Montserrat"/>
              <a:ea typeface="Montserrat"/>
              <a:cs typeface="Montserrat"/>
              <a:sym typeface="Montserrat"/>
            </a:endParaRPr>
          </a:p>
          <a:p>
            <a:pPr indent="-368300" lvl="0" marL="457200" rtl="0" algn="l">
              <a:lnSpc>
                <a:spcPct val="115000"/>
              </a:lnSpc>
              <a:spcBef>
                <a:spcPts val="0"/>
              </a:spcBef>
              <a:spcAft>
                <a:spcPts val="0"/>
              </a:spcAft>
              <a:buClr>
                <a:schemeClr val="lt1"/>
              </a:buClr>
              <a:buSzPts val="2200"/>
              <a:buFont typeface="Montserrat"/>
              <a:buChar char="●"/>
            </a:pPr>
            <a:r>
              <a:rPr b="1" lang="en-GB" sz="2200">
                <a:solidFill>
                  <a:schemeClr val="lt1"/>
                </a:solidFill>
                <a:latin typeface="Montserrat"/>
                <a:ea typeface="Montserrat"/>
                <a:cs typeface="Montserrat"/>
                <a:sym typeface="Montserrat"/>
              </a:rPr>
              <a:t>max_depth=15</a:t>
            </a:r>
            <a:endParaRPr b="1" sz="2200">
              <a:solidFill>
                <a:schemeClr val="lt1"/>
              </a:solidFill>
              <a:latin typeface="Montserrat"/>
              <a:ea typeface="Montserrat"/>
              <a:cs typeface="Montserrat"/>
              <a:sym typeface="Montserrat"/>
            </a:endParaRPr>
          </a:p>
          <a:p>
            <a:pPr indent="-368300" lvl="0" marL="457200" rtl="0" algn="l">
              <a:lnSpc>
                <a:spcPct val="115000"/>
              </a:lnSpc>
              <a:spcBef>
                <a:spcPts val="0"/>
              </a:spcBef>
              <a:spcAft>
                <a:spcPts val="0"/>
              </a:spcAft>
              <a:buClr>
                <a:schemeClr val="lt1"/>
              </a:buClr>
              <a:buSzPts val="2200"/>
              <a:buFont typeface="Montserrat"/>
              <a:buChar char="●"/>
            </a:pPr>
            <a:r>
              <a:rPr b="1" lang="en-GB" sz="2200">
                <a:solidFill>
                  <a:schemeClr val="lt1"/>
                </a:solidFill>
                <a:latin typeface="Montserrat"/>
                <a:ea typeface="Montserrat"/>
                <a:cs typeface="Montserrat"/>
                <a:sym typeface="Montserrat"/>
              </a:rPr>
              <a:t>n_estimators=125</a:t>
            </a:r>
            <a:endParaRPr b="1" sz="2200">
              <a:solidFill>
                <a:schemeClr val="lt1"/>
              </a:solidFill>
              <a:latin typeface="Montserrat"/>
              <a:ea typeface="Montserrat"/>
              <a:cs typeface="Montserrat"/>
              <a:sym typeface="Montserrat"/>
            </a:endParaRPr>
          </a:p>
          <a:p>
            <a:pPr indent="-368300" lvl="0" marL="457200" rtl="0" algn="l">
              <a:lnSpc>
                <a:spcPct val="115000"/>
              </a:lnSpc>
              <a:spcBef>
                <a:spcPts val="0"/>
              </a:spcBef>
              <a:spcAft>
                <a:spcPts val="0"/>
              </a:spcAft>
              <a:buClr>
                <a:schemeClr val="lt1"/>
              </a:buClr>
              <a:buSzPts val="2200"/>
              <a:buFont typeface="Montserrat"/>
              <a:buChar char="●"/>
            </a:pPr>
            <a:r>
              <a:rPr b="1" lang="en-GB" sz="2200">
                <a:solidFill>
                  <a:schemeClr val="lt1"/>
                </a:solidFill>
                <a:latin typeface="Montserrat"/>
                <a:ea typeface="Montserrat"/>
                <a:cs typeface="Montserrat"/>
                <a:sym typeface="Montserrat"/>
              </a:rPr>
              <a:t>criterion: entropy</a:t>
            </a:r>
            <a:endParaRPr b="1" sz="2200">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SzPts val="1800"/>
              <a:buNone/>
            </a:pPr>
            <a:r>
              <a:t/>
            </a:r>
            <a:endParaRPr b="1" sz="2200">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SzPts val="1800"/>
              <a:buNone/>
            </a:pPr>
            <a:r>
              <a:t/>
            </a:r>
            <a:endParaRPr b="1" sz="2200">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SzPts val="1800"/>
              <a:buNone/>
            </a:pPr>
            <a:r>
              <a:t/>
            </a:r>
            <a:endParaRPr/>
          </a:p>
        </p:txBody>
      </p:sp>
      <p:pic>
        <p:nvPicPr>
          <p:cNvPr id="245" name="Google Shape;245;p21"/>
          <p:cNvPicPr preferRelativeResize="0"/>
          <p:nvPr/>
        </p:nvPicPr>
        <p:blipFill rotWithShape="1">
          <a:blip r:embed="rId3">
            <a:alphaModFix/>
          </a:blip>
          <a:srcRect b="89806" l="55175" r="0" t="0"/>
          <a:stretch/>
        </p:blipFill>
        <p:spPr>
          <a:xfrm>
            <a:off x="5185763" y="1802800"/>
            <a:ext cx="2420799" cy="233025"/>
          </a:xfrm>
          <a:prstGeom prst="rect">
            <a:avLst/>
          </a:prstGeom>
          <a:noFill/>
          <a:ln>
            <a:noFill/>
          </a:ln>
        </p:spPr>
      </p:pic>
      <p:pic>
        <p:nvPicPr>
          <p:cNvPr id="246" name="Google Shape;246;p21"/>
          <p:cNvPicPr preferRelativeResize="0"/>
          <p:nvPr/>
        </p:nvPicPr>
        <p:blipFill rotWithShape="1">
          <a:blip r:embed="rId4">
            <a:alphaModFix/>
          </a:blip>
          <a:srcRect b="0" l="0" r="0" t="0"/>
          <a:stretch/>
        </p:blipFill>
        <p:spPr>
          <a:xfrm>
            <a:off x="3890025" y="2188225"/>
            <a:ext cx="5040000" cy="182612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200">
                <a:latin typeface="Montserrat"/>
                <a:ea typeface="Montserrat"/>
                <a:cs typeface="Montserrat"/>
                <a:sym typeface="Montserrat"/>
              </a:rPr>
              <a:t>XGBoost Modelling</a:t>
            </a:r>
            <a:endParaRPr b="1" sz="3200">
              <a:latin typeface="Montserrat"/>
              <a:ea typeface="Montserrat"/>
              <a:cs typeface="Montserrat"/>
              <a:sym typeface="Montserrat"/>
            </a:endParaRPr>
          </a:p>
          <a:p>
            <a:pPr indent="0" lvl="0" marL="0" rtl="0" algn="l">
              <a:lnSpc>
                <a:spcPct val="100000"/>
              </a:lnSpc>
              <a:spcBef>
                <a:spcPts val="0"/>
              </a:spcBef>
              <a:spcAft>
                <a:spcPts val="0"/>
              </a:spcAft>
              <a:buSzPts val="2800"/>
              <a:buNone/>
            </a:pPr>
            <a:r>
              <a:t/>
            </a:r>
            <a:endParaRPr/>
          </a:p>
        </p:txBody>
      </p:sp>
      <p:sp>
        <p:nvSpPr>
          <p:cNvPr id="252" name="Google Shape;252;p23"/>
          <p:cNvSpPr txBox="1"/>
          <p:nvPr>
            <p:ph idx="1" type="body"/>
          </p:nvPr>
        </p:nvSpPr>
        <p:spPr>
          <a:xfrm>
            <a:off x="311700" y="1776613"/>
            <a:ext cx="3642600" cy="224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GB" sz="2200">
                <a:solidFill>
                  <a:schemeClr val="lt1"/>
                </a:solidFill>
                <a:latin typeface="Montserrat"/>
                <a:ea typeface="Montserrat"/>
                <a:cs typeface="Montserrat"/>
                <a:sym typeface="Montserrat"/>
              </a:rPr>
              <a:t>Parameters :</a:t>
            </a:r>
            <a:endParaRPr b="1" sz="2200">
              <a:solidFill>
                <a:schemeClr val="lt1"/>
              </a:solidFill>
              <a:latin typeface="Montserrat"/>
              <a:ea typeface="Montserrat"/>
              <a:cs typeface="Montserrat"/>
              <a:sym typeface="Montserrat"/>
            </a:endParaRPr>
          </a:p>
          <a:p>
            <a:pPr indent="457200" lvl="0" marL="0" rtl="0" algn="l">
              <a:lnSpc>
                <a:spcPct val="115000"/>
              </a:lnSpc>
              <a:spcBef>
                <a:spcPts val="0"/>
              </a:spcBef>
              <a:spcAft>
                <a:spcPts val="0"/>
              </a:spcAft>
              <a:buSzPts val="1800"/>
              <a:buNone/>
            </a:pPr>
            <a:r>
              <a:t/>
            </a:r>
            <a:endParaRPr b="1" sz="2200">
              <a:solidFill>
                <a:schemeClr val="lt1"/>
              </a:solidFill>
              <a:latin typeface="Montserrat"/>
              <a:ea typeface="Montserrat"/>
              <a:cs typeface="Montserrat"/>
              <a:sym typeface="Montserrat"/>
            </a:endParaRPr>
          </a:p>
          <a:p>
            <a:pPr indent="-368300" lvl="0" marL="457200" rtl="0" algn="l">
              <a:lnSpc>
                <a:spcPct val="115000"/>
              </a:lnSpc>
              <a:spcBef>
                <a:spcPts val="0"/>
              </a:spcBef>
              <a:spcAft>
                <a:spcPts val="0"/>
              </a:spcAft>
              <a:buClr>
                <a:schemeClr val="lt1"/>
              </a:buClr>
              <a:buSzPts val="2200"/>
              <a:buFont typeface="Montserrat"/>
              <a:buChar char="●"/>
            </a:pPr>
            <a:r>
              <a:rPr b="1" lang="en-GB" sz="2200">
                <a:solidFill>
                  <a:schemeClr val="lt1"/>
                </a:solidFill>
                <a:latin typeface="Montserrat"/>
                <a:ea typeface="Montserrat"/>
                <a:cs typeface="Montserrat"/>
                <a:sym typeface="Montserrat"/>
              </a:rPr>
              <a:t>max_depth= 15</a:t>
            </a:r>
            <a:endParaRPr b="1" sz="2200">
              <a:solidFill>
                <a:schemeClr val="lt1"/>
              </a:solidFill>
              <a:latin typeface="Montserrat"/>
              <a:ea typeface="Montserrat"/>
              <a:cs typeface="Montserrat"/>
              <a:sym typeface="Montserrat"/>
            </a:endParaRPr>
          </a:p>
          <a:p>
            <a:pPr indent="-368300" lvl="0" marL="457200" rtl="0" algn="l">
              <a:lnSpc>
                <a:spcPct val="115000"/>
              </a:lnSpc>
              <a:spcBef>
                <a:spcPts val="0"/>
              </a:spcBef>
              <a:spcAft>
                <a:spcPts val="0"/>
              </a:spcAft>
              <a:buClr>
                <a:schemeClr val="lt1"/>
              </a:buClr>
              <a:buSzPts val="2200"/>
              <a:buFont typeface="Montserrat"/>
              <a:buChar char="●"/>
            </a:pPr>
            <a:r>
              <a:rPr b="1" lang="en-GB" sz="2200">
                <a:solidFill>
                  <a:schemeClr val="lt1"/>
                </a:solidFill>
                <a:latin typeface="Montserrat"/>
                <a:ea typeface="Montserrat"/>
                <a:cs typeface="Montserrat"/>
                <a:sym typeface="Montserrat"/>
              </a:rPr>
              <a:t>n_estimators=125</a:t>
            </a:r>
            <a:endParaRPr b="1" sz="2200">
              <a:solidFill>
                <a:schemeClr val="lt1"/>
              </a:solidFill>
              <a:latin typeface="Montserrat"/>
              <a:ea typeface="Montserrat"/>
              <a:cs typeface="Montserrat"/>
              <a:sym typeface="Montserrat"/>
            </a:endParaRPr>
          </a:p>
          <a:p>
            <a:pPr indent="-368300" lvl="0" marL="457200" rtl="0" algn="l">
              <a:lnSpc>
                <a:spcPct val="115000"/>
              </a:lnSpc>
              <a:spcBef>
                <a:spcPts val="0"/>
              </a:spcBef>
              <a:spcAft>
                <a:spcPts val="0"/>
              </a:spcAft>
              <a:buClr>
                <a:schemeClr val="lt1"/>
              </a:buClr>
              <a:buSzPts val="2200"/>
              <a:buFont typeface="Montserrat"/>
              <a:buChar char="●"/>
            </a:pPr>
            <a:r>
              <a:rPr b="1" lang="en-GB" sz="2200">
                <a:solidFill>
                  <a:schemeClr val="lt1"/>
                </a:solidFill>
                <a:latin typeface="Montserrat"/>
                <a:ea typeface="Montserrat"/>
                <a:cs typeface="Montserrat"/>
                <a:sym typeface="Montserrat"/>
              </a:rPr>
              <a:t>criterion: entropy</a:t>
            </a:r>
            <a:endParaRPr b="1" sz="2200">
              <a:solidFill>
                <a:schemeClr val="lt1"/>
              </a:solidFill>
              <a:latin typeface="Montserrat"/>
              <a:ea typeface="Montserrat"/>
              <a:cs typeface="Montserrat"/>
              <a:sym typeface="Montserrat"/>
            </a:endParaRPr>
          </a:p>
        </p:txBody>
      </p:sp>
      <p:pic>
        <p:nvPicPr>
          <p:cNvPr id="253" name="Google Shape;253;p23"/>
          <p:cNvPicPr preferRelativeResize="0"/>
          <p:nvPr/>
        </p:nvPicPr>
        <p:blipFill rotWithShape="1">
          <a:blip r:embed="rId3">
            <a:alphaModFix/>
          </a:blip>
          <a:srcRect b="89806" l="55175" r="0" t="0"/>
          <a:stretch/>
        </p:blipFill>
        <p:spPr>
          <a:xfrm>
            <a:off x="5319763" y="1776625"/>
            <a:ext cx="2420799" cy="233025"/>
          </a:xfrm>
          <a:prstGeom prst="rect">
            <a:avLst/>
          </a:prstGeom>
          <a:noFill/>
          <a:ln>
            <a:noFill/>
          </a:ln>
        </p:spPr>
      </p:pic>
      <p:pic>
        <p:nvPicPr>
          <p:cNvPr id="254" name="Google Shape;254;p23"/>
          <p:cNvPicPr preferRelativeResize="0"/>
          <p:nvPr/>
        </p:nvPicPr>
        <p:blipFill rotWithShape="1">
          <a:blip r:embed="rId4">
            <a:alphaModFix/>
          </a:blip>
          <a:srcRect b="0" l="0" r="0" t="0"/>
          <a:stretch/>
        </p:blipFill>
        <p:spPr>
          <a:xfrm>
            <a:off x="3954288" y="2065688"/>
            <a:ext cx="5040001" cy="18144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gf20411d364_0_6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000">
                <a:latin typeface="Montserrat"/>
                <a:ea typeface="Montserrat"/>
                <a:cs typeface="Montserrat"/>
                <a:sym typeface="Montserrat"/>
              </a:rPr>
              <a:t>LightGBM</a:t>
            </a:r>
            <a:endParaRPr/>
          </a:p>
        </p:txBody>
      </p:sp>
      <p:sp>
        <p:nvSpPr>
          <p:cNvPr id="260" name="Google Shape;260;gf20411d364_0_67"/>
          <p:cNvSpPr txBox="1"/>
          <p:nvPr>
            <p:ph idx="1" type="body"/>
          </p:nvPr>
        </p:nvSpPr>
        <p:spPr>
          <a:xfrm>
            <a:off x="293956" y="1780382"/>
            <a:ext cx="3154200" cy="172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GB" sz="2200">
                <a:solidFill>
                  <a:schemeClr val="lt1"/>
                </a:solidFill>
                <a:latin typeface="Montserrat"/>
                <a:ea typeface="Montserrat"/>
                <a:cs typeface="Montserrat"/>
                <a:sym typeface="Montserrat"/>
              </a:rPr>
              <a:t>Parameters :</a:t>
            </a:r>
            <a:endParaRPr b="1" sz="2200">
              <a:solidFill>
                <a:schemeClr val="lt1"/>
              </a:solidFill>
              <a:latin typeface="Montserrat"/>
              <a:ea typeface="Montserrat"/>
              <a:cs typeface="Montserrat"/>
              <a:sym typeface="Montserrat"/>
            </a:endParaRPr>
          </a:p>
          <a:p>
            <a:pPr indent="457200" lvl="0" marL="0" rtl="0" algn="l">
              <a:lnSpc>
                <a:spcPct val="115000"/>
              </a:lnSpc>
              <a:spcBef>
                <a:spcPts val="0"/>
              </a:spcBef>
              <a:spcAft>
                <a:spcPts val="0"/>
              </a:spcAft>
              <a:buSzPts val="1800"/>
              <a:buNone/>
            </a:pPr>
            <a:r>
              <a:t/>
            </a:r>
            <a:endParaRPr b="1" sz="2200">
              <a:solidFill>
                <a:schemeClr val="lt1"/>
              </a:solidFill>
              <a:latin typeface="Montserrat"/>
              <a:ea typeface="Montserrat"/>
              <a:cs typeface="Montserrat"/>
              <a:sym typeface="Montserrat"/>
            </a:endParaRPr>
          </a:p>
          <a:p>
            <a:pPr indent="-368300" lvl="0" marL="457200" rtl="0" algn="l">
              <a:lnSpc>
                <a:spcPct val="115000"/>
              </a:lnSpc>
              <a:spcBef>
                <a:spcPts val="0"/>
              </a:spcBef>
              <a:spcAft>
                <a:spcPts val="0"/>
              </a:spcAft>
              <a:buClr>
                <a:schemeClr val="lt1"/>
              </a:buClr>
              <a:buSzPts val="2200"/>
              <a:buFont typeface="Montserrat"/>
              <a:buChar char="●"/>
            </a:pPr>
            <a:r>
              <a:rPr b="1" lang="en-GB" sz="2200">
                <a:solidFill>
                  <a:schemeClr val="lt1"/>
                </a:solidFill>
                <a:latin typeface="Montserrat"/>
                <a:ea typeface="Montserrat"/>
                <a:cs typeface="Montserrat"/>
                <a:sym typeface="Montserrat"/>
              </a:rPr>
              <a:t>max_depth=25</a:t>
            </a:r>
            <a:endParaRPr b="1" sz="2200">
              <a:solidFill>
                <a:schemeClr val="lt1"/>
              </a:solidFill>
              <a:latin typeface="Montserrat"/>
              <a:ea typeface="Montserrat"/>
              <a:cs typeface="Montserrat"/>
              <a:sym typeface="Montserrat"/>
            </a:endParaRPr>
          </a:p>
          <a:p>
            <a:pPr indent="-368300" lvl="0" marL="457200" rtl="0" algn="l">
              <a:lnSpc>
                <a:spcPct val="115000"/>
              </a:lnSpc>
              <a:spcBef>
                <a:spcPts val="0"/>
              </a:spcBef>
              <a:spcAft>
                <a:spcPts val="0"/>
              </a:spcAft>
              <a:buClr>
                <a:schemeClr val="lt1"/>
              </a:buClr>
              <a:buSzPts val="2200"/>
              <a:buFont typeface="Montserrat"/>
              <a:buChar char="●"/>
            </a:pPr>
            <a:r>
              <a:rPr b="1" lang="en-GB" sz="2200">
                <a:solidFill>
                  <a:schemeClr val="lt1"/>
                </a:solidFill>
                <a:latin typeface="Montserrat"/>
                <a:ea typeface="Montserrat"/>
                <a:cs typeface="Montserrat"/>
                <a:sym typeface="Montserrat"/>
              </a:rPr>
              <a:t>n_estimators: 125</a:t>
            </a:r>
            <a:endParaRPr/>
          </a:p>
        </p:txBody>
      </p:sp>
      <p:pic>
        <p:nvPicPr>
          <p:cNvPr id="261" name="Google Shape;261;gf20411d364_0_67"/>
          <p:cNvPicPr preferRelativeResize="0"/>
          <p:nvPr/>
        </p:nvPicPr>
        <p:blipFill rotWithShape="1">
          <a:blip r:embed="rId3">
            <a:alphaModFix/>
          </a:blip>
          <a:srcRect b="89806" l="55175" r="0" t="0"/>
          <a:stretch/>
        </p:blipFill>
        <p:spPr>
          <a:xfrm>
            <a:off x="5424963" y="1780375"/>
            <a:ext cx="2420799" cy="233025"/>
          </a:xfrm>
          <a:prstGeom prst="rect">
            <a:avLst/>
          </a:prstGeom>
          <a:noFill/>
          <a:ln>
            <a:noFill/>
          </a:ln>
        </p:spPr>
      </p:pic>
      <p:pic>
        <p:nvPicPr>
          <p:cNvPr id="262" name="Google Shape;262;gf20411d364_0_67"/>
          <p:cNvPicPr preferRelativeResize="0"/>
          <p:nvPr/>
        </p:nvPicPr>
        <p:blipFill rotWithShape="1">
          <a:blip r:embed="rId4">
            <a:alphaModFix/>
          </a:blip>
          <a:srcRect b="0" l="0" r="0" t="2162"/>
          <a:stretch/>
        </p:blipFill>
        <p:spPr>
          <a:xfrm>
            <a:off x="3931850" y="2087075"/>
            <a:ext cx="5040000" cy="17640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200">
                <a:latin typeface="Montserrat"/>
                <a:ea typeface="Montserrat"/>
                <a:cs typeface="Montserrat"/>
                <a:sym typeface="Montserrat"/>
              </a:rPr>
              <a:t>AUC-ROC curve comparison </a:t>
            </a:r>
            <a:endParaRPr b="1" sz="3200">
              <a:latin typeface="Montserrat"/>
              <a:ea typeface="Montserrat"/>
              <a:cs typeface="Montserrat"/>
              <a:sym typeface="Montserrat"/>
            </a:endParaRPr>
          </a:p>
        </p:txBody>
      </p:sp>
      <p:pic>
        <p:nvPicPr>
          <p:cNvPr id="268" name="Google Shape;268;p25"/>
          <p:cNvPicPr preferRelativeResize="0"/>
          <p:nvPr/>
        </p:nvPicPr>
        <p:blipFill rotWithShape="1">
          <a:blip r:embed="rId3">
            <a:alphaModFix/>
          </a:blip>
          <a:srcRect b="0" l="0" r="0" t="0"/>
          <a:stretch/>
        </p:blipFill>
        <p:spPr>
          <a:xfrm>
            <a:off x="1517300" y="1017725"/>
            <a:ext cx="5886450" cy="3781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3"/>
          <p:cNvSpPr txBox="1"/>
          <p:nvPr>
            <p:ph type="title"/>
          </p:nvPr>
        </p:nvSpPr>
        <p:spPr>
          <a:xfrm>
            <a:off x="311700" y="36530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200">
                <a:latin typeface="Montserrat"/>
                <a:ea typeface="Montserrat"/>
                <a:cs typeface="Montserrat"/>
                <a:sym typeface="Montserrat"/>
              </a:rPr>
              <a:t>Introduction</a:t>
            </a:r>
            <a:endParaRPr/>
          </a:p>
        </p:txBody>
      </p:sp>
      <p:sp>
        <p:nvSpPr>
          <p:cNvPr id="67" name="Google Shape;67;p3"/>
          <p:cNvSpPr txBox="1"/>
          <p:nvPr>
            <p:ph idx="1" type="body"/>
          </p:nvPr>
        </p:nvSpPr>
        <p:spPr>
          <a:xfrm>
            <a:off x="311700" y="1032750"/>
            <a:ext cx="8520600" cy="3078000"/>
          </a:xfrm>
          <a:prstGeom prst="rect">
            <a:avLst/>
          </a:prstGeom>
          <a:noFill/>
          <a:ln>
            <a:noFill/>
          </a:ln>
        </p:spPr>
        <p:txBody>
          <a:bodyPr anchorCtr="0" anchor="t" bIns="91425" lIns="91425" spcFirstLastPara="1" rIns="91425" wrap="square" tIns="91425">
            <a:noAutofit/>
          </a:bodyPr>
          <a:lstStyle/>
          <a:p>
            <a:pPr indent="0" lvl="0" marL="0" rtl="0" algn="ctr">
              <a:lnSpc>
                <a:spcPct val="135714"/>
              </a:lnSpc>
              <a:spcBef>
                <a:spcPts val="0"/>
              </a:spcBef>
              <a:spcAft>
                <a:spcPts val="0"/>
              </a:spcAft>
              <a:buSzPts val="1800"/>
              <a:buNone/>
            </a:pPr>
            <a:r>
              <a:rPr b="1" lang="en-GB" sz="2200">
                <a:solidFill>
                  <a:schemeClr val="lt1"/>
                </a:solidFill>
                <a:latin typeface="Montserrat"/>
                <a:ea typeface="Montserrat"/>
                <a:cs typeface="Montserrat"/>
                <a:sym typeface="Montserrat"/>
              </a:rPr>
              <a:t>In today’s digitized modern world, the popularity of food apps is increasing due to their functionality to view, book, and order food with a few clicks on the phone for their favorite restaurant or cafes, by surveying the user ratings and reviews of the previously visited customers. Zomato is a site where someone can give a review of a restaurant, how the restaurant is, and someone's opinion about the restaurant.</a:t>
            </a:r>
            <a:endParaRPr b="1" sz="2200">
              <a:solidFill>
                <a:schemeClr val="lt1"/>
              </a:solidFill>
              <a:latin typeface="Montserrat"/>
              <a:ea typeface="Montserrat"/>
              <a:cs typeface="Montserrat"/>
              <a:sym typeface="Montserrat"/>
            </a:endParaRPr>
          </a:p>
          <a:p>
            <a:pPr indent="0" lvl="0" marL="0" rtl="0" algn="ctr">
              <a:lnSpc>
                <a:spcPct val="115000"/>
              </a:lnSpc>
              <a:spcBef>
                <a:spcPts val="0"/>
              </a:spcBef>
              <a:spcAft>
                <a:spcPts val="0"/>
              </a:spcAft>
              <a:buSzPts val="1800"/>
              <a:buNone/>
            </a:pPr>
            <a:r>
              <a:t/>
            </a:r>
            <a:endParaRPr sz="2400"/>
          </a:p>
          <a:p>
            <a:pPr indent="0" lvl="0" marL="0" rtl="0" algn="ctr">
              <a:lnSpc>
                <a:spcPct val="115000"/>
              </a:lnSpc>
              <a:spcBef>
                <a:spcPts val="0"/>
              </a:spcBef>
              <a:spcAft>
                <a:spcPts val="0"/>
              </a:spcAft>
              <a:buSzPts val="1800"/>
              <a:buNone/>
            </a:pPr>
            <a:r>
              <a:t/>
            </a:r>
            <a:endParaRPr sz="16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gf7ed0a0bd6_1_3"/>
          <p:cNvSpPr txBox="1"/>
          <p:nvPr>
            <p:ph type="title"/>
          </p:nvPr>
        </p:nvSpPr>
        <p:spPr>
          <a:xfrm>
            <a:off x="311700" y="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000000"/>
              </a:buClr>
              <a:buSzPts val="2800"/>
              <a:buFont typeface="Arial"/>
              <a:buNone/>
            </a:pPr>
            <a:r>
              <a:rPr b="1" lang="en-GB" sz="3200">
                <a:latin typeface="Montserrat"/>
                <a:ea typeface="Montserrat"/>
                <a:cs typeface="Montserrat"/>
                <a:sym typeface="Montserrat"/>
              </a:rPr>
              <a:t>Score Matrix</a:t>
            </a:r>
            <a:endParaRPr b="1" sz="3200">
              <a:latin typeface="Montserrat"/>
              <a:ea typeface="Montserrat"/>
              <a:cs typeface="Montserrat"/>
              <a:sym typeface="Montserrat"/>
            </a:endParaRPr>
          </a:p>
          <a:p>
            <a:pPr indent="0" lvl="0" marL="0" rtl="0" algn="l">
              <a:lnSpc>
                <a:spcPct val="100000"/>
              </a:lnSpc>
              <a:spcBef>
                <a:spcPts val="0"/>
              </a:spcBef>
              <a:spcAft>
                <a:spcPts val="0"/>
              </a:spcAft>
              <a:buSzPts val="2800"/>
              <a:buNone/>
            </a:pPr>
            <a:r>
              <a:t/>
            </a:r>
            <a:endParaRPr/>
          </a:p>
        </p:txBody>
      </p:sp>
      <p:sp>
        <p:nvSpPr>
          <p:cNvPr id="274" name="Google Shape;274;gf7ed0a0bd6_1_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pic>
        <p:nvPicPr>
          <p:cNvPr id="275" name="Google Shape;275;gf7ed0a0bd6_1_3"/>
          <p:cNvPicPr preferRelativeResize="0"/>
          <p:nvPr/>
        </p:nvPicPr>
        <p:blipFill rotWithShape="1">
          <a:blip r:embed="rId3">
            <a:alphaModFix/>
          </a:blip>
          <a:srcRect b="0" l="0" r="0" t="0"/>
          <a:stretch/>
        </p:blipFill>
        <p:spPr>
          <a:xfrm>
            <a:off x="491000" y="1152475"/>
            <a:ext cx="8653000" cy="298827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200">
                <a:latin typeface="Montserrat"/>
                <a:ea typeface="Montserrat"/>
                <a:cs typeface="Montserrat"/>
                <a:sym typeface="Montserrat"/>
              </a:rPr>
              <a:t>Challenges</a:t>
            </a:r>
            <a:endParaRPr b="1" sz="3200">
              <a:latin typeface="Montserrat"/>
              <a:ea typeface="Montserrat"/>
              <a:cs typeface="Montserrat"/>
              <a:sym typeface="Montserrat"/>
            </a:endParaRPr>
          </a:p>
        </p:txBody>
      </p:sp>
      <p:sp>
        <p:nvSpPr>
          <p:cNvPr id="281" name="Google Shape;281;p26"/>
          <p:cNvSpPr txBox="1"/>
          <p:nvPr>
            <p:ph idx="1" type="body"/>
          </p:nvPr>
        </p:nvSpPr>
        <p:spPr>
          <a:xfrm>
            <a:off x="311700" y="2154600"/>
            <a:ext cx="4410000" cy="1483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Feature engineering.</a:t>
            </a:r>
            <a:endParaRPr b="1">
              <a:solidFill>
                <a:schemeClr val="lt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Finding optimum number of Cluster</a:t>
            </a:r>
            <a:endParaRPr b="1">
              <a:solidFill>
                <a:schemeClr val="lt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Text preprocessing </a:t>
            </a:r>
            <a:endParaRPr b="1">
              <a:solidFill>
                <a:schemeClr val="lt1"/>
              </a:solidFill>
              <a:latin typeface="Montserrat"/>
              <a:ea typeface="Montserrat"/>
              <a:cs typeface="Montserrat"/>
              <a:sym typeface="Montserrat"/>
            </a:endParaRPr>
          </a:p>
        </p:txBody>
      </p:sp>
      <p:pic>
        <p:nvPicPr>
          <p:cNvPr id="282" name="Google Shape;282;p26"/>
          <p:cNvPicPr preferRelativeResize="0"/>
          <p:nvPr/>
        </p:nvPicPr>
        <p:blipFill rotWithShape="1">
          <a:blip r:embed="rId3">
            <a:alphaModFix/>
          </a:blip>
          <a:srcRect b="0" l="0" r="0" t="0"/>
          <a:stretch/>
        </p:blipFill>
        <p:spPr>
          <a:xfrm>
            <a:off x="5408050" y="1563475"/>
            <a:ext cx="3361974" cy="252865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7"/>
          <p:cNvSpPr txBox="1"/>
          <p:nvPr>
            <p:ph type="title"/>
          </p:nvPr>
        </p:nvSpPr>
        <p:spPr>
          <a:xfrm>
            <a:off x="311700" y="20657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200">
                <a:latin typeface="Montserrat"/>
                <a:ea typeface="Montserrat"/>
                <a:cs typeface="Montserrat"/>
                <a:sym typeface="Montserrat"/>
              </a:rPr>
              <a:t>Conclusion</a:t>
            </a:r>
            <a:endParaRPr b="1" sz="3200">
              <a:latin typeface="Montserrat"/>
              <a:ea typeface="Montserrat"/>
              <a:cs typeface="Montserrat"/>
              <a:sym typeface="Montserrat"/>
            </a:endParaRPr>
          </a:p>
        </p:txBody>
      </p:sp>
      <p:sp>
        <p:nvSpPr>
          <p:cNvPr id="288" name="Google Shape;288;p27"/>
          <p:cNvSpPr txBox="1"/>
          <p:nvPr/>
        </p:nvSpPr>
        <p:spPr>
          <a:xfrm>
            <a:off x="2380875" y="1979050"/>
            <a:ext cx="5786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27"/>
          <p:cNvSpPr txBox="1"/>
          <p:nvPr/>
        </p:nvSpPr>
        <p:spPr>
          <a:xfrm>
            <a:off x="0" y="863925"/>
            <a:ext cx="4309800" cy="3324600"/>
          </a:xfrm>
          <a:prstGeom prst="rect">
            <a:avLst/>
          </a:prstGeom>
          <a:noFill/>
          <a:ln>
            <a:noFill/>
          </a:ln>
        </p:spPr>
        <p:txBody>
          <a:bodyPr anchorCtr="0" anchor="t" bIns="91425" lIns="91425" spcFirstLastPara="1" rIns="91425" wrap="square" tIns="91425">
            <a:spAutoFit/>
          </a:bodyPr>
          <a:lstStyle/>
          <a:p>
            <a:pPr indent="0" lvl="0" marL="457200" marR="0" rtl="0" algn="just">
              <a:lnSpc>
                <a:spcPct val="100000"/>
              </a:lnSpc>
              <a:spcBef>
                <a:spcPts val="1200"/>
              </a:spcBef>
              <a:spcAft>
                <a:spcPts val="0"/>
              </a:spcAft>
              <a:buClr>
                <a:srgbClr val="000000"/>
              </a:buClr>
              <a:buSzPts val="1700"/>
              <a:buFont typeface="Arial"/>
              <a:buNone/>
            </a:pPr>
            <a:r>
              <a:t/>
            </a:r>
            <a:endParaRPr b="0" i="0" sz="1700" u="none" cap="none" strike="noStrike">
              <a:solidFill>
                <a:srgbClr val="000000"/>
              </a:solidFill>
              <a:latin typeface="Times New Roman"/>
              <a:ea typeface="Times New Roman"/>
              <a:cs typeface="Times New Roman"/>
              <a:sym typeface="Times New Roman"/>
            </a:endParaRPr>
          </a:p>
          <a:p>
            <a:pPr indent="-381000" lvl="0" marL="457200" marR="0" rtl="0" algn="just">
              <a:lnSpc>
                <a:spcPct val="100000"/>
              </a:lnSpc>
              <a:spcBef>
                <a:spcPts val="1200"/>
              </a:spcBef>
              <a:spcAft>
                <a:spcPts val="0"/>
              </a:spcAft>
              <a:buClr>
                <a:schemeClr val="lt1"/>
              </a:buClr>
              <a:buSzPts val="2400"/>
              <a:buFont typeface="Montserrat"/>
              <a:buChar char="●"/>
            </a:pPr>
            <a:r>
              <a:rPr b="0" i="0" lang="en-GB" sz="1700" u="none" cap="none" strike="noStrike">
                <a:solidFill>
                  <a:srgbClr val="000000"/>
                </a:solidFill>
                <a:latin typeface="Times New Roman"/>
                <a:ea typeface="Times New Roman"/>
                <a:cs typeface="Times New Roman"/>
                <a:sym typeface="Times New Roman"/>
              </a:rPr>
              <a:t>We got best cluster as 3 in k means and in hierarchical</a:t>
            </a:r>
            <a:endParaRPr b="0" i="0" sz="1700" u="none" cap="none" strike="noStrike">
              <a:solidFill>
                <a:srgbClr val="000000"/>
              </a:solidFill>
              <a:latin typeface="Times New Roman"/>
              <a:ea typeface="Times New Roman"/>
              <a:cs typeface="Times New Roman"/>
              <a:sym typeface="Times New Roman"/>
            </a:endParaRPr>
          </a:p>
          <a:p>
            <a:pPr indent="-381000" lvl="0" marL="457200" marR="0" rtl="0" algn="just">
              <a:lnSpc>
                <a:spcPct val="100000"/>
              </a:lnSpc>
              <a:spcBef>
                <a:spcPts val="1200"/>
              </a:spcBef>
              <a:spcAft>
                <a:spcPts val="0"/>
              </a:spcAft>
              <a:buClr>
                <a:schemeClr val="lt1"/>
              </a:buClr>
              <a:buSzPts val="2400"/>
              <a:buFont typeface="Montserrat"/>
              <a:buChar char="●"/>
            </a:pPr>
            <a:r>
              <a:rPr b="0" i="0" lang="en-GB" sz="1700" u="none" cap="none" strike="noStrike">
                <a:solidFill>
                  <a:srgbClr val="000000"/>
                </a:solidFill>
                <a:latin typeface="Times New Roman"/>
                <a:ea typeface="Times New Roman"/>
                <a:cs typeface="Times New Roman"/>
                <a:sym typeface="Times New Roman"/>
              </a:rPr>
              <a:t> Best no of cluster for sentiment analysis (unsupervised) is 2 i.e. for positive and negative reviews</a:t>
            </a:r>
            <a:endParaRPr b="0" i="0" sz="1700" u="none" cap="none" strike="noStrike">
              <a:solidFill>
                <a:srgbClr val="000000"/>
              </a:solidFill>
              <a:latin typeface="Times New Roman"/>
              <a:ea typeface="Times New Roman"/>
              <a:cs typeface="Times New Roman"/>
              <a:sym typeface="Times New Roman"/>
            </a:endParaRPr>
          </a:p>
          <a:p>
            <a:pPr indent="-381000" lvl="0" marL="457200" marR="0" rtl="0" algn="just">
              <a:lnSpc>
                <a:spcPct val="100000"/>
              </a:lnSpc>
              <a:spcBef>
                <a:spcPts val="1200"/>
              </a:spcBef>
              <a:spcAft>
                <a:spcPts val="0"/>
              </a:spcAft>
              <a:buClr>
                <a:schemeClr val="lt1"/>
              </a:buClr>
              <a:buSzPts val="2400"/>
              <a:buFont typeface="Montserrat"/>
              <a:buChar char="●"/>
            </a:pPr>
            <a:r>
              <a:rPr b="0" i="0" lang="en-GB" sz="1700" u="none" cap="none" strike="noStrike">
                <a:solidFill>
                  <a:srgbClr val="000000"/>
                </a:solidFill>
                <a:latin typeface="Times New Roman"/>
                <a:ea typeface="Times New Roman"/>
                <a:cs typeface="Times New Roman"/>
                <a:sym typeface="Times New Roman"/>
              </a:rPr>
              <a:t>Best model we found for sentiment analysis(Supervised) are Lightgbm and logistic regression </a:t>
            </a:r>
            <a:endParaRPr b="0" i="0" sz="1700" u="none" cap="none" strike="noStrike">
              <a:solidFill>
                <a:srgbClr val="000000"/>
              </a:solidFill>
              <a:latin typeface="Times New Roman"/>
              <a:ea typeface="Times New Roman"/>
              <a:cs typeface="Times New Roman"/>
              <a:sym typeface="Times New Roman"/>
            </a:endParaRPr>
          </a:p>
        </p:txBody>
      </p:sp>
      <p:pic>
        <p:nvPicPr>
          <p:cNvPr id="290" name="Google Shape;290;p27"/>
          <p:cNvPicPr preferRelativeResize="0"/>
          <p:nvPr/>
        </p:nvPicPr>
        <p:blipFill rotWithShape="1">
          <a:blip r:embed="rId3">
            <a:alphaModFix/>
          </a:blip>
          <a:srcRect b="0" l="0" r="0" t="0"/>
          <a:stretch/>
        </p:blipFill>
        <p:spPr>
          <a:xfrm>
            <a:off x="5529398" y="1179563"/>
            <a:ext cx="3057149" cy="305714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8"/>
          <p:cNvSpPr txBox="1"/>
          <p:nvPr>
            <p:ph type="title"/>
          </p:nvPr>
        </p:nvSpPr>
        <p:spPr>
          <a:xfrm>
            <a:off x="311700" y="214817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4000">
                <a:latin typeface="Montserrat"/>
                <a:ea typeface="Montserrat"/>
                <a:cs typeface="Montserrat"/>
                <a:sym typeface="Montserrat"/>
              </a:rPr>
              <a:t>Thank You</a:t>
            </a:r>
            <a:endParaRPr sz="4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4"/>
          <p:cNvSpPr txBox="1"/>
          <p:nvPr>
            <p:ph type="title"/>
          </p:nvPr>
        </p:nvSpPr>
        <p:spPr>
          <a:xfrm>
            <a:off x="311700" y="100140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200">
                <a:latin typeface="Montserrat"/>
                <a:ea typeface="Montserrat"/>
                <a:cs typeface="Montserrat"/>
                <a:sym typeface="Montserrat"/>
              </a:rPr>
              <a:t>Problem Statement</a:t>
            </a:r>
            <a:endParaRPr b="1" sz="3200">
              <a:latin typeface="Montserrat"/>
              <a:ea typeface="Montserrat"/>
              <a:cs typeface="Montserrat"/>
              <a:sym typeface="Montserrat"/>
            </a:endParaRPr>
          </a:p>
        </p:txBody>
      </p:sp>
      <p:sp>
        <p:nvSpPr>
          <p:cNvPr id="73" name="Google Shape;73;p4"/>
          <p:cNvSpPr txBox="1"/>
          <p:nvPr>
            <p:ph idx="1" type="body"/>
          </p:nvPr>
        </p:nvSpPr>
        <p:spPr>
          <a:xfrm>
            <a:off x="311700" y="2214100"/>
            <a:ext cx="8520600" cy="965700"/>
          </a:xfrm>
          <a:prstGeom prst="rect">
            <a:avLst/>
          </a:prstGeom>
          <a:noFill/>
          <a:ln>
            <a:noFill/>
          </a:ln>
        </p:spPr>
        <p:txBody>
          <a:bodyPr anchorCtr="0" anchor="t" bIns="91425" lIns="91425" spcFirstLastPara="1" rIns="91425" wrap="square" tIns="91425">
            <a:noAutofit/>
          </a:bodyPr>
          <a:lstStyle/>
          <a:p>
            <a:pPr indent="0" lvl="0" marL="0" rtl="0" algn="ctr">
              <a:lnSpc>
                <a:spcPct val="135714"/>
              </a:lnSpc>
              <a:spcBef>
                <a:spcPts val="0"/>
              </a:spcBef>
              <a:spcAft>
                <a:spcPts val="0"/>
              </a:spcAft>
              <a:buSzPts val="1800"/>
              <a:buNone/>
            </a:pPr>
            <a:r>
              <a:rPr b="1" lang="en-GB" sz="2400">
                <a:solidFill>
                  <a:schemeClr val="lt1"/>
                </a:solidFill>
                <a:latin typeface="Montserrat"/>
                <a:ea typeface="Montserrat"/>
                <a:cs typeface="Montserrat"/>
                <a:sym typeface="Montserrat"/>
              </a:rPr>
              <a:t>Create hotel clusters based on cuisines and sentiment analysis of the  customer reviews</a:t>
            </a:r>
            <a:endParaRPr sz="1850">
              <a:solidFill>
                <a:srgbClr val="82C6FF"/>
              </a:solidFill>
              <a:highlight>
                <a:srgbClr val="1E1E1E"/>
              </a:highlight>
              <a:latin typeface="Courier New"/>
              <a:ea typeface="Courier New"/>
              <a:cs typeface="Courier New"/>
              <a:sym typeface="Courier New"/>
            </a:endParaRPr>
          </a:p>
          <a:p>
            <a:pPr indent="0" lvl="0" marL="0" rtl="0" algn="ctr">
              <a:lnSpc>
                <a:spcPct val="115000"/>
              </a:lnSpc>
              <a:spcBef>
                <a:spcPts val="0"/>
              </a:spcBef>
              <a:spcAft>
                <a:spcPts val="0"/>
              </a:spcAft>
              <a:buSzPts val="1800"/>
              <a:buNone/>
            </a:pPr>
            <a:r>
              <a:t/>
            </a:r>
            <a:endParaRPr sz="2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5"/>
          <p:cNvSpPr txBox="1"/>
          <p:nvPr>
            <p:ph type="title"/>
          </p:nvPr>
        </p:nvSpPr>
        <p:spPr>
          <a:xfrm>
            <a:off x="311700" y="4543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200">
                <a:latin typeface="Montserrat"/>
                <a:ea typeface="Montserrat"/>
                <a:cs typeface="Montserrat"/>
                <a:sym typeface="Montserrat"/>
              </a:rPr>
              <a:t>Data Summary</a:t>
            </a:r>
            <a:endParaRPr/>
          </a:p>
        </p:txBody>
      </p:sp>
      <p:sp>
        <p:nvSpPr>
          <p:cNvPr id="79" name="Google Shape;79;p5"/>
          <p:cNvSpPr txBox="1"/>
          <p:nvPr>
            <p:ph idx="1" type="body"/>
          </p:nvPr>
        </p:nvSpPr>
        <p:spPr>
          <a:xfrm>
            <a:off x="311700" y="1855025"/>
            <a:ext cx="8520600" cy="2025300"/>
          </a:xfrm>
          <a:prstGeom prst="rect">
            <a:avLst/>
          </a:prstGeom>
          <a:noFill/>
          <a:ln>
            <a:noFill/>
          </a:ln>
        </p:spPr>
        <p:txBody>
          <a:bodyPr anchorCtr="0" anchor="t" bIns="91425" lIns="91425" spcFirstLastPara="1" rIns="91425" wrap="square" tIns="91425">
            <a:noAutofit/>
          </a:bodyPr>
          <a:lstStyle/>
          <a:p>
            <a:pPr indent="0" lvl="0" marL="457200" rtl="0" algn="just">
              <a:lnSpc>
                <a:spcPct val="100000"/>
              </a:lnSpc>
              <a:spcBef>
                <a:spcPts val="0"/>
              </a:spcBef>
              <a:spcAft>
                <a:spcPts val="0"/>
              </a:spcAft>
              <a:buSzPts val="1800"/>
              <a:buNone/>
            </a:pPr>
            <a:r>
              <a:rPr b="1" lang="en-GB" sz="1600">
                <a:solidFill>
                  <a:srgbClr val="000000"/>
                </a:solidFill>
              </a:rPr>
              <a:t>Zomato Restaurant names and Metadata (clustering)</a:t>
            </a:r>
            <a:endParaRPr sz="1500">
              <a:solidFill>
                <a:srgbClr val="000000"/>
              </a:solidFill>
            </a:endParaRPr>
          </a:p>
          <a:p>
            <a:pPr indent="-323850" lvl="0" marL="1371600" rtl="0" algn="just">
              <a:lnSpc>
                <a:spcPct val="100000"/>
              </a:lnSpc>
              <a:spcBef>
                <a:spcPts val="1200"/>
              </a:spcBef>
              <a:spcAft>
                <a:spcPts val="0"/>
              </a:spcAft>
              <a:buClr>
                <a:srgbClr val="000000"/>
              </a:buClr>
              <a:buSzPts val="1500"/>
              <a:buChar char="●"/>
            </a:pPr>
            <a:r>
              <a:rPr lang="en-GB" sz="1500">
                <a:solidFill>
                  <a:srgbClr val="000000"/>
                </a:solidFill>
              </a:rPr>
              <a:t>Name: Name of Restaurants</a:t>
            </a:r>
            <a:endParaRPr sz="1500">
              <a:solidFill>
                <a:srgbClr val="000000"/>
              </a:solidFill>
            </a:endParaRPr>
          </a:p>
          <a:p>
            <a:pPr indent="-323850" lvl="0" marL="1371600" rtl="0" algn="just">
              <a:lnSpc>
                <a:spcPct val="100000"/>
              </a:lnSpc>
              <a:spcBef>
                <a:spcPts val="0"/>
              </a:spcBef>
              <a:spcAft>
                <a:spcPts val="0"/>
              </a:spcAft>
              <a:buClr>
                <a:srgbClr val="000000"/>
              </a:buClr>
              <a:buSzPts val="1500"/>
              <a:buChar char="●"/>
            </a:pPr>
            <a:r>
              <a:rPr lang="en-GB" sz="1500">
                <a:solidFill>
                  <a:srgbClr val="000000"/>
                </a:solidFill>
              </a:rPr>
              <a:t>Links: URL Links of Restaurants</a:t>
            </a:r>
            <a:endParaRPr sz="1500">
              <a:solidFill>
                <a:srgbClr val="000000"/>
              </a:solidFill>
            </a:endParaRPr>
          </a:p>
          <a:p>
            <a:pPr indent="-323850" lvl="0" marL="1371600" rtl="0" algn="just">
              <a:lnSpc>
                <a:spcPct val="100000"/>
              </a:lnSpc>
              <a:spcBef>
                <a:spcPts val="0"/>
              </a:spcBef>
              <a:spcAft>
                <a:spcPts val="0"/>
              </a:spcAft>
              <a:buClr>
                <a:srgbClr val="000000"/>
              </a:buClr>
              <a:buSzPts val="1500"/>
              <a:buChar char="●"/>
            </a:pPr>
            <a:r>
              <a:rPr lang="en-GB" sz="1500">
                <a:solidFill>
                  <a:srgbClr val="000000"/>
                </a:solidFill>
              </a:rPr>
              <a:t>Cost: Per person estimated Cost of dining</a:t>
            </a:r>
            <a:endParaRPr sz="1500">
              <a:solidFill>
                <a:srgbClr val="000000"/>
              </a:solidFill>
            </a:endParaRPr>
          </a:p>
          <a:p>
            <a:pPr indent="-323850" lvl="0" marL="1371600" rtl="0" algn="just">
              <a:lnSpc>
                <a:spcPct val="100000"/>
              </a:lnSpc>
              <a:spcBef>
                <a:spcPts val="0"/>
              </a:spcBef>
              <a:spcAft>
                <a:spcPts val="0"/>
              </a:spcAft>
              <a:buClr>
                <a:srgbClr val="000000"/>
              </a:buClr>
              <a:buSzPts val="1500"/>
              <a:buChar char="●"/>
            </a:pPr>
            <a:r>
              <a:rPr lang="en-GB" sz="1500">
                <a:solidFill>
                  <a:srgbClr val="000000"/>
                </a:solidFill>
              </a:rPr>
              <a:t>Collection: Tagging of Restaurants w.r.t. Zomato categories</a:t>
            </a:r>
            <a:endParaRPr sz="1500">
              <a:solidFill>
                <a:srgbClr val="000000"/>
              </a:solidFill>
            </a:endParaRPr>
          </a:p>
          <a:p>
            <a:pPr indent="-323850" lvl="0" marL="1371600" rtl="0" algn="just">
              <a:lnSpc>
                <a:spcPct val="100000"/>
              </a:lnSpc>
              <a:spcBef>
                <a:spcPts val="0"/>
              </a:spcBef>
              <a:spcAft>
                <a:spcPts val="0"/>
              </a:spcAft>
              <a:buClr>
                <a:srgbClr val="000000"/>
              </a:buClr>
              <a:buSzPts val="1500"/>
              <a:buChar char="●"/>
            </a:pPr>
            <a:r>
              <a:rPr lang="en-GB" sz="1500">
                <a:solidFill>
                  <a:srgbClr val="000000"/>
                </a:solidFill>
              </a:rPr>
              <a:t>Cuisines: Cuisines served by Restaurants</a:t>
            </a:r>
            <a:endParaRPr sz="1500">
              <a:solidFill>
                <a:srgbClr val="000000"/>
              </a:solidFill>
            </a:endParaRPr>
          </a:p>
          <a:p>
            <a:pPr indent="-323850" lvl="0" marL="1371600" rtl="0" algn="just">
              <a:lnSpc>
                <a:spcPct val="100000"/>
              </a:lnSpc>
              <a:spcBef>
                <a:spcPts val="0"/>
              </a:spcBef>
              <a:spcAft>
                <a:spcPts val="0"/>
              </a:spcAft>
              <a:buClr>
                <a:srgbClr val="000000"/>
              </a:buClr>
              <a:buSzPts val="1500"/>
              <a:buChar char="●"/>
            </a:pPr>
            <a:r>
              <a:rPr lang="en-GB" sz="1500">
                <a:solidFill>
                  <a:srgbClr val="000000"/>
                </a:solidFill>
              </a:rPr>
              <a:t>Timings: Restaurant Timings </a:t>
            </a:r>
            <a:endParaRPr sz="1500">
              <a:solidFill>
                <a:srgbClr val="000000"/>
              </a:solidFill>
            </a:endParaRPr>
          </a:p>
          <a:p>
            <a:pPr indent="0" lvl="0" marL="0" rtl="0" algn="just">
              <a:lnSpc>
                <a:spcPct val="100000"/>
              </a:lnSpc>
              <a:spcBef>
                <a:spcPts val="1200"/>
              </a:spcBef>
              <a:spcAft>
                <a:spcPts val="0"/>
              </a:spcAft>
              <a:buSzPts val="1800"/>
              <a:buNone/>
            </a:pPr>
            <a:r>
              <a:t/>
            </a:r>
            <a:endParaRPr sz="1500">
              <a:solidFill>
                <a:srgbClr val="000000"/>
              </a:solidFill>
            </a:endParaRPr>
          </a:p>
          <a:p>
            <a:pPr indent="0" lvl="0" marL="0" rtl="0" algn="just">
              <a:lnSpc>
                <a:spcPct val="100000"/>
              </a:lnSpc>
              <a:spcBef>
                <a:spcPts val="1200"/>
              </a:spcBef>
              <a:spcAft>
                <a:spcPts val="1200"/>
              </a:spcAft>
              <a:buSzPts val="1800"/>
              <a:buNone/>
            </a:pPr>
            <a:r>
              <a:t/>
            </a:r>
            <a:endParaRPr sz="15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gf645cc9ad5_0_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000000"/>
              </a:buClr>
              <a:buSzPts val="2800"/>
              <a:buFont typeface="Arial"/>
              <a:buNone/>
            </a:pPr>
            <a:r>
              <a:rPr b="1" lang="en-GB" sz="3200">
                <a:latin typeface="Montserrat"/>
                <a:ea typeface="Montserrat"/>
                <a:cs typeface="Montserrat"/>
                <a:sym typeface="Montserrat"/>
              </a:rPr>
              <a:t>Data Summary</a:t>
            </a:r>
            <a:endParaRPr/>
          </a:p>
          <a:p>
            <a:pPr indent="0" lvl="0" marL="0" rtl="0" algn="l">
              <a:lnSpc>
                <a:spcPct val="100000"/>
              </a:lnSpc>
              <a:spcBef>
                <a:spcPts val="0"/>
              </a:spcBef>
              <a:spcAft>
                <a:spcPts val="0"/>
              </a:spcAft>
              <a:buSzPts val="2800"/>
              <a:buNone/>
            </a:pPr>
            <a:r>
              <a:t/>
            </a:r>
            <a:endParaRPr/>
          </a:p>
        </p:txBody>
      </p:sp>
      <p:sp>
        <p:nvSpPr>
          <p:cNvPr id="85" name="Google Shape;85;gf645cc9ad5_0_9"/>
          <p:cNvSpPr txBox="1"/>
          <p:nvPr>
            <p:ph idx="1" type="body"/>
          </p:nvPr>
        </p:nvSpPr>
        <p:spPr>
          <a:xfrm>
            <a:off x="311700" y="1860175"/>
            <a:ext cx="8520600" cy="2017500"/>
          </a:xfrm>
          <a:prstGeom prst="rect">
            <a:avLst/>
          </a:prstGeom>
          <a:noFill/>
          <a:ln>
            <a:noFill/>
          </a:ln>
        </p:spPr>
        <p:txBody>
          <a:bodyPr anchorCtr="0" anchor="t" bIns="91425" lIns="91425" spcFirstLastPara="1" rIns="91425" wrap="square" tIns="91425">
            <a:noAutofit/>
          </a:bodyPr>
          <a:lstStyle/>
          <a:p>
            <a:pPr indent="0" lvl="0" marL="457200" rtl="0" algn="just">
              <a:lnSpc>
                <a:spcPct val="100000"/>
              </a:lnSpc>
              <a:spcBef>
                <a:spcPts val="0"/>
              </a:spcBef>
              <a:spcAft>
                <a:spcPts val="0"/>
              </a:spcAft>
              <a:buSzPts val="1800"/>
              <a:buNone/>
            </a:pPr>
            <a:r>
              <a:rPr b="1" lang="en-GB" sz="1600">
                <a:solidFill>
                  <a:srgbClr val="000000"/>
                </a:solidFill>
              </a:rPr>
              <a:t>Restaurant: Name of the Restaurant (sentiment analysis )</a:t>
            </a:r>
            <a:endParaRPr sz="1500">
              <a:solidFill>
                <a:srgbClr val="000000"/>
              </a:solidFill>
            </a:endParaRPr>
          </a:p>
          <a:p>
            <a:pPr indent="-323850" lvl="0" marL="1371600" rtl="0" algn="just">
              <a:lnSpc>
                <a:spcPct val="100000"/>
              </a:lnSpc>
              <a:spcBef>
                <a:spcPts val="1200"/>
              </a:spcBef>
              <a:spcAft>
                <a:spcPts val="0"/>
              </a:spcAft>
              <a:buClr>
                <a:srgbClr val="000000"/>
              </a:buClr>
              <a:buSzPts val="1500"/>
              <a:buChar char="●"/>
            </a:pPr>
            <a:r>
              <a:rPr lang="en-GB" sz="1500">
                <a:solidFill>
                  <a:srgbClr val="000000"/>
                </a:solidFill>
              </a:rPr>
              <a:t>Reviewer: Name of the Reviewer</a:t>
            </a:r>
            <a:endParaRPr sz="1500">
              <a:solidFill>
                <a:srgbClr val="000000"/>
              </a:solidFill>
            </a:endParaRPr>
          </a:p>
          <a:p>
            <a:pPr indent="-323850" lvl="0" marL="1371600" rtl="0" algn="just">
              <a:lnSpc>
                <a:spcPct val="100000"/>
              </a:lnSpc>
              <a:spcBef>
                <a:spcPts val="0"/>
              </a:spcBef>
              <a:spcAft>
                <a:spcPts val="0"/>
              </a:spcAft>
              <a:buClr>
                <a:srgbClr val="000000"/>
              </a:buClr>
              <a:buSzPts val="1500"/>
              <a:buChar char="●"/>
            </a:pPr>
            <a:r>
              <a:rPr lang="en-GB" sz="1500">
                <a:solidFill>
                  <a:srgbClr val="000000"/>
                </a:solidFill>
              </a:rPr>
              <a:t>Review: Review Text</a:t>
            </a:r>
            <a:endParaRPr sz="1500">
              <a:solidFill>
                <a:srgbClr val="000000"/>
              </a:solidFill>
            </a:endParaRPr>
          </a:p>
          <a:p>
            <a:pPr indent="-323850" lvl="0" marL="1371600" rtl="0" algn="just">
              <a:lnSpc>
                <a:spcPct val="100000"/>
              </a:lnSpc>
              <a:spcBef>
                <a:spcPts val="0"/>
              </a:spcBef>
              <a:spcAft>
                <a:spcPts val="0"/>
              </a:spcAft>
              <a:buClr>
                <a:srgbClr val="000000"/>
              </a:buClr>
              <a:buSzPts val="1500"/>
              <a:buChar char="●"/>
            </a:pPr>
            <a:r>
              <a:rPr lang="en-GB" sz="1500">
                <a:solidFill>
                  <a:srgbClr val="000000"/>
                </a:solidFill>
              </a:rPr>
              <a:t>Rating: Rating Provided by Reviewer</a:t>
            </a:r>
            <a:endParaRPr sz="1500">
              <a:solidFill>
                <a:srgbClr val="000000"/>
              </a:solidFill>
            </a:endParaRPr>
          </a:p>
          <a:p>
            <a:pPr indent="-323850" lvl="0" marL="1371600" rtl="0" algn="just">
              <a:lnSpc>
                <a:spcPct val="100000"/>
              </a:lnSpc>
              <a:spcBef>
                <a:spcPts val="0"/>
              </a:spcBef>
              <a:spcAft>
                <a:spcPts val="0"/>
              </a:spcAft>
              <a:buClr>
                <a:srgbClr val="000000"/>
              </a:buClr>
              <a:buSzPts val="1500"/>
              <a:buChar char="●"/>
            </a:pPr>
            <a:r>
              <a:rPr lang="en-GB" sz="1500">
                <a:solidFill>
                  <a:srgbClr val="000000"/>
                </a:solidFill>
              </a:rPr>
              <a:t>MetaData: Reviewer Metadata - No. of Reviews and followers</a:t>
            </a:r>
            <a:endParaRPr sz="1500">
              <a:solidFill>
                <a:srgbClr val="000000"/>
              </a:solidFill>
            </a:endParaRPr>
          </a:p>
          <a:p>
            <a:pPr indent="-323850" lvl="0" marL="1371600" rtl="0" algn="just">
              <a:lnSpc>
                <a:spcPct val="100000"/>
              </a:lnSpc>
              <a:spcBef>
                <a:spcPts val="0"/>
              </a:spcBef>
              <a:spcAft>
                <a:spcPts val="0"/>
              </a:spcAft>
              <a:buClr>
                <a:srgbClr val="000000"/>
              </a:buClr>
              <a:buSzPts val="1500"/>
              <a:buChar char="●"/>
            </a:pPr>
            <a:r>
              <a:rPr lang="en-GB" sz="1500">
                <a:solidFill>
                  <a:srgbClr val="000000"/>
                </a:solidFill>
              </a:rPr>
              <a:t>Time: Date and Time of Review</a:t>
            </a:r>
            <a:endParaRPr sz="1500">
              <a:solidFill>
                <a:srgbClr val="000000"/>
              </a:solidFill>
            </a:endParaRPr>
          </a:p>
          <a:p>
            <a:pPr indent="-323850" lvl="0" marL="1371600" rtl="0" algn="just">
              <a:lnSpc>
                <a:spcPct val="100000"/>
              </a:lnSpc>
              <a:spcBef>
                <a:spcPts val="0"/>
              </a:spcBef>
              <a:spcAft>
                <a:spcPts val="0"/>
              </a:spcAft>
              <a:buClr>
                <a:srgbClr val="000000"/>
              </a:buClr>
              <a:buSzPts val="1500"/>
              <a:buChar char="●"/>
            </a:pPr>
            <a:r>
              <a:rPr lang="en-GB" sz="1500">
                <a:solidFill>
                  <a:srgbClr val="000000"/>
                </a:solidFill>
              </a:rPr>
              <a:t>Pictures: No. of pictures posted with the review</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6"/>
          <p:cNvSpPr txBox="1"/>
          <p:nvPr>
            <p:ph type="title"/>
          </p:nvPr>
        </p:nvSpPr>
        <p:spPr>
          <a:xfrm>
            <a:off x="311700" y="1402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200">
                <a:latin typeface="Montserrat"/>
                <a:ea typeface="Montserrat"/>
                <a:cs typeface="Montserrat"/>
                <a:sym typeface="Montserrat"/>
              </a:rPr>
              <a:t>Pipeline</a:t>
            </a:r>
            <a:endParaRPr b="1" sz="3200">
              <a:latin typeface="Montserrat"/>
              <a:ea typeface="Montserrat"/>
              <a:cs typeface="Montserrat"/>
              <a:sym typeface="Montserrat"/>
            </a:endParaRPr>
          </a:p>
        </p:txBody>
      </p:sp>
      <p:sp>
        <p:nvSpPr>
          <p:cNvPr id="91" name="Google Shape;91;p6"/>
          <p:cNvSpPr/>
          <p:nvPr/>
        </p:nvSpPr>
        <p:spPr>
          <a:xfrm>
            <a:off x="489425" y="1075575"/>
            <a:ext cx="2589600" cy="961200"/>
          </a:xfrm>
          <a:prstGeom prst="homePlate">
            <a:avLst>
              <a:gd fmla="val 50000"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6"/>
          <p:cNvSpPr/>
          <p:nvPr/>
        </p:nvSpPr>
        <p:spPr>
          <a:xfrm>
            <a:off x="3269750" y="1017725"/>
            <a:ext cx="2937300" cy="1019100"/>
          </a:xfrm>
          <a:prstGeom prst="chevron">
            <a:avLst>
              <a:gd fmla="val 50000"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6"/>
          <p:cNvSpPr/>
          <p:nvPr/>
        </p:nvSpPr>
        <p:spPr>
          <a:xfrm>
            <a:off x="6207125" y="954425"/>
            <a:ext cx="2442600" cy="1082400"/>
          </a:xfrm>
          <a:prstGeom prst="chevron">
            <a:avLst>
              <a:gd fmla="val 50000"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6"/>
          <p:cNvSpPr txBox="1"/>
          <p:nvPr/>
        </p:nvSpPr>
        <p:spPr>
          <a:xfrm>
            <a:off x="644500" y="1325325"/>
            <a:ext cx="19578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rgbClr val="FFFFFF"/>
                </a:solidFill>
                <a:latin typeface="Montserrat"/>
                <a:ea typeface="Montserrat"/>
                <a:cs typeface="Montserrat"/>
                <a:sym typeface="Montserrat"/>
              </a:rPr>
              <a:t>Data Cleaning</a:t>
            </a:r>
            <a:endParaRPr b="1" i="0" sz="1800" u="none" cap="none" strike="noStrike">
              <a:solidFill>
                <a:srgbClr val="FFFFFF"/>
              </a:solidFill>
              <a:latin typeface="Montserrat"/>
              <a:ea typeface="Montserrat"/>
              <a:cs typeface="Montserrat"/>
              <a:sym typeface="Montserrat"/>
            </a:endParaRPr>
          </a:p>
        </p:txBody>
      </p:sp>
      <p:sp>
        <p:nvSpPr>
          <p:cNvPr id="95" name="Google Shape;95;p6"/>
          <p:cNvSpPr txBox="1"/>
          <p:nvPr/>
        </p:nvSpPr>
        <p:spPr>
          <a:xfrm>
            <a:off x="3853175" y="1325325"/>
            <a:ext cx="22026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rgbClr val="FFFFFF"/>
                </a:solidFill>
                <a:latin typeface="Montserrat"/>
                <a:ea typeface="Montserrat"/>
                <a:cs typeface="Montserrat"/>
                <a:sym typeface="Montserrat"/>
              </a:rPr>
              <a:t>Data Exploration</a:t>
            </a:r>
            <a:endParaRPr b="0" i="0" sz="1400" u="none" cap="none" strike="noStrike">
              <a:solidFill>
                <a:srgbClr val="FFFFFF"/>
              </a:solidFill>
              <a:latin typeface="Arial"/>
              <a:ea typeface="Arial"/>
              <a:cs typeface="Arial"/>
              <a:sym typeface="Arial"/>
            </a:endParaRPr>
          </a:p>
        </p:txBody>
      </p:sp>
      <p:sp>
        <p:nvSpPr>
          <p:cNvPr id="96" name="Google Shape;96;p6"/>
          <p:cNvSpPr txBox="1"/>
          <p:nvPr/>
        </p:nvSpPr>
        <p:spPr>
          <a:xfrm>
            <a:off x="6874500" y="1296425"/>
            <a:ext cx="19578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rgbClr val="FFFFFF"/>
                </a:solidFill>
                <a:latin typeface="Montserrat"/>
                <a:ea typeface="Montserrat"/>
                <a:cs typeface="Montserrat"/>
                <a:sym typeface="Montserrat"/>
              </a:rPr>
              <a:t>Modeling</a:t>
            </a:r>
            <a:endParaRPr b="1" i="0" sz="1800" u="none" cap="none" strike="noStrike">
              <a:solidFill>
                <a:srgbClr val="FFFFFF"/>
              </a:solidFill>
              <a:latin typeface="Montserrat"/>
              <a:ea typeface="Montserrat"/>
              <a:cs typeface="Montserrat"/>
              <a:sym typeface="Montserrat"/>
            </a:endParaRPr>
          </a:p>
        </p:txBody>
      </p:sp>
      <p:sp>
        <p:nvSpPr>
          <p:cNvPr id="97" name="Google Shape;97;p6"/>
          <p:cNvSpPr txBox="1"/>
          <p:nvPr/>
        </p:nvSpPr>
        <p:spPr>
          <a:xfrm>
            <a:off x="533925" y="2189100"/>
            <a:ext cx="2331600" cy="2878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1" i="0" lang="en-GB" sz="1600" u="none" cap="none" strike="noStrike">
                <a:solidFill>
                  <a:schemeClr val="lt1"/>
                </a:solidFill>
                <a:latin typeface="Montserrat"/>
                <a:ea typeface="Montserrat"/>
                <a:cs typeface="Montserrat"/>
                <a:sym typeface="Montserrat"/>
              </a:rPr>
              <a:t>Understanding and Cleaning</a:t>
            </a:r>
            <a:endParaRPr b="1" i="0" sz="1600" u="none" cap="none" strike="noStrike">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Montserrat"/>
              <a:ea typeface="Montserrat"/>
              <a:cs typeface="Montserrat"/>
              <a:sym typeface="Montserrat"/>
            </a:endParaRPr>
          </a:p>
          <a:p>
            <a:pPr indent="-330200" lvl="0" marL="457200" marR="0" rtl="0" algn="l">
              <a:lnSpc>
                <a:spcPct val="100000"/>
              </a:lnSpc>
              <a:spcBef>
                <a:spcPts val="0"/>
              </a:spcBef>
              <a:spcAft>
                <a:spcPts val="0"/>
              </a:spcAft>
              <a:buClr>
                <a:schemeClr val="lt1"/>
              </a:buClr>
              <a:buSzPts val="1600"/>
              <a:buFont typeface="Montserrat"/>
              <a:buChar char="●"/>
            </a:pPr>
            <a:r>
              <a:rPr b="0" i="0" lang="en-GB" sz="1600" u="none" cap="none" strike="noStrike">
                <a:solidFill>
                  <a:schemeClr val="lt1"/>
                </a:solidFill>
                <a:latin typeface="Montserrat"/>
                <a:ea typeface="Montserrat"/>
                <a:cs typeface="Montserrat"/>
                <a:sym typeface="Montserrat"/>
              </a:rPr>
              <a:t>Null value analysis</a:t>
            </a:r>
            <a:endParaRPr b="0" i="0" sz="1600" u="none" cap="none" strike="noStrike">
              <a:solidFill>
                <a:schemeClr val="lt1"/>
              </a:solidFill>
              <a:latin typeface="Montserrat"/>
              <a:ea typeface="Montserrat"/>
              <a:cs typeface="Montserrat"/>
              <a:sym typeface="Montserrat"/>
            </a:endParaRPr>
          </a:p>
          <a:p>
            <a:pPr indent="0" lvl="0" marL="45720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Montserrat"/>
              <a:ea typeface="Montserrat"/>
              <a:cs typeface="Montserrat"/>
              <a:sym typeface="Montserrat"/>
            </a:endParaRPr>
          </a:p>
          <a:p>
            <a:pPr indent="-330200" lvl="0" marL="457200" marR="0" rtl="0" algn="l">
              <a:lnSpc>
                <a:spcPct val="100000"/>
              </a:lnSpc>
              <a:spcBef>
                <a:spcPts val="0"/>
              </a:spcBef>
              <a:spcAft>
                <a:spcPts val="0"/>
              </a:spcAft>
              <a:buClr>
                <a:schemeClr val="lt1"/>
              </a:buClr>
              <a:buSzPts val="1600"/>
              <a:buFont typeface="Montserrat"/>
              <a:buChar char="●"/>
            </a:pPr>
            <a:r>
              <a:rPr b="0" i="0" lang="en-GB" sz="1600" u="none" cap="none" strike="noStrike">
                <a:solidFill>
                  <a:schemeClr val="lt1"/>
                </a:solidFill>
                <a:latin typeface="Montserrat"/>
                <a:ea typeface="Montserrat"/>
                <a:cs typeface="Montserrat"/>
                <a:sym typeface="Montserrat"/>
              </a:rPr>
              <a:t>Missing value treatment</a:t>
            </a:r>
            <a:endParaRPr b="0" i="0" sz="1600" u="none" cap="none" strike="noStrike">
              <a:solidFill>
                <a:schemeClr val="lt1"/>
              </a:solidFill>
              <a:latin typeface="Montserrat"/>
              <a:ea typeface="Montserrat"/>
              <a:cs typeface="Montserrat"/>
              <a:sym typeface="Montserrat"/>
            </a:endParaRPr>
          </a:p>
          <a:p>
            <a:pPr indent="0" lvl="0" marL="45720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Montserrat"/>
              <a:ea typeface="Montserrat"/>
              <a:cs typeface="Montserrat"/>
              <a:sym typeface="Montserrat"/>
            </a:endParaRPr>
          </a:p>
          <a:p>
            <a:pPr indent="-330200" lvl="0" marL="457200" marR="0" rtl="0" algn="l">
              <a:lnSpc>
                <a:spcPct val="100000"/>
              </a:lnSpc>
              <a:spcBef>
                <a:spcPts val="0"/>
              </a:spcBef>
              <a:spcAft>
                <a:spcPts val="0"/>
              </a:spcAft>
              <a:buClr>
                <a:schemeClr val="lt1"/>
              </a:buClr>
              <a:buSzPts val="1600"/>
              <a:buFont typeface="Montserrat"/>
              <a:buChar char="●"/>
            </a:pPr>
            <a:r>
              <a:rPr b="0" i="0" lang="en-GB" sz="1600" u="none" cap="none" strike="noStrike">
                <a:solidFill>
                  <a:schemeClr val="lt1"/>
                </a:solidFill>
                <a:latin typeface="Montserrat"/>
                <a:ea typeface="Montserrat"/>
                <a:cs typeface="Montserrat"/>
                <a:sym typeface="Montserrat"/>
              </a:rPr>
              <a:t>Outlier Treatment</a:t>
            </a:r>
            <a:endParaRPr b="0" i="0" sz="1600" u="none" cap="none" strike="noStrike">
              <a:solidFill>
                <a:schemeClr val="lt1"/>
              </a:solidFill>
              <a:latin typeface="Montserrat"/>
              <a:ea typeface="Montserrat"/>
              <a:cs typeface="Montserrat"/>
              <a:sym typeface="Montserrat"/>
            </a:endParaRPr>
          </a:p>
        </p:txBody>
      </p:sp>
      <p:sp>
        <p:nvSpPr>
          <p:cNvPr id="98" name="Google Shape;98;p6"/>
          <p:cNvSpPr txBox="1"/>
          <p:nvPr/>
        </p:nvSpPr>
        <p:spPr>
          <a:xfrm>
            <a:off x="3372650" y="2265300"/>
            <a:ext cx="2545200" cy="2139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1" i="0" lang="en-GB" sz="1600" u="none" cap="none" strike="noStrike">
                <a:solidFill>
                  <a:schemeClr val="lt1"/>
                </a:solidFill>
                <a:latin typeface="Montserrat"/>
                <a:ea typeface="Montserrat"/>
                <a:cs typeface="Montserrat"/>
                <a:sym typeface="Montserrat"/>
              </a:rPr>
              <a:t>Graphical</a:t>
            </a:r>
            <a:endParaRPr b="1" i="0" sz="1600" u="none" cap="none" strike="noStrike">
              <a:solidFill>
                <a:schemeClr val="lt1"/>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600"/>
              <a:buFont typeface="Arial"/>
              <a:buNone/>
            </a:pPr>
            <a:r>
              <a:t/>
            </a:r>
            <a:endParaRPr b="1" sz="1600">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Montserrat"/>
              <a:ea typeface="Montserrat"/>
              <a:cs typeface="Montserrat"/>
              <a:sym typeface="Montserrat"/>
            </a:endParaRPr>
          </a:p>
          <a:p>
            <a:pPr indent="-330200" lvl="0" marL="457200" marR="0" rtl="0" algn="l">
              <a:lnSpc>
                <a:spcPct val="100000"/>
              </a:lnSpc>
              <a:spcBef>
                <a:spcPts val="0"/>
              </a:spcBef>
              <a:spcAft>
                <a:spcPts val="0"/>
              </a:spcAft>
              <a:buClr>
                <a:schemeClr val="lt1"/>
              </a:buClr>
              <a:buSzPts val="1600"/>
              <a:buFont typeface="Montserrat"/>
              <a:buChar char="●"/>
            </a:pPr>
            <a:r>
              <a:rPr b="0" i="0" lang="en-GB" sz="1600" u="none" cap="none" strike="noStrike">
                <a:solidFill>
                  <a:schemeClr val="lt1"/>
                </a:solidFill>
                <a:latin typeface="Montserrat"/>
                <a:ea typeface="Montserrat"/>
                <a:cs typeface="Montserrat"/>
                <a:sym typeface="Montserrat"/>
              </a:rPr>
              <a:t>Univariate analysis with visualization</a:t>
            </a:r>
            <a:endParaRPr b="0" i="0" sz="1600" u="none" cap="none" strike="noStrike">
              <a:solidFill>
                <a:schemeClr val="lt1"/>
              </a:solidFill>
              <a:latin typeface="Montserrat"/>
              <a:ea typeface="Montserrat"/>
              <a:cs typeface="Montserrat"/>
              <a:sym typeface="Montserrat"/>
            </a:endParaRPr>
          </a:p>
          <a:p>
            <a:pPr indent="0" lvl="0" marL="45720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Montserrat"/>
              <a:ea typeface="Montserrat"/>
              <a:cs typeface="Montserrat"/>
              <a:sym typeface="Montserrat"/>
            </a:endParaRPr>
          </a:p>
          <a:p>
            <a:pPr indent="-330200" lvl="0" marL="457200" marR="0" rtl="0" algn="l">
              <a:lnSpc>
                <a:spcPct val="100000"/>
              </a:lnSpc>
              <a:spcBef>
                <a:spcPts val="0"/>
              </a:spcBef>
              <a:spcAft>
                <a:spcPts val="0"/>
              </a:spcAft>
              <a:buClr>
                <a:schemeClr val="lt1"/>
              </a:buClr>
              <a:buSzPts val="1600"/>
              <a:buFont typeface="Montserrat"/>
              <a:buChar char="●"/>
            </a:pPr>
            <a:r>
              <a:rPr b="0" i="0" lang="en-GB" sz="1600" u="none" cap="none" strike="noStrike">
                <a:solidFill>
                  <a:schemeClr val="lt1"/>
                </a:solidFill>
                <a:latin typeface="Montserrat"/>
                <a:ea typeface="Montserrat"/>
                <a:cs typeface="Montserrat"/>
                <a:sym typeface="Montserrat"/>
              </a:rPr>
              <a:t>Bivariate Analysis</a:t>
            </a:r>
            <a:endParaRPr b="0" i="0" sz="1600" u="none" cap="none" strike="noStrike">
              <a:solidFill>
                <a:schemeClr val="lt1"/>
              </a:solidFill>
              <a:latin typeface="Montserrat"/>
              <a:ea typeface="Montserrat"/>
              <a:cs typeface="Montserrat"/>
              <a:sym typeface="Montserrat"/>
            </a:endParaRPr>
          </a:p>
          <a:p>
            <a:pPr indent="0" lvl="0" marL="457200" marR="0" rtl="0" algn="l">
              <a:lnSpc>
                <a:spcPct val="100000"/>
              </a:lnSpc>
              <a:spcBef>
                <a:spcPts val="0"/>
              </a:spcBef>
              <a:spcAft>
                <a:spcPts val="0"/>
              </a:spcAft>
              <a:buClr>
                <a:srgbClr val="000000"/>
              </a:buClr>
              <a:buSzPts val="1600"/>
              <a:buFont typeface="Arial"/>
              <a:buNone/>
            </a:pPr>
            <a:r>
              <a:rPr b="0" i="0" lang="en-GB" sz="1600" u="none" cap="none" strike="noStrike">
                <a:solidFill>
                  <a:schemeClr val="lt1"/>
                </a:solidFill>
                <a:latin typeface="Montserrat"/>
                <a:ea typeface="Montserrat"/>
                <a:cs typeface="Montserrat"/>
                <a:sym typeface="Montserrat"/>
              </a:rPr>
              <a:t>with visualization</a:t>
            </a:r>
            <a:endParaRPr b="0" i="0" sz="1600" u="none" cap="none" strike="noStrike">
              <a:solidFill>
                <a:schemeClr val="lt1"/>
              </a:solidFill>
              <a:latin typeface="Montserrat"/>
              <a:ea typeface="Montserrat"/>
              <a:cs typeface="Montserrat"/>
              <a:sym typeface="Montserrat"/>
            </a:endParaRPr>
          </a:p>
        </p:txBody>
      </p:sp>
      <p:sp>
        <p:nvSpPr>
          <p:cNvPr id="99" name="Google Shape;99;p6"/>
          <p:cNvSpPr txBox="1"/>
          <p:nvPr/>
        </p:nvSpPr>
        <p:spPr>
          <a:xfrm>
            <a:off x="6362650" y="2265300"/>
            <a:ext cx="2331600" cy="2124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1" i="0" lang="en-GB" sz="1600" u="none" cap="none" strike="noStrike">
                <a:solidFill>
                  <a:schemeClr val="lt1"/>
                </a:solidFill>
                <a:latin typeface="Montserrat"/>
                <a:ea typeface="Montserrat"/>
                <a:cs typeface="Montserrat"/>
                <a:sym typeface="Montserrat"/>
              </a:rPr>
              <a:t>Machine Learning</a:t>
            </a:r>
            <a:endParaRPr b="1" i="0" sz="1600" u="none" cap="none" strike="noStrike">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t/>
            </a:r>
            <a:endParaRPr b="1" sz="1500">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t/>
            </a:r>
            <a:endParaRPr b="1" sz="1500">
              <a:solidFill>
                <a:schemeClr val="lt1"/>
              </a:solidFill>
              <a:latin typeface="Montserrat"/>
              <a:ea typeface="Montserrat"/>
              <a:cs typeface="Montserrat"/>
              <a:sym typeface="Montserrat"/>
            </a:endParaRPr>
          </a:p>
          <a:p>
            <a:pPr indent="-330200" lvl="0" marL="457200" marR="0" rtl="0" algn="l">
              <a:lnSpc>
                <a:spcPct val="100000"/>
              </a:lnSpc>
              <a:spcBef>
                <a:spcPts val="0"/>
              </a:spcBef>
              <a:spcAft>
                <a:spcPts val="0"/>
              </a:spcAft>
              <a:buClr>
                <a:schemeClr val="lt1"/>
              </a:buClr>
              <a:buSzPts val="1600"/>
              <a:buFont typeface="Montserrat"/>
              <a:buChar char="●"/>
            </a:pPr>
            <a:r>
              <a:rPr b="0" i="0" lang="en-GB" sz="1600" u="none" cap="none" strike="noStrike">
                <a:solidFill>
                  <a:schemeClr val="lt1"/>
                </a:solidFill>
                <a:latin typeface="Montserrat"/>
                <a:ea typeface="Montserrat"/>
                <a:cs typeface="Montserrat"/>
                <a:sym typeface="Montserrat"/>
              </a:rPr>
              <a:t>Clustering</a:t>
            </a:r>
            <a:endParaRPr b="0" i="0" sz="1600" u="none" cap="none" strike="noStrike">
              <a:solidFill>
                <a:schemeClr val="lt1"/>
              </a:solidFill>
              <a:latin typeface="Montserrat"/>
              <a:ea typeface="Montserrat"/>
              <a:cs typeface="Montserrat"/>
              <a:sym typeface="Montserrat"/>
            </a:endParaRPr>
          </a:p>
          <a:p>
            <a:pPr indent="0" lvl="0" marL="45720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Montserrat"/>
              <a:ea typeface="Montserrat"/>
              <a:cs typeface="Montserrat"/>
              <a:sym typeface="Montserrat"/>
            </a:endParaRPr>
          </a:p>
          <a:p>
            <a:pPr indent="-330200" lvl="0" marL="457200" marR="0" rtl="0" algn="l">
              <a:lnSpc>
                <a:spcPct val="100000"/>
              </a:lnSpc>
              <a:spcBef>
                <a:spcPts val="0"/>
              </a:spcBef>
              <a:spcAft>
                <a:spcPts val="0"/>
              </a:spcAft>
              <a:buClr>
                <a:schemeClr val="lt1"/>
              </a:buClr>
              <a:buSzPts val="1600"/>
              <a:buFont typeface="Montserrat"/>
              <a:buChar char="●"/>
            </a:pPr>
            <a:r>
              <a:rPr b="0" i="0" lang="en-GB" sz="1600" u="none" cap="none" strike="noStrike">
                <a:solidFill>
                  <a:schemeClr val="lt1"/>
                </a:solidFill>
                <a:latin typeface="Montserrat"/>
                <a:ea typeface="Montserrat"/>
                <a:cs typeface="Montserrat"/>
                <a:sym typeface="Montserrat"/>
              </a:rPr>
              <a:t>Topic Modeling</a:t>
            </a:r>
            <a:endParaRPr b="0" i="0" sz="1600" u="none" cap="none" strike="noStrike">
              <a:solidFill>
                <a:schemeClr val="lt1"/>
              </a:solidFill>
              <a:latin typeface="Montserrat"/>
              <a:ea typeface="Montserrat"/>
              <a:cs typeface="Montserrat"/>
              <a:sym typeface="Montserrat"/>
            </a:endParaRPr>
          </a:p>
          <a:p>
            <a:pPr indent="0" lvl="0" marL="45720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Montserrat"/>
              <a:ea typeface="Montserrat"/>
              <a:cs typeface="Montserrat"/>
              <a:sym typeface="Montserrat"/>
            </a:endParaRPr>
          </a:p>
          <a:p>
            <a:pPr indent="-330200" lvl="0" marL="457200" marR="0" rtl="0" algn="l">
              <a:lnSpc>
                <a:spcPct val="100000"/>
              </a:lnSpc>
              <a:spcBef>
                <a:spcPts val="0"/>
              </a:spcBef>
              <a:spcAft>
                <a:spcPts val="0"/>
              </a:spcAft>
              <a:buClr>
                <a:schemeClr val="lt1"/>
              </a:buClr>
              <a:buSzPts val="1600"/>
              <a:buFont typeface="Montserrat"/>
              <a:buChar char="●"/>
            </a:pPr>
            <a:r>
              <a:rPr b="0" i="0" lang="en-GB" sz="1600" u="none" cap="none" strike="noStrike">
                <a:solidFill>
                  <a:schemeClr val="lt1"/>
                </a:solidFill>
                <a:latin typeface="Montserrat"/>
                <a:ea typeface="Montserrat"/>
                <a:cs typeface="Montserrat"/>
                <a:sym typeface="Montserrat"/>
              </a:rPr>
              <a:t>Classification</a:t>
            </a:r>
            <a:endParaRPr b="0" i="0" sz="1600" u="none" cap="none" strike="noStrike">
              <a:solidFill>
                <a:schemeClr val="lt1"/>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200">
                <a:latin typeface="Montserrat"/>
                <a:ea typeface="Montserrat"/>
                <a:cs typeface="Montserrat"/>
                <a:sym typeface="Montserrat"/>
              </a:rPr>
              <a:t>Basic Exploration</a:t>
            </a:r>
            <a:endParaRPr b="1" sz="3200">
              <a:latin typeface="Montserrat"/>
              <a:ea typeface="Montserrat"/>
              <a:cs typeface="Montserrat"/>
              <a:sym typeface="Montserrat"/>
            </a:endParaRPr>
          </a:p>
        </p:txBody>
      </p:sp>
      <p:sp>
        <p:nvSpPr>
          <p:cNvPr id="105" name="Google Shape;105;p7"/>
          <p:cNvSpPr txBox="1"/>
          <p:nvPr>
            <p:ph idx="1" type="body"/>
          </p:nvPr>
        </p:nvSpPr>
        <p:spPr>
          <a:xfrm>
            <a:off x="311700" y="1411000"/>
            <a:ext cx="8520600" cy="1924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Data of 105 restaurants.</a:t>
            </a:r>
            <a:endParaRPr b="1">
              <a:solidFill>
                <a:schemeClr val="lt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Data of 9000 reviews</a:t>
            </a:r>
            <a:endParaRPr b="1">
              <a:solidFill>
                <a:schemeClr val="lt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3 years of  customer’s reviews </a:t>
            </a:r>
            <a:endParaRPr b="1">
              <a:solidFill>
                <a:schemeClr val="lt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0.36 percent  null values were present.</a:t>
            </a:r>
            <a:endParaRPr b="1">
              <a:solidFill>
                <a:schemeClr val="lt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50 percent of collection data is missing </a:t>
            </a:r>
            <a:endParaRPr b="1">
              <a:solidFill>
                <a:schemeClr val="lt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Average price of a </a:t>
            </a:r>
            <a:r>
              <a:rPr b="1" lang="en-GB">
                <a:solidFill>
                  <a:schemeClr val="lt1"/>
                </a:solidFill>
                <a:latin typeface="Montserrat"/>
                <a:ea typeface="Montserrat"/>
                <a:cs typeface="Montserrat"/>
                <a:sym typeface="Montserrat"/>
              </a:rPr>
              <a:t>Restaurant</a:t>
            </a:r>
            <a:r>
              <a:rPr b="1" lang="en-GB">
                <a:solidFill>
                  <a:schemeClr val="lt1"/>
                </a:solidFill>
                <a:latin typeface="Montserrat"/>
                <a:ea typeface="Montserrat"/>
                <a:cs typeface="Montserrat"/>
                <a:sym typeface="Montserrat"/>
              </a:rPr>
              <a:t> ranges from 150 to 2800</a:t>
            </a:r>
            <a:endParaRPr b="1">
              <a:solidFill>
                <a:schemeClr val="lt1"/>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f20411d364_0_7"/>
          <p:cNvSpPr txBox="1"/>
          <p:nvPr>
            <p:ph type="title"/>
          </p:nvPr>
        </p:nvSpPr>
        <p:spPr>
          <a:xfrm>
            <a:off x="351900" y="43497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200">
                <a:latin typeface="Montserrat"/>
                <a:ea typeface="Montserrat"/>
                <a:cs typeface="Montserrat"/>
                <a:sym typeface="Montserrat"/>
              </a:rPr>
              <a:t>15 Most expensive Restaurants</a:t>
            </a:r>
            <a:endParaRPr/>
          </a:p>
        </p:txBody>
      </p:sp>
      <p:pic>
        <p:nvPicPr>
          <p:cNvPr id="111" name="Google Shape;111;gf20411d364_0_7"/>
          <p:cNvPicPr preferRelativeResize="0"/>
          <p:nvPr/>
        </p:nvPicPr>
        <p:blipFill rotWithShape="1">
          <a:blip r:embed="rId3">
            <a:alphaModFix/>
          </a:blip>
          <a:srcRect b="0" l="0" r="0" t="0"/>
          <a:stretch/>
        </p:blipFill>
        <p:spPr>
          <a:xfrm>
            <a:off x="224225" y="1174450"/>
            <a:ext cx="8296275" cy="3743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