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Glacial Indifference" charset="1" panose="00000000000000000000"/>
      <p:regular r:id="rId11"/>
    </p:embeddedFont>
    <p:embeddedFont>
      <p:font typeface="Glacial Indifference Bold" charset="1" panose="00000800000000000000"/>
      <p:regular r:id="rId12"/>
    </p:embeddedFont>
    <p:embeddedFont>
      <p:font typeface="Open Sauce Light" charset="1" panose="000004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7631" y="6885978"/>
            <a:ext cx="6863319" cy="670751"/>
            <a:chOff x="0" y="0"/>
            <a:chExt cx="9151091" cy="894335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353310" cy="2868930"/>
              </a:xfrm>
              <a:custGeom>
                <a:avLst/>
                <a:gdLst/>
                <a:ahLst/>
                <a:cxnLst/>
                <a:rect r="r" b="b" t="t" l="l"/>
                <a:pathLst>
                  <a:path h="2868930" w="235331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5400000">
              <a:off x="8159074" y="-97682"/>
              <a:ext cx="894335" cy="1089699"/>
              <a:chOff x="0" y="0"/>
              <a:chExt cx="2354580" cy="286893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353310" cy="2868930"/>
              </a:xfrm>
              <a:custGeom>
                <a:avLst/>
                <a:gdLst/>
                <a:ahLst/>
                <a:cxnLst/>
                <a:rect r="r" b="b" t="t" l="l"/>
                <a:pathLst>
                  <a:path h="2868930" w="235331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698002" y="0"/>
              <a:ext cx="7769010" cy="894335"/>
              <a:chOff x="0" y="0"/>
              <a:chExt cx="1797897" cy="20696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797897" cy="206966"/>
              </a:xfrm>
              <a:custGeom>
                <a:avLst/>
                <a:gdLst/>
                <a:ahLst/>
                <a:cxnLst/>
                <a:rect r="r" b="b" t="t" l="l"/>
                <a:pathLst>
                  <a:path h="206966" w="1797897">
                    <a:moveTo>
                      <a:pt x="0" y="0"/>
                    </a:moveTo>
                    <a:lnTo>
                      <a:pt x="1797897" y="0"/>
                    </a:lnTo>
                    <a:lnTo>
                      <a:pt x="1797897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9" id="9"/>
          <p:cNvSpPr txBox="true"/>
          <p:nvPr/>
        </p:nvSpPr>
        <p:spPr>
          <a:xfrm rot="0">
            <a:off x="1187631" y="2372818"/>
            <a:ext cx="7146415" cy="3917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Integration by d</a:t>
            </a:r>
            <a:r>
              <a:rPr lang="en-US" sz="9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arts </a:t>
            </a:r>
          </a:p>
          <a:p>
            <a:pPr algn="l">
              <a:lnSpc>
                <a:spcPts val="5500"/>
              </a:lnSpc>
            </a:pPr>
            <a:r>
              <a:rPr lang="en-US" sz="5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Monte Carlo for approximating integrals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497617" y="1261656"/>
            <a:ext cx="6761467" cy="7763688"/>
          </a:xfrm>
          <a:custGeom>
            <a:avLst/>
            <a:gdLst/>
            <a:ahLst/>
            <a:cxnLst/>
            <a:rect r="r" b="b" t="t" l="l"/>
            <a:pathLst>
              <a:path h="7763688" w="6761467">
                <a:moveTo>
                  <a:pt x="0" y="0"/>
                </a:moveTo>
                <a:lnTo>
                  <a:pt x="6761467" y="0"/>
                </a:lnTo>
                <a:lnTo>
                  <a:pt x="6761467" y="7763688"/>
                </a:lnTo>
                <a:lnTo>
                  <a:pt x="0" y="7763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499545" y="535253"/>
            <a:ext cx="493447" cy="493447"/>
            <a:chOff x="0" y="0"/>
            <a:chExt cx="657929" cy="657929"/>
          </a:xfrm>
        </p:grpSpPr>
        <p:grpSp>
          <p:nvGrpSpPr>
            <p:cNvPr name="Group 12" id="12"/>
            <p:cNvGrpSpPr>
              <a:grpSpLocks noChangeAspect="true"/>
            </p:cNvGrpSpPr>
            <p:nvPr/>
          </p:nvGrpSpPr>
          <p:grpSpPr>
            <a:xfrm rot="0"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Freeform 14" id="14"/>
            <p:cNvSpPr/>
            <p:nvPr/>
          </p:nvSpPr>
          <p:spPr>
            <a:xfrm flipH="false" flipV="false" rot="5400000">
              <a:off x="109655" y="109655"/>
              <a:ext cx="438619" cy="438619"/>
            </a:xfrm>
            <a:custGeom>
              <a:avLst/>
              <a:gdLst/>
              <a:ahLst/>
              <a:cxnLst/>
              <a:rect r="r" b="b" t="t" l="l"/>
              <a:pathLst>
                <a:path h="438619" w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7144897" y="4848912"/>
            <a:ext cx="749555" cy="294588"/>
            <a:chOff x="0" y="0"/>
            <a:chExt cx="999406" cy="392784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394147" y="-19050"/>
              <a:ext cx="605260" cy="4118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b="true" sz="2000" spc="20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01</a:t>
              </a:r>
            </a:p>
          </p:txBody>
        </p:sp>
        <p:sp>
          <p:nvSpPr>
            <p:cNvPr name="AutoShape 17" id="17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7499545" y="9552243"/>
            <a:ext cx="394907" cy="262793"/>
          </a:xfrm>
          <a:custGeom>
            <a:avLst/>
            <a:gdLst/>
            <a:ahLst/>
            <a:cxnLst/>
            <a:rect r="r" b="b" t="t" l="l"/>
            <a:pathLst>
              <a:path h="262793" w="394907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450460" y="7016349"/>
            <a:ext cx="6296657" cy="381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2"/>
              </a:lnSpc>
            </a:pPr>
            <a:r>
              <a:rPr lang="en-US" sz="2394" spc="95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presented by Team 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9545" y="535253"/>
            <a:ext cx="493447" cy="493447"/>
            <a:chOff x="0" y="0"/>
            <a:chExt cx="657929" cy="657929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false" flipV="false" rot="5400000">
              <a:off x="109655" y="109655"/>
              <a:ext cx="438619" cy="438619"/>
            </a:xfrm>
            <a:custGeom>
              <a:avLst/>
              <a:gdLst/>
              <a:ahLst/>
              <a:cxnLst/>
              <a:rect r="r" b="b" t="t" l="l"/>
              <a:pathLst>
                <a:path h="438619" w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87631" y="3674021"/>
            <a:ext cx="4604065" cy="670751"/>
            <a:chOff x="0" y="0"/>
            <a:chExt cx="6138753" cy="894335"/>
          </a:xfrm>
        </p:grpSpPr>
        <p:grpSp>
          <p:nvGrpSpPr>
            <p:cNvPr name="Group 7" id="7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353310" cy="2868930"/>
              </a:xfrm>
              <a:custGeom>
                <a:avLst/>
                <a:gdLst/>
                <a:ahLst/>
                <a:cxnLst/>
                <a:rect r="r" b="b" t="t" l="l"/>
                <a:pathLst>
                  <a:path h="2868930" w="235331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-5400000">
              <a:off x="5146736" y="-97682"/>
              <a:ext cx="894335" cy="1089699"/>
              <a:chOff x="0" y="0"/>
              <a:chExt cx="2354580" cy="286893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353310" cy="2868930"/>
              </a:xfrm>
              <a:custGeom>
                <a:avLst/>
                <a:gdLst/>
                <a:ahLst/>
                <a:cxnLst/>
                <a:rect r="r" b="b" t="t" l="l"/>
                <a:pathLst>
                  <a:path h="2868930" w="235331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698002" y="0"/>
              <a:ext cx="4895902" cy="894335"/>
              <a:chOff x="0" y="0"/>
              <a:chExt cx="1133005" cy="206966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133005" cy="206966"/>
              </a:xfrm>
              <a:custGeom>
                <a:avLst/>
                <a:gdLst/>
                <a:ahLst/>
                <a:cxnLst/>
                <a:rect r="r" b="b" t="t" l="l"/>
                <a:pathLst>
                  <a:path h="206966" w="1133005">
                    <a:moveTo>
                      <a:pt x="0" y="0"/>
                    </a:moveTo>
                    <a:lnTo>
                      <a:pt x="1133005" y="0"/>
                    </a:lnTo>
                    <a:lnTo>
                      <a:pt x="1133005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3" id="13"/>
          <p:cNvSpPr txBox="true"/>
          <p:nvPr/>
        </p:nvSpPr>
        <p:spPr>
          <a:xfrm rot="0">
            <a:off x="1187631" y="847984"/>
            <a:ext cx="13147659" cy="2531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What is Monte C</a:t>
            </a:r>
            <a:r>
              <a:rPr lang="en-US" sz="9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arlo Integratio</a:t>
            </a:r>
            <a:r>
              <a:rPr lang="en-US" sz="9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87631" y="4715538"/>
            <a:ext cx="7821983" cy="4170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spc="11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Monte Carlo I</a:t>
            </a:r>
            <a:r>
              <a:rPr lang="en-US" sz="2799" spc="11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ntegration is a technique that uses randomness to solve problems that might be deterministic in nature.</a:t>
            </a:r>
          </a:p>
          <a:p>
            <a:pPr algn="l">
              <a:lnSpc>
                <a:spcPts val="4199"/>
              </a:lnSpc>
            </a:pPr>
            <a:r>
              <a:rPr lang="en-US" sz="2799" spc="11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🎲 We throw random points (like darts) inside a rectangle that surrounds the function's curve and count how many land below the curve.</a:t>
            </a:r>
          </a:p>
          <a:p>
            <a:pPr algn="l">
              <a:lnSpc>
                <a:spcPts val="4199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17144897" y="4848912"/>
            <a:ext cx="749555" cy="294588"/>
            <a:chOff x="0" y="0"/>
            <a:chExt cx="999406" cy="392784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394147" y="-19050"/>
              <a:ext cx="605260" cy="4118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b="true" sz="2000" spc="20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02</a:t>
              </a:r>
            </a:p>
          </p:txBody>
        </p:sp>
        <p:sp>
          <p:nvSpPr>
            <p:cNvPr name="AutoShape 17" id="17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450460" y="3804505"/>
            <a:ext cx="3932599" cy="381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2"/>
              </a:lnSpc>
            </a:pPr>
            <a:r>
              <a:rPr lang="en-US" sz="2394" spc="95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Overview of the project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7499545" y="9552243"/>
            <a:ext cx="394907" cy="262793"/>
          </a:xfrm>
          <a:custGeom>
            <a:avLst/>
            <a:gdLst/>
            <a:ahLst/>
            <a:cxnLst/>
            <a:rect r="r" b="b" t="t" l="l"/>
            <a:pathLst>
              <a:path h="262793" w="394907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9545" y="535253"/>
            <a:ext cx="493447" cy="493447"/>
            <a:chOff x="0" y="0"/>
            <a:chExt cx="657929" cy="657929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false" flipV="false" rot="5400000">
              <a:off x="109655" y="109655"/>
              <a:ext cx="438619" cy="438619"/>
            </a:xfrm>
            <a:custGeom>
              <a:avLst/>
              <a:gdLst/>
              <a:ahLst/>
              <a:cxnLst/>
              <a:rect r="r" b="b" t="t" l="l"/>
              <a:pathLst>
                <a:path h="438619" w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187631" y="2094913"/>
            <a:ext cx="13147659" cy="1285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How It W</a:t>
            </a:r>
            <a:r>
              <a:rPr lang="en-US" sz="9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orks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673217"/>
            <a:ext cx="7821983" cy="4693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6" indent="-302258" lvl="1">
              <a:lnSpc>
                <a:spcPts val="4199"/>
              </a:lnSpc>
              <a:buFont typeface="Arial"/>
              <a:buChar char="•"/>
            </a:pPr>
            <a:r>
              <a:rPr lang="en-US" sz="2799" spc="11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</a:t>
            </a:r>
            <a:r>
              <a:rPr lang="en-US" sz="2799" spc="11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efine a rectangle that contains the graph of the function.</a:t>
            </a:r>
          </a:p>
          <a:p>
            <a:pPr algn="l" marL="604516" indent="-302258" lvl="1">
              <a:lnSpc>
                <a:spcPts val="4199"/>
              </a:lnSpc>
              <a:buFont typeface="Arial"/>
              <a:buChar char="•"/>
            </a:pPr>
            <a:r>
              <a:rPr lang="en-US" sz="2799" spc="11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Generate random points (x, y) within the rectangle.</a:t>
            </a:r>
          </a:p>
          <a:p>
            <a:pPr algn="l" marL="604516" indent="-302258" lvl="1">
              <a:lnSpc>
                <a:spcPts val="4199"/>
              </a:lnSpc>
              <a:buFont typeface="Arial"/>
              <a:buChar char="•"/>
            </a:pPr>
            <a:r>
              <a:rPr lang="en-US" sz="2799" spc="11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Check if each point lies below the function:</a:t>
            </a:r>
          </a:p>
          <a:p>
            <a:pPr algn="l" marL="604516" indent="-302258" lvl="1">
              <a:lnSpc>
                <a:spcPts val="4199"/>
              </a:lnSpc>
              <a:buFont typeface="Arial"/>
              <a:buChar char="•"/>
            </a:pPr>
            <a:r>
              <a:rPr lang="en-US" sz="2799" spc="11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If y ≤ f(x) → count it.</a:t>
            </a:r>
          </a:p>
          <a:p>
            <a:pPr algn="l" marL="604516" indent="-302258" lvl="1">
              <a:lnSpc>
                <a:spcPts val="4199"/>
              </a:lnSpc>
              <a:buFont typeface="Arial"/>
              <a:buChar char="•"/>
            </a:pPr>
            <a:r>
              <a:rPr lang="en-US" sz="2799" spc="11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Estimate the integral using the formula:</a:t>
            </a:r>
          </a:p>
          <a:p>
            <a:pPr algn="l">
              <a:lnSpc>
                <a:spcPts val="419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7144897" y="4848912"/>
            <a:ext cx="749555" cy="294588"/>
            <a:chOff x="0" y="0"/>
            <a:chExt cx="999406" cy="39278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394147" y="-19050"/>
              <a:ext cx="605260" cy="4118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b="true" sz="2000" spc="20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03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7499545" y="9552243"/>
            <a:ext cx="394907" cy="262793"/>
          </a:xfrm>
          <a:custGeom>
            <a:avLst/>
            <a:gdLst/>
            <a:ahLst/>
            <a:cxnLst/>
            <a:rect r="r" b="b" t="t" l="l"/>
            <a:pathLst>
              <a:path h="262793" w="394907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87631" y="8195688"/>
            <a:ext cx="903018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b="true" sz="2000" spc="200">
                <a:solidFill>
                  <a:srgbClr val="ED3D3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Integral≈(Points under curve  / Total points)​×Area of rectangle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9545" y="535253"/>
            <a:ext cx="493447" cy="493447"/>
            <a:chOff x="0" y="0"/>
            <a:chExt cx="657929" cy="657929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false" flipV="false" rot="5400000">
              <a:off x="109655" y="109655"/>
              <a:ext cx="438619" cy="438619"/>
            </a:xfrm>
            <a:custGeom>
              <a:avLst/>
              <a:gdLst/>
              <a:ahLst/>
              <a:cxnLst/>
              <a:rect r="r" b="b" t="t" l="l"/>
              <a:pathLst>
                <a:path h="438619" w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187631" y="2094913"/>
            <a:ext cx="13147659" cy="1285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Example U</a:t>
            </a:r>
            <a:r>
              <a:rPr lang="en-US" sz="9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673217"/>
            <a:ext cx="13965461" cy="3646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6" indent="-302258" lvl="1">
              <a:lnSpc>
                <a:spcPts val="4199"/>
              </a:lnSpc>
              <a:buFont typeface="Arial"/>
              <a:buChar char="•"/>
            </a:pPr>
            <a:r>
              <a:rPr lang="en-US" sz="2799" spc="11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W</a:t>
            </a:r>
            <a:r>
              <a:rPr lang="en-US" sz="2799" spc="11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 estimated the integral of:</a:t>
            </a:r>
          </a:p>
          <a:p>
            <a:pPr algn="l" marL="604516" indent="-302258" lvl="1">
              <a:lnSpc>
                <a:spcPts val="4199"/>
              </a:lnSpc>
              <a:buFont typeface="Arial"/>
              <a:buChar char="•"/>
            </a:pPr>
            <a:r>
              <a:rPr lang="en-US" sz="2799" spc="11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f(x)=x^2 </a:t>
            </a:r>
          </a:p>
          <a:p>
            <a:pPr algn="l" marL="604516" indent="-302258" lvl="1">
              <a:lnSpc>
                <a:spcPts val="4199"/>
              </a:lnSpc>
              <a:buFont typeface="Arial"/>
              <a:buChar char="•"/>
            </a:pPr>
            <a:r>
              <a:rPr lang="en-US" sz="2799" spc="11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f</a:t>
            </a:r>
            <a:r>
              <a:rPr lang="en-US" sz="2799" spc="11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rom 0 to 1</a:t>
            </a:r>
          </a:p>
          <a:p>
            <a:pPr algn="l" marL="604516" indent="-302258" lvl="1">
              <a:lnSpc>
                <a:spcPts val="4199"/>
              </a:lnSpc>
              <a:buFont typeface="Arial"/>
              <a:buChar char="•"/>
            </a:pPr>
            <a:r>
              <a:rPr lang="en-US" sz="2799" spc="11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Actual value: 1/3 ≈ 0.333</a:t>
            </a:r>
          </a:p>
          <a:p>
            <a:pPr algn="l" marL="604516" indent="-302258" lvl="1">
              <a:lnSpc>
                <a:spcPts val="4199"/>
              </a:lnSpc>
              <a:buFont typeface="Arial"/>
              <a:buChar char="•"/>
            </a:pPr>
            <a:r>
              <a:rPr lang="en-US" sz="2799" spc="11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Estimated using 10,000 darts</a:t>
            </a:r>
          </a:p>
          <a:p>
            <a:pPr algn="l" marL="604516" indent="-302258" lvl="1">
              <a:lnSpc>
                <a:spcPts val="4199"/>
              </a:lnSpc>
              <a:buFont typeface="Arial"/>
              <a:buChar char="•"/>
            </a:pPr>
            <a:r>
              <a:rPr lang="en-US" sz="2799" spc="11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Results were close to the true value with minimal error</a:t>
            </a:r>
          </a:p>
          <a:p>
            <a:pPr algn="l">
              <a:lnSpc>
                <a:spcPts val="419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7144897" y="4848912"/>
            <a:ext cx="749555" cy="294588"/>
            <a:chOff x="0" y="0"/>
            <a:chExt cx="999406" cy="39278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394147" y="-19050"/>
              <a:ext cx="605260" cy="4118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b="true" sz="2000" spc="20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04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7499545" y="9552243"/>
            <a:ext cx="394907" cy="262793"/>
          </a:xfrm>
          <a:custGeom>
            <a:avLst/>
            <a:gdLst/>
            <a:ahLst/>
            <a:cxnLst/>
            <a:rect r="r" b="b" t="t" l="l"/>
            <a:pathLst>
              <a:path h="262793" w="394907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9545" y="535253"/>
            <a:ext cx="493447" cy="493447"/>
            <a:chOff x="0" y="0"/>
            <a:chExt cx="657929" cy="657929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false" flipV="false" rot="5400000">
              <a:off x="109655" y="109655"/>
              <a:ext cx="438619" cy="438619"/>
            </a:xfrm>
            <a:custGeom>
              <a:avLst/>
              <a:gdLst/>
              <a:ahLst/>
              <a:cxnLst/>
              <a:rect r="r" b="b" t="t" l="l"/>
              <a:pathLst>
                <a:path h="438619" w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187631" y="2094913"/>
            <a:ext cx="13147659" cy="1285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Summary and Ben</a:t>
            </a:r>
            <a:r>
              <a:rPr lang="en-US" sz="9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efits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763187"/>
            <a:ext cx="13965461" cy="2598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6" indent="-302258" lvl="1">
              <a:lnSpc>
                <a:spcPts val="4199"/>
              </a:lnSpc>
              <a:buFont typeface="Arial"/>
              <a:buChar char="•"/>
            </a:pPr>
            <a:r>
              <a:rPr lang="en-US" sz="2799" spc="11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✅</a:t>
            </a:r>
            <a:r>
              <a:rPr lang="en-US" sz="2799" spc="11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Simple and visual way to understand integration</a:t>
            </a:r>
          </a:p>
          <a:p>
            <a:pPr algn="l" marL="604516" indent="-302258" lvl="1">
              <a:lnSpc>
                <a:spcPts val="4199"/>
              </a:lnSpc>
              <a:buFont typeface="Arial"/>
              <a:buChar char="•"/>
            </a:pPr>
            <a:r>
              <a:rPr lang="en-US" sz="2799" spc="11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✅ Useful when the function is c</a:t>
            </a:r>
            <a:r>
              <a:rPr lang="en-US" sz="2799" spc="11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omplex or not integrable analytically</a:t>
            </a:r>
          </a:p>
          <a:p>
            <a:pPr algn="l" marL="604516" indent="-302258" lvl="1">
              <a:lnSpc>
                <a:spcPts val="4199"/>
              </a:lnSpc>
              <a:buFont typeface="Arial"/>
              <a:buChar char="•"/>
            </a:pPr>
            <a:r>
              <a:rPr lang="en-US" sz="2799" spc="11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✅ The more points used, the more accurate the result</a:t>
            </a:r>
          </a:p>
          <a:p>
            <a:pPr algn="l" marL="604516" indent="-302258" lvl="1">
              <a:lnSpc>
                <a:spcPts val="4199"/>
              </a:lnSpc>
              <a:buFont typeface="Arial"/>
              <a:buChar char="•"/>
            </a:pPr>
            <a:r>
              <a:rPr lang="en-US" sz="2799" spc="11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✅ Great example of applying randomness in mathematics</a:t>
            </a:r>
          </a:p>
          <a:p>
            <a:pPr algn="l">
              <a:lnSpc>
                <a:spcPts val="419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7144897" y="4848912"/>
            <a:ext cx="749555" cy="294588"/>
            <a:chOff x="0" y="0"/>
            <a:chExt cx="999406" cy="39278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394147" y="-19050"/>
              <a:ext cx="605260" cy="4118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b="true" sz="2000" spc="20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05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7499545" y="9552243"/>
            <a:ext cx="394907" cy="262793"/>
          </a:xfrm>
          <a:custGeom>
            <a:avLst/>
            <a:gdLst/>
            <a:ahLst/>
            <a:cxnLst/>
            <a:rect r="r" b="b" t="t" l="l"/>
            <a:pathLst>
              <a:path h="262793" w="394907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DAGFHzMJzuI</dc:identifier>
  <dcterms:modified xsi:type="dcterms:W3CDTF">2011-08-01T06:04:30Z</dcterms:modified>
  <cp:revision>1</cp:revision>
  <dc:title>Colorful Modern Illustrated Learning and Technology School Project Education Presentation</dc:title>
</cp:coreProperties>
</file>