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61" r:id="rId3"/>
    <p:sldId id="266" r:id="rId4"/>
    <p:sldId id="265" r:id="rId5"/>
    <p:sldId id="267" r:id="rId6"/>
    <p:sldId id="268" r:id="rId7"/>
    <p:sldId id="269" r:id="rId8"/>
    <p:sldId id="270" r:id="rId9"/>
    <p:sldId id="273" r:id="rId10"/>
    <p:sldId id="274" r:id="rId11"/>
    <p:sldId id="296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86" r:id="rId20"/>
    <p:sldId id="284" r:id="rId21"/>
    <p:sldId id="285" r:id="rId22"/>
    <p:sldId id="278" r:id="rId23"/>
    <p:sldId id="279" r:id="rId24"/>
    <p:sldId id="280" r:id="rId25"/>
    <p:sldId id="281" r:id="rId26"/>
    <p:sldId id="257" r:id="rId27"/>
    <p:sldId id="287" r:id="rId28"/>
    <p:sldId id="288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>
      <p:cViewPr varScale="1">
        <p:scale>
          <a:sx n="72" d="100"/>
          <a:sy n="72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8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E306A-B8B8-4001-8303-7524B7197F16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B487D-90BE-40D8-B6FF-DF16E306AF0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0A7-D871-4E3F-9472-F0CC7F94803A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2872-2EAE-4C6F-8CA0-9C34D39493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0A7-D871-4E3F-9472-F0CC7F94803A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2872-2EAE-4C6F-8CA0-9C34D39493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0A7-D871-4E3F-9472-F0CC7F94803A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2872-2EAE-4C6F-8CA0-9C34D39493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0A7-D871-4E3F-9472-F0CC7F94803A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2872-2EAE-4C6F-8CA0-9C34D39493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0A7-D871-4E3F-9472-F0CC7F94803A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2872-2EAE-4C6F-8CA0-9C34D39493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0A7-D871-4E3F-9472-F0CC7F94803A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2872-2EAE-4C6F-8CA0-9C34D39493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0A7-D871-4E3F-9472-F0CC7F94803A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2872-2EAE-4C6F-8CA0-9C34D39493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0A7-D871-4E3F-9472-F0CC7F94803A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2872-2EAE-4C6F-8CA0-9C34D39493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0A7-D871-4E3F-9472-F0CC7F94803A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2872-2EAE-4C6F-8CA0-9C34D39493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0A7-D871-4E3F-9472-F0CC7F94803A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2872-2EAE-4C6F-8CA0-9C34D39493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70A7-D871-4E3F-9472-F0CC7F94803A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2872-2EAE-4C6F-8CA0-9C34D39493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870A7-D871-4E3F-9472-F0CC7F94803A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2872-2EAE-4C6F-8CA0-9C34D39493A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helvetica" pitchFamily="34" charset="0"/>
          <a:ea typeface="+mj-ea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 pitchFamily="34" charset="0"/>
          <a:ea typeface="+mn-ea"/>
          <a:cs typeface="helvetic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helvetica" pitchFamily="34" charset="0"/>
          <a:ea typeface="+mn-ea"/>
          <a:cs typeface="helvetic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helvetica" pitchFamily="34" charset="0"/>
          <a:ea typeface="+mn-ea"/>
          <a:cs typeface="helvetic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helvetica" pitchFamily="34" charset="0"/>
          <a:ea typeface="+mn-ea"/>
          <a:cs typeface="helvetic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helvetica" pitchFamily="34" charset="0"/>
          <a:ea typeface="+mn-ea"/>
          <a:cs typeface="helvetic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772400" cy="1470025"/>
          </a:xfrm>
        </p:spPr>
        <p:txBody>
          <a:bodyPr/>
          <a:lstStyle/>
          <a:p>
            <a:r>
              <a:rPr lang="en-US" dirty="0"/>
              <a:t>Forecasting Type II Diabetes Onset in Pima Indians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336330"/>
            <a:ext cx="6400800" cy="1752600"/>
          </a:xfrm>
        </p:spPr>
        <p:txBody>
          <a:bodyPr/>
          <a:lstStyle/>
          <a:p>
            <a:pPr algn="r"/>
            <a:r>
              <a:rPr lang="en-US" dirty="0"/>
              <a:t>Vignesh Arasu</a:t>
            </a:r>
          </a:p>
          <a:p>
            <a:pPr algn="r"/>
            <a:r>
              <a:rPr lang="en-US" dirty="0"/>
              <a:t>Ali Aziz</a:t>
            </a:r>
          </a:p>
          <a:p>
            <a:pPr algn="r"/>
            <a:r>
              <a:rPr lang="en-US" dirty="0"/>
              <a:t>Amir Babar</a:t>
            </a:r>
          </a:p>
          <a:p>
            <a:pPr algn="r"/>
            <a:r>
              <a:rPr lang="en-US" dirty="0"/>
              <a:t>Tathagat Kumar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57D89A6-CAD2-4235-9155-52C3E8F28C24}"/>
              </a:ext>
            </a:extLst>
          </p:cNvPr>
          <p:cNvSpPr txBox="1">
            <a:spLocks/>
          </p:cNvSpPr>
          <p:nvPr/>
        </p:nvSpPr>
        <p:spPr>
          <a:xfrm>
            <a:off x="1370029" y="2582159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BANA 7047</a:t>
            </a:r>
          </a:p>
          <a:p>
            <a:r>
              <a:rPr lang="en-US" dirty="0"/>
              <a:t>Professor Yan Yu</a:t>
            </a:r>
          </a:p>
          <a:p>
            <a:r>
              <a:rPr lang="en-US" dirty="0"/>
              <a:t>4/3/2018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86CA-6954-4929-9E01-D8270D50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DE336-5745-4358-B1C2-01DAD4766B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7467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1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EDF8-5D0B-4FD9-95C0-16E976D3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en-US" dirty="0"/>
              <a:t>Dealing with Missingness</a:t>
            </a:r>
          </a:p>
        </p:txBody>
      </p:sp>
    </p:spTree>
    <p:extLst>
      <p:ext uri="{BB962C8B-B14F-4D97-AF65-F5344CB8AC3E}">
        <p14:creationId xmlns:p14="http://schemas.microsoft.com/office/powerpoint/2010/main" val="410950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F7EC-74A3-4C83-917F-097C6B2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Pima Indian Data 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C0C86-F207-47E0-A43D-FB1EAED7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data set</a:t>
            </a:r>
          </a:p>
          <a:p>
            <a:endParaRPr lang="en-US" dirty="0"/>
          </a:p>
          <a:p>
            <a:r>
              <a:rPr lang="en-US" dirty="0"/>
              <a:t>Closer look…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9B5D0-F226-4807-A778-8BE2E378B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24200"/>
            <a:ext cx="6844100" cy="28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1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F7EC-74A3-4C83-917F-097C6B2F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73"/>
            <a:ext cx="8229600" cy="1143000"/>
          </a:xfrm>
        </p:spPr>
        <p:txBody>
          <a:bodyPr/>
          <a:lstStyle/>
          <a:p>
            <a:r>
              <a:rPr lang="en-US" dirty="0"/>
              <a:t>Analysis after recoding to NA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9ED5712-7ABD-4E0F-83D6-5CB9F1FE2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229601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EFBC706-84B3-4838-A275-B82598ACD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763250"/>
              </p:ext>
            </p:extLst>
          </p:nvPr>
        </p:nvGraphicFramePr>
        <p:xfrm>
          <a:off x="609600" y="4968875"/>
          <a:ext cx="7239000" cy="1797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6005">
                  <a:extLst>
                    <a:ext uri="{9D8B030D-6E8A-4147-A177-3AD203B41FA5}">
                      <a16:colId xmlns:a16="http://schemas.microsoft.com/office/drawing/2014/main" val="3283067723"/>
                    </a:ext>
                  </a:extLst>
                </a:gridCol>
                <a:gridCol w="1049940">
                  <a:extLst>
                    <a:ext uri="{9D8B030D-6E8A-4147-A177-3AD203B41FA5}">
                      <a16:colId xmlns:a16="http://schemas.microsoft.com/office/drawing/2014/main" val="107230908"/>
                    </a:ext>
                  </a:extLst>
                </a:gridCol>
                <a:gridCol w="1049940">
                  <a:extLst>
                    <a:ext uri="{9D8B030D-6E8A-4147-A177-3AD203B41FA5}">
                      <a16:colId xmlns:a16="http://schemas.microsoft.com/office/drawing/2014/main" val="2039347998"/>
                    </a:ext>
                  </a:extLst>
                </a:gridCol>
                <a:gridCol w="1049940">
                  <a:extLst>
                    <a:ext uri="{9D8B030D-6E8A-4147-A177-3AD203B41FA5}">
                      <a16:colId xmlns:a16="http://schemas.microsoft.com/office/drawing/2014/main" val="273440016"/>
                    </a:ext>
                  </a:extLst>
                </a:gridCol>
                <a:gridCol w="1049940">
                  <a:extLst>
                    <a:ext uri="{9D8B030D-6E8A-4147-A177-3AD203B41FA5}">
                      <a16:colId xmlns:a16="http://schemas.microsoft.com/office/drawing/2014/main" val="3612012941"/>
                    </a:ext>
                  </a:extLst>
                </a:gridCol>
                <a:gridCol w="1473235">
                  <a:extLst>
                    <a:ext uri="{9D8B030D-6E8A-4147-A177-3AD203B41FA5}">
                      <a16:colId xmlns:a16="http://schemas.microsoft.com/office/drawing/2014/main" val="891127161"/>
                    </a:ext>
                  </a:extLst>
                </a:gridCol>
              </a:tblGrid>
              <a:tr h="359410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Summary</a:t>
                      </a:r>
                      <a:r>
                        <a:rPr lang="en-US" sz="2000" baseline="30000" dirty="0">
                          <a:effectLst/>
                        </a:rPr>
                        <a:t>a,b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621387"/>
                  </a:ext>
                </a:extLst>
              </a:tr>
              <a:tr h="35941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Missing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Valid 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Std. Deviation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8142445"/>
                  </a:ext>
                </a:extLst>
              </a:tr>
              <a:tr h="359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Percent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05025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Insulin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374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48.7%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394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155.55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118.776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302183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SkinThickness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29.6%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541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29.15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10.477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741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54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F7EC-74A3-4C83-917F-097C6B2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Culprits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497902-110C-45A6-83B5-9EA323331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537543"/>
              </p:ext>
            </p:extLst>
          </p:nvPr>
        </p:nvGraphicFramePr>
        <p:xfrm>
          <a:off x="1066800" y="2209800"/>
          <a:ext cx="7239000" cy="1797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6005">
                  <a:extLst>
                    <a:ext uri="{9D8B030D-6E8A-4147-A177-3AD203B41FA5}">
                      <a16:colId xmlns:a16="http://schemas.microsoft.com/office/drawing/2014/main" val="3283067723"/>
                    </a:ext>
                  </a:extLst>
                </a:gridCol>
                <a:gridCol w="1049940">
                  <a:extLst>
                    <a:ext uri="{9D8B030D-6E8A-4147-A177-3AD203B41FA5}">
                      <a16:colId xmlns:a16="http://schemas.microsoft.com/office/drawing/2014/main" val="107230908"/>
                    </a:ext>
                  </a:extLst>
                </a:gridCol>
                <a:gridCol w="1049940">
                  <a:extLst>
                    <a:ext uri="{9D8B030D-6E8A-4147-A177-3AD203B41FA5}">
                      <a16:colId xmlns:a16="http://schemas.microsoft.com/office/drawing/2014/main" val="2039347998"/>
                    </a:ext>
                  </a:extLst>
                </a:gridCol>
                <a:gridCol w="1049940">
                  <a:extLst>
                    <a:ext uri="{9D8B030D-6E8A-4147-A177-3AD203B41FA5}">
                      <a16:colId xmlns:a16="http://schemas.microsoft.com/office/drawing/2014/main" val="273440016"/>
                    </a:ext>
                  </a:extLst>
                </a:gridCol>
                <a:gridCol w="1049940">
                  <a:extLst>
                    <a:ext uri="{9D8B030D-6E8A-4147-A177-3AD203B41FA5}">
                      <a16:colId xmlns:a16="http://schemas.microsoft.com/office/drawing/2014/main" val="3612012941"/>
                    </a:ext>
                  </a:extLst>
                </a:gridCol>
                <a:gridCol w="1473235">
                  <a:extLst>
                    <a:ext uri="{9D8B030D-6E8A-4147-A177-3AD203B41FA5}">
                      <a16:colId xmlns:a16="http://schemas.microsoft.com/office/drawing/2014/main" val="891127161"/>
                    </a:ext>
                  </a:extLst>
                </a:gridCol>
              </a:tblGrid>
              <a:tr h="359410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Summary</a:t>
                      </a:r>
                      <a:r>
                        <a:rPr lang="en-US" sz="2000" baseline="30000" dirty="0">
                          <a:effectLst/>
                        </a:rPr>
                        <a:t>a,b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621387"/>
                  </a:ext>
                </a:extLst>
              </a:tr>
              <a:tr h="35941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Missing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Valid 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Std. Deviation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8142445"/>
                  </a:ext>
                </a:extLst>
              </a:tr>
              <a:tr h="359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Percent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05025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Insulin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374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48.7%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394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155.55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118.776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302183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SkinThickness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29.6%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541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29.15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10.477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741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65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FB66-9502-4BC7-86A0-137C7E34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415CA-576C-4109-805D-DA06907CF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25562"/>
            <a:ext cx="3154680" cy="525780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F7020B8-BF61-4632-A00F-39A1A4FBF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t="-2" r="13739" b="23822"/>
          <a:stretch/>
        </p:blipFill>
        <p:spPr bwMode="auto">
          <a:xfrm>
            <a:off x="3531113" y="3810000"/>
            <a:ext cx="561491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63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F7EC-74A3-4C83-917F-097C6B2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1245-F447-4AA2-A308-74078F81B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Are we missing valuable data to use for model building?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284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54C4-99E2-4808-9B55-2BCA27B8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D4E2-6231-4BB8-9732-92EA1B99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Attempt to fill in missing values</a:t>
            </a:r>
          </a:p>
          <a:p>
            <a:endParaRPr lang="en-US" dirty="0"/>
          </a:p>
          <a:p>
            <a:r>
              <a:rPr lang="en-US" sz="2400" dirty="0"/>
              <a:t>Methods</a:t>
            </a:r>
            <a:endParaRPr lang="en-US" dirty="0"/>
          </a:p>
          <a:p>
            <a:pPr lvl="1"/>
            <a:r>
              <a:rPr lang="en-US" sz="1800" dirty="0"/>
              <a:t>EM</a:t>
            </a:r>
          </a:p>
          <a:p>
            <a:pPr lvl="1"/>
            <a:r>
              <a:rPr lang="en-US" sz="1800" dirty="0"/>
              <a:t>PMM</a:t>
            </a:r>
          </a:p>
          <a:p>
            <a:pPr lvl="1"/>
            <a:r>
              <a:rPr lang="en-US" sz="1800" dirty="0"/>
              <a:t>FIML</a:t>
            </a:r>
          </a:p>
        </p:txBody>
      </p:sp>
    </p:spTree>
    <p:extLst>
      <p:ext uri="{BB962C8B-B14F-4D97-AF65-F5344CB8AC3E}">
        <p14:creationId xmlns:p14="http://schemas.microsoft.com/office/powerpoint/2010/main" val="77302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AED6-8985-4D6E-BB61-BF12BBEF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Predictive Mean Matching (PMM)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31564A-FC6D-4E64-B844-822081C9F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313"/>
            <a:ext cx="6668431" cy="4115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42818B-C4CA-4551-8C0E-BF6D77C02AF4}"/>
              </a:ext>
            </a:extLst>
          </p:cNvPr>
          <p:cNvSpPr txBox="1"/>
          <p:nvPr/>
        </p:nvSpPr>
        <p:spPr>
          <a:xfrm>
            <a:off x="870568" y="5715000"/>
            <a:ext cx="4817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50 imputations run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GLM run with each imputed dataset, results pooled</a:t>
            </a:r>
          </a:p>
        </p:txBody>
      </p:sp>
    </p:spTree>
    <p:extLst>
      <p:ext uri="{BB962C8B-B14F-4D97-AF65-F5344CB8AC3E}">
        <p14:creationId xmlns:p14="http://schemas.microsoft.com/office/powerpoint/2010/main" val="3348836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B96F-B401-4CAD-91A1-408E0524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7789-B90A-4E56-B220-F23C82E0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split into 75% training and 25% testing data</a:t>
            </a:r>
          </a:p>
          <a:p>
            <a:r>
              <a:rPr lang="en-US" dirty="0"/>
              <a:t>Models fitted:</a:t>
            </a:r>
          </a:p>
          <a:p>
            <a:pPr lvl="1"/>
            <a:r>
              <a:rPr lang="en-US" dirty="0"/>
              <a:t>GLM</a:t>
            </a:r>
          </a:p>
          <a:p>
            <a:pPr lvl="1"/>
            <a:r>
              <a:rPr lang="en-US" dirty="0"/>
              <a:t>GAM</a:t>
            </a:r>
          </a:p>
          <a:p>
            <a:pPr lvl="1"/>
            <a:r>
              <a:rPr lang="en-US" dirty="0"/>
              <a:t>CART</a:t>
            </a:r>
          </a:p>
          <a:p>
            <a:pPr lvl="1"/>
            <a:r>
              <a:rPr lang="en-US" dirty="0"/>
              <a:t>NN</a:t>
            </a:r>
          </a:p>
          <a:p>
            <a:pPr lvl="1"/>
            <a:r>
              <a:rPr lang="en-US" dirty="0"/>
              <a:t>AdaBoost</a:t>
            </a:r>
          </a:p>
          <a:p>
            <a:r>
              <a:rPr lang="en-US" dirty="0"/>
              <a:t>Same seed in order to compare results</a:t>
            </a:r>
          </a:p>
        </p:txBody>
      </p:sp>
    </p:spTree>
    <p:extLst>
      <p:ext uri="{BB962C8B-B14F-4D97-AF65-F5344CB8AC3E}">
        <p14:creationId xmlns:p14="http://schemas.microsoft.com/office/powerpoint/2010/main" val="101838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F7EC-74A3-4C83-917F-097C6B2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the Onset of Type II Diabetes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1245-F447-4AA2-A308-74078F81B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Reliable forecasting can</a:t>
            </a:r>
          </a:p>
          <a:p>
            <a:pPr lvl="1"/>
            <a:r>
              <a:rPr lang="en-US" sz="2000" dirty="0"/>
              <a:t>Enhance preventative health care</a:t>
            </a:r>
          </a:p>
          <a:p>
            <a:pPr lvl="2"/>
            <a:r>
              <a:rPr lang="en-US" sz="2000" dirty="0"/>
              <a:t>Educate individuals who are at risk</a:t>
            </a:r>
          </a:p>
          <a:p>
            <a:pPr lvl="2"/>
            <a:r>
              <a:rPr lang="en-US" sz="2000" dirty="0"/>
              <a:t>Take preventative measures</a:t>
            </a:r>
          </a:p>
          <a:p>
            <a:pPr lvl="1"/>
            <a:r>
              <a:rPr lang="en-US" sz="2000" dirty="0"/>
              <a:t>Improve patient outcomes</a:t>
            </a:r>
          </a:p>
          <a:p>
            <a:pPr lvl="1"/>
            <a:r>
              <a:rPr lang="en-US" sz="2000" dirty="0"/>
              <a:t>Reduce healthcare costs</a:t>
            </a:r>
          </a:p>
        </p:txBody>
      </p:sp>
    </p:spTree>
    <p:extLst>
      <p:ext uri="{BB962C8B-B14F-4D97-AF65-F5344CB8AC3E}">
        <p14:creationId xmlns:p14="http://schemas.microsoft.com/office/powerpoint/2010/main" val="29717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1A64-207D-45A7-82D1-71BF94B9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892D-147C-49D7-84F3-9296DE61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selection using stepwise AIC algorithm</a:t>
            </a:r>
          </a:p>
          <a:p>
            <a:r>
              <a:rPr lang="en-US" dirty="0"/>
              <a:t>Probability threshold verified using </a:t>
            </a:r>
          </a:p>
          <a:p>
            <a:r>
              <a:rPr lang="en-US" dirty="0"/>
              <a:t>Variables selected:</a:t>
            </a:r>
          </a:p>
          <a:p>
            <a:pPr lvl="1"/>
            <a:r>
              <a:rPr lang="en-US" dirty="0"/>
              <a:t>Pregnancies</a:t>
            </a:r>
          </a:p>
          <a:p>
            <a:pPr lvl="1"/>
            <a:r>
              <a:rPr lang="en-US" dirty="0"/>
              <a:t>Glucose</a:t>
            </a:r>
          </a:p>
          <a:p>
            <a:pPr lvl="1"/>
            <a:r>
              <a:rPr lang="en-US" dirty="0"/>
              <a:t>BMI</a:t>
            </a:r>
          </a:p>
          <a:p>
            <a:pPr lvl="1"/>
            <a:r>
              <a:rPr lang="en-US" dirty="0"/>
              <a:t>DiabetesPedigreeFunction</a:t>
            </a:r>
          </a:p>
          <a:p>
            <a:r>
              <a:rPr lang="en-US" dirty="0"/>
              <a:t>Of note: Insulin, skin thickness not identified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03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0ABA-6416-40EA-8979-7C628011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C544-DE1E-4F6B-842B-B480835E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Without variable standardization</a:t>
            </a:r>
          </a:p>
          <a:p>
            <a:r>
              <a:rPr lang="en-US" sz="1500" dirty="0"/>
              <a:t>Number of hidden nodes chosen using further 90/10 split of training data</a:t>
            </a:r>
          </a:p>
          <a:p>
            <a:pPr lvl="1"/>
            <a:r>
              <a:rPr lang="en-US" sz="1200" dirty="0"/>
              <a:t>Value of 14 chosen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D9818-1D7B-4019-8886-D856F839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90800"/>
            <a:ext cx="4267200" cy="3244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8D2A73-67C9-4BFA-8E73-9E6C63E21A9F}"/>
              </a:ext>
            </a:extLst>
          </p:cNvPr>
          <p:cNvSpPr txBox="1"/>
          <p:nvPr/>
        </p:nvSpPr>
        <p:spPr>
          <a:xfrm>
            <a:off x="600076" y="3657600"/>
            <a:ext cx="1108656" cy="4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F1641-D45C-4B99-8967-08301D847039}"/>
              </a:ext>
            </a:extLst>
          </p:cNvPr>
          <p:cNvSpPr txBox="1"/>
          <p:nvPr/>
        </p:nvSpPr>
        <p:spPr>
          <a:xfrm>
            <a:off x="2590800" y="6019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rate vs. Number of Hidden nodes</a:t>
            </a:r>
          </a:p>
        </p:txBody>
      </p:sp>
    </p:spTree>
    <p:extLst>
      <p:ext uri="{BB962C8B-B14F-4D97-AF65-F5344CB8AC3E}">
        <p14:creationId xmlns:p14="http://schemas.microsoft.com/office/powerpoint/2010/main" val="3861664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1AE5-2947-4FFC-B082-8E8D27F2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84E2-F879-490B-BD85-18FDE2E7D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(cp parameter) based on cross-validation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210D7-5C8F-4044-9D3F-D51ED419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0"/>
            <a:ext cx="5311600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02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348E-57AA-4E3A-BDE3-F58185BD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Boosting (AdaBoost)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C36D-9938-4357-9873-FD0BC671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really successful boosting algorithm developed for binary classification</a:t>
            </a:r>
          </a:p>
          <a:p>
            <a:r>
              <a:rPr lang="en-US" dirty="0"/>
              <a:t>Commonly used with “decision stumps”</a:t>
            </a:r>
          </a:p>
          <a:p>
            <a:r>
              <a:rPr lang="en-US" dirty="0"/>
              <a:t>Weak models added sequentially </a:t>
            </a:r>
          </a:p>
          <a:p>
            <a:pPr lvl="1"/>
            <a:r>
              <a:rPr lang="en-US" dirty="0"/>
              <a:t>Weighted training data</a:t>
            </a:r>
          </a:p>
          <a:p>
            <a:pPr lvl="1"/>
            <a:r>
              <a:rPr lang="en-US" dirty="0"/>
              <a:t>More weight given to incorrectly predicted instances</a:t>
            </a:r>
          </a:p>
          <a:p>
            <a:r>
              <a:rPr lang="en-US" dirty="0"/>
              <a:t>Process continues until</a:t>
            </a:r>
          </a:p>
          <a:p>
            <a:pPr lvl="1"/>
            <a:r>
              <a:rPr lang="en-US" dirty="0"/>
              <a:t>Pre-set number of weak learners created</a:t>
            </a:r>
          </a:p>
          <a:p>
            <a:pPr lvl="1"/>
            <a:r>
              <a:rPr lang="en-US" dirty="0"/>
              <a:t>No further improvement</a:t>
            </a:r>
          </a:p>
          <a:p>
            <a:r>
              <a:rPr lang="en-US" dirty="0"/>
              <a:t>Predictions made by calculating the weighted average of the weak classifiers</a:t>
            </a:r>
          </a:p>
          <a:p>
            <a:pPr lvl="1"/>
            <a:r>
              <a:rPr lang="en-US" dirty="0"/>
              <a:t>More accurate models have more weight</a:t>
            </a:r>
          </a:p>
          <a:p>
            <a:r>
              <a:rPr lang="en-US" dirty="0"/>
              <a:t>Glucose, Insulin, BMI and Age identified as the most important predictors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56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0ABA-6416-40EA-8979-7C628011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Additive Model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C544-DE1E-4F6B-842B-B480835E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Smoothing applied to all predictors (all continuous)</a:t>
            </a:r>
          </a:p>
          <a:p>
            <a:r>
              <a:rPr lang="en-US" dirty="0"/>
              <a:t>Four variables turned out to be significant</a:t>
            </a:r>
          </a:p>
          <a:p>
            <a:pPr lvl="1"/>
            <a:r>
              <a:rPr lang="en-US" sz="1800" dirty="0"/>
              <a:t>Glucose, BMI, DiabetesPedigree Function and Age</a:t>
            </a:r>
          </a:p>
          <a:p>
            <a:pPr lvl="1"/>
            <a:r>
              <a:rPr lang="en-US" sz="1800" dirty="0"/>
              <a:t>All were non-linear</a:t>
            </a:r>
          </a:p>
          <a:p>
            <a:r>
              <a:rPr lang="en-US" dirty="0"/>
              <a:t>Residual deviance: 0.883 </a:t>
            </a:r>
          </a:p>
          <a:p>
            <a:pPr lvl="1"/>
            <a:r>
              <a:rPr lang="en-US" dirty="0"/>
              <a:t>Using effective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3727528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48EA-A65D-4D1D-9DB4-C2986F87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 - Significant Variable Plots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94B37-6858-470A-B9C8-7540AECE6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1219200"/>
            <a:ext cx="7877908" cy="514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94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390B-209F-4CC7-8E6D-DBEBD177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7054"/>
            <a:ext cx="8229600" cy="1143000"/>
          </a:xfrm>
        </p:spPr>
        <p:txBody>
          <a:bodyPr/>
          <a:lstStyle/>
          <a:p>
            <a:r>
              <a:rPr lang="en-US" dirty="0"/>
              <a:t>Model Comparison - 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2021A4-ABA5-46E1-A070-CA2A646F1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949565"/>
              </p:ext>
            </p:extLst>
          </p:nvPr>
        </p:nvGraphicFramePr>
        <p:xfrm>
          <a:off x="838200" y="2209800"/>
          <a:ext cx="7175308" cy="3367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688">
                  <a:extLst>
                    <a:ext uri="{9D8B030D-6E8A-4147-A177-3AD203B41FA5}">
                      <a16:colId xmlns:a16="http://schemas.microsoft.com/office/drawing/2014/main" val="246064042"/>
                    </a:ext>
                  </a:extLst>
                </a:gridCol>
                <a:gridCol w="1532905">
                  <a:extLst>
                    <a:ext uri="{9D8B030D-6E8A-4147-A177-3AD203B41FA5}">
                      <a16:colId xmlns:a16="http://schemas.microsoft.com/office/drawing/2014/main" val="3462683602"/>
                    </a:ext>
                  </a:extLst>
                </a:gridCol>
                <a:gridCol w="1532905">
                  <a:extLst>
                    <a:ext uri="{9D8B030D-6E8A-4147-A177-3AD203B41FA5}">
                      <a16:colId xmlns:a16="http://schemas.microsoft.com/office/drawing/2014/main" val="57947822"/>
                    </a:ext>
                  </a:extLst>
                </a:gridCol>
                <a:gridCol w="1532905">
                  <a:extLst>
                    <a:ext uri="{9D8B030D-6E8A-4147-A177-3AD203B41FA5}">
                      <a16:colId xmlns:a16="http://schemas.microsoft.com/office/drawing/2014/main" val="627984996"/>
                    </a:ext>
                  </a:extLst>
                </a:gridCol>
                <a:gridCol w="1532905">
                  <a:extLst>
                    <a:ext uri="{9D8B030D-6E8A-4147-A177-3AD203B41FA5}">
                      <a16:colId xmlns:a16="http://schemas.microsoft.com/office/drawing/2014/main" val="2949521922"/>
                    </a:ext>
                  </a:extLst>
                </a:gridCol>
              </a:tblGrid>
              <a:tr h="854660">
                <a:tc>
                  <a:txBody>
                    <a:bodyPr/>
                    <a:lstStyle/>
                    <a:p>
                      <a:pPr marL="2984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Method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0" marR="12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– Sample </a:t>
                      </a:r>
                    </a:p>
                    <a:p>
                      <a:pPr marL="0" marR="12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AUC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63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 of Sample </a:t>
                      </a:r>
                    </a:p>
                    <a:p>
                      <a:pPr marL="63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AUC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63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Sample</a:t>
                      </a:r>
                    </a:p>
                    <a:p>
                      <a:pPr marL="63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63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 of Sample</a:t>
                      </a:r>
                    </a:p>
                    <a:p>
                      <a:pPr marL="63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extLst>
                  <a:ext uri="{0D108BD9-81ED-4DB2-BD59-A6C34878D82A}">
                    <a16:rowId xmlns:a16="http://schemas.microsoft.com/office/drawing/2014/main" val="2575222576"/>
                  </a:ext>
                </a:extLst>
              </a:tr>
              <a:tr h="451922">
                <a:tc>
                  <a:txBody>
                    <a:bodyPr/>
                    <a:lstStyle/>
                    <a:p>
                      <a:pPr marL="0" marR="19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GLM 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extLst>
                  <a:ext uri="{0D108BD9-81ED-4DB2-BD59-A6C34878D82A}">
                    <a16:rowId xmlns:a16="http://schemas.microsoft.com/office/drawing/2014/main" val="2175538546"/>
                  </a:ext>
                </a:extLst>
              </a:tr>
              <a:tr h="661732">
                <a:tc>
                  <a:txBody>
                    <a:bodyPr/>
                    <a:lstStyle/>
                    <a:p>
                      <a:pPr marL="0" marR="254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Classification Tree 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0.88 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29845" marB="0"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0.84 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29845" marB="0"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 0.23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29845" marB="0"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0.24 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29845" marB="0"/>
                </a:tc>
                <a:extLst>
                  <a:ext uri="{0D108BD9-81ED-4DB2-BD59-A6C34878D82A}">
                    <a16:rowId xmlns:a16="http://schemas.microsoft.com/office/drawing/2014/main" val="1767616639"/>
                  </a:ext>
                </a:extLst>
              </a:tr>
              <a:tr h="437403">
                <a:tc>
                  <a:txBody>
                    <a:bodyPr/>
                    <a:lstStyle/>
                    <a:p>
                      <a:pPr marL="0" marR="254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AdaBoost</a:t>
                      </a: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73025" marR="73025" marT="29845" marB="0"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73025" marR="73025" marT="29845" marB="0"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73025" marR="73025" marT="29845" marB="0"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73025" marR="73025" marT="29845" marB="0"/>
                </a:tc>
                <a:extLst>
                  <a:ext uri="{0D108BD9-81ED-4DB2-BD59-A6C34878D82A}">
                    <a16:rowId xmlns:a16="http://schemas.microsoft.com/office/drawing/2014/main" val="4085277304"/>
                  </a:ext>
                </a:extLst>
              </a:tr>
              <a:tr h="451922">
                <a:tc>
                  <a:txBody>
                    <a:bodyPr/>
                    <a:lstStyle/>
                    <a:p>
                      <a:pPr marL="0" marR="63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GAM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0.86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0.88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0.21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0.19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extLst>
                  <a:ext uri="{0D108BD9-81ED-4DB2-BD59-A6C34878D82A}">
                    <a16:rowId xmlns:a16="http://schemas.microsoft.com/office/drawing/2014/main" val="137915757"/>
                  </a:ext>
                </a:extLst>
              </a:tr>
              <a:tr h="509545">
                <a:tc>
                  <a:txBody>
                    <a:bodyPr/>
                    <a:lstStyle/>
                    <a:p>
                      <a:pPr marL="0" marR="254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Neural Network 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0" marR="63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2384" marB="0"/>
                </a:tc>
                <a:extLst>
                  <a:ext uri="{0D108BD9-81ED-4DB2-BD59-A6C34878D82A}">
                    <a16:rowId xmlns:a16="http://schemas.microsoft.com/office/drawing/2014/main" val="16980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678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390B-209F-4CC7-8E6D-DBEBD177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7054"/>
            <a:ext cx="8229600" cy="1143000"/>
          </a:xfrm>
        </p:spPr>
        <p:txBody>
          <a:bodyPr/>
          <a:lstStyle/>
          <a:p>
            <a:r>
              <a:rPr lang="en-US" dirty="0"/>
              <a:t>Model Comparison - SPSS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0906C50-A17C-476D-BF02-1326E79E8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482217"/>
              </p:ext>
            </p:extLst>
          </p:nvPr>
        </p:nvGraphicFramePr>
        <p:xfrm>
          <a:off x="914400" y="1676400"/>
          <a:ext cx="7619999" cy="4648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834">
                  <a:extLst>
                    <a:ext uri="{9D8B030D-6E8A-4147-A177-3AD203B41FA5}">
                      <a16:colId xmlns:a16="http://schemas.microsoft.com/office/drawing/2014/main" val="619351777"/>
                    </a:ext>
                  </a:extLst>
                </a:gridCol>
                <a:gridCol w="1152211">
                  <a:extLst>
                    <a:ext uri="{9D8B030D-6E8A-4147-A177-3AD203B41FA5}">
                      <a16:colId xmlns:a16="http://schemas.microsoft.com/office/drawing/2014/main" val="1308211942"/>
                    </a:ext>
                  </a:extLst>
                </a:gridCol>
                <a:gridCol w="1156677">
                  <a:extLst>
                    <a:ext uri="{9D8B030D-6E8A-4147-A177-3AD203B41FA5}">
                      <a16:colId xmlns:a16="http://schemas.microsoft.com/office/drawing/2014/main" val="2203069540"/>
                    </a:ext>
                  </a:extLst>
                </a:gridCol>
                <a:gridCol w="1156677">
                  <a:extLst>
                    <a:ext uri="{9D8B030D-6E8A-4147-A177-3AD203B41FA5}">
                      <a16:colId xmlns:a16="http://schemas.microsoft.com/office/drawing/2014/main" val="2970070213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986392587"/>
                    </a:ext>
                  </a:extLst>
                </a:gridCol>
              </a:tblGrid>
              <a:tr h="17161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Method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2222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– Sample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2222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 of Sample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2222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Sample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2222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 of Sample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22225" marB="0"/>
                </a:tc>
                <a:extLst>
                  <a:ext uri="{0D108BD9-81ED-4DB2-BD59-A6C34878D82A}">
                    <a16:rowId xmlns:a16="http://schemas.microsoft.com/office/drawing/2014/main" val="3203978116"/>
                  </a:ext>
                </a:extLst>
              </a:tr>
              <a:tr h="6758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GLM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2222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2222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2222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2222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22225" marB="0"/>
                </a:tc>
                <a:extLst>
                  <a:ext uri="{0D108BD9-81ED-4DB2-BD59-A6C34878D82A}">
                    <a16:rowId xmlns:a16="http://schemas.microsoft.com/office/drawing/2014/main" val="1459683055"/>
                  </a:ext>
                </a:extLst>
              </a:tr>
              <a:tr h="11280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Classification Tree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2222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2984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2984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2984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29845" marB="0"/>
                </a:tc>
                <a:extLst>
                  <a:ext uri="{0D108BD9-81ED-4DB2-BD59-A6C34878D82A}">
                    <a16:rowId xmlns:a16="http://schemas.microsoft.com/office/drawing/2014/main" val="365004560"/>
                  </a:ext>
                </a:extLst>
              </a:tr>
              <a:tr h="11280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Neural Network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2222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2222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2222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2222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0.27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22225" marB="0"/>
                </a:tc>
                <a:extLst>
                  <a:ext uri="{0D108BD9-81ED-4DB2-BD59-A6C34878D82A}">
                    <a16:rowId xmlns:a16="http://schemas.microsoft.com/office/drawing/2014/main" val="376022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813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9036-F616-48CB-B413-45E3B99C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EAF6-F6A8-435B-8C18-81DBE90B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Imputation can be challenging</a:t>
            </a:r>
          </a:p>
          <a:p>
            <a:r>
              <a:rPr lang="en-US" dirty="0"/>
              <a:t>Different models select different variables</a:t>
            </a:r>
          </a:p>
          <a:p>
            <a:r>
              <a:rPr lang="en-US" dirty="0"/>
              <a:t>GAM performed the best</a:t>
            </a:r>
          </a:p>
          <a:p>
            <a:r>
              <a:rPr lang="en-US" dirty="0"/>
              <a:t>Cross-validation would give more reliable results/comparisons</a:t>
            </a:r>
          </a:p>
        </p:txBody>
      </p:sp>
    </p:spTree>
    <p:extLst>
      <p:ext uri="{BB962C8B-B14F-4D97-AF65-F5344CB8AC3E}">
        <p14:creationId xmlns:p14="http://schemas.microsoft.com/office/powerpoint/2010/main" val="2886966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5C04-0EC2-47C8-8EF1-BB1412EE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C215-EDD6-4DE5-BBA2-109F68CE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Kahn SE, Cooper ME, Del Prato S. PATHOPHYSIOLOGY AND TREATMENT OF TYPE 2 DIABETES: PERSPECTIVES ON THE PAST, PRESENT AND FUTURE. Lancet. 2014;383(9922):1068-1083. doi:10.1016/S0140-6736(13)62154-6.</a:t>
            </a:r>
          </a:p>
          <a:p>
            <a:r>
              <a:rPr lang="en-US" dirty="0"/>
              <a:t>2. Afable A, Karingula NS. Evidence based review of type 2 diabetes prevention and management in low and middle income countries. World Journal of Diabetes. 2016;7(10):209-229. doi:10.4239/wjd.v7.i10.209.</a:t>
            </a:r>
          </a:p>
          <a:p>
            <a:r>
              <a:rPr lang="en-US" dirty="0"/>
              <a:t>3. Olokoba AB, Obateru OA, Olokoba LB. Type 2 Diabetes Mellitus: A Review of Current Trends. Oman Medical Journal. 2012;27(4):269-273. doi:10.5001/omj.2012.68.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Detailed list in report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3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54C4-99E2-4808-9B55-2BCA27B8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D4E2-6231-4BB8-9732-92EA1B99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Female subject (Pima Indian) </a:t>
            </a:r>
          </a:p>
          <a:p>
            <a:r>
              <a:rPr lang="en-US" dirty="0"/>
              <a:t>Had to have a nondiabetic GTT, then either:</a:t>
            </a:r>
          </a:p>
          <a:p>
            <a:pPr lvl="1"/>
            <a:r>
              <a:rPr lang="en-US" sz="1800" dirty="0"/>
              <a:t>Diabetes diagnosed within 5 years</a:t>
            </a:r>
          </a:p>
          <a:p>
            <a:pPr lvl="1"/>
            <a:r>
              <a:rPr lang="en-US" sz="1800" dirty="0"/>
              <a:t>No diabetes revealed with GTT 5 or more years later</a:t>
            </a:r>
          </a:p>
          <a:p>
            <a:r>
              <a:rPr lang="en-US" dirty="0"/>
              <a:t>Cases where diabetes was diagnosed within one year of initial exam were removed</a:t>
            </a:r>
          </a:p>
          <a:p>
            <a:endParaRPr lang="en-US" dirty="0"/>
          </a:p>
          <a:p>
            <a:r>
              <a:rPr lang="en-US" dirty="0"/>
              <a:t>Resulting data set</a:t>
            </a:r>
          </a:p>
          <a:p>
            <a:pPr lvl="1"/>
            <a:r>
              <a:rPr lang="en-US" sz="1800" dirty="0"/>
              <a:t>768 observations</a:t>
            </a:r>
          </a:p>
          <a:p>
            <a:pPr lvl="1"/>
            <a:r>
              <a:rPr lang="en-US" sz="1800" dirty="0"/>
              <a:t>475 positive cases</a:t>
            </a:r>
          </a:p>
          <a:p>
            <a:pPr lvl="1"/>
            <a:r>
              <a:rPr lang="en-US" sz="1800" dirty="0"/>
              <a:t>Source: Kaggle </a:t>
            </a:r>
          </a:p>
        </p:txBody>
      </p:sp>
    </p:spTree>
    <p:extLst>
      <p:ext uri="{BB962C8B-B14F-4D97-AF65-F5344CB8AC3E}">
        <p14:creationId xmlns:p14="http://schemas.microsoft.com/office/powerpoint/2010/main" val="336773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54C4-99E2-4808-9B55-2BCA27B8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D4E2-6231-4BB8-9732-92EA1B99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identified as risk factors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of times pregnant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 hour glucose concentration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 hour serum insulin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BMI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Triceps skin fold thickness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Diastolic blood pressure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Diabetes pedigree function </a:t>
            </a:r>
          </a:p>
        </p:txBody>
      </p:sp>
    </p:spTree>
    <p:extLst>
      <p:ext uri="{BB962C8B-B14F-4D97-AF65-F5344CB8AC3E}">
        <p14:creationId xmlns:p14="http://schemas.microsoft.com/office/powerpoint/2010/main" val="368455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54C4-99E2-4808-9B55-2BCA27B8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of predictors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7019C8-ACF3-43E7-8C10-1FC9FEC92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735719"/>
              </p:ext>
            </p:extLst>
          </p:nvPr>
        </p:nvGraphicFramePr>
        <p:xfrm>
          <a:off x="609600" y="1676400"/>
          <a:ext cx="7848601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24218356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565729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2650641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0078464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18397362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59664236"/>
                    </a:ext>
                  </a:extLst>
                </a:gridCol>
              </a:tblGrid>
              <a:tr h="791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Max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Mean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Median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Missing values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204401"/>
                  </a:ext>
                </a:extLst>
              </a:tr>
              <a:tr h="383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Pregnancies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3.86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254920"/>
                  </a:ext>
                </a:extLst>
              </a:tr>
              <a:tr h="383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Glucose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44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199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122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118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966636"/>
                  </a:ext>
                </a:extLst>
              </a:tr>
              <a:tr h="383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BloodPressure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122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72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72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27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996305"/>
                  </a:ext>
                </a:extLst>
              </a:tr>
              <a:tr h="383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SkinThickness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99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28.8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167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172817"/>
                  </a:ext>
                </a:extLst>
              </a:tr>
              <a:tr h="383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Insulin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846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159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125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274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668468"/>
                  </a:ext>
                </a:extLst>
              </a:tr>
              <a:tr h="383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BMI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18.2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59.4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32.3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964104"/>
                  </a:ext>
                </a:extLst>
              </a:tr>
              <a:tr h="791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DiabetesPedigreeFunction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0.078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2.42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0.474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0.381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9604908"/>
                  </a:ext>
                </a:extLst>
              </a:tr>
              <a:tr h="383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Age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21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81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33.3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29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114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94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54C4-99E2-4808-9B55-2BCA27B8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10454-5945-4591-9C07-5919F34844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828800"/>
            <a:ext cx="5943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4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54C4-99E2-4808-9B55-2BCA27B8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Variation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ABF85-5BC3-434D-BCEF-A3D7A65B8D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391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1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54C4-99E2-4808-9B55-2BCA27B8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Variation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E41A-715F-4004-B6FE-F2630B1224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239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3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6C1B-51BE-40E7-840E-4766517E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0DA7A-3A5D-4467-ABD9-F91F8E4677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8700" y="1524000"/>
            <a:ext cx="7353300" cy="458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2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1878</TotalTime>
  <Words>752</Words>
  <Application>Microsoft Office PowerPoint</Application>
  <PresentationFormat>On-screen Show (4:3)</PresentationFormat>
  <Paragraphs>274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helvetica</vt:lpstr>
      <vt:lpstr>Times New Roman</vt:lpstr>
      <vt:lpstr>Office Theme</vt:lpstr>
      <vt:lpstr>Forecasting Type II Diabetes Onset in Pima Indians</vt:lpstr>
      <vt:lpstr>Predicting the Onset of Type II Diabetes </vt:lpstr>
      <vt:lpstr>Data set</vt:lpstr>
      <vt:lpstr>Predictors Utilized</vt:lpstr>
      <vt:lpstr>Summary statistics of predictors</vt:lpstr>
      <vt:lpstr>Correlation matrix</vt:lpstr>
      <vt:lpstr>Proportion Variation - 1</vt:lpstr>
      <vt:lpstr>Proportion Variation - 2</vt:lpstr>
      <vt:lpstr>Histograms - 1</vt:lpstr>
      <vt:lpstr>Histograms - 2</vt:lpstr>
      <vt:lpstr>Dealing with Missingness</vt:lpstr>
      <vt:lpstr>Pima Indian Data set</vt:lpstr>
      <vt:lpstr>Analysis after recoding to NA</vt:lpstr>
      <vt:lpstr>Main Culprits</vt:lpstr>
      <vt:lpstr>Distribution</vt:lpstr>
      <vt:lpstr>Issues</vt:lpstr>
      <vt:lpstr>Imputation</vt:lpstr>
      <vt:lpstr>Predictive Mean Matching (PMM)</vt:lpstr>
      <vt:lpstr>Modeling Approach</vt:lpstr>
      <vt:lpstr>GLM</vt:lpstr>
      <vt:lpstr>Neural Network</vt:lpstr>
      <vt:lpstr>Classification tree</vt:lpstr>
      <vt:lpstr>Adaptive Boosting (AdaBoost)</vt:lpstr>
      <vt:lpstr>Generalized Additive Model Procedure</vt:lpstr>
      <vt:lpstr>GAM - Significant Variable Plots</vt:lpstr>
      <vt:lpstr>Model Comparison - R</vt:lpstr>
      <vt:lpstr>Model Comparison - SPSS</vt:lpstr>
      <vt:lpstr>Some 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Forcasting Type II Diabetes Onset in Pima Indians</dc:title>
  <dc:creator>Babar, Amir (babarak)</dc:creator>
  <cp:lastModifiedBy>vigosubuckeyes@gmail.com</cp:lastModifiedBy>
  <cp:revision>41</cp:revision>
  <dcterms:created xsi:type="dcterms:W3CDTF">2018-04-01T18:51:14Z</dcterms:created>
  <dcterms:modified xsi:type="dcterms:W3CDTF">2018-04-23T00:42:38Z</dcterms:modified>
</cp:coreProperties>
</file>