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Roca Two Ultra-Bold" charset="1" panose="00000A00000000000000"/>
      <p:regular r:id="rId27"/>
    </p:embeddedFont>
    <p:embeddedFont>
      <p:font typeface="TT Norms" charset="1" panose="02000503030000020003"/>
      <p:regular r:id="rId28"/>
    </p:embeddedFont>
    <p:embeddedFont>
      <p:font typeface="TT Norms Bold" charset="1" panose="02000803030000020004"/>
      <p:regular r:id="rId29"/>
    </p:embeddedFont>
    <p:embeddedFont>
      <p:font typeface="Roca Two Bold" charset="1" panose="00000800000000000000"/>
      <p:regular r:id="rId30"/>
    </p:embeddedFont>
    <p:embeddedFont>
      <p:font typeface="Roca Two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notesMasters/notesMaster1.xml" Type="http://schemas.openxmlformats.org/officeDocument/2006/relationships/notesMaster"/><Relationship Id="rId33" Target="theme/theme2.xml" Type="http://schemas.openxmlformats.org/officeDocument/2006/relationships/theme"/><Relationship Id="rId34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Calculating Weighted Scores:</a:t>
            </a:r>
          </a:p>
          <a:p>
            <a:r>
              <a:rPr lang="en-US"/>
              <a:t>Total Score = ∑(Scoreᵢ × Weightᵢ)</a:t>
            </a:r>
          </a:p>
          <a:p>
            <a:r>
              <a:rPr lang="en-US"/>
              <a:t/>
            </a:r>
          </a:p>
          <a:p>
            <a:r>
              <a:rPr lang="en-US"/>
              <a:t>Ranking the Data Sources:</a:t>
            </a:r>
          </a:p>
          <a:p>
            <a:r>
              <a:rPr lang="en-US"/>
              <a:t>Rank the sources from highest to lowest based on total scores.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242" y="2115276"/>
            <a:ext cx="11466818" cy="6056449"/>
            <a:chOff x="0" y="0"/>
            <a:chExt cx="4183126" cy="2209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3126" cy="2209409"/>
            </a:xfrm>
            <a:custGeom>
              <a:avLst/>
              <a:gdLst/>
              <a:ahLst/>
              <a:cxnLst/>
              <a:rect r="r" b="b" t="t" l="l"/>
              <a:pathLst>
                <a:path h="2209409" w="4183126">
                  <a:moveTo>
                    <a:pt x="4058666" y="2209409"/>
                  </a:moveTo>
                  <a:lnTo>
                    <a:pt x="124460" y="2209409"/>
                  </a:lnTo>
                  <a:cubicBezTo>
                    <a:pt x="55880" y="2209409"/>
                    <a:pt x="0" y="2153529"/>
                    <a:pt x="0" y="20849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58666" y="0"/>
                  </a:lnTo>
                  <a:cubicBezTo>
                    <a:pt x="4127246" y="0"/>
                    <a:pt x="4183126" y="55880"/>
                    <a:pt x="4183126" y="124460"/>
                  </a:cubicBezTo>
                  <a:lnTo>
                    <a:pt x="4183126" y="2084949"/>
                  </a:lnTo>
                  <a:cubicBezTo>
                    <a:pt x="4183126" y="2153529"/>
                    <a:pt x="4127246" y="2209409"/>
                    <a:pt x="4058666" y="2209409"/>
                  </a:cubicBezTo>
                  <a:close/>
                </a:path>
              </a:pathLst>
            </a:custGeom>
            <a:solidFill>
              <a:srgbClr val="FFFFEF"/>
            </a:solidFill>
            <a:ln w="38100" cap="sq">
              <a:solidFill>
                <a:srgbClr val="00492C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26649" y="3573672"/>
            <a:ext cx="9892004" cy="4046728"/>
            <a:chOff x="0" y="0"/>
            <a:chExt cx="13189339" cy="539563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66700"/>
              <a:ext cx="13189339" cy="39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24"/>
                </a:lnSpc>
              </a:pPr>
              <a:r>
                <a:rPr lang="en-US" sz="11499" b="true">
                  <a:solidFill>
                    <a:srgbClr val="00492C"/>
                  </a:solidFill>
                  <a:latin typeface="Roca Two Ultra-Bold"/>
                  <a:ea typeface="Roca Two Ultra-Bold"/>
                  <a:cs typeface="Roca Two Ultra-Bold"/>
                  <a:sym typeface="Roca Two Ultra-Bold"/>
                </a:rPr>
                <a:t>Nowcasting GDP in Egypt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207341"/>
              <a:ext cx="13189339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A CASE STUDY UTILIZING ALTERNATIVE DATA IN NOWCASTING GDP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643582" y="2115276"/>
            <a:ext cx="4037633" cy="6056449"/>
            <a:chOff x="0" y="0"/>
            <a:chExt cx="6350000" cy="9525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3207" t="0" r="-63207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662911" y="9258300"/>
            <a:ext cx="3471472" cy="818477"/>
          </a:xfrm>
          <a:custGeom>
            <a:avLst/>
            <a:gdLst/>
            <a:ahLst/>
            <a:cxnLst/>
            <a:rect r="r" b="b" t="t" l="l"/>
            <a:pathLst>
              <a:path h="818477" w="3471472">
                <a:moveTo>
                  <a:pt x="0" y="0"/>
                </a:moveTo>
                <a:lnTo>
                  <a:pt x="3471472" y="0"/>
                </a:lnTo>
                <a:lnTo>
                  <a:pt x="3471472" y="818477"/>
                </a:lnTo>
                <a:lnTo>
                  <a:pt x="0" y="818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72545" y="8288303"/>
            <a:ext cx="3833515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Presented by: Ali ElGamal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1328757"/>
            <a:ext cx="12445949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Overview and Objectives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372550">
            <a:off x="15982760" y="-1519543"/>
            <a:ext cx="4610480" cy="4593714"/>
          </a:xfrm>
          <a:custGeom>
            <a:avLst/>
            <a:gdLst/>
            <a:ahLst/>
            <a:cxnLst/>
            <a:rect r="r" b="b" t="t" l="l"/>
            <a:pathLst>
              <a:path h="4593714" w="4610480">
                <a:moveTo>
                  <a:pt x="0" y="0"/>
                </a:moveTo>
                <a:lnTo>
                  <a:pt x="4610480" y="0"/>
                </a:lnTo>
                <a:lnTo>
                  <a:pt x="4610480" y="4593714"/>
                </a:lnTo>
                <a:lnTo>
                  <a:pt x="0" y="4593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8606" y="3801445"/>
            <a:ext cx="8425394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6"/>
              </a:lnSpc>
              <a:spcBef>
                <a:spcPct val="0"/>
              </a:spcBef>
            </a:pPr>
            <a:r>
              <a:rPr lang="en-US" b="true" sz="2855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P</a:t>
            </a:r>
            <a:r>
              <a:rPr lang="en-US" b="true" sz="2855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roject Objective:</a:t>
            </a:r>
          </a:p>
          <a:p>
            <a:pPr algn="l">
              <a:lnSpc>
                <a:spcPts val="3426"/>
              </a:lnSpc>
              <a:spcBef>
                <a:spcPct val="0"/>
              </a:spcBef>
            </a:pPr>
          </a:p>
          <a:p>
            <a:pPr algn="l" marL="508532" indent="-254266" lvl="1">
              <a:lnSpc>
                <a:spcPts val="2826"/>
              </a:lnSpc>
              <a:buFont typeface="Arial"/>
              <a:buChar char="•"/>
            </a:pPr>
            <a:r>
              <a:rPr lang="en-US" b="true" sz="2355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To develop a nowcasting model for GDP in Egypt using alternative data sources like Google Trends.</a:t>
            </a:r>
          </a:p>
          <a:p>
            <a:pPr algn="l">
              <a:lnSpc>
                <a:spcPts val="2826"/>
              </a:lnSpc>
              <a:spcBef>
                <a:spcPct val="0"/>
              </a:spcBef>
            </a:pPr>
          </a:p>
          <a:p>
            <a:pPr algn="l">
              <a:lnSpc>
                <a:spcPts val="3426"/>
              </a:lnSpc>
              <a:spcBef>
                <a:spcPct val="0"/>
              </a:spcBef>
            </a:pPr>
            <a:r>
              <a:rPr lang="en-US" b="true" sz="2855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Problem Statement:</a:t>
            </a:r>
          </a:p>
          <a:p>
            <a:pPr algn="l">
              <a:lnSpc>
                <a:spcPts val="3426"/>
              </a:lnSpc>
              <a:spcBef>
                <a:spcPct val="0"/>
              </a:spcBef>
            </a:pPr>
          </a:p>
          <a:p>
            <a:pPr algn="l" marL="508532" indent="-254266" lvl="1">
              <a:lnSpc>
                <a:spcPts val="2826"/>
              </a:lnSpc>
              <a:buFont typeface="Arial"/>
              <a:buChar char="•"/>
            </a:pPr>
            <a:r>
              <a:rPr lang="en-US" b="true" sz="2355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Traditional GDP reporting often has significant time lags. Nowcasting allows for more timely and frequent insights into economic performance.</a:t>
            </a:r>
          </a:p>
          <a:p>
            <a:pPr algn="l">
              <a:lnSpc>
                <a:spcPts val="2826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444569" y="3587132"/>
            <a:ext cx="9275593" cy="461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8"/>
              </a:lnSpc>
              <a:spcBef>
                <a:spcPct val="0"/>
              </a:spcBef>
            </a:pPr>
            <a:r>
              <a:rPr lang="en-US" b="true" sz="2823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Significance of the Study:</a:t>
            </a:r>
          </a:p>
          <a:p>
            <a:pPr algn="l">
              <a:lnSpc>
                <a:spcPts val="3388"/>
              </a:lnSpc>
              <a:spcBef>
                <a:spcPct val="0"/>
              </a:spcBef>
            </a:pPr>
          </a:p>
          <a:p>
            <a:pPr algn="l" marL="501726" indent="-250863" lvl="1">
              <a:lnSpc>
                <a:spcPts val="2788"/>
              </a:lnSpc>
              <a:buFont typeface="Arial"/>
              <a:buChar char="•"/>
            </a:pPr>
            <a:r>
              <a:rPr lang="en-US" b="true" sz="2323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Leveraging high-frequency data sources can improve forecasting accuracy and responsiveness to economic shifts.</a:t>
            </a:r>
          </a:p>
          <a:p>
            <a:pPr algn="l">
              <a:lnSpc>
                <a:spcPts val="3388"/>
              </a:lnSpc>
              <a:spcBef>
                <a:spcPct val="0"/>
              </a:spcBef>
            </a:pPr>
          </a:p>
          <a:p>
            <a:pPr algn="l">
              <a:lnSpc>
                <a:spcPts val="3388"/>
              </a:lnSpc>
              <a:spcBef>
                <a:spcPct val="0"/>
              </a:spcBef>
            </a:pPr>
            <a:r>
              <a:rPr lang="en-US" b="true" sz="2823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Methodology Summary:</a:t>
            </a:r>
          </a:p>
          <a:p>
            <a:pPr algn="l" marL="501726" indent="-250863" lvl="1">
              <a:lnSpc>
                <a:spcPts val="2788"/>
              </a:lnSpc>
              <a:buFont typeface="Arial"/>
              <a:buChar char="•"/>
            </a:pPr>
            <a:r>
              <a:rPr lang="en-US" b="true" sz="2323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Utilize Google Trends keywords, select relevant data features, and build a predictive model to nowcast monthly GDP.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</a:p>
          <a:p>
            <a:pPr algn="l" marL="609674" indent="-304837" lvl="1">
              <a:lnSpc>
                <a:spcPts val="3388"/>
              </a:lnSpc>
              <a:buFont typeface="Arial"/>
              <a:buChar char="•"/>
            </a:pPr>
            <a:r>
              <a:rPr lang="en-US" b="true" sz="2823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Deliverables:</a:t>
            </a:r>
          </a:p>
          <a:p>
            <a:pPr algn="l" marL="501726" indent="-250863" lvl="1">
              <a:lnSpc>
                <a:spcPts val="2788"/>
              </a:lnSpc>
              <a:buFont typeface="Arial"/>
              <a:buChar char="•"/>
            </a:pPr>
            <a:r>
              <a:rPr lang="en-US" b="true" sz="2323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Presentation, detailed report, Python notebook, and Excel sheets containing processed data and results.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7193" y="2561027"/>
            <a:ext cx="15673615" cy="6666049"/>
            <a:chOff x="0" y="0"/>
            <a:chExt cx="5717777" cy="2431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7777" cy="2431793"/>
            </a:xfrm>
            <a:custGeom>
              <a:avLst/>
              <a:gdLst/>
              <a:ahLst/>
              <a:cxnLst/>
              <a:rect r="r" b="b" t="t" l="l"/>
              <a:pathLst>
                <a:path h="2431793" w="5717777">
                  <a:moveTo>
                    <a:pt x="5593317" y="2431793"/>
                  </a:moveTo>
                  <a:lnTo>
                    <a:pt x="124460" y="2431793"/>
                  </a:lnTo>
                  <a:cubicBezTo>
                    <a:pt x="55880" y="2431793"/>
                    <a:pt x="0" y="2375913"/>
                    <a:pt x="0" y="23073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93318" y="0"/>
                  </a:lnTo>
                  <a:cubicBezTo>
                    <a:pt x="5661897" y="0"/>
                    <a:pt x="5717777" y="55880"/>
                    <a:pt x="5717777" y="124460"/>
                  </a:cubicBezTo>
                  <a:lnTo>
                    <a:pt x="5717777" y="2307333"/>
                  </a:lnTo>
                  <a:cubicBezTo>
                    <a:pt x="5717777" y="2375913"/>
                    <a:pt x="5661897" y="2431793"/>
                    <a:pt x="5593318" y="2431793"/>
                  </a:cubicBezTo>
                  <a:close/>
                </a:path>
              </a:pathLst>
            </a:custGeom>
            <a:solidFill>
              <a:srgbClr val="EAEBC4"/>
            </a:solidFill>
            <a:ln w="38100" cap="sq">
              <a:solidFill>
                <a:srgbClr val="00492C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1151791">
            <a:off x="-1417694" y="-1221411"/>
            <a:ext cx="2835387" cy="3028084"/>
          </a:xfrm>
          <a:custGeom>
            <a:avLst/>
            <a:gdLst/>
            <a:ahLst/>
            <a:cxnLst/>
            <a:rect r="r" b="b" t="t" l="l"/>
            <a:pathLst>
              <a:path h="3028084" w="2835387">
                <a:moveTo>
                  <a:pt x="0" y="0"/>
                </a:moveTo>
                <a:lnTo>
                  <a:pt x="2835388" y="0"/>
                </a:lnTo>
                <a:lnTo>
                  <a:pt x="2835388" y="3028084"/>
                </a:lnTo>
                <a:lnTo>
                  <a:pt x="0" y="3028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7193" y="1079906"/>
            <a:ext cx="14763171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  <a:spcBef>
                <a:spcPct val="0"/>
              </a:spcBef>
            </a:pPr>
            <a:r>
              <a:rPr lang="en-US" b="true" sz="5499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Data Sources and Feature Selection Process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59789" y="3250984"/>
            <a:ext cx="5286135" cy="528613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715000" y="6350000"/>
                  </a:moveTo>
                  <a:lnTo>
                    <a:pt x="635000" y="6350000"/>
                  </a:lnTo>
                  <a:cubicBezTo>
                    <a:pt x="284480" y="6350000"/>
                    <a:pt x="0" y="6065520"/>
                    <a:pt x="0" y="5715000"/>
                  </a:cubicBez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5715000"/>
                  </a:lnTo>
                  <a:cubicBezTo>
                    <a:pt x="6350000" y="6065520"/>
                    <a:pt x="6065520" y="6350000"/>
                    <a:pt x="5715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39086" t="0" r="-3908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105508" y="2664085"/>
            <a:ext cx="9743514" cy="645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b="true" sz="2648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Primary Data Sources:</a:t>
            </a:r>
          </a:p>
          <a:p>
            <a:pPr algn="l">
              <a:lnSpc>
                <a:spcPts val="2474"/>
              </a:lnSpc>
            </a:pPr>
          </a:p>
          <a:p>
            <a:pPr algn="l" marL="445254" indent="-222627" lvl="1">
              <a:lnSpc>
                <a:spcPts val="2474"/>
              </a:lnSpc>
              <a:buFont typeface="Arial"/>
              <a:buChar char="•"/>
            </a:pPr>
            <a:r>
              <a:rPr lang="en-US" b="true" sz="2062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Google Trends: Keyword searches relevant to economic indicators, such as 'gold prices today,' 'car market'. </a:t>
            </a:r>
          </a:p>
          <a:p>
            <a:pPr algn="l" marL="445254" indent="-222627" lvl="1">
              <a:lnSpc>
                <a:spcPts val="2474"/>
              </a:lnSpc>
              <a:buFont typeface="Arial"/>
              <a:buChar char="•"/>
            </a:pPr>
            <a:r>
              <a:rPr lang="en-US" b="true" sz="2062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Monthly GDP Data: Provided historical GDP figures for Egypt, serving as the model’s target variable.</a:t>
            </a:r>
          </a:p>
          <a:p>
            <a:pPr algn="l">
              <a:lnSpc>
                <a:spcPts val="2474"/>
              </a:lnSpc>
              <a:spcBef>
                <a:spcPct val="0"/>
              </a:spcBef>
            </a:pPr>
          </a:p>
          <a:p>
            <a:pPr algn="l">
              <a:lnSpc>
                <a:spcPts val="2826"/>
              </a:lnSpc>
              <a:spcBef>
                <a:spcPct val="0"/>
              </a:spcBef>
            </a:pPr>
            <a:r>
              <a:rPr lang="en-US" b="true" sz="2355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Feature Selection Criteria:</a:t>
            </a:r>
          </a:p>
          <a:p>
            <a:pPr algn="l">
              <a:lnSpc>
                <a:spcPts val="2826"/>
              </a:lnSpc>
              <a:spcBef>
                <a:spcPct val="0"/>
              </a:spcBef>
            </a:pPr>
          </a:p>
          <a:p>
            <a:pPr algn="l" marL="445254" indent="-222627" lvl="1">
              <a:lnSpc>
                <a:spcPts val="2474"/>
              </a:lnSpc>
              <a:buFont typeface="Arial"/>
              <a:buChar char="•"/>
            </a:pPr>
            <a:r>
              <a:rPr lang="en-US" b="true" sz="2062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Correlation with GDP: Identified keywords and categories that showed a high correlation with GDP fluctuations.</a:t>
            </a:r>
          </a:p>
          <a:p>
            <a:pPr algn="l" marL="445254" indent="-222627" lvl="1">
              <a:lnSpc>
                <a:spcPts val="2474"/>
              </a:lnSpc>
              <a:buFont typeface="Arial"/>
              <a:buChar char="•"/>
            </a:pPr>
            <a:r>
              <a:rPr lang="en-US" b="true" sz="2062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Relevance to Economic Activity: “Selected terms that reflect consumer and market trends to improve model responsiveness.</a:t>
            </a:r>
          </a:p>
          <a:p>
            <a:pPr algn="l">
              <a:lnSpc>
                <a:spcPts val="2474"/>
              </a:lnSpc>
              <a:spcBef>
                <a:spcPct val="0"/>
              </a:spcBef>
            </a:pPr>
          </a:p>
          <a:p>
            <a:pPr algn="l">
              <a:lnSpc>
                <a:spcPts val="2943"/>
              </a:lnSpc>
              <a:spcBef>
                <a:spcPct val="0"/>
              </a:spcBef>
            </a:pPr>
            <a:r>
              <a:rPr lang="en-US" b="true" sz="2453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Feature Reduction:</a:t>
            </a:r>
          </a:p>
          <a:p>
            <a:pPr algn="l">
              <a:lnSpc>
                <a:spcPts val="2943"/>
              </a:lnSpc>
              <a:spcBef>
                <a:spcPct val="0"/>
              </a:spcBef>
            </a:pPr>
          </a:p>
          <a:p>
            <a:pPr algn="l" marL="445254" indent="-222627" lvl="1">
              <a:lnSpc>
                <a:spcPts val="2474"/>
              </a:lnSpc>
              <a:buFont typeface="Arial"/>
              <a:buChar char="•"/>
            </a:pPr>
            <a:r>
              <a:rPr lang="en-US" b="true" sz="2062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Multicollinearity Assessment: Calculated Variance Inflation Factor (VIF) to drop highly correlated features and avoid redundancy.</a:t>
            </a:r>
          </a:p>
          <a:p>
            <a:pPr algn="l" marL="445254" indent="-222627" lvl="1">
              <a:lnSpc>
                <a:spcPts val="2474"/>
              </a:lnSpc>
              <a:buFont typeface="Arial"/>
              <a:buChar char="•"/>
            </a:pPr>
            <a:r>
              <a:rPr lang="en-US" b="true" sz="2062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Final Feature Set: Refined dataset to include only the most predictive features for GDP nowcasting.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2348" y="7031546"/>
            <a:ext cx="4936477" cy="4918526"/>
          </a:xfrm>
          <a:custGeom>
            <a:avLst/>
            <a:gdLst/>
            <a:ahLst/>
            <a:cxnLst/>
            <a:rect r="r" b="b" t="t" l="l"/>
            <a:pathLst>
              <a:path h="4918526" w="4936477">
                <a:moveTo>
                  <a:pt x="0" y="0"/>
                </a:moveTo>
                <a:lnTo>
                  <a:pt x="4936477" y="0"/>
                </a:lnTo>
                <a:lnTo>
                  <a:pt x="4936477" y="4918526"/>
                </a:lnTo>
                <a:lnTo>
                  <a:pt x="0" y="4918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101765">
            <a:off x="-3524987" y="-2999928"/>
            <a:ext cx="5327872" cy="5308498"/>
          </a:xfrm>
          <a:custGeom>
            <a:avLst/>
            <a:gdLst/>
            <a:ahLst/>
            <a:cxnLst/>
            <a:rect r="r" b="b" t="t" l="l"/>
            <a:pathLst>
              <a:path h="5308498" w="5327872">
                <a:moveTo>
                  <a:pt x="0" y="0"/>
                </a:moveTo>
                <a:lnTo>
                  <a:pt x="5327872" y="0"/>
                </a:lnTo>
                <a:lnTo>
                  <a:pt x="5327872" y="5308498"/>
                </a:lnTo>
                <a:lnTo>
                  <a:pt x="0" y="5308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7193" y="2561027"/>
            <a:ext cx="15673615" cy="6666049"/>
            <a:chOff x="0" y="0"/>
            <a:chExt cx="5717777" cy="24317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7777" cy="2431793"/>
            </a:xfrm>
            <a:custGeom>
              <a:avLst/>
              <a:gdLst/>
              <a:ahLst/>
              <a:cxnLst/>
              <a:rect r="r" b="b" t="t" l="l"/>
              <a:pathLst>
                <a:path h="2431793" w="5717777">
                  <a:moveTo>
                    <a:pt x="5593317" y="2431793"/>
                  </a:moveTo>
                  <a:lnTo>
                    <a:pt x="124460" y="2431793"/>
                  </a:lnTo>
                  <a:cubicBezTo>
                    <a:pt x="55880" y="2431793"/>
                    <a:pt x="0" y="2375913"/>
                    <a:pt x="0" y="23073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93318" y="0"/>
                  </a:lnTo>
                  <a:cubicBezTo>
                    <a:pt x="5661897" y="0"/>
                    <a:pt x="5717777" y="55880"/>
                    <a:pt x="5717777" y="124460"/>
                  </a:cubicBezTo>
                  <a:lnTo>
                    <a:pt x="5717777" y="2307333"/>
                  </a:lnTo>
                  <a:cubicBezTo>
                    <a:pt x="5717777" y="2375913"/>
                    <a:pt x="5661897" y="2431793"/>
                    <a:pt x="5593318" y="2431793"/>
                  </a:cubicBezTo>
                  <a:close/>
                </a:path>
              </a:pathLst>
            </a:custGeom>
            <a:solidFill>
              <a:srgbClr val="FFFFEF"/>
            </a:solidFill>
            <a:ln w="38100" cap="sq">
              <a:solidFill>
                <a:srgbClr val="00492C"/>
              </a:solidFill>
              <a:prstDash val="solid"/>
              <a:miter/>
            </a:ln>
          </p:spPr>
        </p:sp>
      </p:grpSp>
      <p:sp>
        <p:nvSpPr>
          <p:cNvPr name="AutoShape 6" id="6"/>
          <p:cNvSpPr/>
          <p:nvPr/>
        </p:nvSpPr>
        <p:spPr>
          <a:xfrm rot="5400000">
            <a:off x="3875071" y="5872317"/>
            <a:ext cx="5315259" cy="0"/>
          </a:xfrm>
          <a:prstGeom prst="line">
            <a:avLst/>
          </a:prstGeom>
          <a:ln cap="flat" w="47625">
            <a:solidFill>
              <a:srgbClr val="0049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400000">
            <a:off x="9094771" y="5872317"/>
            <a:ext cx="5315259" cy="0"/>
          </a:xfrm>
          <a:prstGeom prst="line">
            <a:avLst/>
          </a:prstGeom>
          <a:ln cap="flat" w="47625">
            <a:solidFill>
              <a:srgbClr val="0049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688844" y="3433399"/>
            <a:ext cx="907414" cy="1330874"/>
          </a:xfrm>
          <a:custGeom>
            <a:avLst/>
            <a:gdLst/>
            <a:ahLst/>
            <a:cxnLst/>
            <a:rect r="r" b="b" t="t" l="l"/>
            <a:pathLst>
              <a:path h="1330874" w="907414">
                <a:moveTo>
                  <a:pt x="0" y="0"/>
                </a:moveTo>
                <a:lnTo>
                  <a:pt x="907414" y="0"/>
                </a:lnTo>
                <a:lnTo>
                  <a:pt x="907414" y="1330874"/>
                </a:lnTo>
                <a:lnTo>
                  <a:pt x="0" y="1330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27654" y="3400448"/>
            <a:ext cx="1376337" cy="1363825"/>
          </a:xfrm>
          <a:custGeom>
            <a:avLst/>
            <a:gdLst/>
            <a:ahLst/>
            <a:cxnLst/>
            <a:rect r="r" b="b" t="t" l="l"/>
            <a:pathLst>
              <a:path h="1363825" w="1376337">
                <a:moveTo>
                  <a:pt x="0" y="0"/>
                </a:moveTo>
                <a:lnTo>
                  <a:pt x="1376337" y="0"/>
                </a:lnTo>
                <a:lnTo>
                  <a:pt x="1376337" y="1363825"/>
                </a:lnTo>
                <a:lnTo>
                  <a:pt x="0" y="1363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04355" y="3342652"/>
            <a:ext cx="1729849" cy="1421621"/>
          </a:xfrm>
          <a:custGeom>
            <a:avLst/>
            <a:gdLst/>
            <a:ahLst/>
            <a:cxnLst/>
            <a:rect r="r" b="b" t="t" l="l"/>
            <a:pathLst>
              <a:path h="1421621" w="1729849">
                <a:moveTo>
                  <a:pt x="0" y="0"/>
                </a:moveTo>
                <a:lnTo>
                  <a:pt x="1729849" y="0"/>
                </a:lnTo>
                <a:lnTo>
                  <a:pt x="1729849" y="1421621"/>
                </a:lnTo>
                <a:lnTo>
                  <a:pt x="0" y="1421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07193" y="736616"/>
            <a:ext cx="14888366" cy="208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33"/>
              </a:lnSpc>
              <a:spcBef>
                <a:spcPct val="0"/>
              </a:spcBef>
            </a:pPr>
            <a:r>
              <a:rPr lang="en-US" b="true" sz="7394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Data Sources and Feature Selection Process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81043" y="4936531"/>
            <a:ext cx="4176473" cy="2359929"/>
            <a:chOff x="0" y="0"/>
            <a:chExt cx="5568630" cy="314657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432736" y="2062627"/>
              <a:ext cx="4730430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Google Trends</a:t>
              </a:r>
            </a:p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Monthly GDP Data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5568630" cy="1722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b="true" sz="3999">
                  <a:solidFill>
                    <a:srgbClr val="00492C"/>
                  </a:solidFill>
                  <a:latin typeface="Roca Two Ultra-Bold"/>
                  <a:ea typeface="Roca Two Ultra-Bold"/>
                  <a:cs typeface="Roca Two Ultra-Bold"/>
                  <a:sym typeface="Roca Two Ultra-Bold"/>
                </a:rPr>
                <a:t>Primary Data Sources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054315" y="4936531"/>
            <a:ext cx="4176473" cy="3436254"/>
            <a:chOff x="0" y="0"/>
            <a:chExt cx="5568630" cy="458167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381000" y="2938927"/>
              <a:ext cx="4806630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Correlation with GDP</a:t>
              </a:r>
            </a:p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Relevance to using Economic Activity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38100"/>
              <a:ext cx="5568630" cy="2599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b="true" sz="3999">
                  <a:solidFill>
                    <a:srgbClr val="00492C"/>
                  </a:solidFill>
                  <a:latin typeface="Roca Two Ultra-Bold"/>
                  <a:ea typeface="Roca Two Ultra-Bold"/>
                  <a:cs typeface="Roca Two Ultra-Bold"/>
                  <a:sym typeface="Roca Two Ultra-Bold"/>
                </a:rPr>
                <a:t>Feature Selection Criteria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075473" y="4936531"/>
            <a:ext cx="4280701" cy="2779029"/>
            <a:chOff x="0" y="0"/>
            <a:chExt cx="5707601" cy="370537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2062627"/>
              <a:ext cx="5707601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Multicollinearity Assessment</a:t>
              </a:r>
            </a:p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Refined dataset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9485" y="-38100"/>
              <a:ext cx="5568630" cy="1722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b="true" sz="3999">
                  <a:solidFill>
                    <a:srgbClr val="00492C"/>
                  </a:solidFill>
                  <a:latin typeface="Roca Two Ultra-Bold"/>
                  <a:ea typeface="Roca Two Ultra-Bold"/>
                  <a:cs typeface="Roca Two Ultra-Bold"/>
                  <a:sym typeface="Roca Two Ultra-Bold"/>
                </a:rPr>
                <a:t>Feature Reduction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2835" y="7805214"/>
            <a:ext cx="3510593" cy="3204214"/>
          </a:xfrm>
          <a:custGeom>
            <a:avLst/>
            <a:gdLst/>
            <a:ahLst/>
            <a:cxnLst/>
            <a:rect r="r" b="b" t="t" l="l"/>
            <a:pathLst>
              <a:path h="3204214" w="3510593">
                <a:moveTo>
                  <a:pt x="0" y="0"/>
                </a:moveTo>
                <a:lnTo>
                  <a:pt x="3510593" y="0"/>
                </a:lnTo>
                <a:lnTo>
                  <a:pt x="3510593" y="3204215"/>
                </a:lnTo>
                <a:lnTo>
                  <a:pt x="0" y="3204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41450" y="-1881230"/>
            <a:ext cx="5559603" cy="5074401"/>
          </a:xfrm>
          <a:custGeom>
            <a:avLst/>
            <a:gdLst/>
            <a:ahLst/>
            <a:cxnLst/>
            <a:rect r="r" b="b" t="t" l="l"/>
            <a:pathLst>
              <a:path h="5074401" w="5559603">
                <a:moveTo>
                  <a:pt x="0" y="0"/>
                </a:moveTo>
                <a:lnTo>
                  <a:pt x="5559602" y="0"/>
                </a:lnTo>
                <a:lnTo>
                  <a:pt x="5559602" y="5074401"/>
                </a:lnTo>
                <a:lnTo>
                  <a:pt x="0" y="5074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49223" y="3366085"/>
            <a:ext cx="5072651" cy="6666049"/>
            <a:chOff x="0" y="0"/>
            <a:chExt cx="1850517" cy="24317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50517" cy="2431793"/>
            </a:xfrm>
            <a:custGeom>
              <a:avLst/>
              <a:gdLst/>
              <a:ahLst/>
              <a:cxnLst/>
              <a:rect r="r" b="b" t="t" l="l"/>
              <a:pathLst>
                <a:path h="2431793" w="1850517">
                  <a:moveTo>
                    <a:pt x="1726057" y="2431793"/>
                  </a:moveTo>
                  <a:lnTo>
                    <a:pt x="124460" y="2431793"/>
                  </a:lnTo>
                  <a:cubicBezTo>
                    <a:pt x="55880" y="2431793"/>
                    <a:pt x="0" y="2375913"/>
                    <a:pt x="0" y="23073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26057" y="0"/>
                  </a:lnTo>
                  <a:cubicBezTo>
                    <a:pt x="1794637" y="0"/>
                    <a:pt x="1850517" y="55880"/>
                    <a:pt x="1850517" y="124460"/>
                  </a:cubicBezTo>
                  <a:lnTo>
                    <a:pt x="1850517" y="2307333"/>
                  </a:lnTo>
                  <a:cubicBezTo>
                    <a:pt x="1850517" y="2375913"/>
                    <a:pt x="1794637" y="2431793"/>
                    <a:pt x="1726057" y="2431793"/>
                  </a:cubicBezTo>
                  <a:close/>
                </a:path>
              </a:pathLst>
            </a:custGeom>
            <a:solidFill>
              <a:srgbClr val="FFFFEF"/>
            </a:solidFill>
            <a:ln w="38100" cap="sq">
              <a:solidFill>
                <a:srgbClr val="00492C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6609944" y="3366085"/>
            <a:ext cx="5072651" cy="6666049"/>
            <a:chOff x="0" y="0"/>
            <a:chExt cx="1850517" cy="24317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50517" cy="2431793"/>
            </a:xfrm>
            <a:custGeom>
              <a:avLst/>
              <a:gdLst/>
              <a:ahLst/>
              <a:cxnLst/>
              <a:rect r="r" b="b" t="t" l="l"/>
              <a:pathLst>
                <a:path h="2431793" w="1850517">
                  <a:moveTo>
                    <a:pt x="1726057" y="2431793"/>
                  </a:moveTo>
                  <a:lnTo>
                    <a:pt x="124460" y="2431793"/>
                  </a:lnTo>
                  <a:cubicBezTo>
                    <a:pt x="55880" y="2431793"/>
                    <a:pt x="0" y="2375913"/>
                    <a:pt x="0" y="23073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26057" y="0"/>
                  </a:lnTo>
                  <a:cubicBezTo>
                    <a:pt x="1794637" y="0"/>
                    <a:pt x="1850517" y="55880"/>
                    <a:pt x="1850517" y="124460"/>
                  </a:cubicBezTo>
                  <a:lnTo>
                    <a:pt x="1850517" y="2307333"/>
                  </a:lnTo>
                  <a:cubicBezTo>
                    <a:pt x="1850517" y="2375913"/>
                    <a:pt x="1794637" y="2431793"/>
                    <a:pt x="1726057" y="2431793"/>
                  </a:cubicBezTo>
                  <a:close/>
                </a:path>
              </a:pathLst>
            </a:custGeom>
            <a:solidFill>
              <a:srgbClr val="FFFFEF"/>
            </a:solidFill>
            <a:ln w="38100" cap="sq">
              <a:solidFill>
                <a:srgbClr val="00492C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368396" y="3366085"/>
            <a:ext cx="5072651" cy="6666049"/>
            <a:chOff x="0" y="0"/>
            <a:chExt cx="1850517" cy="24317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50517" cy="2431793"/>
            </a:xfrm>
            <a:custGeom>
              <a:avLst/>
              <a:gdLst/>
              <a:ahLst/>
              <a:cxnLst/>
              <a:rect r="r" b="b" t="t" l="l"/>
              <a:pathLst>
                <a:path h="2431793" w="1850517">
                  <a:moveTo>
                    <a:pt x="1726057" y="2431793"/>
                  </a:moveTo>
                  <a:lnTo>
                    <a:pt x="124460" y="2431793"/>
                  </a:lnTo>
                  <a:cubicBezTo>
                    <a:pt x="55880" y="2431793"/>
                    <a:pt x="0" y="2375913"/>
                    <a:pt x="0" y="23073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26057" y="0"/>
                  </a:lnTo>
                  <a:cubicBezTo>
                    <a:pt x="1794637" y="0"/>
                    <a:pt x="1850517" y="55880"/>
                    <a:pt x="1850517" y="124460"/>
                  </a:cubicBezTo>
                  <a:lnTo>
                    <a:pt x="1850517" y="2307333"/>
                  </a:lnTo>
                  <a:cubicBezTo>
                    <a:pt x="1850517" y="2375913"/>
                    <a:pt x="1794637" y="2431793"/>
                    <a:pt x="1726057" y="2431793"/>
                  </a:cubicBezTo>
                  <a:close/>
                </a:path>
              </a:pathLst>
            </a:custGeom>
            <a:solidFill>
              <a:srgbClr val="FFFFEF"/>
            </a:solidFill>
            <a:ln w="38100" cap="sq">
              <a:solidFill>
                <a:srgbClr val="00492C"/>
              </a:solidFill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074465" y="3982888"/>
            <a:ext cx="1660513" cy="1594093"/>
          </a:xfrm>
          <a:custGeom>
            <a:avLst/>
            <a:gdLst/>
            <a:ahLst/>
            <a:cxnLst/>
            <a:rect r="r" b="b" t="t" l="l"/>
            <a:pathLst>
              <a:path h="1594093" w="1660513">
                <a:moveTo>
                  <a:pt x="0" y="0"/>
                </a:moveTo>
                <a:lnTo>
                  <a:pt x="1660513" y="0"/>
                </a:lnTo>
                <a:lnTo>
                  <a:pt x="1660513" y="1594093"/>
                </a:lnTo>
                <a:lnTo>
                  <a:pt x="0" y="1594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57095" y="3915301"/>
            <a:ext cx="1578350" cy="1729268"/>
          </a:xfrm>
          <a:custGeom>
            <a:avLst/>
            <a:gdLst/>
            <a:ahLst/>
            <a:cxnLst/>
            <a:rect r="r" b="b" t="t" l="l"/>
            <a:pathLst>
              <a:path h="1729268" w="1578350">
                <a:moveTo>
                  <a:pt x="0" y="0"/>
                </a:moveTo>
                <a:lnTo>
                  <a:pt x="1578350" y="0"/>
                </a:lnTo>
                <a:lnTo>
                  <a:pt x="1578350" y="1729268"/>
                </a:lnTo>
                <a:lnTo>
                  <a:pt x="0" y="172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71926" y="4095563"/>
            <a:ext cx="2227245" cy="1368743"/>
          </a:xfrm>
          <a:custGeom>
            <a:avLst/>
            <a:gdLst/>
            <a:ahLst/>
            <a:cxnLst/>
            <a:rect r="r" b="b" t="t" l="l"/>
            <a:pathLst>
              <a:path h="1368743" w="2227245">
                <a:moveTo>
                  <a:pt x="0" y="0"/>
                </a:moveTo>
                <a:lnTo>
                  <a:pt x="2227245" y="0"/>
                </a:lnTo>
                <a:lnTo>
                  <a:pt x="2227245" y="1368743"/>
                </a:lnTo>
                <a:lnTo>
                  <a:pt x="0" y="13687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20210" y="5983529"/>
            <a:ext cx="4930678" cy="3145025"/>
            <a:chOff x="0" y="0"/>
            <a:chExt cx="6574237" cy="419336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6574237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b="true">
                  <a:solidFill>
                    <a:srgbClr val="00492C"/>
                  </a:solidFill>
                  <a:latin typeface="Roca Two Bold"/>
                  <a:ea typeface="Roca Two Bold"/>
                  <a:cs typeface="Roca Two Bold"/>
                  <a:sym typeface="Roca Two Bold"/>
                </a:rPr>
                <a:t>Data Preprocessing</a:t>
              </a:r>
            </a:p>
            <a:p>
              <a:pPr algn="ctr">
                <a:lnSpc>
                  <a:spcPts val="4160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586904"/>
              <a:ext cx="6574237" cy="2606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2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30303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Scaling and Standardization:</a:t>
              </a:r>
            </a:p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Ensured features are on a comparable scale to improve model accuracy</a:t>
              </a:r>
            </a:p>
            <a:p>
              <a:pPr algn="l" marL="518160" indent="-259080" lvl="1">
                <a:lnSpc>
                  <a:spcPts val="31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30303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Handling Missing Data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20703" y="6040679"/>
            <a:ext cx="4046594" cy="3554600"/>
            <a:chOff x="0" y="0"/>
            <a:chExt cx="5395458" cy="473946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539545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b="true">
                  <a:solidFill>
                    <a:srgbClr val="00492C"/>
                  </a:solidFill>
                  <a:latin typeface="Roca Two Bold"/>
                  <a:ea typeface="Roca Two Bold"/>
                  <a:cs typeface="Roca Two Bold"/>
                  <a:sym typeface="Roca Two Bold"/>
                </a:rPr>
                <a:t>Modeling Approach</a:t>
              </a:r>
            </a:p>
            <a:p>
              <a:pPr algn="ctr">
                <a:lnSpc>
                  <a:spcPts val="4160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577379"/>
              <a:ext cx="5395458" cy="3162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18160" indent="-259080" lvl="1">
                <a:lnSpc>
                  <a:spcPts val="31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30303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Nowcasting Model Selection </a:t>
              </a:r>
              <a:r>
                <a:rPr lang="en-US" sz="2400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:experimented with Linear Regression, Elastic Net and SVM</a:t>
              </a:r>
            </a:p>
            <a:p>
              <a:pPr algn="ctr" marL="539749" indent="-269875" lvl="1">
                <a:lnSpc>
                  <a:spcPts val="3249"/>
                </a:lnSpc>
                <a:buFont typeface="Arial"/>
                <a:buChar char="•"/>
              </a:pPr>
              <a:r>
                <a:rPr lang="en-US" b="true" sz="2499">
                  <a:solidFill>
                    <a:srgbClr val="30303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Feature Selection Strategy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832993" y="5983529"/>
            <a:ext cx="4141186" cy="2401440"/>
            <a:chOff x="0" y="0"/>
            <a:chExt cx="5521582" cy="320192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28575"/>
              <a:ext cx="5521582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b="true" sz="3200">
                  <a:solidFill>
                    <a:srgbClr val="00492C"/>
                  </a:solidFill>
                  <a:latin typeface="Roca Two Bold"/>
                  <a:ea typeface="Roca Two Bold"/>
                  <a:cs typeface="Roca Two Bold"/>
                  <a:sym typeface="Roca Two Bold"/>
                </a:rPr>
                <a:t>Model Training and Validation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586904"/>
              <a:ext cx="5521582" cy="1615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9"/>
                </a:lnSpc>
              </a:pPr>
              <a:r>
                <a:rPr lang="en-US" sz="2499" b="true">
                  <a:solidFill>
                    <a:srgbClr val="30303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Train-Test split</a:t>
              </a:r>
              <a:r>
                <a:rPr lang="en-US" sz="2499">
                  <a:solidFill>
                    <a:srgbClr val="303030"/>
                  </a:solidFill>
                  <a:latin typeface="TT Norms"/>
                  <a:ea typeface="TT Norms"/>
                  <a:cs typeface="TT Norms"/>
                  <a:sym typeface="TT Norms"/>
                </a:rPr>
                <a:t> : used a 80-20 split</a:t>
              </a:r>
            </a:p>
            <a:p>
              <a:pPr algn="ctr">
                <a:lnSpc>
                  <a:spcPts val="3249"/>
                </a:lnSpc>
              </a:pPr>
              <a:r>
                <a:rPr lang="en-US" b="true" sz="2499">
                  <a:solidFill>
                    <a:srgbClr val="30303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Evaluation Metrics: 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876863" y="891574"/>
            <a:ext cx="10534273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Methodology and Model Development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32993" y="8337344"/>
            <a:ext cx="4141186" cy="158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Used Mean Squared Error, R², and Mean Absolute Percentage Error to assess model performance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37421" y="2405221"/>
          <a:ext cx="15813158" cy="4835583"/>
        </p:xfrm>
        <a:graphic>
          <a:graphicData uri="http://schemas.openxmlformats.org/drawingml/2006/table">
            <a:tbl>
              <a:tblPr/>
              <a:tblGrid>
                <a:gridCol w="3953290"/>
                <a:gridCol w="3953290"/>
                <a:gridCol w="3953290"/>
                <a:gridCol w="3953290"/>
              </a:tblGrid>
              <a:tr h="16896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Elastic Net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C41718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Random Forrest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</a:tr>
              <a:tr h="3145920"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MSE: [248]</a:t>
                      </a:r>
                      <a:endParaRPr lang="en-US" sz="1100"/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R²: [0.88]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MSE: [225.10]</a:t>
                      </a:r>
                      <a:endParaRPr lang="en-US" sz="1100"/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R²: [0.8925]</a:t>
                      </a:r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C41718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MSE: [222.47]</a:t>
                      </a:r>
                      <a:endParaRPr lang="en-US" sz="1100"/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C41718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R²: [0.8935]</a:t>
                      </a:r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MSE: [289.32]</a:t>
                      </a:r>
                      <a:endParaRPr lang="en-US" sz="1100"/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R²: [0.86]</a:t>
                      </a:r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520404" y="324629"/>
            <a:ext cx="13247191" cy="98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b="true" sz="5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Methodology and Model Development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7421" y="1715697"/>
            <a:ext cx="3938736" cy="52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Performance metrics: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7421" y="7669429"/>
            <a:ext cx="17050579" cy="210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Insights from Evaluation: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The </a:t>
            </a:r>
            <a:r>
              <a:rPr lang="en-US" sz="2399">
                <a:solidFill>
                  <a:srgbClr val="C41718"/>
                </a:solidFill>
                <a:latin typeface="TT Norms"/>
                <a:ea typeface="TT Norms"/>
                <a:cs typeface="TT Norms"/>
                <a:sym typeface="TT Norms"/>
              </a:rPr>
              <a:t>SVM </a:t>
            </a:r>
            <a:r>
              <a:rPr lang="en-US" sz="23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model achieved the highest R² score and the lowest MAPE, indicating better predictive accuracy for GDP nowcasting.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Best Model Selection: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The </a:t>
            </a:r>
            <a:r>
              <a:rPr lang="en-US" sz="2399">
                <a:solidFill>
                  <a:srgbClr val="C41718"/>
                </a:solidFill>
                <a:latin typeface="TT Norms"/>
                <a:ea typeface="TT Norms"/>
                <a:cs typeface="TT Norms"/>
                <a:sym typeface="TT Norms"/>
              </a:rPr>
              <a:t>SVM </a:t>
            </a:r>
            <a:r>
              <a:rPr lang="en-US" sz="23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model was chosen for its superior accuracy and better handling of complex relationships in the data.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18467" y="3720786"/>
            <a:ext cx="1325552" cy="1301451"/>
          </a:xfrm>
          <a:custGeom>
            <a:avLst/>
            <a:gdLst/>
            <a:ahLst/>
            <a:cxnLst/>
            <a:rect r="r" b="b" t="t" l="l"/>
            <a:pathLst>
              <a:path h="1301451" w="1325552">
                <a:moveTo>
                  <a:pt x="0" y="0"/>
                </a:moveTo>
                <a:lnTo>
                  <a:pt x="1325552" y="0"/>
                </a:lnTo>
                <a:lnTo>
                  <a:pt x="1325552" y="1301451"/>
                </a:lnTo>
                <a:lnTo>
                  <a:pt x="0" y="1301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399999">
            <a:off x="7256300" y="5833959"/>
            <a:ext cx="3870650" cy="0"/>
          </a:xfrm>
          <a:prstGeom prst="line">
            <a:avLst/>
          </a:prstGeom>
          <a:ln cap="flat" w="38100">
            <a:solidFill>
              <a:srgbClr val="0049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279647" y="2736222"/>
            <a:ext cx="10827703" cy="5359713"/>
          </a:xfrm>
          <a:custGeom>
            <a:avLst/>
            <a:gdLst/>
            <a:ahLst/>
            <a:cxnLst/>
            <a:rect r="r" b="b" t="t" l="l"/>
            <a:pathLst>
              <a:path h="5359713" w="10827703">
                <a:moveTo>
                  <a:pt x="0" y="0"/>
                </a:moveTo>
                <a:lnTo>
                  <a:pt x="10827703" y="0"/>
                </a:lnTo>
                <a:lnTo>
                  <a:pt x="10827703" y="5359713"/>
                </a:lnTo>
                <a:lnTo>
                  <a:pt x="0" y="5359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7339" y="649603"/>
            <a:ext cx="7401145" cy="255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</a:pPr>
            <a:r>
              <a:rPr lang="en-US" b="true" sz="6600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Before and After  : Hyperparameter Tuning- SVM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11461" y="8479155"/>
            <a:ext cx="13865077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492C"/>
                </a:solidFill>
                <a:latin typeface="TT Norms"/>
                <a:ea typeface="TT Norms"/>
                <a:cs typeface="TT Norms"/>
                <a:sym typeface="TT Norms"/>
              </a:rPr>
              <a:t>Improvement: Hyperparameter tuning significantly improved model performance, decreasing the MSE by over 70% and boosting the R² score by 0.28, indicating a better fit.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42936"/>
            <a:ext cx="4687937" cy="273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492C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2400">
                <a:solidFill>
                  <a:srgbClr val="00492C"/>
                </a:solidFill>
                <a:latin typeface="TT Norms"/>
                <a:ea typeface="TT Norms"/>
                <a:cs typeface="TT Norms"/>
                <a:sym typeface="TT Norms"/>
              </a:rPr>
              <a:t>nitial Model: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492C"/>
                </a:solidFill>
                <a:latin typeface="TT Norms"/>
                <a:ea typeface="TT Norms"/>
                <a:cs typeface="TT Norms"/>
                <a:sym typeface="TT Norms"/>
              </a:rPr>
              <a:t>Mean Squared Error (MSE): 819.81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492C"/>
                </a:solidFill>
                <a:latin typeface="TT Norms"/>
                <a:ea typeface="TT Norms"/>
                <a:cs typeface="TT Norms"/>
                <a:sym typeface="TT Norms"/>
              </a:rPr>
              <a:t>R² Score: 0.61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492C"/>
                </a:solidFill>
                <a:latin typeface="TT Norms"/>
                <a:ea typeface="TT Norms"/>
                <a:cs typeface="TT Norms"/>
                <a:sym typeface="TT Norms"/>
              </a:rPr>
              <a:t>Tuned Model: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492C"/>
                </a:solidFill>
                <a:latin typeface="TT Norms"/>
                <a:ea typeface="TT Norms"/>
                <a:cs typeface="TT Norms"/>
                <a:sym typeface="TT Norms"/>
              </a:rPr>
              <a:t>Mean Squared Error (MSE): 222.47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00492C"/>
                </a:solidFill>
                <a:latin typeface="TT Norms"/>
                <a:ea typeface="TT Norms"/>
                <a:cs typeface="TT Norms"/>
                <a:sym typeface="TT Norms"/>
              </a:rPr>
              <a:t>R² Score: 0.89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47182"/>
            <a:ext cx="10477864" cy="6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9"/>
              </a:lnSpc>
            </a:pPr>
            <a:r>
              <a:rPr lang="en-US" b="true" sz="5499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 Summary of Research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3748" y="4078716"/>
            <a:ext cx="7297625" cy="4811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2"/>
              </a:lnSpc>
              <a:spcBef>
                <a:spcPct val="0"/>
              </a:spcBef>
            </a:pPr>
            <a:r>
              <a:rPr lang="en-US" b="true" sz="2716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Importance of Timely GDP Forecasting:</a:t>
            </a:r>
          </a:p>
          <a:p>
            <a:pPr algn="l" marL="521651" indent="-260826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Urgent need for accurate and timely GDP forecasting due to rapid economic changes.</a:t>
            </a:r>
          </a:p>
          <a:p>
            <a:pPr algn="l" marL="521651" indent="-260826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Traditional methods rely on delayed data, lacking real-time insights.</a:t>
            </a:r>
          </a:p>
          <a:p>
            <a:pPr algn="l">
              <a:lnSpc>
                <a:spcPts val="3802"/>
              </a:lnSpc>
              <a:spcBef>
                <a:spcPct val="0"/>
              </a:spcBef>
            </a:pPr>
            <a:r>
              <a:rPr lang="en-US" b="true" sz="2716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Alternative Data Sources:</a:t>
            </a:r>
          </a:p>
          <a:p>
            <a:pPr algn="l" marL="521651" indent="-260826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Utilization of innovative data sources (Google Trends, mobility indicators, air quality indices) to enhance GDP nowcasting for Egypt.</a:t>
            </a:r>
          </a:p>
          <a:p>
            <a:pPr algn="l" marL="521651" indent="-260826" lvl="1">
              <a:lnSpc>
                <a:spcPts val="3382"/>
              </a:lnSpc>
              <a:buFont typeface="Arial"/>
              <a:buChar char="•"/>
            </a:pPr>
            <a:r>
              <a:rPr lang="en-US" sz="2416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Each data source offers unique insights into economic activity and conditions.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91854" y="4078716"/>
            <a:ext cx="9192042" cy="4795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Research Contributions:</a:t>
            </a:r>
          </a:p>
          <a:p>
            <a:pPr algn="just" marL="577685" indent="-288843" lvl="1">
              <a:lnSpc>
                <a:spcPts val="3745"/>
              </a:lnSpc>
              <a:buFont typeface="Arial"/>
              <a:buChar char="•"/>
            </a:pPr>
            <a:r>
              <a:rPr lang="en-US" sz="2675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 systematic approach to evaluating and ranking alternative data sources can improve the understanding of economic dynamics.</a:t>
            </a:r>
          </a:p>
          <a:p>
            <a:pPr algn="just" marL="577685" indent="-288843" lvl="1">
              <a:lnSpc>
                <a:spcPts val="3745"/>
              </a:lnSpc>
              <a:buFont typeface="Arial"/>
              <a:buChar char="•"/>
            </a:pPr>
            <a:r>
              <a:rPr lang="en-US" sz="2675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Methodology focuses on relevance, timeliness, quality, and predictive power to identify the most effective data sources.</a:t>
            </a:r>
          </a:p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Future Implications:</a:t>
            </a:r>
          </a:p>
          <a:p>
            <a:pPr algn="just" marL="577685" indent="-288843" lvl="1">
              <a:lnSpc>
                <a:spcPts val="3745"/>
              </a:lnSpc>
              <a:buFont typeface="Arial"/>
              <a:buChar char="•"/>
            </a:pPr>
            <a:r>
              <a:rPr lang="en-US" sz="2675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Continuous refinement of nowcasting models is essential for adapting to changing economic conditions.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F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71575"/>
            <a:ext cx="6893739" cy="6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9"/>
              </a:lnSpc>
            </a:pPr>
            <a:r>
              <a:rPr lang="en-US" b="true" sz="5499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5340" y="2617666"/>
            <a:ext cx="8197283" cy="527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Key Insights: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 marL="539719" indent="-269859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This project successfully demonstrated the viability of using alternative data sources such as Google Trends for GDP nowcasting in Egypt.</a:t>
            </a:r>
          </a:p>
          <a:p>
            <a:pPr algn="l">
              <a:lnSpc>
                <a:spcPts val="3499"/>
              </a:lnSpc>
            </a:pPr>
          </a:p>
          <a:p>
            <a:pPr algn="l" marL="539719" indent="-269859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The integration of search interest keywords related to economic activities, particularly "</a:t>
            </a:r>
            <a:r>
              <a:rPr lang="ar-EG" sz="2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  <a:rtl val="true"/>
              </a:rPr>
              <a:t>أسعار الذهب اليوم</a:t>
            </a:r>
            <a:r>
              <a:rPr lang="en-US" sz="2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" and "</a:t>
            </a:r>
            <a:r>
              <a:rPr lang="ar-EG" sz="2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  <a:rtl val="true"/>
              </a:rPr>
              <a:t>سوق السيارات</a:t>
            </a:r>
            <a:r>
              <a:rPr lang="en-US" sz="2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" , revealed significant correlations with GDP fluctuations.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2617666"/>
            <a:ext cx="9343702" cy="432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  <a:spcBef>
                <a:spcPct val="0"/>
              </a:spcBef>
            </a:pPr>
            <a:r>
              <a:rPr lang="en-US" b="true" sz="2910" strike="noStrike" u="non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Methodology Strengths:</a:t>
            </a:r>
          </a:p>
          <a:p>
            <a:pPr algn="l">
              <a:lnSpc>
                <a:spcPts val="4074"/>
              </a:lnSpc>
              <a:spcBef>
                <a:spcPct val="0"/>
              </a:spcBef>
            </a:pPr>
          </a:p>
          <a:p>
            <a:pPr algn="l" marL="581724" indent="-290862" lvl="1">
              <a:lnSpc>
                <a:spcPts val="3772"/>
              </a:lnSpc>
              <a:spcBef>
                <a:spcPct val="0"/>
              </a:spcBef>
              <a:buFont typeface="Arial"/>
              <a:buChar char="•"/>
            </a:pPr>
            <a:r>
              <a:rPr lang="en-US" sz="2694" strike="noStrike" u="none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Comprehensive data collection from reliable sources (Central Bank of Egypt )</a:t>
            </a:r>
          </a:p>
          <a:p>
            <a:pPr algn="l">
              <a:lnSpc>
                <a:spcPts val="3772"/>
              </a:lnSpc>
              <a:spcBef>
                <a:spcPct val="0"/>
              </a:spcBef>
            </a:pPr>
          </a:p>
          <a:p>
            <a:pPr algn="l" marL="581724" indent="-290862" lvl="1">
              <a:lnSpc>
                <a:spcPts val="3772"/>
              </a:lnSpc>
              <a:spcBef>
                <a:spcPct val="0"/>
              </a:spcBef>
              <a:buFont typeface="Arial"/>
              <a:buChar char="•"/>
            </a:pPr>
            <a:r>
              <a:rPr lang="en-US" sz="2694" strike="noStrike" u="none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Rigorous data preparation ensured quality inputs for model development, utilizing techniques like interpolation for missing values and Min-Max scaling for normalization.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FF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71575"/>
            <a:ext cx="6893739" cy="6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9"/>
              </a:lnSpc>
            </a:pPr>
            <a:r>
              <a:rPr lang="en-US" b="true" sz="5499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5340" y="2617666"/>
            <a:ext cx="8197283" cy="4346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odel Development:</a:t>
            </a:r>
          </a:p>
          <a:p>
            <a:pPr algn="l" marL="604487" indent="-302244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 variety of modeling techniques were employed, including Linear Regression, Support Vector Machine (SVM), Random Forest, and Elastic Net.</a:t>
            </a:r>
          </a:p>
          <a:p>
            <a:pPr algn="l" marL="604487" indent="-302244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Hyperparameter tuning via GridSearchCV optimized model performance, with the SVM model achieving the best results 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2617666"/>
            <a:ext cx="9343702" cy="508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  <a:spcBef>
                <a:spcPct val="0"/>
              </a:spcBef>
            </a:pPr>
            <a:r>
              <a:rPr lang="en-US" b="true" sz="291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</a:t>
            </a:r>
            <a:r>
              <a:rPr lang="en-US" b="true" sz="2910" strike="noStrike" u="non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esults &amp; Visualization:</a:t>
            </a:r>
          </a:p>
          <a:p>
            <a:pPr algn="l" marL="628327" indent="-314163" lvl="1">
              <a:lnSpc>
                <a:spcPts val="407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10" strike="noStrike" u="non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Actual vs. </a:t>
            </a:r>
            <a:r>
              <a:rPr lang="en-US" b="true" sz="2910" strike="noStrike" u="non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predicted GDP plots illustrated the effectiveness of the models, confirming the potential of Google Trends as a leading indicator for economic activity.</a:t>
            </a:r>
          </a:p>
          <a:p>
            <a:pPr algn="l" marL="628327" indent="-314163" lvl="1">
              <a:lnSpc>
                <a:spcPts val="407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10" strike="noStrike" u="non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The consistent performance across multiple modeling techniques underscored the robustness of the findings, providing a solid foundation for future research and applications.</a:t>
            </a:r>
          </a:p>
          <a:p>
            <a:pPr algn="l">
              <a:lnSpc>
                <a:spcPts val="37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FF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71575"/>
            <a:ext cx="6893739" cy="6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9"/>
              </a:lnSpc>
            </a:pPr>
            <a:r>
              <a:rPr lang="en-US" b="true" sz="5499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Future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3129" y="2928291"/>
            <a:ext cx="15532793" cy="3851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 marL="604487" indent="-302244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The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insights gained from this study highlight the importance of incorporating alternative data sources in economic forecasting.</a:t>
            </a:r>
          </a:p>
          <a:p>
            <a:pPr algn="l">
              <a:lnSpc>
                <a:spcPts val="3919"/>
              </a:lnSpc>
            </a:pPr>
          </a:p>
          <a:p>
            <a:pPr algn="l" marL="604487" indent="-302244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Continuous exploration of new data avenues and advanced modeling techniques can further enhance the accuracy and reliability of GDP predictions.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1328757"/>
            <a:ext cx="14252024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Understanding the Context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8846" y="3431464"/>
            <a:ext cx="15830308" cy="50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6479" indent="-308240" lvl="1">
              <a:lnSpc>
                <a:spcPts val="342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Ec</a:t>
            </a: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onomic Background:</a:t>
            </a:r>
          </a:p>
          <a:p>
            <a:pPr algn="l">
              <a:lnSpc>
                <a:spcPts val="3426"/>
              </a:lnSpc>
              <a:spcBef>
                <a:spcPct val="0"/>
              </a:spcBef>
            </a:pPr>
          </a:p>
          <a:p>
            <a:pPr algn="l" marL="1232958" indent="-410986" lvl="2">
              <a:lnSpc>
                <a:spcPts val="3426"/>
              </a:lnSpc>
              <a:buFont typeface="Arial"/>
              <a:buChar char="⚬"/>
            </a:pP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GDP</a:t>
            </a: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is a crucial measure for assessing economic health and informing policy decisions.</a:t>
            </a:r>
          </a:p>
          <a:p>
            <a:pPr algn="l" marL="1232958" indent="-410986" lvl="2">
              <a:lnSpc>
                <a:spcPts val="3426"/>
              </a:lnSpc>
              <a:buFont typeface="Arial"/>
              <a:buChar char="⚬"/>
            </a:pP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Accurate GDP forecasting faces challenges such as data lags and unforeseen economic events.</a:t>
            </a:r>
          </a:p>
          <a:p>
            <a:pPr algn="l">
              <a:lnSpc>
                <a:spcPts val="3426"/>
              </a:lnSpc>
            </a:pPr>
          </a:p>
          <a:p>
            <a:pPr algn="l">
              <a:lnSpc>
                <a:spcPts val="3426"/>
              </a:lnSpc>
            </a:pPr>
          </a:p>
          <a:p>
            <a:pPr algn="l" marL="616479" indent="-308240" lvl="1">
              <a:lnSpc>
                <a:spcPts val="3426"/>
              </a:lnSpc>
              <a:buFont typeface="Arial"/>
              <a:buChar char="•"/>
            </a:pP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The R</a:t>
            </a: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ole of Alte</a:t>
            </a: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rnative Data:</a:t>
            </a:r>
          </a:p>
          <a:p>
            <a:pPr algn="l">
              <a:lnSpc>
                <a:spcPts val="3426"/>
              </a:lnSpc>
            </a:pPr>
          </a:p>
          <a:p>
            <a:pPr algn="l" marL="1232958" indent="-410986" lvl="2">
              <a:lnSpc>
                <a:spcPts val="3426"/>
              </a:lnSpc>
              <a:buFont typeface="Arial"/>
              <a:buChar char="⚬"/>
            </a:pP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Leveraging unconventional data sources provides real-time insights into economic activities and improves forecasting accuracy.</a:t>
            </a:r>
          </a:p>
          <a:p>
            <a:pPr algn="l">
              <a:lnSpc>
                <a:spcPts val="28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20558" y="1287165"/>
            <a:ext cx="14646883" cy="7971135"/>
            <a:chOff x="0" y="0"/>
            <a:chExt cx="3857615" cy="20993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57615" cy="2099394"/>
            </a:xfrm>
            <a:custGeom>
              <a:avLst/>
              <a:gdLst/>
              <a:ahLst/>
              <a:cxnLst/>
              <a:rect r="r" b="b" t="t" l="l"/>
              <a:pathLst>
                <a:path h="2099394" w="3857615">
                  <a:moveTo>
                    <a:pt x="15857" y="0"/>
                  </a:moveTo>
                  <a:lnTo>
                    <a:pt x="3841758" y="0"/>
                  </a:lnTo>
                  <a:cubicBezTo>
                    <a:pt x="3850516" y="0"/>
                    <a:pt x="3857615" y="7099"/>
                    <a:pt x="3857615" y="15857"/>
                  </a:cubicBezTo>
                  <a:lnTo>
                    <a:pt x="3857615" y="2083536"/>
                  </a:lnTo>
                  <a:cubicBezTo>
                    <a:pt x="3857615" y="2092294"/>
                    <a:pt x="3850516" y="2099394"/>
                    <a:pt x="3841758" y="2099394"/>
                  </a:cubicBezTo>
                  <a:lnTo>
                    <a:pt x="15857" y="2099394"/>
                  </a:lnTo>
                  <a:cubicBezTo>
                    <a:pt x="7099" y="2099394"/>
                    <a:pt x="0" y="2092294"/>
                    <a:pt x="0" y="2083536"/>
                  </a:cubicBezTo>
                  <a:lnTo>
                    <a:pt x="0" y="15857"/>
                  </a:lnTo>
                  <a:cubicBezTo>
                    <a:pt x="0" y="7099"/>
                    <a:pt x="7099" y="0"/>
                    <a:pt x="15857" y="0"/>
                  </a:cubicBezTo>
                  <a:close/>
                </a:path>
              </a:pathLst>
            </a:custGeom>
            <a:solidFill>
              <a:srgbClr val="FFFFEF"/>
            </a:solidFill>
            <a:ln w="47625" cap="rnd">
              <a:solidFill>
                <a:srgbClr val="00492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857615" cy="2127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31621" y="2504698"/>
            <a:ext cx="8224758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Q&amp;A Time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679182" y="3968373"/>
            <a:ext cx="4533118" cy="4533100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766" t="0" r="-2476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070571" y="4506511"/>
            <a:ext cx="9064505" cy="164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0874" indent="-365437" lvl="1">
              <a:lnSpc>
                <a:spcPts val="4400"/>
              </a:lnSpc>
              <a:spcBef>
                <a:spcPct val="0"/>
              </a:spcBef>
              <a:buFont typeface="Arial"/>
              <a:buChar char="•"/>
            </a:pPr>
            <a:r>
              <a:rPr lang="en-US" sz="3385">
                <a:solidFill>
                  <a:srgbClr val="00492C"/>
                </a:solidFill>
                <a:latin typeface="TT Norms"/>
                <a:ea typeface="TT Norms"/>
                <a:cs typeface="TT Norms"/>
                <a:sym typeface="TT Norms"/>
              </a:rPr>
              <a:t>Do you have any questions ? </a:t>
            </a:r>
          </a:p>
          <a:p>
            <a:pPr algn="l">
              <a:lnSpc>
                <a:spcPts val="4400"/>
              </a:lnSpc>
              <a:spcBef>
                <a:spcPct val="0"/>
              </a:spcBef>
            </a:pPr>
          </a:p>
          <a:p>
            <a:pPr algn="l">
              <a:lnSpc>
                <a:spcPts val="4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47303" y="9258300"/>
            <a:ext cx="3489631" cy="818477"/>
          </a:xfrm>
          <a:custGeom>
            <a:avLst/>
            <a:gdLst/>
            <a:ahLst/>
            <a:cxnLst/>
            <a:rect r="r" b="b" t="t" l="l"/>
            <a:pathLst>
              <a:path h="818477" w="3489631">
                <a:moveTo>
                  <a:pt x="0" y="0"/>
                </a:moveTo>
                <a:lnTo>
                  <a:pt x="3489631" y="0"/>
                </a:lnTo>
                <a:lnTo>
                  <a:pt x="3489631" y="818477"/>
                </a:lnTo>
                <a:lnTo>
                  <a:pt x="0" y="818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64393" y="3914775"/>
            <a:ext cx="675921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1328757"/>
            <a:ext cx="17698844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Potential Alternative Data Sources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372550">
            <a:off x="16412779" y="7253092"/>
            <a:ext cx="4610480" cy="4593714"/>
          </a:xfrm>
          <a:custGeom>
            <a:avLst/>
            <a:gdLst/>
            <a:ahLst/>
            <a:cxnLst/>
            <a:rect r="r" b="b" t="t" l="l"/>
            <a:pathLst>
              <a:path h="4593714" w="4610480">
                <a:moveTo>
                  <a:pt x="0" y="0"/>
                </a:moveTo>
                <a:lnTo>
                  <a:pt x="4610480" y="0"/>
                </a:lnTo>
                <a:lnTo>
                  <a:pt x="4610480" y="4593715"/>
                </a:lnTo>
                <a:lnTo>
                  <a:pt x="0" y="4593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333750"/>
            <a:ext cx="15361064" cy="51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248" indent="-340624" lvl="1">
              <a:lnSpc>
                <a:spcPts val="3786"/>
              </a:lnSpc>
              <a:buFont typeface="Arial"/>
              <a:buChar char="•"/>
            </a:pPr>
            <a:r>
              <a:rPr lang="en-US" b="true" sz="31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Google Trends:</a:t>
            </a:r>
          </a:p>
          <a:p>
            <a:pPr algn="l">
              <a:lnSpc>
                <a:spcPts val="3426"/>
              </a:lnSpc>
            </a:pPr>
          </a:p>
          <a:p>
            <a:pPr algn="l" marL="616479" indent="-308240" lvl="1">
              <a:lnSpc>
                <a:spcPts val="3426"/>
              </a:lnSpc>
              <a:buFont typeface="Arial"/>
              <a:buChar char="•"/>
            </a:pP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Offers insights into real-time economic activity through monitoring specific search terms.</a:t>
            </a:r>
          </a:p>
          <a:p>
            <a:pPr algn="l" marL="616479" indent="-308240" lvl="1">
              <a:lnSpc>
                <a:spcPts val="3426"/>
              </a:lnSpc>
              <a:buFont typeface="Arial"/>
              <a:buChar char="•"/>
            </a:pP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Demonstrated predictive power over various economic indicators</a:t>
            </a:r>
          </a:p>
          <a:p>
            <a:pPr algn="l">
              <a:lnSpc>
                <a:spcPts val="3426"/>
              </a:lnSpc>
            </a:pPr>
          </a:p>
          <a:p>
            <a:pPr algn="l" marL="681248" indent="-340624" lvl="1">
              <a:lnSpc>
                <a:spcPts val="3786"/>
              </a:lnSpc>
              <a:buFont typeface="Arial"/>
              <a:buChar char="•"/>
            </a:pPr>
            <a:r>
              <a:rPr lang="en-US" b="true" sz="31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Mobility Indicators:</a:t>
            </a:r>
          </a:p>
          <a:p>
            <a:pPr algn="l">
              <a:lnSpc>
                <a:spcPts val="3426"/>
              </a:lnSpc>
            </a:pPr>
          </a:p>
          <a:p>
            <a:pPr algn="l" marL="616479" indent="-308240" lvl="1">
              <a:lnSpc>
                <a:spcPts val="3426"/>
              </a:lnSpc>
              <a:buFont typeface="Arial"/>
              <a:buChar char="•"/>
            </a:pP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Data from platforms like Google Mobility provide insights into economic activities.</a:t>
            </a:r>
          </a:p>
          <a:p>
            <a:pPr algn="l" marL="616479" indent="-308240" lvl="1">
              <a:lnSpc>
                <a:spcPts val="3426"/>
              </a:lnSpc>
              <a:buFont typeface="Arial"/>
              <a:buChar char="•"/>
            </a:pPr>
            <a:r>
              <a:rPr lang="en-US" b="true" sz="285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Tracks movement into key locations such as workplaces, retail spaces, and recreational sites which indicates consumer behavior.</a:t>
            </a:r>
          </a:p>
          <a:p>
            <a:pPr algn="l">
              <a:lnSpc>
                <a:spcPts val="28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1328757"/>
            <a:ext cx="17698844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Continued Data Sources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372550">
            <a:off x="16412779" y="7253092"/>
            <a:ext cx="4610480" cy="4593714"/>
          </a:xfrm>
          <a:custGeom>
            <a:avLst/>
            <a:gdLst/>
            <a:ahLst/>
            <a:cxnLst/>
            <a:rect r="r" b="b" t="t" l="l"/>
            <a:pathLst>
              <a:path h="4593714" w="4610480">
                <a:moveTo>
                  <a:pt x="0" y="0"/>
                </a:moveTo>
                <a:lnTo>
                  <a:pt x="4610480" y="0"/>
                </a:lnTo>
                <a:lnTo>
                  <a:pt x="4610480" y="4593715"/>
                </a:lnTo>
                <a:lnTo>
                  <a:pt x="0" y="4593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67050"/>
            <a:ext cx="16011303" cy="619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6"/>
              </a:lnSpc>
            </a:pPr>
            <a:r>
              <a:rPr lang="en-US" sz="2605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Air Quality Indices:</a:t>
            </a:r>
          </a:p>
          <a:p>
            <a:pPr algn="l" marL="562440" indent="-281220" lvl="1">
              <a:lnSpc>
                <a:spcPts val="3126"/>
              </a:lnSpc>
              <a:buFont typeface="Arial"/>
              <a:buChar char="•"/>
            </a:pPr>
            <a:r>
              <a:rPr lang="en-US" b="true" sz="260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Recent analyses show air quality as a proxy for economic conditions.</a:t>
            </a:r>
          </a:p>
          <a:p>
            <a:pPr algn="l" marL="562440" indent="-281220" lvl="1">
              <a:lnSpc>
                <a:spcPts val="3126"/>
              </a:lnSpc>
              <a:buFont typeface="Arial"/>
              <a:buChar char="•"/>
            </a:pPr>
            <a:r>
              <a:rPr lang="en-US" b="true" sz="260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Varies with the intensity of industrial activity, serving as an indirect measure of economic well-being.</a:t>
            </a:r>
          </a:p>
          <a:p>
            <a:pPr algn="l">
              <a:lnSpc>
                <a:spcPts val="3126"/>
              </a:lnSpc>
            </a:pPr>
          </a:p>
          <a:p>
            <a:pPr algn="l">
              <a:lnSpc>
                <a:spcPts val="3126"/>
              </a:lnSpc>
            </a:pPr>
          </a:p>
          <a:p>
            <a:pPr algn="l">
              <a:lnSpc>
                <a:spcPts val="3126"/>
              </a:lnSpc>
            </a:pPr>
            <a:r>
              <a:rPr lang="en-US" sz="2605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Surveys and Sentiment Indicators:</a:t>
            </a:r>
          </a:p>
          <a:p>
            <a:pPr algn="l" marL="562440" indent="-281220" lvl="1">
              <a:lnSpc>
                <a:spcPts val="3126"/>
              </a:lnSpc>
              <a:buFont typeface="Arial"/>
              <a:buChar char="•"/>
            </a:pPr>
            <a:r>
              <a:rPr lang="en-US" b="true" sz="260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Regularly conducted business surveys and consumer sentiment indicators reflect economic expectations and confidence levels, crucial for understanding future GDP performance.</a:t>
            </a:r>
          </a:p>
          <a:p>
            <a:pPr algn="l">
              <a:lnSpc>
                <a:spcPts val="3126"/>
              </a:lnSpc>
            </a:pPr>
          </a:p>
          <a:p>
            <a:pPr algn="l">
              <a:lnSpc>
                <a:spcPts val="3126"/>
              </a:lnSpc>
            </a:pPr>
          </a:p>
          <a:p>
            <a:pPr algn="l">
              <a:lnSpc>
                <a:spcPts val="3126"/>
              </a:lnSpc>
            </a:pPr>
            <a:r>
              <a:rPr lang="en-US" sz="2605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High-Frequency Indicators:</a:t>
            </a:r>
          </a:p>
          <a:p>
            <a:pPr algn="l" marL="562440" indent="-281220" lvl="1">
              <a:lnSpc>
                <a:spcPts val="3126"/>
              </a:lnSpc>
              <a:buFont typeface="Arial"/>
              <a:buChar char="•"/>
            </a:pPr>
            <a:r>
              <a:rPr lang="en-US" b="true" sz="260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Leading indicators, such as industrial production and consumer surveys, provide timely insights into GDP growth.</a:t>
            </a:r>
          </a:p>
          <a:p>
            <a:pPr algn="l" marL="562440" indent="-281220" lvl="1">
              <a:lnSpc>
                <a:spcPts val="3126"/>
              </a:lnSpc>
              <a:buFont typeface="Arial"/>
              <a:buChar char="•"/>
            </a:pPr>
            <a:r>
              <a:rPr lang="en-US" b="true" sz="2605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Particularly useful in periods of economic volatility and uncertainty.</a:t>
            </a:r>
          </a:p>
          <a:p>
            <a:pPr algn="l">
              <a:lnSpc>
                <a:spcPts val="3126"/>
              </a:lnSpc>
            </a:pPr>
          </a:p>
          <a:p>
            <a:pPr algn="l">
              <a:lnSpc>
                <a:spcPts val="26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37421" y="2771062"/>
          <a:ext cx="15813158" cy="5724474"/>
        </p:xfrm>
        <a:graphic>
          <a:graphicData uri="http://schemas.openxmlformats.org/drawingml/2006/table">
            <a:tbl>
              <a:tblPr/>
              <a:tblGrid>
                <a:gridCol w="3953290"/>
                <a:gridCol w="3953290"/>
                <a:gridCol w="3953290"/>
                <a:gridCol w="3953290"/>
              </a:tblGrid>
              <a:tr h="16875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New Zealand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Turkey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492C"/>
                          </a:solidFill>
                          <a:latin typeface="Roca Two"/>
                          <a:ea typeface="Roca Two"/>
                          <a:cs typeface="Roca Two"/>
                          <a:sym typeface="Roca Two"/>
                        </a:rPr>
                        <a:t>Lebanon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Latin America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</a:tr>
              <a:tr h="4036893"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Machine-learning techniques applied to diverse datasets improved GDP growth forecasts, showcasing the importance of data diversity.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Combined economic indicators with machine learning to reduce forecast errors, demonstrating enhanced accuracy with ensemble models.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Utilized Google Trends and high-frequency indicators for effective GDP nowcasting, proving flexibility in challenging economic situations.</a:t>
                      </a:r>
                    </a:p>
                    <a:p>
                      <a:pPr algn="l">
                        <a:lnSpc>
                          <a:spcPts val="30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Combined mobility indicators with Google search data to study economic consequences during the COVID-19 pandemic.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5543434" y="972308"/>
            <a:ext cx="1507145" cy="1566975"/>
          </a:xfrm>
          <a:custGeom>
            <a:avLst/>
            <a:gdLst/>
            <a:ahLst/>
            <a:cxnLst/>
            <a:rect r="r" b="b" t="t" l="l"/>
            <a:pathLst>
              <a:path h="1566975" w="1507145">
                <a:moveTo>
                  <a:pt x="0" y="0"/>
                </a:moveTo>
                <a:lnTo>
                  <a:pt x="1507145" y="0"/>
                </a:lnTo>
                <a:lnTo>
                  <a:pt x="1507145" y="1566976"/>
                </a:lnTo>
                <a:lnTo>
                  <a:pt x="0" y="1566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9175" y="1319232"/>
            <a:ext cx="14796417" cy="930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50"/>
              </a:lnSpc>
              <a:spcBef>
                <a:spcPct val="0"/>
              </a:spcBef>
            </a:pPr>
            <a:r>
              <a:rPr lang="en-US" b="true" sz="65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 Case Studies from Other Countries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1309707"/>
            <a:ext cx="17935390" cy="75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30"/>
              </a:lnSpc>
              <a:spcBef>
                <a:spcPct val="0"/>
              </a:spcBef>
            </a:pPr>
            <a:r>
              <a:rPr lang="en-US" b="true" sz="53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Methodology for Ranking Alternative Data Sources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4109" y="3532549"/>
            <a:ext cx="7740310" cy="455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824" indent="-342912" lvl="1">
              <a:lnSpc>
                <a:spcPts val="3811"/>
              </a:lnSpc>
              <a:buFont typeface="Arial"/>
              <a:buChar char="•"/>
            </a:pPr>
            <a:r>
              <a:rPr lang="en-US" b="true" sz="31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Definition of Ranking Criteria:</a:t>
            </a:r>
          </a:p>
          <a:p>
            <a:pPr algn="l">
              <a:lnSpc>
                <a:spcPts val="3451"/>
              </a:lnSpc>
            </a:pPr>
          </a:p>
          <a:p>
            <a:pPr algn="l" marL="534697" indent="-267349" lvl="1">
              <a:lnSpc>
                <a:spcPts val="2971"/>
              </a:lnSpc>
              <a:buFont typeface="Arial"/>
              <a:buChar char="•"/>
            </a:pPr>
            <a:r>
              <a:rPr lang="en-US" b="true" sz="24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Establish criteria for evaluating and ranking each data source:</a:t>
            </a:r>
          </a:p>
          <a:p>
            <a:pPr algn="l" marL="534697" indent="-267349" lvl="1">
              <a:lnSpc>
                <a:spcPts val="2971"/>
              </a:lnSpc>
              <a:buAutoNum type="arabicPeriod" startAt="1"/>
            </a:pPr>
            <a:r>
              <a:rPr lang="en-US" b="true" sz="24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Relevance</a:t>
            </a:r>
          </a:p>
          <a:p>
            <a:pPr algn="l" marL="534697" indent="-267349" lvl="1">
              <a:lnSpc>
                <a:spcPts val="2971"/>
              </a:lnSpc>
              <a:buAutoNum type="arabicPeriod" startAt="1"/>
            </a:pPr>
            <a:r>
              <a:rPr lang="en-US" b="true" sz="24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Timeliness</a:t>
            </a:r>
          </a:p>
          <a:p>
            <a:pPr algn="l" marL="534697" indent="-267349" lvl="1">
              <a:lnSpc>
                <a:spcPts val="2971"/>
              </a:lnSpc>
              <a:buAutoNum type="arabicPeriod" startAt="1"/>
            </a:pPr>
            <a:r>
              <a:rPr lang="en-US" b="true" sz="24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Availability</a:t>
            </a:r>
          </a:p>
          <a:p>
            <a:pPr algn="l" marL="534697" indent="-267349" lvl="1">
              <a:lnSpc>
                <a:spcPts val="2971"/>
              </a:lnSpc>
              <a:buAutoNum type="arabicPeriod" startAt="1"/>
            </a:pPr>
            <a:r>
              <a:rPr lang="en-US" b="true" sz="24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Quality</a:t>
            </a:r>
          </a:p>
          <a:p>
            <a:pPr algn="l" marL="534697" indent="-267349" lvl="1">
              <a:lnSpc>
                <a:spcPts val="2971"/>
              </a:lnSpc>
              <a:buAutoNum type="arabicPeriod" startAt="1"/>
            </a:pPr>
            <a:r>
              <a:rPr lang="en-US" b="true" sz="24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Predictive Power</a:t>
            </a:r>
          </a:p>
          <a:p>
            <a:pPr algn="l" marL="534697" indent="-267349" lvl="1">
              <a:lnSpc>
                <a:spcPts val="2971"/>
              </a:lnSpc>
              <a:buAutoNum type="arabicPeriod" startAt="1"/>
            </a:pPr>
            <a:r>
              <a:rPr lang="en-US" b="true" sz="24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Cost</a:t>
            </a:r>
          </a:p>
          <a:p>
            <a:pPr algn="l">
              <a:lnSpc>
                <a:spcPts val="2971"/>
              </a:lnSpc>
            </a:pPr>
          </a:p>
          <a:p>
            <a:pPr algn="l">
              <a:lnSpc>
                <a:spcPts val="234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706083" y="3523024"/>
            <a:ext cx="16123479" cy="3657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917" strike="noStrike" u="none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Weighting the Criteria:</a:t>
            </a:r>
          </a:p>
          <a:p>
            <a:pPr algn="l">
              <a:lnSpc>
                <a:spcPts val="3163"/>
              </a:lnSpc>
            </a:pPr>
          </a:p>
          <a:p>
            <a:pPr algn="l">
              <a:lnSpc>
                <a:spcPts val="3163"/>
              </a:lnSpc>
            </a:pPr>
            <a:r>
              <a:rPr lang="en-US" b="true" sz="2636" strike="noStrike" u="none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Assign weights based on significance for GDP nowcasting:</a:t>
            </a:r>
          </a:p>
          <a:p>
            <a:pPr algn="l" marL="569168" indent="-284584" lvl="1">
              <a:lnSpc>
                <a:spcPts val="3163"/>
              </a:lnSpc>
              <a:buFont typeface="Arial"/>
              <a:buChar char="•"/>
            </a:pPr>
            <a:r>
              <a:rPr lang="en-US" b="true" sz="2636" strike="noStrike" u="none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Relevance: 30%</a:t>
            </a:r>
          </a:p>
          <a:p>
            <a:pPr algn="l" marL="569168" indent="-284584" lvl="1">
              <a:lnSpc>
                <a:spcPts val="3163"/>
              </a:lnSpc>
              <a:buFont typeface="Arial"/>
              <a:buChar char="•"/>
            </a:pPr>
            <a:r>
              <a:rPr lang="en-US" b="true" sz="2636" strike="noStrike" u="none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Timeliness: 25%</a:t>
            </a:r>
          </a:p>
          <a:p>
            <a:pPr algn="l" marL="569168" indent="-284584" lvl="1">
              <a:lnSpc>
                <a:spcPts val="3163"/>
              </a:lnSpc>
              <a:buFont typeface="Arial"/>
              <a:buChar char="•"/>
            </a:pPr>
            <a:r>
              <a:rPr lang="en-US" b="true" sz="2636" strike="noStrike" u="none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Availability: 20%</a:t>
            </a:r>
          </a:p>
          <a:p>
            <a:pPr algn="l" marL="569168" indent="-284584" lvl="1">
              <a:lnSpc>
                <a:spcPts val="3163"/>
              </a:lnSpc>
              <a:buFont typeface="Arial"/>
              <a:buChar char="•"/>
            </a:pPr>
            <a:r>
              <a:rPr lang="en-US" b="true" sz="2636" strike="noStrike" u="none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Quality: 15%</a:t>
            </a:r>
          </a:p>
          <a:p>
            <a:pPr algn="l" marL="569168" indent="-284584" lvl="1">
              <a:lnSpc>
                <a:spcPts val="3163"/>
              </a:lnSpc>
              <a:buFont typeface="Arial"/>
              <a:buChar char="•"/>
            </a:pPr>
            <a:r>
              <a:rPr lang="en-US" b="true" sz="2636" strike="noStrike" u="none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Predictive Power: 10%</a:t>
            </a:r>
          </a:p>
          <a:p>
            <a:pPr algn="l">
              <a:lnSpc>
                <a:spcPts val="316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19175" y="8410494"/>
            <a:ext cx="17505845" cy="847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b="true" sz="3006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Scoring Each Data Source:</a:t>
            </a:r>
          </a:p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b="true" sz="3006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Evaluate each source using a scoring scale (1 to 5, with 1 being poor and 5 being excellent).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1309707"/>
            <a:ext cx="17935390" cy="75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30"/>
              </a:lnSpc>
              <a:spcBef>
                <a:spcPct val="0"/>
              </a:spcBef>
            </a:pPr>
            <a:r>
              <a:rPr lang="en-US" b="true" sz="53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Ranking Process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5961" y="2590800"/>
          <a:ext cx="18016078" cy="6667500"/>
        </p:xfrm>
        <a:graphic>
          <a:graphicData uri="http://schemas.openxmlformats.org/drawingml/2006/table">
            <a:tbl>
              <a:tblPr/>
              <a:tblGrid>
                <a:gridCol w="2573725"/>
                <a:gridCol w="2573725"/>
                <a:gridCol w="2573725"/>
                <a:gridCol w="2573725"/>
                <a:gridCol w="2573725"/>
                <a:gridCol w="2573725"/>
                <a:gridCol w="2573725"/>
              </a:tblGrid>
              <a:tr h="28164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Data Types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Data Source Relevance (30%)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 Timeliness (25%)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492C"/>
                          </a:solidFill>
                          <a:latin typeface="Roca Two"/>
                          <a:ea typeface="Roca Two"/>
                          <a:cs typeface="Roca Two"/>
                          <a:sym typeface="Roca Two"/>
                        </a:rPr>
                        <a:t>Availability (20%)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Quality (15%)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Predictive Power (10%)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492C"/>
                          </a:solidFill>
                          <a:latin typeface="Roca Two Bold"/>
                          <a:ea typeface="Roca Two Bold"/>
                          <a:cs typeface="Roca Two Bold"/>
                          <a:sym typeface="Roca Two Bold"/>
                        </a:rPr>
                        <a:t>Total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1FF"/>
                    </a:solidFill>
                  </a:tcPr>
                </a:tc>
              </a:tr>
              <a:tr h="1283685"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Google Trends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5 (1.5)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4 (1.0)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5 (1.0)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4 (0.6)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5 (0.5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4.6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890916"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Air Quality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 4 (1.2)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3 (0.75)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4 (0.8)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4 (0.6)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 3 (0.3)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4.15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  <a:tr h="1676455"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High-Frequency Indicators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5 (1.5)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5 (1.25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4 (0.8)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5 (0.75)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4 (0.4)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>
                          <a:solidFill>
                            <a:srgbClr val="30303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4.7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9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1309707"/>
            <a:ext cx="17935390" cy="75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30"/>
              </a:lnSpc>
              <a:spcBef>
                <a:spcPct val="0"/>
              </a:spcBef>
            </a:pPr>
            <a:r>
              <a:rPr lang="en-US" b="true" sz="53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Conclusion of Part 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372550">
            <a:off x="16412779" y="7253092"/>
            <a:ext cx="4610480" cy="4593714"/>
          </a:xfrm>
          <a:custGeom>
            <a:avLst/>
            <a:gdLst/>
            <a:ahLst/>
            <a:cxnLst/>
            <a:rect r="r" b="b" t="t" l="l"/>
            <a:pathLst>
              <a:path h="4593714" w="4610480">
                <a:moveTo>
                  <a:pt x="0" y="0"/>
                </a:moveTo>
                <a:lnTo>
                  <a:pt x="4610480" y="0"/>
                </a:lnTo>
                <a:lnTo>
                  <a:pt x="4610480" y="4593715"/>
                </a:lnTo>
                <a:lnTo>
                  <a:pt x="0" y="4593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9874" y="3449937"/>
            <a:ext cx="15816539" cy="438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645" indent="-321322" lvl="1">
              <a:lnSpc>
                <a:spcPts val="3571"/>
              </a:lnSpc>
              <a:buFont typeface="Arial"/>
              <a:buChar char="•"/>
            </a:pPr>
            <a:r>
              <a:rPr lang="en-US" b="true" sz="29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Key Takeaways from Part A:</a:t>
            </a:r>
          </a:p>
          <a:p>
            <a:pPr algn="l">
              <a:lnSpc>
                <a:spcPts val="3571"/>
              </a:lnSpc>
            </a:pPr>
          </a:p>
          <a:p>
            <a:pPr algn="l" marL="642645" indent="-321322" lvl="1">
              <a:lnSpc>
                <a:spcPts val="3571"/>
              </a:lnSpc>
              <a:buFont typeface="Arial"/>
              <a:buChar char="•"/>
            </a:pPr>
            <a:r>
              <a:rPr lang="en-US" b="true" sz="29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Identified and evaluated multiple alternative data sources relevant to GDP nowcasting.</a:t>
            </a:r>
          </a:p>
          <a:p>
            <a:pPr algn="l">
              <a:lnSpc>
                <a:spcPts val="3571"/>
              </a:lnSpc>
            </a:pPr>
          </a:p>
          <a:p>
            <a:pPr algn="l" marL="642645" indent="-321322" lvl="1">
              <a:lnSpc>
                <a:spcPts val="3571"/>
              </a:lnSpc>
              <a:buFont typeface="Arial"/>
              <a:buChar char="•"/>
            </a:pPr>
            <a:r>
              <a:rPr lang="en-US" b="true" sz="29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Ranked sources based on criteria such as relevance, timeliness, availability, and predictive power.</a:t>
            </a:r>
          </a:p>
          <a:p>
            <a:pPr algn="l">
              <a:lnSpc>
                <a:spcPts val="3571"/>
              </a:lnSpc>
            </a:pPr>
          </a:p>
          <a:p>
            <a:pPr algn="l" marL="642645" indent="-321322" lvl="1">
              <a:lnSpc>
                <a:spcPts val="3571"/>
              </a:lnSpc>
              <a:buFont typeface="Arial"/>
              <a:buChar char="•"/>
            </a:pPr>
            <a:r>
              <a:rPr lang="en-US" b="true" sz="29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Top-Ranked Sources: High-Frequency Indicators, Google Trends, and Air Quality data.</a:t>
            </a:r>
          </a:p>
          <a:p>
            <a:pPr algn="l">
              <a:lnSpc>
                <a:spcPts val="29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1309707"/>
            <a:ext cx="17935390" cy="75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30"/>
              </a:lnSpc>
              <a:spcBef>
                <a:spcPct val="0"/>
              </a:spcBef>
            </a:pPr>
            <a:r>
              <a:rPr lang="en-US" b="true" sz="5300">
                <a:solidFill>
                  <a:srgbClr val="00492C"/>
                </a:solidFill>
                <a:latin typeface="Roca Two Bold"/>
                <a:ea typeface="Roca Two Bold"/>
                <a:cs typeface="Roca Two Bold"/>
                <a:sym typeface="Roca Two Bold"/>
              </a:rPr>
              <a:t>Transition to Part B – Modeling Approach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372550">
            <a:off x="16412779" y="7253092"/>
            <a:ext cx="4610480" cy="4593714"/>
          </a:xfrm>
          <a:custGeom>
            <a:avLst/>
            <a:gdLst/>
            <a:ahLst/>
            <a:cxnLst/>
            <a:rect r="r" b="b" t="t" l="l"/>
            <a:pathLst>
              <a:path h="4593714" w="4610480">
                <a:moveTo>
                  <a:pt x="0" y="0"/>
                </a:moveTo>
                <a:lnTo>
                  <a:pt x="4610480" y="0"/>
                </a:lnTo>
                <a:lnTo>
                  <a:pt x="4610480" y="4593715"/>
                </a:lnTo>
                <a:lnTo>
                  <a:pt x="0" y="4593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9874" y="3449937"/>
            <a:ext cx="15816539" cy="394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1"/>
              </a:lnSpc>
            </a:pPr>
          </a:p>
          <a:p>
            <a:pPr algn="l">
              <a:lnSpc>
                <a:spcPts val="3571"/>
              </a:lnSpc>
            </a:pPr>
            <a:r>
              <a:rPr lang="en-US" sz="2976" b="true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we now turn to Part B: Modeling.</a:t>
            </a:r>
          </a:p>
          <a:p>
            <a:pPr algn="l">
              <a:lnSpc>
                <a:spcPts val="3571"/>
              </a:lnSpc>
            </a:pPr>
          </a:p>
          <a:p>
            <a:pPr algn="l">
              <a:lnSpc>
                <a:spcPts val="3571"/>
              </a:lnSpc>
            </a:pPr>
            <a:r>
              <a:rPr lang="en-US" sz="2976" b="true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This section details:</a:t>
            </a:r>
          </a:p>
          <a:p>
            <a:pPr algn="l">
              <a:lnSpc>
                <a:spcPts val="3571"/>
              </a:lnSpc>
            </a:pPr>
          </a:p>
          <a:p>
            <a:pPr algn="l" marL="642645" indent="-321322" lvl="1">
              <a:lnSpc>
                <a:spcPts val="3571"/>
              </a:lnSpc>
              <a:buFont typeface="Arial"/>
              <a:buChar char="•"/>
            </a:pPr>
            <a:r>
              <a:rPr lang="en-US" b="true" sz="29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The modeling approach to derive nowcasts of Egypt's GDP.</a:t>
            </a:r>
          </a:p>
          <a:p>
            <a:pPr algn="l" marL="642645" indent="-321322" lvl="1">
              <a:lnSpc>
                <a:spcPts val="3571"/>
              </a:lnSpc>
              <a:buFont typeface="Arial"/>
              <a:buChar char="•"/>
            </a:pPr>
            <a:r>
              <a:rPr lang="en-US" b="true" sz="29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Methodologies and techniques applied to achieve predictive accuracy.</a:t>
            </a:r>
          </a:p>
          <a:p>
            <a:pPr algn="l" marL="642645" indent="-321322" lvl="1">
              <a:lnSpc>
                <a:spcPts val="3571"/>
              </a:lnSpc>
              <a:buFont typeface="Arial"/>
              <a:buChar char="•"/>
            </a:pPr>
            <a:r>
              <a:rPr lang="en-US" b="true" sz="2976">
                <a:solidFill>
                  <a:srgbClr val="00492C"/>
                </a:solidFill>
                <a:latin typeface="TT Norms Bold"/>
                <a:ea typeface="TT Norms Bold"/>
                <a:cs typeface="TT Norms Bold"/>
                <a:sym typeface="TT Norms Bold"/>
              </a:rPr>
              <a:t>Enhancements with Google Trends data to refine GDP nowcasting.</a:t>
            </a:r>
          </a:p>
          <a:p>
            <a:pPr algn="l">
              <a:lnSpc>
                <a:spcPts val="2946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421213" y="2091395"/>
            <a:ext cx="11139636" cy="481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b="true" sz="3400">
                <a:solidFill>
                  <a:srgbClr val="00492C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From Data to Insights: Building the Nowcasting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DAGVDRAYrCQ</dc:identifier>
  <dcterms:modified xsi:type="dcterms:W3CDTF">2011-08-01T06:04:30Z</dcterms:modified>
  <cp:revision>1</cp:revision>
  <dc:title>Financial management:</dc:title>
</cp:coreProperties>
</file>