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8" r:id="rId10"/>
    <p:sldId id="269" r:id="rId11"/>
    <p:sldId id="271" r:id="rId12"/>
    <p:sldId id="273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302DB-4137-A59D-871B-948F1AF04C80}" v="224" dt="2024-07-11T23:44:51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8B95-C9E9-265D-7A7A-EB8697FA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81028-7CAF-7C6B-D30B-94952AF8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0C24-35E9-CA83-8464-9383071A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7D28-289E-B582-C70E-0173341F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FC11-9D78-6201-972A-F9E25392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C56D-2E37-9A7E-A929-637070C9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1D2F2-DDCA-BC59-431D-C5C788851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6596-59DE-5DD2-B373-F292E106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B56-B315-4379-9690-B34D53C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8D32-DF0E-F71C-0C29-825F6759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6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457B7-135D-9324-0706-0155BA026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0DA9E-5D25-A926-556D-3D86B98F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07B13-1A02-29D8-F227-6FFDBC74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B80B-1B63-CF49-D61A-153B11FB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8186-68C4-FE45-2D93-91C94B3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DF68-86D0-429E-A721-D3E73EF1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DE6B-51E7-014E-0C4F-CBB29C45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A849-23EE-4E24-ABD6-FCE6F9AA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D1393-BC66-DDAA-FD9C-95CDD75E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8090-EF05-D835-7880-CBAA0C5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9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8791-095E-2D02-A04A-6A477F30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CF49-34C8-397F-6BCC-CBB5D93A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F9199-5501-7065-A1E8-9B618F3D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580D-DEA4-6535-A916-506E5E40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84B6-E2BA-EF9D-7C9E-D77D636C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0FE4-6BCA-31F6-FFCB-54C690B5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83CC-4A01-5E6C-F684-5B5F7B8D1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5FDCB-1C6A-D3A6-1A65-D3AFBC757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7C6C-CBFB-BA1B-4C8C-DDB6F483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13F4C-7AC1-F7FE-F6B6-1587E72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552-D42C-ED75-1033-7904FED8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7650-2DD5-DD0D-6BCD-A57B8550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BA62-2A4B-F345-6DFA-B0CF9881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6DAB7-27B1-9B06-0613-0507AD0B7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31EA1-3CDD-15B7-852E-AE2B3DBE2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9C2DD-A919-9217-BB4F-0614AF87C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C381F-1F6B-018B-EC7E-7CA9C270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188C8-BAED-3958-F8FB-961E5055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07877-CEBB-9D27-8F0D-06737C7F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6B08-5C92-10D6-2025-6932B060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34206-DCB6-3E20-FE27-C189CADE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4941D-4718-BA31-3BC9-40607654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6B5E-345B-545F-B655-6F3E72FE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26042-7D17-6720-013C-2B8AD9AC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2D9D-5C8D-60FB-0ABB-C7E478B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D3AD1-F888-51CD-E6ED-00674986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CDEF-7DD7-C376-BF1B-4FDF9FF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B42-DB5D-A5ED-09D5-A8578F96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D42B-8D78-0F4D-DC9E-E2D0BB6C9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761C-3FCF-194D-9966-A638259B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79249-E99E-2F0E-A28B-5EC1B7C7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860A-B6B2-E7A0-B04B-57648803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D02F-517F-511F-6EE7-8735D609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5895C-C0D9-CDFD-9893-2A32E38C2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0A905-501E-68D8-C48C-79A92E00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82CE-A9B7-26D7-40E6-161271F8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6C1CE-676F-A408-4065-60FD1CF8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BA5E9-EA55-297A-D24E-85FDC0F3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0970F-D155-CAF9-9B6A-84D3EA0C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FC15-6103-2F0F-D950-2132F962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EF59-BAEB-501F-BD14-5DCB49885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5C78-EA1D-4E72-96DB-DA17241006E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AE75-8A24-1E5E-10C8-DD0F91FDD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08FC-CC71-5092-B5F4-8FA1961B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E74B-25BD-4D11-A414-4F36CEE0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6F53DD6C-FE64-BCF0-ED6A-3C799E52D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42" b="97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21DB74-7521-0559-FD3E-A2A9B0F19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Smart Home</a:t>
            </a:r>
            <a:endParaRPr lang="en-US" dirty="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3115A-0321-967A-0DD5-15F869F77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Ali </a:t>
            </a:r>
            <a:r>
              <a:rPr lang="en-US" err="1">
                <a:solidFill>
                  <a:schemeClr val="bg1"/>
                </a:solidFill>
              </a:rPr>
              <a:t>Elmansoury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chemeClr val="bg1"/>
                </a:solidFill>
              </a:rPr>
              <a:t>David Mina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chemeClr val="bg1"/>
                </a:solidFill>
              </a:rPr>
              <a:t>Fadi Essam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chemeClr val="bg1"/>
                </a:solidFill>
              </a:rPr>
              <a:t>Ibrahim El-</a:t>
            </a:r>
            <a:r>
              <a:rPr lang="en-US" err="1">
                <a:solidFill>
                  <a:schemeClr val="bg1"/>
                </a:solidFill>
              </a:rPr>
              <a:t>Samanoudy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chemeClr val="bg1"/>
                </a:solidFill>
              </a:rPr>
              <a:t>Islam Ayman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This project was developed as part of the Embedded Systems Diploma by AMIT Learning.</a:t>
            </a:r>
            <a:br>
              <a:rPr lang="en-US" sz="2200" dirty="0"/>
            </a:br>
            <a:r>
              <a:rPr lang="en-US" sz="2200" dirty="0">
                <a:solidFill>
                  <a:schemeClr val="bg1"/>
                </a:solidFill>
              </a:rPr>
              <a:t>Group: Nasr 61</a:t>
            </a:r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48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8CA1-EB6C-7AE4-C533-C08D7CAC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4. Software Design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E646A33-3135-0347-32A9-398D2AB02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8" r="4764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The software is designed so as to be:</a:t>
            </a:r>
          </a:p>
          <a:p>
            <a:pPr marL="0" indent="0">
              <a:buNone/>
            </a:pPr>
            <a:endParaRPr lang="en-US" sz="2200" b="1" dirty="0"/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sz="2200" dirty="0"/>
              <a:t>Modular</a:t>
            </a:r>
            <a:endParaRPr lang="en-US" sz="2200" dirty="0">
              <a:ea typeface="Calibri"/>
              <a:cs typeface="Calibri"/>
            </a:endParaRPr>
          </a:p>
          <a:p>
            <a:pPr marL="685800" indent="-342900">
              <a:buFont typeface="Wingdings" panose="05000000000000000000" pitchFamily="2" charset="2"/>
              <a:buChar char="Ø"/>
            </a:pPr>
            <a:endParaRPr lang="en-US" sz="2200" dirty="0">
              <a:ea typeface="Calibri"/>
              <a:cs typeface="Calibri"/>
            </a:endParaRP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sz="2200" dirty="0"/>
              <a:t>Non-blocking: meaning that no service is to block the other.</a:t>
            </a:r>
            <a:endParaRPr lang="en-US" sz="22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ar-EG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502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8CA1-EB6C-7AE4-C533-C08D7CAC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38036"/>
            <a:ext cx="8570843" cy="1402470"/>
          </a:xfrm>
        </p:spPr>
        <p:txBody>
          <a:bodyPr anchor="t">
            <a:noAutofit/>
          </a:bodyPr>
          <a:lstStyle/>
          <a:p>
            <a:r>
              <a:rPr lang="en-US" sz="5400" dirty="0"/>
              <a:t>5. PWM Calculations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297176"/>
            <a:ext cx="9089572" cy="35150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z="2000" b="1" i="0" dirty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Timer0 is </a:t>
            </a:r>
            <a:r>
              <a:rPr lang="da-DK" sz="2000" b="1" i="0" err="1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used</a:t>
            </a:r>
            <a:r>
              <a:rPr lang="da-DK" sz="2000" b="1" i="0" dirty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 for PWM generation (Fast PWM Mode)</a:t>
            </a:r>
          </a:p>
          <a:p>
            <a:endParaRPr lang="da-DK" sz="2000" b="1" dirty="0">
              <a:highlight>
                <a:srgbClr val="FFFFFF"/>
              </a:highlight>
              <a:latin typeface="Roboto" panose="02000000000000000000" pitchFamily="2" charset="0"/>
              <a:ea typeface="Roboto"/>
              <a:cs typeface="Roboto"/>
            </a:endParaRPr>
          </a:p>
          <a:p>
            <a:endParaRPr lang="da-DK" sz="2000" b="1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/>
              <a:cs typeface="Roboto"/>
            </a:endParaRPr>
          </a:p>
          <a:p>
            <a:endParaRPr lang="da-DK" sz="2000" b="1" dirty="0">
              <a:highlight>
                <a:srgbClr val="FFFFFF"/>
              </a:highlight>
              <a:latin typeface="Roboto" panose="02000000000000000000" pitchFamily="2" charset="0"/>
              <a:ea typeface="Roboto"/>
              <a:cs typeface="Roboto"/>
            </a:endParaRPr>
          </a:p>
          <a:p>
            <a:endParaRPr lang="da-DK" sz="2000" b="1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000" b="1" dirty="0">
              <a:highlight>
                <a:srgbClr val="FFFFFF"/>
              </a:highlight>
              <a:latin typeface="Roboto" panose="02000000000000000000" pitchFamily="2" charset="0"/>
              <a:ea typeface="Roboto"/>
              <a:cs typeface="Roboto"/>
            </a:endParaRPr>
          </a:p>
          <a:p>
            <a:r>
              <a:rPr lang="en-US" sz="2000" b="1" i="0" dirty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Duty cycle calculation:</a:t>
            </a:r>
          </a:p>
          <a:p>
            <a:endParaRPr lang="en-US" sz="2000" b="1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endParaRPr lang="ar-EG" sz="2000" b="1" dirty="0">
              <a:ea typeface="Calibri"/>
              <a:cs typeface="Arial"/>
            </a:endParaRPr>
          </a:p>
          <a:p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FF28D-84FD-2EBC-D7A6-BE907EE6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70" y="2960148"/>
            <a:ext cx="7494747" cy="127029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8B9FF-24F9-EB9B-BB37-73A080515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55"/>
          <a:stretch/>
        </p:blipFill>
        <p:spPr>
          <a:xfrm>
            <a:off x="2879270" y="5276933"/>
            <a:ext cx="5399245" cy="10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8CA1-EB6C-7AE4-C533-C08D7CAC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6. Interrupts Used:</a:t>
            </a:r>
          </a:p>
        </p:txBody>
      </p:sp>
      <p:pic>
        <p:nvPicPr>
          <p:cNvPr id="5" name="Picture 4" descr="Adjustable measurement tool">
            <a:extLst>
              <a:ext uri="{FF2B5EF4-FFF2-40B4-BE49-F238E27FC236}">
                <a16:creationId xmlns:a16="http://schemas.microsoft.com/office/drawing/2014/main" id="{1BB2446D-69EF-FAB7-FCDA-65ADA0831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9" r="1462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a-DK" sz="2200" b="1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• Timer1 interrupt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Used</a:t>
            </a:r>
            <a:r>
              <a:rPr lang="da-DK" sz="2200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 for </a:t>
            </a: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Servo</a:t>
            </a:r>
            <a:r>
              <a:rPr lang="da-DK" sz="2200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 motor position </a:t>
            </a: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control</a:t>
            </a:r>
            <a:endParaRPr lang="da-DK" sz="2200" dirty="0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endParaRPr lang="da-DK" sz="2200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da-DK" sz="2200" b="1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Timer2 interrupt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Used</a:t>
            </a:r>
            <a:r>
              <a:rPr lang="da-DK" sz="2200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 for </a:t>
            </a: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idle</a:t>
            </a:r>
            <a:r>
              <a:rPr lang="da-DK" sz="2200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 display </a:t>
            </a: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countdown</a:t>
            </a:r>
            <a:endParaRPr lang="da-DK" sz="2200" dirty="0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endParaRPr lang="da-DK" sz="2200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da-DK" sz="2200" b="1">
                <a:highlight>
                  <a:srgbClr val="FFFFFF"/>
                </a:highlight>
                <a:latin typeface="Roboto"/>
                <a:ea typeface="Roboto"/>
                <a:cs typeface="Roboto"/>
              </a:rPr>
              <a:t>External</a:t>
            </a:r>
            <a:r>
              <a:rPr lang="da-DK" sz="2200" b="1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 interrupt0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Used</a:t>
            </a:r>
            <a:r>
              <a:rPr lang="da-DK" sz="2200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 for </a:t>
            </a: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key</a:t>
            </a:r>
            <a:r>
              <a:rPr lang="da-DK" sz="2200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 </a:t>
            </a: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press</a:t>
            </a:r>
            <a:r>
              <a:rPr lang="da-DK" sz="2200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 </a:t>
            </a:r>
            <a:r>
              <a:rPr lang="da-DK" sz="22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detection</a:t>
            </a:r>
            <a:endParaRPr lang="da-DK" sz="2200" dirty="0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endParaRPr lang="da-DK" sz="2200" b="1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da-DK" sz="2200" b="1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da-DK" sz="2200" b="1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da-DK" sz="2200" b="1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US" sz="2200" b="1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US" sz="2200" b="1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US" sz="2200" b="1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ar-EG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111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8CA1-EB6C-7AE4-C533-C08D7CAC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7. Communication Protocols: UART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4FC05312-E13F-77BC-1E91-EE6E8447E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91" r="20844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8394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a-DK" sz="2200" b="1" i="0" dirty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Universal Asynchronous Receiver/Transmitter (UART):</a:t>
            </a:r>
            <a:r>
              <a:rPr lang="da-DK" sz="2200" b="1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 </a:t>
            </a:r>
            <a:endParaRPr lang="da-DK" sz="2200" b="1" i="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/>
              <a:cs typeface="Roboto"/>
            </a:endParaRPr>
          </a:p>
          <a:p>
            <a:pPr marL="746125" indent="-349250">
              <a:buFont typeface="Wingdings" panose="05000000000000000000" pitchFamily="2" charset="2"/>
              <a:buChar char="Ø"/>
            </a:pPr>
            <a:r>
              <a:rPr lang="da-DK" sz="2000" i="0" dirty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A hardware communication protocol used for asynchronous serial communication.</a:t>
            </a:r>
            <a:endParaRPr lang="en-US" sz="2000" b="1" i="0" dirty="0">
              <a:effectLst/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endParaRPr lang="en-US" sz="1700" b="1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200" b="1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Key features:</a:t>
            </a:r>
            <a:endParaRPr lang="en-US" sz="2200" dirty="0">
              <a:ea typeface="Calibri"/>
              <a:cs typeface="Calibri"/>
            </a:endParaRPr>
          </a:p>
          <a:p>
            <a:pPr marL="746125" indent="-349250">
              <a:buFont typeface="Wingdings" panose="05000000000000000000" pitchFamily="2" charset="2"/>
              <a:buChar char="Ø"/>
            </a:pPr>
            <a:r>
              <a:rPr lang="en-US" sz="2000" dirty="0"/>
              <a:t>Baud rate:  Configurable up to 250 kbps (depending on the system clock frequency).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746125" indent="-349250">
              <a:buFont typeface="Wingdings" panose="05000000000000000000" pitchFamily="2" charset="2"/>
              <a:buChar char="Ø"/>
            </a:pPr>
            <a:r>
              <a:rPr lang="en-US" sz="2000" dirty="0"/>
              <a:t>Data Bits: Supports 5 to 8 data bits.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746125" indent="-349250">
              <a:buFont typeface="Wingdings" panose="05000000000000000000" pitchFamily="2" charset="2"/>
              <a:buChar char="Ø"/>
            </a:pPr>
            <a:r>
              <a:rPr lang="en-US" sz="2000" dirty="0"/>
              <a:t>Parity Bit: Optional (none, even, odd).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746125" indent="-349250">
              <a:buFont typeface="Wingdings" panose="05000000000000000000" pitchFamily="2" charset="2"/>
              <a:buChar char="Ø"/>
            </a:pPr>
            <a:r>
              <a:rPr lang="en-US" sz="2000" dirty="0"/>
              <a:t>Stop Bits: 1 or 2.</a:t>
            </a:r>
            <a:endParaRPr lang="ar-EG" sz="2000" dirty="0">
              <a:ea typeface="Calibri" panose="020F0502020204030204"/>
              <a:cs typeface="Arial"/>
            </a:endParaRPr>
          </a:p>
          <a:p>
            <a:endParaRPr lang="en-US" sz="17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488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8CA1-EB6C-7AE4-C533-C08D7CAC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Circuit Diagram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8E875-09AA-A770-6764-B064C3A6E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" t="1091" r="1008"/>
          <a:stretch/>
        </p:blipFill>
        <p:spPr>
          <a:xfrm>
            <a:off x="4654296" y="853691"/>
            <a:ext cx="7214616" cy="51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8CA1-EB6C-7AE4-C533-C08D7CAC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1. Introduction</a:t>
            </a:r>
          </a:p>
        </p:txBody>
      </p:sp>
      <p:pic>
        <p:nvPicPr>
          <p:cNvPr id="13" name="Picture 12" descr="A midsection of a person holding a miniature house">
            <a:extLst>
              <a:ext uri="{FF2B5EF4-FFF2-40B4-BE49-F238E27FC236}">
                <a16:creationId xmlns:a16="http://schemas.microsoft.com/office/drawing/2014/main" id="{557E0995-ED55-3B5D-F578-570FE58D6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00" r="279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Overview of the Project:</a:t>
            </a:r>
            <a:endParaRPr lang="en-US" sz="2200">
              <a:ea typeface="Calibri"/>
              <a:cs typeface="Calibri"/>
            </a:endParaRPr>
          </a:p>
          <a:p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Smart Home project aims to enhance the comfort and convenience of everyday living by transforming ordinary household items into smart, controllable devices.</a:t>
            </a:r>
            <a:endParaRPr lang="en-US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project integrates various technologies to enable remote and local control of home appliances, improving energy efficiency, security, and user experience.</a:t>
            </a:r>
            <a:endParaRPr lang="en-US" sz="2000" dirty="0">
              <a:ea typeface="Calibri"/>
              <a:cs typeface="Calibri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5619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6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Goals: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200" b="1" dirty="0">
              <a:ea typeface="Calibri" panose="020F0502020204030204"/>
              <a:cs typeface="Calibri" panose="020F0502020204030204"/>
            </a:endParaRPr>
          </a:p>
          <a:p>
            <a:r>
              <a:rPr lang="en-US" sz="2200" dirty="0"/>
              <a:t>Develop a user-friendly system that allows remote control of home appliances via mobile devices or PCs.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r>
              <a:rPr lang="en-US" sz="2200" dirty="0"/>
              <a:t>Implement an emergency control interface using an LCD and keypad for situations where mobile or PC access is unavailable.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r>
              <a:rPr lang="en-US" sz="2200" dirty="0"/>
              <a:t>Ensure robust security measures, including a login system for both admin and user roles, and a fail-safe mechanism in case of unauthorized access attempts.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839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8CA1-EB6C-7AE4-C533-C08D7CAC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2. Project Scope</a:t>
            </a:r>
          </a:p>
        </p:txBody>
      </p: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61111971-6311-9681-9CB8-9572737D6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5" r="1295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/>
              <a:t>Description of the Smart Home Application: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This smart home project focuses on creating a system that allows users to control various household devices both remotely and locally. The application aims to enhance the user's ability to manage their home environment efficiently and securely.</a:t>
            </a:r>
          </a:p>
        </p:txBody>
      </p:sp>
    </p:spTree>
    <p:extLst>
      <p:ext uri="{BB962C8B-B14F-4D97-AF65-F5344CB8AC3E}">
        <p14:creationId xmlns:p14="http://schemas.microsoft.com/office/powerpoint/2010/main" val="189590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40" y="1184545"/>
            <a:ext cx="5791199" cy="36029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/>
              <a:t>Key Functionalities Implemented: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Remote Control:</a:t>
            </a:r>
            <a:endParaRPr lang="en-US" sz="2000" dirty="0">
              <a:ea typeface="Calibri"/>
              <a:cs typeface="Calibri"/>
            </a:endParaRPr>
          </a:p>
          <a:p>
            <a:pPr marL="804863" lvl="1" indent="-34766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Users can control home appliances via mobile devices or PCs, enabling management of the home environment from anywhere.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Local Control with LCD and Keypad:</a:t>
            </a:r>
            <a:endParaRPr lang="en-US" sz="2000" dirty="0">
              <a:ea typeface="Calibri"/>
              <a:cs typeface="Calibri"/>
            </a:endParaRPr>
          </a:p>
          <a:p>
            <a:pPr marL="804863" lvl="1" indent="-34766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 emergency control interface using an LCD and keypad allows users to manage the system when mobile or PC access is not available.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80000"/>
              </a:lnSpc>
              <a:buFont typeface="Arial,Sans-Serif"/>
              <a:buChar char="•"/>
            </a:pPr>
            <a:r>
              <a:rPr lang="en-US" sz="2000" b="1" dirty="0">
                <a:ea typeface="Calibri"/>
                <a:cs typeface="Calibri"/>
              </a:rPr>
              <a:t>Device Control:</a:t>
            </a:r>
            <a:endParaRPr lang="en-US" sz="2000" dirty="0">
              <a:ea typeface="Calibri"/>
              <a:cs typeface="Calibri"/>
            </a:endParaRPr>
          </a:p>
          <a:p>
            <a:pPr marL="8001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Six lamps, including five on/off lamps and one dimming lamp, can be controlled to adjust lighting as needed.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8001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 air conditioning system is managed based on ambient temperature readings.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8001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door control system, accessible only to the admin, enhances home security.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lnSpc>
                <a:spcPct val="80000"/>
              </a:lnSpc>
              <a:buNone/>
            </a:pP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emote control">
            <a:extLst>
              <a:ext uri="{FF2B5EF4-FFF2-40B4-BE49-F238E27FC236}">
                <a16:creationId xmlns:a16="http://schemas.microsoft.com/office/drawing/2014/main" id="{69CCFBD0-5908-01FA-AEC6-316F22B6B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191" y="1700246"/>
            <a:ext cx="3452192" cy="34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30016"/>
            <a:ext cx="671355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000" b="1" dirty="0">
              <a:ea typeface="Calibri"/>
              <a:cs typeface="Calibri"/>
            </a:endParaRPr>
          </a:p>
          <a:p>
            <a:r>
              <a:rPr lang="en-US" sz="2000" b="1" dirty="0"/>
              <a:t>Login System: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sz="2000" dirty="0"/>
              <a:t>A secure login system for both admin and user roles ensures controlled access. An air conditioning system is managed based on ambient temperature readings.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admin can register and remove users and has exclusive control over certain features like door access.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User credentials are stored in memory to persist even after a power outage.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>
              <a:buFont typeface="Arial,Sans-Serif" panose="020B0604020202020204" pitchFamily="34" charset="0"/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Security Features: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system includes a mechanism to lock down and trigger an alarm if incorrect login attempts exceed three trials, ensuring protection against unauthorized access.</a:t>
            </a: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F0B5B53A-1502-C2DC-8535-E3007C38A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r="3136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8CA1-EB6C-7AE4-C533-C08D7CAC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3. Hardware Components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4F2B643E-7749-04DF-CC64-3302A6506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1" r="47774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Microcontroller (e.g., ATmega32):</a:t>
            </a:r>
            <a:endParaRPr lang="en-US" sz="2200" dirty="0"/>
          </a:p>
          <a:p>
            <a:pPr marL="804863" lvl="1" indent="-347663">
              <a:buFont typeface="Wingdings" panose="05000000000000000000" pitchFamily="2" charset="2"/>
              <a:buChar char="Ø"/>
            </a:pPr>
            <a:r>
              <a:rPr lang="en-US" sz="2200" dirty="0"/>
              <a:t>Acts as the central processing unit, managing inputs from sensors and user interfaces, and controlling outputs to actuators.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Sensors:</a:t>
            </a:r>
            <a:endParaRPr lang="en-US" sz="2200" dirty="0"/>
          </a:p>
          <a:p>
            <a:pPr marL="804863" lvl="1" indent="-347663">
              <a:buFont typeface="Wingdings" panose="05000000000000000000" pitchFamily="2" charset="2"/>
              <a:buChar char="Ø"/>
            </a:pPr>
            <a:r>
              <a:rPr lang="en-US" sz="2200" b="1" dirty="0"/>
              <a:t>Temperature Sensor:</a:t>
            </a:r>
            <a:r>
              <a:rPr lang="en-US" sz="2200" dirty="0"/>
              <a:t> Monitors ambient temperature to control the air conditioning system.</a:t>
            </a:r>
          </a:p>
        </p:txBody>
      </p:sp>
    </p:spTree>
    <p:extLst>
      <p:ext uri="{BB962C8B-B14F-4D97-AF65-F5344CB8AC3E}">
        <p14:creationId xmlns:p14="http://schemas.microsoft.com/office/powerpoint/2010/main" val="78617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Actuators:</a:t>
            </a:r>
            <a:endParaRPr lang="ar-EG" sz="2200" b="1">
              <a:ea typeface="Calibri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Lamps and Relay Modules:</a:t>
            </a:r>
            <a:r>
              <a:rPr lang="en-US" sz="2200"/>
              <a:t> Control the on/off state and dimming of lamps.</a:t>
            </a:r>
            <a:endParaRPr lang="en-US" sz="22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DC Motor:</a:t>
            </a:r>
            <a:r>
              <a:rPr lang="en-US" sz="2200"/>
              <a:t> Operates the air conditioning system.</a:t>
            </a:r>
            <a:endParaRPr lang="en-US" sz="22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Servo Motor:</a:t>
            </a:r>
            <a:r>
              <a:rPr lang="en-US" sz="2200"/>
              <a:t> Controls the door mechanism.</a:t>
            </a:r>
            <a:endParaRPr lang="en-US" sz="2200">
              <a:ea typeface="Calibri"/>
              <a:cs typeface="Calibri"/>
            </a:endParaRPr>
          </a:p>
          <a:p>
            <a:endParaRPr lang="en-US" sz="2200" b="1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User Interfaces:</a:t>
            </a:r>
            <a:endParaRPr lang="en-US" sz="2200" b="1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LCD and Keypad:</a:t>
            </a:r>
            <a:r>
              <a:rPr lang="en-US" sz="2200"/>
              <a:t> Allow local user login and control.</a:t>
            </a:r>
            <a:endParaRPr lang="en-US" sz="22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PC Interface:</a:t>
            </a:r>
            <a:r>
              <a:rPr lang="en-US" sz="2200"/>
              <a:t> Enable remote control via wireless communication.</a:t>
            </a:r>
            <a:endParaRPr lang="en-US" sz="2200">
              <a:ea typeface="Calibri"/>
              <a:cs typeface="Calibri"/>
            </a:endParaRPr>
          </a:p>
          <a:p>
            <a:endParaRPr lang="ar-EG" sz="2200" b="1">
              <a:ea typeface="Calibri"/>
              <a:cs typeface="Arial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6" name="Picture 5" descr="Electronic circuit board">
            <a:extLst>
              <a:ext uri="{FF2B5EF4-FFF2-40B4-BE49-F238E27FC236}">
                <a16:creationId xmlns:a16="http://schemas.microsoft.com/office/drawing/2014/main" id="{36FDB066-E937-0FC9-3057-D0BC10AD1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4" r="245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5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lowing circuit board">
            <a:extLst>
              <a:ext uri="{FF2B5EF4-FFF2-40B4-BE49-F238E27FC236}">
                <a16:creationId xmlns:a16="http://schemas.microsoft.com/office/drawing/2014/main" id="{A840EDCD-AAE8-C3DE-0E30-2171EB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78" r="1169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372-BA02-F0CB-E40B-37B1EEDB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Communication Modules:</a:t>
            </a:r>
            <a:endParaRPr lang="en-US" sz="2400" b="1" dirty="0">
              <a:ea typeface="Calibri"/>
              <a:cs typeface="Calibri"/>
            </a:endParaRPr>
          </a:p>
          <a:p>
            <a:pPr marL="62865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TTL: </a:t>
            </a:r>
            <a:r>
              <a:rPr lang="en-US" sz="2400" dirty="0"/>
              <a:t>Facilitates communication between the microcontroller and PC.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Memory:</a:t>
            </a:r>
            <a:endParaRPr lang="en-US" sz="2400" b="1" dirty="0">
              <a:ea typeface="Calibri"/>
              <a:cs typeface="Calibri"/>
            </a:endParaRPr>
          </a:p>
          <a:p>
            <a:pPr marL="62865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EEPROM:</a:t>
            </a:r>
            <a:r>
              <a:rPr lang="en-US" sz="2400" dirty="0"/>
              <a:t> Stores user credentials and system settings, ensuring data persistence across power cycles.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endParaRPr lang="ar-EG" sz="2400" b="1" dirty="0">
              <a:ea typeface="Calibri"/>
              <a:cs typeface="Arial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693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Smart Home</vt:lpstr>
      <vt:lpstr>1. Introduction</vt:lpstr>
      <vt:lpstr>PowerPoint Presentation</vt:lpstr>
      <vt:lpstr>2. Project Scope</vt:lpstr>
      <vt:lpstr>PowerPoint Presentation</vt:lpstr>
      <vt:lpstr>PowerPoint Presentation</vt:lpstr>
      <vt:lpstr>3. Hardware Components</vt:lpstr>
      <vt:lpstr>PowerPoint Presentation</vt:lpstr>
      <vt:lpstr>PowerPoint Presentation</vt:lpstr>
      <vt:lpstr>4. Software Design</vt:lpstr>
      <vt:lpstr>5. PWM Calculations</vt:lpstr>
      <vt:lpstr>6. Interrupts Used:</vt:lpstr>
      <vt:lpstr>7. Communication Protocols: UART</vt:lpstr>
      <vt:lpstr>8. Circuit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fadiessam100@outlook.com</dc:creator>
  <cp:lastModifiedBy>Ali Mohamed Ali El Mansory</cp:lastModifiedBy>
  <cp:revision>175</cp:revision>
  <dcterms:created xsi:type="dcterms:W3CDTF">2024-06-30T18:03:21Z</dcterms:created>
  <dcterms:modified xsi:type="dcterms:W3CDTF">2024-07-12T00:18:32Z</dcterms:modified>
</cp:coreProperties>
</file>