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8" r:id="rId10"/>
    <p:sldId id="264" r:id="rId11"/>
    <p:sldId id="265" r:id="rId12"/>
    <p:sldId id="267" r:id="rId13"/>
    <p:sldId id="266" r:id="rId14"/>
    <p:sldId id="269" r:id="rId15"/>
    <p:sldId id="270" r:id="rId16"/>
    <p:sldId id="273" r:id="rId17"/>
    <p:sldId id="274" r:id="rId18"/>
    <p:sldId id="275" r:id="rId19"/>
    <p:sldId id="271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ema Uygulanmış Stil 1 - Vurgu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5C7E50-92E1-5854-87BA-00A411668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CB6DE17-6CE7-BD27-1350-0FFFD3188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43D30AE-BC37-1BCC-64CA-C98B736D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7F9F-B199-49C6-9877-BFF5ADA59FB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D3D07D-EA80-A29C-0316-FE1133A9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0C6EE9-ACB0-D9BA-5483-6CA66D29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3DA1-0D9E-47F9-980C-4135CBF3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2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9C3C32-C07F-B761-4325-39EE3254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D304F30-C56B-205B-7D84-EEAB60F1C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0CC5715-6160-A79E-B5FC-E61C3C64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7F9F-B199-49C6-9877-BFF5ADA59FB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52FE832-8014-C54E-96E9-31805519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7BC8CC-611C-236E-1310-880BDFBF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3DA1-0D9E-47F9-980C-4135CBF3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1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47ADADD-0178-FE0B-AB02-8655652CF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C2A2023-F085-4274-F471-1BD9A449F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5CD1D0-0A98-8212-2271-58C00787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7F9F-B199-49C6-9877-BFF5ADA59FB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2742C7-FFB7-81D1-1912-367E747D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37DF26-499E-9A69-32FD-6205C1FD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3DA1-0D9E-47F9-980C-4135CBF3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7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D5E3CD-6827-CD87-925C-875AED14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C6F566-D8C9-376F-6A4F-C087C99F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5ACFAD4-1C40-DEDA-DE0C-F1400A77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7F9F-B199-49C6-9877-BFF5ADA59FB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0148DE-55FA-5224-4236-EFBA5C50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E9FC07-049B-3EC0-2E45-51FFBB41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3DA1-0D9E-47F9-980C-4135CBF3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4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D4FC49-03C2-C7B7-1CEF-2462D322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8706A03-9BD1-6D64-0693-73A83038F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6C3957E-7336-2E75-1EE4-C685C00B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7F9F-B199-49C6-9877-BFF5ADA59FB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358CD67-D747-D33A-F8F9-12CA9570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FC679B-1E9E-9799-870D-EB487F72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3DA1-0D9E-47F9-980C-4135CBF3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7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418CDE-2E18-4998-CAD2-CF3BCCB9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38128E-C2F7-C204-D111-9A0543ADE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A03E748-5FB7-9E51-C46B-317E987F1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9530237-EE35-A94D-0E6F-6342EC60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7F9F-B199-49C6-9877-BFF5ADA59FB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B7085E7-8086-D400-56EF-51A8D190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28E27B8-525B-5E9F-79C6-61CF0DFF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3DA1-0D9E-47F9-980C-4135CBF3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2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7D5CFC-CB45-8259-8CD4-C08ECEF6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9A9AD1F-B409-5BFC-DB45-CD746B484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F2A30F4-8392-3691-99DB-FAF1C5B2E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4597FF5-D577-7B18-97C9-DF96D708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FE19D5C-6E12-E656-656E-B743220D0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6D467DE-2D5D-49C2-1001-530ACCEE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7F9F-B199-49C6-9877-BFF5ADA59FB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EB8C0CC-F9EF-B6B0-5783-19DE4BEC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806784A-377B-62F4-79DD-808B40C6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3DA1-0D9E-47F9-980C-4135CBF3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8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8167F6-6D9D-0FDB-13D8-035F8A19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CDE72CB-47D2-01E4-FD9F-6154571C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7F9F-B199-49C6-9877-BFF5ADA59FB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620B6AE-E1E3-E592-0218-FB629008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56F13BC-603E-5422-AA71-1EDCF1A6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3DA1-0D9E-47F9-980C-4135CBF3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7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B5B036F-332A-33E4-707C-CE278DF4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7F9F-B199-49C6-9877-BFF5ADA59FB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5D65A7F-E332-B82F-0303-5631274F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A5DC4A9-ACCB-5C03-CBA4-4EBFFDB0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3DA1-0D9E-47F9-980C-4135CBF3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3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9429DB-8495-95C0-2095-638441BE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4E4F33-D5B4-7ED7-1102-E2E4883C8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15BA14F-1DAC-6F77-934A-94D55310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09953C9-D05C-774B-7A16-37159476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7F9F-B199-49C6-9877-BFF5ADA59FB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00F7588-30D3-A7DF-B8C1-3C37C266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5D98FE2-8102-0C4A-CD17-B4E9A717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3DA1-0D9E-47F9-980C-4135CBF3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331562-16FA-4F7F-2DB4-4D765970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78A9587-05B4-10DB-E18F-769150B56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9B1C57B-9FB6-B0FB-F35F-2117CDC24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4132312-93A2-336E-238B-D372BD41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7F9F-B199-49C6-9877-BFF5ADA59FB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F9A6A78-AE35-1869-AB28-A3E7DB4C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0FB6046-3122-5189-BBD0-4803A880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3DA1-0D9E-47F9-980C-4135CBF3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4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E91B27E-13D5-E4D4-D31C-E77D63D5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51E1A05-0322-4E58-D963-6F2A731DB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3D223F-6F28-3520-0776-D426261EA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97F9F-B199-49C6-9877-BFF5ADA59FB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36B902-C0FF-2A94-1151-E4C444727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0A069F-8939-25DB-2E24-E4B6CA4DB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03DA1-0D9E-47F9-980C-4135CBF3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0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ginkuzu.org/assembly03.php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bilgisayarkavramlari.com/2007/11/18/islem-process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C421820B-76FD-3633-5166-9B3A164BAB85}"/>
              </a:ext>
            </a:extLst>
          </p:cNvPr>
          <p:cNvSpPr txBox="1"/>
          <p:nvPr/>
        </p:nvSpPr>
        <p:spPr>
          <a:xfrm>
            <a:off x="750498" y="1544127"/>
            <a:ext cx="11222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process’in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birden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fazla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yapmasını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sağlayan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yapılara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Bir process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bünyesinde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birden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fazla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thread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barındırabilir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Thread’ler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sadece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yapabilir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Kısaca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adet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thread N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adet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yapabilir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diyebiliriz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Thread’ler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zamanda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ligth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-weight process (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hafif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siklet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proses)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nitelendirilebilir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7543870-25EC-4479-E5A4-BA5E509E845B}"/>
              </a:ext>
            </a:extLst>
          </p:cNvPr>
          <p:cNvSpPr txBox="1"/>
          <p:nvPr/>
        </p:nvSpPr>
        <p:spPr>
          <a:xfrm>
            <a:off x="4435415" y="530524"/>
            <a:ext cx="332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>
                <a:solidFill>
                  <a:srgbClr val="FF0000"/>
                </a:solidFill>
              </a:rPr>
              <a:t>THREAD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6DC7524-B891-631F-9A0F-165871B9E779}"/>
              </a:ext>
            </a:extLst>
          </p:cNvPr>
          <p:cNvSpPr txBox="1"/>
          <p:nvPr/>
        </p:nvSpPr>
        <p:spPr>
          <a:xfrm>
            <a:off x="746845" y="3848332"/>
            <a:ext cx="112229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Aksi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belirtilmediği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sürece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Windows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varsayılan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thread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boyutu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MB’dır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Linux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sistemlerde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varsayılan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thread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boyutu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versiyondan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versiyona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değişiklik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gösterebilir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DFDFC746-C745-5475-6D02-2A0ACD4DC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621" y="4588870"/>
            <a:ext cx="4671588" cy="1992917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500C46D9-E254-2EE1-F92B-776BC5D1567B}"/>
              </a:ext>
            </a:extLst>
          </p:cNvPr>
          <p:cNvSpPr txBox="1"/>
          <p:nvPr/>
        </p:nvSpPr>
        <p:spPr>
          <a:xfrm>
            <a:off x="750497" y="2834729"/>
            <a:ext cx="11219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Thread’ler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birçok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farklı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şekilde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sonlanabilir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Eğer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thread’in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çalıştırdığı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fonksiyon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tamamlanırsa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thread’de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sonlanmış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olur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zamanda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 thread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sonlanırsa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process’e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thread’ler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sonlanmış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olur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3B9DEB3-C712-20E7-9EDD-79681138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584" y="4306250"/>
            <a:ext cx="1735975" cy="236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81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3017562-0E2E-5745-FBB6-D81E4300B97B}"/>
              </a:ext>
            </a:extLst>
          </p:cNvPr>
          <p:cNvSpPr txBox="1"/>
          <p:nvPr/>
        </p:nvSpPr>
        <p:spPr>
          <a:xfrm>
            <a:off x="475890" y="505947"/>
            <a:ext cx="112402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tr-TR" b="1" i="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tr-TR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tr-TR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Process’in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oluşturulduğu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durumdur</a:t>
            </a:r>
            <a:r>
              <a:rPr lang="tr-TR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tr-TR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Process’in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çalıştığı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durumdur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tr-TR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aiting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Process’in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bazı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meydana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gelen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olaylardan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ötürü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beklediği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durumdur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tr-TR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eady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işlemciye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aktarılmak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üzere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beklediği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durumdur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tr-TR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erminated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Process’in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başarıyla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işlenip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erdiği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durumdur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594130A-C887-AB8D-AB62-F0529B38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63" y="2947855"/>
            <a:ext cx="6685674" cy="27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0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81774151-2A2D-8E16-5D8C-3C78DA7F84CA}"/>
              </a:ext>
            </a:extLst>
          </p:cNvPr>
          <p:cNvSpPr txBox="1"/>
          <p:nvPr/>
        </p:nvSpPr>
        <p:spPr>
          <a:xfrm>
            <a:off x="979098" y="686686"/>
            <a:ext cx="5604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PCB (PROCESS CONTROL BLOCK)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6C3404B-31BE-B2A2-030C-D03D50CF2F67}"/>
              </a:ext>
            </a:extLst>
          </p:cNvPr>
          <p:cNvSpPr txBox="1"/>
          <p:nvPr/>
        </p:nvSpPr>
        <p:spPr>
          <a:xfrm>
            <a:off x="979098" y="1406627"/>
            <a:ext cx="102338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State : 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Running, waiting, ready, terminated, new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durumları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Number :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Şu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ki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hangi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process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çalıştığını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gösterir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Counter :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Sonraki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işlenecek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satırı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tutar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Registers : 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ilgili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tutulan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bilgilerdir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CPU’da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Limits :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Kullanılacak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bellek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miktarı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sınır</a:t>
            </a:r>
            <a:r>
              <a:rPr lang="tr-T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of open files :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dosyaların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listesi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Kimlerin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eriştiği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tutulur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BC46BE5-7CCA-CA0A-E6D2-0AAF44D69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41" y="3385241"/>
            <a:ext cx="1759848" cy="2823090"/>
          </a:xfrm>
          <a:prstGeom prst="rect">
            <a:avLst/>
          </a:prstGeom>
        </p:spPr>
      </p:pic>
      <p:pic>
        <p:nvPicPr>
          <p:cNvPr id="5122" name="Picture 2" descr="Process Control Block in OS">
            <a:extLst>
              <a:ext uri="{FF2B5EF4-FFF2-40B4-BE49-F238E27FC236}">
                <a16:creationId xmlns:a16="http://schemas.microsoft.com/office/drawing/2014/main" id="{AE708966-FB20-44E3-6455-AC852F451B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" t="2372" r="2043" b="4297"/>
          <a:stretch/>
        </p:blipFill>
        <p:spPr bwMode="auto">
          <a:xfrm>
            <a:off x="6680189" y="3340148"/>
            <a:ext cx="3676262" cy="291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374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2EFA3805-F93D-11AC-5222-CB184320B5ED}"/>
              </a:ext>
            </a:extLst>
          </p:cNvPr>
          <p:cNvSpPr txBox="1"/>
          <p:nvPr/>
        </p:nvSpPr>
        <p:spPr>
          <a:xfrm>
            <a:off x="446776" y="420160"/>
            <a:ext cx="112984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  <a:r>
              <a:rPr lang="tr-TR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</a:t>
            </a:r>
            <a:r>
              <a:rPr lang="en-US" b="1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segment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programın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çalıştırılabilir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kodlarıdır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kodları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tr-TR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C,Cpp</a:t>
            </a:r>
            <a:r>
              <a:rPr lang="tr-TR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tr-TR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dillerle kodlanan kodlar </a:t>
            </a:r>
            <a:r>
              <a:rPr lang="tr-TR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tr-TR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segmente direkt aktarılmaz.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kodlar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derleyiciye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girip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derlendikten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çalıştırılabilir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kodlara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dönüştürülür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Bir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paket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hâline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getirilir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program”a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dönüşür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Programı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çalıştırdığınız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zaman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derlenmiş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kodlar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RAM’e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yüklenir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İşte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kodlar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text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segment’i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oluşturur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745F476-F402-5365-7617-818D7556BF83}"/>
              </a:ext>
            </a:extLst>
          </p:cNvPr>
          <p:cNvSpPr txBox="1"/>
          <p:nvPr/>
        </p:nvSpPr>
        <p:spPr>
          <a:xfrm>
            <a:off x="446776" y="1920679"/>
            <a:ext cx="11298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Herhangi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fonksiyon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içinde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tanımlanmamış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global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her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yerden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erişilebilen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değişkenler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segment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alır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41D4136-6C18-9424-EE12-5EF11B2B38E3}"/>
              </a:ext>
            </a:extLst>
          </p:cNvPr>
          <p:cNvSpPr txBox="1"/>
          <p:nvPr/>
        </p:nvSpPr>
        <p:spPr>
          <a:xfrm>
            <a:off x="446776" y="2505670"/>
            <a:ext cx="11224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Fonksiyonlar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içinde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oluşturulan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belirli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kapsam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içinde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kalan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fonksiyonun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çalışması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bitince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silinen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değişkenler</a:t>
            </a:r>
            <a:r>
              <a:rPr lang="tr-TR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tr-TR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içerisinde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tutulur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881F502-8899-1B54-9711-86968A6F8248}"/>
              </a:ext>
            </a:extLst>
          </p:cNvPr>
          <p:cNvSpPr txBox="1"/>
          <p:nvPr/>
        </p:nvSpPr>
        <p:spPr>
          <a:xfrm>
            <a:off x="446776" y="3367661"/>
            <a:ext cx="11224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process,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kendisine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ayrılan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alanına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sığmayacak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miktarda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veriyi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stack’e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yazmaya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çalışırsa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noktadan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kendisine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tahsis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edilen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bellek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alanı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dolar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 buffer overflow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 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 overflow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dediğimiz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olay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yaşanır</a:t>
            </a:r>
            <a:r>
              <a:rPr lang="en-US" b="0" i="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6C87B897-892E-261D-71B2-4221FA8B1854}"/>
              </a:ext>
            </a:extLst>
          </p:cNvPr>
          <p:cNvSpPr txBox="1"/>
          <p:nvPr/>
        </p:nvSpPr>
        <p:spPr>
          <a:xfrm>
            <a:off x="446776" y="4229652"/>
            <a:ext cx="112984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Process’in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çalışırken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talep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ettiği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alanları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</a:t>
            </a:r>
            <a:r>
              <a:rPr lang="tr-TR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üzerinde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tutulur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Büyük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array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struct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tutmak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istediğimizde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üzerinde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oluşturmak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yerine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heap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üzerinden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kendimiz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tanımlamayı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işimiz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bittiğinde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alanı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boşa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çıkarmayı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isteyebiliriz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yaklaşım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hem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yönetimini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etkili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hâle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getirebilir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hem de stack overflow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ihtimalimizi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düşürebilir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Ayrıca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oluşturulacak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değişkenleri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uzun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süre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saklamak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istiyorsak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boyutlarının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değişkenlik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göstereceğini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düşünüyorsak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yine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heap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kullanırız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E63244D-E7A6-87D0-FF68-35B00098B783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THREAD PROCESS İLİŞKİSİ</a:t>
            </a:r>
          </a:p>
        </p:txBody>
      </p:sp>
      <p:pic>
        <p:nvPicPr>
          <p:cNvPr id="8196" name="Picture 4" descr="Multi Threaded Clients">
            <a:extLst>
              <a:ext uri="{FF2B5EF4-FFF2-40B4-BE49-F238E27FC236}">
                <a16:creationId xmlns:a16="http://schemas.microsoft.com/office/drawing/2014/main" id="{12640497-EE4B-A7CE-9C92-0AEFA85F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282" y="2957665"/>
            <a:ext cx="4354164" cy="3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rocess Vs. Thread | Difference Between Process and Thread - javatpoint">
            <a:extLst>
              <a:ext uri="{FF2B5EF4-FFF2-40B4-BE49-F238E27FC236}">
                <a16:creationId xmlns:a16="http://schemas.microsoft.com/office/drawing/2014/main" id="{EAC0BCB2-A29C-0C6C-1095-C41517A5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2505" y="3173788"/>
            <a:ext cx="5828261" cy="29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08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224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Operating System - Multi-Threading">
            <a:extLst>
              <a:ext uri="{FF2B5EF4-FFF2-40B4-BE49-F238E27FC236}">
                <a16:creationId xmlns:a16="http://schemas.microsoft.com/office/drawing/2014/main" id="{5B747A98-ABD3-E8EC-DB0F-076328BE9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562612"/>
            <a:ext cx="5294716" cy="373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29" name="Straight Connector 9228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 descr="Debugging Embedded Threads with VisualGDB – VisualGDB Tutorials">
            <a:extLst>
              <a:ext uri="{FF2B5EF4-FFF2-40B4-BE49-F238E27FC236}">
                <a16:creationId xmlns:a16="http://schemas.microsoft.com/office/drawing/2014/main" id="{B00A82BA-F835-F78A-C4DA-8C511971C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5548" y="643467"/>
            <a:ext cx="507125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7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81968442-E274-436E-F2C4-6640419CA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80" y="410548"/>
            <a:ext cx="5288319" cy="558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03A577B1-E1CC-1961-B86B-89F5C24E1E4C}"/>
              </a:ext>
            </a:extLst>
          </p:cNvPr>
          <p:cNvSpPr txBox="1"/>
          <p:nvPr/>
        </p:nvSpPr>
        <p:spPr>
          <a:xfrm>
            <a:off x="6512767" y="793102"/>
            <a:ext cx="5288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Program diskte bulunur bu program çalıştığında </a:t>
            </a:r>
            <a:r>
              <a:rPr lang="tr-TR" dirty="0" err="1"/>
              <a:t>processlere</a:t>
            </a:r>
            <a:r>
              <a:rPr lang="tr-TR" dirty="0"/>
              <a:t> bölünerek veya tek bir </a:t>
            </a:r>
            <a:r>
              <a:rPr lang="tr-TR" dirty="0" err="1"/>
              <a:t>process</a:t>
            </a:r>
            <a:r>
              <a:rPr lang="tr-TR" dirty="0"/>
              <a:t> olarak çalışır bu </a:t>
            </a:r>
            <a:r>
              <a:rPr lang="tr-TR" dirty="0" err="1"/>
              <a:t>processler</a:t>
            </a:r>
            <a:r>
              <a:rPr lang="tr-TR" dirty="0"/>
              <a:t> de </a:t>
            </a:r>
            <a:r>
              <a:rPr lang="tr-TR" dirty="0" err="1"/>
              <a:t>threadlere</a:t>
            </a:r>
            <a:r>
              <a:rPr lang="tr-TR" dirty="0"/>
              <a:t> bölünür. </a:t>
            </a:r>
            <a:r>
              <a:rPr lang="tr-TR" dirty="0" err="1"/>
              <a:t>Threadler</a:t>
            </a:r>
            <a:r>
              <a:rPr lang="tr-TR" dirty="0"/>
              <a:t> içinde bulundukları </a:t>
            </a:r>
            <a:r>
              <a:rPr lang="tr-TR" dirty="0" err="1"/>
              <a:t>processin</a:t>
            </a:r>
            <a:r>
              <a:rPr lang="tr-TR" dirty="0"/>
              <a:t> </a:t>
            </a:r>
            <a:r>
              <a:rPr lang="tr-TR" dirty="0" err="1"/>
              <a:t>code,data</a:t>
            </a:r>
            <a:r>
              <a:rPr lang="tr-TR" dirty="0"/>
              <a:t> ve file kısımlarını ortak olarak kullanırlar fakat kendilerine ait </a:t>
            </a:r>
            <a:r>
              <a:rPr lang="tr-TR" dirty="0" err="1"/>
              <a:t>stack</a:t>
            </a:r>
            <a:r>
              <a:rPr lang="tr-TR" dirty="0"/>
              <a:t> ve </a:t>
            </a:r>
            <a:r>
              <a:rPr lang="tr-TR" dirty="0" err="1"/>
              <a:t>pc</a:t>
            </a:r>
            <a:r>
              <a:rPr lang="tr-TR" dirty="0"/>
              <a:t>(program  </a:t>
            </a:r>
            <a:r>
              <a:rPr lang="tr-TR" dirty="0" err="1"/>
              <a:t>counter</a:t>
            </a:r>
            <a:r>
              <a:rPr lang="tr-TR" dirty="0"/>
              <a:t>)</a:t>
            </a:r>
            <a:r>
              <a:rPr lang="tr-TR" dirty="0" err="1"/>
              <a:t>leri</a:t>
            </a:r>
            <a:r>
              <a:rPr lang="tr-TR" dirty="0"/>
              <a:t> vardır. </a:t>
            </a:r>
            <a:endParaRPr lang="en-US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C536245B-70D9-E6FD-386F-BC84E70090FD}"/>
              </a:ext>
            </a:extLst>
          </p:cNvPr>
          <p:cNvSpPr txBox="1"/>
          <p:nvPr/>
        </p:nvSpPr>
        <p:spPr>
          <a:xfrm>
            <a:off x="6512766" y="4468483"/>
            <a:ext cx="4761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Parallel</a:t>
            </a:r>
            <a:r>
              <a:rPr lang="tr-TR" dirty="0"/>
              <a:t> Programming 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 err="1">
                <a:sym typeface="Wingdings" panose="05000000000000000000" pitchFamily="2" charset="2"/>
              </a:rPr>
              <a:t>Threadlerin</a:t>
            </a:r>
            <a:r>
              <a:rPr lang="tr-TR" dirty="0">
                <a:sym typeface="Wingdings" panose="05000000000000000000" pitchFamily="2" charset="2"/>
              </a:rPr>
              <a:t> çok çekirdekli işlemcilerde paralel olarak çalıştırılmasına denir.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3AD95A8-8DFC-5932-EF05-2AFC9DBFC801}"/>
              </a:ext>
            </a:extLst>
          </p:cNvPr>
          <p:cNvSpPr txBox="1"/>
          <p:nvPr/>
        </p:nvSpPr>
        <p:spPr>
          <a:xfrm>
            <a:off x="6512765" y="3184790"/>
            <a:ext cx="476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Processler</a:t>
            </a:r>
            <a:r>
              <a:rPr lang="tr-TR" dirty="0"/>
              <a:t> birbirinden izole bir şekilde çalışır fakat </a:t>
            </a:r>
            <a:r>
              <a:rPr lang="tr-TR" dirty="0" err="1"/>
              <a:t>threadler</a:t>
            </a:r>
            <a:r>
              <a:rPr lang="tr-TR" dirty="0"/>
              <a:t> için bu durum geçerli değildir.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7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F7B7E5C1-831B-726D-88D2-2848A2409B3B}"/>
              </a:ext>
            </a:extLst>
          </p:cNvPr>
          <p:cNvSpPr txBox="1"/>
          <p:nvPr/>
        </p:nvSpPr>
        <p:spPr>
          <a:xfrm>
            <a:off x="3581400" y="369332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72C335A-0ACD-42AF-EB6A-CE657F54E8B7}"/>
              </a:ext>
            </a:extLst>
          </p:cNvPr>
          <p:cNvSpPr txBox="1"/>
          <p:nvPr/>
        </p:nvSpPr>
        <p:spPr>
          <a:xfrm>
            <a:off x="632244" y="1266500"/>
            <a:ext cx="10927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Gömülü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yazılımlarda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uygulamayı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birden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(task)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tasarlamamız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gerekebilmektedir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Task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kavramı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gömülü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dünyasında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modern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anlamdaki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thread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yapıları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ifade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etmek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kullanılır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Ayrıca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işletim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sisteminin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olmadığı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(bare-metal)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gömülü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yazılımı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geliştiren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mühendis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zamanlaması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tasarlanan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tanımlanır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BD19008-B0F9-12D3-F655-EDAAEE341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02" y="2594016"/>
            <a:ext cx="3447272" cy="3140016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50CBC7C-2FFA-909C-E98E-2D6A0637553E}"/>
              </a:ext>
            </a:extLst>
          </p:cNvPr>
          <p:cNvSpPr txBox="1"/>
          <p:nvPr/>
        </p:nvSpPr>
        <p:spPr>
          <a:xfrm>
            <a:off x="632244" y="2656111"/>
            <a:ext cx="65609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Öncelikle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görevleri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nasıl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başlatıldığına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sınıflandırıyoruz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Olay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tabanlı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görevler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dışarıdan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kesme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benzeri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itki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endParaRPr lang="tr-TR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başlayan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görevlerdir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tr-TR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Periyodik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görevler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belirli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periyotta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devamlı</a:t>
            </a:r>
            <a:endParaRPr lang="tr-TR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yapılması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gereken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işlerdir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Bunlar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genelde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zamanlayıcı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(timer)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endParaRPr lang="tr-TR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tetiklenir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İstek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tabanlı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görevler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ihtiyaç</a:t>
            </a:r>
            <a:r>
              <a:rPr lang="tr-TR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duyulduğunda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başlatılan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kullanılır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Örneğin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dosyaya</a:t>
            </a:r>
            <a:r>
              <a:rPr lang="tr-TR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yazma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işi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başka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görevden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geldiğinde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başlayabilir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292E455-B3B8-E193-2BD2-7A2362FF9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18" y="5332861"/>
            <a:ext cx="6560958" cy="5283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kumimoji="0" lang="tr-TR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yapılması istenilen şeydir.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kumimoji="0" lang="tr-TR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bu görevi gerçekleştiren birçok olası çalışandan biridir. </a:t>
            </a:r>
          </a:p>
        </p:txBody>
      </p:sp>
    </p:spTree>
    <p:extLst>
      <p:ext uri="{BB962C8B-B14F-4D97-AF65-F5344CB8AC3E}">
        <p14:creationId xmlns:p14="http://schemas.microsoft.com/office/powerpoint/2010/main" val="2051404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2346B77-948E-3E44-5374-0236C3094A35}"/>
              </a:ext>
            </a:extLst>
          </p:cNvPr>
          <p:cNvSpPr txBox="1"/>
          <p:nvPr/>
        </p:nvSpPr>
        <p:spPr>
          <a:xfrm>
            <a:off x="914400" y="584684"/>
            <a:ext cx="5840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Girdi</a:t>
            </a:r>
            <a:r>
              <a:rPr lang="en-US" sz="24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i="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Çıktı</a:t>
            </a:r>
            <a:r>
              <a:rPr lang="en-US" sz="24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Görevleri</a:t>
            </a:r>
            <a:r>
              <a:rPr lang="en-US" sz="24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(Input/Output Tasks)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0C61079-4A1C-5CDA-46B8-2BC571952815}"/>
              </a:ext>
            </a:extLst>
          </p:cNvPr>
          <p:cNvSpPr txBox="1"/>
          <p:nvPr/>
        </p:nvSpPr>
        <p:spPr>
          <a:xfrm>
            <a:off x="508959" y="1147161"/>
            <a:ext cx="11352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Gömülü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gerçek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zamanlı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sistemlerde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öncelikle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sistemin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etkileştiği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sistemler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belirlenir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bu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sistemlerden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veri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okuma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veri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yazma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ile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ilgili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görevler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belirlenir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 </a:t>
            </a:r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0B6DDB1-6BD1-E2DA-F094-58B65950F4D2}"/>
              </a:ext>
            </a:extLst>
          </p:cNvPr>
          <p:cNvSpPr txBox="1"/>
          <p:nvPr/>
        </p:nvSpPr>
        <p:spPr>
          <a:xfrm>
            <a:off x="508959" y="1850861"/>
            <a:ext cx="113523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Olay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tabanlı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girdi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çıktı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görevlerinde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dış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cihazdaki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durum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değişikliği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kesme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(interrupt)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ya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da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benzeri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mekanizma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tetikler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Bunun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sonucu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ilgili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görev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çalıştırılır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Bu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iş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içinde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öncelikle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girdi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okunur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çözümlenerek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yerel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veri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biçimine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çevrilir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Daha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sonra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bu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veri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işlenmek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üzere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başka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göreve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iletilir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Örneğin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kahve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makinesinde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çalıştır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değer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değiştirdiğinde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(ON-OFF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ya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da OFF-ON)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kesme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tetiklenerek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ilgili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tuş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için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işlemin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hemen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yapılması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sağlanabilir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Eternet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üzerinden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UDP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mesajın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gelmesi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de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olay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tabanlı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girdi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olarak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örnek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verilebilir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1CBE4F59-B284-864A-F611-AD5E5B23EAE6}"/>
              </a:ext>
            </a:extLst>
          </p:cNvPr>
          <p:cNvSpPr txBox="1"/>
          <p:nvPr/>
        </p:nvSpPr>
        <p:spPr>
          <a:xfrm>
            <a:off x="508959" y="3529812"/>
            <a:ext cx="113523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Periyodik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girdi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çıktı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görevlerinde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belirlenen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süre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geçtiğinde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zamanlayıcı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(timer)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göndererek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periyodik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işin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başlamasını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tetikler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Periyodik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görevin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içinde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girdiler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okunur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işlenmek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üzere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sonraki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bileşene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iletilir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Örneğin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kahve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makinesinde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suyun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sıcaklığı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saniyede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okunarak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gerekli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işlem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yapılabilir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Sensör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tabanlı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endüstriyel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sistemlerde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hareket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tabanlı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sistemlerde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yaklaşım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yaygın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kullanılmaktadır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durumda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periyodik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bütün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analog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sayısal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girdiler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okunup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mevcut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pozisyon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hız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bilgiler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değerlendirilir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9BCE970-389E-CEF9-F751-95C667000BB0}"/>
              </a:ext>
            </a:extLst>
          </p:cNvPr>
          <p:cNvSpPr txBox="1"/>
          <p:nvPr/>
        </p:nvSpPr>
        <p:spPr>
          <a:xfrm>
            <a:off x="508958" y="5208763"/>
            <a:ext cx="113523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İstek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tabanlı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girdi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çıktı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görevlerinde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dışarıdan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tetikleme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olmaksızın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uygulamanın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algoritmasının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gerekli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okuma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yazma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işlemini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Örneğin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kahve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hazır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olduğunda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çıkartmak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üzere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ilgili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bileşenine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çıkış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yapılabilir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74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F74025D3-E00E-5475-04C5-7D41630E8AD8}"/>
              </a:ext>
            </a:extLst>
          </p:cNvPr>
          <p:cNvSpPr txBox="1"/>
          <p:nvPr/>
        </p:nvSpPr>
        <p:spPr>
          <a:xfrm>
            <a:off x="882050" y="406243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US" sz="24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en-US" sz="24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Etkileşimi</a:t>
            </a:r>
            <a:r>
              <a:rPr lang="en-US" sz="24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Görevleri</a:t>
            </a:r>
            <a:endParaRPr lang="en-US" sz="2400" b="1" i="0" dirty="0">
              <a:solidFill>
                <a:schemeClr val="accent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6845A6E-B9C7-C17B-B8DA-9B90F7DDE81A}"/>
              </a:ext>
            </a:extLst>
          </p:cNvPr>
          <p:cNvSpPr txBox="1"/>
          <p:nvPr/>
        </p:nvSpPr>
        <p:spPr>
          <a:xfrm>
            <a:off x="606364" y="1047504"/>
            <a:ext cx="112377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Durum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makinesi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bağımlı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görevi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(State dependent task) 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gömülü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sistemlerde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kritik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görevlerden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birisidir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durum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makinesi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(state chart)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çalıştırarak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durum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değişiklikleri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olaylara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gerçekleştirilir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ilgili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durumda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yapılması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gereken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işlemler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yapılır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Durum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makinesi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görevi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genelde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diğer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görevlerden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durum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değişikliği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yaratabilecek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mesajlar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eventler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alır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tr-TR" b="1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Koordinatör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görevinde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durum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makinesi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yoktur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fakat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yapılacak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işlem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alınan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veriye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değişir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Karar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verme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mekanizması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görevin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içinde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gerçekleştirilir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etkileşim</a:t>
            </a: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görevi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yüzünü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oluşturma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arayüz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üzerinden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girdisi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alma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işlemini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yürütür</a:t>
            </a:r>
            <a:endParaRPr lang="en-US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375B337-18B6-79FF-CC57-D54880299CC7}"/>
              </a:ext>
            </a:extLst>
          </p:cNvPr>
          <p:cNvSpPr txBox="1"/>
          <p:nvPr/>
        </p:nvSpPr>
        <p:spPr>
          <a:xfrm>
            <a:off x="606364" y="4047544"/>
            <a:ext cx="1123770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i="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Görevler</a:t>
            </a:r>
            <a:r>
              <a:rPr lang="en-US" sz="24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Arası</a:t>
            </a:r>
            <a:r>
              <a:rPr lang="en-US" sz="24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İletişim</a:t>
            </a:r>
            <a:endParaRPr lang="en-US" sz="2400" b="1" i="0" dirty="0">
              <a:solidFill>
                <a:schemeClr val="accent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Bir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görev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dış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sistemden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veriyi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okuduktan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sonra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bu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veriyi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işlenmek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üzere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başka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göreve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iletmesi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gerekebilir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Bu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durumda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kullanılabilecek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en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basit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yaklaşım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bu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veriyi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ortak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alana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kopyalayıp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diğer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görevlerin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erişmesini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sağlamaktır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Bu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yaklaşım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tercih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edildiğinden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verinin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korunması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için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ekstra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önlemler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almalıyız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İşletim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sistemi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kullanıyor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isek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mutex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dediğimiz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aynı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anda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alana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görevin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erişmesini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sağlayan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mekanizmalar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kullanılabilmektedir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Bu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yöntem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basit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olmasına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karşılık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kilitlenme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gibi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problemlere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yol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açtığı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için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her zaman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tercih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edilmez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6279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3" name="Rectangle 1127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87D1580-6869-567A-923C-24DE38F15E06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>
                <a:latin typeface="+mj-lt"/>
                <a:ea typeface="+mj-ea"/>
                <a:cs typeface="+mj-cs"/>
              </a:rPr>
              <a:t>PARENT CHILD İLİŞKİSİ</a:t>
            </a:r>
          </a:p>
        </p:txBody>
      </p:sp>
      <p:sp>
        <p:nvSpPr>
          <p:cNvPr id="1127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Basic Thread Management">
            <a:extLst>
              <a:ext uri="{FF2B5EF4-FFF2-40B4-BE49-F238E27FC236}">
                <a16:creationId xmlns:a16="http://schemas.microsoft.com/office/drawing/2014/main" id="{5FD437D9-E10C-5DFB-A01E-73F7C5BB8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436" y="2642616"/>
            <a:ext cx="4899624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fork vs multithreading | Child vs Thread - YouTube">
            <a:extLst>
              <a:ext uri="{FF2B5EF4-FFF2-40B4-BE49-F238E27FC236}">
                <a16:creationId xmlns:a16="http://schemas.microsoft.com/office/drawing/2014/main" id="{058AD5D8-3B48-BBDA-1844-8F07AC72EB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8" r="1"/>
          <a:stretch/>
        </p:blipFill>
        <p:spPr bwMode="auto">
          <a:xfrm>
            <a:off x="7159924" y="2418021"/>
            <a:ext cx="3167654" cy="405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37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7E0D3DD9-5471-0516-A3E7-7EF7356239E2}"/>
              </a:ext>
            </a:extLst>
          </p:cNvPr>
          <p:cNvSpPr txBox="1"/>
          <p:nvPr/>
        </p:nvSpPr>
        <p:spPr>
          <a:xfrm>
            <a:off x="451089" y="841024"/>
            <a:ext cx="11289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effectLst/>
                <a:latin typeface="Roboto" panose="02000000000000000000" pitchFamily="2" charset="0"/>
              </a:rPr>
              <a:t>     </a:t>
            </a:r>
            <a:r>
              <a:rPr lang="en-US" b="0" i="0" dirty="0">
                <a:effectLst/>
                <a:latin typeface="Roboto" panose="02000000000000000000" pitchFamily="2" charset="0"/>
              </a:rPr>
              <a:t>Her thread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oluşturulmasından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sonlandırılmasına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kadar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geçen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süreçte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farklı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durumlara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sahip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olur</a:t>
            </a:r>
            <a:r>
              <a:rPr lang="en-US" b="0" i="0" dirty="0">
                <a:effectLst/>
                <a:latin typeface="Roboto" panose="02000000000000000000" pitchFamily="2" charset="0"/>
              </a:rPr>
              <a:t>. 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BD0190-80A9-32C8-0DEB-242674ECE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9" r="817" b="3406"/>
          <a:stretch/>
        </p:blipFill>
        <p:spPr bwMode="auto">
          <a:xfrm>
            <a:off x="824760" y="1604865"/>
            <a:ext cx="1054247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066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39" name="Rectangle 13334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F6A9518-310D-A9ED-ECC3-4E99E341C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2020" y="567500"/>
            <a:ext cx="3532036" cy="1686547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40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F3406A3-6742-C9F1-9269-04FBA61AFAB6}"/>
              </a:ext>
            </a:extLst>
          </p:cNvPr>
          <p:cNvSpPr txBox="1"/>
          <p:nvPr/>
        </p:nvSpPr>
        <p:spPr>
          <a:xfrm>
            <a:off x="612648" y="2504819"/>
            <a:ext cx="6986016" cy="367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Bir thread başka bir thread tarafından oluşturulduysa o threadin childıdır.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Bir thread başka bir threadi oluşturduysa o threadin parentıdır.</a:t>
            </a:r>
            <a:endParaRPr lang="en-US" sz="2200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22C39E4A-B137-B059-52F3-0EBB6B96D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3258" y="363827"/>
            <a:ext cx="1778644" cy="1890220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java - Hierarchical(Multilevel) Multithreading - Stack Overflow">
            <a:extLst>
              <a:ext uri="{FF2B5EF4-FFF2-40B4-BE49-F238E27FC236}">
                <a16:creationId xmlns:a16="http://schemas.microsoft.com/office/drawing/2014/main" id="{71357DD0-F7D4-85A9-7CF1-07C570455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5877" y="2844562"/>
            <a:ext cx="4878179" cy="318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İkizkenar Üçgen 2">
            <a:extLst>
              <a:ext uri="{FF2B5EF4-FFF2-40B4-BE49-F238E27FC236}">
                <a16:creationId xmlns:a16="http://schemas.microsoft.com/office/drawing/2014/main" id="{C05253B3-0064-D7F8-33FE-10A1B9799E55}"/>
              </a:ext>
            </a:extLst>
          </p:cNvPr>
          <p:cNvSpPr/>
          <p:nvPr/>
        </p:nvSpPr>
        <p:spPr>
          <a:xfrm>
            <a:off x="7212580" y="2856610"/>
            <a:ext cx="431321" cy="46448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3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525269F6-FE46-AE33-83B7-487626FFFF05}"/>
              </a:ext>
            </a:extLst>
          </p:cNvPr>
          <p:cNvSpPr txBox="1"/>
          <p:nvPr/>
        </p:nvSpPr>
        <p:spPr>
          <a:xfrm>
            <a:off x="400079" y="428655"/>
            <a:ext cx="1139184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effectLst/>
                <a:latin typeface="Roboto" panose="02000000000000000000" pitchFamily="2" charset="0"/>
              </a:rPr>
              <a:t>   </a:t>
            </a:r>
            <a:r>
              <a:rPr lang="en-US" b="0" i="0" dirty="0">
                <a:effectLst/>
                <a:latin typeface="Roboto" panose="02000000000000000000" pitchFamily="2" charset="0"/>
              </a:rPr>
              <a:t>Bir thread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işletim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sistemi</a:t>
            </a:r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veya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programlama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dilinin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sunduğu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fonksiyonlar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aracılığıyla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yaratıldığında</a:t>
            </a:r>
            <a:r>
              <a:rPr lang="en-US" b="0" i="0" dirty="0">
                <a:effectLst/>
                <a:latin typeface="Roboto" panose="02000000000000000000" pitchFamily="2" charset="0"/>
              </a:rPr>
              <a:t> ilk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  <a:r>
              <a:rPr lang="en-US" b="1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NEW</a:t>
            </a:r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durumunda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bekler</a:t>
            </a:r>
            <a:r>
              <a:rPr lang="en-US" b="0" i="0" dirty="0"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Eğer</a:t>
            </a:r>
            <a:r>
              <a:rPr lang="en-US" b="0" i="0" dirty="0">
                <a:effectLst/>
                <a:latin typeface="Roboto" panose="02000000000000000000" pitchFamily="2" charset="0"/>
              </a:rPr>
              <a:t> thread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çalıştırılırsa</a:t>
            </a:r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  <a:r>
              <a:rPr lang="tr-TR" b="1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RUNNING</a:t>
            </a:r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durumuna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geçer</a:t>
            </a:r>
            <a:r>
              <a:rPr lang="en-US" b="0" i="0" dirty="0">
                <a:effectLst/>
                <a:latin typeface="Roboto" panose="02000000000000000000" pitchFamily="2" charset="0"/>
              </a:rPr>
              <a:t>. Running/Runnable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durumdaki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effectLst/>
                <a:latin typeface="Roboto" panose="02000000000000000000" pitchFamily="2" charset="0"/>
              </a:rPr>
              <a:t> thread, I/O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isteğini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gerçekleştirdiği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esnada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işlem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bitene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kadar</a:t>
            </a:r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  <a:r>
              <a:rPr lang="tr-TR" b="1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BLOCKED</a:t>
            </a:r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durumunda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kalır</a:t>
            </a:r>
            <a:r>
              <a:rPr lang="en-US" b="0" i="0" dirty="0"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Eğer</a:t>
            </a:r>
            <a:r>
              <a:rPr lang="en-US" b="0" i="0" dirty="0">
                <a:effectLst/>
                <a:latin typeface="Roboto" panose="02000000000000000000" pitchFamily="2" charset="0"/>
              </a:rPr>
              <a:t> thread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geçici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durdurulmak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istenirse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belirtilen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süre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boyunca</a:t>
            </a:r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  <a:r>
              <a:rPr lang="tr-TR" b="1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WAITING</a:t>
            </a:r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durumunda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bekler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ve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süre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bittiğinde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tekrar</a:t>
            </a:r>
            <a:r>
              <a:rPr lang="en-US" b="0" i="0" dirty="0">
                <a:effectLst/>
                <a:latin typeface="Roboto" panose="02000000000000000000" pitchFamily="2" charset="0"/>
              </a:rPr>
              <a:t> Runnable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durumuna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geçer</a:t>
            </a:r>
            <a:r>
              <a:rPr lang="en-US" b="0" i="0" dirty="0">
                <a:effectLst/>
                <a:latin typeface="Roboto" panose="02000000000000000000" pitchFamily="2" charset="0"/>
              </a:rPr>
              <a:t>. Thread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sonlandırıldığında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ise</a:t>
            </a:r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  <a:r>
              <a:rPr lang="tr-TR" b="1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TERMINATED</a:t>
            </a:r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durumuna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geçer</a:t>
            </a:r>
            <a:r>
              <a:rPr lang="en-US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C16C9F-0B3D-F453-F8D0-77F74535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894" y="2209837"/>
            <a:ext cx="5836211" cy="39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50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A3A6BA2D-1CC6-E715-592F-5F0E3B36046D}"/>
              </a:ext>
            </a:extLst>
          </p:cNvPr>
          <p:cNvSpPr txBox="1"/>
          <p:nvPr/>
        </p:nvSpPr>
        <p:spPr>
          <a:xfrm>
            <a:off x="486343" y="1490008"/>
            <a:ext cx="110644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Kernel thread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process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içinde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kernel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seviyesinde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yönetilen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thread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türüdür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Kernel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thread’ler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işletim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zamanlanmaktadır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Bu tip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thread’ler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sadece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kernel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modda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çalışmaktadır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geliştiricilerin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kernel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eklentisi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cihaz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driver’ı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yazmıyorlarsa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thread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türüne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direkt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erişimi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yoktur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4978961-DF66-E6B7-C331-F61A1B849508}"/>
              </a:ext>
            </a:extLst>
          </p:cNvPr>
          <p:cNvSpPr txBox="1"/>
          <p:nvPr/>
        </p:nvSpPr>
        <p:spPr>
          <a:xfrm>
            <a:off x="486343" y="2817696"/>
            <a:ext cx="109954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thread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yönetilmektedir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kernel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desteği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bulunmamaktadır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Kernel, user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thread’lerden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habersizdir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Genelde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uygulama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geliştirildiğinde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thread’ler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user thread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geçmektedir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içerisinde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Thread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sınıfı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thread’lere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verilebilir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yalnızca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Kernel thread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çalıştırabildiği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user thread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kernel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thread’e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eşlenerek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çalıştırılır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43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DAA3E0E-70FB-FB63-B4DB-D419475DF3D4}"/>
              </a:ext>
            </a:extLst>
          </p:cNvPr>
          <p:cNvSpPr txBox="1"/>
          <p:nvPr/>
        </p:nvSpPr>
        <p:spPr>
          <a:xfrm>
            <a:off x="476968" y="844757"/>
            <a:ext cx="112380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Race Condition</a:t>
            </a:r>
          </a:p>
          <a:p>
            <a:pPr algn="l"/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Birden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fazla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thread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process’in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kaynağa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erişmeye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durumunu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değiştirmeye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çalışması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sonucunda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ortaya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çıkan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durumdur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A0AD837-CE9F-9A1B-0F78-94BE6E688B33}"/>
              </a:ext>
            </a:extLst>
          </p:cNvPr>
          <p:cNvSpPr txBox="1"/>
          <p:nvPr/>
        </p:nvSpPr>
        <p:spPr>
          <a:xfrm>
            <a:off x="476968" y="2103443"/>
            <a:ext cx="112380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Critical Section</a:t>
            </a:r>
          </a:p>
          <a:p>
            <a:pPr algn="l"/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Birden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fazla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thread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process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paylaşılan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alanlarına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critical section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verilir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Buradaki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kontrolü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sağlamak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Mutex, Semaphore, Monitor, Lock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yapılar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kullanılmaktadır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36454D8-82EF-F7E6-B282-B3E9813D0F0D}"/>
              </a:ext>
            </a:extLst>
          </p:cNvPr>
          <p:cNvSpPr txBox="1"/>
          <p:nvPr/>
        </p:nvSpPr>
        <p:spPr>
          <a:xfrm>
            <a:off x="476968" y="3452706"/>
            <a:ext cx="112380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</a:t>
            </a:r>
          </a:p>
          <a:p>
            <a:pPr algn="l"/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durumunun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kaydedilip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işlemciden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temizlenmesi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sonraki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process’in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çalıştırılması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zamanı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geldiğinde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process’in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kaydedilen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durumunun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tekrar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yüklenerek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kaldığı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yerden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çalıştırılması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işlemine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verilmektedir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Process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süreçte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işlemci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üzerinden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hiç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ayrılmadığını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düşünerek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çalışmaya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devam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34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78ECDFEF-918A-0661-92D8-9D445B373D07}"/>
              </a:ext>
            </a:extLst>
          </p:cNvPr>
          <p:cNvSpPr txBox="1"/>
          <p:nvPr/>
        </p:nvSpPr>
        <p:spPr>
          <a:xfrm>
            <a:off x="234351" y="1068614"/>
            <a:ext cx="117232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içerisinde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adet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bölüm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mevcut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birimi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(control unit) 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diğeri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aritmetik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mantık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birimi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(arithmetic/logic unit)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kısaca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ALU.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birimi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elektrik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sinyalleri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direkt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bilgisayar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sistemine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çalıştırılması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gerekenleri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aktarır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birimi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herhangi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mantıksal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aritmetik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yönergeleri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taşımaz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onları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çözerek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bilgisayar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sisteminin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diğer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parçalarına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aktarır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Aritmetik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mantık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birimi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aritmetik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mantıksal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operasyonları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taşıma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görevini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üstlenir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birimi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bilgisayar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belleğinden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talimatları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alır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–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Bunları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okuyup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anlamlandırarak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aritmetik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mantık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birimine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aktarır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1.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adım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birleşik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talimat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yönerge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zamanı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(instruction time)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I-time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isimlendirilir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–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Aritmetik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mantık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birimi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aritmetik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mantıksal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yönergeleri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taşır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kısım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zamanda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aritmetik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mantık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biriminin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gerçekten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operasyonu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gerçekleştirdiği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adımdır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–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Aritmetik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mantık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birimi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sonucu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bellekte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 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register’da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tutar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3.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adım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birleşik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çalışma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zamanı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(execution time)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E-time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isimlendirilir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383FB01-7EEB-70B9-507C-0126C1EAE259}"/>
              </a:ext>
            </a:extLst>
          </p:cNvPr>
          <p:cNvSpPr txBox="1"/>
          <p:nvPr/>
        </p:nvSpPr>
        <p:spPr>
          <a:xfrm>
            <a:off x="2883020" y="294101"/>
            <a:ext cx="6425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tr-TR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ÇALIŞMA MANTIĞI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0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96A65EC-0A46-A747-7025-D9749F699FA9}"/>
              </a:ext>
            </a:extLst>
          </p:cNvPr>
          <p:cNvSpPr txBox="1"/>
          <p:nvPr/>
        </p:nvSpPr>
        <p:spPr>
          <a:xfrm>
            <a:off x="3035420" y="397617"/>
            <a:ext cx="6121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Multithreading-SMT</a:t>
            </a:r>
            <a:r>
              <a:rPr lang="tr-TR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Nedir</a:t>
            </a:r>
            <a:r>
              <a:rPr lang="en-US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Nasıl</a:t>
            </a:r>
            <a:r>
              <a:rPr lang="en-US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Çalışır</a:t>
            </a:r>
            <a:endParaRPr lang="en-US" b="1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9990F5D-3792-5063-05DD-7BDF1CDB4F24}"/>
              </a:ext>
            </a:extLst>
          </p:cNvPr>
          <p:cNvSpPr txBox="1"/>
          <p:nvPr/>
        </p:nvSpPr>
        <p:spPr>
          <a:xfrm>
            <a:off x="468342" y="922399"/>
            <a:ext cx="112553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Hyper-threading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teknolojisi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işlemci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kapasitesinin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iyi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kullanılabilmesi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fiziksel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işlemci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çekirdeğini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sanal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işlemci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çekirdeği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gösterebilmeye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yarayan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Intel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oluşturulmuş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teknolojidir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i="0" dirty="0">
                <a:solidFill>
                  <a:srgbClr val="6C6C6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Hyper-threading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sanal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işlemci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diğer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sanal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işlemcilerden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fiziksel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işlemcilerden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bağımsız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hareket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işlemci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çekirdeğinin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farklı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çekirdek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çalışabilmesini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sağlar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9C3E512-1B9F-35D6-9A98-1B05D18BFFAF}"/>
              </a:ext>
            </a:extLst>
          </p:cNvPr>
          <p:cNvSpPr txBox="1"/>
          <p:nvPr/>
        </p:nvSpPr>
        <p:spPr>
          <a:xfrm>
            <a:off x="468342" y="2140611"/>
            <a:ext cx="112553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işlemcinin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farklı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bölgelerini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paralel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biçimde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kullanarak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thread’in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ihtiyaç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duymadığı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alanda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başka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thread’i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çalıştır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ır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Ancak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her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thread’in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işlemci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alanına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ihtiyaç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duyması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halinde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birinin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diğerini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beklemesi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gereki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Intel’in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tanımına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aktif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olduğunda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her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fiziksel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çekirdek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execution context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ortaya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çıkarmaktadır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Bu da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anlamda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CPU 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zamanlayıcısının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birden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fazla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çekirdekte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çalıştırabilmesini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sağ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C699C45-2F61-E8C3-053F-F4E7162A4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164" y="3563901"/>
            <a:ext cx="3713671" cy="293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86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8DF06FF8-A644-07BB-C6B9-EDDFAB04A9D8}"/>
              </a:ext>
            </a:extLst>
          </p:cNvPr>
          <p:cNvSpPr txBox="1"/>
          <p:nvPr/>
        </p:nvSpPr>
        <p:spPr>
          <a:xfrm>
            <a:off x="432758" y="1419398"/>
            <a:ext cx="11447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işletim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üzerinde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herhangi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kodlanmış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compiler (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derleyici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derlenmiş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hafızaya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yüklenerek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işlemcide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çalıştırılan</a:t>
            </a:r>
            <a:r>
              <a:rPr lang="en-US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programlara</a:t>
            </a:r>
            <a:r>
              <a:rPr lang="en-US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verilen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isimdir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BFCD32E-09FE-7096-DECC-AB72B6E51629}"/>
              </a:ext>
            </a:extLst>
          </p:cNvPr>
          <p:cNvSpPr txBox="1"/>
          <p:nvPr/>
        </p:nvSpPr>
        <p:spPr>
          <a:xfrm>
            <a:off x="432758" y="2782669"/>
            <a:ext cx="10324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İşletim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sisteminin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tasarımına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değişmekle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birlikte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işlemler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(process)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kendi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adres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alanında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(own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adress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space)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çalışırlar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hafıza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koruması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(memory protection)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uygulanır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4566452-4826-F343-FF4F-BEC0BB3A5576}"/>
              </a:ext>
            </a:extLst>
          </p:cNvPr>
          <p:cNvSpPr txBox="1"/>
          <p:nvPr/>
        </p:nvSpPr>
        <p:spPr>
          <a:xfrm>
            <a:off x="4226899" y="530524"/>
            <a:ext cx="37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6328343D-1591-BE13-5ED3-D0B1D03AF771}"/>
              </a:ext>
            </a:extLst>
          </p:cNvPr>
          <p:cNvSpPr txBox="1"/>
          <p:nvPr/>
        </p:nvSpPr>
        <p:spPr>
          <a:xfrm>
            <a:off x="432758" y="3797542"/>
            <a:ext cx="1091025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2400" b="1" i="0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Yapısı</a:t>
            </a:r>
            <a:endParaRPr lang="en-US" sz="2400" b="1" i="0" dirty="0">
              <a:solidFill>
                <a:srgbClr val="92D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:</a:t>
            </a:r>
            <a:r>
              <a:rPr lang="tr-TR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kodlarıdır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Counter :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anki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yapılan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işlemin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tutulduğu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indextir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 :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Geçici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verinin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tutulduğu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yerdir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Section :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değişkenler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kapsama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girer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Heap :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Çalışma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zamanında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hafızaya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erişim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yapılabilen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alandır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 </a:t>
            </a:r>
            <a:endParaRPr lang="tr-TR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bellek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diyebiliriz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988C32A-9B47-9819-2911-4D3E16397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03" y="3297076"/>
            <a:ext cx="2132656" cy="312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E03A962E-17C6-E01E-ED6D-64635DEE4478}"/>
              </a:ext>
            </a:extLst>
          </p:cNvPr>
          <p:cNvSpPr txBox="1"/>
          <p:nvPr/>
        </p:nvSpPr>
        <p:spPr>
          <a:xfrm>
            <a:off x="640870" y="2156134"/>
            <a:ext cx="10702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Hafızaya yüklenen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                                      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çalıştırılınca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PROCESS</a:t>
            </a:r>
          </a:p>
        </p:txBody>
      </p:sp>
    </p:spTree>
    <p:extLst>
      <p:ext uri="{BB962C8B-B14F-4D97-AF65-F5344CB8AC3E}">
        <p14:creationId xmlns:p14="http://schemas.microsoft.com/office/powerpoint/2010/main" val="58932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299E40FE-E223-1891-391B-0B64C302D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71847"/>
              </p:ext>
            </p:extLst>
          </p:nvPr>
        </p:nvGraphicFramePr>
        <p:xfrm>
          <a:off x="794830" y="904049"/>
          <a:ext cx="10602340" cy="480543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562838">
                  <a:extLst>
                    <a:ext uri="{9D8B030D-6E8A-4147-A177-3AD203B41FA5}">
                      <a16:colId xmlns:a16="http://schemas.microsoft.com/office/drawing/2014/main" val="886183335"/>
                    </a:ext>
                  </a:extLst>
                </a:gridCol>
                <a:gridCol w="5039502">
                  <a:extLst>
                    <a:ext uri="{9D8B030D-6E8A-4147-A177-3AD203B41FA5}">
                      <a16:colId xmlns:a16="http://schemas.microsoft.com/office/drawing/2014/main" val="3423071081"/>
                    </a:ext>
                  </a:extLst>
                </a:gridCol>
              </a:tblGrid>
              <a:tr h="66696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  <a:effectLst/>
                        </a:rPr>
                        <a:t>Program</a:t>
                      </a:r>
                      <a:endParaRPr lang="en-US" sz="3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  <a:effectLst/>
                        </a:rPr>
                        <a:t>Process</a:t>
                      </a:r>
                      <a:endParaRPr lang="en-US" sz="3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684226"/>
                  </a:ext>
                </a:extLst>
              </a:tr>
              <a:tr h="666968"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effectLst/>
                        </a:rPr>
                        <a:t>Komut</a:t>
                      </a:r>
                      <a:r>
                        <a:rPr lang="en-US" sz="3600" b="1" dirty="0">
                          <a:effectLst/>
                        </a:rPr>
                        <a:t> </a:t>
                      </a:r>
                      <a:r>
                        <a:rPr lang="en-US" sz="3600" b="1" dirty="0" err="1">
                          <a:effectLst/>
                        </a:rPr>
                        <a:t>seti</a:t>
                      </a:r>
                      <a:endParaRPr lang="en-US" sz="3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b="1">
                          <a:effectLst/>
                        </a:rPr>
                        <a:t>Çalıştırılan komut seti</a:t>
                      </a:r>
                      <a:endParaRPr lang="en-US" sz="36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776943"/>
                  </a:ext>
                </a:extLst>
              </a:tr>
              <a:tr h="867524"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effectLst/>
                        </a:rPr>
                        <a:t>Pasif</a:t>
                      </a:r>
                      <a:r>
                        <a:rPr lang="en-US" sz="3600" b="1" dirty="0">
                          <a:effectLst/>
                        </a:rPr>
                        <a:t> </a:t>
                      </a:r>
                      <a:r>
                        <a:rPr lang="en-US" sz="3600" b="1" dirty="0" err="1">
                          <a:effectLst/>
                        </a:rPr>
                        <a:t>durumda</a:t>
                      </a:r>
                      <a:endParaRPr lang="en-US" sz="3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b="1">
                          <a:effectLst/>
                        </a:rPr>
                        <a:t>Aktif durumda</a:t>
                      </a:r>
                      <a:endParaRPr lang="en-US" sz="36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229575"/>
                  </a:ext>
                </a:extLst>
              </a:tr>
              <a:tr h="793631"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effectLst/>
                        </a:rPr>
                        <a:t>Diskten</a:t>
                      </a:r>
                      <a:r>
                        <a:rPr lang="en-US" sz="3600" b="1" dirty="0">
                          <a:effectLst/>
                        </a:rPr>
                        <a:t> </a:t>
                      </a:r>
                      <a:r>
                        <a:rPr lang="en-US" sz="3600" b="1" dirty="0" err="1">
                          <a:effectLst/>
                        </a:rPr>
                        <a:t>silinene</a:t>
                      </a:r>
                      <a:r>
                        <a:rPr lang="en-US" sz="3600" b="1" dirty="0">
                          <a:effectLst/>
                        </a:rPr>
                        <a:t> </a:t>
                      </a:r>
                      <a:r>
                        <a:rPr lang="en-US" sz="3600" b="1" dirty="0" err="1">
                          <a:effectLst/>
                        </a:rPr>
                        <a:t>kadar</a:t>
                      </a:r>
                      <a:r>
                        <a:rPr lang="en-US" sz="3600" b="1" dirty="0">
                          <a:effectLst/>
                        </a:rPr>
                        <a:t> </a:t>
                      </a:r>
                      <a:r>
                        <a:rPr lang="en-US" sz="3600" b="1" dirty="0" err="1">
                          <a:effectLst/>
                        </a:rPr>
                        <a:t>durur</a:t>
                      </a:r>
                      <a:endParaRPr lang="en-US" sz="3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effectLst/>
                        </a:rPr>
                        <a:t>Kapatılınca</a:t>
                      </a:r>
                      <a:r>
                        <a:rPr lang="en-US" sz="3600" b="1" dirty="0">
                          <a:effectLst/>
                        </a:rPr>
                        <a:t> </a:t>
                      </a:r>
                      <a:r>
                        <a:rPr lang="en-US" sz="3600" b="1" dirty="0" err="1">
                          <a:effectLst/>
                        </a:rPr>
                        <a:t>ölür</a:t>
                      </a:r>
                      <a:endParaRPr lang="en-US" sz="3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9911476"/>
                  </a:ext>
                </a:extLst>
              </a:tr>
              <a:tr h="1810343"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effectLst/>
                        </a:rPr>
                        <a:t>Diskte</a:t>
                      </a:r>
                      <a:r>
                        <a:rPr lang="en-US" sz="3600" b="1" dirty="0">
                          <a:effectLst/>
                        </a:rPr>
                        <a:t> </a:t>
                      </a:r>
                      <a:r>
                        <a:rPr lang="en-US" sz="3600" b="1" dirty="0" err="1">
                          <a:effectLst/>
                        </a:rPr>
                        <a:t>yer</a:t>
                      </a:r>
                      <a:r>
                        <a:rPr lang="en-US" sz="3600" b="1" dirty="0">
                          <a:effectLst/>
                        </a:rPr>
                        <a:t> </a:t>
                      </a:r>
                      <a:r>
                        <a:rPr lang="en-US" sz="3600" b="1" dirty="0" err="1">
                          <a:effectLst/>
                        </a:rPr>
                        <a:t>tutar</a:t>
                      </a:r>
                      <a:endParaRPr lang="en-US" sz="3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CPU, RAM, disk, I/O </a:t>
                      </a:r>
                      <a:r>
                        <a:rPr lang="en-US" sz="3600" b="1" dirty="0" err="1">
                          <a:effectLst/>
                        </a:rPr>
                        <a:t>aygıtları</a:t>
                      </a:r>
                      <a:r>
                        <a:rPr lang="en-US" sz="3600" b="1" dirty="0">
                          <a:effectLst/>
                        </a:rPr>
                        <a:t> </a:t>
                      </a:r>
                      <a:r>
                        <a:rPr lang="en-US" sz="3600" b="1" dirty="0" err="1">
                          <a:effectLst/>
                        </a:rPr>
                        <a:t>gibi</a:t>
                      </a:r>
                      <a:r>
                        <a:rPr lang="en-US" sz="3600" b="1" dirty="0">
                          <a:effectLst/>
                        </a:rPr>
                        <a:t> </a:t>
                      </a:r>
                      <a:r>
                        <a:rPr lang="en-US" sz="3600" b="1" dirty="0" err="1">
                          <a:effectLst/>
                        </a:rPr>
                        <a:t>kaynakları</a:t>
                      </a:r>
                      <a:r>
                        <a:rPr lang="en-US" sz="3600" b="1" dirty="0">
                          <a:effectLst/>
                        </a:rPr>
                        <a:t> </a:t>
                      </a:r>
                      <a:r>
                        <a:rPr lang="en-US" sz="3600" b="1" dirty="0" err="1">
                          <a:effectLst/>
                        </a:rPr>
                        <a:t>kullanır</a:t>
                      </a:r>
                      <a:endParaRPr lang="en-US" sz="3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062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34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1836</Words>
  <Application>Microsoft Office PowerPoint</Application>
  <PresentationFormat>Geniş ekran</PresentationFormat>
  <Paragraphs>93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charter</vt:lpstr>
      <vt:lpstr>Roboto</vt:lpstr>
      <vt:lpstr>Times New Roman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ALI KURAL</dc:creator>
  <cp:lastModifiedBy>ALI KURAL</cp:lastModifiedBy>
  <cp:revision>4</cp:revision>
  <dcterms:created xsi:type="dcterms:W3CDTF">2022-07-21T05:10:40Z</dcterms:created>
  <dcterms:modified xsi:type="dcterms:W3CDTF">2022-07-21T10:06:15Z</dcterms:modified>
</cp:coreProperties>
</file>