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61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6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9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4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0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6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5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0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4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8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5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8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eyaz arka planda mavi sulu boya soyut desen">
            <a:extLst>
              <a:ext uri="{FF2B5EF4-FFF2-40B4-BE49-F238E27FC236}">
                <a16:creationId xmlns:a16="http://schemas.microsoft.com/office/drawing/2014/main" id="{F5A33EB6-CAFB-0691-3E7F-5141515E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79" b="9951"/>
          <a:stretch/>
        </p:blipFill>
        <p:spPr>
          <a:xfrm>
            <a:off x="9164" y="10"/>
            <a:ext cx="1219197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40A9476-AF4E-16DD-DBF9-6D003B057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71759"/>
            <a:ext cx="5067300" cy="3497042"/>
          </a:xfrm>
        </p:spPr>
        <p:txBody>
          <a:bodyPr anchor="t"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Introductıon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to</a:t>
            </a:r>
            <a:r>
              <a:rPr lang="tr-TR" dirty="0">
                <a:solidFill>
                  <a:srgbClr val="FFFFFF"/>
                </a:solidFill>
              </a:rPr>
              <a:t> </a:t>
            </a:r>
            <a:br>
              <a:rPr lang="tr-TR" dirty="0">
                <a:solidFill>
                  <a:srgbClr val="FFFFFF"/>
                </a:solidFill>
              </a:rPr>
            </a:br>
            <a:r>
              <a:rPr lang="tr-TR" dirty="0" err="1">
                <a:solidFill>
                  <a:srgbClr val="FFFFFF"/>
                </a:solidFill>
              </a:rPr>
              <a:t>PostgreSQL</a:t>
            </a:r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6E31BEA-498A-1D41-5C0F-3C85DB08E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3664231"/>
            <a:ext cx="5620514" cy="2084265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Subtitle</a:t>
            </a:r>
            <a:r>
              <a:rPr lang="tr-TR" dirty="0">
                <a:solidFill>
                  <a:srgbClr val="FFFFFF"/>
                </a:solidFill>
              </a:rPr>
              <a:t>: </a:t>
            </a:r>
            <a:r>
              <a:rPr lang="en-US" dirty="0">
                <a:solidFill>
                  <a:srgbClr val="FFFFFF"/>
                </a:solidFill>
              </a:rPr>
              <a:t>A Brief Overview of an Open-Source Relational Database System</a:t>
            </a:r>
            <a:endParaRPr lang="tr-TR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Presented by: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Ali Kerem Kol</a:t>
            </a:r>
            <a:endParaRPr lang="tr-TR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Computer Engineering Student</a:t>
            </a:r>
            <a:endParaRPr lang="tr-TR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University Name</a:t>
            </a:r>
            <a:r>
              <a:rPr lang="tr-TR" dirty="0">
                <a:solidFill>
                  <a:srgbClr val="FFFFFF"/>
                </a:solidFill>
              </a:rPr>
              <a:t>: Sakarya </a:t>
            </a:r>
            <a:r>
              <a:rPr lang="tr-TR" dirty="0" err="1">
                <a:solidFill>
                  <a:srgbClr val="FFFFFF"/>
                </a:solidFill>
              </a:rPr>
              <a:t>University</a:t>
            </a:r>
            <a:endParaRPr lang="tr-TR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Date: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May 2025</a:t>
            </a:r>
            <a:endParaRPr lang="tr-TR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361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A0DB77-BCE1-8C1C-3D41-8D9FA2E7F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50AB01-431E-F47E-30B7-F75496FEF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Beyaz arka planda mavi sulu boya soyut desen">
            <a:extLst>
              <a:ext uri="{FF2B5EF4-FFF2-40B4-BE49-F238E27FC236}">
                <a16:creationId xmlns:a16="http://schemas.microsoft.com/office/drawing/2014/main" id="{FB4FD79F-6CCF-787E-C94F-F2C31DC34C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79" b="99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26B1AF6-3117-B348-F0E7-2D1B9E06C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4621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8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8D53769-2B0D-2402-0155-69CA8A7AE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175147"/>
            <a:ext cx="7978385" cy="916234"/>
          </a:xfrm>
        </p:spPr>
        <p:txBody>
          <a:bodyPr anchor="ctr">
            <a:normAutofit/>
          </a:bodyPr>
          <a:lstStyle/>
          <a:p>
            <a:pPr algn="ctr"/>
            <a:r>
              <a:rPr lang="tr-TR" sz="4400" dirty="0" err="1"/>
              <a:t>What</a:t>
            </a:r>
            <a:r>
              <a:rPr lang="tr-TR" sz="4400" dirty="0"/>
              <a:t> Is </a:t>
            </a:r>
            <a:r>
              <a:rPr lang="tr-TR" sz="4400" dirty="0" err="1"/>
              <a:t>PostgreSQL</a:t>
            </a:r>
            <a:r>
              <a:rPr lang="tr-TR" sz="4400" dirty="0"/>
              <a:t>?</a:t>
            </a:r>
            <a:endParaRPr lang="tr-TR" sz="115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4CB003A-126C-1243-47DC-ED13300E4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426" y="196597"/>
            <a:ext cx="3634494" cy="868139"/>
          </a:xfrm>
        </p:spPr>
        <p:txBody>
          <a:bodyPr anchor="ctr">
            <a:normAutofit/>
          </a:bodyPr>
          <a:lstStyle/>
          <a:p>
            <a:pPr algn="r"/>
            <a:endParaRPr lang="tr-TR" sz="180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6B35AC1-4333-CD65-46AE-509B46DB720F}"/>
              </a:ext>
            </a:extLst>
          </p:cNvPr>
          <p:cNvSpPr txBox="1"/>
          <p:nvPr/>
        </p:nvSpPr>
        <p:spPr>
          <a:xfrm>
            <a:off x="141975" y="1947672"/>
            <a:ext cx="81564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PostgreSQL is an advanced, open-source relational database management system.</a:t>
            </a:r>
            <a:br>
              <a:rPr lang="en-US" sz="2400" dirty="0"/>
            </a:br>
            <a:r>
              <a:rPr lang="en-US" sz="2400" dirty="0"/>
              <a:t>It was developed in the 1980s at the University of California, Berkeley.</a:t>
            </a:r>
            <a:br>
              <a:rPr lang="en-US" sz="2400" dirty="0"/>
            </a:br>
            <a:r>
              <a:rPr lang="en-US" sz="2400" dirty="0"/>
              <a:t>Unlike many other databases, PostgreSQL is known for combining traditional SQL features with support for modern technologies like JSON, XML, and geospatial data.</a:t>
            </a:r>
            <a:br>
              <a:rPr lang="en-US" sz="2400" dirty="0"/>
            </a:br>
            <a:r>
              <a:rPr lang="en-US" sz="2400" dirty="0"/>
              <a:t>It is widely used by developers around the world because it’s free, flexible, and constantly updated.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038718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A84418-085D-9C25-B817-F99839821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C3845C-1972-DACC-ACF3-E172BC4D8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Beyaz arka planda mavi sulu boya soyut desen">
            <a:extLst>
              <a:ext uri="{FF2B5EF4-FFF2-40B4-BE49-F238E27FC236}">
                <a16:creationId xmlns:a16="http://schemas.microsoft.com/office/drawing/2014/main" id="{3B9EB734-BB5F-B3B0-74C9-7646C7C9C1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79" b="99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C6A44F9-3041-3006-EF4C-34B6F2A5D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4621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8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B38CFB8-3EFA-593C-7A24-0D45C8EFE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175147"/>
            <a:ext cx="7978385" cy="916234"/>
          </a:xfrm>
        </p:spPr>
        <p:txBody>
          <a:bodyPr anchor="ctr">
            <a:normAutofit/>
          </a:bodyPr>
          <a:lstStyle/>
          <a:p>
            <a:pPr algn="ctr"/>
            <a:r>
              <a:rPr lang="tr-TR" sz="4400" dirty="0" err="1"/>
              <a:t>Key</a:t>
            </a:r>
            <a:r>
              <a:rPr lang="tr-TR" sz="4400" dirty="0"/>
              <a:t> </a:t>
            </a:r>
            <a:r>
              <a:rPr lang="tr-TR" sz="4400" dirty="0" err="1"/>
              <a:t>Features</a:t>
            </a:r>
            <a:endParaRPr lang="tr-TR" sz="115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85088DE-8BA1-11B6-77A4-6BDA408B9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426" y="196597"/>
            <a:ext cx="3634494" cy="868139"/>
          </a:xfrm>
        </p:spPr>
        <p:txBody>
          <a:bodyPr anchor="ctr">
            <a:normAutofit/>
          </a:bodyPr>
          <a:lstStyle/>
          <a:p>
            <a:pPr algn="r"/>
            <a:endParaRPr lang="tr-TR" sz="180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C8C12D5-53D7-928B-E679-3E800BF089DA}"/>
              </a:ext>
            </a:extLst>
          </p:cNvPr>
          <p:cNvSpPr txBox="1"/>
          <p:nvPr/>
        </p:nvSpPr>
        <p:spPr>
          <a:xfrm>
            <a:off x="68823" y="1691640"/>
            <a:ext cx="79047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i="1" dirty="0"/>
              <a:t>PostgreSQL has several powerful features that make it unique: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First, it is </a:t>
            </a:r>
            <a:r>
              <a:rPr lang="en-US" sz="2400" b="1" dirty="0"/>
              <a:t>ACID-compliant</a:t>
            </a:r>
            <a:r>
              <a:rPr lang="en-US" sz="2400" dirty="0"/>
              <a:t>, which means it ensures data consistency, even in complex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supports </a:t>
            </a:r>
            <a:r>
              <a:rPr lang="en-US" sz="2400" b="1" dirty="0"/>
              <a:t>complex queries</a:t>
            </a:r>
            <a:r>
              <a:rPr lang="en-US" sz="2400" dirty="0"/>
              <a:t>, </a:t>
            </a:r>
            <a:r>
              <a:rPr lang="en-US" sz="2400" b="1" dirty="0"/>
              <a:t>sub-selects</a:t>
            </a:r>
            <a:r>
              <a:rPr lang="en-US" sz="2400" dirty="0"/>
              <a:t>, </a:t>
            </a:r>
            <a:r>
              <a:rPr lang="en-US" sz="2400" b="1" dirty="0"/>
              <a:t>joins</a:t>
            </a:r>
            <a:r>
              <a:rPr lang="en-US" sz="2400" dirty="0"/>
              <a:t>, and </a:t>
            </a:r>
            <a:r>
              <a:rPr lang="en-US" sz="2400" b="1" dirty="0"/>
              <a:t>views</a:t>
            </a:r>
            <a:r>
              <a:rPr lang="en-US" sz="2400" dirty="0"/>
              <a:t>, just like any professional-grade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You can use </a:t>
            </a:r>
            <a:r>
              <a:rPr lang="en-US" sz="2400" b="1" dirty="0"/>
              <a:t>advanced data types</a:t>
            </a:r>
            <a:r>
              <a:rPr lang="en-US" sz="2400" dirty="0"/>
              <a:t> such as arrays, JSONB, and </a:t>
            </a:r>
            <a:r>
              <a:rPr lang="en-US" sz="2400" dirty="0" err="1"/>
              <a:t>hstore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also allows you to create </a:t>
            </a:r>
            <a:r>
              <a:rPr lang="en-US" sz="2400" b="1" dirty="0"/>
              <a:t>custom functions</a:t>
            </a:r>
            <a:r>
              <a:rPr lang="en-US" sz="2400" dirty="0"/>
              <a:t>, define your own operators, and even write extensions in languages like Python or 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Additionally, it has </a:t>
            </a:r>
            <a:r>
              <a:rPr lang="en-US" sz="2400" b="1" dirty="0"/>
              <a:t>MVCC</a:t>
            </a:r>
            <a:r>
              <a:rPr lang="en-US" sz="2400" dirty="0"/>
              <a:t> (Multi-Version Concurrency Control), which allows many users to work with the database at the same time, safely and efficiently.</a:t>
            </a:r>
          </a:p>
        </p:txBody>
      </p:sp>
    </p:spTree>
    <p:extLst>
      <p:ext uri="{BB962C8B-B14F-4D97-AF65-F5344CB8AC3E}">
        <p14:creationId xmlns:p14="http://schemas.microsoft.com/office/powerpoint/2010/main" val="334903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7B621A-0216-E19C-3B34-2BAC73205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B417046-8B0A-9B1D-6F86-93FF51A5A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Beyaz arka planda mavi sulu boya soyut desen">
            <a:extLst>
              <a:ext uri="{FF2B5EF4-FFF2-40B4-BE49-F238E27FC236}">
                <a16:creationId xmlns:a16="http://schemas.microsoft.com/office/drawing/2014/main" id="{97108934-AAFA-089A-0FB2-EB898422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79" b="99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DAA417F-EB2A-83BD-001D-1FAD156E5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4621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8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FCA76ED-0D08-FEBE-5F32-6AAFB6B9F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175147"/>
            <a:ext cx="7978385" cy="916234"/>
          </a:xfrm>
        </p:spPr>
        <p:txBody>
          <a:bodyPr anchor="ctr">
            <a:normAutofit/>
          </a:bodyPr>
          <a:lstStyle/>
          <a:p>
            <a:pPr algn="ctr"/>
            <a:r>
              <a:rPr lang="tr-TR" sz="4400" dirty="0" err="1"/>
              <a:t>Use</a:t>
            </a:r>
            <a:r>
              <a:rPr lang="tr-TR" sz="4400" dirty="0"/>
              <a:t> </a:t>
            </a:r>
            <a:r>
              <a:rPr lang="tr-TR" sz="4400" dirty="0" err="1"/>
              <a:t>Cases</a:t>
            </a:r>
            <a:endParaRPr lang="tr-TR" sz="115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F02BB98-A73A-767A-2897-5030F7FCE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426" y="196597"/>
            <a:ext cx="3634494" cy="868139"/>
          </a:xfrm>
        </p:spPr>
        <p:txBody>
          <a:bodyPr anchor="ctr">
            <a:normAutofit/>
          </a:bodyPr>
          <a:lstStyle/>
          <a:p>
            <a:pPr algn="r"/>
            <a:endParaRPr lang="tr-TR" sz="180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9A65748-C935-603C-8633-020E815A4F4A}"/>
              </a:ext>
            </a:extLst>
          </p:cNvPr>
          <p:cNvSpPr txBox="1"/>
          <p:nvPr/>
        </p:nvSpPr>
        <p:spPr>
          <a:xfrm>
            <a:off x="141975" y="1947672"/>
            <a:ext cx="81564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i="1" dirty="0"/>
              <a:t>PostgreSQL is highly versatile and used in many real-world applications: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is popular in </a:t>
            </a:r>
            <a:r>
              <a:rPr lang="en-US" sz="2400" b="1" dirty="0"/>
              <a:t>web and mobile apps</a:t>
            </a:r>
            <a:r>
              <a:rPr lang="en-US" sz="2400" dirty="0"/>
              <a:t> as the main backend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Many companies use it for </a:t>
            </a:r>
            <a:r>
              <a:rPr lang="en-US" sz="2400" b="1" dirty="0"/>
              <a:t>data warehousing and reporting</a:t>
            </a:r>
            <a:r>
              <a:rPr lang="en-US" sz="2400" dirty="0"/>
              <a:t> because of its powerful analytical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With the </a:t>
            </a:r>
            <a:r>
              <a:rPr lang="en-US" sz="2400" b="1" dirty="0" err="1"/>
              <a:t>PostGIS</a:t>
            </a:r>
            <a:r>
              <a:rPr lang="en-US" sz="2400" dirty="0"/>
              <a:t> extension, PostgreSQL becomes a full-featured </a:t>
            </a:r>
            <a:r>
              <a:rPr lang="en-US" sz="2400" b="1" dirty="0"/>
              <a:t>geospatial database</a:t>
            </a:r>
            <a:r>
              <a:rPr lang="en-US" sz="2400" dirty="0"/>
              <a:t>, used in mapping, transportation, and city planning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It’s also commonly used in </a:t>
            </a:r>
            <a:r>
              <a:rPr lang="en-US" sz="2400" b="1" dirty="0"/>
              <a:t>financial applications</a:t>
            </a:r>
            <a:r>
              <a:rPr lang="en-US" sz="2400" dirty="0"/>
              <a:t> that require precision and complex data logic.</a:t>
            </a:r>
          </a:p>
        </p:txBody>
      </p:sp>
    </p:spTree>
    <p:extLst>
      <p:ext uri="{BB962C8B-B14F-4D97-AF65-F5344CB8AC3E}">
        <p14:creationId xmlns:p14="http://schemas.microsoft.com/office/powerpoint/2010/main" val="361580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E352BF-B2E7-3B23-0156-F4A1662EA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C84C7B-98F1-ADE9-A16D-591E2DFBD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Beyaz arka planda mavi sulu boya soyut desen">
            <a:extLst>
              <a:ext uri="{FF2B5EF4-FFF2-40B4-BE49-F238E27FC236}">
                <a16:creationId xmlns:a16="http://schemas.microsoft.com/office/drawing/2014/main" id="{A61092D2-75AB-8B1E-D409-3E06113552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79" b="99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D1D6C5-AD87-7243-0098-A1AA1F37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4621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8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70CE96-CE43-1468-5F19-45D20E68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175147"/>
            <a:ext cx="7978385" cy="916234"/>
          </a:xfrm>
        </p:spPr>
        <p:txBody>
          <a:bodyPr anchor="ctr">
            <a:normAutofit/>
          </a:bodyPr>
          <a:lstStyle/>
          <a:p>
            <a:pPr algn="ctr"/>
            <a:r>
              <a:rPr lang="tr-TR" sz="4400" dirty="0" err="1"/>
              <a:t>Why</a:t>
            </a:r>
            <a:r>
              <a:rPr lang="tr-TR" sz="4400" dirty="0"/>
              <a:t> </a:t>
            </a:r>
            <a:r>
              <a:rPr lang="tr-TR" sz="4400" dirty="0" err="1"/>
              <a:t>Choose</a:t>
            </a:r>
            <a:r>
              <a:rPr lang="tr-TR" sz="4400" dirty="0"/>
              <a:t> </a:t>
            </a:r>
            <a:r>
              <a:rPr lang="tr-TR" sz="4400" dirty="0" err="1"/>
              <a:t>PostgreSQL</a:t>
            </a:r>
            <a:r>
              <a:rPr lang="tr-TR" sz="4400" dirty="0"/>
              <a:t>?</a:t>
            </a:r>
            <a:endParaRPr lang="tr-TR" sz="115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20CD3FA-C00E-BAC3-A5D3-E22B1F2E1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426" y="196597"/>
            <a:ext cx="3634494" cy="868139"/>
          </a:xfrm>
        </p:spPr>
        <p:txBody>
          <a:bodyPr anchor="ctr">
            <a:normAutofit/>
          </a:bodyPr>
          <a:lstStyle/>
          <a:p>
            <a:pPr algn="r"/>
            <a:endParaRPr lang="tr-TR" sz="180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CF262BA-C3B0-0E62-5ACC-A3254E966AA0}"/>
              </a:ext>
            </a:extLst>
          </p:cNvPr>
          <p:cNvSpPr txBox="1"/>
          <p:nvPr/>
        </p:nvSpPr>
        <p:spPr>
          <a:xfrm>
            <a:off x="141975" y="1947672"/>
            <a:ext cx="85631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i="1" dirty="0"/>
              <a:t>There are several reasons why developers and companies choose PostgreSQL: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is </a:t>
            </a:r>
            <a:r>
              <a:rPr lang="en-US" sz="2400" b="1" dirty="0"/>
              <a:t>completely open-source</a:t>
            </a:r>
            <a:r>
              <a:rPr lang="en-US" sz="2400" dirty="0"/>
              <a:t> — you don’t need to pay for licenses or subscriptions.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works on </a:t>
            </a:r>
            <a:r>
              <a:rPr lang="en-US" sz="2400" b="1" dirty="0"/>
              <a:t>all major operating systems</a:t>
            </a:r>
            <a:r>
              <a:rPr lang="en-US" sz="2400" dirty="0"/>
              <a:t>, including Linux, Windows, and macOS.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database is </a:t>
            </a:r>
            <a:r>
              <a:rPr lang="en-US" sz="2400" b="1" dirty="0"/>
              <a:t>highly customizable</a:t>
            </a:r>
            <a:r>
              <a:rPr lang="en-US" sz="2400" dirty="0"/>
              <a:t>, meaning you can modify its behavior according to your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has a large and active </a:t>
            </a:r>
            <a:r>
              <a:rPr lang="en-US" sz="2400" b="1" dirty="0"/>
              <a:t>community</a:t>
            </a:r>
            <a:r>
              <a:rPr lang="en-US" sz="2400" dirty="0"/>
              <a:t>, which means frequent updates, thousands of tutorials, and fast support when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Many big companies — like Apple, Reddit, and Instagram — use PostgreSQL in production.</a:t>
            </a:r>
          </a:p>
        </p:txBody>
      </p:sp>
    </p:spTree>
    <p:extLst>
      <p:ext uri="{BB962C8B-B14F-4D97-AF65-F5344CB8AC3E}">
        <p14:creationId xmlns:p14="http://schemas.microsoft.com/office/powerpoint/2010/main" val="2325155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B54D50-FC25-DEC3-697A-4D25E59B1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675E42-ADA7-D978-3A3F-9019DE67F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Beyaz arka planda mavi sulu boya soyut desen">
            <a:extLst>
              <a:ext uri="{FF2B5EF4-FFF2-40B4-BE49-F238E27FC236}">
                <a16:creationId xmlns:a16="http://schemas.microsoft.com/office/drawing/2014/main" id="{C3A7DDA6-1713-F49E-3015-0F280066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79" b="99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4CE875-5AB2-2ADC-5754-AD9EB31AD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4621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8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65503E8-EE89-560F-1BDB-00EF55F53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175147"/>
            <a:ext cx="7978385" cy="916234"/>
          </a:xfrm>
        </p:spPr>
        <p:txBody>
          <a:bodyPr anchor="ctr">
            <a:normAutofit/>
          </a:bodyPr>
          <a:lstStyle/>
          <a:p>
            <a:pPr algn="ctr"/>
            <a:r>
              <a:rPr lang="tr-TR" sz="4400" dirty="0" err="1"/>
              <a:t>Summary</a:t>
            </a:r>
            <a:endParaRPr lang="tr-TR" sz="115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FE5B2B4-31E8-7FBA-D0DC-0D9D08E6E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426" y="196597"/>
            <a:ext cx="3634494" cy="868139"/>
          </a:xfrm>
        </p:spPr>
        <p:txBody>
          <a:bodyPr anchor="ctr">
            <a:normAutofit/>
          </a:bodyPr>
          <a:lstStyle/>
          <a:p>
            <a:pPr algn="r"/>
            <a:endParaRPr lang="tr-TR" sz="18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2BD13A9-9142-3EEA-5D78-C9DD2CC90E5D}"/>
              </a:ext>
            </a:extLst>
          </p:cNvPr>
          <p:cNvSpPr txBox="1"/>
          <p:nvPr/>
        </p:nvSpPr>
        <p:spPr>
          <a:xfrm>
            <a:off x="141975" y="1947672"/>
            <a:ext cx="81564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To summarize:</a:t>
            </a:r>
            <a:br>
              <a:rPr lang="en-US" sz="2400" dirty="0"/>
            </a:br>
            <a:r>
              <a:rPr lang="en-US" sz="2400" dirty="0"/>
              <a:t>PostgreSQL is one of the most reliable, powerful, and feature-rich databases available today.</a:t>
            </a:r>
            <a:br>
              <a:rPr lang="en-US" sz="2400" dirty="0"/>
            </a:br>
            <a:r>
              <a:rPr lang="en-US" sz="2400" dirty="0"/>
              <a:t>It supports a wide range of data types, extensions, and use cases — from simple applications to enterprise-level systems.</a:t>
            </a:r>
            <a:br>
              <a:rPr lang="en-US" sz="2400" dirty="0"/>
            </a:br>
            <a:r>
              <a:rPr lang="en-US" sz="2400" dirty="0"/>
              <a:t>If you're looking for a free, secure, and scalable database system, </a:t>
            </a:r>
            <a:r>
              <a:rPr lang="en-US" sz="2400" b="1" dirty="0"/>
              <a:t>PostgreSQL is a great choice.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285688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476</Words>
  <Application>Microsoft Office PowerPoint</Application>
  <PresentationFormat>Geniş ekran</PresentationFormat>
  <Paragraphs>30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Calisto MT</vt:lpstr>
      <vt:lpstr>Univers Condensed</vt:lpstr>
      <vt:lpstr>ChronicleVTI</vt:lpstr>
      <vt:lpstr>Introductıon to  PostgreSQL</vt:lpstr>
      <vt:lpstr>What Is PostgreSQL?</vt:lpstr>
      <vt:lpstr>Key Features</vt:lpstr>
      <vt:lpstr>Use Cases</vt:lpstr>
      <vt:lpstr>Why Choose PostgreSQL?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Kerem Kol</dc:creator>
  <cp:lastModifiedBy>Ali Kerem Kol</cp:lastModifiedBy>
  <cp:revision>6</cp:revision>
  <dcterms:created xsi:type="dcterms:W3CDTF">2025-05-08T15:54:08Z</dcterms:created>
  <dcterms:modified xsi:type="dcterms:W3CDTF">2025-05-09T04:38:10Z</dcterms:modified>
</cp:coreProperties>
</file>