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9" r:id="rId4"/>
    <p:sldId id="286" r:id="rId5"/>
    <p:sldId id="260" r:id="rId6"/>
    <p:sldId id="257" r:id="rId7"/>
    <p:sldId id="262" r:id="rId8"/>
    <p:sldId id="261" r:id="rId9"/>
    <p:sldId id="264" r:id="rId10"/>
    <p:sldId id="268" r:id="rId11"/>
    <p:sldId id="269" r:id="rId12"/>
    <p:sldId id="270" r:id="rId13"/>
    <p:sldId id="271" r:id="rId14"/>
    <p:sldId id="272" r:id="rId15"/>
    <p:sldId id="274" r:id="rId16"/>
    <p:sldId id="287" r:id="rId17"/>
    <p:sldId id="288" r:id="rId18"/>
    <p:sldId id="273" r:id="rId19"/>
    <p:sldId id="281" r:id="rId20"/>
    <p:sldId id="285" r:id="rId21"/>
    <p:sldId id="282" r:id="rId22"/>
    <p:sldId id="283" r:id="rId23"/>
    <p:sldId id="28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635" autoAdjust="0"/>
  </p:normalViewPr>
  <p:slideViewPr>
    <p:cSldViewPr snapToGrid="0">
      <p:cViewPr varScale="1">
        <p:scale>
          <a:sx n="92" d="100"/>
          <a:sy n="92" d="100"/>
        </p:scale>
        <p:origin x="12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32281-563B-40DE-B869-7269C9762D99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27212-2C86-46BA-911A-2D09A9F25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4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ATDD : Are acceptance tests which represent the user's point of view and act as a form of requirements to describe how the system will function</a:t>
            </a:r>
          </a:p>
          <a:p>
            <a:r>
              <a:rPr lang="en-US" dirty="0"/>
              <a:t>	- You write the tests which will fail until the system is built correctly.</a:t>
            </a:r>
          </a:p>
          <a:p>
            <a:r>
              <a:rPr lang="en-US" dirty="0"/>
              <a:t>BDD</a:t>
            </a:r>
            <a:r>
              <a:rPr lang="en-US" baseline="0" dirty="0"/>
              <a:t> is generally more generic and high level and tends to be more customer focused.  </a:t>
            </a:r>
          </a:p>
          <a:p>
            <a:r>
              <a:rPr lang="en-US" baseline="0" dirty="0"/>
              <a:t>They are both Very similar.</a:t>
            </a:r>
          </a:p>
          <a:p>
            <a:r>
              <a:rPr lang="en-US" baseline="0" dirty="0"/>
              <a:t>Cucumber more or less seeks to combine these two concepts in a way the whole organization can understand.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22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examples table is only for data which you want to change for each loop</a:t>
            </a:r>
          </a:p>
          <a:p>
            <a:r>
              <a:rPr lang="en-US" baseline="0" dirty="0"/>
              <a:t>If the data never changes don’t put it in the Examples</a:t>
            </a:r>
          </a:p>
          <a:p>
            <a:r>
              <a:rPr lang="en-US" baseline="0" dirty="0"/>
              <a:t>Place it directly in your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65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examples table is only for data which you want to change for each loop</a:t>
            </a:r>
          </a:p>
          <a:p>
            <a:r>
              <a:rPr lang="en-US" baseline="0" dirty="0"/>
              <a:t>If the data never changes don’t put it in the Examples</a:t>
            </a:r>
          </a:p>
          <a:p>
            <a:r>
              <a:rPr lang="en-US" baseline="0" dirty="0"/>
              <a:t>Place it directly in your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07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</a:t>
            </a:r>
            <a:r>
              <a:rPr lang="en-US" baseline="0" dirty="0"/>
              <a:t> an example where 4 different scenarios were combined into a single scenario outline.</a:t>
            </a:r>
          </a:p>
          <a:p>
            <a:r>
              <a:rPr lang="en-US" baseline="0" dirty="0"/>
              <a:t>If there is only one row in an example table then don’t use a scenario outline.</a:t>
            </a:r>
          </a:p>
          <a:p>
            <a:r>
              <a:rPr lang="en-US" baseline="0" dirty="0"/>
              <a:t>If the parameter has &lt;&gt; angle brackets it must be in the examples table.</a:t>
            </a:r>
          </a:p>
          <a:p>
            <a:r>
              <a:rPr lang="en-US" baseline="0" dirty="0"/>
              <a:t>If the parameter never changes don’t put it in the examples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83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</a:t>
            </a:r>
            <a:r>
              <a:rPr lang="en-US" baseline="0" dirty="0"/>
              <a:t> an example where 4 different scenarios were combined into a single scenario outline.</a:t>
            </a:r>
          </a:p>
          <a:p>
            <a:r>
              <a:rPr lang="en-US" baseline="0" dirty="0"/>
              <a:t>If there is only one row in an example table then don’t use a scenario outline.</a:t>
            </a:r>
          </a:p>
          <a:p>
            <a:r>
              <a:rPr lang="en-US" baseline="0" dirty="0"/>
              <a:t>If the parameter has &lt;&gt; angle brackets it must be in the examples table.</a:t>
            </a:r>
          </a:p>
          <a:p>
            <a:r>
              <a:rPr lang="en-US" baseline="0" dirty="0"/>
              <a:t>If the parameter never changes don’t put it in the examples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09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example the scenario contains both a step table and a scenario outline example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84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Step table can be used in a standard scenario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89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discussed previously scenario outlines will execute</a:t>
            </a:r>
            <a:r>
              <a:rPr lang="en-US" baseline="0" dirty="0"/>
              <a:t> in a loop.  Each loop using a different row of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11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</a:t>
            </a:r>
            <a:r>
              <a:rPr lang="en-US" baseline="0" dirty="0"/>
              <a:t> on each loop unlike an examples table a step table will use all the data in its table every time it is ran.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14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background is a common step</a:t>
            </a:r>
            <a:r>
              <a:rPr lang="en-US" baseline="0" dirty="0"/>
              <a:t> which happens before each scenario.  This usually includes some kind of precondition or setup which has to happen for ever single scenario in a feature file.</a:t>
            </a:r>
          </a:p>
          <a:p>
            <a:r>
              <a:rPr lang="en-US" baseline="0" dirty="0"/>
              <a:t>If there are any scenarios where the first step is not the same as the background then you can not use a background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3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 we have</a:t>
            </a:r>
            <a:r>
              <a:rPr lang="en-US" baseline="0" dirty="0"/>
              <a:t> 3 scenarios where the first step is always the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4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feature file is a description of a single feature of an application</a:t>
            </a:r>
          </a:p>
          <a:p>
            <a:r>
              <a:rPr lang="en-US" dirty="0"/>
              <a:t>Login</a:t>
            </a:r>
            <a:r>
              <a:rPr lang="en-US" baseline="0" dirty="0"/>
              <a:t> would be an example of this</a:t>
            </a:r>
          </a:p>
          <a:p>
            <a:r>
              <a:rPr lang="en-US" baseline="0" dirty="0"/>
              <a:t>A feature file contains multiple tests</a:t>
            </a:r>
          </a:p>
          <a:p>
            <a:r>
              <a:rPr lang="en-US" baseline="0" dirty="0"/>
              <a:t>These are called scenarios</a:t>
            </a:r>
          </a:p>
          <a:p>
            <a:r>
              <a:rPr lang="en-US" baseline="0" dirty="0"/>
              <a:t>Scenarios contain steps written in the Given, When, Then Gherkin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1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each scenario has the same precondition we can move it out into a background. </a:t>
            </a:r>
          </a:p>
          <a:p>
            <a:r>
              <a:rPr lang="en-US" baseline="0" dirty="0"/>
              <a:t>Backgrounds can be more than 1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200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 step definition is how cucumber matches the plain English step to a section of executable code.</a:t>
            </a:r>
          </a:p>
          <a:p>
            <a:endParaRPr lang="en-US" baseline="0" dirty="0"/>
          </a:p>
          <a:p>
            <a:r>
              <a:rPr lang="en-US" baseline="0" dirty="0"/>
              <a:t>This is step which will match the above step and use anything in the quotes “” as parameters in the </a:t>
            </a:r>
            <a:r>
              <a:rPr lang="en-US" baseline="0" dirty="0" err="1"/>
              <a:t>step_definition</a:t>
            </a:r>
            <a:endParaRPr lang="en-US" baseline="0" dirty="0"/>
          </a:p>
          <a:p>
            <a:r>
              <a:rPr lang="en-US" baseline="0" dirty="0"/>
              <a:t>Given when and then are ignored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74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 parameters from the step can be used in the implantation language. </a:t>
            </a:r>
          </a:p>
          <a:p>
            <a:r>
              <a:rPr lang="en-US" baseline="0" dirty="0"/>
              <a:t> In this example I am using Ruby with a page object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063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 parameters from the step can be used in the implantation language. </a:t>
            </a:r>
          </a:p>
          <a:p>
            <a:r>
              <a:rPr lang="en-US" baseline="0" dirty="0"/>
              <a:t> In this example I am using Ruby with a page object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80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Given(precondition)</a:t>
            </a:r>
            <a:r>
              <a:rPr lang="en-US" baseline="0" dirty="0"/>
              <a:t> – I am on the homepage</a:t>
            </a:r>
          </a:p>
          <a:p>
            <a:r>
              <a:rPr lang="en-US" baseline="0" dirty="0"/>
              <a:t>When (Action) – I login as “</a:t>
            </a:r>
            <a:r>
              <a:rPr lang="en-US" baseline="0" dirty="0" err="1"/>
              <a:t>gherkin_test</a:t>
            </a:r>
            <a:r>
              <a:rPr lang="en-US" baseline="0" dirty="0"/>
              <a:t>”</a:t>
            </a:r>
          </a:p>
          <a:p>
            <a:r>
              <a:rPr lang="en-US" baseline="0" dirty="0"/>
              <a:t>And (Connected to above step. i.e. When) I navigate to the “My Account” page</a:t>
            </a:r>
          </a:p>
          <a:p>
            <a:r>
              <a:rPr lang="en-US" dirty="0"/>
              <a:t>And (Action</a:t>
            </a:r>
            <a:r>
              <a:rPr lang="en-US" baseline="0" dirty="0"/>
              <a:t> again)</a:t>
            </a:r>
          </a:p>
          <a:p>
            <a:r>
              <a:rPr lang="en-US" baseline="0" dirty="0"/>
              <a:t>Then (Results) – I should be on the “My List”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88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top two examples are truncated scenarios.  I have removed</a:t>
            </a:r>
            <a:r>
              <a:rPr lang="en-US" baseline="0" dirty="0"/>
              <a:t> the other steps to prevent confusion.</a:t>
            </a:r>
          </a:p>
          <a:p>
            <a:endParaRPr lang="en-US" baseline="0" dirty="0"/>
          </a:p>
          <a:p>
            <a:r>
              <a:rPr lang="en-US" baseline="0" dirty="0"/>
              <a:t>These two features will execute the same tests but the scenario outline does it in a cleaner and more maintainable manner.</a:t>
            </a:r>
          </a:p>
          <a:p>
            <a:endParaRPr lang="en-US" baseline="0" dirty="0"/>
          </a:p>
          <a:p>
            <a:r>
              <a:rPr lang="en-US" baseline="0" dirty="0"/>
              <a:t>First thing to know is that the string you want to replace has to be surrounded with the angle brackets &lt;&gt;</a:t>
            </a:r>
          </a:p>
          <a:p>
            <a:r>
              <a:rPr lang="en-US" baseline="0" dirty="0"/>
              <a:t>And it has to match the correct header from the examples table.</a:t>
            </a:r>
          </a:p>
          <a:p>
            <a:r>
              <a:rPr lang="en-US" baseline="0" dirty="0"/>
              <a:t>We use “” to help show what words are parameters and can be easily swapped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9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run the scenario outline test it executes using</a:t>
            </a:r>
            <a:r>
              <a:rPr lang="en-US" baseline="0" dirty="0"/>
              <a:t> the data from the first row. </a:t>
            </a:r>
          </a:p>
          <a:p>
            <a:r>
              <a:rPr lang="en-US" baseline="0" dirty="0"/>
              <a:t>You can have multiple rows and multiple columns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49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it executes</a:t>
            </a:r>
            <a:r>
              <a:rPr lang="en-US" baseline="0" dirty="0"/>
              <a:t> it automatically act as if the fist row in the examples have replaced the &lt;&gt; placeholders</a:t>
            </a:r>
          </a:p>
          <a:p>
            <a:r>
              <a:rPr lang="en-US" baseline="0" dirty="0"/>
              <a:t>In this example the first run of the scenario outline will execute exactly the same as the first scenario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79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the completion</a:t>
            </a:r>
            <a:r>
              <a:rPr lang="en-US" baseline="0" dirty="0"/>
              <a:t> of the first run the scenario outline will start over at the first step </a:t>
            </a:r>
          </a:p>
          <a:p>
            <a:r>
              <a:rPr lang="en-US" baseline="0" dirty="0"/>
              <a:t>It will execute the second time using the second row in the examples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72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like the first loop</a:t>
            </a:r>
            <a:r>
              <a:rPr lang="en-US" baseline="0" dirty="0"/>
              <a:t> it will execute the second loop replacing the &lt;error&gt; placeholder with its row data in the table at runtime.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43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examples table is only for data which you want to change for each loop</a:t>
            </a:r>
          </a:p>
          <a:p>
            <a:r>
              <a:rPr lang="en-US" baseline="0" dirty="0"/>
              <a:t>If the data never changes don’t put it in the Examples</a:t>
            </a:r>
          </a:p>
          <a:p>
            <a:r>
              <a:rPr lang="en-US" baseline="0" dirty="0"/>
              <a:t>Place it directly in your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5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9233" y="2404534"/>
            <a:ext cx="8384770" cy="1646302"/>
          </a:xfrm>
        </p:spPr>
        <p:txBody>
          <a:bodyPr/>
          <a:lstStyle/>
          <a:p>
            <a:r>
              <a:rPr lang="en-US" dirty="0"/>
              <a:t>Introduction to Cucumber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Jared Sheffer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2" y="88438"/>
            <a:ext cx="69818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60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999" y="0"/>
            <a:ext cx="8596668" cy="1320800"/>
          </a:xfrm>
        </p:spPr>
        <p:txBody>
          <a:bodyPr/>
          <a:lstStyle/>
          <a:p>
            <a:r>
              <a:rPr lang="en-US" dirty="0"/>
              <a:t>Gherkin: 	</a:t>
            </a:r>
            <a:br>
              <a:rPr lang="en-US" dirty="0"/>
            </a:br>
            <a:r>
              <a:rPr lang="en-US" dirty="0"/>
              <a:t>Scenario Outline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68" y="1296087"/>
            <a:ext cx="9076573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28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/>
              <a:t>Gherkin: 	</a:t>
            </a:r>
            <a:br>
              <a:rPr lang="en-US" dirty="0"/>
            </a:br>
            <a:r>
              <a:rPr lang="en-US" dirty="0"/>
              <a:t>Scenario Outline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27" y="1139567"/>
            <a:ext cx="9076573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0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/>
              <a:t>Gherkin:</a:t>
            </a:r>
            <a:br>
              <a:rPr lang="en-US" dirty="0"/>
            </a:br>
            <a:r>
              <a:rPr lang="en-US" dirty="0"/>
              <a:t>Scenario Outline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02" y="1147805"/>
            <a:ext cx="9076573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82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572" y="0"/>
            <a:ext cx="8596668" cy="1320800"/>
          </a:xfrm>
        </p:spPr>
        <p:txBody>
          <a:bodyPr/>
          <a:lstStyle/>
          <a:p>
            <a:r>
              <a:rPr lang="en-US" dirty="0"/>
              <a:t>Gherkin: 	</a:t>
            </a:r>
            <a:br>
              <a:rPr lang="en-US" dirty="0"/>
            </a:br>
            <a:r>
              <a:rPr lang="en-US" dirty="0"/>
              <a:t>Scenario Outline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40" y="1156043"/>
            <a:ext cx="9076573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67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858" y="0"/>
            <a:ext cx="8596668" cy="1320800"/>
          </a:xfrm>
        </p:spPr>
        <p:txBody>
          <a:bodyPr/>
          <a:lstStyle/>
          <a:p>
            <a:r>
              <a:rPr lang="en-US" dirty="0"/>
              <a:t>Gherkin: 	</a:t>
            </a:r>
            <a:br>
              <a:rPr lang="en-US" dirty="0"/>
            </a:br>
            <a:r>
              <a:rPr lang="en-US" dirty="0"/>
              <a:t>Scenario Outline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26" y="1188904"/>
            <a:ext cx="9274002" cy="503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36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810" y="0"/>
            <a:ext cx="8596668" cy="1320800"/>
          </a:xfrm>
        </p:spPr>
        <p:txBody>
          <a:bodyPr/>
          <a:lstStyle/>
          <a:p>
            <a:r>
              <a:rPr lang="en-US" dirty="0"/>
              <a:t>Gherkin: 	</a:t>
            </a:r>
            <a:br>
              <a:rPr lang="en-US" dirty="0"/>
            </a:br>
            <a:r>
              <a:rPr lang="en-US" dirty="0"/>
              <a:t>Scenario Outline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09" y="1179183"/>
            <a:ext cx="10123985" cy="397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26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810" y="0"/>
            <a:ext cx="8596668" cy="1320800"/>
          </a:xfrm>
        </p:spPr>
        <p:txBody>
          <a:bodyPr/>
          <a:lstStyle/>
          <a:p>
            <a:r>
              <a:rPr lang="en-US" dirty="0"/>
              <a:t>Gherkin: 	</a:t>
            </a:r>
            <a:br>
              <a:rPr lang="en-US" dirty="0"/>
            </a:br>
            <a:r>
              <a:rPr lang="en-US" dirty="0"/>
              <a:t>Scenario Outline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09" y="1179183"/>
            <a:ext cx="10123985" cy="39747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08" y="1179183"/>
            <a:ext cx="10123986" cy="397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01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810" y="0"/>
            <a:ext cx="8596668" cy="1320800"/>
          </a:xfrm>
        </p:spPr>
        <p:txBody>
          <a:bodyPr/>
          <a:lstStyle/>
          <a:p>
            <a:r>
              <a:rPr lang="en-US" dirty="0"/>
              <a:t>Gherkin: 	</a:t>
            </a:r>
            <a:br>
              <a:rPr lang="en-US" dirty="0"/>
            </a:br>
            <a:r>
              <a:rPr lang="en-US" dirty="0"/>
              <a:t>Scenario Outline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07" y="1179182"/>
            <a:ext cx="10043228" cy="364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91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858" y="0"/>
            <a:ext cx="8596668" cy="1320800"/>
          </a:xfrm>
        </p:spPr>
        <p:txBody>
          <a:bodyPr/>
          <a:lstStyle/>
          <a:p>
            <a:r>
              <a:rPr lang="en-US" dirty="0"/>
              <a:t>Gherkin:</a:t>
            </a:r>
            <a:br>
              <a:rPr lang="en-US" dirty="0"/>
            </a:br>
            <a:r>
              <a:rPr lang="en-US" dirty="0"/>
              <a:t>Scenario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27" y="1144652"/>
            <a:ext cx="10343233" cy="457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7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858" y="0"/>
            <a:ext cx="8596668" cy="1320800"/>
          </a:xfrm>
        </p:spPr>
        <p:txBody>
          <a:bodyPr/>
          <a:lstStyle/>
          <a:p>
            <a:r>
              <a:rPr lang="en-US" dirty="0"/>
              <a:t>Gherkin:</a:t>
            </a:r>
            <a:br>
              <a:rPr lang="en-US" dirty="0"/>
            </a:br>
            <a:r>
              <a:rPr lang="en-US" dirty="0"/>
              <a:t>Steps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200" dirty="0"/>
          </a:p>
          <a:p>
            <a:pPr lvl="1"/>
            <a:r>
              <a:rPr lang="en-US" sz="2200" dirty="0"/>
              <a:t>Scenario outlines 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Example Table  Loop full scenario for each row</a:t>
            </a: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Step Table  All data is used in at once</a:t>
            </a:r>
          </a:p>
          <a:p>
            <a:pPr lvl="2"/>
            <a:endParaRPr lang="en-US" sz="2000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3726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7855"/>
            <a:ext cx="8596668" cy="5320145"/>
          </a:xfrm>
        </p:spPr>
        <p:txBody>
          <a:bodyPr/>
          <a:lstStyle/>
          <a:p>
            <a:r>
              <a:rPr lang="en-US" sz="4000" dirty="0"/>
              <a:t>What are BDD &amp; ATDD?</a:t>
            </a:r>
          </a:p>
          <a:p>
            <a:endParaRPr lang="en-US" sz="4000" dirty="0"/>
          </a:p>
          <a:p>
            <a:r>
              <a:rPr lang="en-US" sz="4000" dirty="0"/>
              <a:t>What is Gherkin?</a:t>
            </a:r>
          </a:p>
          <a:p>
            <a:endParaRPr lang="en-US" sz="4000" dirty="0"/>
          </a:p>
          <a:p>
            <a:r>
              <a:rPr lang="en-US" sz="4000" dirty="0"/>
              <a:t>What is Cucumber?</a:t>
            </a:r>
          </a:p>
          <a:p>
            <a:endParaRPr lang="en-US" sz="4000" dirty="0"/>
          </a:p>
          <a:p>
            <a:r>
              <a:rPr lang="en-US" sz="4000" dirty="0"/>
              <a:t>What is a Step Definition?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30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858" y="0"/>
            <a:ext cx="8596668" cy="1320800"/>
          </a:xfrm>
        </p:spPr>
        <p:txBody>
          <a:bodyPr/>
          <a:lstStyle/>
          <a:p>
            <a:r>
              <a:rPr lang="en-US" dirty="0"/>
              <a:t>Gherkin:</a:t>
            </a:r>
            <a:br>
              <a:rPr lang="en-US" dirty="0"/>
            </a:br>
            <a:r>
              <a:rPr lang="en-US" dirty="0"/>
              <a:t>Steps Table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58" y="1320800"/>
            <a:ext cx="9538967" cy="41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3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858" y="0"/>
            <a:ext cx="8596668" cy="1320800"/>
          </a:xfrm>
        </p:spPr>
        <p:txBody>
          <a:bodyPr/>
          <a:lstStyle/>
          <a:p>
            <a:r>
              <a:rPr lang="en-US" dirty="0"/>
              <a:t>Gherkin:</a:t>
            </a:r>
            <a:br>
              <a:rPr lang="en-US" dirty="0"/>
            </a:br>
            <a:r>
              <a:rPr lang="en-US" dirty="0"/>
              <a:t>Steps Table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58" y="1320800"/>
            <a:ext cx="9538967" cy="391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82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858" y="0"/>
            <a:ext cx="8596668" cy="1320800"/>
          </a:xfrm>
        </p:spPr>
        <p:txBody>
          <a:bodyPr/>
          <a:lstStyle/>
          <a:p>
            <a:r>
              <a:rPr lang="en-US" dirty="0"/>
              <a:t>Gherkin:</a:t>
            </a:r>
            <a:br>
              <a:rPr lang="en-US" dirty="0"/>
            </a:br>
            <a:r>
              <a:rPr lang="en-US" dirty="0"/>
              <a:t>Steps Table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58" y="1320800"/>
            <a:ext cx="9634203" cy="420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59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858" y="0"/>
            <a:ext cx="8596668" cy="1320800"/>
          </a:xfrm>
        </p:spPr>
        <p:txBody>
          <a:bodyPr/>
          <a:lstStyle/>
          <a:p>
            <a:r>
              <a:rPr lang="en-US" dirty="0"/>
              <a:t>Gherkin:</a:t>
            </a:r>
            <a:br>
              <a:rPr lang="en-US" dirty="0"/>
            </a:br>
            <a:r>
              <a:rPr lang="en-US" dirty="0"/>
              <a:t>Steps Table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58" y="1320800"/>
            <a:ext cx="9538967" cy="41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7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572" y="0"/>
            <a:ext cx="8596668" cy="1320800"/>
          </a:xfrm>
        </p:spPr>
        <p:txBody>
          <a:bodyPr/>
          <a:lstStyle/>
          <a:p>
            <a:r>
              <a:rPr lang="en-US" dirty="0"/>
              <a:t>Gherkin: 	</a:t>
            </a:r>
            <a:br>
              <a:rPr lang="en-US" dirty="0"/>
            </a:br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68" y="1139569"/>
            <a:ext cx="11071306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10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859" y="0"/>
            <a:ext cx="8596668" cy="1320800"/>
          </a:xfrm>
        </p:spPr>
        <p:txBody>
          <a:bodyPr/>
          <a:lstStyle/>
          <a:p>
            <a:r>
              <a:rPr lang="en-US" dirty="0"/>
              <a:t>Gherkin:</a:t>
            </a:r>
            <a:br>
              <a:rPr lang="en-US" dirty="0"/>
            </a:br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63" y="1180755"/>
            <a:ext cx="11071308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2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/>
              <a:t>Gherkin: 	</a:t>
            </a:r>
            <a:br>
              <a:rPr lang="en-US" dirty="0"/>
            </a:br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6085"/>
            <a:ext cx="11056307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47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Step Definition?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739245"/>
            <a:ext cx="10762089" cy="250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67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Step Definition?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1750744"/>
            <a:ext cx="10762089" cy="269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63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3395" y="2372008"/>
            <a:ext cx="3693994" cy="1574639"/>
          </a:xfrm>
        </p:spPr>
        <p:txBody>
          <a:bodyPr>
            <a:noAutofit/>
          </a:bodyPr>
          <a:lstStyle/>
          <a:p>
            <a:r>
              <a:rPr lang="en-US" sz="5400" dirty="0"/>
              <a:t>Questions?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4187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BDD &amp; ATDD?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r>
              <a:rPr lang="en-US" sz="2400" dirty="0"/>
              <a:t>Behavior Driven Development</a:t>
            </a:r>
          </a:p>
          <a:p>
            <a:pPr lvl="1"/>
            <a:r>
              <a:rPr lang="en-US" sz="2200" dirty="0"/>
              <a:t>Describes overall behaviors of the system</a:t>
            </a:r>
          </a:p>
          <a:p>
            <a:pPr lvl="1"/>
            <a:r>
              <a:rPr lang="en-US" sz="2200" dirty="0"/>
              <a:t>Customer focused</a:t>
            </a:r>
          </a:p>
          <a:p>
            <a:r>
              <a:rPr lang="en-US" sz="2400" dirty="0"/>
              <a:t>Acceptance Test Driven Development</a:t>
            </a:r>
          </a:p>
          <a:p>
            <a:pPr lvl="1"/>
            <a:r>
              <a:rPr lang="en-US" sz="2200" dirty="0"/>
              <a:t>Defines tests which act as requirements for the system</a:t>
            </a:r>
          </a:p>
          <a:p>
            <a:pPr lvl="1"/>
            <a:r>
              <a:rPr lang="en-US" sz="2200" dirty="0"/>
              <a:t>Development focused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161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Gherkin?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r>
              <a:rPr lang="en-US" sz="2400" dirty="0"/>
              <a:t>Gherkin is the language Cucumber uses to define test cases</a:t>
            </a:r>
          </a:p>
          <a:p>
            <a:endParaRPr lang="en-US" sz="2400" dirty="0"/>
          </a:p>
          <a:p>
            <a:r>
              <a:rPr lang="en-US" sz="2400" dirty="0"/>
              <a:t>Non-technical</a:t>
            </a:r>
          </a:p>
          <a:p>
            <a:endParaRPr lang="en-US" sz="2400" dirty="0"/>
          </a:p>
          <a:p>
            <a:r>
              <a:rPr lang="en-US" sz="2400" dirty="0"/>
              <a:t>Human readable</a:t>
            </a:r>
          </a:p>
          <a:p>
            <a:endParaRPr lang="en-US" sz="2400" dirty="0"/>
          </a:p>
          <a:p>
            <a:r>
              <a:rPr lang="en-US" sz="2400" dirty="0"/>
              <a:t>Helps enforce firm, unambiguous requirements</a:t>
            </a:r>
          </a:p>
        </p:txBody>
      </p:sp>
    </p:spTree>
    <p:extLst>
      <p:ext uri="{BB962C8B-B14F-4D97-AF65-F5344CB8AC3E}">
        <p14:creationId xmlns:p14="http://schemas.microsoft.com/office/powerpoint/2010/main" val="265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Gherkin?	</a:t>
            </a:r>
            <a:br>
              <a:rPr lang="en-US" dirty="0"/>
            </a:br>
            <a:r>
              <a:rPr lang="en-US" dirty="0"/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r>
              <a:rPr lang="en-US" sz="2400" dirty="0"/>
              <a:t>Keywords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Given</a:t>
            </a:r>
            <a:r>
              <a:rPr lang="en-US" sz="2200" dirty="0"/>
              <a:t> precondition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2200" dirty="0"/>
              <a:t> precondition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When</a:t>
            </a:r>
            <a:r>
              <a:rPr lang="en-US" sz="2200" dirty="0"/>
              <a:t> action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2200" dirty="0"/>
              <a:t> action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2200" dirty="0"/>
              <a:t> action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Then</a:t>
            </a:r>
            <a:r>
              <a:rPr lang="en-US" sz="2200" dirty="0"/>
              <a:t> results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6173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Cucumber?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596668" cy="4848837"/>
          </a:xfrm>
        </p:spPr>
        <p:txBody>
          <a:bodyPr>
            <a:normAutofit/>
          </a:bodyPr>
          <a:lstStyle/>
          <a:p>
            <a:r>
              <a:rPr lang="en-US" sz="2000" dirty="0"/>
              <a:t>Open source tool for test automation</a:t>
            </a:r>
          </a:p>
          <a:p>
            <a:endParaRPr lang="en-US" sz="2000" dirty="0"/>
          </a:p>
          <a:p>
            <a:r>
              <a:rPr lang="en-US" sz="2000" dirty="0"/>
              <a:t>Tests are written in Gherkin</a:t>
            </a:r>
          </a:p>
          <a:p>
            <a:endParaRPr lang="en-US" sz="2000" dirty="0"/>
          </a:p>
          <a:p>
            <a:r>
              <a:rPr lang="en-US" sz="2000" dirty="0"/>
              <a:t>Uses regular expressions to match Gherkin to a Cucumber step</a:t>
            </a:r>
          </a:p>
          <a:p>
            <a:endParaRPr lang="en-US" sz="2000" dirty="0"/>
          </a:p>
          <a:p>
            <a:r>
              <a:rPr lang="en-US" sz="2000" dirty="0"/>
              <a:t>Cucumber step is what wraps the automation code</a:t>
            </a:r>
          </a:p>
          <a:p>
            <a:endParaRPr lang="en-US" sz="2000" dirty="0"/>
          </a:p>
          <a:p>
            <a:r>
              <a:rPr lang="en-US" sz="2000" dirty="0"/>
              <a:t>Cucumber has implementations in:</a:t>
            </a:r>
          </a:p>
          <a:p>
            <a:pPr lvl="1"/>
            <a:r>
              <a:rPr lang="en-US" sz="2000" dirty="0"/>
              <a:t>Ruby, </a:t>
            </a:r>
            <a:r>
              <a:rPr lang="en-US" sz="2000" dirty="0" err="1"/>
              <a:t>Jruby</a:t>
            </a:r>
            <a:r>
              <a:rPr lang="en-US" sz="2000" dirty="0"/>
              <a:t>, Java, Groovy, </a:t>
            </a:r>
            <a:r>
              <a:rPr lang="en-US" sz="2000" dirty="0" err="1"/>
              <a:t>Javasctipt</a:t>
            </a:r>
            <a:r>
              <a:rPr lang="en-US" sz="2000" dirty="0"/>
              <a:t>, .NET, PHP, C++, </a:t>
            </a:r>
            <a:r>
              <a:rPr lang="en-US" sz="2000" dirty="0" err="1"/>
              <a:t>etc</a:t>
            </a:r>
            <a:r>
              <a:rPr lang="en-US" sz="2000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99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858" y="0"/>
            <a:ext cx="8596668" cy="1320800"/>
          </a:xfrm>
        </p:spPr>
        <p:txBody>
          <a:bodyPr/>
          <a:lstStyle/>
          <a:p>
            <a:r>
              <a:rPr lang="en-US" dirty="0"/>
              <a:t>What is Cucumber?	</a:t>
            </a:r>
            <a:br>
              <a:rPr lang="en-US" dirty="0"/>
            </a:br>
            <a:r>
              <a:rPr lang="en-US" dirty="0"/>
              <a:t>Feature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Features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Scenarios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Steps</a:t>
            </a: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87" y="1136973"/>
            <a:ext cx="10014333" cy="503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5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Gherkin?	</a:t>
            </a:r>
            <a:br>
              <a:rPr lang="en-US" dirty="0"/>
            </a:br>
            <a:r>
              <a:rPr lang="en-US" dirty="0"/>
              <a:t>Real World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Given</a:t>
            </a:r>
            <a:r>
              <a:rPr lang="en-US" sz="2200" dirty="0"/>
              <a:t> I am on the homepage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When</a:t>
            </a:r>
            <a:r>
              <a:rPr lang="en-US" sz="2200" dirty="0">
                <a:solidFill>
                  <a:schemeClr val="tx1"/>
                </a:solidFill>
              </a:rPr>
              <a:t> I login as “</a:t>
            </a:r>
            <a:r>
              <a:rPr lang="en-US" sz="2200" dirty="0" err="1">
                <a:solidFill>
                  <a:schemeClr val="tx1"/>
                </a:solidFill>
              </a:rPr>
              <a:t>gherkin_test</a:t>
            </a:r>
            <a:r>
              <a:rPr lang="en-US" sz="2200" dirty="0">
                <a:solidFill>
                  <a:schemeClr val="tx1"/>
                </a:solidFill>
              </a:rPr>
              <a:t>”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2200" dirty="0"/>
              <a:t> I navigate to the “My Account” page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2200" dirty="0"/>
              <a:t> I click on the “My Lists” element on the “My Account” Page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Then</a:t>
            </a:r>
            <a:r>
              <a:rPr lang="en-US" sz="2200" dirty="0"/>
              <a:t> I should be on the “My Lists” page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81969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Gherkin:	</a:t>
            </a:r>
            <a:br>
              <a:rPr lang="en-US" dirty="0"/>
            </a:br>
            <a:r>
              <a:rPr lang="en-US" dirty="0"/>
              <a:t>Scenario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200" dirty="0"/>
          </a:p>
          <a:p>
            <a:pPr lvl="1"/>
            <a:r>
              <a:rPr lang="en-US" sz="2200" dirty="0"/>
              <a:t>A Scenario will run as a unique scenario for each line in it’s examples table</a:t>
            </a:r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354331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459</TotalTime>
  <Words>1158</Words>
  <Application>Microsoft Office PowerPoint</Application>
  <PresentationFormat>Widescreen</PresentationFormat>
  <Paragraphs>199</Paragraphs>
  <Slides>29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Trebuchet MS</vt:lpstr>
      <vt:lpstr>Wingdings</vt:lpstr>
      <vt:lpstr>Wingdings 3</vt:lpstr>
      <vt:lpstr>Facet</vt:lpstr>
      <vt:lpstr>Introduction to Cucumber</vt:lpstr>
      <vt:lpstr>Overview</vt:lpstr>
      <vt:lpstr>What are BDD &amp; ATDD? </vt:lpstr>
      <vt:lpstr>What is Gherkin? </vt:lpstr>
      <vt:lpstr>What is Gherkin?  Keywords</vt:lpstr>
      <vt:lpstr>What is Cucumber? </vt:lpstr>
      <vt:lpstr>What is Cucumber?  Feature File</vt:lpstr>
      <vt:lpstr>What is Gherkin?  Real World Example</vt:lpstr>
      <vt:lpstr>Gherkin:  Scenario Outline</vt:lpstr>
      <vt:lpstr>Gherkin:   Scenario Outline</vt:lpstr>
      <vt:lpstr>Gherkin:   Scenario Outline</vt:lpstr>
      <vt:lpstr>Gherkin: Scenario Outline</vt:lpstr>
      <vt:lpstr>Gherkin:   Scenario Outline</vt:lpstr>
      <vt:lpstr>Gherkin:   Scenario Outline</vt:lpstr>
      <vt:lpstr>Gherkin:   Scenario Outline</vt:lpstr>
      <vt:lpstr>Gherkin:   Scenario Outline</vt:lpstr>
      <vt:lpstr>Gherkin:   Scenario Outline</vt:lpstr>
      <vt:lpstr>Gherkin: Scenario Outline</vt:lpstr>
      <vt:lpstr>Gherkin: Steps Table</vt:lpstr>
      <vt:lpstr>Gherkin: Steps Table</vt:lpstr>
      <vt:lpstr>Gherkin: Steps Table</vt:lpstr>
      <vt:lpstr>Gherkin: Steps Table</vt:lpstr>
      <vt:lpstr>Gherkin: Steps Table</vt:lpstr>
      <vt:lpstr>Gherkin:   Background</vt:lpstr>
      <vt:lpstr>Gherkin: Background</vt:lpstr>
      <vt:lpstr>Gherkin:   Background</vt:lpstr>
      <vt:lpstr>What is a Step Definition?  </vt:lpstr>
      <vt:lpstr>What is a Step Definition?  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Cucumber</dc:title>
  <dc:creator>Sheffer, Jared</dc:creator>
  <cp:lastModifiedBy>Sheffer, Jared</cp:lastModifiedBy>
  <cp:revision>24</cp:revision>
  <dcterms:created xsi:type="dcterms:W3CDTF">2017-04-25T12:24:16Z</dcterms:created>
  <dcterms:modified xsi:type="dcterms:W3CDTF">2017-05-03T10:58:45Z</dcterms:modified>
</cp:coreProperties>
</file>