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3" r:id="rId4"/>
    <p:sldId id="285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07" r:id="rId14"/>
    <p:sldId id="296" r:id="rId15"/>
    <p:sldId id="297" r:id="rId16"/>
    <p:sldId id="293" r:id="rId17"/>
    <p:sldId id="294" r:id="rId18"/>
    <p:sldId id="295" r:id="rId19"/>
    <p:sldId id="309" r:id="rId20"/>
    <p:sldId id="310" r:id="rId21"/>
    <p:sldId id="311" r:id="rId22"/>
    <p:sldId id="312" r:id="rId23"/>
    <p:sldId id="313" r:id="rId24"/>
    <p:sldId id="287" r:id="rId25"/>
    <p:sldId id="288" r:id="rId26"/>
    <p:sldId id="289" r:id="rId27"/>
    <p:sldId id="290" r:id="rId28"/>
    <p:sldId id="292" r:id="rId29"/>
    <p:sldId id="291" r:id="rId30"/>
    <p:sldId id="308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05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2281-563B-40DE-B869-7269C9762D9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27212-2C86-46BA-911A-2D09A9F25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reviewing</a:t>
            </a:r>
            <a:r>
              <a:rPr lang="en-US" baseline="0" dirty="0"/>
              <a:t> some suggested best practices which I have seen succeed on many Cucumber Automation projects.</a:t>
            </a:r>
          </a:p>
          <a:p>
            <a:r>
              <a:rPr lang="en-US" baseline="0" dirty="0"/>
              <a:t>Our focus will be on (What) the best practice is.</a:t>
            </a:r>
          </a:p>
          <a:p>
            <a:r>
              <a:rPr lang="en-US" baseline="0" dirty="0"/>
              <a:t>And (Why) these best practices will help increase team efficiency and maintainability of the scripts</a:t>
            </a:r>
          </a:p>
          <a:p>
            <a:r>
              <a:rPr lang="en-US" baseline="0" dirty="0"/>
              <a:t>And Lastly (How) can we do this.  I will go over a couple examples and take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be best if every one of your steps has to execute these 2 steps first.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allows you to easily trace a scenario to a requirement.</a:t>
            </a:r>
          </a:p>
          <a:p>
            <a:r>
              <a:rPr lang="en-US" baseline="0" dirty="0"/>
              <a:t>This helps to verify that you have complete coverage for that requirement even if it changes</a:t>
            </a:r>
          </a:p>
          <a:p>
            <a:r>
              <a:rPr lang="en-US" baseline="0" dirty="0"/>
              <a:t>If you keep a common format for this connection then you can code a formatter as part of your test execution to show for example how many of a particular requirement ran or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text compare</a:t>
            </a:r>
            <a:r>
              <a:rPr lang="en-US" baseline="0" dirty="0"/>
              <a:t> tools to quickly compare two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Scenario Outlines</a:t>
            </a:r>
            <a:r>
              <a:rPr lang="en-US" baseline="0" dirty="0"/>
              <a:t> are the best way to combine similar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helps show that this</a:t>
            </a:r>
            <a:r>
              <a:rPr lang="en-US" baseline="0" dirty="0"/>
              <a:t> step should always be followed by a data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good chance that when you start writing Gherkin you’ll start with an Imperative style of scenarios.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66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people prefer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write in a Declarative style but from an automation point of view personally I find it easier to go with Imperative.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3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good chance that when you start writing Gherkin you’ll start with an Imperative style of scenarios. They are simple and obvious but I avoid them.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8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that if your</a:t>
            </a:r>
            <a:r>
              <a:rPr lang="en-US" baseline="0" dirty="0"/>
              <a:t> steps do the same thing than the are worded the exact same way</a:t>
            </a:r>
          </a:p>
          <a:p>
            <a:r>
              <a:rPr lang="en-US" baseline="0" dirty="0"/>
              <a:t>If you follow the guidelines which I am going to layout it will</a:t>
            </a:r>
          </a:p>
          <a:p>
            <a:r>
              <a:rPr lang="en-US" baseline="0" dirty="0"/>
              <a:t>Make automation of these scripts easier because it will allow the use of modern frameworks and eliminate code duplication</a:t>
            </a:r>
          </a:p>
          <a:p>
            <a:r>
              <a:rPr lang="en-US" baseline="0" dirty="0"/>
              <a:t>It will be easier to read in the long run</a:t>
            </a:r>
          </a:p>
          <a:p>
            <a:r>
              <a:rPr lang="en-US" baseline="0" dirty="0"/>
              <a:t>It will help all of the projects get on the same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Gherkin is written</a:t>
            </a:r>
            <a:r>
              <a:rPr lang="en-US" baseline="0" dirty="0"/>
              <a:t> in plain English (Or what ever language you are using).  It is meant to be readable by anyone.  </a:t>
            </a:r>
            <a:r>
              <a:rPr lang="en-US" dirty="0"/>
              <a:t>By Following the gherkin standards on when to</a:t>
            </a:r>
            <a:r>
              <a:rPr lang="en-US" baseline="0" dirty="0"/>
              <a:t> use what keyword it helps promote standardization and readability.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Given</a:t>
            </a:r>
            <a:r>
              <a:rPr lang="en-US" baseline="0" dirty="0"/>
              <a:t> When Then.  They don’t actually matter.  </a:t>
            </a:r>
          </a:p>
          <a:p>
            <a:r>
              <a:rPr lang="en-US" baseline="0" dirty="0"/>
              <a:t>Just because one has a Given and one has a When it does not make them 2 different behaviors and the step definition would be a common single step definition if done properly</a:t>
            </a:r>
          </a:p>
          <a:p>
            <a:r>
              <a:rPr lang="en-US" baseline="0" dirty="0"/>
              <a:t>Add quotes to make if obvious if something can be swapped out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8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Cucumber uses regular expressions to match your steps</a:t>
            </a:r>
          </a:p>
          <a:p>
            <a:r>
              <a:rPr lang="en-US" dirty="0"/>
              <a:t>If you are not consistent with your wording</a:t>
            </a:r>
            <a:r>
              <a:rPr lang="en-US" baseline="0" dirty="0"/>
              <a:t> than either</a:t>
            </a:r>
          </a:p>
          <a:p>
            <a:r>
              <a:rPr lang="en-US" baseline="0" dirty="0"/>
              <a:t>The regular expression has to be updated to take all of your possible wordings into account</a:t>
            </a:r>
          </a:p>
          <a:p>
            <a:r>
              <a:rPr lang="en-US" baseline="0" dirty="0"/>
              <a:t>Which leads to code duplication</a:t>
            </a:r>
          </a:p>
          <a:p>
            <a:r>
              <a:rPr lang="en-US" baseline="0" dirty="0"/>
              <a:t>Which leads to unmaintainable tests</a:t>
            </a:r>
          </a:p>
          <a:p>
            <a:r>
              <a:rPr lang="en-US" baseline="0" dirty="0"/>
              <a:t>Or the developer will have to update your steps to make them </a:t>
            </a:r>
            <a:r>
              <a:rPr lang="en-US" baseline="0" dirty="0" err="1"/>
              <a:t>consistant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When developing an application or an automation test suite it is common practice to </a:t>
            </a:r>
            <a:r>
              <a:rPr lang="en-US" baseline="0" dirty="0" err="1"/>
              <a:t>downcase</a:t>
            </a:r>
            <a:r>
              <a:rPr lang="en-US" baseline="0" dirty="0"/>
              <a:t> all data in which case doesn’t matter.</a:t>
            </a:r>
          </a:p>
          <a:p>
            <a:r>
              <a:rPr lang="en-US" baseline="0" dirty="0"/>
              <a:t>Using underscores instead of spaces is generally easier to read than camelCase and it prevents that hard to see double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4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>
                <a:solidFill>
                  <a:schemeClr val="bg1">
                    <a:lumMod val="65000"/>
                  </a:schemeClr>
                </a:solidFill>
              </a:rPr>
              <a:t>If each step is modular than you have to think of it as being able to be executed at any time from any place independent of other steps.</a:t>
            </a:r>
          </a:p>
          <a:p>
            <a:endParaRPr lang="en-US" b="1" baseline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baseline="0" dirty="0">
                <a:solidFill>
                  <a:schemeClr val="bg1">
                    <a:lumMod val="65000"/>
                  </a:schemeClr>
                </a:solidFill>
              </a:rPr>
              <a:t>If you have multiple pages with a sign in field than it would be hard for a developer to know which sign in they are clicking on</a:t>
            </a:r>
          </a:p>
          <a:p>
            <a:r>
              <a:rPr lang="en-US" b="1" baseline="0" dirty="0">
                <a:solidFill>
                  <a:schemeClr val="bg1">
                    <a:lumMod val="65000"/>
                  </a:schemeClr>
                </a:solidFill>
              </a:rPr>
              <a:t>If you have more than one </a:t>
            </a:r>
            <a:r>
              <a:rPr lang="en-US" b="1" baseline="0" dirty="0" err="1">
                <a:solidFill>
                  <a:schemeClr val="bg1">
                    <a:lumMod val="65000"/>
                  </a:schemeClr>
                </a:solidFill>
              </a:rPr>
              <a:t>json</a:t>
            </a:r>
            <a:r>
              <a:rPr lang="en-US" b="1" baseline="0" dirty="0">
                <a:solidFill>
                  <a:schemeClr val="bg1">
                    <a:lumMod val="65000"/>
                  </a:schemeClr>
                </a:solidFill>
              </a:rPr>
              <a:t> file it would be hard to tell where your data is coming from.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9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Microsoft uses smart quotes so don’t use it to write your</a:t>
            </a:r>
            <a:r>
              <a:rPr lang="en-US" b="1" baseline="0" dirty="0">
                <a:solidFill>
                  <a:schemeClr val="bg1">
                    <a:lumMod val="65000"/>
                  </a:schemeClr>
                </a:solidFill>
              </a:rPr>
              <a:t> gherkin.  If you do then cleanse it before delivery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2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parameters from the step can be used in the implantation language. </a:t>
            </a:r>
          </a:p>
          <a:p>
            <a:r>
              <a:rPr lang="en-US" baseline="0" dirty="0"/>
              <a:t> In this example I am using Ruby with a page object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aseline="0" dirty="0"/>
              <a:t> Assertion can be followed by an action but you always need to end your Scenarios with a assertion.</a:t>
            </a:r>
          </a:p>
          <a:p>
            <a:r>
              <a:rPr lang="en-US" baseline="0" dirty="0"/>
              <a:t>The And step is a wild card remember so if you have to change between a action, assertion or precondition make sure you use the named keywords and not the wildcards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the incorrect</a:t>
            </a:r>
            <a:r>
              <a:rPr lang="en-US" baseline="0" dirty="0"/>
              <a:t> way to lay out your steps.  </a:t>
            </a:r>
          </a:p>
          <a:p>
            <a:r>
              <a:rPr lang="en-US" baseline="0" dirty="0"/>
              <a:t>In this example there is a transition from a Assertion back to an action without using the named keyword</a:t>
            </a:r>
          </a:p>
          <a:p>
            <a:r>
              <a:rPr lang="en-US" baseline="0" dirty="0"/>
              <a:t>This means that the And wildcard matches the first named keyword above it and indicates the reader that  ‘</a:t>
            </a:r>
            <a:r>
              <a:rPr lang="en-US" sz="1200" dirty="0"/>
              <a:t>I click on “sign in” on the “home” page ‘ is an assertion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</a:t>
            </a:r>
            <a:r>
              <a:rPr lang="en-US" baseline="0" dirty="0"/>
              <a:t> each step as a small program or snippet of code.  It has no idea what ran before it or after it so it doesn’t know that you navigated to the sign in page 3 steps before unless you tell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if you had different buttons in different places on the </a:t>
            </a:r>
            <a:r>
              <a:rPr lang="en-US" sz="1200" dirty="0"/>
              <a:t>payments </a:t>
            </a:r>
            <a:r>
              <a:rPr lang="en-US" baseline="0" dirty="0"/>
              <a:t>page vs the transactions page?</a:t>
            </a:r>
          </a:p>
          <a:p>
            <a:endParaRPr lang="en-US" baseline="0" dirty="0"/>
          </a:p>
          <a:p>
            <a:r>
              <a:rPr lang="en-US" baseline="0" dirty="0"/>
              <a:t>The top one only knows one way to click </a:t>
            </a:r>
            <a:r>
              <a:rPr lang="en-US" sz="1200" dirty="0"/>
              <a:t>accept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 bottom one can look up how to </a:t>
            </a:r>
            <a:r>
              <a:rPr lang="en-US" sz="1200" dirty="0"/>
              <a:t>accept </a:t>
            </a:r>
            <a:r>
              <a:rPr lang="en-US" baseline="0" dirty="0"/>
              <a:t>on the account page or any other page we pass 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scenario in a feature needs to make sense and be able to be executed independently of any other scenario. This means, in a feature we cannot build dependency between scenarios.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scenario requires the first to run.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scenario requires the first </a:t>
            </a:r>
            <a:r>
              <a:rPr lang="en-US"/>
              <a:t>to run.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27212-2C86-46BA-911A-2D09A9F25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2404534"/>
            <a:ext cx="8384770" cy="1646302"/>
          </a:xfrm>
        </p:spPr>
        <p:txBody>
          <a:bodyPr/>
          <a:lstStyle/>
          <a:p>
            <a:r>
              <a:rPr lang="en-US" dirty="0"/>
              <a:t>Gherkin: Suggested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Jared Sheffer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2" y="88438"/>
            <a:ext cx="6981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6116" cy="1169773"/>
          </a:xfrm>
        </p:spPr>
        <p:txBody>
          <a:bodyPr>
            <a:normAutofit fontScale="90000"/>
          </a:bodyPr>
          <a:lstStyle/>
          <a:p>
            <a:r>
              <a:rPr lang="en-US" dirty="0"/>
              <a:t>Your Scenarios and Features are independent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12" y="1833155"/>
            <a:ext cx="8886116" cy="1119075"/>
          </a:xfrm>
        </p:spPr>
        <p:txBody>
          <a:bodyPr>
            <a:normAutofit/>
          </a:bodyPr>
          <a:lstStyle/>
          <a:p>
            <a:r>
              <a:rPr lang="en-US" sz="2400" dirty="0"/>
              <a:t>Every scenario should be able to be executed alone</a:t>
            </a:r>
          </a:p>
          <a:p>
            <a:r>
              <a:rPr lang="en-US" sz="2400" dirty="0"/>
              <a:t>Every feature should be able to be executed alone</a:t>
            </a:r>
            <a:endParaRPr lang="en-US" sz="2400" b="1" u="sng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63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Automation</a:t>
            </a:r>
          </a:p>
          <a:p>
            <a:r>
              <a:rPr lang="en-US" sz="2400" dirty="0"/>
              <a:t>Maintainability</a:t>
            </a:r>
          </a:p>
          <a:p>
            <a:r>
              <a:rPr lang="en-US" sz="2400" dirty="0"/>
              <a:t>Readability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83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steps information independent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0" y="1386151"/>
            <a:ext cx="2425162" cy="84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 </a:t>
            </a:r>
            <a:r>
              <a:rPr lang="en-US" dirty="0">
                <a:solidFill>
                  <a:schemeClr val="accent5"/>
                </a:solidFill>
              </a:rPr>
              <a:t>(Bad)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016" y="2102116"/>
            <a:ext cx="10127764" cy="411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Scenario: good description here</a:t>
            </a:r>
          </a:p>
          <a:p>
            <a:pPr marL="0" indent="0">
              <a:buNone/>
            </a:pPr>
            <a:r>
              <a:rPr lang="en-US" sz="2400" dirty="0"/>
              <a:t>	Given I login as “user1”</a:t>
            </a:r>
          </a:p>
          <a:p>
            <a:pPr marL="0" indent="0">
              <a:buNone/>
            </a:pPr>
            <a:r>
              <a:rPr lang="en-US" sz="2400" dirty="0"/>
              <a:t>	When I add a loan to the “user1” account</a:t>
            </a:r>
          </a:p>
          <a:p>
            <a:pPr marL="400050" lvl="1" indent="0">
              <a:buNone/>
            </a:pPr>
            <a:r>
              <a:rPr lang="en-US" sz="2200" dirty="0"/>
              <a:t>Then an “account” element should be “visible” on the “home” page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Scenario: A better description here</a:t>
            </a:r>
          </a:p>
          <a:p>
            <a:pPr marL="0" indent="0">
              <a:buNone/>
            </a:pPr>
            <a:r>
              <a:rPr lang="en-US" sz="2400" dirty="0"/>
              <a:t>	Given I click on the “account” element on the “home” page</a:t>
            </a:r>
          </a:p>
          <a:p>
            <a:pPr marL="0" indent="0">
              <a:buNone/>
            </a:pPr>
            <a:r>
              <a:rPr lang="en-US" sz="2400" dirty="0"/>
              <a:t>	Then the “account number” should be visible on the “account” page</a:t>
            </a:r>
          </a:p>
        </p:txBody>
      </p:sp>
    </p:spTree>
    <p:extLst>
      <p:ext uri="{BB962C8B-B14F-4D97-AF65-F5344CB8AC3E}">
        <p14:creationId xmlns:p14="http://schemas.microsoft.com/office/powerpoint/2010/main" val="372731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steps information independent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59" y="1386151"/>
            <a:ext cx="2702565" cy="84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 </a:t>
            </a:r>
            <a:r>
              <a:rPr lang="en-US" dirty="0">
                <a:solidFill>
                  <a:srgbClr val="FFC000"/>
                </a:solidFill>
              </a:rPr>
              <a:t>(Better)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016" y="2102116"/>
            <a:ext cx="10127764" cy="411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Scenario: good description here</a:t>
            </a:r>
          </a:p>
          <a:p>
            <a:pPr marL="0" indent="0">
              <a:buNone/>
            </a:pPr>
            <a:r>
              <a:rPr lang="en-US" sz="2400" dirty="0"/>
              <a:t>	Given I login as “user1”</a:t>
            </a:r>
          </a:p>
          <a:p>
            <a:pPr marL="0" indent="0">
              <a:buNone/>
            </a:pPr>
            <a:r>
              <a:rPr lang="en-US" sz="2400" dirty="0"/>
              <a:t>	When I add a loan to the “user1” account</a:t>
            </a:r>
          </a:p>
          <a:p>
            <a:pPr marL="400050" lvl="1" indent="0">
              <a:buNone/>
            </a:pPr>
            <a:r>
              <a:rPr lang="en-US" sz="2200" dirty="0"/>
              <a:t>Then an “account” element should be “visible” on the “home” page</a:t>
            </a:r>
          </a:p>
          <a:p>
            <a:pPr marL="0" indent="0">
              <a:buNone/>
            </a:pPr>
            <a:r>
              <a:rPr lang="en-US" sz="2400" dirty="0"/>
              <a:t>	When I click on the “account” element on the “home” page</a:t>
            </a:r>
          </a:p>
          <a:p>
            <a:pPr marL="0" indent="0">
              <a:buNone/>
            </a:pPr>
            <a:r>
              <a:rPr lang="en-US" sz="2400" dirty="0"/>
              <a:t>	Then the “account number” should be visible on the “account” page</a:t>
            </a:r>
          </a:p>
        </p:txBody>
      </p:sp>
    </p:spTree>
    <p:extLst>
      <p:ext uri="{BB962C8B-B14F-4D97-AF65-F5344CB8AC3E}">
        <p14:creationId xmlns:p14="http://schemas.microsoft.com/office/powerpoint/2010/main" val="288759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steps information independent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59" y="1386151"/>
            <a:ext cx="2702565" cy="84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 (Best)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016" y="2102116"/>
            <a:ext cx="10127764" cy="4113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Background: Login and create add account to user</a:t>
            </a:r>
          </a:p>
          <a:p>
            <a:pPr marL="0" indent="0">
              <a:buNone/>
            </a:pPr>
            <a:r>
              <a:rPr lang="en-US" sz="2400" dirty="0"/>
              <a:t>	Given I login as “user1”</a:t>
            </a:r>
          </a:p>
          <a:p>
            <a:pPr marL="0" indent="0">
              <a:buNone/>
            </a:pPr>
            <a:r>
              <a:rPr lang="en-US" sz="2400" dirty="0"/>
              <a:t>	And I add a loan to the “user1” account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Scenario: good description here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/>
              <a:t>Then an “account” element should be “visible” on the “home” page</a:t>
            </a:r>
          </a:p>
          <a:p>
            <a:pPr marL="0" indent="0">
              <a:buNone/>
            </a:pPr>
            <a:r>
              <a:rPr lang="en-US" sz="2400" dirty="0"/>
              <a:t>	When I click on the “account” element on the “home” page</a:t>
            </a:r>
          </a:p>
          <a:p>
            <a:pPr marL="0" indent="0">
              <a:buNone/>
            </a:pPr>
            <a:r>
              <a:rPr lang="en-US" sz="2400" dirty="0"/>
              <a:t>	Then the “account number” should be visible on the “account” page</a:t>
            </a:r>
          </a:p>
        </p:txBody>
      </p:sp>
    </p:spTree>
    <p:extLst>
      <p:ext uri="{BB962C8B-B14F-4D97-AF65-F5344CB8AC3E}">
        <p14:creationId xmlns:p14="http://schemas.microsoft.com/office/powerpoint/2010/main" val="167837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 your scenarios to your requirements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214"/>
            <a:ext cx="8886116" cy="1119075"/>
          </a:xfrm>
        </p:spPr>
        <p:txBody>
          <a:bodyPr>
            <a:normAutofit/>
          </a:bodyPr>
          <a:lstStyle/>
          <a:p>
            <a:r>
              <a:rPr lang="en-US" sz="2400" dirty="0"/>
              <a:t>Keep track of what scenarios included in a requirement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63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Traceability</a:t>
            </a:r>
          </a:p>
          <a:p>
            <a:r>
              <a:rPr lang="en-US" sz="2400" dirty="0"/>
              <a:t>Coverage</a:t>
            </a:r>
          </a:p>
          <a:p>
            <a:r>
              <a:rPr lang="en-US" sz="2400" dirty="0"/>
              <a:t>Metrics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12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 your scenarios to your requirements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043" y="2694874"/>
            <a:ext cx="10199386" cy="111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Feature: If the whole feature covers requirements</a:t>
            </a:r>
          </a:p>
          <a:p>
            <a:pPr marL="0" indent="0">
              <a:buNone/>
            </a:pPr>
            <a:r>
              <a:rPr lang="en-US" sz="2000" dirty="0"/>
              <a:t>  Scenario: Description of the scenario followed by the requirement: RLS-1003, QD-1789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2043" y="3980240"/>
            <a:ext cx="10199386" cy="17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/>
              <a:t>If you do not want the requirement to be visible when a test fails add it as a comment above the scenario.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RLS-1003, QD-1789</a:t>
            </a: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  Scenario: Description of the scenario followed by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100383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Combine Your Common Scenarios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1119075"/>
          </a:xfrm>
        </p:spPr>
        <p:txBody>
          <a:bodyPr>
            <a:normAutofit/>
          </a:bodyPr>
          <a:lstStyle/>
          <a:p>
            <a:r>
              <a:rPr lang="en-US" sz="2400" dirty="0"/>
              <a:t>If most steps are the same</a:t>
            </a:r>
          </a:p>
          <a:p>
            <a:r>
              <a:rPr lang="en-US" sz="2400" dirty="0"/>
              <a:t>Consider a scenario outline combination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11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Ease of Readability and Maintainability</a:t>
            </a:r>
          </a:p>
          <a:p>
            <a:r>
              <a:rPr lang="en-US" sz="2400" dirty="0"/>
              <a:t>Modifying steps – One place Vs Many</a:t>
            </a:r>
          </a:p>
        </p:txBody>
      </p:sp>
    </p:spTree>
    <p:extLst>
      <p:ext uri="{BB962C8B-B14F-4D97-AF65-F5344CB8AC3E}">
        <p14:creationId xmlns:p14="http://schemas.microsoft.com/office/powerpoint/2010/main" val="148977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Combine Your Common Scenarios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2702"/>
            <a:ext cx="12192000" cy="1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Combine Your Common Scenarios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1105" y="1120065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5" y="1652237"/>
            <a:ext cx="9199984" cy="50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Formatting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1386151"/>
            <a:ext cx="11842312" cy="5387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Keep your tables organized: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BAD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over_all_credit_score|user|page_header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|N/A|user0|account details| 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|300|user24|home| 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||user9|business banking print summary|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|570|user1|sign in|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GOOD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over_all_credit_score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user   |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page_header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|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N/A                  | user0  | account details                | 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300                  | user24 | home                           | 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                     | user9  | business banking print summary |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| 570                  | user1  | sign in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7796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07637" cy="469741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Suggestions</a:t>
            </a:r>
          </a:p>
          <a:p>
            <a:pPr lvl="1"/>
            <a:r>
              <a:rPr lang="en-US" sz="3800" dirty="0"/>
              <a:t>Keywords</a:t>
            </a:r>
          </a:p>
          <a:p>
            <a:pPr lvl="1"/>
            <a:r>
              <a:rPr lang="en-US" sz="3800" dirty="0"/>
              <a:t>Independent Feature/Scenario/Step </a:t>
            </a:r>
          </a:p>
          <a:p>
            <a:pPr lvl="1"/>
            <a:r>
              <a:rPr lang="en-US" sz="3800" dirty="0"/>
              <a:t>Connection to requirements</a:t>
            </a:r>
          </a:p>
          <a:p>
            <a:pPr lvl="1"/>
            <a:r>
              <a:rPr lang="en-US" sz="3800" dirty="0"/>
              <a:t>Combine where possible</a:t>
            </a:r>
          </a:p>
          <a:p>
            <a:pPr lvl="1"/>
            <a:r>
              <a:rPr lang="en-US" sz="3800" dirty="0"/>
              <a:t>Formatting</a:t>
            </a:r>
          </a:p>
          <a:p>
            <a:pPr lvl="1"/>
            <a:r>
              <a:rPr lang="en-US" sz="4000" dirty="0"/>
              <a:t>Imperative	 vs. Declarative</a:t>
            </a:r>
            <a:endParaRPr lang="en-US" sz="3800" dirty="0"/>
          </a:p>
          <a:p>
            <a:pPr lvl="1"/>
            <a:r>
              <a:rPr lang="en-US" sz="3800" dirty="0"/>
              <a:t>5 Rules of Modularity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30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using a step table add a colon : at the end of your step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Then each result should have the following information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| information       | </a:t>
            </a:r>
            <a:r>
              <a:rPr lang="en-US" b="1" dirty="0" err="1">
                <a:latin typeface="Consolas" panose="020B0609020204030204" pitchFamily="49" charset="0"/>
              </a:rPr>
              <a:t>data_type</a:t>
            </a:r>
            <a:r>
              <a:rPr lang="en-US" b="1" dirty="0">
                <a:latin typeface="Consolas" panose="020B0609020204030204" pitchFamily="49" charset="0"/>
              </a:rPr>
              <a:t> |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| title             | string    |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8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Imperative	 vs. </a:t>
            </a:r>
            <a:r>
              <a:rPr lang="en-US" dirty="0"/>
              <a:t>Declarative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Imperative: Long low level steps to drive the user interface.</a:t>
            </a:r>
          </a:p>
          <a:p>
            <a:pPr lvl="1"/>
            <a:r>
              <a:rPr lang="en-US" dirty="0"/>
              <a:t>More steps</a:t>
            </a:r>
          </a:p>
          <a:p>
            <a:pPr lvl="1"/>
            <a:r>
              <a:rPr lang="en-US" dirty="0"/>
              <a:t>Longer scenarios</a:t>
            </a:r>
          </a:p>
          <a:p>
            <a:pPr lvl="1"/>
            <a:r>
              <a:rPr lang="en-US" dirty="0"/>
              <a:t>More detail on how test is done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Declarative: Describes what a user does not how they do it.  </a:t>
            </a:r>
          </a:p>
          <a:p>
            <a:pPr lvl="1"/>
            <a:r>
              <a:rPr lang="en-US" dirty="0"/>
              <a:t>Contains all the needed detail and no more.</a:t>
            </a:r>
          </a:p>
          <a:p>
            <a:pPr lvl="1"/>
            <a:r>
              <a:rPr lang="en-US" dirty="0"/>
              <a:t>More easily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6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Imperative	 vs. Declarative Example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05016"/>
            <a:ext cx="9925352" cy="52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Declarative vs. Imperative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Imperative: Long low level steps to drive the user interface.</a:t>
            </a:r>
          </a:p>
          <a:p>
            <a:pPr lvl="1"/>
            <a:r>
              <a:rPr lang="en-US" dirty="0"/>
              <a:t>More steps</a:t>
            </a:r>
          </a:p>
          <a:p>
            <a:pPr lvl="1"/>
            <a:r>
              <a:rPr lang="en-US" dirty="0"/>
              <a:t>Longer scenarios</a:t>
            </a:r>
          </a:p>
          <a:p>
            <a:pPr lvl="1"/>
            <a:r>
              <a:rPr lang="en-US" dirty="0"/>
              <a:t>More detail on how test is done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Declarative: Describes what a user does not how they do it.  </a:t>
            </a:r>
          </a:p>
          <a:p>
            <a:pPr lvl="1"/>
            <a:r>
              <a:rPr lang="en-US" dirty="0"/>
              <a:t>Contains all the needed detail and no more.</a:t>
            </a:r>
          </a:p>
          <a:p>
            <a:pPr lvl="1"/>
            <a:r>
              <a:rPr lang="en-US" dirty="0"/>
              <a:t>More easily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Make your steps modular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214"/>
            <a:ext cx="8886116" cy="1119075"/>
          </a:xfrm>
        </p:spPr>
        <p:txBody>
          <a:bodyPr>
            <a:normAutofit/>
          </a:bodyPr>
          <a:lstStyle/>
          <a:p>
            <a:r>
              <a:rPr lang="en-US" sz="2400" dirty="0"/>
              <a:t>Be constant with your language.  </a:t>
            </a:r>
          </a:p>
          <a:p>
            <a:r>
              <a:rPr lang="en-US" sz="2400" dirty="0"/>
              <a:t>Use parameters and make them clear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63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Ease of automation</a:t>
            </a:r>
          </a:p>
          <a:p>
            <a:r>
              <a:rPr lang="en-US" sz="2400" dirty="0"/>
              <a:t>Ease of reading</a:t>
            </a:r>
          </a:p>
          <a:p>
            <a:r>
              <a:rPr lang="en-US" sz="2400" dirty="0"/>
              <a:t>Standardization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48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Make your steps modular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2162702"/>
            <a:ext cx="9428085" cy="46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Rule 1: </a:t>
            </a:r>
            <a:r>
              <a:rPr lang="en-US" sz="2400" dirty="0">
                <a:solidFill>
                  <a:schemeClr val="accent5"/>
                </a:solidFill>
              </a:rPr>
              <a:t>If does the same thing make it obvious</a:t>
            </a:r>
          </a:p>
          <a:p>
            <a:pPr marL="0" indent="0">
              <a:buNone/>
            </a:pPr>
            <a:r>
              <a:rPr lang="en-US" sz="2400" b="1" dirty="0"/>
              <a:t>	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Given</a:t>
            </a:r>
            <a:r>
              <a:rPr lang="en-US" sz="2400" b="1" dirty="0"/>
              <a:t> I click on Sign In link on the Home page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When</a:t>
            </a:r>
            <a:r>
              <a:rPr lang="en-US" sz="2400" b="1" dirty="0"/>
              <a:t> I click on the Register Button on the Sign In page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When </a:t>
            </a:r>
            <a:r>
              <a:rPr lang="en-US" sz="2400" b="1" dirty="0">
                <a:solidFill>
                  <a:schemeClr val="tx1"/>
                </a:solidFill>
              </a:rPr>
              <a:t>I click on </a:t>
            </a:r>
            <a:r>
              <a:rPr lang="en-US" sz="2400" b="1" dirty="0">
                <a:solidFill>
                  <a:schemeClr val="accent5"/>
                </a:solidFill>
              </a:rPr>
              <a:t>“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something</a:t>
            </a:r>
            <a:r>
              <a:rPr lang="en-US" sz="2400" b="1" dirty="0">
                <a:solidFill>
                  <a:schemeClr val="accent5"/>
                </a:solidFill>
              </a:rPr>
              <a:t>”</a:t>
            </a:r>
            <a:r>
              <a:rPr lang="en-US" sz="2400" b="1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accent5"/>
                </a:solidFill>
              </a:rPr>
              <a:t>“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somewhere</a:t>
            </a:r>
            <a:r>
              <a:rPr lang="en-US" sz="2400" b="1" dirty="0">
                <a:solidFill>
                  <a:schemeClr val="accent5"/>
                </a:solidFill>
              </a:rPr>
              <a:t>”</a:t>
            </a:r>
            <a:r>
              <a:rPr lang="en-US" sz="2400" b="1" dirty="0">
                <a:solidFill>
                  <a:schemeClr val="tx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75397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Make your steps modular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2162702"/>
            <a:ext cx="9428085" cy="46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Rule 2: </a:t>
            </a:r>
            <a:r>
              <a:rPr lang="en-US" sz="2400" dirty="0">
                <a:solidFill>
                  <a:schemeClr val="accent5"/>
                </a:solidFill>
              </a:rPr>
              <a:t>Keep case consistent: lowercase recommended</a:t>
            </a:r>
          </a:p>
          <a:p>
            <a:pPr marL="0" indent="0">
              <a:buNone/>
            </a:pPr>
            <a:r>
              <a:rPr lang="en-US" sz="2400" b="1" dirty="0"/>
              <a:t>	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Given</a:t>
            </a:r>
            <a:r>
              <a:rPr lang="en-US" sz="2400" b="1" dirty="0"/>
              <a:t> I Click on “Sign In link” on the “Home” page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Given</a:t>
            </a:r>
            <a:r>
              <a:rPr lang="en-US" sz="2400" b="1" dirty="0"/>
              <a:t> I click on “Sign In link” on the “Home” page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These will not execute the same step</a:t>
            </a:r>
          </a:p>
        </p:txBody>
      </p:sp>
    </p:spTree>
    <p:extLst>
      <p:ext uri="{BB962C8B-B14F-4D97-AF65-F5344CB8AC3E}">
        <p14:creationId xmlns:p14="http://schemas.microsoft.com/office/powerpoint/2010/main" val="1905832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Make your steps modular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2162702"/>
            <a:ext cx="9428085" cy="46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Rule 3: </a:t>
            </a:r>
            <a:r>
              <a:rPr lang="en-US" sz="2400" dirty="0">
                <a:solidFill>
                  <a:schemeClr val="accent5"/>
                </a:solidFill>
              </a:rPr>
              <a:t>Keep tables consistent</a:t>
            </a:r>
          </a:p>
          <a:p>
            <a:pPr marL="0" indent="0">
              <a:buNone/>
            </a:pPr>
            <a:r>
              <a:rPr lang="en-US" sz="2400" b="1" dirty="0"/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Then the "&lt;Error&gt;" should be "</a:t>
            </a:r>
            <a:r>
              <a:rPr lang="en-US" b="1" dirty="0">
                <a:solidFill>
                  <a:srgbClr val="00B0F0"/>
                </a:solidFill>
              </a:rPr>
              <a:t>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" and contain "&lt;</a:t>
            </a:r>
            <a:r>
              <a:rPr lang="en-US" b="1" dirty="0">
                <a:solidFill>
                  <a:schemeClr val="accent5"/>
                </a:solidFill>
              </a:rPr>
              <a:t>Expected  Text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&gt;"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Vs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Then the "&lt;error&gt;" should be "</a:t>
            </a:r>
            <a:r>
              <a:rPr lang="en-US" b="1" dirty="0">
                <a:solidFill>
                  <a:srgbClr val="00B0F0"/>
                </a:solidFill>
              </a:rPr>
              <a:t>visible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" and contain "&lt;</a:t>
            </a:r>
            <a:r>
              <a:rPr lang="en-US" b="1" dirty="0" err="1">
                <a:solidFill>
                  <a:schemeClr val="accent5"/>
                </a:solidFill>
              </a:rPr>
              <a:t>expected_text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&gt;"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 Examples: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	| error  | </a:t>
            </a:r>
            <a:r>
              <a:rPr lang="en-US" b="1" dirty="0" err="1">
                <a:solidFill>
                  <a:schemeClr val="accent5"/>
                </a:solidFill>
              </a:rPr>
              <a:t>expected_text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 |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	Suggested: lowercase and underscore separated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61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Make your steps modular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2162702"/>
            <a:ext cx="9428085" cy="46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Rule 4: Include all needed information as if the feature, scenario, or step were alone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When I click on "sign in 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And I enter the "user0 " data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               vs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When I click on "sign in link" on the "home"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And I enter the "user0" data from the "</a:t>
            </a:r>
            <a:r>
              <a:rPr lang="en-US" b="1" dirty="0" err="1">
                <a:solidFill>
                  <a:schemeClr val="tx1"/>
                </a:solidFill>
              </a:rPr>
              <a:t>dev_users.json</a:t>
            </a:r>
            <a:r>
              <a:rPr lang="en-US" b="1" dirty="0">
                <a:solidFill>
                  <a:schemeClr val="tx1"/>
                </a:solidFill>
              </a:rPr>
              <a:t>" file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26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Make your steps modular 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2162702"/>
            <a:ext cx="9428085" cy="461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Rule 5: </a:t>
            </a:r>
            <a:r>
              <a:rPr lang="en-US" sz="2400" b="1">
                <a:solidFill>
                  <a:schemeClr val="accent5"/>
                </a:solidFill>
              </a:rPr>
              <a:t>D</a:t>
            </a:r>
            <a:r>
              <a:rPr lang="en-US" sz="2400">
                <a:solidFill>
                  <a:schemeClr val="accent5"/>
                </a:solidFill>
              </a:rPr>
              <a:t>on’t use Microsoft Word </a:t>
            </a:r>
            <a:r>
              <a:rPr lang="en-US" sz="2400" dirty="0">
                <a:solidFill>
                  <a:schemeClr val="accent5"/>
                </a:solidFill>
              </a:rPr>
              <a:t>to create your steps</a:t>
            </a:r>
          </a:p>
          <a:p>
            <a:pPr marL="0" indent="0">
              <a:buNone/>
            </a:pPr>
            <a:r>
              <a:rPr lang="en-US" sz="2400" b="1" dirty="0"/>
              <a:t>	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When I click on "sign in link" on the "home" page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When I click on “sign in link” on the “home” page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- Microsoft uses smart quotes</a:t>
            </a:r>
          </a:p>
        </p:txBody>
      </p:sp>
    </p:spTree>
    <p:extLst>
      <p:ext uri="{BB962C8B-B14F-4D97-AF65-F5344CB8AC3E}">
        <p14:creationId xmlns:p14="http://schemas.microsoft.com/office/powerpoint/2010/main" val="9111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9773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12" y="1833155"/>
            <a:ext cx="8886116" cy="1119075"/>
          </a:xfrm>
        </p:spPr>
        <p:txBody>
          <a:bodyPr>
            <a:normAutofit/>
          </a:bodyPr>
          <a:lstStyle/>
          <a:p>
            <a:r>
              <a:rPr lang="en-US" sz="2400" dirty="0"/>
              <a:t>Follow Gherkin standards on when to use the correct step keyword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63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Standardization</a:t>
            </a:r>
          </a:p>
          <a:p>
            <a:r>
              <a:rPr lang="en-US" sz="2400" dirty="0"/>
              <a:t>Readability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40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/>
              <a:t>Other quick rules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533" y="1386151"/>
            <a:ext cx="9428085" cy="5387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Comments - </a:t>
            </a:r>
          </a:p>
          <a:p>
            <a:pPr marL="0" indent="0">
              <a:buNone/>
            </a:pPr>
            <a:r>
              <a:rPr lang="en-US" b="1" dirty="0"/>
              <a:t>If your step or scenario contains logic which might be complicated for the developer. Add a comment in the following format.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#! Insert dev comment to be removed by dev once implemented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# Insert general comment which will stay.</a:t>
            </a:r>
          </a:p>
          <a:p>
            <a:pPr marL="0" indent="0">
              <a:buNone/>
            </a:pPr>
            <a:r>
              <a:rPr lang="en-US" b="1" dirty="0"/>
              <a:t>Keep general comments at the top of your scenario or feature.  Place dev comments where needed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Step Length:</a:t>
            </a:r>
          </a:p>
          <a:p>
            <a:pPr marL="0" indent="0">
              <a:buNone/>
            </a:pPr>
            <a:r>
              <a:rPr lang="en-US" b="1" dirty="0"/>
              <a:t>Try to keep your steps concise and to the point.  As a general rule keep them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under 100 </a:t>
            </a:r>
            <a:r>
              <a:rPr lang="en-US" b="1" dirty="0"/>
              <a:t>characters and ideally between </a:t>
            </a:r>
            <a:r>
              <a:rPr lang="en-US" b="1" dirty="0">
                <a:solidFill>
                  <a:schemeClr val="accent5"/>
                </a:solidFill>
              </a:rPr>
              <a:t>50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80</a:t>
            </a:r>
            <a:r>
              <a:rPr lang="en-US" b="1" dirty="0"/>
              <a:t> characters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5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395" y="2372008"/>
            <a:ext cx="3693994" cy="1574639"/>
          </a:xfrm>
        </p:spPr>
        <p:txBody>
          <a:bodyPr>
            <a:noAutofit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7189"/>
            <a:ext cx="8886116" cy="484883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87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428085" cy="2737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– Precondition or setup (Must be first)</a:t>
            </a:r>
          </a:p>
          <a:p>
            <a:pPr marL="0" indent="0">
              <a:buNone/>
            </a:pPr>
            <a:r>
              <a:rPr lang="en-US" sz="2400" dirty="0"/>
              <a:t>When – Action</a:t>
            </a:r>
          </a:p>
          <a:p>
            <a:pPr marL="0" indent="0">
              <a:buNone/>
            </a:pPr>
            <a:r>
              <a:rPr lang="en-US" sz="2400" dirty="0"/>
              <a:t>Then – Assertion</a:t>
            </a:r>
          </a:p>
          <a:p>
            <a:pPr marL="0" indent="0">
              <a:buNone/>
            </a:pPr>
            <a:r>
              <a:rPr lang="en-US" sz="2400" dirty="0"/>
              <a:t>And, But – Wild cards (They match the keyword above them)</a:t>
            </a:r>
          </a:p>
          <a:p>
            <a:pPr marL="0" indent="0">
              <a:buNone/>
            </a:pPr>
            <a:r>
              <a:rPr lang="en-US" sz="2400" dirty="0"/>
              <a:t>But – Generally negative assertion (rarely used)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031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870556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428085" cy="377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I login as “user1”                                      (Precondition)</a:t>
            </a:r>
          </a:p>
          <a:p>
            <a:pPr marL="0" indent="0">
              <a:buNone/>
            </a:pPr>
            <a:r>
              <a:rPr lang="en-US" sz="2400" dirty="0"/>
              <a:t>When I navigate to the “account” page               (Action)</a:t>
            </a:r>
          </a:p>
          <a:p>
            <a:pPr marL="0" indent="0">
              <a:buNone/>
            </a:pPr>
            <a:r>
              <a:rPr lang="en-US" sz="2400" dirty="0"/>
              <a:t>And I click on “sign out” on the “account” page  (Action)</a:t>
            </a:r>
          </a:p>
          <a:p>
            <a:pPr marL="0" indent="0">
              <a:buNone/>
            </a:pPr>
            <a:r>
              <a:rPr lang="en-US" sz="2400" dirty="0"/>
              <a:t>Then the “home page” should be displayed         (Assertion)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0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1" y="1386151"/>
            <a:ext cx="1870556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817503" cy="403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I login as “user1”                                             (Precondition)</a:t>
            </a:r>
          </a:p>
          <a:p>
            <a:pPr marL="0" indent="0">
              <a:buNone/>
            </a:pPr>
            <a:r>
              <a:rPr lang="en-US" sz="2400" dirty="0"/>
              <a:t>When I navigate to the “account” page                      (Action)</a:t>
            </a:r>
          </a:p>
          <a:p>
            <a:pPr marL="0" indent="0">
              <a:buNone/>
            </a:pPr>
            <a:r>
              <a:rPr lang="en-US" sz="2400" dirty="0"/>
              <a:t>And I click on “sign out” on the “account” page         (Action)</a:t>
            </a:r>
          </a:p>
          <a:p>
            <a:pPr marL="0" indent="0">
              <a:buNone/>
            </a:pPr>
            <a:r>
              <a:rPr lang="en-US" sz="2400" dirty="0"/>
              <a:t>Then the “home” page should be displayed                (Assertion)</a:t>
            </a:r>
          </a:p>
          <a:p>
            <a:pPr marL="0" indent="0">
              <a:buNone/>
            </a:pPr>
            <a:r>
              <a:rPr lang="en-US" sz="2400" dirty="0"/>
              <a:t>When I click on “sign in” on the “home” page            (Action)</a:t>
            </a:r>
          </a:p>
          <a:p>
            <a:pPr marL="0" indent="0">
              <a:buNone/>
            </a:pPr>
            <a:r>
              <a:rPr lang="en-US" sz="2400" dirty="0"/>
              <a:t>And I click on “sign in” on the “sign in” page             (Action)</a:t>
            </a:r>
          </a:p>
          <a:p>
            <a:pPr marL="0" indent="0">
              <a:buNone/>
            </a:pPr>
            <a:r>
              <a:rPr lang="en-US" sz="2400" dirty="0"/>
              <a:t>Then the “sign in” page should be displayed              (Assertion)</a:t>
            </a:r>
          </a:p>
          <a:p>
            <a:pPr marL="0" indent="0">
              <a:buNone/>
            </a:pPr>
            <a:r>
              <a:rPr lang="en-US" sz="2400" dirty="0"/>
              <a:t>And the “invalid user error” field should be “visible” (Assertion)</a:t>
            </a:r>
          </a:p>
        </p:txBody>
      </p:sp>
    </p:spTree>
    <p:extLst>
      <p:ext uri="{BB962C8B-B14F-4D97-AF65-F5344CB8AC3E}">
        <p14:creationId xmlns:p14="http://schemas.microsoft.com/office/powerpoint/2010/main" val="35515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/>
          </a:bodyPr>
          <a:lstStyle/>
          <a:p>
            <a:r>
              <a:rPr lang="en-US" dirty="0"/>
              <a:t>Given, When, Then, But or And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0" y="1386151"/>
            <a:ext cx="4214901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 </a:t>
            </a:r>
            <a:r>
              <a:rPr lang="en-US" dirty="0">
                <a:solidFill>
                  <a:schemeClr val="accent5"/>
                </a:solidFill>
              </a:rPr>
              <a:t>(BAD)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817503" cy="4030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I login as “user1”                                             (Precondition)</a:t>
            </a:r>
          </a:p>
          <a:p>
            <a:pPr marL="0" indent="0">
              <a:buNone/>
            </a:pPr>
            <a:r>
              <a:rPr lang="en-US" sz="2400" dirty="0"/>
              <a:t>When I navigate to the “account” page                      (Action)</a:t>
            </a:r>
          </a:p>
          <a:p>
            <a:pPr marL="0" indent="0">
              <a:buNone/>
            </a:pPr>
            <a:r>
              <a:rPr lang="en-US" sz="2400" dirty="0"/>
              <a:t>And I click on “sign out” on the “account” page         (Action)</a:t>
            </a:r>
          </a:p>
          <a:p>
            <a:pPr marL="0" indent="0">
              <a:buNone/>
            </a:pPr>
            <a:r>
              <a:rPr lang="en-US" sz="2400" dirty="0"/>
              <a:t>Then the “home” page should be displayed                (</a:t>
            </a:r>
            <a:r>
              <a:rPr lang="en-US" sz="2400" dirty="0">
                <a:solidFill>
                  <a:schemeClr val="accent5"/>
                </a:solidFill>
              </a:rPr>
              <a:t>Assertion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And</a:t>
            </a:r>
            <a:r>
              <a:rPr lang="en-US" sz="2400" dirty="0"/>
              <a:t> I click on “sign in” on the “home” page            (</a:t>
            </a:r>
            <a:r>
              <a:rPr lang="en-US" sz="2400" dirty="0">
                <a:solidFill>
                  <a:schemeClr val="accent5"/>
                </a:solidFill>
              </a:rPr>
              <a:t>Action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And I click on “sign in” on the “sign in” page             (Action)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And</a:t>
            </a:r>
            <a:r>
              <a:rPr lang="en-US" sz="2400" dirty="0"/>
              <a:t> the “sign in” page should be displayed              (Assertion)</a:t>
            </a:r>
          </a:p>
          <a:p>
            <a:pPr marL="0" indent="0">
              <a:buNone/>
            </a:pPr>
            <a:r>
              <a:rPr lang="en-US" sz="2400" dirty="0"/>
              <a:t>And the “invalid user error” field should be “visible” (Assertion)</a:t>
            </a:r>
          </a:p>
        </p:txBody>
      </p:sp>
    </p:spTree>
    <p:extLst>
      <p:ext uri="{BB962C8B-B14F-4D97-AF65-F5344CB8AC3E}">
        <p14:creationId xmlns:p14="http://schemas.microsoft.com/office/powerpoint/2010/main" val="302573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6116" cy="1169773"/>
          </a:xfrm>
        </p:spPr>
        <p:txBody>
          <a:bodyPr>
            <a:normAutofit/>
          </a:bodyPr>
          <a:lstStyle/>
          <a:p>
            <a:r>
              <a:rPr lang="en-US" dirty="0"/>
              <a:t>Make your steps information independent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12" y="1833155"/>
            <a:ext cx="8886116" cy="11190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Be as descriptive as possible with each step</a:t>
            </a:r>
          </a:p>
          <a:p>
            <a:r>
              <a:rPr lang="en-US" sz="2400" dirty="0"/>
              <a:t>There should be no identical steps across scenarios and feature files, unless they have the </a:t>
            </a:r>
            <a:r>
              <a:rPr lang="en-US" sz="2400" b="1" u="sng" dirty="0"/>
              <a:t>exact same purpose and impact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3034684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Why?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631958"/>
            <a:ext cx="8886116" cy="163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Automation</a:t>
            </a:r>
          </a:p>
          <a:p>
            <a:r>
              <a:rPr lang="en-US" sz="2400" dirty="0"/>
              <a:t>Readability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8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>
            <a:normAutofit fontScale="90000"/>
          </a:bodyPr>
          <a:lstStyle/>
          <a:p>
            <a:r>
              <a:rPr lang="en-US" dirty="0"/>
              <a:t>Make your steps information independent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77428"/>
            <a:ext cx="1542083" cy="69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8860" y="1386151"/>
            <a:ext cx="2003921" cy="84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9135" y="2081568"/>
            <a:ext cx="9428085" cy="377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I click “accept”</a:t>
            </a:r>
          </a:p>
          <a:p>
            <a:pPr marL="0" indent="0">
              <a:buNone/>
            </a:pPr>
            <a:r>
              <a:rPr lang="en-US" sz="2400" dirty="0"/>
              <a:t>Vs</a:t>
            </a:r>
          </a:p>
          <a:p>
            <a:pPr marL="0" indent="0">
              <a:buNone/>
            </a:pPr>
            <a:r>
              <a:rPr lang="en-US" sz="2400" dirty="0"/>
              <a:t>Given I click “accept” out on the “payments” page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344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2044</Words>
  <Application>Microsoft Office PowerPoint</Application>
  <PresentationFormat>Widescreen</PresentationFormat>
  <Paragraphs>301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Trebuchet MS</vt:lpstr>
      <vt:lpstr>Wingdings 3</vt:lpstr>
      <vt:lpstr>Facet</vt:lpstr>
      <vt:lpstr>Gherkin: Suggested Best Practices</vt:lpstr>
      <vt:lpstr>Overview</vt:lpstr>
      <vt:lpstr>Given, When, Then, But or And </vt:lpstr>
      <vt:lpstr>Given, When, Then, But or And </vt:lpstr>
      <vt:lpstr>Given, When, Then, But or And </vt:lpstr>
      <vt:lpstr>Given, When, Then, But or And </vt:lpstr>
      <vt:lpstr>Given, When, Then, But or And </vt:lpstr>
      <vt:lpstr>Make your steps information independent </vt:lpstr>
      <vt:lpstr>Make your steps information independent</vt:lpstr>
      <vt:lpstr>Your Scenarios and Features are independent </vt:lpstr>
      <vt:lpstr>Make your steps information independent</vt:lpstr>
      <vt:lpstr>Make your steps information independent</vt:lpstr>
      <vt:lpstr>Make your steps information independent</vt:lpstr>
      <vt:lpstr>Connect your scenarios to your requirements </vt:lpstr>
      <vt:lpstr>Connect your scenarios to your requirements  </vt:lpstr>
      <vt:lpstr>Combine Your Common Scenarios </vt:lpstr>
      <vt:lpstr>Combine Your Common Scenarios </vt:lpstr>
      <vt:lpstr>Combine Your Common Scenarios </vt:lpstr>
      <vt:lpstr>Formatting</vt:lpstr>
      <vt:lpstr>Formatting</vt:lpstr>
      <vt:lpstr>Imperative  vs. Declarative</vt:lpstr>
      <vt:lpstr>Imperative  vs. Declarative Example</vt:lpstr>
      <vt:lpstr>Declarative vs. Imperative </vt:lpstr>
      <vt:lpstr>Make your steps modular </vt:lpstr>
      <vt:lpstr>Make your steps modular  </vt:lpstr>
      <vt:lpstr>Make your steps modular  </vt:lpstr>
      <vt:lpstr>Make your steps modular  </vt:lpstr>
      <vt:lpstr>Make your steps modular  </vt:lpstr>
      <vt:lpstr>Make your steps modular  </vt:lpstr>
      <vt:lpstr>Other quick rules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Cucumber</dc:title>
  <dc:creator>Sheffer, Jared</dc:creator>
  <cp:lastModifiedBy>Sheffer, Jared</cp:lastModifiedBy>
  <cp:revision>38</cp:revision>
  <dcterms:created xsi:type="dcterms:W3CDTF">2017-04-25T12:24:16Z</dcterms:created>
  <dcterms:modified xsi:type="dcterms:W3CDTF">2017-05-01T18:40:49Z</dcterms:modified>
</cp:coreProperties>
</file>