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86" r:id="rId5"/>
    <p:sldId id="260" r:id="rId6"/>
    <p:sldId id="289" r:id="rId7"/>
    <p:sldId id="257" r:id="rId8"/>
    <p:sldId id="262" r:id="rId9"/>
    <p:sldId id="290" r:id="rId10"/>
    <p:sldId id="261" r:id="rId11"/>
    <p:sldId id="264" r:id="rId12"/>
    <p:sldId id="268" r:id="rId13"/>
    <p:sldId id="269" r:id="rId14"/>
    <p:sldId id="270" r:id="rId15"/>
    <p:sldId id="271" r:id="rId16"/>
    <p:sldId id="272" r:id="rId17"/>
    <p:sldId id="274" r:id="rId18"/>
    <p:sldId id="287" r:id="rId19"/>
    <p:sldId id="288" r:id="rId20"/>
    <p:sldId id="273" r:id="rId21"/>
    <p:sldId id="281" r:id="rId22"/>
    <p:sldId id="285" r:id="rId23"/>
    <p:sldId id="283" r:id="rId24"/>
    <p:sldId id="284" r:id="rId25"/>
    <p:sldId id="291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35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2281-563B-40DE-B869-7269C9762D9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7212-2C86-46BA-911A-2D09A9F2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ATDD : Are acceptance tests which represent the user's point of view and act as a form of requirements to describe how the system will function</a:t>
            </a:r>
          </a:p>
          <a:p>
            <a:r>
              <a:rPr lang="en-US" dirty="0"/>
              <a:t>	- You write the tests which will fail until the system is built correctly.</a:t>
            </a:r>
          </a:p>
          <a:p>
            <a:r>
              <a:rPr lang="en-US" dirty="0"/>
              <a:t>BDD</a:t>
            </a:r>
            <a:r>
              <a:rPr lang="en-US" baseline="0" dirty="0"/>
              <a:t> is generally more generic and high level and tends to be more customer focused.  </a:t>
            </a:r>
          </a:p>
          <a:p>
            <a:r>
              <a:rPr lang="en-US" baseline="0" dirty="0"/>
              <a:t>They are both Very similar.</a:t>
            </a:r>
          </a:p>
          <a:p>
            <a:r>
              <a:rPr lang="en-US" baseline="0" dirty="0"/>
              <a:t>Cucumber more or less seeks to combine these two concepts in a way the whole organization can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run the scenario outline test it executes using</a:t>
            </a:r>
            <a:r>
              <a:rPr lang="en-US" baseline="0" dirty="0"/>
              <a:t> the data from the first row. </a:t>
            </a:r>
          </a:p>
          <a:p>
            <a:r>
              <a:rPr lang="en-US" baseline="0" dirty="0"/>
              <a:t>You can have multiple rows and multiple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executes</a:t>
            </a:r>
            <a:r>
              <a:rPr lang="en-US" baseline="0" dirty="0"/>
              <a:t> it automatically act as if the fist row in the examples have replaced the &lt;&gt; placeholders</a:t>
            </a:r>
          </a:p>
          <a:p>
            <a:r>
              <a:rPr lang="en-US" baseline="0" dirty="0"/>
              <a:t>In this example the first run of the scenario outline will execute exactly the same as the first scenario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completion</a:t>
            </a:r>
            <a:r>
              <a:rPr lang="en-US" baseline="0" dirty="0"/>
              <a:t> of the first run the scenario outline will start over at the first step </a:t>
            </a:r>
          </a:p>
          <a:p>
            <a:r>
              <a:rPr lang="en-US" baseline="0" dirty="0"/>
              <a:t>It will execute the second time using the second row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the first loop</a:t>
            </a:r>
            <a:r>
              <a:rPr lang="en-US" baseline="0" dirty="0"/>
              <a:t> it will execute the second loop replacing the &lt;error&gt; placeholder with its row data in the table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an example where 4 different scenarios were combined into a single scenario outline.</a:t>
            </a:r>
          </a:p>
          <a:p>
            <a:r>
              <a:rPr lang="en-US" baseline="0" dirty="0"/>
              <a:t>If there is only one row in an example table then don’t use a scenario outline.</a:t>
            </a:r>
          </a:p>
          <a:p>
            <a:r>
              <a:rPr lang="en-US" baseline="0" dirty="0"/>
              <a:t>If the parameter has &lt;&gt; angle brackets it must be in the examples table.</a:t>
            </a:r>
          </a:p>
          <a:p>
            <a:r>
              <a:rPr lang="en-US" baseline="0" dirty="0"/>
              <a:t>If the parameter never changes don’t put it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3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</a:t>
            </a:r>
            <a:r>
              <a:rPr lang="en-US" baseline="0" dirty="0"/>
              <a:t> have another type of table called a Data Table or Step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example the scenario contains both a step table and a scenario outline example table</a:t>
            </a:r>
          </a:p>
          <a:p>
            <a:endParaRPr lang="en-US" baseline="0" dirty="0"/>
          </a:p>
          <a:p>
            <a:r>
              <a:rPr lang="en-US" baseline="0" dirty="0"/>
              <a:t>Notice the Scenario Outline table must be at the bottom under the Examples: keyword but the Step Table is right after the corresponding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Gherkin doesn’t have to be connected to cucumber or test automation.</a:t>
            </a:r>
          </a:p>
          <a:p>
            <a:r>
              <a:rPr lang="en-US" dirty="0"/>
              <a:t>Many use it as</a:t>
            </a:r>
            <a:r>
              <a:rPr lang="en-US" baseline="0" dirty="0"/>
              <a:t> a standardized way of creating requirements in the form of acceptance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discussed previously scenario outlines will execute</a:t>
            </a:r>
            <a:r>
              <a:rPr lang="en-US" baseline="0" dirty="0"/>
              <a:t> in a loop.  Each loop using a different row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1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on each loop unlike an examples table a step table will use all the data in its table every time it is ran.</a:t>
            </a:r>
          </a:p>
          <a:p>
            <a:endParaRPr lang="en-US" baseline="0" dirty="0"/>
          </a:p>
          <a:p>
            <a:r>
              <a:rPr lang="en-US" baseline="0" dirty="0"/>
              <a:t>So each time we loop the examples table we are verifying all using all of the data from the step table each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4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Step table can be used in a standard scenario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8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background is a common step</a:t>
            </a:r>
            <a:r>
              <a:rPr lang="en-US" baseline="0" dirty="0"/>
              <a:t> which happens before each scenario.  This usually includes some kind of precondition or setup which has to happen for ever single scenario in a feature file.</a:t>
            </a:r>
          </a:p>
          <a:p>
            <a:r>
              <a:rPr lang="en-US" baseline="0" dirty="0"/>
              <a:t>If there are any scenarios where the first step is not the same as the background then you can not use a background</a:t>
            </a:r>
          </a:p>
          <a:p>
            <a:endParaRPr lang="en-US" baseline="0" dirty="0"/>
          </a:p>
          <a:p>
            <a:r>
              <a:rPr lang="en-US" baseline="0" dirty="0"/>
              <a:t>You cannot use data from an example table in a background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we have</a:t>
            </a:r>
            <a:r>
              <a:rPr lang="en-US" baseline="0" dirty="0"/>
              <a:t> 3 scenarios where the first step is always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5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each scenario has the same precondition we can move it out into a background. </a:t>
            </a:r>
          </a:p>
          <a:p>
            <a:r>
              <a:rPr lang="en-US" baseline="0" dirty="0"/>
              <a:t>Backgrounds can be more than 1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0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step definition is how cucumber matches the plain English step to a section of executable code.</a:t>
            </a:r>
          </a:p>
          <a:p>
            <a:endParaRPr lang="en-US" baseline="0" dirty="0"/>
          </a:p>
          <a:p>
            <a:r>
              <a:rPr lang="en-US" baseline="0" dirty="0"/>
              <a:t>This is step which will match the above step and use anything in the quotes “” as parameters in the </a:t>
            </a:r>
            <a:r>
              <a:rPr lang="en-US" baseline="0" dirty="0" err="1"/>
              <a:t>step_definition</a:t>
            </a:r>
            <a:endParaRPr lang="en-US" baseline="0" dirty="0"/>
          </a:p>
          <a:p>
            <a:r>
              <a:rPr lang="en-US" baseline="0" dirty="0"/>
              <a:t>Given when and then are ignored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6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Gherkin is written</a:t>
            </a:r>
            <a:r>
              <a:rPr lang="en-US" baseline="0" dirty="0"/>
              <a:t> in plain English (Or what ever language you are using).  It is meant to be readable by anyone.  </a:t>
            </a:r>
            <a:r>
              <a:rPr lang="en-US" dirty="0"/>
              <a:t>By Following the gherkin standards on when to</a:t>
            </a:r>
            <a:r>
              <a:rPr lang="en-US" baseline="0" dirty="0"/>
              <a:t> use what keyword it helps promote standardization and readability.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Cucumber</a:t>
            </a:r>
            <a:r>
              <a:rPr lang="en-US" baseline="0" dirty="0"/>
              <a:t> was originally developed for use with Ruby but has since been ported to many different languages.</a:t>
            </a:r>
          </a:p>
          <a:p>
            <a:r>
              <a:rPr lang="en-US" baseline="0" dirty="0"/>
              <a:t>Cucumber will take a feature file as an input and try to find corresponding code to execute for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feature file is a description of a single feature of an application</a:t>
            </a:r>
          </a:p>
          <a:p>
            <a:r>
              <a:rPr lang="en-US" dirty="0"/>
              <a:t>Login</a:t>
            </a:r>
            <a:r>
              <a:rPr lang="en-US" baseline="0" dirty="0"/>
              <a:t> would be an example of this</a:t>
            </a:r>
          </a:p>
          <a:p>
            <a:r>
              <a:rPr lang="en-US" baseline="0" dirty="0"/>
              <a:t>A feature file contains multiple tests</a:t>
            </a:r>
          </a:p>
          <a:p>
            <a:r>
              <a:rPr lang="en-US" baseline="0" dirty="0"/>
              <a:t>These are called scenarios</a:t>
            </a:r>
          </a:p>
          <a:p>
            <a:r>
              <a:rPr lang="en-US" baseline="0" dirty="0"/>
              <a:t>Scenarios contain steps written in the Given, When, Then Gherkin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only one</a:t>
            </a:r>
            <a:r>
              <a:rPr lang="en-US" baseline="0" dirty="0"/>
              <a:t> Feature: keyword in a feature file but there are multiple Scenario: or Scenario Outline: keywords.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Given(precondition)</a:t>
            </a:r>
            <a:r>
              <a:rPr lang="en-US" baseline="0" dirty="0"/>
              <a:t> – I am on the homepage</a:t>
            </a:r>
          </a:p>
          <a:p>
            <a:r>
              <a:rPr lang="en-US" baseline="0" dirty="0"/>
              <a:t>When (Action) – I login as “</a:t>
            </a:r>
            <a:r>
              <a:rPr lang="en-US" baseline="0" dirty="0" err="1"/>
              <a:t>gherkin_test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And (Connected to above step. i.e. When) I navigate to the “My Account” page</a:t>
            </a:r>
          </a:p>
          <a:p>
            <a:r>
              <a:rPr lang="en-US" dirty="0"/>
              <a:t>And (Action</a:t>
            </a:r>
            <a:r>
              <a:rPr lang="en-US" baseline="0" dirty="0"/>
              <a:t> again)</a:t>
            </a:r>
          </a:p>
          <a:p>
            <a:r>
              <a:rPr lang="en-US" baseline="0" dirty="0"/>
              <a:t>Then (Results) – I should be on the “My List”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two examples are truncated scenarios.  I have removed</a:t>
            </a:r>
            <a:r>
              <a:rPr lang="en-US" baseline="0" dirty="0"/>
              <a:t> the other steps to prevent confusion.</a:t>
            </a:r>
          </a:p>
          <a:p>
            <a:endParaRPr lang="en-US" baseline="0" dirty="0"/>
          </a:p>
          <a:p>
            <a:r>
              <a:rPr lang="en-US" baseline="0" dirty="0"/>
              <a:t>These two features will execute the same tests but the scenario outline does it in a cleaner and more maintainable manner.</a:t>
            </a:r>
          </a:p>
          <a:p>
            <a:endParaRPr lang="en-US" baseline="0" dirty="0"/>
          </a:p>
          <a:p>
            <a:r>
              <a:rPr lang="en-US" baseline="0" dirty="0"/>
              <a:t>First thing to know is that the string you want to replace has to be surrounded with the angle brackets &lt;&gt;</a:t>
            </a:r>
          </a:p>
          <a:p>
            <a:r>
              <a:rPr lang="en-US" baseline="0" dirty="0"/>
              <a:t>And it has to match the correct header from the examples table.</a:t>
            </a:r>
          </a:p>
          <a:p>
            <a:r>
              <a:rPr lang="en-US" baseline="0" dirty="0"/>
              <a:t>We use “” to help show what words are parameters and can be easily swapped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2404534"/>
            <a:ext cx="8384770" cy="1646302"/>
          </a:xfrm>
        </p:spPr>
        <p:txBody>
          <a:bodyPr/>
          <a:lstStyle/>
          <a:p>
            <a:r>
              <a:rPr lang="en-US" dirty="0"/>
              <a:t>Introduction to Cucumber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Jared Sheffer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2" y="88438"/>
            <a:ext cx="6981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Real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I am on the homepage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>
                <a:solidFill>
                  <a:schemeClr val="tx1"/>
                </a:solidFill>
              </a:rPr>
              <a:t> I login as “</a:t>
            </a:r>
            <a:r>
              <a:rPr lang="en-US" sz="2200" dirty="0" err="1">
                <a:solidFill>
                  <a:schemeClr val="tx1"/>
                </a:solidFill>
              </a:rPr>
              <a:t>gherkin_test</a:t>
            </a:r>
            <a:r>
              <a:rPr lang="en-US" sz="2200" dirty="0">
                <a:solidFill>
                  <a:schemeClr val="tx1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navigate to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click on the “My Lists” element on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I should be on the “My Lists” page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196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Gherkin: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A Scenario Outline will run as a unique scenario for each line in it’s examples table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54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99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8" y="129608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956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2" y="1147805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" y="1156043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6" y="1188904"/>
            <a:ext cx="9274002" cy="50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9" y="1179183"/>
            <a:ext cx="10123985" cy="3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9" y="1179183"/>
            <a:ext cx="10123985" cy="397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08" y="1179183"/>
            <a:ext cx="10123986" cy="3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7" y="1179182"/>
            <a:ext cx="10043228" cy="36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9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5320145"/>
          </a:xfrm>
        </p:spPr>
        <p:txBody>
          <a:bodyPr/>
          <a:lstStyle/>
          <a:p>
            <a:r>
              <a:rPr lang="en-US" sz="4000" dirty="0"/>
              <a:t>What are BDD &amp; ATDD?</a:t>
            </a:r>
          </a:p>
          <a:p>
            <a:endParaRPr lang="en-US" sz="4000" dirty="0"/>
          </a:p>
          <a:p>
            <a:r>
              <a:rPr lang="en-US" sz="4000" dirty="0"/>
              <a:t>What is Gherkin?</a:t>
            </a:r>
          </a:p>
          <a:p>
            <a:endParaRPr lang="en-US" sz="4000" dirty="0"/>
          </a:p>
          <a:p>
            <a:r>
              <a:rPr lang="en-US" sz="4000" dirty="0"/>
              <a:t>What is Cucumber?</a:t>
            </a:r>
          </a:p>
          <a:p>
            <a:endParaRPr lang="en-US" sz="4000" dirty="0"/>
          </a:p>
          <a:p>
            <a:r>
              <a:rPr lang="en-US" sz="4000" dirty="0"/>
              <a:t>What is a Step Definition?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3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44652"/>
            <a:ext cx="10343233" cy="45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Scenario outlines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Example Table  Loop full scenario for each row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Step Table  All data is used in at once</a:t>
            </a:r>
          </a:p>
          <a:p>
            <a:pPr lvl="2"/>
            <a:endParaRPr lang="en-US" sz="20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726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634203" cy="42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39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8" y="1139569"/>
            <a:ext cx="1107130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9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3" y="1180755"/>
            <a:ext cx="11071308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6085"/>
            <a:ext cx="11056307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7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39245"/>
            <a:ext cx="10762089" cy="25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BDD &amp; ATDD?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Behavior Driven Development</a:t>
            </a:r>
          </a:p>
          <a:p>
            <a:pPr lvl="1"/>
            <a:r>
              <a:rPr lang="en-US" sz="2200" dirty="0"/>
              <a:t>Describes overall behaviors of the system</a:t>
            </a:r>
          </a:p>
          <a:p>
            <a:pPr lvl="1"/>
            <a:r>
              <a:rPr lang="en-US" sz="2200" dirty="0"/>
              <a:t>Customer focused</a:t>
            </a:r>
          </a:p>
          <a:p>
            <a:r>
              <a:rPr lang="en-US" sz="2400" dirty="0"/>
              <a:t>Acceptance Test Driven Development</a:t>
            </a:r>
          </a:p>
          <a:p>
            <a:pPr lvl="1"/>
            <a:r>
              <a:rPr lang="en-US" sz="2200" dirty="0"/>
              <a:t>Defines tests which act as requirements for the system</a:t>
            </a:r>
          </a:p>
          <a:p>
            <a:pPr lvl="1"/>
            <a:r>
              <a:rPr lang="en-US" sz="2200" dirty="0"/>
              <a:t>Development focused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61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750744"/>
            <a:ext cx="10762089" cy="26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95" y="2372008"/>
            <a:ext cx="3693994" cy="1574639"/>
          </a:xfrm>
        </p:spPr>
        <p:txBody>
          <a:bodyPr>
            <a:noAutofit/>
          </a:bodyPr>
          <a:lstStyle/>
          <a:p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87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Gherkin is the language Cucumber uses to define test cases</a:t>
            </a:r>
          </a:p>
          <a:p>
            <a:endParaRPr lang="en-US" sz="2400" dirty="0"/>
          </a:p>
          <a:p>
            <a:r>
              <a:rPr lang="en-US" sz="2400" dirty="0"/>
              <a:t>Non-technical</a:t>
            </a:r>
          </a:p>
          <a:p>
            <a:endParaRPr lang="en-US" sz="2400" dirty="0"/>
          </a:p>
          <a:p>
            <a:r>
              <a:rPr lang="en-US" sz="2400" dirty="0"/>
              <a:t>Human readable</a:t>
            </a:r>
          </a:p>
          <a:p>
            <a:endParaRPr lang="en-US" sz="2400" dirty="0"/>
          </a:p>
          <a:p>
            <a:r>
              <a:rPr lang="en-US" sz="2400" dirty="0"/>
              <a:t>Helps enforce firm, unambiguous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Keywords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results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17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Given, When, Then, But or And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135" y="2081568"/>
            <a:ext cx="9428085" cy="2737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– Precondition or setup (Must be first)</a:t>
            </a:r>
          </a:p>
          <a:p>
            <a:pPr marL="0" indent="0">
              <a:buNone/>
            </a:pPr>
            <a:r>
              <a:rPr lang="en-US" sz="2400" dirty="0"/>
              <a:t>When – Action </a:t>
            </a:r>
          </a:p>
          <a:p>
            <a:pPr marL="0" indent="0">
              <a:buNone/>
            </a:pPr>
            <a:r>
              <a:rPr lang="en-US" sz="2400" dirty="0"/>
              <a:t>Then – Assertion (Must be last)</a:t>
            </a:r>
          </a:p>
          <a:p>
            <a:pPr marL="0" indent="0">
              <a:buNone/>
            </a:pPr>
            <a:r>
              <a:rPr lang="en-US" sz="2400" dirty="0"/>
              <a:t>And, But – Wild cards (They match the keyword above them)</a:t>
            </a:r>
          </a:p>
          <a:p>
            <a:pPr marL="0" indent="0">
              <a:buNone/>
            </a:pPr>
            <a:r>
              <a:rPr lang="en-US" sz="2400" dirty="0"/>
              <a:t>But – Generally negative assertion</a:t>
            </a:r>
          </a:p>
        </p:txBody>
      </p:sp>
    </p:spTree>
    <p:extLst>
      <p:ext uri="{BB962C8B-B14F-4D97-AF65-F5344CB8AC3E}">
        <p14:creationId xmlns:p14="http://schemas.microsoft.com/office/powerpoint/2010/main" val="19063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Cucumber?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596668" cy="4848837"/>
          </a:xfrm>
        </p:spPr>
        <p:txBody>
          <a:bodyPr>
            <a:normAutofit/>
          </a:bodyPr>
          <a:lstStyle/>
          <a:p>
            <a:r>
              <a:rPr lang="en-US" sz="2000" dirty="0"/>
              <a:t>Open source tool for test automation</a:t>
            </a:r>
          </a:p>
          <a:p>
            <a:endParaRPr lang="en-US" sz="2000" dirty="0"/>
          </a:p>
          <a:p>
            <a:r>
              <a:rPr lang="en-US" sz="2000" dirty="0"/>
              <a:t>Tests are written in Gherkin</a:t>
            </a:r>
          </a:p>
          <a:p>
            <a:endParaRPr lang="en-US" sz="2000" dirty="0"/>
          </a:p>
          <a:p>
            <a:r>
              <a:rPr lang="en-US" sz="2000" dirty="0"/>
              <a:t>Uses regular expressions to match Gherkin to a Cucumber step</a:t>
            </a:r>
          </a:p>
          <a:p>
            <a:endParaRPr lang="en-US" sz="2000" dirty="0"/>
          </a:p>
          <a:p>
            <a:r>
              <a:rPr lang="en-US" sz="2000" dirty="0"/>
              <a:t>Cucumber step is what wraps the automation code</a:t>
            </a:r>
          </a:p>
          <a:p>
            <a:endParaRPr lang="en-US" sz="2000" dirty="0"/>
          </a:p>
          <a:p>
            <a:r>
              <a:rPr lang="en-US" sz="2000" dirty="0"/>
              <a:t>Cucumber has implementations in:</a:t>
            </a:r>
          </a:p>
          <a:p>
            <a:pPr lvl="1"/>
            <a:r>
              <a:rPr lang="en-US" sz="2000" dirty="0"/>
              <a:t>Ruby, </a:t>
            </a:r>
            <a:r>
              <a:rPr lang="en-US" sz="2000" dirty="0" err="1"/>
              <a:t>Jruby</a:t>
            </a:r>
            <a:r>
              <a:rPr lang="en-US" sz="2000" dirty="0"/>
              <a:t>, Java, Groovy, </a:t>
            </a:r>
            <a:r>
              <a:rPr lang="en-US" sz="2000" dirty="0" err="1"/>
              <a:t>Javasctipt</a:t>
            </a:r>
            <a:r>
              <a:rPr lang="en-US" sz="2000" dirty="0"/>
              <a:t>, .NET, PHP, C++,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What is Cucumber?	</a:t>
            </a:r>
            <a:br>
              <a:rPr lang="en-US" dirty="0"/>
            </a:br>
            <a:r>
              <a:rPr lang="en-US" dirty="0"/>
              <a:t>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Features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Scenarios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Steps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04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What is Cucumber?	</a:t>
            </a:r>
            <a:br>
              <a:rPr lang="en-US" dirty="0"/>
            </a:br>
            <a:r>
              <a:rPr lang="en-US" dirty="0"/>
              <a:t>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Features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Scenarios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Steps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7" y="1136973"/>
            <a:ext cx="10014333" cy="50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3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</TotalTime>
  <Words>1369</Words>
  <Application>Microsoft Office PowerPoint</Application>
  <PresentationFormat>Widescreen</PresentationFormat>
  <Paragraphs>224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Trebuchet MS</vt:lpstr>
      <vt:lpstr>Wingdings</vt:lpstr>
      <vt:lpstr>Wingdings 3</vt:lpstr>
      <vt:lpstr>Facet</vt:lpstr>
      <vt:lpstr>Introduction to Cucumber</vt:lpstr>
      <vt:lpstr>Overview</vt:lpstr>
      <vt:lpstr>What are BDD &amp; ATDD? </vt:lpstr>
      <vt:lpstr>What is Gherkin? </vt:lpstr>
      <vt:lpstr>What is Gherkin?  Keywords</vt:lpstr>
      <vt:lpstr>Given, When, Then, But or And </vt:lpstr>
      <vt:lpstr>What is Cucumber? </vt:lpstr>
      <vt:lpstr>What is Cucumber?  Feature File</vt:lpstr>
      <vt:lpstr>What is Cucumber?  Feature File</vt:lpstr>
      <vt:lpstr>What is Gherkin?  Real World Example</vt:lpstr>
      <vt:lpstr>Gherkin:  Scenario Outline</vt:lpstr>
      <vt:lpstr>Gherkin:   Scenario Outline</vt:lpstr>
      <vt:lpstr>Gherkin:   Scenario Outline</vt:lpstr>
      <vt:lpstr>Gherkin: Scenario Outline</vt:lpstr>
      <vt:lpstr>Gherkin:   Scenario Outline</vt:lpstr>
      <vt:lpstr>Gherkin:   Scenario Outline</vt:lpstr>
      <vt:lpstr>Gherkin:   Scenario Outline</vt:lpstr>
      <vt:lpstr>Gherkin:   Scenario Outline</vt:lpstr>
      <vt:lpstr>Gherkin:   Scenario Outline</vt:lpstr>
      <vt:lpstr>Gherkin: Scenario Outline</vt:lpstr>
      <vt:lpstr>Gherkin: Steps Table</vt:lpstr>
      <vt:lpstr>Gherkin: Steps Table</vt:lpstr>
      <vt:lpstr>Gherkin: Steps Table</vt:lpstr>
      <vt:lpstr>Gherkin: Steps Table</vt:lpstr>
      <vt:lpstr>Gherkin: Steps Table</vt:lpstr>
      <vt:lpstr>Gherkin:   Background</vt:lpstr>
      <vt:lpstr>Gherkin: Background</vt:lpstr>
      <vt:lpstr>Gherkin:   Background</vt:lpstr>
      <vt:lpstr>What is a Step Definition?  </vt:lpstr>
      <vt:lpstr>What is a Step Definition? 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Cucumber</dc:title>
  <dc:creator>Sheffer, Jared</dc:creator>
  <cp:lastModifiedBy>Sheffer, Jared</cp:lastModifiedBy>
  <cp:revision>26</cp:revision>
  <dcterms:created xsi:type="dcterms:W3CDTF">2017-04-25T12:24:16Z</dcterms:created>
  <dcterms:modified xsi:type="dcterms:W3CDTF">2017-05-18T14:51:32Z</dcterms:modified>
</cp:coreProperties>
</file>