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58" r:id="rId3"/>
    <p:sldId id="283" r:id="rId4"/>
    <p:sldId id="285" r:id="rId5"/>
    <p:sldId id="298" r:id="rId6"/>
    <p:sldId id="299" r:id="rId7"/>
    <p:sldId id="300" r:id="rId8"/>
    <p:sldId id="301" r:id="rId9"/>
    <p:sldId id="303" r:id="rId10"/>
    <p:sldId id="304" r:id="rId11"/>
    <p:sldId id="305" r:id="rId12"/>
    <p:sldId id="306" r:id="rId13"/>
    <p:sldId id="307" r:id="rId14"/>
    <p:sldId id="296" r:id="rId15"/>
    <p:sldId id="314" r:id="rId16"/>
    <p:sldId id="297" r:id="rId17"/>
    <p:sldId id="293" r:id="rId18"/>
    <p:sldId id="294" r:id="rId19"/>
    <p:sldId id="295" r:id="rId20"/>
    <p:sldId id="309" r:id="rId21"/>
    <p:sldId id="310" r:id="rId22"/>
    <p:sldId id="311" r:id="rId23"/>
    <p:sldId id="312" r:id="rId24"/>
    <p:sldId id="313" r:id="rId25"/>
    <p:sldId id="287" r:id="rId26"/>
    <p:sldId id="288" r:id="rId27"/>
    <p:sldId id="289" r:id="rId28"/>
    <p:sldId id="290" r:id="rId29"/>
    <p:sldId id="292" r:id="rId30"/>
    <p:sldId id="291" r:id="rId31"/>
    <p:sldId id="308" r:id="rId32"/>
    <p:sldId id="280" r:id="rId3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805" autoAdjust="0"/>
  </p:normalViewPr>
  <p:slideViewPr>
    <p:cSldViewPr snapToGrid="0">
      <p:cViewPr varScale="1">
        <p:scale>
          <a:sx n="88" d="100"/>
          <a:sy n="88" d="100"/>
        </p:scale>
        <p:origin x="141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9755D4B1-9DCA-4E3F-AAD5-8BF99062DCE1}" type="datetimeFigureOut">
              <a:rPr lang="en-US" smtClean="0"/>
              <a:t>5/18/2017</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8F84C-AC76-410F-97D1-9581A6831C40}" type="slidenum">
              <a:rPr lang="en-US" smtClean="0"/>
              <a:t>‹#›</a:t>
            </a:fld>
            <a:endParaRPr lang="en-US"/>
          </a:p>
        </p:txBody>
      </p:sp>
    </p:spTree>
    <p:extLst>
      <p:ext uri="{BB962C8B-B14F-4D97-AF65-F5344CB8AC3E}">
        <p14:creationId xmlns:p14="http://schemas.microsoft.com/office/powerpoint/2010/main" val="2409561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7332281-563B-40DE-B869-7269C9762D99}" type="datetimeFigureOut">
              <a:rPr lang="en-US" smtClean="0"/>
              <a:t>5/18/2017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BE27212-2C86-46BA-911A-2D09A9F2526F}" type="slidenum">
              <a:rPr lang="en-US" smtClean="0"/>
              <a:t>‹#›</a:t>
            </a:fld>
            <a:endParaRPr lang="en-US"/>
          </a:p>
        </p:txBody>
      </p:sp>
    </p:spTree>
    <p:extLst>
      <p:ext uri="{BB962C8B-B14F-4D97-AF65-F5344CB8AC3E}">
        <p14:creationId xmlns:p14="http://schemas.microsoft.com/office/powerpoint/2010/main" val="125821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E27212-2C86-46BA-911A-2D09A9F2526F}" type="slidenum">
              <a:rPr lang="en-US" smtClean="0"/>
              <a:t>1</a:t>
            </a:fld>
            <a:endParaRPr lang="en-US"/>
          </a:p>
        </p:txBody>
      </p:sp>
    </p:spTree>
    <p:extLst>
      <p:ext uri="{BB962C8B-B14F-4D97-AF65-F5344CB8AC3E}">
        <p14:creationId xmlns:p14="http://schemas.microsoft.com/office/powerpoint/2010/main" val="403174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Each scenario in a feature needs to make sense and be able to be executed independently of any other scenario. This means, in a feature we cannot build dependency between scenarios.</a:t>
            </a:r>
            <a:endParaRPr lang="en-US" baseline="0" dirty="0"/>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10</a:t>
            </a:fld>
            <a:endParaRPr lang="en-US"/>
          </a:p>
        </p:txBody>
      </p:sp>
    </p:spTree>
    <p:extLst>
      <p:ext uri="{BB962C8B-B14F-4D97-AF65-F5344CB8AC3E}">
        <p14:creationId xmlns:p14="http://schemas.microsoft.com/office/powerpoint/2010/main" val="399157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scenario requires the first to run.</a:t>
            </a:r>
            <a:endParaRPr lang="en-US" baseline="0" dirty="0"/>
          </a:p>
        </p:txBody>
      </p:sp>
      <p:sp>
        <p:nvSpPr>
          <p:cNvPr id="4" name="Slide Number Placeholder 3"/>
          <p:cNvSpPr>
            <a:spLocks noGrp="1"/>
          </p:cNvSpPr>
          <p:nvPr>
            <p:ph type="sldNum" sz="quarter" idx="10"/>
          </p:nvPr>
        </p:nvSpPr>
        <p:spPr/>
        <p:txBody>
          <a:bodyPr/>
          <a:lstStyle/>
          <a:p>
            <a:fld id="{2BE27212-2C86-46BA-911A-2D09A9F2526F}" type="slidenum">
              <a:rPr lang="en-US" smtClean="0"/>
              <a:t>11</a:t>
            </a:fld>
            <a:endParaRPr lang="en-US"/>
          </a:p>
        </p:txBody>
      </p:sp>
    </p:spTree>
    <p:extLst>
      <p:ext uri="{BB962C8B-B14F-4D97-AF65-F5344CB8AC3E}">
        <p14:creationId xmlns:p14="http://schemas.microsoft.com/office/powerpoint/2010/main" val="3167363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combined both scenarios into one</a:t>
            </a:r>
            <a:endParaRPr lang="en-US" baseline="0" dirty="0"/>
          </a:p>
        </p:txBody>
      </p:sp>
      <p:sp>
        <p:nvSpPr>
          <p:cNvPr id="4" name="Slide Number Placeholder 3"/>
          <p:cNvSpPr>
            <a:spLocks noGrp="1"/>
          </p:cNvSpPr>
          <p:nvPr>
            <p:ph type="sldNum" sz="quarter" idx="10"/>
          </p:nvPr>
        </p:nvSpPr>
        <p:spPr/>
        <p:txBody>
          <a:bodyPr/>
          <a:lstStyle/>
          <a:p>
            <a:fld id="{2BE27212-2C86-46BA-911A-2D09A9F2526F}" type="slidenum">
              <a:rPr lang="en-US" smtClean="0"/>
              <a:t>12</a:t>
            </a:fld>
            <a:endParaRPr lang="en-US"/>
          </a:p>
        </p:txBody>
      </p:sp>
    </p:spTree>
    <p:extLst>
      <p:ext uri="{BB962C8B-B14F-4D97-AF65-F5344CB8AC3E}">
        <p14:creationId xmlns:p14="http://schemas.microsoft.com/office/powerpoint/2010/main" val="316736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best if every one of your steps has to execute these 2 steps first.</a:t>
            </a:r>
            <a:endParaRPr lang="en-US" baseline="0" dirty="0"/>
          </a:p>
        </p:txBody>
      </p:sp>
      <p:sp>
        <p:nvSpPr>
          <p:cNvPr id="4" name="Slide Number Placeholder 3"/>
          <p:cNvSpPr>
            <a:spLocks noGrp="1"/>
          </p:cNvSpPr>
          <p:nvPr>
            <p:ph type="sldNum" sz="quarter" idx="10"/>
          </p:nvPr>
        </p:nvSpPr>
        <p:spPr/>
        <p:txBody>
          <a:bodyPr/>
          <a:lstStyle/>
          <a:p>
            <a:fld id="{2BE27212-2C86-46BA-911A-2D09A9F2526F}" type="slidenum">
              <a:rPr lang="en-US" smtClean="0"/>
              <a:t>13</a:t>
            </a:fld>
            <a:endParaRPr lang="en-US"/>
          </a:p>
        </p:txBody>
      </p:sp>
    </p:spTree>
    <p:extLst>
      <p:ext uri="{BB962C8B-B14F-4D97-AF65-F5344CB8AC3E}">
        <p14:creationId xmlns:p14="http://schemas.microsoft.com/office/powerpoint/2010/main" val="3167363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Numbering your scenarios will help find it’s location if it fails.</a:t>
            </a:r>
          </a:p>
          <a:p>
            <a:r>
              <a:rPr lang="en-US" sz="1300" dirty="0"/>
              <a:t>The numbering should follow the format of </a:t>
            </a:r>
            <a:r>
              <a:rPr lang="en-US" sz="1300" dirty="0" err="1"/>
              <a:t>ProjectName_FeatureName_NumberOfTheScenario</a:t>
            </a:r>
            <a:endParaRPr lang="en-US" sz="1300" dirty="0"/>
          </a:p>
        </p:txBody>
      </p:sp>
      <p:sp>
        <p:nvSpPr>
          <p:cNvPr id="4" name="Slide Number Placeholder 3"/>
          <p:cNvSpPr>
            <a:spLocks noGrp="1"/>
          </p:cNvSpPr>
          <p:nvPr>
            <p:ph type="sldNum" sz="quarter" idx="10"/>
          </p:nvPr>
        </p:nvSpPr>
        <p:spPr/>
        <p:txBody>
          <a:bodyPr/>
          <a:lstStyle/>
          <a:p>
            <a:fld id="{2BE27212-2C86-46BA-911A-2D09A9F2526F}" type="slidenum">
              <a:rPr lang="en-US" smtClean="0"/>
              <a:t>14</a:t>
            </a:fld>
            <a:endParaRPr lang="en-US"/>
          </a:p>
        </p:txBody>
      </p:sp>
    </p:spTree>
    <p:extLst>
      <p:ext uri="{BB962C8B-B14F-4D97-AF65-F5344CB8AC3E}">
        <p14:creationId xmlns:p14="http://schemas.microsoft.com/office/powerpoint/2010/main" val="399157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allows you to easily trace a scenario to a requirement.</a:t>
            </a:r>
          </a:p>
          <a:p>
            <a:r>
              <a:rPr lang="en-US" baseline="0" dirty="0"/>
              <a:t>This helps to verify that you have complete coverage for that requirement even if it changes</a:t>
            </a:r>
          </a:p>
          <a:p>
            <a:r>
              <a:rPr lang="en-US" baseline="0" dirty="0"/>
              <a:t>If you keep a common format for this connection then you can code a formatter as part of your test execution to show for example how many of a particular requirement ran or failed</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15</a:t>
            </a:fld>
            <a:endParaRPr lang="en-US"/>
          </a:p>
        </p:txBody>
      </p:sp>
    </p:spTree>
    <p:extLst>
      <p:ext uri="{BB962C8B-B14F-4D97-AF65-F5344CB8AC3E}">
        <p14:creationId xmlns:p14="http://schemas.microsoft.com/office/powerpoint/2010/main" val="943788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requirement id should come from the repository</a:t>
            </a:r>
            <a:r>
              <a:rPr lang="en-US" baseline="0" dirty="0"/>
              <a:t> where your requirements are recorded such as Jira, </a:t>
            </a:r>
            <a:r>
              <a:rPr lang="en-US" baseline="0" dirty="0" err="1"/>
              <a:t>TeamForge</a:t>
            </a:r>
            <a:r>
              <a:rPr lang="en-US" baseline="0" dirty="0"/>
              <a:t>, RTC, etc.</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16</a:t>
            </a:fld>
            <a:endParaRPr lang="en-US"/>
          </a:p>
        </p:txBody>
      </p:sp>
    </p:spTree>
    <p:extLst>
      <p:ext uri="{BB962C8B-B14F-4D97-AF65-F5344CB8AC3E}">
        <p14:creationId xmlns:p14="http://schemas.microsoft.com/office/powerpoint/2010/main" val="3751804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E27212-2C86-46BA-911A-2D09A9F2526F}" type="slidenum">
              <a:rPr lang="en-US" smtClean="0"/>
              <a:t>17</a:t>
            </a:fld>
            <a:endParaRPr lang="en-US"/>
          </a:p>
        </p:txBody>
      </p:sp>
    </p:spTree>
    <p:extLst>
      <p:ext uri="{BB962C8B-B14F-4D97-AF65-F5344CB8AC3E}">
        <p14:creationId xmlns:p14="http://schemas.microsoft.com/office/powerpoint/2010/main" val="1865568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text compare</a:t>
            </a:r>
            <a:r>
              <a:rPr lang="en-US" baseline="0" dirty="0"/>
              <a:t> tools to quickly compare two scenarios.</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18</a:t>
            </a:fld>
            <a:endParaRPr lang="en-US"/>
          </a:p>
        </p:txBody>
      </p:sp>
    </p:spTree>
    <p:extLst>
      <p:ext uri="{BB962C8B-B14F-4D97-AF65-F5344CB8AC3E}">
        <p14:creationId xmlns:p14="http://schemas.microsoft.com/office/powerpoint/2010/main" val="1596659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Outlines</a:t>
            </a:r>
            <a:r>
              <a:rPr lang="en-US" baseline="0" dirty="0"/>
              <a:t> are the best way to combine similar scenarios</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19</a:t>
            </a:fld>
            <a:endParaRPr lang="en-US"/>
          </a:p>
        </p:txBody>
      </p:sp>
    </p:spTree>
    <p:extLst>
      <p:ext uri="{BB962C8B-B14F-4D97-AF65-F5344CB8AC3E}">
        <p14:creationId xmlns:p14="http://schemas.microsoft.com/office/powerpoint/2010/main" val="10668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reviewing</a:t>
            </a:r>
            <a:r>
              <a:rPr lang="en-US" baseline="0" dirty="0"/>
              <a:t> some suggested best practices which I have seen succeed on many Cucumber Automation projects.</a:t>
            </a:r>
          </a:p>
          <a:p>
            <a:r>
              <a:rPr lang="en-US" baseline="0" dirty="0"/>
              <a:t>Our focus will be on (What) the best practice is.</a:t>
            </a:r>
          </a:p>
          <a:p>
            <a:r>
              <a:rPr lang="en-US" baseline="0" dirty="0"/>
              <a:t>And (Why) these best practices will help increase team efficiency and maintainability of the scripts</a:t>
            </a:r>
          </a:p>
          <a:p>
            <a:r>
              <a:rPr lang="en-US" baseline="0" dirty="0"/>
              <a:t>And Lastly (How) can we do this.  I will go over a couple examples and take questions</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a:t>
            </a:fld>
            <a:endParaRPr lang="en-US"/>
          </a:p>
        </p:txBody>
      </p:sp>
    </p:spTree>
    <p:extLst>
      <p:ext uri="{BB962C8B-B14F-4D97-AF65-F5344CB8AC3E}">
        <p14:creationId xmlns:p14="http://schemas.microsoft.com/office/powerpoint/2010/main" val="2052685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Tables which are not formatted will be nearly impossible to read.</a:t>
            </a:r>
          </a:p>
        </p:txBody>
      </p:sp>
      <p:sp>
        <p:nvSpPr>
          <p:cNvPr id="4" name="Slide Number Placeholder 3"/>
          <p:cNvSpPr>
            <a:spLocks noGrp="1"/>
          </p:cNvSpPr>
          <p:nvPr>
            <p:ph type="sldNum" sz="quarter" idx="10"/>
          </p:nvPr>
        </p:nvSpPr>
        <p:spPr/>
        <p:txBody>
          <a:bodyPr/>
          <a:lstStyle/>
          <a:p>
            <a:fld id="{2BE27212-2C86-46BA-911A-2D09A9F2526F}" type="slidenum">
              <a:rPr lang="en-US" smtClean="0"/>
              <a:t>20</a:t>
            </a:fld>
            <a:endParaRPr lang="en-US"/>
          </a:p>
        </p:txBody>
      </p:sp>
    </p:spTree>
    <p:extLst>
      <p:ext uri="{BB962C8B-B14F-4D97-AF65-F5344CB8AC3E}">
        <p14:creationId xmlns:p14="http://schemas.microsoft.com/office/powerpoint/2010/main" val="1433112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colon helps show that this</a:t>
            </a:r>
            <a:r>
              <a:rPr lang="en-US" baseline="0" dirty="0"/>
              <a:t> step should always be followed by a data table.</a:t>
            </a:r>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21</a:t>
            </a:fld>
            <a:endParaRPr lang="en-US"/>
          </a:p>
        </p:txBody>
      </p:sp>
    </p:spTree>
    <p:extLst>
      <p:ext uri="{BB962C8B-B14F-4D97-AF65-F5344CB8AC3E}">
        <p14:creationId xmlns:p14="http://schemas.microsoft.com/office/powerpoint/2010/main" val="2460385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There is a good chance that when you start writing Gherkin you’ll start with an Imperative style of scenarios.</a:t>
            </a:r>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22</a:t>
            </a:fld>
            <a:endParaRPr lang="en-US"/>
          </a:p>
        </p:txBody>
      </p:sp>
    </p:spTree>
    <p:extLst>
      <p:ext uri="{BB962C8B-B14F-4D97-AF65-F5344CB8AC3E}">
        <p14:creationId xmlns:p14="http://schemas.microsoft.com/office/powerpoint/2010/main" val="816966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Many people prefer to write in a Declarative style but from an automation point of view it might tempting to go with Imperative.</a:t>
            </a:r>
          </a:p>
          <a:p>
            <a:endParaRPr lang="en-US" sz="1300" dirty="0"/>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23</a:t>
            </a:fld>
            <a:endParaRPr lang="en-US"/>
          </a:p>
        </p:txBody>
      </p:sp>
    </p:spTree>
    <p:extLst>
      <p:ext uri="{BB962C8B-B14F-4D97-AF65-F5344CB8AC3E}">
        <p14:creationId xmlns:p14="http://schemas.microsoft.com/office/powerpoint/2010/main" val="3471993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There is a good chance that when you start writing Gherkin you’ll start with an Imperative style of scenarios. They are simple and obvious but it is recommended by cucumber standards to avoid them.</a:t>
            </a:r>
          </a:p>
          <a:p>
            <a:endParaRPr lang="en-US" sz="1300" dirty="0"/>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24</a:t>
            </a:fld>
            <a:endParaRPr lang="en-US"/>
          </a:p>
        </p:txBody>
      </p:sp>
    </p:spTree>
    <p:extLst>
      <p:ext uri="{BB962C8B-B14F-4D97-AF65-F5344CB8AC3E}">
        <p14:creationId xmlns:p14="http://schemas.microsoft.com/office/powerpoint/2010/main" val="245112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300" dirty="0"/>
              <a:t>Be constant with your language.  </a:t>
            </a:r>
          </a:p>
          <a:p>
            <a:pPr lvl="1"/>
            <a:r>
              <a:rPr lang="en-US" sz="1300" dirty="0"/>
              <a:t>Use parameters and make them clear</a:t>
            </a:r>
          </a:p>
          <a:p>
            <a:pPr lvl="1"/>
            <a:r>
              <a:rPr lang="en-US" sz="1300" dirty="0"/>
              <a:t>Make sure that if your steps do the same thing that they are worded the exact same way</a:t>
            </a:r>
          </a:p>
          <a:p>
            <a:pPr lvl="1"/>
            <a:r>
              <a:rPr lang="en-US" sz="1300" dirty="0"/>
              <a:t>Follow the 5 rules of modulatory</a:t>
            </a:r>
          </a:p>
          <a:p>
            <a:pPr lvl="1"/>
            <a:r>
              <a:rPr lang="en-US" sz="1300" dirty="0"/>
              <a:t>Modularity will help make automation of these scripts easier because it will allow the use of modern frameworks and eliminate code duplication</a:t>
            </a:r>
          </a:p>
          <a:p>
            <a:pPr lvl="1"/>
            <a:r>
              <a:rPr lang="en-US" sz="1300" dirty="0"/>
              <a:t>It will be easier to read and create the gherkin</a:t>
            </a:r>
          </a:p>
          <a:p>
            <a:pPr lvl="0"/>
            <a:r>
              <a:rPr lang="en-US" sz="1300" dirty="0"/>
              <a:t>It will help all the projects get on the same page</a:t>
            </a:r>
          </a:p>
        </p:txBody>
      </p:sp>
      <p:sp>
        <p:nvSpPr>
          <p:cNvPr id="4" name="Slide Number Placeholder 3"/>
          <p:cNvSpPr>
            <a:spLocks noGrp="1"/>
          </p:cNvSpPr>
          <p:nvPr>
            <p:ph type="sldNum" sz="quarter" idx="10"/>
          </p:nvPr>
        </p:nvSpPr>
        <p:spPr/>
        <p:txBody>
          <a:bodyPr/>
          <a:lstStyle/>
          <a:p>
            <a:fld id="{2BE27212-2C86-46BA-911A-2D09A9F2526F}" type="slidenum">
              <a:rPr lang="en-US" smtClean="0"/>
              <a:t>25</a:t>
            </a:fld>
            <a:endParaRPr lang="en-US"/>
          </a:p>
        </p:txBody>
      </p:sp>
    </p:spTree>
    <p:extLst>
      <p:ext uri="{BB962C8B-B14F-4D97-AF65-F5344CB8AC3E}">
        <p14:creationId xmlns:p14="http://schemas.microsoft.com/office/powerpoint/2010/main" val="3755350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dirty="0"/>
              <a:t>When determining if steps are different or not you should ignore the keywords (i.e. Given When Then…) Cucumber ignores these when matching a step definition.  Just because one has a Given and one has a When it does not make them 2 different behaviors and the step definition would be a common single step definition if done properly</a:t>
            </a:r>
          </a:p>
          <a:p>
            <a:pPr lvl="0"/>
            <a:r>
              <a:rPr lang="en-US" sz="1300" dirty="0"/>
              <a:t>Add quotes to make if obvious if something can be swapped out.</a:t>
            </a:r>
          </a:p>
        </p:txBody>
      </p:sp>
      <p:sp>
        <p:nvSpPr>
          <p:cNvPr id="4" name="Slide Number Placeholder 3"/>
          <p:cNvSpPr>
            <a:spLocks noGrp="1"/>
          </p:cNvSpPr>
          <p:nvPr>
            <p:ph type="sldNum" sz="quarter" idx="10"/>
          </p:nvPr>
        </p:nvSpPr>
        <p:spPr/>
        <p:txBody>
          <a:bodyPr/>
          <a:lstStyle/>
          <a:p>
            <a:fld id="{2BE27212-2C86-46BA-911A-2D09A9F2526F}" type="slidenum">
              <a:rPr lang="en-US" smtClean="0"/>
              <a:t>26</a:t>
            </a:fld>
            <a:endParaRPr lang="en-US"/>
          </a:p>
        </p:txBody>
      </p:sp>
    </p:spTree>
    <p:extLst>
      <p:ext uri="{BB962C8B-B14F-4D97-AF65-F5344CB8AC3E}">
        <p14:creationId xmlns:p14="http://schemas.microsoft.com/office/powerpoint/2010/main" val="3272386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dirty="0"/>
              <a:t>Cucumber uses regular expressions to match your steps. If you are not consistent with your wording than either.  The regular expression must be updated to take all your possible wordings into account</a:t>
            </a:r>
          </a:p>
          <a:p>
            <a:pPr lvl="1"/>
            <a:r>
              <a:rPr lang="en-US" sz="1300" dirty="0"/>
              <a:t>Which leads to code duplication</a:t>
            </a:r>
          </a:p>
          <a:p>
            <a:pPr lvl="1"/>
            <a:r>
              <a:rPr lang="en-US" sz="1300" dirty="0"/>
              <a:t>Which leads to unmaintainable tests</a:t>
            </a:r>
          </a:p>
          <a:p>
            <a:pPr lvl="0"/>
            <a:r>
              <a:rPr lang="en-US" sz="1300" dirty="0"/>
              <a:t>Or the developer must update your steps to make them consistent.</a:t>
            </a:r>
          </a:p>
        </p:txBody>
      </p:sp>
      <p:sp>
        <p:nvSpPr>
          <p:cNvPr id="4" name="Slide Number Placeholder 3"/>
          <p:cNvSpPr>
            <a:spLocks noGrp="1"/>
          </p:cNvSpPr>
          <p:nvPr>
            <p:ph type="sldNum" sz="quarter" idx="10"/>
          </p:nvPr>
        </p:nvSpPr>
        <p:spPr/>
        <p:txBody>
          <a:bodyPr/>
          <a:lstStyle/>
          <a:p>
            <a:fld id="{2BE27212-2C86-46BA-911A-2D09A9F2526F}" type="slidenum">
              <a:rPr lang="en-US" smtClean="0"/>
              <a:t>27</a:t>
            </a:fld>
            <a:endParaRPr lang="en-US"/>
          </a:p>
        </p:txBody>
      </p:sp>
    </p:spTree>
    <p:extLst>
      <p:ext uri="{BB962C8B-B14F-4D97-AF65-F5344CB8AC3E}">
        <p14:creationId xmlns:p14="http://schemas.microsoft.com/office/powerpoint/2010/main" val="60795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dirty="0"/>
              <a:t>When developing an application or an automation test suite it is common practice to down case all data in which case is not a factor.</a:t>
            </a:r>
          </a:p>
          <a:p>
            <a:pPr lvl="0"/>
            <a:r>
              <a:rPr lang="en-US" sz="1300" dirty="0"/>
              <a:t>It is suggested to keep your variables and headers all lowercase and underscore separated</a:t>
            </a:r>
          </a:p>
          <a:p>
            <a:pPr lvl="0"/>
            <a:r>
              <a:rPr lang="en-US" sz="1300" dirty="0"/>
              <a:t>Use spaces to format tables since tabs render differently in various editors</a:t>
            </a:r>
          </a:p>
        </p:txBody>
      </p:sp>
      <p:sp>
        <p:nvSpPr>
          <p:cNvPr id="4" name="Slide Number Placeholder 3"/>
          <p:cNvSpPr>
            <a:spLocks noGrp="1"/>
          </p:cNvSpPr>
          <p:nvPr>
            <p:ph type="sldNum" sz="quarter" idx="10"/>
          </p:nvPr>
        </p:nvSpPr>
        <p:spPr/>
        <p:txBody>
          <a:bodyPr/>
          <a:lstStyle/>
          <a:p>
            <a:fld id="{2BE27212-2C86-46BA-911A-2D09A9F2526F}" type="slidenum">
              <a:rPr lang="en-US" smtClean="0"/>
              <a:t>28</a:t>
            </a:fld>
            <a:endParaRPr lang="en-US"/>
          </a:p>
        </p:txBody>
      </p:sp>
    </p:spTree>
    <p:extLst>
      <p:ext uri="{BB962C8B-B14F-4D97-AF65-F5344CB8AC3E}">
        <p14:creationId xmlns:p14="http://schemas.microsoft.com/office/powerpoint/2010/main" val="2747554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dirty="0"/>
              <a:t>Features and scenarios should never rely on other features or scenarios</a:t>
            </a:r>
          </a:p>
          <a:p>
            <a:pPr lvl="0"/>
            <a:r>
              <a:rPr lang="en-US" sz="1300" dirty="0"/>
              <a:t>Each feature, scenario, and step should be independent.</a:t>
            </a:r>
          </a:p>
          <a:p>
            <a:pPr lvl="0"/>
            <a:r>
              <a:rPr lang="en-US" sz="1300" dirty="0"/>
              <a:t>Features and Scenarios can not require data to be passed between them or anything to be done by another feature or scenario</a:t>
            </a:r>
          </a:p>
          <a:p>
            <a:pPr lvl="0"/>
            <a:r>
              <a:rPr lang="en-US" sz="1300" dirty="0"/>
              <a:t>View all of your scenarios as if they were the only one which existed</a:t>
            </a:r>
          </a:p>
          <a:p>
            <a:pPr lvl="0"/>
            <a:r>
              <a:rPr lang="en-US" sz="1300" dirty="0"/>
              <a:t>Steps can rely on other steps but should not share data</a:t>
            </a:r>
          </a:p>
        </p:txBody>
      </p:sp>
      <p:sp>
        <p:nvSpPr>
          <p:cNvPr id="4" name="Slide Number Placeholder 3"/>
          <p:cNvSpPr>
            <a:spLocks noGrp="1"/>
          </p:cNvSpPr>
          <p:nvPr>
            <p:ph type="sldNum" sz="quarter" idx="10"/>
          </p:nvPr>
        </p:nvSpPr>
        <p:spPr/>
        <p:txBody>
          <a:bodyPr/>
          <a:lstStyle/>
          <a:p>
            <a:fld id="{2BE27212-2C86-46BA-911A-2D09A9F2526F}" type="slidenum">
              <a:rPr lang="en-US" smtClean="0"/>
              <a:t>29</a:t>
            </a:fld>
            <a:endParaRPr lang="en-US"/>
          </a:p>
        </p:txBody>
      </p:sp>
    </p:spTree>
    <p:extLst>
      <p:ext uri="{BB962C8B-B14F-4D97-AF65-F5344CB8AC3E}">
        <p14:creationId xmlns:p14="http://schemas.microsoft.com/office/powerpoint/2010/main" val="3820919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 is written</a:t>
            </a:r>
            <a:r>
              <a:rPr lang="en-US" baseline="0" dirty="0"/>
              <a:t> in plain English (Or what ever language you are using).  It is meant to be readable by anyone.  </a:t>
            </a:r>
            <a:r>
              <a:rPr lang="en-US" dirty="0"/>
              <a:t>By Following the gherkin standards on when to</a:t>
            </a:r>
            <a:r>
              <a:rPr lang="en-US" baseline="0" dirty="0"/>
              <a:t> use what keyword it helps promote standardization and readability.  </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3</a:t>
            </a:fld>
            <a:endParaRPr lang="en-US"/>
          </a:p>
        </p:txBody>
      </p:sp>
    </p:spTree>
    <p:extLst>
      <p:ext uri="{BB962C8B-B14F-4D97-AF65-F5344CB8AC3E}">
        <p14:creationId xmlns:p14="http://schemas.microsoft.com/office/powerpoint/2010/main" val="3991572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300" b="1" dirty="0"/>
              <a:t>Microsoft uses smart quotes so don’t use it to write your gherkin.  If you do then cleanse it before delivery</a:t>
            </a:r>
            <a:endParaRPr lang="en-US" sz="1300" dirty="0"/>
          </a:p>
          <a:p>
            <a:pPr lvl="0"/>
            <a:r>
              <a:rPr lang="en-US" sz="1300" b="1" dirty="0"/>
              <a:t>The smart quotes are not rendered in the same manner as the standard quote character</a:t>
            </a:r>
            <a:endParaRPr lang="en-US" sz="1300" dirty="0"/>
          </a:p>
        </p:txBody>
      </p:sp>
      <p:sp>
        <p:nvSpPr>
          <p:cNvPr id="4" name="Slide Number Placeholder 3"/>
          <p:cNvSpPr>
            <a:spLocks noGrp="1"/>
          </p:cNvSpPr>
          <p:nvPr>
            <p:ph type="sldNum" sz="quarter" idx="10"/>
          </p:nvPr>
        </p:nvSpPr>
        <p:spPr/>
        <p:txBody>
          <a:bodyPr/>
          <a:lstStyle/>
          <a:p>
            <a:fld id="{2BE27212-2C86-46BA-911A-2D09A9F2526F}" type="slidenum">
              <a:rPr lang="en-US" smtClean="0"/>
              <a:t>30</a:t>
            </a:fld>
            <a:endParaRPr lang="en-US"/>
          </a:p>
        </p:txBody>
      </p:sp>
    </p:spTree>
    <p:extLst>
      <p:ext uri="{BB962C8B-B14F-4D97-AF65-F5344CB8AC3E}">
        <p14:creationId xmlns:p14="http://schemas.microsoft.com/office/powerpoint/2010/main" val="1433112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E27212-2C86-46BA-911A-2D09A9F2526F}" type="slidenum">
              <a:rPr lang="en-US" smtClean="0"/>
              <a:t>31</a:t>
            </a:fld>
            <a:endParaRPr lang="en-US"/>
          </a:p>
        </p:txBody>
      </p:sp>
    </p:spTree>
    <p:extLst>
      <p:ext uri="{BB962C8B-B14F-4D97-AF65-F5344CB8AC3E}">
        <p14:creationId xmlns:p14="http://schemas.microsoft.com/office/powerpoint/2010/main" val="1433112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parameters from the step can be used in the implantation language. </a:t>
            </a:r>
          </a:p>
          <a:p>
            <a:r>
              <a:rPr lang="en-US" baseline="0" dirty="0"/>
              <a:t> In this example I am using Ruby with a page object model.</a:t>
            </a:r>
          </a:p>
        </p:txBody>
      </p:sp>
      <p:sp>
        <p:nvSpPr>
          <p:cNvPr id="4" name="Slide Number Placeholder 3"/>
          <p:cNvSpPr>
            <a:spLocks noGrp="1"/>
          </p:cNvSpPr>
          <p:nvPr>
            <p:ph type="sldNum" sz="quarter" idx="10"/>
          </p:nvPr>
        </p:nvSpPr>
        <p:spPr/>
        <p:txBody>
          <a:bodyPr/>
          <a:lstStyle/>
          <a:p>
            <a:fld id="{2BE27212-2C86-46BA-911A-2D09A9F2526F}" type="slidenum">
              <a:rPr lang="en-US" smtClean="0"/>
              <a:t>32</a:t>
            </a:fld>
            <a:endParaRPr lang="en-US"/>
          </a:p>
        </p:txBody>
      </p:sp>
    </p:spTree>
    <p:extLst>
      <p:ext uri="{BB962C8B-B14F-4D97-AF65-F5344CB8AC3E}">
        <p14:creationId xmlns:p14="http://schemas.microsoft.com/office/powerpoint/2010/main" val="81118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E27212-2C86-46BA-911A-2D09A9F2526F}" type="slidenum">
              <a:rPr lang="en-US" smtClean="0"/>
              <a:t>4</a:t>
            </a:fld>
            <a:endParaRPr lang="en-US"/>
          </a:p>
        </p:txBody>
      </p:sp>
    </p:spTree>
    <p:extLst>
      <p:ext uri="{BB962C8B-B14F-4D97-AF65-F5344CB8AC3E}">
        <p14:creationId xmlns:p14="http://schemas.microsoft.com/office/powerpoint/2010/main" val="92602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E27212-2C86-46BA-911A-2D09A9F2526F}" type="slidenum">
              <a:rPr lang="en-US" smtClean="0"/>
              <a:t>5</a:t>
            </a:fld>
            <a:endParaRPr lang="en-US"/>
          </a:p>
        </p:txBody>
      </p:sp>
    </p:spTree>
    <p:extLst>
      <p:ext uri="{BB962C8B-B14F-4D97-AF65-F5344CB8AC3E}">
        <p14:creationId xmlns:p14="http://schemas.microsoft.com/office/powerpoint/2010/main" val="522804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Assertion can be followed by an action but you always need to end your Scenarios with a assertion.</a:t>
            </a:r>
          </a:p>
          <a:p>
            <a:r>
              <a:rPr lang="en-US" baseline="0" dirty="0"/>
              <a:t>The And step is a wild card remember so if you have to change between a action, assertion or precondition make sure you use the named keywords and not the wildcards</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6</a:t>
            </a:fld>
            <a:endParaRPr lang="en-US"/>
          </a:p>
        </p:txBody>
      </p:sp>
    </p:spTree>
    <p:extLst>
      <p:ext uri="{BB962C8B-B14F-4D97-AF65-F5344CB8AC3E}">
        <p14:creationId xmlns:p14="http://schemas.microsoft.com/office/powerpoint/2010/main" val="386005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have a And which is</a:t>
            </a:r>
            <a:r>
              <a:rPr lang="en-US" baseline="0" dirty="0"/>
              <a:t> connected to a Then even though it is an action not an assertion.  This is incorrect.</a:t>
            </a:r>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7</a:t>
            </a:fld>
            <a:endParaRPr lang="en-US"/>
          </a:p>
        </p:txBody>
      </p:sp>
    </p:spTree>
    <p:extLst>
      <p:ext uri="{BB962C8B-B14F-4D97-AF65-F5344CB8AC3E}">
        <p14:creationId xmlns:p14="http://schemas.microsoft.com/office/powerpoint/2010/main" val="3860052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a:t>
            </a:r>
            <a:r>
              <a:rPr lang="en-US" baseline="0" dirty="0"/>
              <a:t> each step as a small program or snippet of code.  It has no idea what ran before it or after it so it doesn’t know that you navigated to the sign in page 3 steps before unless you tell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BE27212-2C86-46BA-911A-2D09A9F2526F}" type="slidenum">
              <a:rPr lang="en-US" smtClean="0"/>
              <a:t>8</a:t>
            </a:fld>
            <a:endParaRPr lang="en-US"/>
          </a:p>
        </p:txBody>
      </p:sp>
    </p:spTree>
    <p:extLst>
      <p:ext uri="{BB962C8B-B14F-4D97-AF65-F5344CB8AC3E}">
        <p14:creationId xmlns:p14="http://schemas.microsoft.com/office/powerpoint/2010/main" val="399157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if you had different buttons in different places on the </a:t>
            </a:r>
            <a:r>
              <a:rPr lang="en-US" sz="1300" dirty="0"/>
              <a:t>payments </a:t>
            </a:r>
            <a:r>
              <a:rPr lang="en-US" baseline="0" dirty="0"/>
              <a:t>page vs the transactions page?</a:t>
            </a:r>
          </a:p>
          <a:p>
            <a:endParaRPr lang="en-US" baseline="0" dirty="0"/>
          </a:p>
          <a:p>
            <a:r>
              <a:rPr lang="en-US" baseline="0" dirty="0"/>
              <a:t>The top one only knows one way to click </a:t>
            </a:r>
            <a:r>
              <a:rPr lang="en-US" sz="1300" dirty="0"/>
              <a:t>accept</a:t>
            </a:r>
            <a:endParaRPr lang="en-US" baseline="0" dirty="0"/>
          </a:p>
          <a:p>
            <a:endParaRPr lang="en-US" baseline="0" dirty="0"/>
          </a:p>
          <a:p>
            <a:r>
              <a:rPr lang="en-US" baseline="0" dirty="0"/>
              <a:t>The bottom one can look up how to </a:t>
            </a:r>
            <a:r>
              <a:rPr lang="en-US" sz="1300" dirty="0"/>
              <a:t>accept </a:t>
            </a:r>
            <a:r>
              <a:rPr lang="en-US" baseline="0" dirty="0"/>
              <a:t>on the account page or any other page we pass in. </a:t>
            </a:r>
          </a:p>
        </p:txBody>
      </p:sp>
      <p:sp>
        <p:nvSpPr>
          <p:cNvPr id="4" name="Slide Number Placeholder 3"/>
          <p:cNvSpPr>
            <a:spLocks noGrp="1"/>
          </p:cNvSpPr>
          <p:nvPr>
            <p:ph type="sldNum" sz="quarter" idx="10"/>
          </p:nvPr>
        </p:nvSpPr>
        <p:spPr/>
        <p:txBody>
          <a:bodyPr/>
          <a:lstStyle/>
          <a:p>
            <a:fld id="{2BE27212-2C86-46BA-911A-2D09A9F2526F}" type="slidenum">
              <a:rPr lang="en-US" smtClean="0"/>
              <a:t>9</a:t>
            </a:fld>
            <a:endParaRPr lang="en-US"/>
          </a:p>
        </p:txBody>
      </p:sp>
    </p:spTree>
    <p:extLst>
      <p:ext uri="{BB962C8B-B14F-4D97-AF65-F5344CB8AC3E}">
        <p14:creationId xmlns:p14="http://schemas.microsoft.com/office/powerpoint/2010/main" val="316736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233" y="2404534"/>
            <a:ext cx="8384770" cy="1646302"/>
          </a:xfrm>
        </p:spPr>
        <p:txBody>
          <a:bodyPr/>
          <a:lstStyle/>
          <a:p>
            <a:r>
              <a:rPr lang="en-US" dirty="0"/>
              <a:t>Gherkin: Suggested Best Practices</a:t>
            </a:r>
          </a:p>
        </p:txBody>
      </p:sp>
      <p:sp>
        <p:nvSpPr>
          <p:cNvPr id="3" name="Subtitle 2"/>
          <p:cNvSpPr>
            <a:spLocks noGrp="1"/>
          </p:cNvSpPr>
          <p:nvPr>
            <p:ph type="subTitle" idx="1"/>
          </p:nvPr>
        </p:nvSpPr>
        <p:spPr/>
        <p:txBody>
          <a:bodyPr/>
          <a:lstStyle/>
          <a:p>
            <a:r>
              <a:rPr lang="en-US" dirty="0"/>
              <a:t>Presented by Jared Sheffer</a:t>
            </a:r>
          </a:p>
        </p:txBody>
      </p:sp>
      <p:pic>
        <p:nvPicPr>
          <p:cNvPr id="6" name="Picture 5"/>
          <p:cNvPicPr>
            <a:picLocks noChangeAspect="1"/>
          </p:cNvPicPr>
          <p:nvPr/>
        </p:nvPicPr>
        <p:blipFill>
          <a:blip r:embed="rId3"/>
          <a:stretch>
            <a:fillRect/>
          </a:stretch>
        </p:blipFill>
        <p:spPr>
          <a:xfrm>
            <a:off x="1899622" y="88438"/>
            <a:ext cx="6981825" cy="2438400"/>
          </a:xfrm>
          <a:prstGeom prst="rect">
            <a:avLst/>
          </a:prstGeom>
        </p:spPr>
      </p:pic>
    </p:spTree>
    <p:extLst>
      <p:ext uri="{BB962C8B-B14F-4D97-AF65-F5344CB8AC3E}">
        <p14:creationId xmlns:p14="http://schemas.microsoft.com/office/powerpoint/2010/main" val="1837760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86116" cy="1169773"/>
          </a:xfrm>
        </p:spPr>
        <p:txBody>
          <a:bodyPr>
            <a:normAutofit fontScale="90000"/>
          </a:bodyPr>
          <a:lstStyle/>
          <a:p>
            <a:r>
              <a:rPr lang="en-US" dirty="0"/>
              <a:t>Your Scenarios and Features are independent	</a:t>
            </a:r>
          </a:p>
        </p:txBody>
      </p:sp>
      <p:sp>
        <p:nvSpPr>
          <p:cNvPr id="3" name="Content Placeholder 2"/>
          <p:cNvSpPr>
            <a:spLocks noGrp="1"/>
          </p:cNvSpPr>
          <p:nvPr>
            <p:ph idx="1"/>
          </p:nvPr>
        </p:nvSpPr>
        <p:spPr>
          <a:xfrm>
            <a:off x="454912" y="1833155"/>
            <a:ext cx="8886116" cy="1119075"/>
          </a:xfrm>
        </p:spPr>
        <p:txBody>
          <a:bodyPr>
            <a:normAutofit/>
          </a:bodyPr>
          <a:lstStyle/>
          <a:p>
            <a:r>
              <a:rPr lang="en-US" sz="2400" dirty="0"/>
              <a:t>Every scenario should be able to be executed alone</a:t>
            </a:r>
          </a:p>
          <a:p>
            <a:r>
              <a:rPr lang="en-US" sz="2400" dirty="0"/>
              <a:t>Every feature should be able to be executed alone</a:t>
            </a:r>
            <a:endParaRPr lang="en-US" sz="2400" b="1" u="sng" dirty="0"/>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Automation</a:t>
            </a:r>
          </a:p>
          <a:p>
            <a:r>
              <a:rPr lang="en-US" sz="2400" dirty="0"/>
              <a:t>Maintainability</a:t>
            </a:r>
          </a:p>
          <a:p>
            <a:r>
              <a:rPr lang="en-US" sz="2400" dirty="0"/>
              <a:t>Readability</a:t>
            </a:r>
          </a:p>
          <a:p>
            <a:endParaRPr lang="en-US" sz="2400" dirty="0"/>
          </a:p>
        </p:txBody>
      </p:sp>
    </p:spTree>
    <p:extLst>
      <p:ext uri="{BB962C8B-B14F-4D97-AF65-F5344CB8AC3E}">
        <p14:creationId xmlns:p14="http://schemas.microsoft.com/office/powerpoint/2010/main" val="398783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Make your steps information independent</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0" y="1386151"/>
            <a:ext cx="2425162" cy="843341"/>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 </a:t>
            </a:r>
            <a:r>
              <a:rPr lang="en-US" dirty="0">
                <a:solidFill>
                  <a:schemeClr val="accent5"/>
                </a:solidFill>
              </a:rPr>
              <a:t>(Bad)</a:t>
            </a:r>
          </a:p>
        </p:txBody>
      </p:sp>
      <p:sp>
        <p:nvSpPr>
          <p:cNvPr id="7" name="Content Placeholder 2"/>
          <p:cNvSpPr>
            <a:spLocks noGrp="1"/>
          </p:cNvSpPr>
          <p:nvPr>
            <p:ph idx="1"/>
          </p:nvPr>
        </p:nvSpPr>
        <p:spPr>
          <a:xfrm>
            <a:off x="113016" y="2102116"/>
            <a:ext cx="10127764" cy="4113749"/>
          </a:xfrm>
        </p:spPr>
        <p:txBody>
          <a:bodyPr>
            <a:normAutofit/>
          </a:bodyPr>
          <a:lstStyle/>
          <a:p>
            <a:pPr marL="0" indent="0">
              <a:buNone/>
            </a:pPr>
            <a:r>
              <a:rPr lang="en-US" sz="2400" dirty="0"/>
              <a:t>Scenario: good description here</a:t>
            </a:r>
          </a:p>
          <a:p>
            <a:pPr marL="0" indent="0">
              <a:buNone/>
            </a:pPr>
            <a:r>
              <a:rPr lang="en-US" sz="2400" dirty="0"/>
              <a:t>	Given I login as “user1”</a:t>
            </a:r>
          </a:p>
          <a:p>
            <a:pPr marL="0" indent="0">
              <a:buNone/>
            </a:pPr>
            <a:r>
              <a:rPr lang="en-US" sz="2400" dirty="0"/>
              <a:t>	When I add a loan to the “user1” account</a:t>
            </a:r>
          </a:p>
          <a:p>
            <a:pPr marL="400050" lvl="1" indent="0">
              <a:buNone/>
            </a:pPr>
            <a:r>
              <a:rPr lang="en-US" sz="2200" dirty="0"/>
              <a:t>Then an “account” element should be “visible” on the “home” page</a:t>
            </a:r>
          </a:p>
          <a:p>
            <a:pPr marL="400050" lvl="1" indent="0">
              <a:buNone/>
            </a:pPr>
            <a:endParaRPr lang="en-US" sz="2400" dirty="0"/>
          </a:p>
          <a:p>
            <a:pPr marL="0" indent="0">
              <a:buNone/>
            </a:pPr>
            <a:r>
              <a:rPr lang="en-US" sz="2400" dirty="0"/>
              <a:t>Scenario: A better description here</a:t>
            </a:r>
          </a:p>
          <a:p>
            <a:pPr marL="0" indent="0">
              <a:buNone/>
            </a:pPr>
            <a:r>
              <a:rPr lang="en-US" sz="2400" dirty="0"/>
              <a:t>	Given I click on the “account” element on the “home” page</a:t>
            </a:r>
          </a:p>
          <a:p>
            <a:pPr marL="0" indent="0">
              <a:buNone/>
            </a:pPr>
            <a:r>
              <a:rPr lang="en-US" sz="2400" dirty="0"/>
              <a:t>	Then the “account number” should be visible on the “account” page</a:t>
            </a:r>
          </a:p>
        </p:txBody>
      </p:sp>
    </p:spTree>
    <p:extLst>
      <p:ext uri="{BB962C8B-B14F-4D97-AF65-F5344CB8AC3E}">
        <p14:creationId xmlns:p14="http://schemas.microsoft.com/office/powerpoint/2010/main" val="372731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Make your steps information independent</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59" y="1386151"/>
            <a:ext cx="2702565" cy="843341"/>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 </a:t>
            </a:r>
            <a:r>
              <a:rPr lang="en-US" dirty="0">
                <a:solidFill>
                  <a:srgbClr val="FFC000"/>
                </a:solidFill>
              </a:rPr>
              <a:t>(Better)</a:t>
            </a:r>
          </a:p>
        </p:txBody>
      </p:sp>
      <p:sp>
        <p:nvSpPr>
          <p:cNvPr id="7" name="Content Placeholder 2"/>
          <p:cNvSpPr>
            <a:spLocks noGrp="1"/>
          </p:cNvSpPr>
          <p:nvPr>
            <p:ph idx="1"/>
          </p:nvPr>
        </p:nvSpPr>
        <p:spPr>
          <a:xfrm>
            <a:off x="113016" y="2102116"/>
            <a:ext cx="10127764" cy="4113749"/>
          </a:xfrm>
        </p:spPr>
        <p:txBody>
          <a:bodyPr>
            <a:normAutofit/>
          </a:bodyPr>
          <a:lstStyle/>
          <a:p>
            <a:pPr marL="0" indent="0">
              <a:buNone/>
            </a:pPr>
            <a:r>
              <a:rPr lang="en-US" sz="2400" dirty="0"/>
              <a:t>Scenario: good description here</a:t>
            </a:r>
          </a:p>
          <a:p>
            <a:pPr marL="0" indent="0">
              <a:buNone/>
            </a:pPr>
            <a:r>
              <a:rPr lang="en-US" sz="2400" dirty="0"/>
              <a:t>	Given I login as “user1”</a:t>
            </a:r>
          </a:p>
          <a:p>
            <a:pPr marL="0" indent="0">
              <a:buNone/>
            </a:pPr>
            <a:r>
              <a:rPr lang="en-US" sz="2400" dirty="0"/>
              <a:t>	When I add a loan to the “user1” account</a:t>
            </a:r>
          </a:p>
          <a:p>
            <a:pPr marL="400050" lvl="1" indent="0">
              <a:buNone/>
            </a:pPr>
            <a:r>
              <a:rPr lang="en-US" sz="2200" dirty="0"/>
              <a:t>Then an “account” element should be “visible” on the “home” page</a:t>
            </a:r>
          </a:p>
          <a:p>
            <a:pPr marL="0" indent="0">
              <a:buNone/>
            </a:pPr>
            <a:r>
              <a:rPr lang="en-US" sz="2400" dirty="0"/>
              <a:t>	When I click on the “account” element on the “home” page</a:t>
            </a:r>
          </a:p>
          <a:p>
            <a:pPr marL="0" indent="0">
              <a:buNone/>
            </a:pPr>
            <a:r>
              <a:rPr lang="en-US" sz="2400" dirty="0"/>
              <a:t>	Then the “account number” should be visible on the “account” page</a:t>
            </a:r>
          </a:p>
        </p:txBody>
      </p:sp>
    </p:spTree>
    <p:extLst>
      <p:ext uri="{BB962C8B-B14F-4D97-AF65-F5344CB8AC3E}">
        <p14:creationId xmlns:p14="http://schemas.microsoft.com/office/powerpoint/2010/main" val="288759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Make your steps information independent</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59" y="1386151"/>
            <a:ext cx="2702565" cy="843341"/>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 (Best)</a:t>
            </a:r>
            <a:endParaRPr lang="en-US" dirty="0">
              <a:solidFill>
                <a:srgbClr val="FFC000"/>
              </a:solidFill>
            </a:endParaRPr>
          </a:p>
        </p:txBody>
      </p:sp>
      <p:sp>
        <p:nvSpPr>
          <p:cNvPr id="7" name="Content Placeholder 2"/>
          <p:cNvSpPr>
            <a:spLocks noGrp="1"/>
          </p:cNvSpPr>
          <p:nvPr>
            <p:ph idx="1"/>
          </p:nvPr>
        </p:nvSpPr>
        <p:spPr>
          <a:xfrm>
            <a:off x="113016" y="2102116"/>
            <a:ext cx="10127764" cy="4113749"/>
          </a:xfrm>
        </p:spPr>
        <p:txBody>
          <a:bodyPr>
            <a:normAutofit/>
          </a:bodyPr>
          <a:lstStyle/>
          <a:p>
            <a:pPr marL="0" indent="0">
              <a:buNone/>
            </a:pPr>
            <a:r>
              <a:rPr lang="en-US" sz="2400" dirty="0"/>
              <a:t>Background: Login and create add account to user</a:t>
            </a:r>
          </a:p>
          <a:p>
            <a:pPr marL="0" indent="0">
              <a:buNone/>
            </a:pPr>
            <a:r>
              <a:rPr lang="en-US" sz="2400" dirty="0"/>
              <a:t>	Given I login as “user1”</a:t>
            </a:r>
          </a:p>
          <a:p>
            <a:pPr marL="0" indent="0">
              <a:buNone/>
            </a:pPr>
            <a:r>
              <a:rPr lang="en-US" sz="2400" dirty="0"/>
              <a:t>	And I add a loan to the “user1” account</a:t>
            </a:r>
          </a:p>
          <a:p>
            <a:pPr marL="0" indent="0">
              <a:buNone/>
            </a:pPr>
            <a:endParaRPr lang="en-US" sz="2400" dirty="0"/>
          </a:p>
          <a:p>
            <a:pPr marL="0" indent="0">
              <a:buNone/>
            </a:pPr>
            <a:r>
              <a:rPr lang="en-US" sz="2400" dirty="0"/>
              <a:t>Scenario: good description here</a:t>
            </a:r>
          </a:p>
          <a:p>
            <a:pPr marL="0" indent="0">
              <a:buNone/>
            </a:pPr>
            <a:r>
              <a:rPr lang="en-US" sz="2400" dirty="0"/>
              <a:t>	</a:t>
            </a:r>
            <a:r>
              <a:rPr lang="en-US" sz="2200" dirty="0"/>
              <a:t>Then an “account” element should be “visible” on the “home” page</a:t>
            </a:r>
          </a:p>
          <a:p>
            <a:pPr marL="0" indent="0">
              <a:buNone/>
            </a:pPr>
            <a:r>
              <a:rPr lang="en-US" sz="2400" dirty="0"/>
              <a:t>	When I click on the “account” element on the “home” page</a:t>
            </a:r>
          </a:p>
          <a:p>
            <a:pPr marL="0" indent="0">
              <a:buNone/>
            </a:pPr>
            <a:r>
              <a:rPr lang="en-US" sz="2400" dirty="0"/>
              <a:t>	Then the “account number” should be visible on the “account” page</a:t>
            </a:r>
          </a:p>
        </p:txBody>
      </p:sp>
    </p:spTree>
    <p:extLst>
      <p:ext uri="{BB962C8B-B14F-4D97-AF65-F5344CB8AC3E}">
        <p14:creationId xmlns:p14="http://schemas.microsoft.com/office/powerpoint/2010/main" val="1678374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Numbering Scenarios	</a:t>
            </a:r>
          </a:p>
        </p:txBody>
      </p:sp>
      <p:sp>
        <p:nvSpPr>
          <p:cNvPr id="3" name="Content Placeholder 2"/>
          <p:cNvSpPr>
            <a:spLocks noGrp="1"/>
          </p:cNvSpPr>
          <p:nvPr>
            <p:ph idx="1"/>
          </p:nvPr>
        </p:nvSpPr>
        <p:spPr>
          <a:xfrm>
            <a:off x="677334" y="1454214"/>
            <a:ext cx="8886116" cy="1119075"/>
          </a:xfrm>
        </p:spPr>
        <p:txBody>
          <a:bodyPr>
            <a:normAutofit/>
          </a:bodyPr>
          <a:lstStyle/>
          <a:p>
            <a:r>
              <a:rPr lang="en-US" sz="2400" dirty="0"/>
              <a:t>Numbering your scenarios will help find it’s location if it fails</a:t>
            </a:r>
          </a:p>
          <a:p>
            <a:endParaRPr lang="en-US" sz="2400" dirty="0"/>
          </a:p>
          <a:p>
            <a:endParaRPr lang="en-US" sz="2400" dirty="0"/>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dirty="0"/>
          </a:p>
          <a:p>
            <a:endParaRPr lang="en-US" sz="2400" dirty="0"/>
          </a:p>
        </p:txBody>
      </p:sp>
      <p:sp>
        <p:nvSpPr>
          <p:cNvPr id="6" name="Content Placeholder 2"/>
          <p:cNvSpPr txBox="1">
            <a:spLocks/>
          </p:cNvSpPr>
          <p:nvPr/>
        </p:nvSpPr>
        <p:spPr>
          <a:xfrm>
            <a:off x="113016" y="2102116"/>
            <a:ext cx="10127764" cy="4113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400" dirty="0"/>
          </a:p>
          <a:p>
            <a:pPr marL="0" indent="0">
              <a:buFont typeface="Wingdings 3" charset="2"/>
              <a:buNone/>
            </a:pPr>
            <a:endParaRPr lang="en-US" sz="2400" dirty="0"/>
          </a:p>
          <a:p>
            <a:pPr marL="0" indent="0">
              <a:buFont typeface="Wingdings 3" charset="2"/>
              <a:buNone/>
            </a:pPr>
            <a:r>
              <a:rPr lang="en-US" sz="2400" dirty="0"/>
              <a:t>Scenario: PROJECT_FEATURE_NUMBER : good description here</a:t>
            </a:r>
          </a:p>
          <a:p>
            <a:pPr marL="0" indent="0">
              <a:buFont typeface="Wingdings 3" charset="2"/>
              <a:buNone/>
            </a:pPr>
            <a:r>
              <a:rPr lang="en-US" sz="2400" dirty="0"/>
              <a:t>	</a:t>
            </a:r>
            <a:r>
              <a:rPr lang="en-US" sz="2200" dirty="0"/>
              <a:t>Given precondition</a:t>
            </a:r>
          </a:p>
          <a:p>
            <a:pPr marL="0" indent="0">
              <a:buFont typeface="Wingdings 3" charset="2"/>
              <a:buNone/>
            </a:pPr>
            <a:r>
              <a:rPr lang="en-US" sz="2400" dirty="0"/>
              <a:t>	When action</a:t>
            </a:r>
          </a:p>
          <a:p>
            <a:pPr marL="0" indent="0">
              <a:buFont typeface="Wingdings 3" charset="2"/>
              <a:buNone/>
            </a:pPr>
            <a:r>
              <a:rPr lang="en-US" sz="2400" dirty="0"/>
              <a:t>	Then assertion on result</a:t>
            </a:r>
          </a:p>
          <a:p>
            <a:pPr marL="0" indent="0">
              <a:buFont typeface="Wingdings 3" charset="2"/>
              <a:buNone/>
            </a:pPr>
            <a:endParaRPr lang="en-US" sz="2400" dirty="0"/>
          </a:p>
          <a:p>
            <a:pPr marL="0" indent="0">
              <a:buNone/>
            </a:pPr>
            <a:r>
              <a:rPr lang="en-US" sz="2400" dirty="0"/>
              <a:t>	</a:t>
            </a:r>
            <a:r>
              <a:rPr lang="en-US" sz="2400" dirty="0"/>
              <a:t> PROJECT_FEATURE_NUMBER example: </a:t>
            </a:r>
            <a:r>
              <a:rPr lang="en-US" sz="2400" b="1" dirty="0"/>
              <a:t>PEC_Login_1</a:t>
            </a:r>
            <a:endParaRPr lang="en-US" sz="2400" b="1" dirty="0"/>
          </a:p>
        </p:txBody>
      </p:sp>
    </p:spTree>
    <p:extLst>
      <p:ext uri="{BB962C8B-B14F-4D97-AF65-F5344CB8AC3E}">
        <p14:creationId xmlns:p14="http://schemas.microsoft.com/office/powerpoint/2010/main" val="13971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Connect your scenarios to your requirements	</a:t>
            </a:r>
          </a:p>
        </p:txBody>
      </p:sp>
      <p:sp>
        <p:nvSpPr>
          <p:cNvPr id="3" name="Content Placeholder 2"/>
          <p:cNvSpPr>
            <a:spLocks noGrp="1"/>
          </p:cNvSpPr>
          <p:nvPr>
            <p:ph idx="1"/>
          </p:nvPr>
        </p:nvSpPr>
        <p:spPr>
          <a:xfrm>
            <a:off x="677334" y="1454214"/>
            <a:ext cx="8886116" cy="1119075"/>
          </a:xfrm>
        </p:spPr>
        <p:txBody>
          <a:bodyPr>
            <a:normAutofit/>
          </a:bodyPr>
          <a:lstStyle/>
          <a:p>
            <a:r>
              <a:rPr lang="en-US" sz="2400" dirty="0"/>
              <a:t>Keep track of what scenarios included in a requirement</a:t>
            </a:r>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Traceability</a:t>
            </a:r>
          </a:p>
          <a:p>
            <a:r>
              <a:rPr lang="en-US" sz="2400" dirty="0"/>
              <a:t>Coverage</a:t>
            </a:r>
          </a:p>
          <a:p>
            <a:r>
              <a:rPr lang="en-US" sz="2400" dirty="0"/>
              <a:t>Metrics</a:t>
            </a:r>
          </a:p>
          <a:p>
            <a:endParaRPr lang="en-US" sz="2400" dirty="0"/>
          </a:p>
          <a:p>
            <a:endParaRPr lang="en-US" sz="2400" dirty="0"/>
          </a:p>
        </p:txBody>
      </p:sp>
    </p:spTree>
    <p:extLst>
      <p:ext uri="{BB962C8B-B14F-4D97-AF65-F5344CB8AC3E}">
        <p14:creationId xmlns:p14="http://schemas.microsoft.com/office/powerpoint/2010/main" val="128084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Connect your scenarios to your requirements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p>
        </p:txBody>
      </p:sp>
      <p:sp>
        <p:nvSpPr>
          <p:cNvPr id="7" name="Content Placeholder 2"/>
          <p:cNvSpPr>
            <a:spLocks noGrp="1"/>
          </p:cNvSpPr>
          <p:nvPr>
            <p:ph idx="1"/>
          </p:nvPr>
        </p:nvSpPr>
        <p:spPr>
          <a:xfrm>
            <a:off x="142043" y="2694874"/>
            <a:ext cx="10199386" cy="1119075"/>
          </a:xfrm>
        </p:spPr>
        <p:txBody>
          <a:bodyPr>
            <a:normAutofit/>
          </a:bodyPr>
          <a:lstStyle/>
          <a:p>
            <a:pPr marL="0" indent="0">
              <a:buNone/>
            </a:pPr>
            <a:r>
              <a:rPr lang="en-US" sz="2000" dirty="0"/>
              <a:t>Feature: If the whole feature covers requirements</a:t>
            </a:r>
          </a:p>
          <a:p>
            <a:pPr marL="0" indent="0">
              <a:buNone/>
            </a:pPr>
            <a:r>
              <a:rPr lang="en-US" sz="2000" dirty="0"/>
              <a:t>  Scenario: Description of the scenario followed by the requirement: RLS-1003, QD-1789</a:t>
            </a:r>
          </a:p>
        </p:txBody>
      </p:sp>
      <p:sp>
        <p:nvSpPr>
          <p:cNvPr id="9" name="Content Placeholder 2"/>
          <p:cNvSpPr txBox="1">
            <a:spLocks/>
          </p:cNvSpPr>
          <p:nvPr/>
        </p:nvSpPr>
        <p:spPr>
          <a:xfrm>
            <a:off x="142043" y="3980240"/>
            <a:ext cx="10199386" cy="172387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t>If you do not want the requirement to be visible when a test fails add it as a comment above the scenario.</a:t>
            </a:r>
          </a:p>
          <a:p>
            <a:pPr marL="0" indent="0">
              <a:buFont typeface="Wingdings 3" charset="2"/>
              <a:buNone/>
            </a:pPr>
            <a:endParaRPr lang="en-US" sz="2400" dirty="0"/>
          </a:p>
          <a:p>
            <a:pPr marL="0" indent="0">
              <a:buNone/>
            </a:pPr>
            <a:r>
              <a:rPr lang="en-US" sz="2400" dirty="0"/>
              <a:t># RLS-1003, QD-1789</a:t>
            </a:r>
          </a:p>
          <a:p>
            <a:pPr marL="0" indent="0">
              <a:buFont typeface="Wingdings 3" charset="2"/>
              <a:buNone/>
            </a:pPr>
            <a:r>
              <a:rPr lang="en-US" sz="2400" dirty="0"/>
              <a:t>  Scenario: Description of the scenario followed by the requirement</a:t>
            </a:r>
          </a:p>
        </p:txBody>
      </p:sp>
    </p:spTree>
    <p:extLst>
      <p:ext uri="{BB962C8B-B14F-4D97-AF65-F5344CB8AC3E}">
        <p14:creationId xmlns:p14="http://schemas.microsoft.com/office/powerpoint/2010/main" val="1003838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Combine Your Common Scenarios	</a:t>
            </a:r>
          </a:p>
        </p:txBody>
      </p:sp>
      <p:sp>
        <p:nvSpPr>
          <p:cNvPr id="3" name="Content Placeholder 2"/>
          <p:cNvSpPr>
            <a:spLocks noGrp="1"/>
          </p:cNvSpPr>
          <p:nvPr>
            <p:ph idx="1"/>
          </p:nvPr>
        </p:nvSpPr>
        <p:spPr>
          <a:xfrm>
            <a:off x="677334" y="1837189"/>
            <a:ext cx="8886116" cy="1119075"/>
          </a:xfrm>
        </p:spPr>
        <p:txBody>
          <a:bodyPr>
            <a:normAutofit/>
          </a:bodyPr>
          <a:lstStyle/>
          <a:p>
            <a:r>
              <a:rPr lang="en-US" sz="2400" dirty="0"/>
              <a:t>If most steps are the same</a:t>
            </a:r>
          </a:p>
          <a:p>
            <a:r>
              <a:rPr lang="en-US" sz="2400" dirty="0"/>
              <a:t>Consider a scenario outline combination</a:t>
            </a:r>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1190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Ease of Readability and Maintainability</a:t>
            </a:r>
          </a:p>
          <a:p>
            <a:r>
              <a:rPr lang="en-US" sz="2400" dirty="0"/>
              <a:t>Modifying steps – One place Vs Many</a:t>
            </a:r>
          </a:p>
        </p:txBody>
      </p:sp>
    </p:spTree>
    <p:extLst>
      <p:ext uri="{BB962C8B-B14F-4D97-AF65-F5344CB8AC3E}">
        <p14:creationId xmlns:p14="http://schemas.microsoft.com/office/powerpoint/2010/main" val="148977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Combine Your Common Scenarios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pic>
        <p:nvPicPr>
          <p:cNvPr id="10" name="Picture 9"/>
          <p:cNvPicPr>
            <a:picLocks noChangeAspect="1"/>
          </p:cNvPicPr>
          <p:nvPr/>
        </p:nvPicPr>
        <p:blipFill>
          <a:blip r:embed="rId3"/>
          <a:stretch>
            <a:fillRect/>
          </a:stretch>
        </p:blipFill>
        <p:spPr>
          <a:xfrm>
            <a:off x="0" y="2162702"/>
            <a:ext cx="12192000" cy="1304032"/>
          </a:xfrm>
          <a:prstGeom prst="rect">
            <a:avLst/>
          </a:prstGeom>
        </p:spPr>
      </p:pic>
    </p:spTree>
    <p:extLst>
      <p:ext uri="{BB962C8B-B14F-4D97-AF65-F5344CB8AC3E}">
        <p14:creationId xmlns:p14="http://schemas.microsoft.com/office/powerpoint/2010/main" val="61197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Combine Your Common Scenarios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31105" y="1120065"/>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pic>
        <p:nvPicPr>
          <p:cNvPr id="3" name="Picture 2"/>
          <p:cNvPicPr>
            <a:picLocks noChangeAspect="1"/>
          </p:cNvPicPr>
          <p:nvPr/>
        </p:nvPicPr>
        <p:blipFill>
          <a:blip r:embed="rId3"/>
          <a:stretch>
            <a:fillRect/>
          </a:stretch>
        </p:blipFill>
        <p:spPr>
          <a:xfrm>
            <a:off x="331105" y="1652237"/>
            <a:ext cx="9199984" cy="5099156"/>
          </a:xfrm>
          <a:prstGeom prst="rect">
            <a:avLst/>
          </a:prstGeom>
        </p:spPr>
      </p:pic>
    </p:spTree>
    <p:extLst>
      <p:ext uri="{BB962C8B-B14F-4D97-AF65-F5344CB8AC3E}">
        <p14:creationId xmlns:p14="http://schemas.microsoft.com/office/powerpoint/2010/main" val="67454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77333" y="2160589"/>
            <a:ext cx="9707637" cy="4697411"/>
          </a:xfrm>
        </p:spPr>
        <p:txBody>
          <a:bodyPr>
            <a:normAutofit fontScale="92500" lnSpcReduction="20000"/>
          </a:bodyPr>
          <a:lstStyle/>
          <a:p>
            <a:r>
              <a:rPr lang="en-US" sz="4000" dirty="0"/>
              <a:t>Suggestions</a:t>
            </a:r>
          </a:p>
          <a:p>
            <a:pPr lvl="1"/>
            <a:r>
              <a:rPr lang="en-US" sz="3800" dirty="0"/>
              <a:t>Keywords</a:t>
            </a:r>
          </a:p>
          <a:p>
            <a:pPr lvl="1"/>
            <a:r>
              <a:rPr lang="en-US" sz="3800" dirty="0"/>
              <a:t>Independent Feature/Scenario/Step </a:t>
            </a:r>
          </a:p>
          <a:p>
            <a:pPr lvl="1"/>
            <a:r>
              <a:rPr lang="en-US" sz="3800" dirty="0"/>
              <a:t>Connection to requirements</a:t>
            </a:r>
          </a:p>
          <a:p>
            <a:pPr lvl="1"/>
            <a:r>
              <a:rPr lang="en-US" sz="3800" dirty="0"/>
              <a:t>Combine where possible</a:t>
            </a:r>
          </a:p>
          <a:p>
            <a:pPr lvl="1"/>
            <a:r>
              <a:rPr lang="en-US" sz="3800" dirty="0"/>
              <a:t>Formatting</a:t>
            </a:r>
          </a:p>
          <a:p>
            <a:pPr lvl="1"/>
            <a:r>
              <a:rPr lang="en-US" sz="4000" dirty="0"/>
              <a:t>Imperative	 vs. Declarative</a:t>
            </a:r>
            <a:endParaRPr lang="en-US" sz="3800" dirty="0"/>
          </a:p>
          <a:p>
            <a:pPr lvl="1"/>
            <a:r>
              <a:rPr lang="en-US" sz="3800" dirty="0"/>
              <a:t>5 Rules of Modularity </a:t>
            </a:r>
            <a:endParaRPr lang="en-US" dirty="0"/>
          </a:p>
        </p:txBody>
      </p:sp>
    </p:spTree>
    <p:extLst>
      <p:ext uri="{BB962C8B-B14F-4D97-AF65-F5344CB8AC3E}">
        <p14:creationId xmlns:p14="http://schemas.microsoft.com/office/powerpoint/2010/main" val="47483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Formatting</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Content Placeholder 2"/>
          <p:cNvSpPr>
            <a:spLocks noGrp="1"/>
          </p:cNvSpPr>
          <p:nvPr>
            <p:ph idx="1"/>
          </p:nvPr>
        </p:nvSpPr>
        <p:spPr>
          <a:xfrm>
            <a:off x="106533" y="1386151"/>
            <a:ext cx="11842312" cy="5387511"/>
          </a:xfrm>
        </p:spPr>
        <p:txBody>
          <a:bodyPr>
            <a:normAutofit fontScale="85000" lnSpcReduction="20000"/>
          </a:bodyPr>
          <a:lstStyle/>
          <a:p>
            <a:pPr marL="0" indent="0">
              <a:buNone/>
            </a:pPr>
            <a:r>
              <a:rPr lang="en-US" sz="2400" b="1" dirty="0"/>
              <a:t>Keep your tables organized:</a:t>
            </a:r>
          </a:p>
          <a:p>
            <a:pPr marL="0" indent="0">
              <a:buNone/>
            </a:pPr>
            <a:r>
              <a:rPr lang="en-US" sz="2400" b="1" dirty="0">
                <a:solidFill>
                  <a:schemeClr val="accent5"/>
                </a:solidFill>
              </a:rPr>
              <a:t>BAD</a:t>
            </a:r>
          </a:p>
          <a:p>
            <a:pPr marL="0" indent="0">
              <a:buNone/>
            </a:pPr>
            <a:r>
              <a:rPr lang="en-US" sz="2400" b="1" dirty="0">
                <a:latin typeface="Consolas" panose="020B0609020204030204" pitchFamily="49" charset="0"/>
                <a:cs typeface="Consolas" panose="020B0609020204030204" pitchFamily="49" charset="0"/>
              </a:rPr>
              <a:t>|</a:t>
            </a:r>
            <a:r>
              <a:rPr lang="en-US" sz="2400" b="1" dirty="0" err="1">
                <a:latin typeface="Consolas" panose="020B0609020204030204" pitchFamily="49" charset="0"/>
                <a:cs typeface="Consolas" panose="020B0609020204030204" pitchFamily="49" charset="0"/>
              </a:rPr>
              <a:t>over_all_credit_score|user|page_header</a:t>
            </a:r>
            <a:r>
              <a:rPr lang="en-US" sz="2400" b="1" dirty="0">
                <a:latin typeface="Consolas" panose="020B0609020204030204" pitchFamily="49" charset="0"/>
                <a:cs typeface="Consolas" panose="020B0609020204030204" pitchFamily="49" charset="0"/>
              </a:rPr>
              <a:t>|</a:t>
            </a:r>
          </a:p>
          <a:p>
            <a:pPr marL="0" indent="0">
              <a:buNone/>
            </a:pPr>
            <a:r>
              <a:rPr lang="en-US" sz="2400" b="1" dirty="0">
                <a:latin typeface="Consolas" panose="020B0609020204030204" pitchFamily="49" charset="0"/>
                <a:cs typeface="Consolas" panose="020B0609020204030204" pitchFamily="49" charset="0"/>
              </a:rPr>
              <a:t>|N/A|user0|account details| </a:t>
            </a:r>
          </a:p>
          <a:p>
            <a:pPr marL="0" indent="0">
              <a:buNone/>
            </a:pPr>
            <a:r>
              <a:rPr lang="en-US" sz="2400" b="1" dirty="0">
                <a:latin typeface="Consolas" panose="020B0609020204030204" pitchFamily="49" charset="0"/>
                <a:cs typeface="Consolas" panose="020B0609020204030204" pitchFamily="49" charset="0"/>
              </a:rPr>
              <a:t>|300|user24|home| </a:t>
            </a:r>
          </a:p>
          <a:p>
            <a:pPr marL="0" indent="0">
              <a:buNone/>
            </a:pPr>
            <a:r>
              <a:rPr lang="en-US" sz="2400" b="1" dirty="0">
                <a:latin typeface="Consolas" panose="020B0609020204030204" pitchFamily="49" charset="0"/>
                <a:cs typeface="Consolas" panose="020B0609020204030204" pitchFamily="49" charset="0"/>
              </a:rPr>
              <a:t>||user9|business banking print summary|</a:t>
            </a:r>
          </a:p>
          <a:p>
            <a:pPr marL="0" indent="0">
              <a:buNone/>
            </a:pPr>
            <a:r>
              <a:rPr lang="en-US" sz="2400" b="1" dirty="0">
                <a:latin typeface="Consolas" panose="020B0609020204030204" pitchFamily="49" charset="0"/>
                <a:cs typeface="Consolas" panose="020B0609020204030204" pitchFamily="49" charset="0"/>
              </a:rPr>
              <a:t>|570|user1|sign in|</a:t>
            </a:r>
          </a:p>
          <a:p>
            <a:pPr marL="0" indent="0">
              <a:buNone/>
            </a:pPr>
            <a:endParaRPr lang="en-US" sz="2400" b="1" dirty="0"/>
          </a:p>
          <a:p>
            <a:pPr marL="0" indent="0">
              <a:buNone/>
            </a:pPr>
            <a:r>
              <a:rPr lang="en-US" sz="2400" b="1" dirty="0">
                <a:solidFill>
                  <a:schemeClr val="accent2">
                    <a:lumMod val="75000"/>
                  </a:schemeClr>
                </a:solidFill>
              </a:rPr>
              <a:t>GOOD</a:t>
            </a:r>
          </a:p>
          <a:p>
            <a:pPr marL="0" indent="0">
              <a:buNone/>
            </a:pP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over_all_credit_score</a:t>
            </a:r>
            <a:r>
              <a:rPr lang="en-US" sz="2400" b="1" dirty="0">
                <a:latin typeface="Consolas" panose="020B0609020204030204" pitchFamily="49" charset="0"/>
                <a:cs typeface="Consolas" panose="020B0609020204030204" pitchFamily="49" charset="0"/>
              </a:rPr>
              <a:t>| user   | </a:t>
            </a:r>
            <a:r>
              <a:rPr lang="en-US" sz="2400" b="1" dirty="0" err="1">
                <a:latin typeface="Consolas" panose="020B0609020204030204" pitchFamily="49" charset="0"/>
                <a:cs typeface="Consolas" panose="020B0609020204030204" pitchFamily="49" charset="0"/>
              </a:rPr>
              <a:t>page_header</a:t>
            </a:r>
            <a:r>
              <a:rPr lang="en-US" sz="2400" b="1" dirty="0">
                <a:latin typeface="Consolas" panose="020B0609020204030204" pitchFamily="49" charset="0"/>
                <a:cs typeface="Consolas" panose="020B0609020204030204" pitchFamily="49" charset="0"/>
              </a:rPr>
              <a:t>                    |</a:t>
            </a:r>
          </a:p>
          <a:p>
            <a:pPr marL="0" indent="0">
              <a:buNone/>
            </a:pPr>
            <a:r>
              <a:rPr lang="en-US" sz="2400" b="1" dirty="0">
                <a:latin typeface="Consolas" panose="020B0609020204030204" pitchFamily="49" charset="0"/>
                <a:cs typeface="Consolas" panose="020B0609020204030204" pitchFamily="49" charset="0"/>
              </a:rPr>
              <a:t>| N/A                  | user0  | account details                | </a:t>
            </a:r>
          </a:p>
          <a:p>
            <a:pPr marL="0" indent="0">
              <a:buNone/>
            </a:pPr>
            <a:r>
              <a:rPr lang="en-US" sz="2400" b="1" dirty="0">
                <a:latin typeface="Consolas" panose="020B0609020204030204" pitchFamily="49" charset="0"/>
                <a:cs typeface="Consolas" panose="020B0609020204030204" pitchFamily="49" charset="0"/>
              </a:rPr>
              <a:t>| 300                  | user24 | home                           | </a:t>
            </a:r>
          </a:p>
          <a:p>
            <a:pPr marL="0" indent="0">
              <a:buNone/>
            </a:pPr>
            <a:r>
              <a:rPr lang="en-US" sz="2400" b="1" dirty="0">
                <a:latin typeface="Consolas" panose="020B0609020204030204" pitchFamily="49" charset="0"/>
                <a:cs typeface="Consolas" panose="020B0609020204030204" pitchFamily="49" charset="0"/>
              </a:rPr>
              <a:t>|                      | user9  | business banking print summary |</a:t>
            </a:r>
          </a:p>
          <a:p>
            <a:pPr marL="0" indent="0">
              <a:buNone/>
            </a:pPr>
            <a:r>
              <a:rPr lang="en-US" sz="2400" b="1" dirty="0">
                <a:latin typeface="Consolas" panose="020B0609020204030204" pitchFamily="49" charset="0"/>
                <a:cs typeface="Consolas" panose="020B0609020204030204" pitchFamily="49" charset="0"/>
              </a:rPr>
              <a:t>| 570                  | user1  | sign in                        |</a:t>
            </a:r>
          </a:p>
        </p:txBody>
      </p:sp>
    </p:spTree>
    <p:extLst>
      <p:ext uri="{BB962C8B-B14F-4D97-AF65-F5344CB8AC3E}">
        <p14:creationId xmlns:p14="http://schemas.microsoft.com/office/powerpoint/2010/main" val="377968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a:t>
            </a:r>
          </a:p>
        </p:txBody>
      </p:sp>
      <p:sp>
        <p:nvSpPr>
          <p:cNvPr id="3" name="Content Placeholder 2"/>
          <p:cNvSpPr>
            <a:spLocks noGrp="1"/>
          </p:cNvSpPr>
          <p:nvPr>
            <p:ph idx="1"/>
          </p:nvPr>
        </p:nvSpPr>
        <p:spPr/>
        <p:txBody>
          <a:bodyPr/>
          <a:lstStyle/>
          <a:p>
            <a:r>
              <a:rPr lang="en-US" dirty="0"/>
              <a:t>If your using a step table add a colon : at the end of your step</a:t>
            </a:r>
          </a:p>
          <a:p>
            <a:pPr marL="457200" lvl="1" indent="0">
              <a:buNone/>
            </a:pPr>
            <a:r>
              <a:rPr lang="en-US" dirty="0">
                <a:latin typeface="Consolas" panose="020B0609020204030204" pitchFamily="49" charset="0"/>
              </a:rPr>
              <a:t> </a:t>
            </a:r>
            <a:r>
              <a:rPr lang="en-US" b="1" dirty="0">
                <a:latin typeface="Consolas" panose="020B0609020204030204" pitchFamily="49" charset="0"/>
              </a:rPr>
              <a:t>Then each result should have the following information</a:t>
            </a:r>
            <a:r>
              <a:rPr lang="en-US" b="1" dirty="0">
                <a:solidFill>
                  <a:srgbClr val="FF0000"/>
                </a:solidFill>
                <a:latin typeface="Consolas" panose="020B0609020204030204" pitchFamily="49" charset="0"/>
              </a:rPr>
              <a:t>:</a:t>
            </a:r>
          </a:p>
          <a:p>
            <a:pPr marL="457200" lvl="1" indent="0">
              <a:buNone/>
            </a:pPr>
            <a:r>
              <a:rPr lang="en-US" b="1" dirty="0">
                <a:latin typeface="Consolas" panose="020B0609020204030204" pitchFamily="49" charset="0"/>
              </a:rPr>
              <a:t>  | information       | </a:t>
            </a:r>
            <a:r>
              <a:rPr lang="en-US" b="1" dirty="0" err="1">
                <a:latin typeface="Consolas" panose="020B0609020204030204" pitchFamily="49" charset="0"/>
              </a:rPr>
              <a:t>data_type</a:t>
            </a:r>
            <a:r>
              <a:rPr lang="en-US" b="1" dirty="0">
                <a:latin typeface="Consolas" panose="020B0609020204030204" pitchFamily="49" charset="0"/>
              </a:rPr>
              <a:t> |</a:t>
            </a:r>
          </a:p>
          <a:p>
            <a:pPr marL="457200" lvl="1" indent="0">
              <a:buNone/>
            </a:pPr>
            <a:r>
              <a:rPr lang="en-US" b="1" dirty="0">
                <a:latin typeface="Consolas" panose="020B0609020204030204" pitchFamily="49" charset="0"/>
              </a:rPr>
              <a:t>  | title             | string    |</a:t>
            </a:r>
          </a:p>
        </p:txBody>
      </p:sp>
    </p:spTree>
    <p:extLst>
      <p:ext uri="{BB962C8B-B14F-4D97-AF65-F5344CB8AC3E}">
        <p14:creationId xmlns:p14="http://schemas.microsoft.com/office/powerpoint/2010/main" val="219648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Imperative	 vs. Declarative</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Content Placeholder 2"/>
          <p:cNvSpPr>
            <a:spLocks noGrp="1"/>
          </p:cNvSpPr>
          <p:nvPr>
            <p:ph idx="1"/>
          </p:nvPr>
        </p:nvSpPr>
        <p:spPr/>
        <p:txBody>
          <a:bodyPr/>
          <a:lstStyle/>
          <a:p>
            <a:r>
              <a:rPr lang="en-US" dirty="0"/>
              <a:t>Imperative: Long low level steps to drive the user interface.</a:t>
            </a:r>
          </a:p>
          <a:p>
            <a:pPr lvl="1"/>
            <a:r>
              <a:rPr lang="en-US" dirty="0"/>
              <a:t>More steps</a:t>
            </a:r>
          </a:p>
          <a:p>
            <a:pPr lvl="1"/>
            <a:r>
              <a:rPr lang="en-US" dirty="0"/>
              <a:t>Longer scenarios</a:t>
            </a:r>
          </a:p>
          <a:p>
            <a:pPr lvl="1"/>
            <a:r>
              <a:rPr lang="en-US" dirty="0"/>
              <a:t>More detail on how test is done</a:t>
            </a:r>
          </a:p>
          <a:p>
            <a:pPr marL="457200" lvl="1" indent="0">
              <a:buNone/>
            </a:pPr>
            <a:endParaRPr lang="en-US" dirty="0"/>
          </a:p>
          <a:p>
            <a:r>
              <a:rPr lang="en-US" dirty="0"/>
              <a:t>Declarative: Describes what a user does not how they do it.  </a:t>
            </a:r>
          </a:p>
          <a:p>
            <a:pPr lvl="1"/>
            <a:r>
              <a:rPr lang="en-US" dirty="0"/>
              <a:t>Contains all the needed detail and no more.</a:t>
            </a:r>
          </a:p>
          <a:p>
            <a:pPr lvl="1"/>
            <a:r>
              <a:rPr lang="en-US" dirty="0"/>
              <a:t>More easily readable</a:t>
            </a:r>
          </a:p>
        </p:txBody>
      </p:sp>
    </p:spTree>
    <p:extLst>
      <p:ext uri="{BB962C8B-B14F-4D97-AF65-F5344CB8AC3E}">
        <p14:creationId xmlns:p14="http://schemas.microsoft.com/office/powerpoint/2010/main" val="129086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Imperative	 vs. Declarative Example</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5" name="Picture 4"/>
          <p:cNvPicPr>
            <a:picLocks noChangeAspect="1"/>
          </p:cNvPicPr>
          <p:nvPr/>
        </p:nvPicPr>
        <p:blipFill>
          <a:blip r:embed="rId3"/>
          <a:stretch>
            <a:fillRect/>
          </a:stretch>
        </p:blipFill>
        <p:spPr>
          <a:xfrm>
            <a:off x="677334" y="1305016"/>
            <a:ext cx="9925352" cy="5275637"/>
          </a:xfrm>
          <a:prstGeom prst="rect">
            <a:avLst/>
          </a:prstGeom>
        </p:spPr>
      </p:pic>
    </p:spTree>
    <p:extLst>
      <p:ext uri="{BB962C8B-B14F-4D97-AF65-F5344CB8AC3E}">
        <p14:creationId xmlns:p14="http://schemas.microsoft.com/office/powerpoint/2010/main" val="283061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Declarative vs. Imperative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Content Placeholder 2"/>
          <p:cNvSpPr>
            <a:spLocks noGrp="1"/>
          </p:cNvSpPr>
          <p:nvPr>
            <p:ph idx="1"/>
          </p:nvPr>
        </p:nvSpPr>
        <p:spPr/>
        <p:txBody>
          <a:bodyPr/>
          <a:lstStyle/>
          <a:p>
            <a:r>
              <a:rPr lang="en-US" dirty="0"/>
              <a:t>Imperative: Long low level steps to drive the user interface.</a:t>
            </a:r>
          </a:p>
          <a:p>
            <a:pPr lvl="1"/>
            <a:r>
              <a:rPr lang="en-US" dirty="0"/>
              <a:t>More steps</a:t>
            </a:r>
          </a:p>
          <a:p>
            <a:pPr lvl="1"/>
            <a:r>
              <a:rPr lang="en-US" dirty="0"/>
              <a:t>Longer scenarios</a:t>
            </a:r>
          </a:p>
          <a:p>
            <a:pPr lvl="1"/>
            <a:r>
              <a:rPr lang="en-US" dirty="0"/>
              <a:t>More detail on how test is done</a:t>
            </a:r>
          </a:p>
          <a:p>
            <a:pPr marL="457200" lvl="1" indent="0">
              <a:buNone/>
            </a:pPr>
            <a:endParaRPr lang="en-US" dirty="0"/>
          </a:p>
          <a:p>
            <a:r>
              <a:rPr lang="en-US" dirty="0"/>
              <a:t>Declarative: Describes what a user does not how they do it.  </a:t>
            </a:r>
          </a:p>
          <a:p>
            <a:pPr lvl="1"/>
            <a:r>
              <a:rPr lang="en-US" dirty="0"/>
              <a:t>Contains all the needed detail and no more.</a:t>
            </a:r>
          </a:p>
          <a:p>
            <a:pPr lvl="1"/>
            <a:r>
              <a:rPr lang="en-US" dirty="0"/>
              <a:t>More easily readable</a:t>
            </a:r>
          </a:p>
        </p:txBody>
      </p:sp>
    </p:spTree>
    <p:extLst>
      <p:ext uri="{BB962C8B-B14F-4D97-AF65-F5344CB8AC3E}">
        <p14:creationId xmlns:p14="http://schemas.microsoft.com/office/powerpoint/2010/main" val="6405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Make your steps modular	</a:t>
            </a:r>
          </a:p>
        </p:txBody>
      </p:sp>
      <p:sp>
        <p:nvSpPr>
          <p:cNvPr id="3" name="Content Placeholder 2"/>
          <p:cNvSpPr>
            <a:spLocks noGrp="1"/>
          </p:cNvSpPr>
          <p:nvPr>
            <p:ph idx="1"/>
          </p:nvPr>
        </p:nvSpPr>
        <p:spPr>
          <a:xfrm>
            <a:off x="677334" y="1454214"/>
            <a:ext cx="8886116" cy="1119075"/>
          </a:xfrm>
        </p:spPr>
        <p:txBody>
          <a:bodyPr>
            <a:normAutofit/>
          </a:bodyPr>
          <a:lstStyle/>
          <a:p>
            <a:r>
              <a:rPr lang="en-US" sz="2400" dirty="0"/>
              <a:t>Be constant with your language.  </a:t>
            </a:r>
          </a:p>
          <a:p>
            <a:r>
              <a:rPr lang="en-US" sz="2400" dirty="0"/>
              <a:t>Use parameters and make them clear</a:t>
            </a:r>
          </a:p>
          <a:p>
            <a:pPr marL="0" indent="0">
              <a:buNone/>
            </a:pPr>
            <a:endParaRPr lang="en-US" sz="2400" dirty="0"/>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Ease of automation</a:t>
            </a:r>
          </a:p>
          <a:p>
            <a:r>
              <a:rPr lang="en-US" sz="2400" dirty="0"/>
              <a:t>Ease of reading</a:t>
            </a:r>
          </a:p>
          <a:p>
            <a:r>
              <a:rPr lang="en-US" sz="2400" dirty="0"/>
              <a:t>Standardization</a:t>
            </a:r>
          </a:p>
          <a:p>
            <a:endParaRPr lang="en-US" sz="2400" dirty="0"/>
          </a:p>
          <a:p>
            <a:endParaRPr lang="en-US" sz="2400" dirty="0"/>
          </a:p>
        </p:txBody>
      </p:sp>
    </p:spTree>
    <p:extLst>
      <p:ext uri="{BB962C8B-B14F-4D97-AF65-F5344CB8AC3E}">
        <p14:creationId xmlns:p14="http://schemas.microsoft.com/office/powerpoint/2010/main" val="1807484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1: </a:t>
            </a:r>
            <a:r>
              <a:rPr lang="en-US" sz="2400" dirty="0">
                <a:solidFill>
                  <a:schemeClr val="accent5"/>
                </a:solidFill>
              </a:rPr>
              <a:t>If does the same thing make it obvious</a:t>
            </a:r>
          </a:p>
          <a:p>
            <a:pPr marL="0" indent="0">
              <a:buNone/>
            </a:pPr>
            <a:r>
              <a:rPr lang="en-US" sz="2400" b="1" dirty="0"/>
              <a:t>	Example:</a:t>
            </a:r>
          </a:p>
          <a:p>
            <a:pPr marL="0" indent="0">
              <a:buNone/>
            </a:pPr>
            <a:r>
              <a:rPr lang="en-US" sz="2400" b="1" dirty="0">
                <a:solidFill>
                  <a:schemeClr val="bg1">
                    <a:lumMod val="65000"/>
                  </a:schemeClr>
                </a:solidFill>
              </a:rPr>
              <a:t>Given</a:t>
            </a:r>
            <a:r>
              <a:rPr lang="en-US" sz="2400" b="1" dirty="0"/>
              <a:t> I click on Sign In link on the Home page</a:t>
            </a:r>
          </a:p>
          <a:p>
            <a:pPr marL="0" indent="0">
              <a:buNone/>
            </a:pPr>
            <a:r>
              <a:rPr lang="en-US" sz="2400" b="1" dirty="0">
                <a:solidFill>
                  <a:schemeClr val="bg1">
                    <a:lumMod val="65000"/>
                  </a:schemeClr>
                </a:solidFill>
              </a:rPr>
              <a:t>When</a:t>
            </a:r>
            <a:r>
              <a:rPr lang="en-US" sz="2400" b="1" dirty="0"/>
              <a:t> I click on the Register Button on the Sign In page</a:t>
            </a:r>
          </a:p>
          <a:p>
            <a:pPr marL="0" indent="0">
              <a:buNone/>
            </a:pPr>
            <a:endParaRPr lang="en-US" sz="2400" b="1" dirty="0"/>
          </a:p>
          <a:p>
            <a:pPr marL="0" indent="0">
              <a:buNone/>
            </a:pPr>
            <a:r>
              <a:rPr lang="en-US" sz="2400" b="1" dirty="0">
                <a:solidFill>
                  <a:schemeClr val="bg1">
                    <a:lumMod val="65000"/>
                  </a:schemeClr>
                </a:solidFill>
              </a:rPr>
              <a:t>When </a:t>
            </a:r>
            <a:r>
              <a:rPr lang="en-US" sz="2400" b="1" dirty="0">
                <a:solidFill>
                  <a:schemeClr val="tx1"/>
                </a:solidFill>
              </a:rPr>
              <a:t>I click on </a:t>
            </a:r>
            <a:r>
              <a:rPr lang="en-US" sz="2400" b="1" dirty="0">
                <a:solidFill>
                  <a:schemeClr val="accent5"/>
                </a:solidFill>
              </a:rPr>
              <a:t>“</a:t>
            </a:r>
            <a:r>
              <a:rPr lang="en-US" sz="2400" b="1" dirty="0">
                <a:solidFill>
                  <a:schemeClr val="tx2">
                    <a:lumMod val="40000"/>
                    <a:lumOff val="60000"/>
                  </a:schemeClr>
                </a:solidFill>
              </a:rPr>
              <a:t>something</a:t>
            </a:r>
            <a:r>
              <a:rPr lang="en-US" sz="2400" b="1" dirty="0">
                <a:solidFill>
                  <a:schemeClr val="accent5"/>
                </a:solidFill>
              </a:rPr>
              <a:t>”</a:t>
            </a:r>
            <a:r>
              <a:rPr lang="en-US" sz="2400" b="1" dirty="0">
                <a:solidFill>
                  <a:schemeClr val="tx1"/>
                </a:solidFill>
              </a:rPr>
              <a:t> on the </a:t>
            </a:r>
            <a:r>
              <a:rPr lang="en-US" sz="2400" b="1" dirty="0">
                <a:solidFill>
                  <a:schemeClr val="accent5"/>
                </a:solidFill>
              </a:rPr>
              <a:t>“</a:t>
            </a:r>
            <a:r>
              <a:rPr lang="en-US" sz="2400" b="1" dirty="0">
                <a:solidFill>
                  <a:schemeClr val="tx2">
                    <a:lumMod val="40000"/>
                    <a:lumOff val="60000"/>
                  </a:schemeClr>
                </a:solidFill>
              </a:rPr>
              <a:t>somewhere</a:t>
            </a:r>
            <a:r>
              <a:rPr lang="en-US" sz="2400" b="1" dirty="0">
                <a:solidFill>
                  <a:schemeClr val="accent5"/>
                </a:solidFill>
              </a:rPr>
              <a:t>”</a:t>
            </a:r>
            <a:r>
              <a:rPr lang="en-US" sz="2400" b="1" dirty="0">
                <a:solidFill>
                  <a:schemeClr val="tx1"/>
                </a:solidFill>
              </a:rPr>
              <a:t> page</a:t>
            </a:r>
          </a:p>
        </p:txBody>
      </p:sp>
    </p:spTree>
    <p:extLst>
      <p:ext uri="{BB962C8B-B14F-4D97-AF65-F5344CB8AC3E}">
        <p14:creationId xmlns:p14="http://schemas.microsoft.com/office/powerpoint/2010/main" val="175397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2: </a:t>
            </a:r>
            <a:r>
              <a:rPr lang="en-US" sz="2400" dirty="0">
                <a:solidFill>
                  <a:schemeClr val="accent5"/>
                </a:solidFill>
              </a:rPr>
              <a:t>Keep case consistent: lowercase recommended</a:t>
            </a:r>
          </a:p>
          <a:p>
            <a:pPr marL="0" indent="0">
              <a:buNone/>
            </a:pPr>
            <a:r>
              <a:rPr lang="en-US" sz="2400" b="1" dirty="0"/>
              <a:t>	Example:</a:t>
            </a:r>
          </a:p>
          <a:p>
            <a:pPr marL="0" indent="0">
              <a:buNone/>
            </a:pPr>
            <a:r>
              <a:rPr lang="en-US" sz="2400" b="1" dirty="0">
                <a:solidFill>
                  <a:schemeClr val="bg1">
                    <a:lumMod val="65000"/>
                  </a:schemeClr>
                </a:solidFill>
              </a:rPr>
              <a:t>Given</a:t>
            </a:r>
            <a:r>
              <a:rPr lang="en-US" sz="2400" b="1" dirty="0"/>
              <a:t> I Click on “Sign In link” on the “Home” page</a:t>
            </a:r>
          </a:p>
          <a:p>
            <a:pPr marL="0" indent="0">
              <a:buNone/>
            </a:pPr>
            <a:r>
              <a:rPr lang="en-US" sz="2400" b="1" dirty="0">
                <a:solidFill>
                  <a:schemeClr val="bg1">
                    <a:lumMod val="65000"/>
                  </a:schemeClr>
                </a:solidFill>
              </a:rPr>
              <a:t>Given</a:t>
            </a:r>
            <a:r>
              <a:rPr lang="en-US" sz="2400" b="1" dirty="0"/>
              <a:t> I click on “Sign In link” on the “Home” page</a:t>
            </a:r>
          </a:p>
          <a:p>
            <a:pPr marL="0" indent="0">
              <a:buNone/>
            </a:pPr>
            <a:endParaRPr lang="en-US" sz="2400" b="1" dirty="0"/>
          </a:p>
          <a:p>
            <a:pPr marL="0" indent="0">
              <a:buNone/>
            </a:pPr>
            <a:r>
              <a:rPr lang="en-US" sz="2400" b="1" dirty="0"/>
              <a:t>These will not execute the same step</a:t>
            </a:r>
          </a:p>
        </p:txBody>
      </p:sp>
    </p:spTree>
    <p:extLst>
      <p:ext uri="{BB962C8B-B14F-4D97-AF65-F5344CB8AC3E}">
        <p14:creationId xmlns:p14="http://schemas.microsoft.com/office/powerpoint/2010/main" val="190583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3: </a:t>
            </a:r>
            <a:r>
              <a:rPr lang="en-US" sz="2400" dirty="0">
                <a:solidFill>
                  <a:schemeClr val="accent5"/>
                </a:solidFill>
              </a:rPr>
              <a:t>Keep tables consistent</a:t>
            </a:r>
          </a:p>
          <a:p>
            <a:pPr marL="0" indent="0">
              <a:buNone/>
            </a:pPr>
            <a:r>
              <a:rPr lang="en-US" sz="2400" b="1" dirty="0"/>
              <a:t>	Example:</a:t>
            </a:r>
          </a:p>
          <a:p>
            <a:pPr marL="0" indent="0">
              <a:buNone/>
            </a:pPr>
            <a:r>
              <a:rPr lang="en-US" b="1" dirty="0">
                <a:solidFill>
                  <a:schemeClr val="bg1">
                    <a:lumMod val="65000"/>
                  </a:schemeClr>
                </a:solidFill>
              </a:rPr>
              <a:t>Then the "&lt;Error&gt;" should be "</a:t>
            </a:r>
            <a:r>
              <a:rPr lang="en-US" b="1" dirty="0">
                <a:solidFill>
                  <a:srgbClr val="00B0F0"/>
                </a:solidFill>
              </a:rPr>
              <a:t>visible</a:t>
            </a:r>
            <a:r>
              <a:rPr lang="en-US" b="1" dirty="0">
                <a:solidFill>
                  <a:schemeClr val="bg1">
                    <a:lumMod val="65000"/>
                  </a:schemeClr>
                </a:solidFill>
              </a:rPr>
              <a:t>" and contain "&lt;</a:t>
            </a:r>
            <a:r>
              <a:rPr lang="en-US" b="1" dirty="0">
                <a:solidFill>
                  <a:schemeClr val="accent5"/>
                </a:solidFill>
              </a:rPr>
              <a:t>Expected  Text</a:t>
            </a:r>
            <a:r>
              <a:rPr lang="en-US" b="1" dirty="0">
                <a:solidFill>
                  <a:schemeClr val="bg1">
                    <a:lumMod val="65000"/>
                  </a:schemeClr>
                </a:solidFill>
              </a:rPr>
              <a:t>&gt;"</a:t>
            </a:r>
          </a:p>
          <a:p>
            <a:pPr marL="0" indent="0">
              <a:buNone/>
            </a:pPr>
            <a:r>
              <a:rPr lang="en-US" b="1" dirty="0">
                <a:solidFill>
                  <a:schemeClr val="bg1">
                    <a:lumMod val="65000"/>
                  </a:schemeClr>
                </a:solidFill>
              </a:rPr>
              <a:t>Vs</a:t>
            </a:r>
            <a:endParaRPr lang="en-US" b="1" dirty="0"/>
          </a:p>
          <a:p>
            <a:pPr marL="0" indent="0">
              <a:buNone/>
            </a:pPr>
            <a:r>
              <a:rPr lang="en-US" b="1" dirty="0">
                <a:solidFill>
                  <a:schemeClr val="bg1">
                    <a:lumMod val="65000"/>
                  </a:schemeClr>
                </a:solidFill>
              </a:rPr>
              <a:t>Then the "&lt;error&gt;" should be "</a:t>
            </a:r>
            <a:r>
              <a:rPr lang="en-US" b="1" dirty="0">
                <a:solidFill>
                  <a:srgbClr val="00B0F0"/>
                </a:solidFill>
              </a:rPr>
              <a:t>visible</a:t>
            </a:r>
            <a:r>
              <a:rPr lang="en-US" b="1" dirty="0">
                <a:solidFill>
                  <a:schemeClr val="bg1">
                    <a:lumMod val="65000"/>
                  </a:schemeClr>
                </a:solidFill>
              </a:rPr>
              <a:t>" and contain "&lt;</a:t>
            </a:r>
            <a:r>
              <a:rPr lang="en-US" b="1" dirty="0" err="1">
                <a:solidFill>
                  <a:schemeClr val="accent5"/>
                </a:solidFill>
              </a:rPr>
              <a:t>expected_text</a:t>
            </a:r>
            <a:r>
              <a:rPr lang="en-US" b="1" dirty="0">
                <a:solidFill>
                  <a:schemeClr val="bg1">
                    <a:lumMod val="65000"/>
                  </a:schemeClr>
                </a:solidFill>
              </a:rPr>
              <a:t>&gt;"</a:t>
            </a:r>
          </a:p>
          <a:p>
            <a:pPr marL="0" indent="0">
              <a:buNone/>
            </a:pPr>
            <a:r>
              <a:rPr lang="en-US" b="1" dirty="0">
                <a:solidFill>
                  <a:schemeClr val="bg1">
                    <a:lumMod val="65000"/>
                  </a:schemeClr>
                </a:solidFill>
              </a:rPr>
              <a:t>  Examples:</a:t>
            </a:r>
          </a:p>
          <a:p>
            <a:pPr marL="0" indent="0">
              <a:buNone/>
            </a:pPr>
            <a:r>
              <a:rPr lang="en-US" b="1" dirty="0">
                <a:solidFill>
                  <a:schemeClr val="bg1">
                    <a:lumMod val="65000"/>
                  </a:schemeClr>
                </a:solidFill>
              </a:rPr>
              <a:t>	| error  | </a:t>
            </a:r>
            <a:r>
              <a:rPr lang="en-US" b="1" dirty="0" err="1">
                <a:solidFill>
                  <a:schemeClr val="accent5"/>
                </a:solidFill>
              </a:rPr>
              <a:t>expected_text</a:t>
            </a:r>
            <a:r>
              <a:rPr lang="en-US" b="1" dirty="0">
                <a:solidFill>
                  <a:schemeClr val="bg1">
                    <a:lumMod val="65000"/>
                  </a:schemeClr>
                </a:solidFill>
              </a:rPr>
              <a:t>  |</a:t>
            </a:r>
          </a:p>
          <a:p>
            <a:pPr marL="0" indent="0">
              <a:buNone/>
            </a:pPr>
            <a:endParaRPr lang="en-US" b="1" dirty="0">
              <a:solidFill>
                <a:schemeClr val="bg1">
                  <a:lumMod val="65000"/>
                </a:schemeClr>
              </a:solidFill>
            </a:endParaRPr>
          </a:p>
          <a:p>
            <a:pPr marL="0" indent="0">
              <a:buNone/>
            </a:pPr>
            <a:r>
              <a:rPr lang="en-US" b="1" dirty="0">
                <a:solidFill>
                  <a:schemeClr val="bg1">
                    <a:lumMod val="65000"/>
                  </a:schemeClr>
                </a:solidFill>
              </a:rPr>
              <a:t>	Suggested: lowercase and underscore separated</a:t>
            </a:r>
            <a:endParaRPr lang="en-US" b="1" dirty="0"/>
          </a:p>
        </p:txBody>
      </p:sp>
    </p:spTree>
    <p:extLst>
      <p:ext uri="{BB962C8B-B14F-4D97-AF65-F5344CB8AC3E}">
        <p14:creationId xmlns:p14="http://schemas.microsoft.com/office/powerpoint/2010/main" val="3946610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4: Include all needed information as if the feature, scenario, or step were alone</a:t>
            </a:r>
            <a:endParaRPr lang="en-US" sz="2400" dirty="0">
              <a:solidFill>
                <a:schemeClr val="accent5"/>
              </a:solidFill>
            </a:endParaRPr>
          </a:p>
          <a:p>
            <a:pPr marL="0" indent="0">
              <a:buNone/>
            </a:pPr>
            <a:r>
              <a:rPr lang="en-US" sz="2400" b="1" dirty="0"/>
              <a:t>	Example:</a:t>
            </a:r>
          </a:p>
          <a:p>
            <a:pPr marL="0" indent="0">
              <a:buNone/>
            </a:pPr>
            <a:r>
              <a:rPr lang="en-US" b="1" dirty="0">
                <a:solidFill>
                  <a:schemeClr val="tx1"/>
                </a:solidFill>
              </a:rPr>
              <a:t>	When I click on "sign in "</a:t>
            </a:r>
          </a:p>
          <a:p>
            <a:pPr marL="0" indent="0">
              <a:buNone/>
            </a:pPr>
            <a:r>
              <a:rPr lang="en-US" b="1" dirty="0">
                <a:solidFill>
                  <a:schemeClr val="tx1"/>
                </a:solidFill>
              </a:rPr>
              <a:t>	And I enter the "user0 " data</a:t>
            </a:r>
          </a:p>
          <a:p>
            <a:pPr marL="0" indent="0">
              <a:buNone/>
            </a:pPr>
            <a:r>
              <a:rPr lang="en-US" b="1" dirty="0">
                <a:solidFill>
                  <a:schemeClr val="tx1"/>
                </a:solidFill>
              </a:rPr>
              <a:t>                        vs</a:t>
            </a:r>
          </a:p>
          <a:p>
            <a:pPr marL="0" indent="0">
              <a:buNone/>
            </a:pPr>
            <a:r>
              <a:rPr lang="en-US" b="1" dirty="0">
                <a:solidFill>
                  <a:schemeClr val="tx1"/>
                </a:solidFill>
              </a:rPr>
              <a:t>	When I click on "sign in link" on the "home" page</a:t>
            </a:r>
          </a:p>
          <a:p>
            <a:pPr marL="0" indent="0">
              <a:buNone/>
            </a:pPr>
            <a:r>
              <a:rPr lang="en-US" b="1" dirty="0">
                <a:solidFill>
                  <a:schemeClr val="tx1"/>
                </a:solidFill>
              </a:rPr>
              <a:t>	And I enter the "user0" data from the "</a:t>
            </a:r>
            <a:r>
              <a:rPr lang="en-US" b="1" dirty="0" err="1">
                <a:solidFill>
                  <a:schemeClr val="tx1"/>
                </a:solidFill>
              </a:rPr>
              <a:t>dev_users.json</a:t>
            </a:r>
            <a:r>
              <a:rPr lang="en-US" b="1" dirty="0">
                <a:solidFill>
                  <a:schemeClr val="tx1"/>
                </a:solidFill>
              </a:rPr>
              <a:t>" file</a:t>
            </a:r>
          </a:p>
          <a:p>
            <a:pPr marL="0" indent="0">
              <a:buNone/>
            </a:pPr>
            <a:endParaRPr lang="en-US" b="1" dirty="0">
              <a:solidFill>
                <a:schemeClr val="tx1"/>
              </a:solidFill>
            </a:endParaRPr>
          </a:p>
        </p:txBody>
      </p:sp>
    </p:spTree>
    <p:extLst>
      <p:ext uri="{BB962C8B-B14F-4D97-AF65-F5344CB8AC3E}">
        <p14:creationId xmlns:p14="http://schemas.microsoft.com/office/powerpoint/2010/main" val="111982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69773"/>
          </a:xfrm>
        </p:spPr>
        <p:txBody>
          <a:bodyPr>
            <a:normAutofit/>
          </a:bodyPr>
          <a:lstStyle/>
          <a:p>
            <a:r>
              <a:rPr lang="en-US" dirty="0"/>
              <a:t>Given, When, Then, But or And	</a:t>
            </a:r>
          </a:p>
        </p:txBody>
      </p:sp>
      <p:sp>
        <p:nvSpPr>
          <p:cNvPr id="3" name="Content Placeholder 2"/>
          <p:cNvSpPr>
            <a:spLocks noGrp="1"/>
          </p:cNvSpPr>
          <p:nvPr>
            <p:ph idx="1"/>
          </p:nvPr>
        </p:nvSpPr>
        <p:spPr>
          <a:xfrm>
            <a:off x="454912" y="1833155"/>
            <a:ext cx="8886116" cy="1119075"/>
          </a:xfrm>
        </p:spPr>
        <p:txBody>
          <a:bodyPr>
            <a:normAutofit/>
          </a:bodyPr>
          <a:lstStyle/>
          <a:p>
            <a:r>
              <a:rPr lang="en-US" sz="2400" dirty="0"/>
              <a:t>Follow Gherkin standards on when to use the correct step keyword</a:t>
            </a:r>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Standardization</a:t>
            </a:r>
          </a:p>
          <a:p>
            <a:r>
              <a:rPr lang="en-US" sz="2400" dirty="0"/>
              <a:t>Readability</a:t>
            </a:r>
          </a:p>
          <a:p>
            <a:endParaRPr lang="en-US" sz="2400" dirty="0"/>
          </a:p>
        </p:txBody>
      </p:sp>
    </p:spTree>
    <p:extLst>
      <p:ext uri="{BB962C8B-B14F-4D97-AF65-F5344CB8AC3E}">
        <p14:creationId xmlns:p14="http://schemas.microsoft.com/office/powerpoint/2010/main" val="631402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Make your steps modular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a:t>
            </a:r>
          </a:p>
        </p:txBody>
      </p:sp>
      <p:sp>
        <p:nvSpPr>
          <p:cNvPr id="7" name="Content Placeholder 2"/>
          <p:cNvSpPr>
            <a:spLocks noGrp="1"/>
          </p:cNvSpPr>
          <p:nvPr>
            <p:ph idx="1"/>
          </p:nvPr>
        </p:nvSpPr>
        <p:spPr>
          <a:xfrm>
            <a:off x="106533" y="2162702"/>
            <a:ext cx="9428085" cy="4610960"/>
          </a:xfrm>
        </p:spPr>
        <p:txBody>
          <a:bodyPr>
            <a:normAutofit/>
          </a:bodyPr>
          <a:lstStyle/>
          <a:p>
            <a:pPr marL="0" indent="0">
              <a:buNone/>
            </a:pPr>
            <a:r>
              <a:rPr lang="en-US" sz="2400" b="1" dirty="0">
                <a:solidFill>
                  <a:schemeClr val="accent5"/>
                </a:solidFill>
              </a:rPr>
              <a:t>Rule 5: </a:t>
            </a:r>
            <a:r>
              <a:rPr lang="en-US" sz="2400" b="1">
                <a:solidFill>
                  <a:schemeClr val="accent5"/>
                </a:solidFill>
              </a:rPr>
              <a:t>D</a:t>
            </a:r>
            <a:r>
              <a:rPr lang="en-US" sz="2400">
                <a:solidFill>
                  <a:schemeClr val="accent5"/>
                </a:solidFill>
              </a:rPr>
              <a:t>on’t use Microsoft Word </a:t>
            </a:r>
            <a:r>
              <a:rPr lang="en-US" sz="2400" dirty="0">
                <a:solidFill>
                  <a:schemeClr val="accent5"/>
                </a:solidFill>
              </a:rPr>
              <a:t>to create your steps</a:t>
            </a:r>
          </a:p>
          <a:p>
            <a:pPr marL="0" indent="0">
              <a:buNone/>
            </a:pPr>
            <a:r>
              <a:rPr lang="en-US" sz="2400" b="1" dirty="0"/>
              <a:t>	Example:</a:t>
            </a:r>
          </a:p>
          <a:p>
            <a:pPr marL="0" indent="0">
              <a:buNone/>
            </a:pPr>
            <a:r>
              <a:rPr lang="en-US" b="1" dirty="0">
                <a:solidFill>
                  <a:schemeClr val="bg1">
                    <a:lumMod val="65000"/>
                  </a:schemeClr>
                </a:solidFill>
              </a:rPr>
              <a:t>When I click on "sign in link" on the "home" page</a:t>
            </a:r>
          </a:p>
          <a:p>
            <a:pPr marL="0" indent="0">
              <a:buNone/>
            </a:pPr>
            <a:r>
              <a:rPr lang="en-US" b="1" dirty="0">
                <a:solidFill>
                  <a:schemeClr val="bg1">
                    <a:lumMod val="65000"/>
                  </a:schemeClr>
                </a:solidFill>
              </a:rPr>
              <a:t>When I click on “sign in link” on the “home” page</a:t>
            </a:r>
          </a:p>
          <a:p>
            <a:pPr marL="0" indent="0">
              <a:buNone/>
            </a:pPr>
            <a:endParaRPr lang="en-US" b="1" dirty="0">
              <a:solidFill>
                <a:schemeClr val="bg1">
                  <a:lumMod val="65000"/>
                </a:schemeClr>
              </a:solidFill>
            </a:endParaRPr>
          </a:p>
          <a:p>
            <a:pPr marL="0" indent="0">
              <a:buNone/>
            </a:pPr>
            <a:r>
              <a:rPr lang="en-US" b="1" dirty="0">
                <a:solidFill>
                  <a:schemeClr val="bg1">
                    <a:lumMod val="65000"/>
                  </a:schemeClr>
                </a:solidFill>
              </a:rPr>
              <a:t>- Microsoft uses smart quotes</a:t>
            </a:r>
          </a:p>
        </p:txBody>
      </p:sp>
    </p:spTree>
    <p:extLst>
      <p:ext uri="{BB962C8B-B14F-4D97-AF65-F5344CB8AC3E}">
        <p14:creationId xmlns:p14="http://schemas.microsoft.com/office/powerpoint/2010/main" val="911128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lstStyle/>
          <a:p>
            <a:r>
              <a:rPr lang="en-US" dirty="0"/>
              <a:t>Other quick rules</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Content Placeholder 2"/>
          <p:cNvSpPr>
            <a:spLocks noGrp="1"/>
          </p:cNvSpPr>
          <p:nvPr>
            <p:ph idx="1"/>
          </p:nvPr>
        </p:nvSpPr>
        <p:spPr>
          <a:xfrm>
            <a:off x="106533" y="1386151"/>
            <a:ext cx="9428085" cy="5387511"/>
          </a:xfrm>
        </p:spPr>
        <p:txBody>
          <a:bodyPr>
            <a:normAutofit/>
          </a:bodyPr>
          <a:lstStyle/>
          <a:p>
            <a:pPr marL="0" indent="0">
              <a:buNone/>
            </a:pPr>
            <a:r>
              <a:rPr lang="en-US" sz="2400" b="1" dirty="0"/>
              <a:t>Comments - </a:t>
            </a:r>
          </a:p>
          <a:p>
            <a:pPr marL="0" indent="0">
              <a:buNone/>
            </a:pPr>
            <a:r>
              <a:rPr lang="en-US" b="1" dirty="0"/>
              <a:t>If your step or scenario contains logic which might be complicated for the developer. Add a comment in the following format.</a:t>
            </a:r>
          </a:p>
          <a:p>
            <a:pPr marL="0" indent="0">
              <a:buNone/>
            </a:pPr>
            <a:r>
              <a:rPr lang="en-US" b="1" dirty="0">
                <a:solidFill>
                  <a:schemeClr val="accent5"/>
                </a:solidFill>
              </a:rPr>
              <a:t>#! Insert dev comment to be removed by dev once implemented </a:t>
            </a:r>
          </a:p>
          <a:p>
            <a:pPr marL="0" indent="0">
              <a:buNone/>
            </a:pPr>
            <a:r>
              <a:rPr lang="en-US" b="1" dirty="0">
                <a:solidFill>
                  <a:schemeClr val="accent5"/>
                </a:solidFill>
              </a:rPr>
              <a:t># Insert general comment which will stay.</a:t>
            </a:r>
          </a:p>
          <a:p>
            <a:pPr marL="0" indent="0">
              <a:buNone/>
            </a:pPr>
            <a:r>
              <a:rPr lang="en-US" b="1" dirty="0"/>
              <a:t>Keep general comments at the top of your scenario or feature.  Place dev comments where needed</a:t>
            </a:r>
          </a:p>
          <a:p>
            <a:pPr marL="0" indent="0">
              <a:buNone/>
            </a:pPr>
            <a:endParaRPr lang="en-US" b="1" dirty="0">
              <a:solidFill>
                <a:schemeClr val="bg1">
                  <a:lumMod val="65000"/>
                </a:schemeClr>
              </a:solidFill>
            </a:endParaRPr>
          </a:p>
          <a:p>
            <a:pPr marL="0" indent="0">
              <a:buNone/>
            </a:pPr>
            <a:r>
              <a:rPr lang="en-US" b="1" dirty="0"/>
              <a:t>Step Length:</a:t>
            </a:r>
          </a:p>
          <a:p>
            <a:pPr marL="0" indent="0">
              <a:buNone/>
            </a:pPr>
            <a:r>
              <a:rPr lang="en-US" b="1" dirty="0"/>
              <a:t>Try to keep your steps concise and to the point.  As a general rule keep them </a:t>
            </a:r>
          </a:p>
          <a:p>
            <a:pPr marL="0" indent="0">
              <a:buNone/>
            </a:pPr>
            <a:r>
              <a:rPr lang="en-US" b="1" dirty="0">
                <a:solidFill>
                  <a:schemeClr val="accent5"/>
                </a:solidFill>
              </a:rPr>
              <a:t>under 100 </a:t>
            </a:r>
            <a:r>
              <a:rPr lang="en-US" b="1" dirty="0"/>
              <a:t>characters and ideally between </a:t>
            </a:r>
            <a:r>
              <a:rPr lang="en-US" b="1" dirty="0">
                <a:solidFill>
                  <a:schemeClr val="accent5"/>
                </a:solidFill>
              </a:rPr>
              <a:t>50</a:t>
            </a:r>
            <a:r>
              <a:rPr lang="en-US" b="1" dirty="0"/>
              <a:t> and </a:t>
            </a:r>
            <a:r>
              <a:rPr lang="en-US" b="1" dirty="0">
                <a:solidFill>
                  <a:schemeClr val="accent5"/>
                </a:solidFill>
              </a:rPr>
              <a:t>80</a:t>
            </a:r>
            <a:r>
              <a:rPr lang="en-US" b="1" dirty="0"/>
              <a:t> characters</a:t>
            </a:r>
          </a:p>
          <a:p>
            <a:pPr marL="0" indent="0">
              <a:buNone/>
            </a:pPr>
            <a:endParaRPr lang="en-US" b="1" dirty="0">
              <a:solidFill>
                <a:schemeClr val="bg1">
                  <a:lumMod val="65000"/>
                </a:schemeClr>
              </a:solidFill>
            </a:endParaRPr>
          </a:p>
        </p:txBody>
      </p:sp>
    </p:spTree>
    <p:extLst>
      <p:ext uri="{BB962C8B-B14F-4D97-AF65-F5344CB8AC3E}">
        <p14:creationId xmlns:p14="http://schemas.microsoft.com/office/powerpoint/2010/main" val="2688150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395" y="2372008"/>
            <a:ext cx="3693994" cy="1574639"/>
          </a:xfrm>
        </p:spPr>
        <p:txBody>
          <a:bodyPr>
            <a:noAutofit/>
          </a:bodyPr>
          <a:lstStyle/>
          <a:p>
            <a:r>
              <a:rPr lang="en-US" sz="5400" dirty="0"/>
              <a:t>Questions?</a:t>
            </a:r>
            <a:br>
              <a:rPr lang="en-US" sz="5400" dirty="0"/>
            </a:br>
            <a:endParaRPr lang="en-US" sz="5400" dirty="0"/>
          </a:p>
        </p:txBody>
      </p:sp>
      <p:sp>
        <p:nvSpPr>
          <p:cNvPr id="3" name="Content Placeholder 2"/>
          <p:cNvSpPr>
            <a:spLocks noGrp="1"/>
          </p:cNvSpPr>
          <p:nvPr>
            <p:ph idx="1"/>
          </p:nvPr>
        </p:nvSpPr>
        <p:spPr>
          <a:xfrm>
            <a:off x="677334" y="1837189"/>
            <a:ext cx="8886116" cy="4848837"/>
          </a:xfrm>
        </p:spPr>
        <p:txBody>
          <a:bodyPr>
            <a:normAutofit/>
          </a:bodyPr>
          <a:lstStyle/>
          <a:p>
            <a:pPr marL="457200" lvl="1" indent="0">
              <a:buNone/>
            </a:pPr>
            <a:endParaRPr lang="en-US" sz="2200" dirty="0"/>
          </a:p>
          <a:p>
            <a:pPr lvl="1"/>
            <a:endParaRPr lang="en-US" sz="2200" dirty="0"/>
          </a:p>
          <a:p>
            <a:pPr lvl="1"/>
            <a:endParaRPr lang="en-US" sz="2200" dirty="0"/>
          </a:p>
          <a:p>
            <a:pPr marL="457200" lvl="1" indent="0">
              <a:buNone/>
            </a:pPr>
            <a:endParaRPr lang="en-US" sz="2200" dirty="0"/>
          </a:p>
          <a:p>
            <a:pPr marL="457200" lvl="1" indent="0">
              <a:buNone/>
            </a:pPr>
            <a:endParaRPr lang="en-US" sz="2200" dirty="0"/>
          </a:p>
        </p:txBody>
      </p:sp>
    </p:spTree>
    <p:extLst>
      <p:ext uri="{BB962C8B-B14F-4D97-AF65-F5344CB8AC3E}">
        <p14:creationId xmlns:p14="http://schemas.microsoft.com/office/powerpoint/2010/main" val="74187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Given, When, Then, But or And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Content Placeholder 2"/>
          <p:cNvSpPr>
            <a:spLocks noGrp="1"/>
          </p:cNvSpPr>
          <p:nvPr>
            <p:ph idx="1"/>
          </p:nvPr>
        </p:nvSpPr>
        <p:spPr>
          <a:xfrm>
            <a:off x="249135" y="2081568"/>
            <a:ext cx="9428085" cy="2737567"/>
          </a:xfrm>
        </p:spPr>
        <p:txBody>
          <a:bodyPr>
            <a:normAutofit/>
          </a:bodyPr>
          <a:lstStyle/>
          <a:p>
            <a:pPr marL="0" indent="0">
              <a:buNone/>
            </a:pPr>
            <a:r>
              <a:rPr lang="en-US" sz="2400" dirty="0"/>
              <a:t>Given – Precondition or setup (Must be first)</a:t>
            </a:r>
          </a:p>
          <a:p>
            <a:pPr marL="0" indent="0">
              <a:buNone/>
            </a:pPr>
            <a:r>
              <a:rPr lang="en-US" sz="2400" dirty="0"/>
              <a:t>When – Action</a:t>
            </a:r>
          </a:p>
          <a:p>
            <a:pPr marL="0" indent="0">
              <a:buNone/>
            </a:pPr>
            <a:r>
              <a:rPr lang="en-US" sz="2400" dirty="0"/>
              <a:t>Then – Assertion</a:t>
            </a:r>
          </a:p>
          <a:p>
            <a:pPr marL="0" indent="0">
              <a:buNone/>
            </a:pPr>
            <a:r>
              <a:rPr lang="en-US" sz="2400" dirty="0"/>
              <a:t>And, But – Wild cards (They match the keyword above them)</a:t>
            </a:r>
          </a:p>
          <a:p>
            <a:pPr marL="0" indent="0">
              <a:buNone/>
            </a:pPr>
            <a:r>
              <a:rPr lang="en-US" sz="2400" dirty="0"/>
              <a:t>But – Generally negative assertion (rarely used)</a:t>
            </a:r>
          </a:p>
          <a:p>
            <a:pPr marL="0" indent="0">
              <a:buNone/>
            </a:pPr>
            <a:endParaRPr lang="en-US" sz="2400" dirty="0"/>
          </a:p>
        </p:txBody>
      </p:sp>
    </p:spTree>
    <p:extLst>
      <p:ext uri="{BB962C8B-B14F-4D97-AF65-F5344CB8AC3E}">
        <p14:creationId xmlns:p14="http://schemas.microsoft.com/office/powerpoint/2010/main" val="185031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Given, When, Then, But or And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870556" cy="695417"/>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p>
        </p:txBody>
      </p:sp>
      <p:sp>
        <p:nvSpPr>
          <p:cNvPr id="7" name="Content Placeholder 2"/>
          <p:cNvSpPr>
            <a:spLocks noGrp="1"/>
          </p:cNvSpPr>
          <p:nvPr>
            <p:ph idx="1"/>
          </p:nvPr>
        </p:nvSpPr>
        <p:spPr>
          <a:xfrm>
            <a:off x="249135" y="2081568"/>
            <a:ext cx="9428085" cy="3775535"/>
          </a:xfrm>
        </p:spPr>
        <p:txBody>
          <a:bodyPr>
            <a:normAutofit/>
          </a:bodyPr>
          <a:lstStyle/>
          <a:p>
            <a:pPr marL="0" indent="0">
              <a:buNone/>
            </a:pPr>
            <a:r>
              <a:rPr lang="en-US" sz="2400" dirty="0"/>
              <a:t>Given I login as “user1”                                      (Precondition)</a:t>
            </a:r>
          </a:p>
          <a:p>
            <a:pPr marL="0" indent="0">
              <a:buNone/>
            </a:pPr>
            <a:r>
              <a:rPr lang="en-US" sz="2400" dirty="0"/>
              <a:t>When I navigate to the “account” page               (Action)</a:t>
            </a:r>
          </a:p>
          <a:p>
            <a:pPr marL="0" indent="0">
              <a:buNone/>
            </a:pPr>
            <a:r>
              <a:rPr lang="en-US" sz="2400" dirty="0"/>
              <a:t>And I click on “sign out” on the “account” page  (Action)</a:t>
            </a:r>
          </a:p>
          <a:p>
            <a:pPr marL="0" indent="0">
              <a:buNone/>
            </a:pPr>
            <a:r>
              <a:rPr lang="en-US" sz="2400" dirty="0"/>
              <a:t>Then the “home page” should be displayed         (Assertion)</a:t>
            </a:r>
          </a:p>
          <a:p>
            <a:pPr marL="0" indent="0">
              <a:buNone/>
            </a:pPr>
            <a:endParaRPr lang="en-US" sz="2400" dirty="0"/>
          </a:p>
        </p:txBody>
      </p:sp>
    </p:spTree>
    <p:extLst>
      <p:ext uri="{BB962C8B-B14F-4D97-AF65-F5344CB8AC3E}">
        <p14:creationId xmlns:p14="http://schemas.microsoft.com/office/powerpoint/2010/main" val="36140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Given, When, Then, But or And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1" y="1386151"/>
            <a:ext cx="1870556" cy="695417"/>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p>
        </p:txBody>
      </p:sp>
      <p:sp>
        <p:nvSpPr>
          <p:cNvPr id="7" name="Content Placeholder 2"/>
          <p:cNvSpPr>
            <a:spLocks noGrp="1"/>
          </p:cNvSpPr>
          <p:nvPr>
            <p:ph idx="1"/>
          </p:nvPr>
        </p:nvSpPr>
        <p:spPr>
          <a:xfrm>
            <a:off x="249135" y="2081568"/>
            <a:ext cx="9817503" cy="4030908"/>
          </a:xfrm>
        </p:spPr>
        <p:txBody>
          <a:bodyPr>
            <a:normAutofit/>
          </a:bodyPr>
          <a:lstStyle/>
          <a:p>
            <a:pPr marL="0" indent="0">
              <a:buNone/>
            </a:pPr>
            <a:r>
              <a:rPr lang="en-US" sz="2400" dirty="0"/>
              <a:t>Given I login as “user1”                                             (Precondition)</a:t>
            </a:r>
          </a:p>
          <a:p>
            <a:pPr marL="0" indent="0">
              <a:buNone/>
            </a:pPr>
            <a:r>
              <a:rPr lang="en-US" sz="2400" dirty="0"/>
              <a:t>When I navigate to the “account” page                      (Action)</a:t>
            </a:r>
          </a:p>
          <a:p>
            <a:pPr marL="0" indent="0">
              <a:buNone/>
            </a:pPr>
            <a:r>
              <a:rPr lang="en-US" sz="2400" dirty="0"/>
              <a:t>And I click on “sign out” on the “account” page         (Action)</a:t>
            </a:r>
          </a:p>
          <a:p>
            <a:pPr marL="0" indent="0">
              <a:buNone/>
            </a:pPr>
            <a:r>
              <a:rPr lang="en-US" sz="2400" dirty="0"/>
              <a:t>Then the “home” page should be displayed                (Assertion)</a:t>
            </a:r>
          </a:p>
          <a:p>
            <a:pPr marL="0" indent="0">
              <a:buNone/>
            </a:pPr>
            <a:r>
              <a:rPr lang="en-US" sz="2400" dirty="0"/>
              <a:t>When I click on “sign in” on the “home” page            (Action)</a:t>
            </a:r>
          </a:p>
          <a:p>
            <a:pPr marL="0" indent="0">
              <a:buNone/>
            </a:pPr>
            <a:r>
              <a:rPr lang="en-US" sz="2400" dirty="0"/>
              <a:t>And I click on “sign in” on the “sign in” page             (Action)</a:t>
            </a:r>
          </a:p>
          <a:p>
            <a:pPr marL="0" indent="0">
              <a:buNone/>
            </a:pPr>
            <a:r>
              <a:rPr lang="en-US" sz="2400" dirty="0"/>
              <a:t>Then the “sign in” page should be displayed              (Assertion)</a:t>
            </a:r>
          </a:p>
          <a:p>
            <a:pPr marL="0" indent="0">
              <a:buNone/>
            </a:pPr>
            <a:r>
              <a:rPr lang="en-US" sz="2400" dirty="0"/>
              <a:t>And the “invalid user error” field should be “visible” (Assertion)</a:t>
            </a:r>
          </a:p>
        </p:txBody>
      </p:sp>
    </p:spTree>
    <p:extLst>
      <p:ext uri="{BB962C8B-B14F-4D97-AF65-F5344CB8AC3E}">
        <p14:creationId xmlns:p14="http://schemas.microsoft.com/office/powerpoint/2010/main" val="355150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a:bodyPr>
          <a:lstStyle/>
          <a:p>
            <a:r>
              <a:rPr lang="en-US" dirty="0"/>
              <a:t>Given, When, Then, But or And	</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0" y="1386151"/>
            <a:ext cx="4214901"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 </a:t>
            </a:r>
            <a:r>
              <a:rPr lang="en-US" dirty="0">
                <a:solidFill>
                  <a:schemeClr val="accent5"/>
                </a:solidFill>
              </a:rPr>
              <a:t>(BAD)</a:t>
            </a:r>
          </a:p>
        </p:txBody>
      </p:sp>
      <p:sp>
        <p:nvSpPr>
          <p:cNvPr id="7" name="Content Placeholder 2"/>
          <p:cNvSpPr>
            <a:spLocks noGrp="1"/>
          </p:cNvSpPr>
          <p:nvPr>
            <p:ph idx="1"/>
          </p:nvPr>
        </p:nvSpPr>
        <p:spPr>
          <a:xfrm>
            <a:off x="249135" y="2081568"/>
            <a:ext cx="9817503" cy="4030908"/>
          </a:xfrm>
        </p:spPr>
        <p:txBody>
          <a:bodyPr>
            <a:normAutofit/>
          </a:bodyPr>
          <a:lstStyle/>
          <a:p>
            <a:pPr marL="0" indent="0">
              <a:buNone/>
            </a:pPr>
            <a:r>
              <a:rPr lang="en-US" sz="2400" dirty="0"/>
              <a:t>Given I login as “user1”                                             (Precondition)</a:t>
            </a:r>
          </a:p>
          <a:p>
            <a:pPr marL="0" indent="0">
              <a:buNone/>
            </a:pPr>
            <a:r>
              <a:rPr lang="en-US" sz="2400" dirty="0"/>
              <a:t>When I navigate to the “account” page                      (Action)</a:t>
            </a:r>
          </a:p>
          <a:p>
            <a:pPr marL="0" indent="0">
              <a:buNone/>
            </a:pPr>
            <a:r>
              <a:rPr lang="en-US" sz="2400" dirty="0"/>
              <a:t>And I click on “sign out” on the “account” page         (Action)</a:t>
            </a:r>
          </a:p>
          <a:p>
            <a:pPr marL="0" indent="0">
              <a:buNone/>
            </a:pPr>
            <a:r>
              <a:rPr lang="en-US" sz="2400" dirty="0"/>
              <a:t>Then the “home” page should be displayed                (</a:t>
            </a:r>
            <a:r>
              <a:rPr lang="en-US" sz="2400" dirty="0">
                <a:solidFill>
                  <a:schemeClr val="accent5"/>
                </a:solidFill>
              </a:rPr>
              <a:t>Assertion</a:t>
            </a:r>
            <a:r>
              <a:rPr lang="en-US" sz="2400" dirty="0"/>
              <a:t>)</a:t>
            </a:r>
          </a:p>
          <a:p>
            <a:pPr marL="0" indent="0">
              <a:buNone/>
            </a:pPr>
            <a:r>
              <a:rPr lang="en-US" sz="2400" dirty="0">
                <a:solidFill>
                  <a:schemeClr val="accent5"/>
                </a:solidFill>
              </a:rPr>
              <a:t>And</a:t>
            </a:r>
            <a:r>
              <a:rPr lang="en-US" sz="2400" dirty="0"/>
              <a:t> I click on “sign in” on the “home” page            (</a:t>
            </a:r>
            <a:r>
              <a:rPr lang="en-US" sz="2400" dirty="0">
                <a:solidFill>
                  <a:schemeClr val="accent5"/>
                </a:solidFill>
              </a:rPr>
              <a:t>Action</a:t>
            </a:r>
            <a:r>
              <a:rPr lang="en-US" sz="2400" dirty="0"/>
              <a:t>)</a:t>
            </a:r>
          </a:p>
          <a:p>
            <a:pPr marL="0" indent="0">
              <a:buNone/>
            </a:pPr>
            <a:r>
              <a:rPr lang="en-US" sz="2400" dirty="0"/>
              <a:t>And I click on “sign in” on the “sign in” page             (Action)</a:t>
            </a:r>
          </a:p>
          <a:p>
            <a:pPr marL="0" indent="0">
              <a:buNone/>
            </a:pPr>
            <a:r>
              <a:rPr lang="en-US" sz="2400" dirty="0">
                <a:solidFill>
                  <a:schemeClr val="accent5"/>
                </a:solidFill>
              </a:rPr>
              <a:t>And</a:t>
            </a:r>
            <a:r>
              <a:rPr lang="en-US" sz="2400" dirty="0"/>
              <a:t> the “sign in” page should be displayed              (Assertion)</a:t>
            </a:r>
          </a:p>
          <a:p>
            <a:pPr marL="0" indent="0">
              <a:buNone/>
            </a:pPr>
            <a:r>
              <a:rPr lang="en-US" sz="2400" dirty="0"/>
              <a:t>And the “invalid user error” field should be “visible” (Assertion)</a:t>
            </a:r>
          </a:p>
        </p:txBody>
      </p:sp>
    </p:spTree>
    <p:extLst>
      <p:ext uri="{BB962C8B-B14F-4D97-AF65-F5344CB8AC3E}">
        <p14:creationId xmlns:p14="http://schemas.microsoft.com/office/powerpoint/2010/main" val="302573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86116" cy="1169773"/>
          </a:xfrm>
        </p:spPr>
        <p:txBody>
          <a:bodyPr>
            <a:normAutofit/>
          </a:bodyPr>
          <a:lstStyle/>
          <a:p>
            <a:r>
              <a:rPr lang="en-US" dirty="0"/>
              <a:t>Make your steps information independent	</a:t>
            </a:r>
          </a:p>
        </p:txBody>
      </p:sp>
      <p:sp>
        <p:nvSpPr>
          <p:cNvPr id="3" name="Content Placeholder 2"/>
          <p:cNvSpPr>
            <a:spLocks noGrp="1"/>
          </p:cNvSpPr>
          <p:nvPr>
            <p:ph idx="1"/>
          </p:nvPr>
        </p:nvSpPr>
        <p:spPr>
          <a:xfrm>
            <a:off x="454912" y="1833155"/>
            <a:ext cx="8886116" cy="1119075"/>
          </a:xfrm>
        </p:spPr>
        <p:txBody>
          <a:bodyPr>
            <a:normAutofit fontScale="92500" lnSpcReduction="20000"/>
          </a:bodyPr>
          <a:lstStyle/>
          <a:p>
            <a:r>
              <a:rPr lang="en-US" sz="2400" dirty="0"/>
              <a:t>Be as descriptive as possible with each step</a:t>
            </a:r>
          </a:p>
          <a:p>
            <a:r>
              <a:rPr lang="en-US" sz="2400" dirty="0"/>
              <a:t>There should be no identical steps across scenarios and feature files, unless they have the </a:t>
            </a:r>
            <a:r>
              <a:rPr lang="en-US" sz="2400" b="1" u="sng" dirty="0"/>
              <a:t>exact same purpose and impact</a:t>
            </a:r>
          </a:p>
        </p:txBody>
      </p:sp>
      <p:sp>
        <p:nvSpPr>
          <p:cNvPr id="5" name="Title 1"/>
          <p:cNvSpPr txBox="1">
            <a:spLocks/>
          </p:cNvSpPr>
          <p:nvPr/>
        </p:nvSpPr>
        <p:spPr>
          <a:xfrm>
            <a:off x="677334" y="3034684"/>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Why? </a:t>
            </a:r>
          </a:p>
        </p:txBody>
      </p:sp>
      <p:sp>
        <p:nvSpPr>
          <p:cNvPr id="7" name="Content Placeholder 2"/>
          <p:cNvSpPr txBox="1">
            <a:spLocks/>
          </p:cNvSpPr>
          <p:nvPr/>
        </p:nvSpPr>
        <p:spPr>
          <a:xfrm>
            <a:off x="677334" y="3631958"/>
            <a:ext cx="8886116" cy="1632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Automation</a:t>
            </a:r>
          </a:p>
          <a:p>
            <a:r>
              <a:rPr lang="en-US" sz="2400" dirty="0"/>
              <a:t>Readability</a:t>
            </a:r>
          </a:p>
          <a:p>
            <a:endParaRPr lang="en-US" sz="2400" dirty="0"/>
          </a:p>
        </p:txBody>
      </p:sp>
    </p:spTree>
    <p:extLst>
      <p:ext uri="{BB962C8B-B14F-4D97-AF65-F5344CB8AC3E}">
        <p14:creationId xmlns:p14="http://schemas.microsoft.com/office/powerpoint/2010/main" val="66487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17"/>
          </a:xfrm>
        </p:spPr>
        <p:txBody>
          <a:bodyPr>
            <a:normAutofit fontScale="90000"/>
          </a:bodyPr>
          <a:lstStyle/>
          <a:p>
            <a:r>
              <a:rPr lang="en-US" dirty="0"/>
              <a:t>Make your steps information independent</a:t>
            </a:r>
          </a:p>
        </p:txBody>
      </p:sp>
      <p:sp>
        <p:nvSpPr>
          <p:cNvPr id="6" name="Title 1"/>
          <p:cNvSpPr txBox="1">
            <a:spLocks/>
          </p:cNvSpPr>
          <p:nvPr/>
        </p:nvSpPr>
        <p:spPr>
          <a:xfrm>
            <a:off x="677334" y="77428"/>
            <a:ext cx="1542083" cy="6954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p:cNvSpPr txBox="1">
            <a:spLocks/>
          </p:cNvSpPr>
          <p:nvPr/>
        </p:nvSpPr>
        <p:spPr>
          <a:xfrm>
            <a:off x="348860" y="1386151"/>
            <a:ext cx="2003921" cy="843341"/>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p>
        </p:txBody>
      </p:sp>
      <p:sp>
        <p:nvSpPr>
          <p:cNvPr id="7" name="Content Placeholder 2"/>
          <p:cNvSpPr>
            <a:spLocks noGrp="1"/>
          </p:cNvSpPr>
          <p:nvPr>
            <p:ph idx="1"/>
          </p:nvPr>
        </p:nvSpPr>
        <p:spPr>
          <a:xfrm>
            <a:off x="249135" y="2081568"/>
            <a:ext cx="9428085" cy="3775535"/>
          </a:xfrm>
        </p:spPr>
        <p:txBody>
          <a:bodyPr>
            <a:normAutofit/>
          </a:bodyPr>
          <a:lstStyle/>
          <a:p>
            <a:pPr marL="0" indent="0">
              <a:buNone/>
            </a:pPr>
            <a:r>
              <a:rPr lang="en-US" sz="2400" dirty="0"/>
              <a:t>Given I click “accept”</a:t>
            </a:r>
          </a:p>
          <a:p>
            <a:pPr marL="0" indent="0">
              <a:buNone/>
            </a:pPr>
            <a:r>
              <a:rPr lang="en-US" sz="2400" dirty="0"/>
              <a:t>Vs</a:t>
            </a:r>
          </a:p>
          <a:p>
            <a:pPr marL="0" indent="0">
              <a:buNone/>
            </a:pPr>
            <a:r>
              <a:rPr lang="en-US" sz="2400" dirty="0"/>
              <a:t>Given I click “accept” out on the “payments” page</a:t>
            </a:r>
          </a:p>
          <a:p>
            <a:pPr marL="0" indent="0">
              <a:buNone/>
            </a:pPr>
            <a:endParaRPr lang="en-US" sz="2400" dirty="0"/>
          </a:p>
        </p:txBody>
      </p:sp>
    </p:spTree>
    <p:extLst>
      <p:ext uri="{BB962C8B-B14F-4D97-AF65-F5344CB8AC3E}">
        <p14:creationId xmlns:p14="http://schemas.microsoft.com/office/powerpoint/2010/main" val="7903448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730</TotalTime>
  <Words>2123</Words>
  <Application>Microsoft Office PowerPoint</Application>
  <PresentationFormat>Widescreen</PresentationFormat>
  <Paragraphs>321</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Trebuchet MS</vt:lpstr>
      <vt:lpstr>Wingdings 3</vt:lpstr>
      <vt:lpstr>Facet</vt:lpstr>
      <vt:lpstr>Gherkin: Suggested Best Practices</vt:lpstr>
      <vt:lpstr>Overview</vt:lpstr>
      <vt:lpstr>Given, When, Then, But or And </vt:lpstr>
      <vt:lpstr>Given, When, Then, But or And </vt:lpstr>
      <vt:lpstr>Given, When, Then, But or And </vt:lpstr>
      <vt:lpstr>Given, When, Then, But or And </vt:lpstr>
      <vt:lpstr>Given, When, Then, But or And </vt:lpstr>
      <vt:lpstr>Make your steps information independent </vt:lpstr>
      <vt:lpstr>Make your steps information independent</vt:lpstr>
      <vt:lpstr>Your Scenarios and Features are independent </vt:lpstr>
      <vt:lpstr>Make your steps information independent</vt:lpstr>
      <vt:lpstr>Make your steps information independent</vt:lpstr>
      <vt:lpstr>Make your steps information independent</vt:lpstr>
      <vt:lpstr>Numbering Scenarios </vt:lpstr>
      <vt:lpstr>Connect your scenarios to your requirements </vt:lpstr>
      <vt:lpstr>Connect your scenarios to your requirements  </vt:lpstr>
      <vt:lpstr>Combine Your Common Scenarios </vt:lpstr>
      <vt:lpstr>Combine Your Common Scenarios </vt:lpstr>
      <vt:lpstr>Combine Your Common Scenarios </vt:lpstr>
      <vt:lpstr>Formatting</vt:lpstr>
      <vt:lpstr>Formatting</vt:lpstr>
      <vt:lpstr>Imperative  vs. Declarative</vt:lpstr>
      <vt:lpstr>Imperative  vs. Declarative Example</vt:lpstr>
      <vt:lpstr>Declarative vs. Imperative </vt:lpstr>
      <vt:lpstr>Make your steps modular </vt:lpstr>
      <vt:lpstr>Make your steps modular  </vt:lpstr>
      <vt:lpstr>Make your steps modular  </vt:lpstr>
      <vt:lpstr>Make your steps modular  </vt:lpstr>
      <vt:lpstr>Make your steps modular  </vt:lpstr>
      <vt:lpstr>Make your steps modular  </vt:lpstr>
      <vt:lpstr>Other quick rules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Cucumber</dc:title>
  <dc:creator>Sheffer, Jared</dc:creator>
  <cp:lastModifiedBy>Sheffer, Jared</cp:lastModifiedBy>
  <cp:revision>40</cp:revision>
  <cp:lastPrinted>2017-05-18T14:38:22Z</cp:lastPrinted>
  <dcterms:created xsi:type="dcterms:W3CDTF">2017-04-25T12:24:16Z</dcterms:created>
  <dcterms:modified xsi:type="dcterms:W3CDTF">2017-05-18T14:38:26Z</dcterms:modified>
</cp:coreProperties>
</file>