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9" r:id="rId1"/>
  </p:sldMasterIdLst>
  <p:notesMasterIdLst>
    <p:notesMasterId r:id="rId213"/>
  </p:notesMasterIdLst>
  <p:handoutMasterIdLst>
    <p:handoutMasterId r:id="rId214"/>
  </p:handoutMasterIdLst>
  <p:sldIdLst>
    <p:sldId id="520" r:id="rId2"/>
    <p:sldId id="478" r:id="rId3"/>
    <p:sldId id="257" r:id="rId4"/>
    <p:sldId id="258" r:id="rId5"/>
    <p:sldId id="259" r:id="rId6"/>
    <p:sldId id="441" r:id="rId7"/>
    <p:sldId id="260" r:id="rId8"/>
    <p:sldId id="261" r:id="rId9"/>
    <p:sldId id="479" r:id="rId10"/>
    <p:sldId id="48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483" r:id="rId19"/>
    <p:sldId id="271" r:id="rId20"/>
    <p:sldId id="501" r:id="rId21"/>
    <p:sldId id="502" r:id="rId22"/>
    <p:sldId id="503" r:id="rId23"/>
    <p:sldId id="477" r:id="rId24"/>
    <p:sldId id="272" r:id="rId25"/>
    <p:sldId id="273" r:id="rId26"/>
    <p:sldId id="274" r:id="rId27"/>
    <p:sldId id="275" r:id="rId28"/>
    <p:sldId id="276" r:id="rId29"/>
    <p:sldId id="279" r:id="rId30"/>
    <p:sldId id="277" r:id="rId31"/>
    <p:sldId id="278" r:id="rId32"/>
    <p:sldId id="280" r:id="rId33"/>
    <p:sldId id="281" r:id="rId34"/>
    <p:sldId id="422" r:id="rId35"/>
    <p:sldId id="403" r:id="rId36"/>
    <p:sldId id="401" r:id="rId37"/>
    <p:sldId id="404" r:id="rId38"/>
    <p:sldId id="282" r:id="rId39"/>
    <p:sldId id="283" r:id="rId40"/>
    <p:sldId id="284" r:id="rId41"/>
    <p:sldId id="402" r:id="rId42"/>
    <p:sldId id="285" r:id="rId43"/>
    <p:sldId id="286" r:id="rId44"/>
    <p:sldId id="480" r:id="rId45"/>
    <p:sldId id="287" r:id="rId46"/>
    <p:sldId id="288" r:id="rId47"/>
    <p:sldId id="405" r:id="rId48"/>
    <p:sldId id="425" r:id="rId49"/>
    <p:sldId id="289" r:id="rId50"/>
    <p:sldId id="290" r:id="rId51"/>
    <p:sldId id="291" r:id="rId52"/>
    <p:sldId id="292" r:id="rId53"/>
    <p:sldId id="293" r:id="rId54"/>
    <p:sldId id="294" r:id="rId55"/>
    <p:sldId id="423" r:id="rId56"/>
    <p:sldId id="424" r:id="rId57"/>
    <p:sldId id="295" r:id="rId58"/>
    <p:sldId id="484" r:id="rId59"/>
    <p:sldId id="298" r:id="rId60"/>
    <p:sldId id="299" r:id="rId61"/>
    <p:sldId id="301" r:id="rId62"/>
    <p:sldId id="302" r:id="rId63"/>
    <p:sldId id="303" r:id="rId64"/>
    <p:sldId id="304" r:id="rId65"/>
    <p:sldId id="296" r:id="rId66"/>
    <p:sldId id="305" r:id="rId67"/>
    <p:sldId id="406" r:id="rId68"/>
    <p:sldId id="307" r:id="rId69"/>
    <p:sldId id="426" r:id="rId70"/>
    <p:sldId id="308" r:id="rId71"/>
    <p:sldId id="427" r:id="rId72"/>
    <p:sldId id="309" r:id="rId73"/>
    <p:sldId id="310" r:id="rId74"/>
    <p:sldId id="311" r:id="rId75"/>
    <p:sldId id="407" r:id="rId76"/>
    <p:sldId id="312" r:id="rId77"/>
    <p:sldId id="408" r:id="rId78"/>
    <p:sldId id="485" r:id="rId79"/>
    <p:sldId id="429" r:id="rId80"/>
    <p:sldId id="314" r:id="rId81"/>
    <p:sldId id="315" r:id="rId82"/>
    <p:sldId id="318" r:id="rId83"/>
    <p:sldId id="410" r:id="rId84"/>
    <p:sldId id="430" r:id="rId85"/>
    <p:sldId id="321" r:id="rId86"/>
    <p:sldId id="432" r:id="rId87"/>
    <p:sldId id="319" r:id="rId88"/>
    <p:sldId id="322" r:id="rId89"/>
    <p:sldId id="409" r:id="rId90"/>
    <p:sldId id="320" r:id="rId91"/>
    <p:sldId id="316" r:id="rId92"/>
    <p:sldId id="481" r:id="rId93"/>
    <p:sldId id="317" r:id="rId94"/>
    <p:sldId id="323" r:id="rId95"/>
    <p:sldId id="431" r:id="rId96"/>
    <p:sldId id="504" r:id="rId97"/>
    <p:sldId id="324" r:id="rId98"/>
    <p:sldId id="325" r:id="rId99"/>
    <p:sldId id="329" r:id="rId100"/>
    <p:sldId id="411" r:id="rId101"/>
    <p:sldId id="412" r:id="rId102"/>
    <p:sldId id="413" r:id="rId103"/>
    <p:sldId id="414" r:id="rId104"/>
    <p:sldId id="505" r:id="rId105"/>
    <p:sldId id="486" r:id="rId106"/>
    <p:sldId id="331" r:id="rId107"/>
    <p:sldId id="332" r:id="rId108"/>
    <p:sldId id="333" r:id="rId109"/>
    <p:sldId id="334" r:id="rId110"/>
    <p:sldId id="335" r:id="rId111"/>
    <p:sldId id="336" r:id="rId112"/>
    <p:sldId id="337" r:id="rId113"/>
    <p:sldId id="338" r:id="rId114"/>
    <p:sldId id="339" r:id="rId115"/>
    <p:sldId id="487" r:id="rId116"/>
    <p:sldId id="342" r:id="rId117"/>
    <p:sldId id="343" r:id="rId118"/>
    <p:sldId id="344" r:id="rId119"/>
    <p:sldId id="345" r:id="rId120"/>
    <p:sldId id="346" r:id="rId121"/>
    <p:sldId id="347" r:id="rId122"/>
    <p:sldId id="348" r:id="rId123"/>
    <p:sldId id="349" r:id="rId124"/>
    <p:sldId id="350" r:id="rId125"/>
    <p:sldId id="351" r:id="rId126"/>
    <p:sldId id="352" r:id="rId127"/>
    <p:sldId id="353" r:id="rId128"/>
    <p:sldId id="354" r:id="rId129"/>
    <p:sldId id="355" r:id="rId130"/>
    <p:sldId id="356" r:id="rId131"/>
    <p:sldId id="357" r:id="rId132"/>
    <p:sldId id="358" r:id="rId133"/>
    <p:sldId id="359" r:id="rId134"/>
    <p:sldId id="360" r:id="rId135"/>
    <p:sldId id="361" r:id="rId136"/>
    <p:sldId id="437" r:id="rId137"/>
    <p:sldId id="438" r:id="rId138"/>
    <p:sldId id="362" r:id="rId139"/>
    <p:sldId id="363" r:id="rId140"/>
    <p:sldId id="364" r:id="rId141"/>
    <p:sldId id="365" r:id="rId142"/>
    <p:sldId id="488" r:id="rId143"/>
    <p:sldId id="446" r:id="rId144"/>
    <p:sldId id="448" r:id="rId145"/>
    <p:sldId id="447" r:id="rId146"/>
    <p:sldId id="449" r:id="rId147"/>
    <p:sldId id="456" r:id="rId148"/>
    <p:sldId id="450" r:id="rId149"/>
    <p:sldId id="451" r:id="rId150"/>
    <p:sldId id="452" r:id="rId151"/>
    <p:sldId id="457" r:id="rId152"/>
    <p:sldId id="489" r:id="rId153"/>
    <p:sldId id="491" r:id="rId154"/>
    <p:sldId id="492" r:id="rId155"/>
    <p:sldId id="493" r:id="rId156"/>
    <p:sldId id="494" r:id="rId157"/>
    <p:sldId id="495" r:id="rId158"/>
    <p:sldId id="496" r:id="rId159"/>
    <p:sldId id="497" r:id="rId160"/>
    <p:sldId id="498" r:id="rId161"/>
    <p:sldId id="499" r:id="rId162"/>
    <p:sldId id="500" r:id="rId163"/>
    <p:sldId id="306" r:id="rId164"/>
    <p:sldId id="443" r:id="rId165"/>
    <p:sldId id="371" r:id="rId166"/>
    <p:sldId id="368" r:id="rId167"/>
    <p:sldId id="370" r:id="rId168"/>
    <p:sldId id="381" r:id="rId169"/>
    <p:sldId id="369" r:id="rId170"/>
    <p:sldId id="439" r:id="rId171"/>
    <p:sldId id="383" r:id="rId172"/>
    <p:sldId id="384" r:id="rId173"/>
    <p:sldId id="385" r:id="rId174"/>
    <p:sldId id="374" r:id="rId175"/>
    <p:sldId id="372" r:id="rId176"/>
    <p:sldId id="375" r:id="rId177"/>
    <p:sldId id="376" r:id="rId178"/>
    <p:sldId id="444" r:id="rId179"/>
    <p:sldId id="377" r:id="rId180"/>
    <p:sldId id="379" r:id="rId181"/>
    <p:sldId id="440" r:id="rId182"/>
    <p:sldId id="442" r:id="rId183"/>
    <p:sldId id="380" r:id="rId184"/>
    <p:sldId id="387" r:id="rId185"/>
    <p:sldId id="388" r:id="rId186"/>
    <p:sldId id="389" r:id="rId187"/>
    <p:sldId id="390" r:id="rId188"/>
    <p:sldId id="506" r:id="rId189"/>
    <p:sldId id="507" r:id="rId190"/>
    <p:sldId id="508" r:id="rId191"/>
    <p:sldId id="509" r:id="rId192"/>
    <p:sldId id="510" r:id="rId193"/>
    <p:sldId id="511" r:id="rId194"/>
    <p:sldId id="512" r:id="rId195"/>
    <p:sldId id="513" r:id="rId196"/>
    <p:sldId id="514" r:id="rId197"/>
    <p:sldId id="515" r:id="rId198"/>
    <p:sldId id="516" r:id="rId199"/>
    <p:sldId id="517" r:id="rId200"/>
    <p:sldId id="518" r:id="rId201"/>
    <p:sldId id="519" r:id="rId202"/>
    <p:sldId id="490" r:id="rId203"/>
    <p:sldId id="472" r:id="rId204"/>
    <p:sldId id="453" r:id="rId205"/>
    <p:sldId id="454" r:id="rId206"/>
    <p:sldId id="455" r:id="rId207"/>
    <p:sldId id="392" r:id="rId208"/>
    <p:sldId id="393" r:id="rId209"/>
    <p:sldId id="419" r:id="rId210"/>
    <p:sldId id="420" r:id="rId211"/>
    <p:sldId id="421" r:id="rId212"/>
  </p:sldIdLst>
  <p:sldSz cx="10080625" cy="7559675"/>
  <p:notesSz cx="6858000" cy="9236075"/>
  <p:defaultTextStyle>
    <a:defPPr>
      <a:defRPr lang="en-GB"/>
    </a:defPPr>
    <a:lvl1pPr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4302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6461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862013" indent="-214313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1077913" indent="-215900" algn="l" defTabSz="457200" rtl="0" fontAlgn="base" hangingPunct="0">
      <a:lnSpc>
        <a:spcPct val="87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0" autoAdjust="0"/>
    <p:restoredTop sz="95839" autoAdjust="0"/>
  </p:normalViewPr>
  <p:slideViewPr>
    <p:cSldViewPr>
      <p:cViewPr>
        <p:scale>
          <a:sx n="140" d="100"/>
          <a:sy n="140" d="100"/>
        </p:scale>
        <p:origin x="-552" y="-5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69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7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notesMaster" Target="notesMasters/notesMaster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handoutMaster" Target="handoutMasters/handoutMaster1.xml"/><Relationship Id="rId215" Type="http://schemas.openxmlformats.org/officeDocument/2006/relationships/printerSettings" Target="printerSettings/printerSettings1.bin"/><Relationship Id="rId216" Type="http://schemas.openxmlformats.org/officeDocument/2006/relationships/presProps" Target="presProps.xml"/><Relationship Id="rId217" Type="http://schemas.openxmlformats.org/officeDocument/2006/relationships/viewProps" Target="viewProps.xml"/><Relationship Id="rId218" Type="http://schemas.openxmlformats.org/officeDocument/2006/relationships/theme" Target="theme/theme1.xml"/><Relationship Id="rId2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02CA410-B5BC-FE41-B70C-3BD5249A6D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90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2360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87375" y="419100"/>
            <a:ext cx="5597525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38688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8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Arial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1.xml"/></Relationships>
</file>

<file path=ppt/notesSlides/_rels/notesSlide2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2.xml"/></Relationships>
</file>

<file path=ppt/notesSlides/_rels/notesSlide2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3.xml"/></Relationships>
</file>

<file path=ppt/notesSlides/_rels/notesSlide2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4.xml"/></Relationships>
</file>

<file path=ppt/notesSlides/_rels/notesSlide2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5.xml"/></Relationships>
</file>

<file path=ppt/notesSlides/_rels/notesSlide2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6.xml"/></Relationships>
</file>

<file path=ppt/notesSlides/_rels/notesSlide2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7.xml"/></Relationships>
</file>

<file path=ppt/notesSlides/_rels/notesSlide2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8.xml"/></Relationships>
</file>

<file path=ppt/notesSlides/_rels/notesSlide2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0.xml"/></Relationships>
</file>

<file path=ppt/notesSlides/_rels/notesSlide2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9112" cy="419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4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9112" cy="419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5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5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6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6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8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8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9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9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39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9112" cy="419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1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6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82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3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5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Text Box 2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4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1108075" y="4813300"/>
            <a:ext cx="4740275" cy="400208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Text Box 2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491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1108075" y="4813300"/>
            <a:ext cx="4740275" cy="400208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39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1108075" y="4813300"/>
            <a:ext cx="4740275" cy="4002088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6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9112" cy="419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1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2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49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51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5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6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7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87850"/>
            <a:ext cx="5486400" cy="4156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7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87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4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75" y="227013"/>
            <a:ext cx="4818063" cy="3613150"/>
          </a:xfrm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3943350"/>
            <a:ext cx="6359525" cy="12207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1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Text Box 1"/>
          <p:cNvSpPr txBox="1">
            <a:spLocks noChangeArrowheads="1"/>
          </p:cNvSpPr>
          <p:nvPr/>
        </p:nvSpPr>
        <p:spPr bwMode="auto">
          <a:xfrm>
            <a:off x="588963" y="419100"/>
            <a:ext cx="5597525" cy="4197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13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08075" y="4813300"/>
            <a:ext cx="4740275" cy="4002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06" name="Picture 2" descr="SlideHeaderH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37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7907" name="Rectangle 3"/>
          <p:cNvSpPr>
            <a:spLocks noChangeArrowheads="1"/>
          </p:cNvSpPr>
          <p:nvPr/>
        </p:nvSpPr>
        <p:spPr bwMode="white">
          <a:xfrm>
            <a:off x="0" y="3786188"/>
            <a:ext cx="10099675" cy="37734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white">
          <a:xfrm>
            <a:off x="0" y="3786188"/>
            <a:ext cx="10112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79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41313" y="1503363"/>
            <a:ext cx="8321675" cy="1804987"/>
          </a:xfrm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chapter title style</a:t>
            </a:r>
          </a:p>
        </p:txBody>
      </p:sp>
      <p:sp>
        <p:nvSpPr>
          <p:cNvPr id="507910" name="Rectangle 6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55600" y="439738"/>
            <a:ext cx="4703763" cy="4191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Chapter X</a:t>
            </a: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black">
          <a:xfrm>
            <a:off x="0" y="3779838"/>
            <a:ext cx="10112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07912" name="Picture 8" descr="LogoSlideCorn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6324600"/>
            <a:ext cx="2239963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6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176213"/>
            <a:ext cx="2397125" cy="3011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76213"/>
            <a:ext cx="7040562" cy="3011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8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76213"/>
            <a:ext cx="8589962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7975" y="1447800"/>
            <a:ext cx="9480550" cy="1739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176213"/>
            <a:ext cx="8589962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975" y="1447800"/>
            <a:ext cx="4664075" cy="173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450" y="1447800"/>
            <a:ext cx="4664075" cy="173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7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447800"/>
            <a:ext cx="4664075" cy="173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450" y="1447800"/>
            <a:ext cx="4664075" cy="173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27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82" name="Picture 2" descr="SlideHeaderRegH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6883" name="Rectangle 3"/>
          <p:cNvSpPr>
            <a:spLocks noChangeArrowheads="1"/>
          </p:cNvSpPr>
          <p:nvPr/>
        </p:nvSpPr>
        <p:spPr bwMode="white">
          <a:xfrm>
            <a:off x="0" y="1216025"/>
            <a:ext cx="10091738" cy="6343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0" y="7267575"/>
            <a:ext cx="1008062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83" tIns="50392" rIns="100783" bIns="503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900">
                <a:solidFill>
                  <a:schemeClr val="tx1"/>
                </a:solidFill>
                <a:cs typeface="Times New Roman" charset="0"/>
              </a:rPr>
              <a:t>©</a:t>
            </a:r>
            <a:r>
              <a:rPr lang="en-US" sz="900">
                <a:solidFill>
                  <a:schemeClr val="tx1"/>
                </a:solidFill>
                <a:cs typeface="Arial" charset="0"/>
              </a:rPr>
              <a:t> Copyright Holden Web LLC: All rights reserved. Not to be reproduced without prior written consent.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98438" y="176213"/>
            <a:ext cx="8589962" cy="800100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7685088" y="7196138"/>
            <a:ext cx="1595437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83" tIns="50392" rIns="100783" bIns="503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500" b="1">
                <a:solidFill>
                  <a:schemeClr val="accent2"/>
                </a:solidFill>
                <a:cs typeface="Arial" charset="0"/>
              </a:rPr>
              <a:t>Py101-</a:t>
            </a:r>
            <a:fld id="{744E82DE-452D-7744-99A6-A28BF8666A6C}" type="slidenum">
              <a:rPr lang="en-US" sz="1500" b="1">
                <a:solidFill>
                  <a:schemeClr val="accent2"/>
                </a:solidFill>
                <a:cs typeface="Arial" charset="0"/>
              </a:rPr>
              <a:pPr algn="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sz="1500" b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336550" y="7223125"/>
            <a:ext cx="88407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>
            <a:off x="0" y="1176338"/>
            <a:ext cx="1008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447800"/>
            <a:ext cx="9480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1512888" y="7138988"/>
            <a:ext cx="117475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83" tIns="50392" rIns="100783" bIns="503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9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336550" y="7223125"/>
            <a:ext cx="11763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83" tIns="50392" rIns="100783" bIns="503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90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506892" name="Picture 12" descr="Hwlogo64x56Blu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325" y="6967538"/>
            <a:ext cx="514350" cy="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defTabSz="1008063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000" indent="-254000" algn="l" defTabSz="1008063" rtl="0" fontAlgn="base">
        <a:spcBef>
          <a:spcPts val="1538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2000" b="1">
          <a:solidFill>
            <a:srgbClr val="000080"/>
          </a:solidFill>
          <a:latin typeface="+mn-lt"/>
          <a:ea typeface="+mn-ea"/>
          <a:cs typeface="+mn-cs"/>
        </a:defRPr>
      </a:lvl1pPr>
      <a:lvl2pPr marL="755650" indent="-376238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Font typeface="Arial" charset="0"/>
        <a:buChar char="—"/>
        <a:defRPr sz="2000">
          <a:solidFill>
            <a:srgbClr val="000080"/>
          </a:solidFill>
          <a:latin typeface="+mn-lt"/>
          <a:ea typeface="Arial" charset="0"/>
          <a:cs typeface="+mn-cs"/>
        </a:defRPr>
      </a:lvl2pPr>
      <a:lvl3pPr marL="1122363" indent="-239713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Font typeface="Arial" charset="0"/>
        <a:buChar char="–"/>
        <a:defRPr sz="2000">
          <a:solidFill>
            <a:srgbClr val="000080"/>
          </a:solidFill>
          <a:latin typeface="+mn-lt"/>
          <a:ea typeface="Arial" charset="0"/>
          <a:cs typeface="+mn-cs"/>
        </a:defRPr>
      </a:lvl3pPr>
      <a:lvl4pPr marL="1503363" indent="-255588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Font typeface="Arial" charset="0"/>
        <a:buChar char="–"/>
        <a:defRPr sz="2000">
          <a:solidFill>
            <a:srgbClr val="000080"/>
          </a:solidFill>
          <a:latin typeface="+mn-lt"/>
          <a:ea typeface="Arial" charset="0"/>
          <a:cs typeface="+mn-cs"/>
        </a:defRPr>
      </a:lvl4pPr>
      <a:lvl5pPr marL="1884363" indent="-254000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341563" indent="-254000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798763" indent="-254000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255963" indent="-254000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713163" indent="-254000" algn="l" defTabSz="1008063" rtl="0" fontAlgn="base">
        <a:spcBef>
          <a:spcPts val="225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26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Relationship Id="rId3" Type="http://schemas.openxmlformats.org/officeDocument/2006/relationships/hyperlink" Target="mailto:info@holdenweb.com" TargetMode="Externa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9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Relationship Id="rId3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iveintopython.org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aspn.activestate.com/ASPN/Python/Cookbook/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smtClean="0"/>
              <a:t>(version 2)</a:t>
            </a:r>
            <a:endParaRPr lang="en-US"/>
          </a:p>
        </p:txBody>
      </p:sp>
      <p:sp>
        <p:nvSpPr>
          <p:cNvPr id="62771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Python Language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Built-In Functions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605338"/>
          </a:xfrm>
        </p:spPr>
        <p:txBody>
          <a:bodyPr/>
          <a:lstStyle/>
          <a:p>
            <a:r>
              <a:rPr lang="en-US"/>
              <a:t>Python has </a:t>
            </a:r>
            <a:r>
              <a:rPr lang="en-US" i="1"/>
              <a:t>many</a:t>
            </a:r>
            <a:r>
              <a:rPr lang="en-US"/>
              <a:t> built-in functions</a:t>
            </a:r>
          </a:p>
          <a:p>
            <a:pPr lvl="1"/>
            <a:r>
              <a:rPr lang="en-US"/>
              <a:t>Some obscure but occasionally useful</a:t>
            </a:r>
          </a:p>
          <a:p>
            <a:pPr lvl="1"/>
            <a:r>
              <a:rPr lang="en-US"/>
              <a:t>Others more generally useful</a:t>
            </a:r>
          </a:p>
          <a:p>
            <a:r>
              <a:rPr lang="en-US"/>
              <a:t>There is a still more functionality in the </a:t>
            </a:r>
            <a:r>
              <a:rPr lang="en-US" i="1"/>
              <a:t>stdlib</a:t>
            </a:r>
          </a:p>
          <a:p>
            <a:pPr lvl="1"/>
            <a:r>
              <a:rPr lang="en-US"/>
              <a:t>Difficult to cover all that in a short course</a:t>
            </a:r>
          </a:p>
          <a:p>
            <a:pPr lvl="1"/>
            <a:r>
              <a:rPr lang="en-US"/>
              <a:t>Be prepared to read the documentation</a:t>
            </a:r>
          </a:p>
          <a:p>
            <a:r>
              <a:rPr lang="en-US"/>
              <a:t>We cover the easier/more useful built-ins here</a:t>
            </a:r>
          </a:p>
          <a:p>
            <a:pPr lvl="1"/>
            <a:r>
              <a:rPr lang="en-US"/>
              <a:t>Learning the language is easy</a:t>
            </a:r>
          </a:p>
          <a:p>
            <a:pPr lvl="1"/>
            <a:r>
              <a:rPr lang="en-US"/>
              <a:t>Learning the library takes a long time</a:t>
            </a:r>
          </a:p>
          <a:p>
            <a:r>
              <a:rPr lang="en-US"/>
              <a:t>Many fine examples of standard library use are available in Doug Hellman’s </a:t>
            </a:r>
            <a:r>
              <a:rPr lang="en-US" i="1"/>
              <a:t>Python Module of the Week</a:t>
            </a:r>
            <a:r>
              <a:rPr lang="en-US"/>
              <a:t> series</a:t>
            </a:r>
          </a:p>
          <a:p>
            <a:pPr lvl="1"/>
            <a:r>
              <a:rPr lang="en-US" sz="2400" b="1">
                <a:latin typeface="Courier New" charset="0"/>
              </a:rPr>
              <a:t>http://www.doughellmann.com/PyMOTW/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Functions</a:t>
            </a:r>
          </a:p>
        </p:txBody>
      </p:sp>
      <p:graphicFrame>
        <p:nvGraphicFramePr>
          <p:cNvPr id="332926" name="Group 126"/>
          <p:cNvGraphicFramePr>
            <a:graphicFrameLocks noGrp="1"/>
          </p:cNvGraphicFramePr>
          <p:nvPr>
            <p:ph type="tbl" idx="1"/>
          </p:nvPr>
        </p:nvGraphicFramePr>
        <p:xfrm>
          <a:off x="773113" y="1570038"/>
          <a:ext cx="8767762" cy="5043488"/>
        </p:xfrm>
        <a:graphic>
          <a:graphicData uri="http://schemas.openxmlformats.org/drawingml/2006/table">
            <a:tbl>
              <a:tblPr/>
              <a:tblGrid>
                <a:gridCol w="1981200"/>
                <a:gridCol w="6786562"/>
              </a:tblGrid>
              <a:tr h="822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oct(x)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converted to an octal string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hex(x)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converted to a hexadecimal string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str(x)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converted to a string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repr(x)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“complete” string representation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chr(x)</a:t>
                      </a:r>
                      <a:b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unichr(x)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(Unicode) character whose ordinal value is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ord(c)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ordinal value of the ASCII (or Unicode) character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64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Introspection Functions</a:t>
            </a:r>
          </a:p>
        </p:txBody>
      </p:sp>
      <p:graphicFrame>
        <p:nvGraphicFramePr>
          <p:cNvPr id="335971" name="Group 99"/>
          <p:cNvGraphicFramePr>
            <a:graphicFrameLocks noGrp="1"/>
          </p:cNvGraphicFramePr>
          <p:nvPr>
            <p:ph type="tbl" idx="1"/>
          </p:nvPr>
        </p:nvGraphicFramePr>
        <p:xfrm>
          <a:off x="606425" y="1474788"/>
          <a:ext cx="8091488" cy="4282392"/>
        </p:xfrm>
        <a:graphic>
          <a:graphicData uri="http://schemas.openxmlformats.org/drawingml/2006/table">
            <a:tbl>
              <a:tblPr/>
              <a:tblGrid>
                <a:gridCol w="2300288"/>
                <a:gridCol w="5791200"/>
              </a:tblGrid>
              <a:tr h="37306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dir([obj])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sorted list of all variables bound in the object’s namespace (defaults to current scope)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getattr(obj,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 name[, dflt]) 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value of the named attribute of the given object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setattr(obj,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 name, value)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Sets the named attribute of the given object to the given value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delattr(obj,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 name)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Deletes the named attribute of the given object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isinstance(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 obj, cls)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True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if </a:t>
                      </a:r>
                      <a:r>
                        <a:rPr kumimoji="0" lang="en-US" sz="19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obj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is an instance of the given class (or of one of a tuple of classes)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issubclass(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 cls1, cls2)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True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if </a:t>
                      </a:r>
                      <a:r>
                        <a:rPr kumimoji="0" lang="en-US" sz="19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cls1</a:t>
                      </a: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is a direct or indirect subclass of </a:t>
                      </a:r>
                      <a:r>
                        <a:rPr kumimoji="0" lang="en-US" sz="19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cls2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Functions</a:t>
            </a:r>
          </a:p>
        </p:txBody>
      </p:sp>
      <p:graphicFrame>
        <p:nvGraphicFramePr>
          <p:cNvPr id="339023" name="Group 79"/>
          <p:cNvGraphicFramePr>
            <a:graphicFrameLocks noGrp="1"/>
          </p:cNvGraphicFramePr>
          <p:nvPr>
            <p:ph type="tbl" idx="1"/>
          </p:nvPr>
        </p:nvGraphicFramePr>
        <p:xfrm>
          <a:off x="304800" y="1447800"/>
          <a:ext cx="9474200" cy="2011648"/>
        </p:xfrm>
        <a:graphic>
          <a:graphicData uri="http://schemas.openxmlformats.org/drawingml/2006/table">
            <a:tbl>
              <a:tblPr/>
              <a:tblGrid>
                <a:gridCol w="2305050"/>
                <a:gridCol w="7169150"/>
              </a:tblGrid>
              <a:tr h="24606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abs(x)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absolute value of number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divmod(x, y)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(x//y, x%y)</a:t>
                      </a:r>
                      <a:b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– the quotient and remainder of dividing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by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y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pow(x, y[, z])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x**y%z</a:t>
                      </a:r>
                      <a:b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– if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z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omitted, returns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x**y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round(x, n)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rounded to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decimal places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 Which Methods Don’t Return Values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183063"/>
          </a:xfrm>
        </p:spPr>
        <p:txBody>
          <a:bodyPr/>
          <a:lstStyle/>
          <a:p>
            <a:r>
              <a:rPr lang="en-US"/>
              <a:t>A fruitful source of bugs is expecting values that don’t get returned</a:t>
            </a:r>
          </a:p>
          <a:p>
            <a:r>
              <a:rPr lang="en-US">
                <a:latin typeface="Courier New" charset="0"/>
              </a:rPr>
              <a:t>mylist = mylist.append(x)</a:t>
            </a:r>
          </a:p>
          <a:p>
            <a:pPr lvl="1"/>
            <a:r>
              <a:rPr lang="en-US"/>
              <a:t>Sets </a:t>
            </a:r>
            <a:r>
              <a:rPr lang="en-US">
                <a:latin typeface="Courier New" charset="0"/>
              </a:rPr>
              <a:t>mylist</a:t>
            </a:r>
            <a:r>
              <a:rPr lang="en-US"/>
              <a:t> to </a:t>
            </a:r>
            <a:r>
              <a:rPr lang="en-US">
                <a:latin typeface="Courier New" charset="0"/>
              </a:rPr>
              <a:t>None</a:t>
            </a:r>
          </a:p>
          <a:p>
            <a:r>
              <a:rPr lang="en-US">
                <a:latin typeface="Courier New" charset="0"/>
              </a:rPr>
              <a:t>D = {...}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for k in D.keys().sort():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print D[k]</a:t>
            </a:r>
          </a:p>
          <a:p>
            <a:pPr lvl="1"/>
            <a:r>
              <a:rPr lang="en-US"/>
              <a:t>Tries to iterate over </a:t>
            </a:r>
            <a:r>
              <a:rPr lang="en-US" b="1">
                <a:latin typeface="Courier New" charset="0"/>
              </a:rPr>
              <a:t>None</a:t>
            </a:r>
            <a:endParaRPr lang="en-US" b="1"/>
          </a:p>
          <a:p>
            <a:pPr lvl="2"/>
            <a:r>
              <a:rPr lang="en-US"/>
              <a:t>Raising </a:t>
            </a:r>
            <a:r>
              <a:rPr lang="en-US" i="1"/>
              <a:t>TypeError: iteration over non-sequence</a:t>
            </a:r>
          </a:p>
          <a:p>
            <a:pPr lvl="1"/>
            <a:r>
              <a:rPr lang="en-US"/>
              <a:t>Can make the same mistake with </a:t>
            </a:r>
            <a:r>
              <a:rPr lang="en-US" b="1">
                <a:latin typeface="Courier New" charset="0"/>
              </a:rPr>
              <a:t>.reverse()</a:t>
            </a:r>
          </a:p>
          <a:p>
            <a:r>
              <a:rPr lang="en-US"/>
              <a:t>The </a:t>
            </a:r>
            <a:r>
              <a:rPr lang="en-US">
                <a:latin typeface="Courier New" charset="0"/>
              </a:rPr>
              <a:t>sorted()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reversed()</a:t>
            </a:r>
            <a:r>
              <a:rPr lang="en-US"/>
              <a:t> functions were introduced in 2.4</a:t>
            </a:r>
          </a:p>
          <a:p>
            <a:pPr lvl="1"/>
            <a:r>
              <a:rPr lang="en-US"/>
              <a:t>These can be used to alleviate some of these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Modules and Packages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Programming Mechanics</a:t>
            </a: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7798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Modularity is an established organizing principle</a:t>
            </a:r>
          </a:p>
          <a:p>
            <a:pPr>
              <a:lnSpc>
                <a:spcPct val="95000"/>
              </a:lnSpc>
            </a:pPr>
            <a:r>
              <a:rPr lang="en-GB"/>
              <a:t>Splitting code makes it more manageable</a:t>
            </a:r>
          </a:p>
          <a:p>
            <a:pPr lvl="1">
              <a:lnSpc>
                <a:spcPct val="95000"/>
              </a:lnSpc>
            </a:pPr>
            <a:r>
              <a:rPr lang="en-GB"/>
              <a:t>People more readily understand smaller units</a:t>
            </a:r>
          </a:p>
          <a:p>
            <a:pPr>
              <a:lnSpc>
                <a:spcPct val="95000"/>
              </a:lnSpc>
            </a:pPr>
            <a:r>
              <a:rPr lang="en-GB"/>
              <a:t>Also encourages code re-use</a:t>
            </a:r>
          </a:p>
          <a:p>
            <a:pPr lvl="1">
              <a:lnSpc>
                <a:spcPct val="95000"/>
              </a:lnSpc>
            </a:pPr>
            <a:r>
              <a:rPr lang="en-GB"/>
              <a:t>You can package useful functions inside modules</a:t>
            </a:r>
          </a:p>
          <a:p>
            <a:pPr>
              <a:lnSpc>
                <a:spcPct val="95000"/>
              </a:lnSpc>
            </a:pPr>
            <a:r>
              <a:rPr lang="en-GB"/>
              <a:t>The standard library comprises packages and modules</a:t>
            </a:r>
          </a:p>
          <a:p>
            <a:pPr>
              <a:lnSpc>
                <a:spcPct val="95000"/>
              </a:lnSpc>
            </a:pPr>
            <a:r>
              <a:rPr lang="en-GB"/>
              <a:t>A module is just a piece of Python code in a file</a:t>
            </a:r>
          </a:p>
          <a:p>
            <a:pPr lvl="1">
              <a:lnSpc>
                <a:spcPct val="95000"/>
              </a:lnSpc>
            </a:pPr>
            <a:r>
              <a:rPr lang="en-GB"/>
              <a:t>You access modules with the </a:t>
            </a:r>
            <a:r>
              <a:rPr lang="en-GB" b="1">
                <a:latin typeface="Courier New" charset="0"/>
              </a:rPr>
              <a:t>import</a:t>
            </a:r>
            <a:r>
              <a:rPr lang="en-GB"/>
              <a:t> statement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Importing a Module</a:t>
            </a: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3467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The </a:t>
            </a:r>
            <a:r>
              <a:rPr lang="en-GB" i="1"/>
              <a:t>first</a:t>
            </a:r>
            <a:r>
              <a:rPr lang="en-GB"/>
              <a:t> execution of the statement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Courier New" charset="0"/>
              </a:rPr>
              <a:t>import mod1</a:t>
            </a:r>
            <a:br>
              <a:rPr lang="en-GB">
                <a:latin typeface="Courier New" charset="0"/>
              </a:rPr>
            </a:br>
            <a:r>
              <a:rPr lang="en-GB"/>
              <a:t/>
            </a:r>
            <a:br>
              <a:rPr lang="en-GB"/>
            </a:br>
            <a:r>
              <a:rPr lang="en-GB"/>
              <a:t>causes the interpreter to look for a module or package named </a:t>
            </a:r>
            <a:r>
              <a:rPr lang="en-GB" i="1"/>
              <a:t>mod1</a:t>
            </a:r>
            <a:endParaRPr lang="en-GB"/>
          </a:p>
          <a:p>
            <a:pPr lvl="1">
              <a:lnSpc>
                <a:spcPct val="95000"/>
              </a:lnSpc>
            </a:pPr>
            <a:r>
              <a:rPr lang="en-GB"/>
              <a:t>we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ll see how shortly</a:t>
            </a:r>
          </a:p>
          <a:p>
            <a:pPr>
              <a:lnSpc>
                <a:spcPct val="95000"/>
              </a:lnSpc>
            </a:pPr>
            <a:r>
              <a:rPr lang="en-GB"/>
              <a:t>If the module or package cannot be identified an </a:t>
            </a:r>
            <a:r>
              <a:rPr lang="en-GB">
                <a:latin typeface="Courier New" charset="0"/>
              </a:rPr>
              <a:t>ImportError</a:t>
            </a:r>
            <a:r>
              <a:rPr lang="en-GB"/>
              <a:t> exception is raised</a:t>
            </a:r>
            <a:endParaRPr lang="en-GB" i="1"/>
          </a:p>
          <a:p>
            <a:pPr>
              <a:lnSpc>
                <a:spcPct val="95000"/>
              </a:lnSpc>
            </a:pPr>
            <a:r>
              <a:rPr lang="en-GB"/>
              <a:t>Otherwise the code of </a:t>
            </a:r>
            <a:r>
              <a:rPr lang="en-GB">
                <a:latin typeface="Courier New" charset="0"/>
              </a:rPr>
              <a:t>mod1</a:t>
            </a:r>
            <a:r>
              <a:rPr lang="en-GB"/>
              <a:t> is executed</a:t>
            </a:r>
          </a:p>
          <a:p>
            <a:pPr lvl="1">
              <a:lnSpc>
                <a:spcPct val="95000"/>
              </a:lnSpc>
            </a:pPr>
            <a:r>
              <a:rPr lang="en-GB"/>
              <a:t>Any name bindings occur in </a:t>
            </a:r>
            <a:r>
              <a:rPr lang="en-GB" b="1">
                <a:latin typeface="Courier New" charset="0"/>
              </a:rPr>
              <a:t>mod1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global (module) namespace</a:t>
            </a:r>
          </a:p>
          <a:p>
            <a:pPr>
              <a:lnSpc>
                <a:spcPct val="95000"/>
              </a:lnSpc>
            </a:pPr>
            <a:r>
              <a:rPr lang="en-GB"/>
              <a:t>The module namespace is then bound to the name </a:t>
            </a:r>
            <a:r>
              <a:rPr lang="en-GB">
                <a:latin typeface="Courier New" charset="0"/>
              </a:rPr>
              <a:t>mod1</a:t>
            </a:r>
            <a:r>
              <a:rPr lang="en-GB"/>
              <a:t> in the current namespace</a:t>
            </a:r>
          </a:p>
          <a:p>
            <a:pPr lvl="1">
              <a:lnSpc>
                <a:spcPct val="95000"/>
              </a:lnSpc>
            </a:pPr>
            <a:r>
              <a:rPr lang="en-GB"/>
              <a:t>It will also be bound to </a:t>
            </a:r>
            <a:r>
              <a:rPr lang="en-GB" b="1">
                <a:latin typeface="Courier New" charset="0"/>
              </a:rPr>
              <a:t>sys.modules[</a:t>
            </a:r>
            <a:r>
              <a:rPr lang="ja-JP" altLang="en-GB" b="1">
                <a:latin typeface="Arial"/>
              </a:rPr>
              <a:t>“</a:t>
            </a:r>
            <a:r>
              <a:rPr lang="en-GB" b="1">
                <a:latin typeface="Courier New" charset="0"/>
              </a:rPr>
              <a:t>mod1</a:t>
            </a:r>
            <a:r>
              <a:rPr lang="ja-JP" altLang="en-GB" b="1">
                <a:latin typeface="Arial"/>
              </a:rPr>
              <a:t>”</a:t>
            </a:r>
            <a:r>
              <a:rPr lang="en-GB" b="1">
                <a:latin typeface="Courier New" charset="0"/>
              </a:rPr>
              <a:t>]</a:t>
            </a:r>
          </a:p>
          <a:p>
            <a:pPr lvl="1">
              <a:lnSpc>
                <a:spcPct val="95000"/>
              </a:lnSpc>
            </a:pPr>
            <a:r>
              <a:rPr lang="en-GB"/>
              <a:t>Note: the module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 is bound to its name!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Simple Module Example</a:t>
            </a:r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1313" y="1417638"/>
            <a:ext cx="4375150" cy="971550"/>
          </a:xfrm>
          <a:ln w="5715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341313" indent="-341313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	# mod1.py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print "Mod1 executing"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x = 100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0713" y="1417638"/>
            <a:ext cx="4659312" cy="1885950"/>
          </a:xfrm>
          <a:ln w="57150">
            <a:solidFill>
              <a:srgbClr val="FFFF0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341313" indent="-341313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# app1.py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print "First import"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import mod1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print "Second import"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import mod1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r>
              <a:rPr lang="en-GB">
                <a:solidFill>
                  <a:schemeClr val="tx1"/>
                </a:solidFill>
                <a:latin typeface="Courier New" charset="0"/>
              </a:rPr>
              <a:t>print mod1.x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20713" y="4084638"/>
            <a:ext cx="8915400" cy="248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1313" indent="-341313">
              <a:lnSpc>
                <a:spcPct val="100000"/>
              </a:lnSpc>
              <a:spcBef>
                <a:spcPts val="613"/>
              </a:spcBef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	$ python app1.py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First import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Mod1 executing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Second import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100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Modules Are Found</a:t>
            </a: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08451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sys</a:t>
            </a:r>
            <a:r>
              <a:rPr lang="en-GB">
                <a:solidFill>
                  <a:schemeClr val="tx1"/>
                </a:solidFill>
              </a:rPr>
              <a:t> module contains information about your system</a:t>
            </a:r>
          </a:p>
          <a:p>
            <a:pPr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sys.path</a:t>
            </a:r>
            <a:r>
              <a:rPr lang="en-GB">
                <a:solidFill>
                  <a:schemeClr val="tx1"/>
                </a:solidFill>
              </a:rPr>
              <a:t> is a list of directories</a:t>
            </a:r>
          </a:p>
          <a:p>
            <a:pPr lvl="1"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The interpreter searches each one in turn</a:t>
            </a:r>
          </a:p>
          <a:p>
            <a:pPr lvl="2"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For a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.py</a:t>
            </a:r>
            <a:r>
              <a:rPr lang="en-GB">
                <a:solidFill>
                  <a:schemeClr val="tx1"/>
                </a:solidFill>
              </a:rPr>
              <a:t> (Python source) file</a:t>
            </a:r>
          </a:p>
          <a:p>
            <a:pPr lvl="2"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And/or a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.pyc</a:t>
            </a:r>
            <a:r>
              <a:rPr lang="en-GB">
                <a:solidFill>
                  <a:schemeClr val="tx1"/>
                </a:solidFill>
              </a:rPr>
              <a:t> (Python compiled) file</a:t>
            </a:r>
          </a:p>
          <a:p>
            <a:pPr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You can set 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PYTHONPATH</a:t>
            </a:r>
            <a:r>
              <a:rPr lang="en-GB">
                <a:solidFill>
                  <a:schemeClr val="tx1"/>
                </a:solidFill>
              </a:rPr>
              <a:t> environment variable to a list of directories to be added to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sys.path</a:t>
            </a:r>
            <a:r>
              <a:rPr lang="en-GB">
                <a:solidFill>
                  <a:schemeClr val="tx1"/>
                </a:solidFill>
              </a:rPr>
              <a:t> on interpreter start-up</a:t>
            </a:r>
          </a:p>
          <a:p>
            <a:pPr>
              <a:lnSpc>
                <a:spcPct val="95000"/>
              </a:lnSpc>
            </a:pPr>
            <a:r>
              <a:rPr lang="en-GB">
                <a:solidFill>
                  <a:schemeClr val="tx1"/>
                </a:solidFill>
              </a:rPr>
              <a:t>You can also manipulate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sys.path</a:t>
            </a:r>
            <a:r>
              <a:rPr lang="en-GB">
                <a:solidFill>
                  <a:schemeClr val="tx1"/>
                </a:solidFill>
              </a:rPr>
              <a:t> in your code if you wish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3725" cy="46148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Simple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Interpreted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Interactive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test ideas immediately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 it to verify learning points in class!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Dynamically typed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Variables</a:t>
            </a:r>
            <a:r>
              <a:rPr lang="en-GB"/>
              <a:t> (names) don't have types, </a:t>
            </a:r>
            <a:r>
              <a:rPr lang="en-GB" i="1"/>
              <a:t>values</a:t>
            </a:r>
            <a:r>
              <a:rPr lang="en-GB"/>
              <a:t> do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Object-Oriented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Multi-Platform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Supported on all major operating systems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even still a DOS version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no longer officially supported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Characteristics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316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sys.modules</a:t>
            </a:r>
            <a:r>
              <a:rPr lang="en-GB"/>
              <a:t> is a dict of imported modules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interpreter checks it when each </a:t>
            </a:r>
            <a:r>
              <a:rPr lang="en-GB" b="1">
                <a:latin typeface="Courier New" charset="0"/>
              </a:rPr>
              <a:t>import</a:t>
            </a:r>
            <a:r>
              <a:rPr lang="en-GB"/>
              <a:t> is requested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a module is found is </a:t>
            </a:r>
            <a:r>
              <a:rPr lang="en-GB">
                <a:latin typeface="Courier New" charset="0"/>
              </a:rPr>
              <a:t>sys.modules</a:t>
            </a:r>
            <a:r>
              <a:rPr lang="en-GB"/>
              <a:t>, that is immediately used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module code is only executed the first time the module is imported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Avoids unnecessary duplication of initialization code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module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 is accessible to the importing module or program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Qualify the module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 with the required name:</a:t>
            </a:r>
            <a:br>
              <a:rPr lang="en-GB"/>
            </a:br>
            <a:r>
              <a:rPr lang="en-GB" b="1">
                <a:latin typeface="Courier New" charset="0"/>
              </a:rPr>
              <a:t>module.variable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makes modules very useful for defining functions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And other re-usable code objects like classes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 Semantics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93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For a module </a:t>
            </a:r>
            <a:r>
              <a:rPr lang="en-GB" i="1"/>
              <a:t>not</a:t>
            </a:r>
            <a:r>
              <a:rPr lang="en-GB"/>
              <a:t> present in </a:t>
            </a:r>
            <a:r>
              <a:rPr lang="en-GB">
                <a:latin typeface="Courier New" charset="0"/>
              </a:rPr>
              <a:t>sys.modules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interpreter locates the module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source code (</a:t>
            </a:r>
            <a:r>
              <a:rPr lang="en-GB">
                <a:latin typeface="Courier New" charset="0"/>
              </a:rPr>
              <a:t>.py</a:t>
            </a:r>
            <a:r>
              <a:rPr lang="en-GB"/>
              <a:t>) file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also looks for a compiled (</a:t>
            </a:r>
            <a:r>
              <a:rPr lang="en-GB">
                <a:latin typeface="Courier New" charset="0"/>
              </a:rPr>
              <a:t>.pyc</a:t>
            </a:r>
            <a:r>
              <a:rPr lang="en-GB"/>
              <a:t>) file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</a:t>
            </a:r>
            <a:r>
              <a:rPr lang="en-GB">
                <a:latin typeface="Courier New" charset="0"/>
              </a:rPr>
              <a:t>.pyc</a:t>
            </a:r>
            <a:r>
              <a:rPr lang="en-GB"/>
              <a:t> is found, it compares dates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the source is newer it is recompiled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new .pyc file is created (if possible)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minimizes the amount of compilation needed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Import Semantics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098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you would like to import a module under a different name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To avoid a clash with a name already in use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To allow different modules to be used in the same role depending on conditions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import module as myname</a:t>
            </a:r>
            <a:r>
              <a:rPr lang="en-GB" b="0">
                <a:latin typeface="Courier New" charset="0"/>
              </a:rPr>
              <a:t/>
            </a:r>
            <a:br>
              <a:rPr lang="en-GB" b="0">
                <a:latin typeface="Courier New" charset="0"/>
              </a:rPr>
            </a:br>
            <a:r>
              <a:rPr lang="en-GB" b="0">
                <a:latin typeface="Courier New" charset="0"/>
              </a:rPr>
              <a:t/>
            </a:r>
            <a:br>
              <a:rPr lang="en-GB" b="0">
                <a:latin typeface="Courier New" charset="0"/>
              </a:rPr>
            </a:br>
            <a:r>
              <a:rPr lang="en-GB"/>
              <a:t>is (almost) equivalent to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>
                <a:latin typeface="Courier New" charset="0"/>
              </a:rPr>
              <a:t>import module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myname = module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del module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charset="0"/>
              </a:rPr>
              <a:t>import … as …</a:t>
            </a:r>
            <a:endParaRPr lang="en-US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385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you only want a few names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And you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want to use qualified names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that case you can use this form: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/>
              <a:t>		</a:t>
            </a:r>
            <a:r>
              <a:rPr lang="en-GB">
                <a:latin typeface="Courier New" charset="0"/>
              </a:rPr>
              <a:t>from module import name1, name2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module is imported (if necessary)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the requested names are </a:t>
            </a:r>
            <a:r>
              <a:rPr lang="en-GB" i="1"/>
              <a:t>copied</a:t>
            </a:r>
            <a:r>
              <a:rPr lang="en-GB"/>
              <a:t> into the current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the imported module later rebinds a name this is invisible to the importer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importer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 still references the original object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charset="0"/>
              </a:rPr>
              <a:t>from … import …</a:t>
            </a:r>
            <a:endParaRPr lang="en-US">
              <a:latin typeface="Courier New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328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a coordinated set of modules is required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</a:t>
            </a:r>
            <a:r>
              <a:rPr lang="en-GB" i="1"/>
              <a:t>package</a:t>
            </a:r>
            <a:r>
              <a:rPr lang="en-GB"/>
              <a:t> is a directory containing (at a minimum) an </a:t>
            </a:r>
            <a:r>
              <a:rPr lang="en-GB">
                <a:latin typeface="Courier New" charset="0"/>
              </a:rPr>
              <a:t>__init__.py</a:t>
            </a:r>
            <a:r>
              <a:rPr lang="en-GB"/>
              <a:t> file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the </a:t>
            </a:r>
            <a:r>
              <a:rPr lang="en-GB" i="1"/>
              <a:t>package</a:t>
            </a:r>
            <a:r>
              <a:rPr lang="en-GB"/>
              <a:t> is imported </a:t>
            </a:r>
            <a:r>
              <a:rPr lang="en-GB" b="1">
                <a:latin typeface="Courier New" charset="0"/>
              </a:rPr>
              <a:t>__init__.py</a:t>
            </a:r>
            <a:r>
              <a:rPr lang="en-GB"/>
              <a:t> is run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package namespace receives any bindings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Other modules can be imported from the package tree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package can also contain modules and sub-packages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import module </a:t>
            </a:r>
            <a:r>
              <a:rPr lang="en-GB" b="1">
                <a:latin typeface="Courier New" charset="0"/>
              </a:rPr>
              <a:t>M</a:t>
            </a:r>
            <a:r>
              <a:rPr lang="en-GB"/>
              <a:t> from package </a:t>
            </a:r>
            <a:r>
              <a:rPr lang="en-GB" b="1">
                <a:latin typeface="Courier New" charset="0"/>
              </a:rPr>
              <a:t>P</a:t>
            </a:r>
            <a:r>
              <a:rPr lang="en-GB"/>
              <a:t> as </a:t>
            </a:r>
            <a:r>
              <a:rPr lang="en-GB" b="1">
                <a:latin typeface="Courier New" charset="0"/>
              </a:rPr>
              <a:t>P.M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can also use </a:t>
            </a:r>
            <a:r>
              <a:rPr lang="en-GB" b="1">
                <a:latin typeface="Courier New" charset="0"/>
              </a:rPr>
              <a:t>from P import 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Packages [Advanced Topic]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Object-Oriented Programming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7988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have seen a number of 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built-in data types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different type has </a:t>
            </a:r>
            <a:r>
              <a:rPr lang="en-GB" i="1"/>
              <a:t>methods</a:t>
            </a:r>
            <a:r>
              <a:rPr lang="en-GB"/>
              <a:t> that perform certain operations on it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list.sort()</a:t>
            </a:r>
            <a:r>
              <a:rPr lang="en-GB"/>
              <a:t>,</a:t>
            </a:r>
            <a:r>
              <a:rPr lang="en-GB" b="1">
                <a:latin typeface="Courier New" charset="0"/>
              </a:rPr>
              <a:t> dict.keys()</a:t>
            </a:r>
            <a:r>
              <a:rPr lang="en-GB"/>
              <a:t> etc.</a:t>
            </a:r>
            <a:endParaRPr lang="en-GB">
              <a:latin typeface="Courier New" charset="0"/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have to redefine the methods for each new list or dict 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methods are defined </a:t>
            </a:r>
            <a:r>
              <a:rPr lang="en-GB" i="1"/>
              <a:t>by the types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instance of the type uses the same method definitions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designers could have defined functions instead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it would have then been easier to pass (an instance of) the wrong type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method call makes it very obvious which object is being operated on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allows you to define your own types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With methods, just like the built-in types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and Instances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67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Suppose we want to write an accounting program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account needs a name, an opening date, a balance and a history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Could represent this as a </a:t>
            </a:r>
            <a:r>
              <a:rPr lang="en-GB" i="1"/>
              <a:t>list</a:t>
            </a:r>
            <a:r>
              <a:rPr lang="en-GB"/>
              <a:t>:</a:t>
            </a:r>
            <a:br>
              <a:rPr lang="en-GB"/>
            </a:br>
            <a:r>
              <a:rPr lang="en-GB"/>
              <a:t>	</a:t>
            </a:r>
            <a:r>
              <a:rPr lang="en-GB">
                <a:latin typeface="Courier New" charset="0"/>
              </a:rPr>
              <a:t>Amex = ["American Express", "2000-11-18", 0.0, []]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get name as </a:t>
            </a:r>
            <a:r>
              <a:rPr lang="en-GB">
                <a:latin typeface="Courier New" charset="0"/>
              </a:rPr>
              <a:t>Amex[0]</a:t>
            </a:r>
            <a:r>
              <a:rPr lang="en-GB"/>
              <a:t>, balance as </a:t>
            </a:r>
            <a:r>
              <a:rPr lang="en-GB">
                <a:latin typeface="Courier New" charset="0"/>
              </a:rPr>
              <a:t>Amex[2]</a:t>
            </a:r>
            <a:r>
              <a:rPr lang="en-GB"/>
              <a:t>, and so on</a:t>
            </a:r>
            <a:endParaRPr lang="en-GB"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not the easiest way to program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Difficult to read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Therefore difficult to maintain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Therefore expensive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Data Structures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178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would help (some) to use symbolic constants as field indexes:</a:t>
            </a:r>
            <a:br>
              <a:rPr lang="en-GB"/>
            </a:br>
            <a:r>
              <a:rPr lang="en-GB" sz="1800">
                <a:latin typeface="Courier New" charset="0"/>
              </a:rPr>
              <a:t>AcName = 0</a:t>
            </a:r>
            <a:br>
              <a:rPr lang="en-GB" sz="1800">
                <a:latin typeface="Courier New" charset="0"/>
              </a:rPr>
            </a:br>
            <a:r>
              <a:rPr lang="en-GB" sz="1800">
                <a:latin typeface="Courier New" charset="0"/>
              </a:rPr>
              <a:t>OpenDate = 1</a:t>
            </a:r>
            <a:br>
              <a:rPr lang="en-GB" sz="1800">
                <a:latin typeface="Courier New" charset="0"/>
              </a:rPr>
            </a:br>
            <a:r>
              <a:rPr lang="en-GB" sz="1800">
                <a:latin typeface="Courier New" charset="0"/>
              </a:rPr>
              <a:t>Balance = 2</a:t>
            </a:r>
            <a:br>
              <a:rPr lang="en-GB" sz="1800">
                <a:latin typeface="Courier New" charset="0"/>
              </a:rPr>
            </a:br>
            <a:r>
              <a:rPr lang="en-GB" sz="1800">
                <a:latin typeface="Courier New" charset="0"/>
              </a:rPr>
              <a:t>History = 3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now refer to balance as </a:t>
            </a:r>
            <a:r>
              <a:rPr lang="en-GB">
                <a:latin typeface="Courier New" charset="0"/>
              </a:rPr>
              <a:t>Amex[Balance]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if code is imported (say, from module </a:t>
            </a:r>
            <a:r>
              <a:rPr lang="en-GB">
                <a:latin typeface="Courier New" charset="0"/>
              </a:rPr>
              <a:t>accts</a:t>
            </a:r>
            <a:r>
              <a:rPr lang="en-GB"/>
              <a:t>)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would then have to use </a:t>
            </a:r>
            <a:r>
              <a:rPr lang="en-GB" b="1">
                <a:latin typeface="Courier New" charset="0"/>
              </a:rPr>
              <a:t>Amex[accts.Balance]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Not that much easier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lists probably aren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much good as general data structures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Data Structures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2830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So, how about a dict?</a:t>
            </a:r>
            <a:br>
              <a:rPr lang="en-GB" sz="1800"/>
            </a:br>
            <a:r>
              <a:rPr lang="en-GB" i="1">
                <a:latin typeface="Courier New" charset="0"/>
              </a:rPr>
              <a:t>Amex = {'AcName': 'American Express',</a:t>
            </a:r>
            <a:br>
              <a:rPr lang="en-GB" i="1">
                <a:latin typeface="Courier New" charset="0"/>
              </a:rPr>
            </a:br>
            <a:r>
              <a:rPr lang="en-GB" i="1">
                <a:latin typeface="Courier New" charset="0"/>
              </a:rPr>
              <a:t>				'OpenDate': '2000-11-08',</a:t>
            </a:r>
            <a:br>
              <a:rPr lang="en-GB" i="1">
                <a:latin typeface="Courier New" charset="0"/>
              </a:rPr>
            </a:br>
            <a:r>
              <a:rPr lang="en-GB" i="1">
                <a:latin typeface="Courier New" charset="0"/>
              </a:rPr>
              <a:t>				'Balance': 0.0,</a:t>
            </a:r>
            <a:br>
              <a:rPr lang="en-GB" i="1">
                <a:latin typeface="Courier New" charset="0"/>
              </a:rPr>
            </a:br>
            <a:r>
              <a:rPr lang="en-GB" i="1">
                <a:latin typeface="Courier New" charset="0"/>
              </a:rPr>
              <a:t>				'History': []}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Now we use strings as indexes:</a:t>
            </a:r>
            <a:br>
              <a:rPr lang="en-GB" sz="1800"/>
            </a:br>
            <a:r>
              <a:rPr lang="en-GB" i="1">
                <a:latin typeface="Courier New" charset="0"/>
              </a:rPr>
              <a:t>Amex["AcName"]</a:t>
            </a:r>
            <a:br>
              <a:rPr lang="en-GB" i="1">
                <a:latin typeface="Courier New" charset="0"/>
              </a:rPr>
            </a:br>
            <a:r>
              <a:rPr lang="en-GB" i="1">
                <a:latin typeface="Courier New" charset="0"/>
              </a:rPr>
              <a:t>Amex["History"].append(('2000-11-20',</a:t>
            </a:r>
            <a:br>
              <a:rPr lang="en-GB" i="1">
                <a:latin typeface="Courier New" charset="0"/>
              </a:rPr>
            </a:br>
            <a:r>
              <a:rPr lang="en-GB" i="1">
                <a:latin typeface="Courier New" charset="0"/>
              </a:rPr>
              <a:t>						'Laptop Computer', 3896.99))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Somewhat easier to read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But all that typing: [</a:t>
            </a:r>
            <a:r>
              <a:rPr lang="ja-JP" altLang="en-GB" sz="1800">
                <a:latin typeface="Arial"/>
              </a:rPr>
              <a:t>“</a:t>
            </a:r>
            <a:r>
              <a:rPr lang="en-GB" sz="1800"/>
              <a:t>…</a:t>
            </a:r>
            <a:r>
              <a:rPr lang="ja-JP" altLang="en-GB" sz="1800">
                <a:latin typeface="Arial"/>
              </a:rPr>
              <a:t>”</a:t>
            </a:r>
            <a:r>
              <a:rPr lang="en-GB" sz="1800"/>
              <a:t>]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And all those strings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Again we could use symbolic constants for the strings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But the brackets would still remain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Data Structures (3)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3725" cy="3011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Clean syntax with indented block structure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 and C++ programmers tend to prefer braces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they indent their code just the same!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Wide range of built-in functions and methods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ja-JP" altLang="en-GB">
                <a:latin typeface="Arial"/>
              </a:rPr>
              <a:t>“</a:t>
            </a:r>
            <a:r>
              <a:rPr lang="en-GB"/>
              <a:t>Batteries included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Extensive standard libraries for many applications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Good, extensible set of data types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Integer, float, complex, string, list, tuple, dict, set, ...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Characteristics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6131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Simpler, more usable, more readable mechanism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 true namespace, similar to a module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So we can write</a:t>
            </a:r>
            <a:br>
              <a:rPr lang="en-GB">
                <a:solidFill>
                  <a:schemeClr val="tx1"/>
                </a:solidFill>
              </a:rPr>
            </a:br>
            <a:r>
              <a:rPr lang="en-GB" sz="1000">
                <a:solidFill>
                  <a:schemeClr val="tx1"/>
                </a:solidFill>
              </a:rPr>
              <a:t/>
            </a:r>
            <a:br>
              <a:rPr lang="en-GB" sz="1000">
                <a:solidFill>
                  <a:schemeClr val="tx1"/>
                </a:solidFill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acbal = Amex.balance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We need to define the </a:t>
            </a:r>
            <a:r>
              <a:rPr lang="en-GB" i="1">
                <a:solidFill>
                  <a:schemeClr val="tx1"/>
                </a:solidFill>
              </a:rPr>
              <a:t>class</a:t>
            </a:r>
            <a:r>
              <a:rPr lang="en-GB">
                <a:solidFill>
                  <a:schemeClr val="tx1"/>
                </a:solidFill>
              </a:rPr>
              <a:t> of all accounts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Then make each account an instance of that class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 Python we can do this with a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class</a:t>
            </a:r>
            <a:r>
              <a:rPr lang="en-GB" b="0">
                <a:solidFill>
                  <a:schemeClr val="tx1"/>
                </a:solidFill>
              </a:rPr>
              <a:t> </a:t>
            </a:r>
            <a:r>
              <a:rPr lang="en-GB">
                <a:solidFill>
                  <a:schemeClr val="tx1"/>
                </a:solidFill>
              </a:rPr>
              <a:t>statement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Very similar to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def</a:t>
            </a:r>
            <a:r>
              <a:rPr lang="en-GB">
                <a:solidFill>
                  <a:schemeClr val="tx1"/>
                </a:solidFill>
              </a:rPr>
              <a:t> – it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s also executable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Interpreter compiles the indented suite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Binds it to the class name in the current namespace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Would We Really Like?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059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7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b="0">
                <a:solidFill>
                  <a:schemeClr val="tx1"/>
                </a:solidFill>
                <a:latin typeface="Courier New" charset="0"/>
              </a:rPr>
              <a:t>		</a:t>
            </a:r>
            <a:r>
              <a:rPr lang="en-GB" sz="3200">
                <a:solidFill>
                  <a:schemeClr val="tx1"/>
                </a:solidFill>
                <a:latin typeface="Courier New" charset="0"/>
              </a:rPr>
              <a:t>class Account:</a:t>
            </a:r>
            <a:br>
              <a:rPr lang="en-GB" sz="3200">
                <a:solidFill>
                  <a:schemeClr val="tx1"/>
                </a:solidFill>
                <a:latin typeface="Courier New" charset="0"/>
              </a:rPr>
            </a:br>
            <a:r>
              <a:rPr lang="en-GB" sz="3200">
                <a:solidFill>
                  <a:schemeClr val="tx1"/>
                </a:solidFill>
                <a:latin typeface="Courier New" charset="0"/>
              </a:rPr>
              <a:t>    pass</a:t>
            </a: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We can use this class definition in the following way:</a:t>
            </a:r>
          </a:p>
          <a:p>
            <a:pPr lvl="1">
              <a:lnSpc>
                <a:spcPct val="7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Amex = Account() # call creates an </a:t>
            </a:r>
            <a:r>
              <a:rPr lang="en-GB" b="1" i="1">
                <a:solidFill>
                  <a:schemeClr val="tx1"/>
                </a:solidFill>
                <a:latin typeface="Courier New" charset="0"/>
              </a:rPr>
              <a:t>instance</a:t>
            </a: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is OK, but there are no attributes. Let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s set some!</a:t>
            </a: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Great!</a:t>
            </a:r>
          </a:p>
          <a:p>
            <a:pPr lvl="1"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actually looks quite usable</a:t>
            </a:r>
          </a:p>
        </p:txBody>
      </p:sp>
      <p:sp>
        <p:nvSpPr>
          <p:cNvPr id="96260" name="Text Box 4"/>
          <p:cNvSpPr txBox="1">
            <a:spLocks/>
          </p:cNvSpPr>
          <p:nvPr/>
        </p:nvSpPr>
        <p:spPr bwMode="auto">
          <a:xfrm>
            <a:off x="392113" y="3560763"/>
            <a:ext cx="8382000" cy="22002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75000"/>
              </a:lnSpc>
              <a:spcBef>
                <a:spcPts val="1438"/>
              </a:spcBef>
              <a:buClr>
                <a:srgbClr val="E6E6E6"/>
              </a:buClr>
              <a:buSzPct val="75000"/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&gt;&gt;&gt; Amex = Account()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Amex.AcName = "American Express"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Amex.OpenDate = '2000-11-18'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Amex.Balance = 0.0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Amex.History = []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dir(Amex)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['AcName', 'Balance', 'History', 'OpenDate', '__doc__', '__module__']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GB"/>
              <a:t>Simplest Possible Class Definition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9151938" cy="46958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we put all these bits together we could define a function to create accounts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b="1">
                <a:solidFill>
                  <a:srgbClr val="FFFFFF"/>
                </a:solidFill>
                <a:latin typeface="Courier New" charset="0"/>
              </a:rPr>
              <a:t>	</a:t>
            </a: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 b="1" i="1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Gives us an easy way to build account instances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Makes sure nothing is forgotten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Provides sensible defaults</a:t>
            </a:r>
          </a:p>
        </p:txBody>
      </p:sp>
      <p:sp>
        <p:nvSpPr>
          <p:cNvPr id="97284" name="Text Box 4"/>
          <p:cNvSpPr txBox="1">
            <a:spLocks/>
          </p:cNvSpPr>
          <p:nvPr/>
        </p:nvSpPr>
        <p:spPr bwMode="auto">
          <a:xfrm>
            <a:off x="925513" y="2713038"/>
            <a:ext cx="8382000" cy="22002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75000"/>
              </a:lnSpc>
              <a:spcBef>
                <a:spcPts val="1438"/>
              </a:spcBef>
              <a:buClr>
                <a:srgbClr val="E6E6E6"/>
              </a:buClr>
              <a:buSzPct val="75000"/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def newAccount(AcName, OpenDate, Balance=0.0):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 = Account()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a.OpenDate = OpenDate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a.AcName = AcName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a.Balance = Balance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a.History = []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return a # return the newly-created instance 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Amex = newAccount("American Express",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					"2000-11-18")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Account Factory Function</a:t>
            </a:r>
            <a:r>
              <a:rPr lang="ja-JP" altLang="en-GB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70937" cy="47529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Another way to organize the code: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Create an instance, then initialize it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endParaRPr lang="en-GB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 this case,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initAccount</a:t>
            </a:r>
            <a:r>
              <a:rPr lang="en-GB">
                <a:solidFill>
                  <a:schemeClr val="tx1"/>
                </a:solidFill>
              </a:rPr>
              <a:t> takes an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Account</a:t>
            </a:r>
            <a:r>
              <a:rPr lang="en-GB">
                <a:solidFill>
                  <a:schemeClr val="tx1"/>
                </a:solidFill>
              </a:rPr>
              <a:t> instance argument and modifies it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We can think of it as </a:t>
            </a:r>
            <a:r>
              <a:rPr lang="en-GB" i="1">
                <a:solidFill>
                  <a:schemeClr val="tx1"/>
                </a:solidFill>
              </a:rPr>
              <a:t>an operation on an account</a:t>
            </a:r>
          </a:p>
        </p:txBody>
      </p:sp>
      <p:sp>
        <p:nvSpPr>
          <p:cNvPr id="98308" name="Text Box 4"/>
          <p:cNvSpPr txBox="1">
            <a:spLocks/>
          </p:cNvSpPr>
          <p:nvPr/>
        </p:nvSpPr>
        <p:spPr bwMode="auto">
          <a:xfrm>
            <a:off x="544513" y="2681288"/>
            <a:ext cx="8991600" cy="21653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def initAccount(ac, AcName, OpenDate, Balance=0.0):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ac.OpenDate = OpenDate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ac.AcName = AcName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ac.Balance = Balance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   ac.History = []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Amex = Account()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initAccount(Amex, "American Express", "2000-11-18")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Separating Creation and Initialization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70937" cy="53133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Suppose we want to standardize transaction processing: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			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400" b="0" i="1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could implement all this in a module, say </a:t>
            </a:r>
            <a:r>
              <a:rPr lang="en-GB">
                <a:latin typeface="Courier New" charset="0"/>
              </a:rPr>
              <a:t>accts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 and use that!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400" b="1">
                <a:solidFill>
                  <a:srgbClr val="FFFFFF"/>
                </a:solidFill>
                <a:latin typeface="Courier New" charset="0"/>
              </a:rPr>
              <a:t>	</a:t>
            </a: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400" b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400" b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400" b="1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What does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class</a:t>
            </a:r>
            <a:r>
              <a:rPr lang="en-GB"/>
              <a:t> do for us that this doesn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t?</a:t>
            </a:r>
          </a:p>
        </p:txBody>
      </p:sp>
      <p:sp>
        <p:nvSpPr>
          <p:cNvPr id="99332" name="Text Box 4"/>
          <p:cNvSpPr txBox="1">
            <a:spLocks/>
          </p:cNvSpPr>
          <p:nvPr/>
        </p:nvSpPr>
        <p:spPr bwMode="auto">
          <a:xfrm>
            <a:off x="620713" y="2103438"/>
            <a:ext cx="8991600" cy="10096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2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def processTransaction(ac, date, amount, reason):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ac.Balance += amount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ac.History.append((date, amount, reason))</a:t>
            </a:r>
          </a:p>
        </p:txBody>
      </p:sp>
      <p:sp>
        <p:nvSpPr>
          <p:cNvPr id="99333" name="Text Box 5"/>
          <p:cNvSpPr txBox="1">
            <a:spLocks/>
          </p:cNvSpPr>
          <p:nvPr/>
        </p:nvSpPr>
        <p:spPr bwMode="auto">
          <a:xfrm>
            <a:off x="544513" y="4465638"/>
            <a:ext cx="9067800" cy="15303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	import accts</a:t>
            </a:r>
            <a:br>
              <a:rPr lang="en-GB" sz="1900" b="1">
                <a:solidFill>
                  <a:schemeClr val="tx1"/>
                </a:solidFill>
                <a:latin typeface="Courier New" charset="0"/>
              </a:rPr>
            </a:b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Amex = accts.Account()</a:t>
            </a:r>
            <a:br>
              <a:rPr lang="en-GB" sz="1900" b="1">
                <a:solidFill>
                  <a:schemeClr val="tx1"/>
                </a:solidFill>
                <a:latin typeface="Courier New" charset="0"/>
              </a:rPr>
            </a:b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accts.initAccount(Amex, 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American Express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”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, 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2000-11-18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”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)</a:t>
            </a:r>
            <a:br>
              <a:rPr lang="en-GB" sz="1900" b="1">
                <a:solidFill>
                  <a:schemeClr val="tx1"/>
                </a:solidFill>
                <a:latin typeface="Courier New" charset="0"/>
              </a:rPr>
            </a:b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accts.ProcessTransaction(Amex, 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2000-11-30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”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, 3499.99,</a:t>
            </a:r>
            <a:br>
              <a:rPr lang="en-GB" sz="1900" b="1">
                <a:solidFill>
                  <a:schemeClr val="tx1"/>
                </a:solidFill>
                <a:latin typeface="Courier New" charset="0"/>
              </a:rPr>
            </a:b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                                </a:t>
            </a:r>
            <a:r>
              <a:rPr lang="ja-JP" altLang="en-GB" sz="19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1900" b="1">
                <a:solidFill>
                  <a:schemeClr val="tx1"/>
                </a:solidFill>
                <a:latin typeface="Courier New" charset="0"/>
              </a:rPr>
              <a:t>Personal Computer)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Another Account Operation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133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can pass an instance as an argument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access and/or change the argument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attributes inside the function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Does the interpreter know in advance what attributes an instance has? 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No! It looks them up </a:t>
            </a:r>
            <a:r>
              <a:rPr lang="en-GB" i="1"/>
              <a:t>when access is attempted</a:t>
            </a:r>
            <a:r>
              <a:rPr lang="en-GB"/>
              <a:t>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late binding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behavior seems strange to programmers used to C or C++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And it does incur a run-time cost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However it also gives us considerable power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Python programmers regard it as an acceptable trade-off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Instances are Namespaces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36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have seen that a function call creates a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Defining a class also creates a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Bindings inside the class body are made in the class namespace, giving rise to </a:t>
            </a:r>
            <a:r>
              <a:rPr lang="en-GB" i="1"/>
              <a:t>class attributes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Defining a function inside the class body binds the function name to the function code object in the class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how we create </a:t>
            </a:r>
            <a:r>
              <a:rPr lang="en-GB" i="1"/>
              <a:t>methods</a:t>
            </a:r>
            <a:r>
              <a:rPr lang="en-GB"/>
              <a:t>!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Classes Are Namespaces Too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70937" cy="4743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The interpreter will look in the class for an attribute it cannot find in an instance</a:t>
            </a:r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	</a:t>
            </a:r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400" b="1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As you see, an instance attribute will override a class attribute with the same name</a:t>
            </a:r>
          </a:p>
        </p:txBody>
      </p:sp>
      <p:sp>
        <p:nvSpPr>
          <p:cNvPr id="102404" name="Text Box 4"/>
          <p:cNvSpPr txBox="1">
            <a:spLocks/>
          </p:cNvSpPr>
          <p:nvPr/>
        </p:nvSpPr>
        <p:spPr bwMode="auto">
          <a:xfrm>
            <a:off x="925513" y="2408238"/>
            <a:ext cx="8382000" cy="30067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		&gt;&gt;&gt; class AttTest: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...     attval = "DEFAULT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...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i1 = AttTest()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i2 = AttTest()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i2.attval = "instance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i1.attval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'DEFAULT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‘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i2.attval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'instance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‘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Namespace Hierarchy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4937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We can define functions to operate on instances of a specific class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How do we make the functions a part of the class?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/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 lvl="2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1" i="1">
              <a:solidFill>
                <a:srgbClr val="FFFFFF"/>
              </a:solidFill>
              <a:latin typeface="Courier New" charset="0"/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That looks like it might work … let</a:t>
            </a:r>
            <a:r>
              <a:rPr lang="ja-JP" altLang="en-GB" sz="1800">
                <a:latin typeface="Arial"/>
              </a:rPr>
              <a:t>’</a:t>
            </a:r>
            <a:r>
              <a:rPr lang="en-GB" sz="1800"/>
              <a:t>s try it</a:t>
            </a:r>
            <a:br>
              <a:rPr lang="en-GB" sz="1800"/>
            </a:br>
            <a:r>
              <a:rPr lang="en-GB" sz="1600" b="0" i="1">
                <a:solidFill>
                  <a:schemeClr val="tx1"/>
                </a:solidFill>
              </a:rPr>
              <a:t>(note: the method code is </a:t>
            </a:r>
            <a:r>
              <a:rPr lang="en-GB" sz="1600" b="0">
                <a:solidFill>
                  <a:schemeClr val="tx1"/>
                </a:solidFill>
              </a:rPr>
              <a:t>exactly</a:t>
            </a:r>
            <a:r>
              <a:rPr lang="en-GB" sz="1600" b="0" i="1">
                <a:solidFill>
                  <a:schemeClr val="tx1"/>
                </a:solidFill>
              </a:rPr>
              <a:t> that of the functions we were just looking at)</a:t>
            </a:r>
            <a:endParaRPr lang="en-GB" sz="1600" b="0">
              <a:solidFill>
                <a:schemeClr val="tx1"/>
              </a:solidFill>
            </a:endParaRPr>
          </a:p>
        </p:txBody>
      </p:sp>
      <p:sp>
        <p:nvSpPr>
          <p:cNvPr id="103428" name="Text Box 4"/>
          <p:cNvSpPr txBox="1">
            <a:spLocks/>
          </p:cNvSpPr>
          <p:nvPr/>
        </p:nvSpPr>
        <p:spPr bwMode="auto">
          <a:xfrm>
            <a:off x="849313" y="2332038"/>
            <a:ext cx="8382000" cy="36099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class Account: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def initAccount(ac, AcName, OpenDate, Balance=0.0):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ac.OpenDate = OpenDate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ac.AcName = AcName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ac.Balance = Balance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ac.History = []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def processTransaction(ac, date, amount, reason):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ac.Balance = acct.Balance + amount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ac.History.append((date, amount, reason))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Classes Can Specify Behavior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3805238"/>
            <a:ext cx="8770938" cy="157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Creates an instance by calling the class</a:t>
            </a:r>
          </a:p>
          <a:p>
            <a:pPr>
              <a:lnSpc>
                <a:spcPct val="9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operates on the instance by calling the methods from the class</a:t>
            </a:r>
          </a:p>
          <a:p>
            <a:pPr lvl="1">
              <a:lnSpc>
                <a:spcPct val="9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means that we are referencing both the class </a:t>
            </a:r>
            <a:r>
              <a:rPr lang="en-GB" i="1"/>
              <a:t>and</a:t>
            </a:r>
            <a:r>
              <a:rPr lang="en-GB"/>
              <a:t> the instance</a:t>
            </a:r>
          </a:p>
          <a:p>
            <a:pPr>
              <a:lnSpc>
                <a:spcPct val="9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Could we access the methods from the </a:t>
            </a:r>
            <a:r>
              <a:rPr lang="en-GB" i="1"/>
              <a:t>instance</a:t>
            </a:r>
            <a:r>
              <a:rPr lang="en-GB"/>
              <a:t> instead?</a:t>
            </a:r>
          </a:p>
        </p:txBody>
      </p:sp>
      <p:sp>
        <p:nvSpPr>
          <p:cNvPr id="104452" name="Text Box 4"/>
          <p:cNvSpPr txBox="1">
            <a:spLocks/>
          </p:cNvSpPr>
          <p:nvPr/>
        </p:nvSpPr>
        <p:spPr bwMode="auto">
          <a:xfrm>
            <a:off x="849313" y="1341438"/>
            <a:ext cx="8382000" cy="21653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Current = Account()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Account.initAccount(Current, "Checking Account", 										"2000-11-26", 1234.56)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Account.processTransaction(Current, "2000-11-26",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					 -1000.00, "Cash Withdrawal")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print "%8.2f" % (Current.Balance, )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  234.56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the Methods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645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Normally start the interpreter with the command</a:t>
            </a:r>
            <a:br>
              <a:rPr lang="en-GB"/>
            </a:br>
            <a:r>
              <a:rPr lang="en-GB" sz="2400">
                <a:latin typeface="Courier New" charset="0"/>
              </a:rPr>
              <a:t>python filename.py</a:t>
            </a: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Files need not be called xxx.py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usual as a convenience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runs interactively when no filename given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Expression values are printed out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Statements are executed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Reads one line at a time, prompting the user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&gt;&gt;&gt;</a:t>
            </a:r>
            <a:r>
              <a:rPr lang="en-GB"/>
              <a:t> : interpreter expects an expression or statement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...</a:t>
            </a:r>
            <a:r>
              <a:rPr lang="en-GB"/>
              <a:t> : expression or statement needs more input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Very</a:t>
            </a:r>
            <a:r>
              <a:rPr lang="en-GB"/>
              <a:t> useful for trying things out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recommend you </a:t>
            </a:r>
            <a:r>
              <a:rPr lang="en-GB" i="1"/>
              <a:t>always</a:t>
            </a:r>
            <a:r>
              <a:rPr lang="en-GB"/>
              <a:t> have an interactive window available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Interactive Characteristics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4922838"/>
            <a:ext cx="9482138" cy="1000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Five</a:t>
            </a:r>
            <a:r>
              <a:rPr lang="en-GB"/>
              <a:t> arguments? </a:t>
            </a:r>
          </a:p>
          <a:p>
            <a:pPr lvl="1">
              <a:lnSpc>
                <a:spcPct val="8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Where does the extra one come from?</a:t>
            </a:r>
          </a:p>
          <a:p>
            <a:pPr>
              <a:lnSpc>
                <a:spcPct val="8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The interpreter special-cases instance method calls!</a:t>
            </a:r>
            <a:endParaRPr lang="en-GB"/>
          </a:p>
        </p:txBody>
      </p:sp>
      <p:sp>
        <p:nvSpPr>
          <p:cNvPr id="105476" name="Text Box 4"/>
          <p:cNvSpPr txBox="1">
            <a:spLocks/>
          </p:cNvSpPr>
          <p:nvPr/>
        </p:nvSpPr>
        <p:spPr bwMode="auto">
          <a:xfrm>
            <a:off x="468313" y="1646238"/>
            <a:ext cx="8534400" cy="30067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Current = Account()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Current.initAccount(Current, "Checking Account",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	 "2000-11-26", 1234.56)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Current.processTransaction(Current, "2000-11-26",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	 -1000.00, "Cash Withdrawal")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print "%8.2f" % Current.Balance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Traceback (most recent call last):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  File "exectest.py", line xx, in ?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    Current.initAccount(Current, "Checking Account", 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	"2000-11-26", 1234.56)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TypeError: initAccount() takes at most 4 arguments (5 given)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as Instance Attributes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2181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you call a method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instance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almost invariably need a reference to the instance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the interpreter </a:t>
            </a:r>
            <a:r>
              <a:rPr lang="en-GB" i="1"/>
              <a:t>provides it as the first argument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automatic</a:t>
            </a:r>
            <a:endParaRPr lang="en-GB" i="1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there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a simple fix to our code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Remove the instance arguments!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Let the interpreter provide them, now we know it </a:t>
            </a:r>
            <a:r>
              <a:rPr lang="en-GB" i="1"/>
              <a:t>does</a:t>
            </a:r>
            <a:r>
              <a:rPr lang="en-GB"/>
              <a:t>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Yay! </a:t>
            </a:r>
            <a:r>
              <a:rPr lang="en-GB">
                <a:sym typeface="Wingdings" charset="0"/>
              </a:rPr>
              <a:t></a:t>
            </a:r>
            <a:endParaRPr lang="en-GB" sz="1400" b="1" i="1">
              <a:solidFill>
                <a:srgbClr val="FFFFFF"/>
              </a:solidFill>
              <a:latin typeface="Courier New" charset="0"/>
            </a:endParaRPr>
          </a:p>
        </p:txBody>
      </p:sp>
      <p:sp>
        <p:nvSpPr>
          <p:cNvPr id="106500" name="Text Box 4"/>
          <p:cNvSpPr txBox="1">
            <a:spLocks/>
          </p:cNvSpPr>
          <p:nvPr/>
        </p:nvSpPr>
        <p:spPr bwMode="auto">
          <a:xfrm>
            <a:off x="849313" y="4160838"/>
            <a:ext cx="8534400" cy="19653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Current = Account()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Current.initAccount("Checking Account", 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"2000-11-26", 1234.56)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Current.processTransaction("2000-11-26", 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-1000.00, "Cash Withdrawal")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print "%8.2f" % Current.Balance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  234.56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Instance Method Calls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963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When we qualify a </a:t>
            </a:r>
            <a:r>
              <a:rPr lang="en-GB" i="1">
                <a:solidFill>
                  <a:schemeClr val="tx1"/>
                </a:solidFill>
              </a:rPr>
              <a:t>class</a:t>
            </a:r>
            <a:r>
              <a:rPr lang="en-GB">
                <a:solidFill>
                  <a:schemeClr val="tx1"/>
                </a:solidFill>
              </a:rPr>
              <a:t> with a method name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interpreter returns a regular reference to the method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If called, the argument list is exactly as passed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When we qualify an </a:t>
            </a:r>
            <a:r>
              <a:rPr lang="en-GB" i="1">
                <a:solidFill>
                  <a:schemeClr val="tx1"/>
                </a:solidFill>
              </a:rPr>
              <a:t>instance</a:t>
            </a:r>
            <a:r>
              <a:rPr lang="en-GB">
                <a:solidFill>
                  <a:schemeClr val="tx1"/>
                </a:solidFill>
              </a:rPr>
              <a:t> with a method name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interpreter creates what is called a </a:t>
            </a:r>
            <a:r>
              <a:rPr lang="en-GB" i="1">
                <a:solidFill>
                  <a:schemeClr val="tx1"/>
                </a:solidFill>
              </a:rPr>
              <a:t>bound method</a:t>
            </a:r>
            <a:endParaRPr lang="en-GB">
              <a:solidFill>
                <a:schemeClr val="tx1"/>
              </a:solidFill>
            </a:endParaRP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Implicitly knows which method it 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“</a:t>
            </a:r>
            <a:r>
              <a:rPr lang="en-GB">
                <a:solidFill>
                  <a:schemeClr val="tx1"/>
                </a:solidFill>
              </a:rPr>
              <a:t>belongs to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”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When called, the instance is put as the first argument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Usually we call this implicit argument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self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Though as we have just seen, it works whatever the name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But any other name makes your code harder to read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So we suggest you stick to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self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>
                <a:solidFill>
                  <a:srgbClr val="FFFFFF"/>
                </a:solidFill>
                <a:latin typeface="Courier New" charset="0"/>
              </a:rPr>
              <a:t>self</a:t>
            </a:r>
            <a:r>
              <a:rPr lang="en-GB"/>
              <a:t> Convention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527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When a class is called, Python creates an instance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If the class has an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__init__()</a:t>
            </a:r>
            <a:r>
              <a:rPr lang="en-GB">
                <a:solidFill>
                  <a:schemeClr val="tx1"/>
                </a:solidFill>
              </a:rPr>
              <a:t> method it is called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Arguments to the call are passed to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__init__()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Preceded by the newly-created instance, as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self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__init__()</a:t>
            </a:r>
            <a:r>
              <a:rPr lang="en-GB">
                <a:solidFill>
                  <a:schemeClr val="tx1"/>
                </a:solidFill>
              </a:rPr>
              <a:t> must </a:t>
            </a:r>
            <a:r>
              <a:rPr lang="en-GB" i="1">
                <a:solidFill>
                  <a:schemeClr val="tx1"/>
                </a:solidFill>
              </a:rPr>
              <a:t>never</a:t>
            </a:r>
            <a:r>
              <a:rPr lang="en-GB">
                <a:solidFill>
                  <a:schemeClr val="tx1"/>
                </a:solidFill>
              </a:rPr>
              <a:t> return a value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Instance is created before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__init__()</a:t>
            </a:r>
            <a:r>
              <a:rPr lang="en-GB">
                <a:solidFill>
                  <a:schemeClr val="tx1"/>
                </a:solidFill>
              </a:rPr>
              <a:t> is called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So, what would our class look like if we use all this new stuff?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>
                <a:solidFill>
                  <a:srgbClr val="FFFFFF"/>
                </a:solidFill>
                <a:latin typeface="Courier New" charset="0"/>
              </a:rPr>
              <a:t>__init__()</a:t>
            </a:r>
            <a:r>
              <a:rPr lang="en-GB"/>
              <a:t> Special Method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5075238"/>
            <a:ext cx="9474200" cy="258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create a new account as follows:</a:t>
            </a:r>
            <a:endParaRPr lang="en-GB" b="0">
              <a:solidFill>
                <a:srgbClr val="FFFFFF"/>
              </a:solidFill>
              <a:latin typeface="Courier New" charset="0"/>
            </a:endParaRPr>
          </a:p>
        </p:txBody>
      </p:sp>
      <p:sp>
        <p:nvSpPr>
          <p:cNvPr id="109572" name="Text Box 4"/>
          <p:cNvSpPr txBox="1">
            <a:spLocks/>
          </p:cNvSpPr>
          <p:nvPr/>
        </p:nvSpPr>
        <p:spPr bwMode="auto">
          <a:xfrm>
            <a:off x="849313" y="1417638"/>
            <a:ext cx="8534400" cy="317658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class Account: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def __init__(self, AcName, OpenDate,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	 Balance=0.0):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self.OpenDate = OpenDate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self.AcName = AcName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self.Balance = Balance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self.History = []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def processTransaction(self, date,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						 amount, reason):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self.Balance += amount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		self.History.append((date, amount, reason))</a:t>
            </a:r>
          </a:p>
        </p:txBody>
      </p:sp>
      <p:sp>
        <p:nvSpPr>
          <p:cNvPr id="109573" name="Text Box 5"/>
          <p:cNvSpPr txBox="1">
            <a:spLocks/>
          </p:cNvSpPr>
          <p:nvPr/>
        </p:nvSpPr>
        <p:spPr bwMode="auto">
          <a:xfrm>
            <a:off x="849313" y="5761038"/>
            <a:ext cx="8534400" cy="37623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  <a:buFont typeface="StarSymbol" charset="0"/>
              <a:buChar char="●"/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Amex = Account("American Express", "2000-11-18")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Final Account Class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816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Polymorphism means that different types of object can respond to the same operations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They have the same methods, and the methods take the same arguments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Suppose classes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A</a:t>
            </a:r>
            <a:r>
              <a:rPr lang="en-GB">
                <a:solidFill>
                  <a:schemeClr val="tx1"/>
                </a:solidFill>
              </a:rPr>
              <a:t> and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B</a:t>
            </a:r>
            <a:r>
              <a:rPr lang="en-GB">
                <a:solidFill>
                  <a:schemeClr val="tx1"/>
                </a:solidFill>
              </a:rPr>
              <a:t> both have a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doit()</a:t>
            </a:r>
            <a:r>
              <a:rPr lang="en-GB">
                <a:solidFill>
                  <a:schemeClr val="tx1"/>
                </a:solidFill>
              </a:rPr>
              <a:t> method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You can write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this.doit()</a:t>
            </a:r>
            <a:r>
              <a:rPr lang="en-GB">
                <a:solidFill>
                  <a:schemeClr val="tx1"/>
                </a:solidFill>
              </a:rPr>
              <a:t> in your code</a:t>
            </a:r>
            <a:endParaRPr lang="en-GB" b="1">
              <a:solidFill>
                <a:schemeClr val="tx1"/>
              </a:solidFill>
              <a:latin typeface="Courier New" charset="0"/>
            </a:endParaRP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It doesn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t matter whether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this</a:t>
            </a:r>
            <a:r>
              <a:rPr lang="en-GB">
                <a:solidFill>
                  <a:schemeClr val="tx1"/>
                </a:solidFill>
              </a:rPr>
              <a:t> is an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A</a:t>
            </a:r>
            <a:r>
              <a:rPr lang="en-GB">
                <a:solidFill>
                  <a:schemeClr val="tx1"/>
                </a:solidFill>
              </a:rPr>
              <a:t> or a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B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interpreter will find the method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Because names are resolved at run-time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Polymorphism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2037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Encapsulation means you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need to know the implementation details of an object</a:t>
            </a:r>
          </a:p>
          <a:p>
            <a:pPr>
              <a:lnSpc>
                <a:spcPct val="95000"/>
              </a:lnSpc>
            </a:pPr>
            <a:r>
              <a:rPr lang="en-GB"/>
              <a:t>You just need to know its API</a:t>
            </a:r>
          </a:p>
          <a:p>
            <a:pPr>
              <a:lnSpc>
                <a:spcPct val="95000"/>
              </a:lnSpc>
            </a:pPr>
            <a:r>
              <a:rPr lang="en-GB"/>
              <a:t>Python users aren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</a:t>
            </a:r>
            <a:r>
              <a:rPr lang="en-GB" i="1"/>
              <a:t>rigorous</a:t>
            </a:r>
            <a:r>
              <a:rPr lang="en-GB"/>
              <a:t> about encapsulation</a:t>
            </a:r>
          </a:p>
          <a:p>
            <a:pPr lvl="1">
              <a:lnSpc>
                <a:spcPct val="95000"/>
              </a:lnSpc>
            </a:pPr>
            <a:r>
              <a:rPr lang="en-US"/>
              <a:t>It’s OK to access attributes directly</a:t>
            </a:r>
          </a:p>
          <a:p>
            <a:pPr lvl="1">
              <a:lnSpc>
                <a:spcPct val="95000"/>
              </a:lnSpc>
            </a:pPr>
            <a:r>
              <a:rPr lang="en-US"/>
              <a:t>This would be a no-no in Java, for example</a:t>
            </a:r>
          </a:p>
          <a:p>
            <a:pPr>
              <a:lnSpc>
                <a:spcPct val="95000"/>
              </a:lnSpc>
            </a:pPr>
            <a:r>
              <a:rPr lang="en-US"/>
              <a:t>This makes it easier to reorganize your code</a:t>
            </a:r>
          </a:p>
          <a:p>
            <a:pPr lvl="1">
              <a:lnSpc>
                <a:spcPct val="95000"/>
              </a:lnSpc>
            </a:pPr>
            <a:r>
              <a:rPr lang="en-US"/>
              <a:t>Users need not know what’s behind the API</a:t>
            </a:r>
          </a:p>
          <a:p>
            <a:pPr lvl="1">
              <a:lnSpc>
                <a:spcPct val="95000"/>
              </a:lnSpc>
            </a:pPr>
            <a:r>
              <a:rPr lang="en-US"/>
              <a:t>As long as the API remains the same nobody’s code will break</a:t>
            </a:r>
          </a:p>
          <a:p>
            <a:pPr>
              <a:lnSpc>
                <a:spcPct val="95000"/>
              </a:lnSpc>
            </a:pPr>
            <a:r>
              <a:rPr lang="en-US"/>
              <a:t>The important part is the interface</a:t>
            </a:r>
          </a:p>
          <a:p>
            <a:pPr lvl="1">
              <a:lnSpc>
                <a:spcPct val="95000"/>
              </a:lnSpc>
            </a:pPr>
            <a:r>
              <a:rPr lang="en-US"/>
              <a:t>Which you publish to your class’s users</a:t>
            </a: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773113" y="6267450"/>
            <a:ext cx="86868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API: Application programmer interface – the methods, and their required arguments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23532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Inheritance allows you to form new classes from those you have already defined</a:t>
            </a:r>
          </a:p>
          <a:p>
            <a:pPr>
              <a:lnSpc>
                <a:spcPct val="95000"/>
              </a:lnSpc>
            </a:pPr>
            <a:r>
              <a:rPr lang="en-GB"/>
              <a:t>You create </a:t>
            </a:r>
            <a:r>
              <a:rPr lang="en-GB" i="1"/>
              <a:t>subclasses</a:t>
            </a:r>
            <a:r>
              <a:rPr lang="en-GB"/>
              <a:t> of existing classes</a:t>
            </a:r>
          </a:p>
          <a:p>
            <a:pPr lvl="1">
              <a:lnSpc>
                <a:spcPct val="95000"/>
              </a:lnSpc>
            </a:pPr>
            <a:r>
              <a:rPr lang="ja-JP" altLang="en-GB">
                <a:latin typeface="Arial"/>
              </a:rPr>
              <a:t>“</a:t>
            </a:r>
            <a:r>
              <a:rPr lang="en-GB"/>
              <a:t>A checking account is like an account but …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>
              <a:lnSpc>
                <a:spcPct val="95000"/>
              </a:lnSpc>
            </a:pPr>
            <a:r>
              <a:rPr lang="en-GB"/>
              <a:t>You can</a:t>
            </a:r>
          </a:p>
          <a:p>
            <a:pPr lvl="1">
              <a:lnSpc>
                <a:spcPct val="95000"/>
              </a:lnSpc>
            </a:pPr>
            <a:r>
              <a:rPr lang="en-GB"/>
              <a:t>Add new methods</a:t>
            </a:r>
          </a:p>
          <a:p>
            <a:pPr lvl="1">
              <a:lnSpc>
                <a:spcPct val="95000"/>
              </a:lnSpc>
            </a:pPr>
            <a:r>
              <a:rPr lang="en-GB"/>
              <a:t>Replace existing methods</a:t>
            </a:r>
          </a:p>
          <a:p>
            <a:pPr lvl="1">
              <a:lnSpc>
                <a:spcPct val="95000"/>
              </a:lnSpc>
            </a:pPr>
            <a:r>
              <a:rPr lang="en-GB"/>
              <a:t>Create methods that </a:t>
            </a:r>
            <a:r>
              <a:rPr lang="en-GB" i="1"/>
              <a:t>extend</a:t>
            </a:r>
            <a:r>
              <a:rPr lang="en-GB"/>
              <a:t> the superclass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methods</a:t>
            </a:r>
          </a:p>
          <a:p>
            <a:pPr lvl="2">
              <a:lnSpc>
                <a:spcPct val="95000"/>
              </a:lnSpc>
            </a:pPr>
            <a:r>
              <a:rPr lang="en-US"/>
              <a:t>By calling the superclass method as a part of the subclass method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93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We have already defined an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Account</a:t>
            </a:r>
            <a:r>
              <a:rPr lang="en-GB">
                <a:solidFill>
                  <a:schemeClr val="tx1"/>
                </a:solidFill>
              </a:rPr>
              <a:t> class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Four attributes and two methods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Suppose we want a class that does everything our Account class does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But with an additional method to print the history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Could write an enhanced class that is a subclass of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Account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With a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printHistory()</a:t>
            </a:r>
            <a:r>
              <a:rPr lang="en-GB">
                <a:solidFill>
                  <a:schemeClr val="tx1"/>
                </a:solidFill>
              </a:rPr>
              <a:t> method specific to the subclass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Our subclass will </a:t>
            </a:r>
            <a:r>
              <a:rPr lang="en-GB" i="1">
                <a:solidFill>
                  <a:schemeClr val="tx1"/>
                </a:solidFill>
              </a:rPr>
              <a:t>automatically</a:t>
            </a:r>
            <a:r>
              <a:rPr lang="en-GB">
                <a:solidFill>
                  <a:schemeClr val="tx1"/>
                </a:solidFill>
              </a:rPr>
              <a:t> inherit 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Account</a:t>
            </a:r>
            <a:r>
              <a:rPr lang="en-GB">
                <a:solidFill>
                  <a:schemeClr val="tx1"/>
                </a:solidFill>
              </a:rPr>
              <a:t> methods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Simple Inheritance Example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4465638"/>
            <a:ext cx="9482137" cy="8048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>
                <a:solidFill>
                  <a:schemeClr val="tx1"/>
                </a:solidFill>
              </a:rPr>
              <a:t>Does everything the same way except printing the history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Because it </a:t>
            </a:r>
            <a:r>
              <a:rPr lang="en-GB" i="1">
                <a:solidFill>
                  <a:schemeClr val="tx1"/>
                </a:solidFill>
              </a:rPr>
              <a:t>inherits</a:t>
            </a:r>
            <a:r>
              <a:rPr lang="en-GB">
                <a:solidFill>
                  <a:schemeClr val="tx1"/>
                </a:solidFill>
              </a:rPr>
              <a:t> all methods and attributes from the parent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accts.Account</a:t>
            </a:r>
            <a:r>
              <a:rPr lang="en-GB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112644" name="Text Box 4"/>
          <p:cNvSpPr txBox="1">
            <a:spLocks/>
          </p:cNvSpPr>
          <p:nvPr/>
        </p:nvSpPr>
        <p:spPr bwMode="auto">
          <a:xfrm>
            <a:off x="773113" y="1646238"/>
            <a:ext cx="8534400" cy="232251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import accts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class QuickAccount(accts.Account):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		def printHistory(self):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			for h in self.History: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				print "%12s %10.2f" % (h[0], h[1])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Simple Inheritance Example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/>
          </p:cNvSpPr>
          <p:nvPr/>
        </p:nvSpPr>
        <p:spPr bwMode="auto">
          <a:xfrm>
            <a:off x="468313" y="1570038"/>
            <a:ext cx="9323387" cy="4743450"/>
          </a:xfrm>
          <a:prstGeom prst="rect">
            <a:avLst/>
          </a:prstGeom>
          <a:solidFill>
            <a:srgbClr val="FFFFFF"/>
          </a:solidFill>
          <a:ln w="540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$ python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Python 2.5.1 (r251:54863, May 18 2007, 16:56:43)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[GCC 3.4.4 (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cygming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 special,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gdc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 0.12, using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dmd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 0.125)] on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cygwin</a:t>
            </a:r>
            <a:endParaRPr lang="en-GB" b="1" dirty="0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Type "help", "copyright", "credits" or "license" for more information.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import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os</a:t>
            </a:r>
            <a:endParaRPr lang="en-GB" b="1" dirty="0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len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os.listdir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('.'))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504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53+121.2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174.19999999999999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d ={1: "one", 2: "two"}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d[2]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'two'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d["large"] = 10000000.0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len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(d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... )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3</a:t>
            </a:r>
          </a:p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Interactive Python Session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938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an instance attribute (including a method) is accessed, the interpreter looks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the instance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in the instance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class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in the class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parent class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… and so on until there is nowhere left to look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Failure raises an </a:t>
            </a:r>
            <a:r>
              <a:rPr lang="en-GB" b="1">
                <a:latin typeface="Courier New" charset="0"/>
              </a:rPr>
              <a:t>AttributeError</a:t>
            </a:r>
            <a:r>
              <a:rPr lang="en-GB"/>
              <a:t> exception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method resolution order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allows a subclass to override its parent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methods (and other attributes)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Inheritance Works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592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 modern Python (since 2.2) everything ultimately inherits from 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object</a:t>
            </a:r>
            <a:r>
              <a:rPr lang="en-GB">
                <a:solidFill>
                  <a:schemeClr val="tx1"/>
                </a:solidFill>
              </a:rPr>
              <a:t> class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Prior to 2.2 you could not subclass the built-in types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issubclass(</a:t>
            </a:r>
            <a:r>
              <a:rPr lang="en-GB" i="1">
                <a:solidFill>
                  <a:schemeClr val="tx1"/>
                </a:solidFill>
                <a:latin typeface="Courier New" charset="0"/>
              </a:rPr>
              <a:t>c, classinfo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)</a:t>
            </a:r>
            <a:r>
              <a:rPr lang="en-GB">
                <a:solidFill>
                  <a:schemeClr val="tx1"/>
                </a:solidFill>
              </a:rPr>
              <a:t> built-in returns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True</a:t>
            </a:r>
            <a:r>
              <a:rPr lang="en-GB">
                <a:solidFill>
                  <a:schemeClr val="tx1"/>
                </a:solidFill>
              </a:rPr>
              <a:t> if the first argument is a direct or indirect subclass of the second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classinfo</a:t>
            </a:r>
            <a:r>
              <a:rPr lang="en-GB">
                <a:solidFill>
                  <a:schemeClr val="tx1"/>
                </a:solidFill>
              </a:rPr>
              <a:t> may be either a class or a tuple of classes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In the latter case result is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True</a:t>
            </a:r>
            <a:r>
              <a:rPr lang="en-GB">
                <a:solidFill>
                  <a:schemeClr val="tx1"/>
                </a:solidFill>
              </a:rPr>
              <a:t> if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c</a:t>
            </a:r>
            <a:r>
              <a:rPr lang="en-GB">
                <a:solidFill>
                  <a:schemeClr val="tx1"/>
                </a:solidFill>
              </a:rPr>
              <a:t> is a subclass of </a:t>
            </a:r>
            <a:r>
              <a:rPr lang="en-GB" i="1">
                <a:solidFill>
                  <a:schemeClr val="tx1"/>
                </a:solidFill>
              </a:rPr>
              <a:t>any</a:t>
            </a:r>
            <a:r>
              <a:rPr lang="en-GB">
                <a:solidFill>
                  <a:schemeClr val="tx1"/>
                </a:solidFill>
              </a:rPr>
              <a:t> class in the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classinfo</a:t>
            </a:r>
            <a:r>
              <a:rPr lang="en-GB">
                <a:solidFill>
                  <a:schemeClr val="tx1"/>
                </a:solidFill>
              </a:rPr>
              <a:t> tuple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Object Hierarchy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Formatting and I/O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a File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3830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Use the </a:t>
            </a:r>
            <a:r>
              <a:rPr lang="en-GB">
                <a:latin typeface="Courier New" charset="0"/>
              </a:rPr>
              <a:t>open(path[, mode[, bufsiz]])</a:t>
            </a:r>
            <a:r>
              <a:rPr lang="en-GB"/>
              <a:t> built-in to open a file</a:t>
            </a:r>
          </a:p>
          <a:p>
            <a:pPr>
              <a:lnSpc>
                <a:spcPct val="95000"/>
              </a:lnSpc>
            </a:pPr>
            <a:r>
              <a:rPr lang="en-GB"/>
              <a:t>Read, write or append indicated by mode </a:t>
            </a:r>
            <a:r>
              <a:rPr lang="ja-JP" altLang="en-GB" b="0">
                <a:latin typeface="Arial"/>
              </a:rPr>
              <a:t>‘</a:t>
            </a:r>
            <a:r>
              <a:rPr lang="en-GB" b="0">
                <a:latin typeface="Courier New" charset="0"/>
              </a:rPr>
              <a:t>r</a:t>
            </a:r>
            <a:r>
              <a:rPr lang="ja-JP" altLang="en-GB" b="0">
                <a:latin typeface="Arial"/>
              </a:rPr>
              <a:t>’</a:t>
            </a:r>
            <a:r>
              <a:rPr lang="en-GB"/>
              <a:t>, </a:t>
            </a:r>
            <a:r>
              <a:rPr lang="ja-JP" altLang="en-GB" b="0">
                <a:latin typeface="Arial"/>
              </a:rPr>
              <a:t>‘</a:t>
            </a:r>
            <a:r>
              <a:rPr lang="en-GB" b="0">
                <a:latin typeface="Courier New" charset="0"/>
              </a:rPr>
              <a:t>w</a:t>
            </a:r>
            <a:r>
              <a:rPr lang="ja-JP" altLang="en-GB" b="0">
                <a:latin typeface="Arial"/>
              </a:rPr>
              <a:t>’</a:t>
            </a:r>
            <a:r>
              <a:rPr lang="en-GB"/>
              <a:t>, or </a:t>
            </a:r>
            <a:r>
              <a:rPr lang="ja-JP" altLang="en-GB" b="0">
                <a:latin typeface="Arial"/>
              </a:rPr>
              <a:t>‘</a:t>
            </a:r>
            <a:r>
              <a:rPr lang="en-GB" b="0">
                <a:latin typeface="Courier New" charset="0"/>
              </a:rPr>
              <a:t>a</a:t>
            </a:r>
            <a:r>
              <a:rPr lang="ja-JP" altLang="en-GB" b="0">
                <a:latin typeface="Arial"/>
              </a:rPr>
              <a:t>’</a:t>
            </a:r>
            <a:endParaRPr lang="en-GB" b="0"/>
          </a:p>
          <a:p>
            <a:pPr lvl="1">
              <a:lnSpc>
                <a:spcPct val="95000"/>
              </a:lnSpc>
            </a:pPr>
            <a:r>
              <a:rPr lang="en-GB"/>
              <a:t>Read mode expects the file to exist and raises an exception if it doesn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</a:t>
            </a:r>
          </a:p>
          <a:p>
            <a:pPr lvl="1">
              <a:lnSpc>
                <a:spcPct val="95000"/>
              </a:lnSpc>
            </a:pPr>
            <a:r>
              <a:rPr lang="en-GB"/>
              <a:t>Write mode truncates any existing file to zero length, creating it if needed</a:t>
            </a:r>
          </a:p>
          <a:p>
            <a:pPr lvl="1">
              <a:lnSpc>
                <a:spcPct val="95000"/>
              </a:lnSpc>
            </a:pPr>
            <a:r>
              <a:rPr lang="en-GB"/>
              <a:t>Append mode will create if necessary</a:t>
            </a:r>
          </a:p>
          <a:p>
            <a:pPr lvl="2">
              <a:lnSpc>
                <a:spcPct val="95000"/>
              </a:lnSpc>
            </a:pPr>
            <a:r>
              <a:rPr lang="en-GB"/>
              <a:t>Otherwise appends to existing file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contents</a:t>
            </a:r>
          </a:p>
          <a:p>
            <a:pPr>
              <a:lnSpc>
                <a:spcPct val="95000"/>
              </a:lnSpc>
            </a:pPr>
            <a:r>
              <a:rPr lang="en-GB">
                <a:latin typeface="Courier New" charset="0"/>
              </a:rPr>
              <a:t>bufsize</a:t>
            </a:r>
            <a:r>
              <a:rPr lang="en-GB"/>
              <a:t> values are usually omitted</a:t>
            </a:r>
            <a:endParaRPr lang="en-GB">
              <a:latin typeface="Courier New" charset="0"/>
            </a:endParaRPr>
          </a:p>
          <a:p>
            <a:pPr lvl="1">
              <a:lnSpc>
                <a:spcPct val="95000"/>
              </a:lnSpc>
            </a:pPr>
            <a:r>
              <a:rPr lang="en-GB"/>
              <a:t>0: unbuffered</a:t>
            </a:r>
          </a:p>
          <a:p>
            <a:pPr lvl="1">
              <a:lnSpc>
                <a:spcPct val="95000"/>
              </a:lnSpc>
            </a:pPr>
            <a:r>
              <a:rPr lang="en-GB"/>
              <a:t>1: line buffered</a:t>
            </a:r>
          </a:p>
          <a:p>
            <a:pPr lvl="1">
              <a:lnSpc>
                <a:spcPct val="95000"/>
              </a:lnSpc>
            </a:pPr>
            <a:r>
              <a:rPr lang="en-GB"/>
              <a:t>+ve: use (roughly) that much space</a:t>
            </a:r>
          </a:p>
          <a:p>
            <a:pPr lvl="1">
              <a:lnSpc>
                <a:spcPct val="95000"/>
              </a:lnSpc>
            </a:pPr>
            <a:r>
              <a:rPr lang="en-GB"/>
              <a:t>-ve: use system default</a:t>
            </a:r>
          </a:p>
          <a:p>
            <a:pPr>
              <a:lnSpc>
                <a:spcPct val="95000"/>
              </a:lnSpc>
            </a:pPr>
            <a:r>
              <a:rPr lang="en-GB"/>
              <a:t>Returns a file object, whose methods are used to access the file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Modes and Some Other Considerations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923338" cy="3470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The second argument can specify additional modes</a:t>
            </a:r>
          </a:p>
          <a:p>
            <a:pPr lvl="1">
              <a:lnSpc>
                <a:spcPct val="80000"/>
              </a:lnSpc>
            </a:pPr>
            <a:r>
              <a:rPr lang="en-US"/>
              <a:t>‘+’	: file can be updated (modifying existing content)</a:t>
            </a:r>
          </a:p>
          <a:p>
            <a:pPr lvl="1">
              <a:lnSpc>
                <a:spcPct val="80000"/>
              </a:lnSpc>
            </a:pPr>
            <a:r>
              <a:rPr lang="en-US"/>
              <a:t>‘b’	: file is opened in </a:t>
            </a:r>
            <a:r>
              <a:rPr lang="en-US" i="1"/>
              <a:t>binary</a:t>
            </a:r>
            <a:r>
              <a:rPr lang="en-US"/>
              <a:t> mode</a:t>
            </a:r>
          </a:p>
          <a:p>
            <a:pPr>
              <a:lnSpc>
                <a:spcPct val="80000"/>
              </a:lnSpc>
            </a:pPr>
            <a:r>
              <a:rPr lang="en-US"/>
              <a:t>In binary mode the file is read/written byte for byte</a:t>
            </a:r>
          </a:p>
          <a:p>
            <a:pPr>
              <a:lnSpc>
                <a:spcPct val="80000"/>
              </a:lnSpc>
            </a:pPr>
            <a:r>
              <a:rPr lang="en-US"/>
              <a:t>Otherwise the program sees “\n” line endings</a:t>
            </a:r>
          </a:p>
          <a:p>
            <a:pPr lvl="1">
              <a:lnSpc>
                <a:spcPct val="80000"/>
              </a:lnSpc>
            </a:pPr>
            <a:r>
              <a:rPr lang="en-US"/>
              <a:t>No matter what line endings the OS uses on media</a:t>
            </a:r>
          </a:p>
          <a:p>
            <a:pPr lvl="1">
              <a:lnSpc>
                <a:spcPct val="80000"/>
              </a:lnSpc>
            </a:pPr>
            <a:r>
              <a:rPr lang="en-US"/>
              <a:t>Translation is automatic as data is read/written</a:t>
            </a:r>
          </a:p>
          <a:p>
            <a:pPr>
              <a:lnSpc>
                <a:spcPct val="80000"/>
              </a:lnSpc>
            </a:pPr>
            <a:r>
              <a:rPr lang="en-US"/>
              <a:t>When you read lines from a file they </a:t>
            </a:r>
            <a:r>
              <a:rPr lang="en-US" i="1"/>
              <a:t>always</a:t>
            </a:r>
            <a:r>
              <a:rPr lang="en-US"/>
              <a:t> include the line ending</a:t>
            </a:r>
          </a:p>
          <a:p>
            <a:pPr>
              <a:lnSpc>
                <a:spcPct val="80000"/>
              </a:lnSpc>
            </a:pPr>
            <a:r>
              <a:rPr lang="en-US"/>
              <a:t>End of file is indicated by a completely empty line</a:t>
            </a:r>
          </a:p>
          <a:p>
            <a:pPr lvl="1">
              <a:lnSpc>
                <a:spcPct val="80000"/>
              </a:lnSpc>
            </a:pPr>
            <a:r>
              <a:rPr lang="en-US"/>
              <a:t>Blank lines are read in as </a:t>
            </a:r>
            <a:r>
              <a:rPr lang="en-US" b="1">
                <a:latin typeface="Courier New" charset="0"/>
              </a:rPr>
              <a:t>“\n”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File API (Abbreviated)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653088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The </a:t>
            </a:r>
            <a:r>
              <a:rPr lang="en-US" sz="1800">
                <a:solidFill>
                  <a:schemeClr val="tx1"/>
                </a:solidFill>
                <a:latin typeface="Courier New" charset="0"/>
              </a:rPr>
              <a:t>open()</a:t>
            </a:r>
            <a:r>
              <a:rPr lang="en-US" sz="1800">
                <a:solidFill>
                  <a:schemeClr val="tx1"/>
                </a:solidFill>
              </a:rPr>
              <a:t> function returns a file with “the usual methods”</a:t>
            </a: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  <a:p>
            <a:r>
              <a:rPr lang="en-US" sz="1800">
                <a:solidFill>
                  <a:schemeClr val="tx1"/>
                </a:solidFill>
              </a:rPr>
              <a:t>There are others too, see the documentation</a:t>
            </a:r>
          </a:p>
          <a:p>
            <a:r>
              <a:rPr lang="en-US" sz="1800">
                <a:solidFill>
                  <a:schemeClr val="tx1"/>
                </a:solidFill>
              </a:rPr>
              <a:t>Files can also be used directly in </a:t>
            </a:r>
            <a:r>
              <a:rPr lang="en-US" sz="1800">
                <a:solidFill>
                  <a:schemeClr val="tx1"/>
                </a:solidFill>
                <a:latin typeface="Courier New" charset="0"/>
              </a:rPr>
              <a:t>for</a:t>
            </a:r>
            <a:r>
              <a:rPr lang="en-US" sz="1800">
                <a:solidFill>
                  <a:schemeClr val="tx1"/>
                </a:solidFill>
              </a:rPr>
              <a:t> loops</a:t>
            </a:r>
          </a:p>
          <a:p>
            <a:pPr lvl="1">
              <a:buFont typeface="Arial" charset="0"/>
              <a:buNone/>
            </a:pP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for line in open(“myfile.txt”):</a:t>
            </a:r>
            <a:br>
              <a:rPr lang="en-US" sz="1800" b="1">
                <a:solidFill>
                  <a:schemeClr val="tx1"/>
                </a:solidFill>
                <a:latin typeface="Courier New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charset="0"/>
              </a:rPr>
              <a:t> do_something_with(line)</a:t>
            </a:r>
          </a:p>
          <a:p>
            <a:pPr>
              <a:buFont typeface="Arial" charset="0"/>
              <a:buNone/>
            </a:pPr>
            <a:endParaRPr lang="en-US" sz="1800">
              <a:solidFill>
                <a:schemeClr val="tx1"/>
              </a:solidFill>
              <a:latin typeface="Courier New" charset="0"/>
            </a:endParaRPr>
          </a:p>
        </p:txBody>
      </p:sp>
      <p:graphicFrame>
        <p:nvGraphicFramePr>
          <p:cNvPr id="426080" name="Group 96"/>
          <p:cNvGraphicFramePr>
            <a:graphicFrameLocks noGrp="1"/>
          </p:cNvGraphicFramePr>
          <p:nvPr>
            <p:ph sz="half" idx="4294967295"/>
          </p:nvPr>
        </p:nvGraphicFramePr>
        <p:xfrm>
          <a:off x="849313" y="2103438"/>
          <a:ext cx="8154987" cy="2560264"/>
        </p:xfrm>
        <a:graphic>
          <a:graphicData uri="http://schemas.openxmlformats.org/drawingml/2006/table">
            <a:tbl>
              <a:tblPr/>
              <a:tblGrid>
                <a:gridCol w="2635250"/>
                <a:gridCol w="5519737"/>
              </a:tblGrid>
              <a:tr h="187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f.read()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All data from file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f.readlines()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 list of the lines in a file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f.xreadlines()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 generator of the lines in a file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f.readline()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The next line in the file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f.write(s)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Writes s into the file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f.seek(p)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Moves current position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f.tell()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Reports current position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“File-Like Objects”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68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Many contexts accept a “file-like object”</a:t>
            </a:r>
          </a:p>
          <a:p>
            <a:pPr lvl="1">
              <a:lnSpc>
                <a:spcPct val="80000"/>
              </a:lnSpc>
            </a:pPr>
            <a:r>
              <a:rPr lang="en-US"/>
              <a:t>If the necessary methods are supported, file handling works just fine</a:t>
            </a:r>
          </a:p>
          <a:p>
            <a:pPr>
              <a:lnSpc>
                <a:spcPct val="80000"/>
              </a:lnSpc>
            </a:pPr>
            <a:r>
              <a:rPr lang="en-US"/>
              <a:t>This raises a frequent approach in Python</a:t>
            </a:r>
          </a:p>
          <a:p>
            <a:pPr lvl="1">
              <a:lnSpc>
                <a:spcPct val="80000"/>
              </a:lnSpc>
            </a:pPr>
            <a:r>
              <a:rPr lang="en-US"/>
              <a:t>Two objects with the same methods are effectively interchangeable</a:t>
            </a:r>
          </a:p>
          <a:p>
            <a:pPr lvl="2">
              <a:lnSpc>
                <a:spcPct val="80000"/>
              </a:lnSpc>
            </a:pPr>
            <a:r>
              <a:rPr lang="en-US"/>
              <a:t>Sometimes called “duck typing” (</a:t>
            </a:r>
            <a:r>
              <a:rPr lang="en-US" i="1"/>
              <a:t>if it quacks like a duck …</a:t>
            </a:r>
            <a:r>
              <a:rPr lang="en-US"/>
              <a:t>)</a:t>
            </a:r>
          </a:p>
          <a:p>
            <a:pPr lvl="1">
              <a:lnSpc>
                <a:spcPct val="80000"/>
              </a:lnSpc>
            </a:pPr>
            <a:r>
              <a:rPr lang="en-US"/>
              <a:t>This is an effective use of polymorphism</a:t>
            </a:r>
          </a:p>
          <a:p>
            <a:pPr>
              <a:lnSpc>
                <a:spcPct val="80000"/>
              </a:lnSpc>
            </a:pPr>
            <a:r>
              <a:rPr lang="en-US"/>
              <a:t>The standard library provides StringIO and cStringIO libraries</a:t>
            </a:r>
          </a:p>
          <a:p>
            <a:pPr lvl="1">
              <a:lnSpc>
                <a:spcPct val="80000"/>
              </a:lnSpc>
            </a:pPr>
            <a:r>
              <a:rPr lang="en-US"/>
              <a:t>These allow the creation of file-like objects</a:t>
            </a:r>
          </a:p>
          <a:p>
            <a:pPr lvl="1">
              <a:lnSpc>
                <a:spcPct val="80000"/>
              </a:lnSpc>
            </a:pPr>
            <a:r>
              <a:rPr lang="en-US"/>
              <a:t>Provide most of the standard file interface</a:t>
            </a:r>
          </a:p>
          <a:p>
            <a:pPr lvl="1">
              <a:lnSpc>
                <a:spcPct val="80000"/>
              </a:lnSpc>
            </a:pPr>
            <a:r>
              <a:rPr lang="en-US"/>
              <a:t>Data are stored in memory</a:t>
            </a:r>
          </a:p>
          <a:p>
            <a:pPr lvl="2">
              <a:lnSpc>
                <a:spcPct val="80000"/>
              </a:lnSpc>
            </a:pPr>
            <a:r>
              <a:rPr lang="en-US"/>
              <a:t>Give exceptionally high speed with a higher memory cost</a:t>
            </a:r>
          </a:p>
          <a:p>
            <a:pPr lvl="2">
              <a:lnSpc>
                <a:spcPct val="80000"/>
              </a:lnSpc>
            </a:pPr>
            <a:r>
              <a:rPr lang="en-US"/>
              <a:t>Very useful for small-ish temporary files and so 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Handling Example (1)</a:t>
            </a:r>
          </a:p>
        </p:txBody>
      </p:sp>
      <p:sp>
        <p:nvSpPr>
          <p:cNvPr id="450564" name="Text Box 4"/>
          <p:cNvSpPr txBox="1">
            <a:spLocks/>
          </p:cNvSpPr>
          <p:nvPr/>
        </p:nvSpPr>
        <p:spPr bwMode="auto">
          <a:xfrm>
            <a:off x="849313" y="1570038"/>
            <a:ext cx="8534400" cy="33083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# Write a file out_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file = open("test.txt", "w")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out_file.write("This Text is going out\nLook at the file!")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out_file.close()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# Read the same file back in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in_file = open("test.txt", "r")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text = in_file.read()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in_file.close() 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print text 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endParaRPr lang="en-GB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This test is going out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Look at the file!</a:t>
            </a:r>
          </a:p>
        </p:txBody>
      </p:sp>
      <p:sp>
        <p:nvSpPr>
          <p:cNvPr id="4505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7975" y="5446713"/>
            <a:ext cx="9480550" cy="892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This straightforward example shows how to deal with whole text files</a:t>
            </a:r>
          </a:p>
          <a:p>
            <a:pPr lvl="1">
              <a:lnSpc>
                <a:spcPct val="80000"/>
              </a:lnSpc>
            </a:pPr>
            <a:r>
              <a:rPr lang="en-US"/>
              <a:t>This approach is less realistic with large files</a:t>
            </a:r>
          </a:p>
          <a:p>
            <a:pPr lvl="1">
              <a:lnSpc>
                <a:spcPct val="80000"/>
              </a:lnSpc>
            </a:pPr>
            <a:r>
              <a:rPr lang="en-US"/>
              <a:t>In such cases we frequently need to iterate over small chunks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Operations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448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With a string as the left-hand operand </a:t>
            </a:r>
            <a:r>
              <a:rPr lang="en-US" sz="2400">
                <a:latin typeface="Courier New" charset="0"/>
              </a:rPr>
              <a:t>%</a:t>
            </a:r>
            <a:r>
              <a:rPr lang="en-US"/>
              <a:t> is a formatting operator</a:t>
            </a:r>
          </a:p>
          <a:p>
            <a:pPr>
              <a:lnSpc>
                <a:spcPct val="90000"/>
              </a:lnSpc>
            </a:pPr>
            <a:r>
              <a:rPr lang="en-US"/>
              <a:t>The left-hand operand contains </a:t>
            </a:r>
            <a:r>
              <a:rPr lang="en-US" i="1"/>
              <a:t>format specifiers</a:t>
            </a:r>
          </a:p>
          <a:p>
            <a:pPr lvl="1">
              <a:lnSpc>
                <a:spcPct val="80000"/>
              </a:lnSpc>
            </a:pPr>
            <a:r>
              <a:rPr lang="en-US"/>
              <a:t>Introduced by percent signs</a:t>
            </a:r>
          </a:p>
          <a:p>
            <a:pPr lvl="1">
              <a:lnSpc>
                <a:spcPct val="80000"/>
              </a:lnSpc>
            </a:pPr>
            <a:r>
              <a:rPr lang="en-US"/>
              <a:t>Codes parallel C’s </a:t>
            </a:r>
            <a:r>
              <a:rPr lang="en-US" b="1">
                <a:latin typeface="Courier New" charset="0"/>
              </a:rPr>
              <a:t>printf</a:t>
            </a:r>
            <a:r>
              <a:rPr lang="en-US"/>
              <a:t> formatting codes</a:t>
            </a:r>
          </a:p>
          <a:p>
            <a:pPr lvl="2">
              <a:lnSpc>
                <a:spcPct val="80000"/>
              </a:lnSpc>
            </a:pPr>
            <a:r>
              <a:rPr lang="en-US"/>
              <a:t>But if you don’t know C they aren’t hard to learn</a:t>
            </a:r>
          </a:p>
          <a:p>
            <a:pPr>
              <a:lnSpc>
                <a:spcPct val="80000"/>
              </a:lnSpc>
            </a:pPr>
            <a:r>
              <a:rPr lang="en-US"/>
              <a:t>The right-hand operand can be </a:t>
            </a:r>
          </a:p>
          <a:p>
            <a:pPr lvl="1">
              <a:lnSpc>
                <a:spcPct val="90000"/>
              </a:lnSpc>
            </a:pPr>
            <a:r>
              <a:rPr lang="en-US"/>
              <a:t>A single value (if LHS has only one format code)</a:t>
            </a:r>
            <a:br>
              <a:rPr lang="en-US"/>
            </a:br>
            <a:r>
              <a:rPr lang="en-US" b="1">
                <a:latin typeface="Courier New" charset="0"/>
              </a:rPr>
              <a:t>&gt;&gt;&gt; "It's a %s today" % dow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"It's a Sunday today"</a:t>
            </a:r>
          </a:p>
          <a:p>
            <a:pPr lvl="1">
              <a:lnSpc>
                <a:spcPct val="80000"/>
              </a:lnSpc>
            </a:pPr>
            <a:r>
              <a:rPr lang="en-US"/>
              <a:t>A tuple: format specifiers take successive tuple elements</a:t>
            </a:r>
            <a:br>
              <a:rPr lang="en-US"/>
            </a:br>
            <a:r>
              <a:rPr lang="en-US" b="1">
                <a:latin typeface="Courier New" charset="0"/>
              </a:rPr>
              <a:t> &gt;&gt;&gt; "%s owes me %.2f" % ("Dougie", 123.45)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'Dougie owes me 123.45'</a:t>
            </a:r>
          </a:p>
          <a:p>
            <a:pPr lvl="1">
              <a:lnSpc>
                <a:spcPct val="90000"/>
              </a:lnSpc>
            </a:pPr>
            <a:r>
              <a:rPr lang="en-US"/>
              <a:t>A dict or other mapping: format specifiers include a parenthesized mapping key</a:t>
            </a:r>
            <a:br>
              <a:rPr lang="en-US"/>
            </a:br>
            <a:r>
              <a:rPr lang="en-US" b="1">
                <a:latin typeface="Courier New" charset="0"/>
              </a:rPr>
              <a:t>&gt;&gt;&gt; "My %(relation)s is aged %(age)d" % {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                  "relation": "brother", "age": 60}</a:t>
            </a:r>
            <a:br>
              <a:rPr lang="en-US" b="1">
                <a:latin typeface="Courier New" charset="0"/>
              </a:rPr>
            </a:br>
            <a:r>
              <a:rPr lang="en-US" b="1">
                <a:latin typeface="Courier New" charset="0"/>
              </a:rPr>
              <a:t>'My brother is aged 60'</a:t>
            </a:r>
          </a:p>
          <a:p>
            <a:pPr lvl="1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Common Format Codes</a:t>
            </a:r>
          </a:p>
        </p:txBody>
      </p:sp>
      <p:graphicFrame>
        <p:nvGraphicFramePr>
          <p:cNvPr id="434209" name="Group 33"/>
          <p:cNvGraphicFramePr>
            <a:graphicFrameLocks noGrp="1"/>
          </p:cNvGraphicFramePr>
          <p:nvPr>
            <p:ph sz="half" idx="2"/>
          </p:nvPr>
        </p:nvGraphicFramePr>
        <p:xfrm>
          <a:off x="1001713" y="1600200"/>
          <a:ext cx="8532812" cy="5087938"/>
        </p:xfrm>
        <a:graphic>
          <a:graphicData uri="http://schemas.openxmlformats.org/drawingml/2006/table">
            <a:tbl>
              <a:tblPr/>
              <a:tblGrid>
                <a:gridCol w="1600200"/>
                <a:gridCol w="6932612"/>
              </a:tblGrid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String – uses value’s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str()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method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d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Decimal (integer)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F, f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Floating-point decimal: value will be rounded to an appropriate number of places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G, g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General: fixed or floating, depending on data value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Single character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X, x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Unsigned hexadecimal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%</a:t>
                      </a:r>
                    </a:p>
                  </a:txBody>
                  <a:tcPr marL="91430" marR="9143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Inserts a literal percent sign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925513" y="4541838"/>
            <a:ext cx="6324600" cy="220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7731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Objects are allocated from a </a:t>
            </a:r>
            <a:r>
              <a:rPr lang="en-GB" i="1"/>
              <a:t>heap</a:t>
            </a:r>
            <a:r>
              <a:rPr lang="en-GB"/>
              <a:t> (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object space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Namespaces hold names, which refer to objects</a:t>
            </a:r>
          </a:p>
        </p:txBody>
      </p:sp>
      <p:sp>
        <p:nvSpPr>
          <p:cNvPr id="14340" name="Text Box 4"/>
          <p:cNvSpPr txBox="1">
            <a:spLocks/>
          </p:cNvSpPr>
          <p:nvPr/>
        </p:nvSpPr>
        <p:spPr bwMode="auto">
          <a:xfrm>
            <a:off x="925513" y="3017838"/>
            <a:ext cx="8763000" cy="1165225"/>
          </a:xfrm>
          <a:prstGeom prst="rect">
            <a:avLst/>
          </a:prstGeom>
          <a:solidFill>
            <a:srgbClr val="FFFFFF"/>
          </a:solidFill>
          <a:ln w="5400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s =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This is a string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”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	   # Pound sign introduces comment</a:t>
            </a:r>
          </a:p>
          <a:p>
            <a:pPr>
              <a:lnSpc>
                <a:spcPct val="93000"/>
              </a:lnSpc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s1 =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‘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Another string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’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	   #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‘’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 and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“”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 are really '' and ""</a:t>
            </a:r>
          </a:p>
          <a:p>
            <a:pPr>
              <a:lnSpc>
                <a:spcPct val="93000"/>
              </a:lnSpc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s +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 + s1</a:t>
            </a:r>
          </a:p>
          <a:p>
            <a:pPr>
              <a:lnSpc>
                <a:spcPct val="93000"/>
              </a:lnSpc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This is a string  Another string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541838"/>
            <a:ext cx="5753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6411913" y="5837238"/>
            <a:ext cx="990600" cy="685800"/>
          </a:xfrm>
          <a:prstGeom prst="line">
            <a:avLst/>
          </a:prstGeom>
          <a:noFill/>
          <a:ln w="7632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021513" y="4846638"/>
            <a:ext cx="1752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49263" indent="-342900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1825" algn="l"/>
                <a:tab pos="3630613" algn="l"/>
                <a:tab pos="4087813" algn="l"/>
                <a:tab pos="4545013" algn="l"/>
                <a:tab pos="5000625" algn="l"/>
                <a:tab pos="5459413" algn="l"/>
                <a:tab pos="5916613" algn="l"/>
                <a:tab pos="6373813" algn="l"/>
                <a:tab pos="6829425" algn="l"/>
                <a:tab pos="7286625" algn="l"/>
                <a:tab pos="7745413" algn="l"/>
                <a:tab pos="8201025" algn="l"/>
                <a:tab pos="8658225" algn="l"/>
                <a:tab pos="9115425" algn="l"/>
                <a:tab pos="9574213" algn="l"/>
              </a:tabLst>
            </a:pPr>
            <a:r>
              <a:rPr lang="en-GB">
                <a:solidFill>
                  <a:schemeClr val="tx1"/>
                </a:solidFill>
              </a:rPr>
              <a:t>	Garbage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(space can be collected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for re-use)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Spaces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Formatting Examples</a:t>
            </a:r>
          </a:p>
        </p:txBody>
      </p:sp>
      <p:sp>
        <p:nvSpPr>
          <p:cNvPr id="436228" name="Text Box 4"/>
          <p:cNvSpPr txBox="1">
            <a:spLocks/>
          </p:cNvSpPr>
          <p:nvPr/>
        </p:nvSpPr>
        <p:spPr bwMode="auto">
          <a:xfrm>
            <a:off x="544513" y="2713038"/>
            <a:ext cx="8534400" cy="305911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"%12s %5d" % ("Welcome", 23)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'     Welcome    23'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"%-12s %5d" % ("Welcome", 23)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'Welcome         23'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"%(lang)s: %(ct)d" % {"lang": "Python", "ct": 23}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'Python: 23'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"%8.2f" % 314.159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'  314.16'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"image%03d.png" % 2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'image002.png'</a:t>
            </a:r>
          </a:p>
          <a:p>
            <a:endParaRPr lang="en-US" sz="20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36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073150"/>
          </a:xfrm>
        </p:spPr>
        <p:txBody>
          <a:bodyPr/>
          <a:lstStyle/>
          <a:p>
            <a:r>
              <a:rPr lang="en-US"/>
              <a:t>Format specifiers can include a length and a number of places</a:t>
            </a:r>
          </a:p>
          <a:p>
            <a:pPr lvl="1"/>
            <a:r>
              <a:rPr lang="en-US"/>
              <a:t>Negative lengths imply left-justification</a:t>
            </a:r>
          </a:p>
          <a:p>
            <a:pPr lvl="1"/>
            <a:r>
              <a:rPr lang="en-US"/>
              <a:t>If length begins with “0” zero-filling will be used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Handling Example (2)</a:t>
            </a:r>
          </a:p>
        </p:txBody>
      </p:sp>
      <p:sp>
        <p:nvSpPr>
          <p:cNvPr id="452612" name="Text Box 4"/>
          <p:cNvSpPr txBox="1">
            <a:spLocks/>
          </p:cNvSpPr>
          <p:nvPr/>
        </p:nvSpPr>
        <p:spPr bwMode="auto">
          <a:xfrm>
            <a:off x="849313" y="1570038"/>
            <a:ext cx="8534400" cy="493871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import sys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if len(sys.argv) &lt; 2:  # Check command-line argument given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 sys.exit("No filename")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f = open(sys.argv[1], 'r')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n = 0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for line in f:  # Iterate over lines in file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 n += 1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 print "%4d  %s" % (n, line[:-1]) # Trims newline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f.close()</a:t>
            </a:r>
          </a:p>
          <a:p>
            <a:endParaRPr lang="en-US" b="1">
              <a:solidFill>
                <a:schemeClr val="tx1"/>
              </a:solidFill>
              <a:latin typeface="Courier New" charset="0"/>
            </a:endParaRP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1  import sys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2  if len(sys.argv) &lt; 2: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3      sys.exit("No filename")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4  f = open(sys.argv[1], 'r')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5  n = 0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6  for line in f: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7      n += 1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8      print "%4d  %s" % (n, line[:-1])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   9  f.close()</a:t>
            </a:r>
          </a:p>
          <a:p>
            <a:endParaRPr lang="en-US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More Advanced Topics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The </a:t>
            </a:r>
            <a:r>
              <a:rPr lang="en-US">
                <a:latin typeface="Courier New" charset="0"/>
              </a:rPr>
              <a:t>re</a:t>
            </a:r>
            <a:r>
              <a:rPr lang="en-US"/>
              <a:t> Module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194050"/>
          </a:xfrm>
        </p:spPr>
        <p:txBody>
          <a:bodyPr/>
          <a:lstStyle/>
          <a:p>
            <a:r>
              <a:rPr lang="en-US" i="1"/>
              <a:t>Some people, when confronted with a problem, think "I know, I'll use regular expressions." Now they have two problems.</a:t>
            </a:r>
            <a:r>
              <a:rPr lang="en-US"/>
              <a:t> </a:t>
            </a:r>
          </a:p>
          <a:p>
            <a:pPr lvl="4"/>
            <a:r>
              <a:rPr lang="en-US"/>
              <a:t>Jamie Zawinski</a:t>
            </a:r>
          </a:p>
          <a:p>
            <a:r>
              <a:rPr lang="en-US"/>
              <a:t>Why do regular expressions cause so much trouble?</a:t>
            </a:r>
          </a:p>
          <a:p>
            <a:pPr lvl="1"/>
            <a:r>
              <a:rPr lang="en-US"/>
              <a:t>They are “parsers in a box”</a:t>
            </a:r>
          </a:p>
          <a:p>
            <a:pPr lvl="1"/>
            <a:r>
              <a:rPr lang="en-US"/>
              <a:t>Grammar set is somewhat limited</a:t>
            </a:r>
          </a:p>
          <a:p>
            <a:r>
              <a:rPr lang="en-US"/>
              <a:t>They are very useful when used properly</a:t>
            </a:r>
          </a:p>
          <a:p>
            <a:r>
              <a:rPr lang="en-US"/>
              <a:t>But they should </a:t>
            </a:r>
            <a:r>
              <a:rPr lang="en-US" i="1"/>
              <a:t>not</a:t>
            </a:r>
            <a:r>
              <a:rPr lang="en-US"/>
              <a:t> be the first tool out of the box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Regular Expressions Aren’t Required (1)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345113"/>
          </a:xfrm>
        </p:spPr>
        <p:txBody>
          <a:bodyPr/>
          <a:lstStyle/>
          <a:p>
            <a:r>
              <a:rPr lang="en-US"/>
              <a:t>A typical (small) horror story: identify lines beginning with “Python”</a:t>
            </a:r>
            <a:br>
              <a:rPr lang="en-US"/>
            </a:br>
            <a:r>
              <a:rPr lang="en-US"/>
              <a:t> </a:t>
            </a:r>
            <a:r>
              <a:rPr lang="en-US">
                <a:latin typeface="Courier New" charset="0"/>
              </a:rPr>
              <a:t>m = re.match(s, “^Python”)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if m: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# s begins with “Python”</a:t>
            </a:r>
          </a:p>
          <a:p>
            <a:r>
              <a:rPr lang="en-US">
                <a:latin typeface="Courier New" charset="0"/>
              </a:rPr>
              <a:t>re.match</a:t>
            </a:r>
            <a:r>
              <a:rPr lang="en-US"/>
              <a:t> (and its corresponding method) is anchored</a:t>
            </a:r>
          </a:p>
          <a:p>
            <a:pPr lvl="1"/>
            <a:r>
              <a:rPr lang="en-US"/>
              <a:t>So there’s really no need for the pattern to start with </a:t>
            </a:r>
            <a:r>
              <a:rPr lang="en-US" b="1">
                <a:latin typeface="Courier New" charset="0"/>
              </a:rPr>
              <a:t>“^”</a:t>
            </a:r>
          </a:p>
          <a:p>
            <a:r>
              <a:rPr lang="en-US"/>
              <a:t>But anyway, there’s a string method for this!</a:t>
            </a:r>
            <a:br>
              <a:rPr lang="en-US"/>
            </a:br>
            <a:r>
              <a:rPr lang="en-US">
                <a:latin typeface="Courier New" charset="0"/>
              </a:rPr>
              <a:t>if s.startswith(“Python”):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# s begins with “Python”</a:t>
            </a:r>
          </a:p>
          <a:p>
            <a:r>
              <a:rPr lang="en-US"/>
              <a:t>Please also avoid this one:</a:t>
            </a:r>
            <a:br>
              <a:rPr lang="en-US"/>
            </a:br>
            <a:r>
              <a:rPr lang="en-US">
                <a:latin typeface="Courier New" charset="0"/>
              </a:rPr>
              <a:t>m = re.match(s, “.*Something”) # all problems are nails</a:t>
            </a:r>
          </a:p>
          <a:p>
            <a:pPr lvl="1"/>
            <a:r>
              <a:rPr lang="en-US"/>
              <a:t>You were actually looking for</a:t>
            </a:r>
            <a:br>
              <a:rPr lang="en-US"/>
            </a:br>
            <a:r>
              <a:rPr lang="en-US" b="1">
                <a:latin typeface="Courier New" charset="0"/>
              </a:rPr>
              <a:t>m = re.search(s, “Something”)</a:t>
            </a:r>
          </a:p>
          <a:p>
            <a:pPr lvl="1"/>
            <a:r>
              <a:rPr lang="en-US"/>
              <a:t>But what you really wanted was</a:t>
            </a:r>
            <a:br>
              <a:rPr lang="en-US"/>
            </a:br>
            <a:r>
              <a:rPr lang="en-US" b="1">
                <a:latin typeface="Courier New" charset="0"/>
              </a:rPr>
              <a:t>m = “Something” in 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Regular Expressions Aren’t Required (2)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154613"/>
          </a:xfrm>
        </p:spPr>
        <p:txBody>
          <a:bodyPr/>
          <a:lstStyle/>
          <a:p>
            <a:r>
              <a:rPr lang="en-US"/>
              <a:t>Some character class tests are available as string methods</a:t>
            </a:r>
          </a:p>
          <a:p>
            <a:r>
              <a:rPr lang="en-US">
                <a:latin typeface="Courier New" charset="0"/>
              </a:rPr>
              <a:t>re.match(s, “[0-9]*$”)	 …	… s.isdigit()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re.match(s, “[a-zA-Z]*$”) …	… s.isalpha()</a:t>
            </a:r>
          </a:p>
          <a:p>
            <a:pPr lvl="1"/>
            <a:endParaRPr lang="en-US"/>
          </a:p>
          <a:p>
            <a:pPr lvl="1"/>
            <a:r>
              <a:rPr lang="en-US"/>
              <a:t>Similarly, please use </a:t>
            </a:r>
            <a:r>
              <a:rPr lang="en-US" b="1">
                <a:latin typeface="Courier New" charset="0"/>
              </a:rPr>
              <a:t>isalnum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islower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isupper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isspace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istitle</a:t>
            </a:r>
          </a:p>
          <a:p>
            <a:r>
              <a:rPr lang="en-US"/>
              <a:t>I particularly like </a:t>
            </a:r>
            <a:r>
              <a:rPr lang="en-US">
                <a:latin typeface="Courier New" charset="0"/>
              </a:rPr>
              <a:t>s.istitle()</a:t>
            </a:r>
          </a:p>
          <a:p>
            <a:pPr lvl="1"/>
            <a:r>
              <a:rPr lang="en-US"/>
              <a:t>Though I have never found a use for it</a:t>
            </a:r>
          </a:p>
          <a:p>
            <a:pPr lvl="1"/>
            <a:r>
              <a:rPr lang="en-US"/>
              <a:t>Perhaps it helps in testing </a:t>
            </a:r>
            <a:r>
              <a:rPr lang="en-US" b="1">
                <a:latin typeface="Courier New" charset="0"/>
              </a:rPr>
              <a:t>s.title()</a:t>
            </a:r>
            <a:r>
              <a:rPr lang="en-US"/>
              <a:t>?</a:t>
            </a:r>
          </a:p>
          <a:p>
            <a:r>
              <a:rPr lang="en-US"/>
              <a:t>I have even seen this in student code:</a:t>
            </a:r>
            <a:br>
              <a:rPr lang="en-US"/>
            </a:br>
            <a:r>
              <a:rPr lang="en-US">
                <a:latin typeface="Courier New" charset="0"/>
              </a:rPr>
              <a:t>re.match(s, “^$”)</a:t>
            </a:r>
          </a:p>
          <a:p>
            <a:r>
              <a:rPr lang="en-US"/>
              <a:t>This is a very long-winded test for </a:t>
            </a:r>
            <a:r>
              <a:rPr lang="en-US">
                <a:latin typeface="Courier New" charset="0"/>
              </a:rPr>
              <a:t>not len(s)</a:t>
            </a:r>
          </a:p>
          <a:p>
            <a:r>
              <a:rPr lang="en-US"/>
              <a:t>So, just because regular expressions are a great idea, don’t get carried away!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Regular Expressions </a:t>
            </a:r>
            <a:r>
              <a:rPr lang="en-US" i="1"/>
              <a:t>Are</a:t>
            </a:r>
            <a:r>
              <a:rPr lang="en-US"/>
              <a:t> Useful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754688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/>
              <a:t>Ideally you need to match a </a:t>
            </a:r>
            <a:r>
              <a:rPr lang="en-US" i="1"/>
              <a:t>pattern</a:t>
            </a:r>
            <a:r>
              <a:rPr lang="en-US"/>
              <a:t>, not just a literal value</a:t>
            </a:r>
          </a:p>
          <a:p>
            <a:pPr lvl="1">
              <a:lnSpc>
                <a:spcPct val="98000"/>
              </a:lnSpc>
            </a:pPr>
            <a:r>
              <a:rPr lang="en-US"/>
              <a:t>A string having given characteristics</a:t>
            </a:r>
          </a:p>
          <a:p>
            <a:pPr>
              <a:lnSpc>
                <a:spcPct val="98000"/>
              </a:lnSpc>
            </a:pPr>
            <a:r>
              <a:rPr lang="en-US"/>
              <a:t>A bracketed set of characters matches any one of the characters:</a:t>
            </a:r>
          </a:p>
          <a:p>
            <a:pPr lvl="1">
              <a:lnSpc>
                <a:spcPct val="98000"/>
              </a:lnSpc>
            </a:pPr>
            <a:r>
              <a:rPr lang="en-US"/>
              <a:t>A dash between two characters indicates a range</a:t>
            </a:r>
          </a:p>
          <a:p>
            <a:pPr lvl="1">
              <a:lnSpc>
                <a:spcPct val="98000"/>
              </a:lnSpc>
            </a:pPr>
            <a:r>
              <a:rPr lang="en-US" b="1">
                <a:latin typeface="Courier New" charset="0"/>
              </a:rPr>
              <a:t>\d</a:t>
            </a:r>
            <a:r>
              <a:rPr lang="en-US"/>
              <a:t> is special – matches any digit</a:t>
            </a:r>
            <a:br>
              <a:rPr lang="en-US"/>
            </a:br>
            <a:r>
              <a:rPr lang="en-US"/>
              <a:t> </a:t>
            </a:r>
            <a:r>
              <a:rPr lang="en-US" b="1">
                <a:latin typeface="Courier New" charset="0"/>
              </a:rPr>
              <a:t>m = re.match(“[A-Z]\d”, s) # A8, Q1, Z9 etc. </a:t>
            </a:r>
          </a:p>
          <a:p>
            <a:pPr>
              <a:lnSpc>
                <a:spcPct val="98000"/>
              </a:lnSpc>
            </a:pPr>
            <a:r>
              <a:rPr lang="en-US"/>
              <a:t>Can use </a:t>
            </a:r>
            <a:r>
              <a:rPr lang="en-US">
                <a:latin typeface="Courier New" charset="0"/>
              </a:rPr>
              <a:t>+</a:t>
            </a:r>
            <a:r>
              <a:rPr lang="en-US"/>
              <a:t> for “one or more”, </a:t>
            </a:r>
            <a:r>
              <a:rPr lang="en-US">
                <a:latin typeface="Courier New" charset="0"/>
              </a:rPr>
              <a:t>*</a:t>
            </a:r>
            <a:r>
              <a:rPr lang="en-US"/>
              <a:t> for “zero or more”, ? for “zero or one”</a:t>
            </a:r>
          </a:p>
          <a:p>
            <a:pPr lvl="1">
              <a:lnSpc>
                <a:spcPct val="98000"/>
              </a:lnSpc>
            </a:pPr>
            <a:r>
              <a:rPr lang="en-US"/>
              <a:t>They apply to the pattern element they follow</a:t>
            </a:r>
          </a:p>
          <a:p>
            <a:pPr>
              <a:lnSpc>
                <a:spcPct val="98000"/>
              </a:lnSpc>
            </a:pPr>
            <a:r>
              <a:rPr lang="en-US"/>
              <a:t>Any string of letters followed by a string of digits:</a:t>
            </a:r>
            <a:br>
              <a:rPr lang="en-US"/>
            </a:br>
            <a:r>
              <a:rPr lang="en-US">
                <a:latin typeface="Courier New" charset="0"/>
              </a:rPr>
              <a:t>m = re.match(“[a-zA-Z]+\d+”, s)</a:t>
            </a:r>
          </a:p>
          <a:p>
            <a:pPr>
              <a:lnSpc>
                <a:spcPct val="98000"/>
              </a:lnSpc>
            </a:pPr>
            <a:r>
              <a:rPr lang="en-US"/>
              <a:t>A dot matches any character</a:t>
            </a:r>
          </a:p>
          <a:p>
            <a:pPr lvl="1">
              <a:lnSpc>
                <a:spcPct val="98000"/>
              </a:lnSpc>
            </a:pPr>
            <a:r>
              <a:rPr lang="en-US"/>
              <a:t>Except newline, and the </a:t>
            </a:r>
            <a:r>
              <a:rPr lang="en-US" b="1">
                <a:latin typeface="Courier New" charset="0"/>
              </a:rPr>
              <a:t>re.DOTALL</a:t>
            </a:r>
            <a:r>
              <a:rPr lang="en-US"/>
              <a:t> flag will make it match that too</a:t>
            </a:r>
          </a:p>
          <a:p>
            <a:pPr>
              <a:lnSpc>
                <a:spcPct val="98000"/>
              </a:lnSpc>
            </a:pPr>
            <a:r>
              <a:rPr lang="en-US">
                <a:latin typeface="Courier New" charset="0"/>
              </a:rPr>
              <a:t>^</a:t>
            </a:r>
            <a:r>
              <a:rPr lang="en-US"/>
              <a:t> matches the beginning of the string, </a:t>
            </a:r>
            <a:r>
              <a:rPr lang="en-US">
                <a:latin typeface="Courier New" charset="0"/>
              </a:rPr>
              <a:t>$</a:t>
            </a:r>
            <a:r>
              <a:rPr lang="en-US"/>
              <a:t> the end</a:t>
            </a:r>
          </a:p>
          <a:p>
            <a:pPr lvl="1">
              <a:lnSpc>
                <a:spcPct val="98000"/>
              </a:lnSpc>
            </a:pPr>
            <a:r>
              <a:rPr lang="en-US"/>
              <a:t>Can also set </a:t>
            </a:r>
            <a:r>
              <a:rPr lang="en-US" b="1">
                <a:latin typeface="Courier New" charset="0"/>
              </a:rPr>
              <a:t>re.MULTILINE</a:t>
            </a:r>
            <a:r>
              <a:rPr lang="en-US"/>
              <a:t> flag</a:t>
            </a:r>
          </a:p>
          <a:p>
            <a:pPr lvl="2">
              <a:lnSpc>
                <a:spcPct val="98000"/>
              </a:lnSpc>
            </a:pPr>
            <a:r>
              <a:rPr lang="en-US"/>
              <a:t>Then they match just after or before newline too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Specifications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357813"/>
          </a:xfrm>
        </p:spPr>
        <p:txBody>
          <a:bodyPr/>
          <a:lstStyle/>
          <a:p>
            <a:r>
              <a:rPr lang="en-US"/>
              <a:t>Can provide alternates separated by pipe bars</a:t>
            </a:r>
          </a:p>
          <a:p>
            <a:pPr lvl="1"/>
            <a:r>
              <a:rPr lang="en-US" b="1">
                <a:latin typeface="Courier New" charset="0"/>
              </a:rPr>
              <a:t>re.match(“this|that|the other”, s)</a:t>
            </a:r>
          </a:p>
          <a:p>
            <a:pPr lvl="1"/>
            <a:r>
              <a:rPr lang="en-US"/>
              <a:t>Matches any of the three phrases</a:t>
            </a:r>
          </a:p>
          <a:p>
            <a:r>
              <a:rPr lang="en-US">
                <a:latin typeface="Courier New" charset="0"/>
              </a:rPr>
              <a:t>\s</a:t>
            </a:r>
            <a:r>
              <a:rPr lang="en-US"/>
              <a:t> matches any whitespace character</a:t>
            </a:r>
          </a:p>
          <a:p>
            <a:r>
              <a:rPr lang="en-US">
                <a:latin typeface="Courier New" charset="0"/>
              </a:rPr>
              <a:t>\S</a:t>
            </a:r>
            <a:r>
              <a:rPr lang="en-US"/>
              <a:t> matches any </a:t>
            </a:r>
            <a:r>
              <a:rPr lang="en-US" i="1"/>
              <a:t>non</a:t>
            </a:r>
            <a:r>
              <a:rPr lang="en-US"/>
              <a:t>-whitespace character</a:t>
            </a:r>
          </a:p>
          <a:p>
            <a:r>
              <a:rPr lang="en-US">
                <a:latin typeface="Courier New" charset="0"/>
              </a:rPr>
              <a:t>\w</a:t>
            </a:r>
            <a:r>
              <a:rPr lang="en-US"/>
              <a:t> matches any alphanumeric or an underscore</a:t>
            </a:r>
          </a:p>
          <a:p>
            <a:r>
              <a:rPr lang="en-US">
                <a:latin typeface="Courier New" charset="0"/>
              </a:rPr>
              <a:t>\W</a:t>
            </a:r>
            <a:r>
              <a:rPr lang="en-US"/>
              <a:t> matches anything </a:t>
            </a:r>
            <a:r>
              <a:rPr lang="en-US" i="1"/>
              <a:t>but</a:t>
            </a:r>
            <a:r>
              <a:rPr lang="en-US"/>
              <a:t> an alphanumeric or underscore</a:t>
            </a:r>
            <a:endParaRPr lang="en-US">
              <a:latin typeface="Courier New" charset="0"/>
            </a:endParaRPr>
          </a:p>
          <a:p>
            <a:r>
              <a:rPr lang="en-US">
                <a:latin typeface="Courier New" charset="0"/>
              </a:rPr>
              <a:t>[^… ]</a:t>
            </a:r>
            <a:r>
              <a:rPr lang="en-US"/>
              <a:t> matches any character </a:t>
            </a:r>
            <a:r>
              <a:rPr lang="en-US" i="1"/>
              <a:t>not</a:t>
            </a:r>
            <a:r>
              <a:rPr lang="en-US"/>
              <a:t> in the set following ^</a:t>
            </a:r>
          </a:p>
          <a:p>
            <a:r>
              <a:rPr lang="en-US">
                <a:latin typeface="Courier New" charset="0"/>
              </a:rPr>
              <a:t>( … )</a:t>
            </a:r>
            <a:r>
              <a:rPr lang="en-US"/>
              <a:t> specifies a grouping (see </a:t>
            </a:r>
            <a:r>
              <a:rPr lang="en-US" i="1"/>
              <a:t>Match Objects</a:t>
            </a:r>
            <a:r>
              <a:rPr lang="en-US"/>
              <a:t>)</a:t>
            </a:r>
          </a:p>
          <a:p>
            <a:r>
              <a:rPr lang="en-US">
                <a:latin typeface="Courier New" charset="0"/>
              </a:rPr>
              <a:t>(?P&lt;name&gt; … )</a:t>
            </a:r>
            <a:r>
              <a:rPr lang="en-US"/>
              <a:t> also specifies a grouping, and gives it a name (see </a:t>
            </a:r>
            <a:r>
              <a:rPr lang="en-US" i="1"/>
              <a:t>Match Objects</a:t>
            </a:r>
            <a:r>
              <a:rPr lang="en-US"/>
              <a:t>)</a:t>
            </a:r>
          </a:p>
          <a:p>
            <a:r>
              <a:rPr lang="en-US"/>
              <a:t>Can match meta-characters like “(” and “)” with a backslash escape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Matching and Searching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344613"/>
            <a:ext cx="9480550" cy="5849937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re.match</a:t>
            </a:r>
            <a:r>
              <a:rPr lang="en-US"/>
              <a:t> requires the match to start at the beginning of the subject string</a:t>
            </a:r>
          </a:p>
          <a:p>
            <a:r>
              <a:rPr lang="en-US">
                <a:latin typeface="Courier New" charset="0"/>
              </a:rPr>
              <a:t>re.search</a:t>
            </a:r>
            <a:r>
              <a:rPr lang="en-US"/>
              <a:t> allows the match to occur anywhere within the subject string</a:t>
            </a:r>
          </a:p>
          <a:p>
            <a:r>
              <a:rPr lang="en-US"/>
              <a:t>Note that these functions, are also available as methods of </a:t>
            </a:r>
            <a:r>
              <a:rPr lang="en-US" i="1"/>
              <a:t>patterns</a:t>
            </a:r>
            <a:endParaRPr lang="en-US"/>
          </a:p>
          <a:p>
            <a:pPr lvl="1"/>
            <a:r>
              <a:rPr lang="en-US"/>
              <a:t>A pattern is just a regular expression string that’s been compiled</a:t>
            </a:r>
          </a:p>
          <a:p>
            <a:pPr lvl="1"/>
            <a:r>
              <a:rPr lang="en-US"/>
              <a:t>Which you can do with </a:t>
            </a:r>
            <a:r>
              <a:rPr lang="en-US" b="1">
                <a:latin typeface="Courier New" charset="0"/>
              </a:rPr>
              <a:t>re.compile()</a:t>
            </a:r>
          </a:p>
          <a:p>
            <a:r>
              <a:rPr lang="en-US"/>
              <a:t>Same is true of other matching functions available in the </a:t>
            </a:r>
            <a:r>
              <a:rPr lang="en-US">
                <a:latin typeface="Courier New" charset="0"/>
              </a:rPr>
              <a:t>re</a:t>
            </a:r>
            <a:r>
              <a:rPr lang="en-US"/>
              <a:t> module</a:t>
            </a:r>
          </a:p>
          <a:p>
            <a:r>
              <a:rPr lang="en-US"/>
              <a:t>So	</a:t>
            </a:r>
            <a:r>
              <a:rPr lang="en-US">
                <a:latin typeface="Courier New" charset="0"/>
              </a:rPr>
              <a:t>m = re.match(pat, s[, flags])</a:t>
            </a:r>
            <a:r>
              <a:rPr lang="en-US"/>
              <a:t> is equivalent to</a:t>
            </a:r>
            <a:br>
              <a:rPr lang="en-US"/>
            </a:br>
            <a:r>
              <a:rPr lang="en-US"/>
              <a:t>	</a:t>
            </a:r>
            <a:r>
              <a:rPr lang="en-US">
                <a:latin typeface="Courier New" charset="0"/>
              </a:rPr>
              <a:t>p = re.compile(pat)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m = p.match(s[, flags])</a:t>
            </a:r>
          </a:p>
          <a:p>
            <a:r>
              <a:rPr lang="en-US"/>
              <a:t>Optional flags (or’ed together with |) control matching functionality</a:t>
            </a:r>
          </a:p>
          <a:p>
            <a:pPr lvl="1"/>
            <a:r>
              <a:rPr lang="en-US" b="1">
                <a:latin typeface="Courier New" charset="0"/>
              </a:rPr>
              <a:t>re.MULTILINE</a:t>
            </a:r>
            <a:r>
              <a:rPr lang="en-US"/>
              <a:t>	Matches can span line boundaries</a:t>
            </a:r>
          </a:p>
          <a:p>
            <a:pPr lvl="1"/>
            <a:r>
              <a:rPr lang="en-US" b="1">
                <a:latin typeface="Courier New" charset="0"/>
              </a:rPr>
              <a:t>re.IGNORECASE</a:t>
            </a:r>
            <a:r>
              <a:rPr lang="en-US"/>
              <a:t>	Makes alpha matching case-insensitive</a:t>
            </a:r>
          </a:p>
          <a:p>
            <a:pPr lvl="1"/>
            <a:r>
              <a:rPr lang="en-US" b="1">
                <a:latin typeface="Courier New" charset="0"/>
              </a:rPr>
              <a:t>re.DOTALL</a:t>
            </a:r>
            <a:r>
              <a:rPr lang="en-US"/>
              <a:t>	Allows the dot to match newlines too</a:t>
            </a:r>
          </a:p>
          <a:p>
            <a:pPr lvl="1"/>
            <a:r>
              <a:rPr lang="en-US" b="1">
                <a:latin typeface="Courier New" charset="0"/>
              </a:rPr>
              <a:t>re.VERBOSE</a:t>
            </a:r>
            <a:r>
              <a:rPr lang="en-US"/>
              <a:t>	Allows patterns to be more readable</a:t>
            </a:r>
          </a:p>
          <a:p>
            <a:pPr lvl="1"/>
            <a:r>
              <a:rPr lang="en-US"/>
              <a:t>Plus others …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Verbose Regular Expressions are More Readable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886325"/>
          </a:xfrm>
        </p:spPr>
        <p:txBody>
          <a:bodyPr/>
          <a:lstStyle/>
          <a:p>
            <a:r>
              <a:rPr lang="en-US"/>
              <a:t>When the </a:t>
            </a:r>
            <a:r>
              <a:rPr lang="en-US">
                <a:latin typeface="Courier New" charset="0"/>
              </a:rPr>
              <a:t>re.VERBOSE</a:t>
            </a:r>
            <a:r>
              <a:rPr lang="en-US"/>
              <a:t> flag is set</a:t>
            </a:r>
          </a:p>
          <a:p>
            <a:pPr lvl="1"/>
            <a:r>
              <a:rPr lang="en-US"/>
              <a:t>Whitespace characters are ignored unless backslash-escaped</a:t>
            </a:r>
          </a:p>
          <a:p>
            <a:pPr lvl="1"/>
            <a:r>
              <a:rPr lang="en-US"/>
              <a:t>Comments (like Python comments) are ignored</a:t>
            </a:r>
          </a:p>
          <a:p>
            <a:r>
              <a:rPr lang="en-US" sz="1600">
                <a:latin typeface="Courier New" charset="0"/>
              </a:rPr>
              <a:t>pattern = '^M?M?M?M?(CM|CD|D?C?C?C?)(XC|XL|L?X?X?X?)$' </a:t>
            </a:r>
          </a:p>
          <a:p>
            <a:r>
              <a:rPr lang="en-US" sz="1600">
                <a:latin typeface="Courier New" charset="0"/>
              </a:rPr>
              <a:t>pattern = ""“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^                   # beginning of string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M{0,4}              # thousands - 0 to 4 M's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(CM|CD|D?C{0,3})    # hundreds - 900 (CM), 400 (CD), 0-300 (0 to 3 C's),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                #            or 500-800 (D, followed by 0 to 3 C's)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(XC|XL|L?X{0,3})    # tens - 90 (XC), 40 (XL), 0-30 (0 to 3 X's),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                #        or 50-80 (L, followed by 0 to 3 X's)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(IX|IV|V?I{0,3})    # ones - 9 (IX), 4 (IV), 0-3 (0 to 3 I's),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                    #        or 5-8 (V, followed by 0 to 3 I's)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$                   # end of string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""“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297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</a:t>
            </a:r>
            <a:r>
              <a:rPr lang="en-GB" i="1"/>
              <a:t>function call</a:t>
            </a:r>
            <a:r>
              <a:rPr lang="en-GB"/>
              <a:t> has a local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Access to local namespace is fast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Interpreter knows which names are local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</a:t>
            </a:r>
            <a:r>
              <a:rPr lang="en-GB" i="1"/>
              <a:t>module </a:t>
            </a:r>
            <a:r>
              <a:rPr lang="en-GB"/>
              <a:t>has a global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 is a </a:t>
            </a:r>
            <a:r>
              <a:rPr lang="en-GB" i="1"/>
              <a:t>built-in</a:t>
            </a:r>
            <a:r>
              <a:rPr lang="en-GB"/>
              <a:t>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Contains built-in functions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Classes</a:t>
            </a:r>
            <a:r>
              <a:rPr lang="en-GB"/>
              <a:t> and </a:t>
            </a:r>
            <a:r>
              <a:rPr lang="en-GB" i="1"/>
              <a:t>instances</a:t>
            </a:r>
            <a:r>
              <a:rPr lang="en-GB"/>
              <a:t> each have a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 instances have access to the namespace of their class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Memory allocation and deallocation is automatic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Saves a huge amount of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bookkeeping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required in (</a:t>
            </a:r>
            <a:r>
              <a:rPr lang="en-GB" i="1"/>
              <a:t>e.g.</a:t>
            </a:r>
            <a:r>
              <a:rPr lang="en-GB"/>
              <a:t>) C or C++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Array bounds are always checked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Spaces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Match Objects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291138"/>
          </a:xfrm>
        </p:spPr>
        <p:txBody>
          <a:bodyPr/>
          <a:lstStyle/>
          <a:p>
            <a:r>
              <a:rPr lang="en-US"/>
              <a:t>When a match succeeds it returns a </a:t>
            </a:r>
            <a:r>
              <a:rPr lang="en-US" i="1"/>
              <a:t>match object</a:t>
            </a:r>
          </a:p>
          <a:p>
            <a:pPr lvl="1"/>
            <a:r>
              <a:rPr lang="en-US"/>
              <a:t>Match failure returns </a:t>
            </a:r>
            <a:r>
              <a:rPr lang="en-US" b="1">
                <a:latin typeface="Courier New" charset="0"/>
              </a:rPr>
              <a:t>None</a:t>
            </a:r>
          </a:p>
          <a:p>
            <a:r>
              <a:rPr lang="en-US"/>
              <a:t>The match object API is intended to make analysis easier</a:t>
            </a:r>
          </a:p>
          <a:p>
            <a:r>
              <a:rPr lang="en-US">
                <a:latin typeface="Courier New" charset="0"/>
              </a:rPr>
              <a:t>m.group(…)</a:t>
            </a:r>
            <a:r>
              <a:rPr lang="en-US"/>
              <a:t> returns items matched by pattern groups</a:t>
            </a:r>
          </a:p>
          <a:p>
            <a:pPr lvl="1"/>
            <a:r>
              <a:rPr lang="en-US"/>
              <a:t>No arguments, returns whole matched string</a:t>
            </a:r>
          </a:p>
          <a:p>
            <a:pPr lvl="1"/>
            <a:r>
              <a:rPr lang="en-US"/>
              <a:t>Single argument, returns string matched as that group</a:t>
            </a:r>
          </a:p>
          <a:p>
            <a:pPr lvl="1"/>
            <a:r>
              <a:rPr lang="en-US"/>
              <a:t>Multiple arguments, returns a tuple of strings matched by given groups</a:t>
            </a:r>
          </a:p>
          <a:p>
            <a:r>
              <a:rPr lang="en-US"/>
              <a:t>Arguments can be numbers or strings (which select named groups)</a:t>
            </a:r>
          </a:p>
          <a:p>
            <a:pPr>
              <a:buFont typeface="Arial" charset="0"/>
              <a:buNone/>
            </a:pPr>
            <a:r>
              <a:rPr lang="en-US"/>
              <a:t>	</a:t>
            </a:r>
            <a:r>
              <a:rPr lang="en-US" sz="1800">
                <a:latin typeface="Courier New" charset="0"/>
              </a:rPr>
              <a:t>&gt;&gt;&gt; m = re.match(r"(?P&lt;first&gt;\w+) (?P&lt;last&gt;\w+)", “Steve Holden")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&gt;&gt;&gt; m.group('first') ‘Steve'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&gt;&gt;&gt; m.group(2) ‘Holden'</a:t>
            </a:r>
            <a:r>
              <a:rPr lang="en-US"/>
              <a:t> </a:t>
            </a:r>
          </a:p>
          <a:p>
            <a:r>
              <a:rPr lang="en-US"/>
              <a:t>When repeated groups match multiple times you only get the last one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More Regular Expression Practice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3589337" cy="5287962"/>
          </a:xfrm>
        </p:spPr>
        <p:txBody>
          <a:bodyPr/>
          <a:lstStyle/>
          <a:p>
            <a:r>
              <a:rPr lang="en-US"/>
              <a:t>The open source Kodos tool really helps with Python regular expressions</a:t>
            </a:r>
          </a:p>
          <a:p>
            <a:pPr lvl="1"/>
            <a:r>
              <a:rPr lang="en-US"/>
              <a:t>Written in Python, so you know it’s giving you correct results</a:t>
            </a:r>
          </a:p>
          <a:p>
            <a:r>
              <a:rPr lang="en-US"/>
              <a:t>It lets you enter re’s and target strings</a:t>
            </a:r>
          </a:p>
          <a:p>
            <a:pPr lvl="1"/>
            <a:r>
              <a:rPr lang="en-US"/>
              <a:t>Highlights syntax errors in re’s</a:t>
            </a:r>
          </a:p>
          <a:p>
            <a:pPr lvl="1"/>
            <a:r>
              <a:rPr lang="en-US"/>
              <a:t>Shows matches, including named groups</a:t>
            </a:r>
          </a:p>
          <a:p>
            <a:pPr lvl="1"/>
            <a:r>
              <a:rPr lang="en-US"/>
              <a:t>Shows all matches in the subject string</a:t>
            </a:r>
          </a:p>
        </p:txBody>
      </p:sp>
      <p:pic>
        <p:nvPicPr>
          <p:cNvPr id="584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13" y="1417638"/>
            <a:ext cx="5246687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</a:t>
            </a:r>
            <a:r>
              <a:rPr lang="en-US">
                <a:latin typeface="Courier New" charset="0"/>
              </a:rPr>
              <a:t>re</a:t>
            </a:r>
            <a:r>
              <a:rPr lang="en-US"/>
              <a:t> features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716338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pat.split(s[, maxsplit=n])</a:t>
            </a:r>
            <a:r>
              <a:rPr lang="en-US"/>
              <a:t/>
            </a:r>
            <a:br>
              <a:rPr lang="en-US"/>
            </a:br>
            <a:r>
              <a:rPr lang="en-US"/>
              <a:t>Split string s by occurrences of pat</a:t>
            </a:r>
            <a:br>
              <a:rPr lang="en-US"/>
            </a:br>
            <a:r>
              <a:rPr lang="en-US">
                <a:latin typeface="Courier New" charset="0"/>
              </a:rPr>
              <a:t>&gt;&gt;&gt; re.compile('\W+‘).split('Words, words, words.')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['Words', 'words', 'words', '']</a:t>
            </a:r>
            <a:r>
              <a:rPr lang="en-US"/>
              <a:t> </a:t>
            </a:r>
          </a:p>
          <a:p>
            <a:r>
              <a:rPr lang="en-US">
                <a:latin typeface="Courier New" charset="0"/>
              </a:rPr>
              <a:t>pat.findall(s[, pos[, endpos]])</a:t>
            </a:r>
            <a:r>
              <a:rPr lang="en-US"/>
              <a:t/>
            </a:r>
            <a:br>
              <a:rPr lang="en-US"/>
            </a:br>
            <a:r>
              <a:rPr lang="en-US"/>
              <a:t>Returns a list of all non-overlapping matches of </a:t>
            </a:r>
            <a:r>
              <a:rPr lang="en-US">
                <a:latin typeface="Courier New" charset="0"/>
              </a:rPr>
              <a:t>pat</a:t>
            </a:r>
            <a:r>
              <a:rPr lang="en-US"/>
              <a:t> in </a:t>
            </a:r>
            <a:r>
              <a:rPr lang="en-US">
                <a:latin typeface="Courier New" charset="0"/>
              </a:rPr>
              <a:t>s</a:t>
            </a:r>
          </a:p>
          <a:p>
            <a:r>
              <a:rPr lang="en-US">
                <a:latin typeface="Courier New" charset="0"/>
              </a:rPr>
              <a:t>pat.sub(repl, s[, count=0])</a:t>
            </a:r>
            <a:r>
              <a:rPr lang="en-US"/>
              <a:t/>
            </a:r>
            <a:br>
              <a:rPr lang="en-US"/>
            </a:br>
            <a:r>
              <a:rPr lang="en-US"/>
              <a:t>Returns the string obtained by replacing the leftmost </a:t>
            </a:r>
            <a:r>
              <a:rPr lang="en-US">
                <a:latin typeface="Courier New" charset="0"/>
              </a:rPr>
              <a:t>count</a:t>
            </a:r>
            <a:r>
              <a:rPr lang="en-US"/>
              <a:t> (0 meaning all) occurrences of </a:t>
            </a:r>
            <a:r>
              <a:rPr lang="en-US">
                <a:latin typeface="Courier New" charset="0"/>
              </a:rPr>
              <a:t>pat</a:t>
            </a:r>
            <a:r>
              <a:rPr lang="en-US"/>
              <a:t> with </a:t>
            </a:r>
            <a:r>
              <a:rPr lang="en-US">
                <a:latin typeface="Courier New" charset="0"/>
              </a:rPr>
              <a:t>repl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2678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 concise way to create lists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Avoids use of repeated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append()</a:t>
            </a:r>
            <a:r>
              <a:rPr lang="en-GB">
                <a:solidFill>
                  <a:schemeClr val="tx1"/>
                </a:solidFill>
              </a:rPr>
              <a:t> calls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Evaluates an expression repeatedly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Under the control of a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for</a:t>
            </a:r>
            <a:r>
              <a:rPr lang="en-GB">
                <a:solidFill>
                  <a:schemeClr val="tx1"/>
                </a:solidFill>
              </a:rPr>
              <a:t> iteration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With the chance to 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“</a:t>
            </a:r>
            <a:r>
              <a:rPr lang="en-GB">
                <a:solidFill>
                  <a:schemeClr val="tx1"/>
                </a:solidFill>
              </a:rPr>
              <a:t>veto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”</a:t>
            </a:r>
            <a:r>
              <a:rPr lang="en-GB">
                <a:solidFill>
                  <a:schemeClr val="tx1"/>
                </a:solidFill>
              </a:rPr>
              <a:t> values with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if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You give an expression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produces a value for each element of an iterator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resulting list is those values included by any 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“</a:t>
            </a:r>
            <a:r>
              <a:rPr lang="en-GB">
                <a:solidFill>
                  <a:schemeClr val="tx1"/>
                </a:solidFill>
              </a:rPr>
              <a:t>if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”</a:t>
            </a:r>
            <a:r>
              <a:rPr lang="en-GB">
                <a:solidFill>
                  <a:schemeClr val="tx1"/>
                </a:solidFill>
              </a:rPr>
              <a:t> clauses</a:t>
            </a:r>
          </a:p>
        </p:txBody>
      </p:sp>
      <p:sp>
        <p:nvSpPr>
          <p:cNvPr id="54276" name="Text Box 4"/>
          <p:cNvSpPr txBox="1">
            <a:spLocks/>
          </p:cNvSpPr>
          <p:nvPr/>
        </p:nvSpPr>
        <p:spPr bwMode="auto">
          <a:xfrm>
            <a:off x="468313" y="4237038"/>
            <a:ext cx="8534400" cy="279400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4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vec = [1, 2, 3, 4, 5]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[3*x for x in vec]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[3, 6, 9, 12, 15]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[3*x for x in vec if x != 2]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[12, 18]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[3*x for x in vec if not (x % 5)]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[15]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vec2 = [4, 3, -9]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[x*y for x in vec for y in vec2]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[4, 3, -9, 8, 6, -18, 12, 9, -27]</a:t>
            </a:r>
            <a:endParaRPr lang="en-US" sz="20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Comprehensions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List Comprehension</a:t>
            </a:r>
          </a:p>
        </p:txBody>
      </p:sp>
      <p:sp>
        <p:nvSpPr>
          <p:cNvPr id="417796" name="Text Box 4"/>
          <p:cNvSpPr txBox="1">
            <a:spLocks/>
          </p:cNvSpPr>
          <p:nvPr/>
        </p:nvSpPr>
        <p:spPr bwMode="auto">
          <a:xfrm>
            <a:off x="849313" y="1570038"/>
            <a:ext cx="8839200" cy="469741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425"/>
              </a:spcBef>
            </a:pPr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 words = 'The quick brown fox jumps over the lazy dog‘\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							.split()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 print words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['The', 'quick', 'brown', 'fox', 'jumps', 'over', 'the',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'lazy', 'dog']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 stuff = [[w.upper(), w.lower(), len(w)] for w in words]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 for i in stuff: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...     print i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... 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['THE', 'the', 3]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['QUICK', 'quick', 5]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['BROWN', 'brown', 5]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['FOX', 'fox', 3]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['JUMPS', 'jumps', 5]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['OVER', 'over', 4]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['THE', 'the', 3]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['LAZY', 'lazy', 4]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['DOG', 'dog', 3]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endParaRPr lang="en-US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300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Generating a large list or tuple just to iterate over it is inefficient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 items have to be created (occupying memory)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container itself occupies memory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Also takes time to allocate memory and garbage collect it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container has a reference to each item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No</a:t>
            </a:r>
            <a:r>
              <a:rPr lang="en-GB"/>
              <a:t> memory can be reclaimed until the container is no longer referenced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What if sequences could be generated on demand?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element taking up space only as long as referenced!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Containers Can Be Expensive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417638"/>
            <a:ext cx="8770937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easy to iterate over a list or a tuple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Because the values can be accessed by indexing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Could we write a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function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that returned the values one at a time, on demand, to a loop?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would let us deal with infinite sequences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have no way to create an infinite list or tuple!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functions are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one-shot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single call returns a result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want a function that can return repeatedly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Until the values run out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Replacing Containers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>
          <a:xfrm>
            <a:off x="198438" y="392113"/>
            <a:ext cx="8593137" cy="369887"/>
          </a:xfr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</a:pPr>
            <a:r>
              <a:rPr lang="en-GB"/>
              <a:t>Introduction to Generators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857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Generators are exactly what we have been looking for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generator can be used in place of a sequence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Inside a looping context</a:t>
            </a:r>
          </a:p>
          <a:p>
            <a:pPr lvl="2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for</a:t>
            </a:r>
            <a:r>
              <a:rPr lang="en-GB"/>
              <a:t> loop, list comprehension, etc.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creates values, one by one, on demand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How do you use these generators?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usual way is just to iterate over them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 b="1">
                <a:latin typeface="Courier New" charset="0"/>
              </a:rPr>
              <a:t>generator = generatorFunction()</a:t>
            </a:r>
            <a:br>
              <a:rPr lang="en-GB" b="1">
                <a:latin typeface="Courier New" charset="0"/>
              </a:rPr>
            </a:br>
            <a:r>
              <a:rPr lang="en-GB" b="1">
                <a:latin typeface="Courier New" charset="0"/>
              </a:rPr>
              <a:t>for x in generator:</a:t>
            </a:r>
            <a:br>
              <a:rPr lang="en-GB" b="1">
                <a:latin typeface="Courier New" charset="0"/>
              </a:rPr>
            </a:br>
            <a:r>
              <a:rPr lang="en-GB" b="1">
                <a:latin typeface="Courier New" charset="0"/>
              </a:rPr>
              <a:t>		process(x)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737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class of objects called </a:t>
            </a:r>
            <a:r>
              <a:rPr lang="en-GB" i="1"/>
              <a:t>generators</a:t>
            </a:r>
            <a:r>
              <a:rPr lang="en-GB"/>
              <a:t> are also iterable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Generators let you perform computation to create each element of a sequence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can define your own </a:t>
            </a:r>
            <a:r>
              <a:rPr lang="en-GB" i="1"/>
              <a:t>generator functions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Definition is like normal function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it contains one or more </a:t>
            </a:r>
            <a:r>
              <a:rPr lang="en-GB" b="1">
                <a:latin typeface="Courier New" charset="0"/>
              </a:rPr>
              <a:t>yield</a:t>
            </a:r>
            <a:r>
              <a:rPr lang="en-GB"/>
              <a:t> expressions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Calling the function returns a </a:t>
            </a:r>
            <a:r>
              <a:rPr lang="en-GB" i="1"/>
              <a:t>generator-iterator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Usually just called a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generator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iterate over the generator-iterator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</a:t>
            </a:r>
            <a:r>
              <a:rPr lang="en-GB" b="1">
                <a:latin typeface="Courier New" charset="0"/>
              </a:rPr>
              <a:t>yield</a:t>
            </a:r>
            <a:r>
              <a:rPr lang="en-GB"/>
              <a:t> produces the next value for the iteration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 execution is suspended after each </a:t>
            </a:r>
            <a:r>
              <a:rPr lang="en-GB" b="1">
                <a:latin typeface="Courier New" charset="0"/>
              </a:rPr>
              <a:t>yield</a:t>
            </a:r>
            <a:r>
              <a:rPr lang="en-GB"/>
              <a:t> 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Until next value is required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 local variables are retained until the function terminates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Generator Functions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7973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yield</a:t>
            </a:r>
            <a:r>
              <a:rPr lang="en-GB"/>
              <a:t> can only be used inside a function body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Easily policed with static checks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does the generator function </a:t>
            </a:r>
            <a:r>
              <a:rPr lang="en-GB">
                <a:latin typeface="Courier New" charset="0"/>
              </a:rPr>
              <a:t>return</a:t>
            </a:r>
            <a:r>
              <a:rPr lang="en-GB"/>
              <a:t> anything?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No!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 return indicates that iteration must stop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return</a:t>
            </a:r>
            <a:r>
              <a:rPr lang="en-GB"/>
              <a:t> statements cannot return a value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return x</a:t>
            </a:r>
            <a:r>
              <a:rPr lang="en-GB"/>
              <a:t> will cause a syntax error if seen in a generator function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Functions containing a </a:t>
            </a:r>
            <a:r>
              <a:rPr lang="en-GB">
                <a:latin typeface="Courier New" charset="0"/>
              </a:rPr>
              <a:t>yield</a:t>
            </a:r>
            <a:r>
              <a:rPr lang="en-GB"/>
              <a:t> expression do not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run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when called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Instead the call returns a </a:t>
            </a:r>
            <a:r>
              <a:rPr lang="en-GB" i="1"/>
              <a:t>generator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used in a loop the generator  </a:t>
            </a:r>
            <a:r>
              <a:rPr lang="en-GB" b="1">
                <a:latin typeface="Courier New" charset="0"/>
              </a:rPr>
              <a:t>yield</a:t>
            </a:r>
            <a:r>
              <a:rPr lang="en-GB"/>
              <a:t>s successive values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 need for a sequence to hold the values!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Generators: Beyond the Container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347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line is a single statement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Except when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continued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line is continued if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ends with a backslash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Any brace, bracket or parenthesis is unmatched at the end of the line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Multiple statements on a single line can be separated by semicolons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not good style, so we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recommend it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Leading spaces </a:t>
            </a:r>
            <a:r>
              <a:rPr lang="en-GB" i="1"/>
              <a:t>are</a:t>
            </a:r>
            <a:r>
              <a:rPr lang="en-GB"/>
              <a:t> significant!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Statements at the same indentation level form a </a:t>
            </a:r>
            <a:r>
              <a:rPr lang="en-GB" i="1"/>
              <a:t>block</a:t>
            </a:r>
            <a:r>
              <a:rPr lang="en-GB"/>
              <a:t> 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Often also referred to as a </a:t>
            </a:r>
            <a:r>
              <a:rPr lang="en-GB" i="1"/>
              <a:t>suite</a:t>
            </a:r>
            <a:endParaRPr lang="en-GB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Syntax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Generator Function Example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2073275"/>
          </a:xfrm>
        </p:spPr>
        <p:txBody>
          <a:bodyPr/>
          <a:lstStyle/>
          <a:p>
            <a:r>
              <a:rPr lang="en-US"/>
              <a:t>Suppose we needed [1, 1, 2, 2, …, N, N]</a:t>
            </a:r>
          </a:p>
          <a:p>
            <a:pPr lvl="1"/>
            <a:r>
              <a:rPr lang="en-US"/>
              <a:t>For some value of N to be decided by the user</a:t>
            </a:r>
          </a:p>
          <a:p>
            <a:r>
              <a:rPr lang="en-US"/>
              <a:t>Duplication is easy</a:t>
            </a:r>
          </a:p>
          <a:p>
            <a:pPr lvl="1"/>
            <a:r>
              <a:rPr lang="en-US"/>
              <a:t>Just use two successive </a:t>
            </a:r>
            <a:r>
              <a:rPr lang="en-US" b="1">
                <a:latin typeface="Courier New" charset="0"/>
              </a:rPr>
              <a:t>yield</a:t>
            </a:r>
            <a:r>
              <a:rPr lang="en-US"/>
              <a:t>s of each value!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409605" name="Text Box 5"/>
          <p:cNvSpPr txBox="1">
            <a:spLocks/>
          </p:cNvSpPr>
          <p:nvPr/>
        </p:nvSpPr>
        <p:spPr bwMode="auto">
          <a:xfrm>
            <a:off x="696913" y="3459163"/>
            <a:ext cx="8534400" cy="26828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def pairsto(N):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   for i in range(N): # 0, 1, …, N-1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     yield i+1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     yield i+1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[j for j in pairsto(3)]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[1, 1, 2, 2, 3, 3]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360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the function is called, it returns a </a:t>
            </a:r>
            <a:r>
              <a:rPr lang="en-GB" i="1"/>
              <a:t>generator-iterator</a:t>
            </a:r>
            <a:r>
              <a:rPr lang="en-GB"/>
              <a:t> object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Without the function body running at all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function namespace is created, including the arguments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The namespace continues to exist until</a:t>
            </a:r>
            <a:endParaRPr lang="en-GB"/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 body returns (raising </a:t>
            </a:r>
            <a:r>
              <a:rPr lang="en-GB" b="1">
                <a:latin typeface="Courier New" charset="0"/>
              </a:rPr>
              <a:t>StopIteration</a:t>
            </a:r>
            <a:r>
              <a:rPr lang="en-GB"/>
              <a:t>)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Or the generator is no longer referenced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Iterating Over a Generator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9829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Iterating over the generator repeatedly calls its </a:t>
            </a:r>
            <a:r>
              <a:rPr lang="en-GB">
                <a:latin typeface="Courier New" charset="0"/>
              </a:rPr>
              <a:t>next()</a:t>
            </a:r>
            <a:r>
              <a:rPr lang="en-GB"/>
              <a:t> method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time </a:t>
            </a:r>
            <a:r>
              <a:rPr lang="en-GB">
                <a:latin typeface="Courier New" charset="0"/>
              </a:rPr>
              <a:t>next()</a:t>
            </a:r>
            <a:r>
              <a:rPr lang="en-GB"/>
              <a:t> is called the function body resumes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</a:t>
            </a:r>
            <a:r>
              <a:rPr lang="en-GB">
                <a:latin typeface="Courier New" charset="0"/>
              </a:rPr>
              <a:t>yield</a:t>
            </a:r>
            <a:r>
              <a:rPr lang="en-GB"/>
              <a:t> expression generates a result for </a:t>
            </a:r>
            <a:r>
              <a:rPr lang="en-GB">
                <a:latin typeface="Courier New" charset="0"/>
              </a:rPr>
              <a:t>next()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Expression value passes into iteration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Namespace is retained by generator for re-activation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the function returns (terminates) this causes </a:t>
            </a:r>
            <a:r>
              <a:rPr lang="en-GB">
                <a:latin typeface="Courier New" charset="0"/>
              </a:rPr>
              <a:t>next()</a:t>
            </a:r>
            <a:r>
              <a:rPr lang="en-GB"/>
              <a:t> to raise a </a:t>
            </a:r>
            <a:r>
              <a:rPr lang="en-GB">
                <a:latin typeface="Courier New" charset="0"/>
              </a:rPr>
              <a:t>StopIteration</a:t>
            </a:r>
            <a:r>
              <a:rPr lang="en-GB"/>
              <a:t> exception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terminates the loop</a:t>
            </a:r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Iterating Over a Generator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369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can express producer-consumer algorithms more naturally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Generation of values is cleanly separated from their processing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Each generator has its own namespace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Just like each function call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you can create multiple independent generators from any generator function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Complex logic can be layered inside the generator API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Which just </a:t>
            </a:r>
            <a:r>
              <a:rPr lang="en-GB" b="1">
                <a:latin typeface="Courier New" charset="0"/>
              </a:rPr>
              <a:t>yield</a:t>
            </a:r>
            <a:r>
              <a:rPr lang="en-GB"/>
              <a:t>s each time a new value becomes available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Avoids messy solutions like callback arguments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Provides a simplified interface between producer and consumer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consumer just iterates over the generator function result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Generators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2816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you </a:t>
            </a:r>
            <a:r>
              <a:rPr lang="en-GB" i="1"/>
              <a:t>need</a:t>
            </a:r>
            <a:r>
              <a:rPr lang="en-GB"/>
              <a:t> to have all elements present together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which case lists and tuples are fine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it isn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necessary we can use generators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Saves memory overhead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Is often quicker too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nice to have other ways to interact with 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iteration features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For this we can roll our own </a:t>
            </a:r>
            <a:r>
              <a:rPr lang="en-GB" i="1"/>
              <a:t>iterators</a:t>
            </a:r>
            <a:endParaRPr lang="en-GB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Containers, Generators and Iterators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49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 we have seen, sometimes it is better to do without containers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Avoids using space to store all elements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we need a solution that is more complex than a generator function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Typically implementing our solution as a class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But how?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Need to interact with the interpreter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iteration protocol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Which we therefore have to understand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Containers and Generators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384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has several iteration contexts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Basically, anywhere the keyword </a:t>
            </a:r>
            <a:r>
              <a:rPr lang="en-GB" b="1">
                <a:latin typeface="Courier New" charset="0"/>
              </a:rPr>
              <a:t>for</a:t>
            </a:r>
            <a:r>
              <a:rPr lang="en-GB"/>
              <a:t> is used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far we have shown you iteration over containers</a:t>
            </a:r>
          </a:p>
          <a:p>
            <a:pPr lvl="1"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for item in list:</a:t>
            </a:r>
          </a:p>
          <a:p>
            <a:pPr lvl="1"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for item in tuple:</a:t>
            </a:r>
          </a:p>
          <a:p>
            <a:pPr lvl="1"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for (key, value) in dict.items():</a:t>
            </a: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How does the interpreter interact with these objects to iterate over them?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 in Python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12112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Lists and tuples have a </a:t>
            </a:r>
            <a:r>
              <a:rPr lang="en-GB" sz="1800">
                <a:latin typeface="Courier New" charset="0"/>
              </a:rPr>
              <a:t>__getitem__(self, i)</a:t>
            </a:r>
            <a:r>
              <a:rPr lang="en-GB"/>
              <a:t> method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for</a:t>
            </a:r>
            <a:r>
              <a:rPr lang="en-GB"/>
              <a:t> loops would call it repeatedly with successively higher values of </a:t>
            </a:r>
            <a:r>
              <a:rPr lang="en-GB" b="1">
                <a:latin typeface="Courier New" charset="0"/>
              </a:rPr>
              <a:t>i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Failure of </a:t>
            </a:r>
            <a:r>
              <a:rPr lang="en-GB" b="1">
                <a:latin typeface="Courier New" charset="0"/>
              </a:rPr>
              <a:t>__getitem__()</a:t>
            </a:r>
            <a:r>
              <a:rPr lang="en-GB"/>
              <a:t> (indicated by an </a:t>
            </a:r>
            <a:r>
              <a:rPr lang="en-GB" b="1">
                <a:latin typeface="Courier New" charset="0"/>
              </a:rPr>
              <a:t>IndexError</a:t>
            </a:r>
            <a:r>
              <a:rPr lang="en-GB"/>
              <a:t> exception) occurred on exhaustion of the list/tuple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Iteration Support in Python 2.1 and Before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Legacy Iteration Support</a:t>
            </a:r>
          </a:p>
        </p:txBody>
      </p:sp>
      <p:sp>
        <p:nvSpPr>
          <p:cNvPr id="419844" name="Text Box 4"/>
          <p:cNvSpPr txBox="1">
            <a:spLocks/>
          </p:cNvSpPr>
          <p:nvPr/>
        </p:nvSpPr>
        <p:spPr bwMode="auto">
          <a:xfrm>
            <a:off x="849313" y="1341438"/>
            <a:ext cx="8534400" cy="571023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class Thing: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def __init__(self, what):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  self.what = what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def __getitem__(self, i):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  print "Accessing item", i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  if i &gt; self.what: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    raise IndexError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  return i * i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thing = Thing(2)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 for i in thing: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   print i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Accessing item 0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0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Accessing item 1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1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Accessing item 2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4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Accessing item 3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&gt;&gt;&gt;</a:t>
            </a:r>
            <a:endParaRPr lang="en-GB" sz="2000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208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Python 2.2 instead used </a:t>
            </a:r>
            <a:r>
              <a:rPr lang="en-GB" sz="1800" i="1">
                <a:solidFill>
                  <a:schemeClr val="tx1"/>
                </a:solidFill>
              </a:rPr>
              <a:t>iterators</a:t>
            </a:r>
            <a:endParaRPr lang="en-GB" sz="1800">
              <a:solidFill>
                <a:schemeClr val="tx1"/>
              </a:solidFill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The interpreter constructs an iterator as required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The older mechanism remains as a fallback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__getitem__()</a:t>
            </a:r>
            <a:r>
              <a:rPr lang="en-GB" sz="1800">
                <a:solidFill>
                  <a:schemeClr val="tx1"/>
                </a:solidFill>
              </a:rPr>
              <a:t> is now mostly used for random access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The new iteration protocol lets classes specify iteration behavior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  <a:latin typeface="Courier New" charset="0"/>
              </a:rPr>
              <a:t>__iter__()</a:t>
            </a:r>
            <a:r>
              <a:rPr lang="en-GB" sz="1800">
                <a:solidFill>
                  <a:schemeClr val="tx1"/>
                </a:solidFill>
              </a:rPr>
              <a:t> method of an object returns an iterator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In simplest cases, </a:t>
            </a: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__iter__()</a:t>
            </a:r>
            <a:r>
              <a:rPr lang="en-GB" sz="1800">
                <a:solidFill>
                  <a:schemeClr val="tx1"/>
                </a:solidFill>
              </a:rPr>
              <a:t> just returns </a:t>
            </a: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self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Implies the object is directly </a:t>
            </a:r>
            <a:r>
              <a:rPr lang="en-GB" sz="1800" i="1">
                <a:solidFill>
                  <a:schemeClr val="tx1"/>
                </a:solidFill>
              </a:rPr>
              <a:t>iterable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Returned iterator object should have a </a:t>
            </a:r>
            <a:r>
              <a:rPr lang="en-GB" sz="1800">
                <a:solidFill>
                  <a:schemeClr val="tx1"/>
                </a:solidFill>
                <a:latin typeface="Courier New" charset="0"/>
              </a:rPr>
              <a:t>next()</a:t>
            </a:r>
            <a:r>
              <a:rPr lang="en-GB" sz="1800">
                <a:solidFill>
                  <a:schemeClr val="tx1"/>
                </a:solidFill>
              </a:rPr>
              <a:t> method 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i="1">
                <a:solidFill>
                  <a:schemeClr val="tx1"/>
                </a:solidFill>
              </a:rPr>
              <a:t>Either</a:t>
            </a:r>
            <a:r>
              <a:rPr lang="en-GB" sz="1800">
                <a:solidFill>
                  <a:schemeClr val="tx1"/>
                </a:solidFill>
              </a:rPr>
              <a:t> returns next value in the iteration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i="1">
                <a:solidFill>
                  <a:schemeClr val="tx1"/>
                </a:solidFill>
              </a:rPr>
              <a:t>Or</a:t>
            </a:r>
            <a:r>
              <a:rPr lang="en-GB" sz="1800">
                <a:solidFill>
                  <a:schemeClr val="tx1"/>
                </a:solidFill>
              </a:rPr>
              <a:t> raises </a:t>
            </a: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StopIteration</a:t>
            </a:r>
            <a:r>
              <a:rPr lang="en-GB" sz="1800">
                <a:solidFill>
                  <a:schemeClr val="tx1"/>
                </a:solidFill>
              </a:rPr>
              <a:t> to indicate no more values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More sophisticated implementations use </a:t>
            </a:r>
            <a:r>
              <a:rPr lang="en-GB" sz="1800">
                <a:solidFill>
                  <a:schemeClr val="tx1"/>
                </a:solidFill>
                <a:latin typeface="Courier New" charset="0"/>
              </a:rPr>
              <a:t>__iter__() </a:t>
            </a:r>
            <a:r>
              <a:rPr lang="en-GB" sz="1800">
                <a:solidFill>
                  <a:schemeClr val="tx1"/>
                </a:solidFill>
              </a:rPr>
              <a:t>to create a new </a:t>
            </a:r>
            <a:r>
              <a:rPr lang="en-GB" sz="1800" i="1">
                <a:solidFill>
                  <a:schemeClr val="tx1"/>
                </a:solidFill>
              </a:rPr>
              <a:t>iterator</a:t>
            </a:r>
            <a:r>
              <a:rPr lang="en-GB" sz="1800">
                <a:solidFill>
                  <a:schemeClr val="tx1"/>
                </a:solidFill>
              </a:rPr>
              <a:t> for each call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solidFill>
                  <a:schemeClr val="tx1"/>
                </a:solidFill>
              </a:rPr>
              <a:t>In all cases the object returned by </a:t>
            </a: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__iter__()</a:t>
            </a:r>
            <a:r>
              <a:rPr lang="en-GB" sz="1800">
                <a:solidFill>
                  <a:schemeClr val="tx1"/>
                </a:solidFill>
              </a:rPr>
              <a:t> has a </a:t>
            </a:r>
            <a:r>
              <a:rPr lang="en-GB" sz="1800" b="1">
                <a:solidFill>
                  <a:schemeClr val="tx1"/>
                </a:solidFill>
                <a:latin typeface="Courier New" charset="0"/>
              </a:rPr>
              <a:t>next()</a:t>
            </a:r>
            <a:r>
              <a:rPr lang="en-GB" sz="1800">
                <a:solidFill>
                  <a:schemeClr val="tx1"/>
                </a:solidFill>
              </a:rPr>
              <a:t>  method that produces the values on successive calls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>
              <a:solidFill>
                <a:schemeClr val="tx1"/>
              </a:solidFill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2.2 Iteration Changes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Datatypes, Values and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Text Box 4"/>
          <p:cNvSpPr txBox="1">
            <a:spLocks/>
          </p:cNvSpPr>
          <p:nvPr/>
        </p:nvSpPr>
        <p:spPr bwMode="auto">
          <a:xfrm>
            <a:off x="849313" y="4160838"/>
            <a:ext cx="8534400" cy="252888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 = [1,2,3]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l.__getitem__(2)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3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ll = l.__iter__()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ll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&lt;listiterator object at 0x7ff2c38c&gt;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dir(ll)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['__class__', …, '__iter__', … , 'next']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2239963"/>
          </a:xfrm>
        </p:spPr>
        <p:txBody>
          <a:bodyPr/>
          <a:lstStyle/>
          <a:p>
            <a:r>
              <a:rPr lang="en-US"/>
              <a:t>An </a:t>
            </a:r>
            <a:r>
              <a:rPr lang="en-US" i="1"/>
              <a:t>iterable</a:t>
            </a:r>
            <a:r>
              <a:rPr lang="en-US"/>
              <a:t> is something you can iterate over</a:t>
            </a:r>
          </a:p>
          <a:p>
            <a:pPr lvl="1"/>
            <a:r>
              <a:rPr lang="en-US"/>
              <a:t>Lists, tuples, sets, etc.</a:t>
            </a:r>
          </a:p>
          <a:p>
            <a:r>
              <a:rPr lang="en-US"/>
              <a:t>It must implement an </a:t>
            </a:r>
            <a:r>
              <a:rPr lang="en-US">
                <a:latin typeface="Courier New" charset="0"/>
              </a:rPr>
              <a:t>__iter__()</a:t>
            </a:r>
            <a:r>
              <a:rPr lang="en-US"/>
              <a:t> method</a:t>
            </a:r>
          </a:p>
          <a:p>
            <a:r>
              <a:rPr lang="en-US"/>
              <a:t>This method must return an </a:t>
            </a:r>
            <a:r>
              <a:rPr lang="en-US" i="1"/>
              <a:t>iterator</a:t>
            </a:r>
            <a:endParaRPr lang="en-US"/>
          </a:p>
          <a:p>
            <a:r>
              <a:rPr lang="en-US"/>
              <a:t>Lists and tuples are iterables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Observing Iterables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Iterators (1)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654300"/>
          </a:xfrm>
        </p:spPr>
        <p:txBody>
          <a:bodyPr/>
          <a:lstStyle/>
          <a:p>
            <a:r>
              <a:rPr lang="en-US"/>
              <a:t>Python defines an “iterator protocol” that iterator objects must implement:</a:t>
            </a:r>
          </a:p>
          <a:p>
            <a:pPr lvl="1"/>
            <a:r>
              <a:rPr lang="en-US" b="1">
                <a:latin typeface="Courier New" charset="0"/>
              </a:rPr>
              <a:t>obj.__iter__()</a:t>
            </a:r>
            <a:r>
              <a:rPr lang="en-US"/>
              <a:t/>
            </a:r>
            <a:br>
              <a:rPr lang="en-US"/>
            </a:br>
            <a:r>
              <a:rPr lang="en-US"/>
              <a:t>Must return an iterator object that can iterate over all (remaining) objects</a:t>
            </a:r>
          </a:p>
          <a:p>
            <a:pPr lvl="2"/>
            <a:r>
              <a:rPr lang="en-US"/>
              <a:t>Most iterators just return </a:t>
            </a:r>
            <a:r>
              <a:rPr lang="en-US" b="1">
                <a:latin typeface="Courier New" charset="0"/>
              </a:rPr>
              <a:t>self</a:t>
            </a:r>
          </a:p>
          <a:p>
            <a:pPr lvl="1"/>
            <a:r>
              <a:rPr lang="en-US" b="1">
                <a:latin typeface="Courier New" charset="0"/>
              </a:rPr>
              <a:t>obj.next()</a:t>
            </a:r>
            <a:r>
              <a:rPr lang="en-US"/>
              <a:t/>
            </a:r>
            <a:br>
              <a:rPr lang="en-US"/>
            </a:br>
            <a:r>
              <a:rPr lang="en-US"/>
              <a:t>Must return the next object in the iterator or, if the iterator is exhausted, raise a </a:t>
            </a:r>
            <a:r>
              <a:rPr lang="en-US" b="1">
                <a:latin typeface="Courier New" charset="0"/>
              </a:rPr>
              <a:t>StopIteration</a:t>
            </a:r>
            <a:r>
              <a:rPr lang="en-US"/>
              <a:t> exception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Iterators (2)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6294438"/>
            <a:ext cx="9480550" cy="404812"/>
          </a:xfrm>
        </p:spPr>
        <p:txBody>
          <a:bodyPr/>
          <a:lstStyle/>
          <a:p>
            <a:r>
              <a:rPr lang="en-US"/>
              <a:t>Why not </a:t>
            </a:r>
            <a:r>
              <a:rPr lang="en-US">
                <a:latin typeface="Courier New" charset="0"/>
              </a:rPr>
              <a:t>print EveryOther([ … ])</a:t>
            </a:r>
            <a:r>
              <a:rPr lang="en-US"/>
              <a:t>?</a:t>
            </a:r>
          </a:p>
        </p:txBody>
      </p:sp>
      <p:sp>
        <p:nvSpPr>
          <p:cNvPr id="415748" name="Text Box 4"/>
          <p:cNvSpPr txBox="1">
            <a:spLocks/>
          </p:cNvSpPr>
          <p:nvPr/>
        </p:nvSpPr>
        <p:spPr bwMode="auto">
          <a:xfrm>
            <a:off x="696913" y="1570038"/>
            <a:ext cx="8763000" cy="43846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572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91281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3716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828800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class EveryOther: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def __init__(self, seq):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self.seq = seq self.idx = 0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def next(self):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self.idx += 1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if self.idx &gt;= len(self.seq):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	raise StopIteration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value = self.seq[self.idx]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self.idx += 1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return value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def __iter__(self):</a:t>
            </a: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		return self</a:t>
            </a:r>
          </a:p>
          <a:p>
            <a:endParaRPr lang="en-US" sz="2000" b="1">
              <a:solidFill>
                <a:schemeClr val="tx1"/>
              </a:solidFill>
              <a:latin typeface="Courier New" charset="0"/>
            </a:endParaRPr>
          </a:p>
          <a:p>
            <a:endParaRPr lang="en-US" sz="2000" b="1">
              <a:solidFill>
                <a:schemeClr val="tx1"/>
              </a:solidFill>
              <a:latin typeface="Courier New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Courier New" charset="0"/>
              </a:rPr>
              <a:t>print [x for x in EveryOther(range(10))</a:t>
            </a:r>
          </a:p>
          <a:p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[1, 3, 5, 7, 9]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3320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always want to create the sequences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</a:t>
            </a:r>
            <a:r>
              <a:rPr lang="en-GB">
                <a:latin typeface="Courier New" charset="0"/>
              </a:rPr>
              <a:t>itertools</a:t>
            </a:r>
            <a:r>
              <a:rPr lang="en-GB"/>
              <a:t> standard library module contains many very helpful functions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we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have time to cover it here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functions it defines work with iterators as well as sequence objects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 the documentation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One small example might give you the flavor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Arial"/>
              </a:rPr>
              <a:t>“</a:t>
            </a:r>
            <a:r>
              <a:rPr lang="en-GB"/>
              <a:t>Iterability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Is a Fundamental Property</a:t>
            </a:r>
            <a:endParaRPr lang="en-US"/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696913" y="4084638"/>
            <a:ext cx="82296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 amounts = [120.15, 764.05, 823.14]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&gt;&gt;&gt; for checknum, amount in itertools.izip(</a:t>
            </a:r>
            <a:br>
              <a:rPr lang="en-US" b="1">
                <a:solidFill>
                  <a:schemeClr val="tx1"/>
                </a:solidFill>
                <a:latin typeface="Courier New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</a:rPr>
              <a:t>                itertools.count(1200), amounts):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...     print 'Check %d is for $%.2f' % (checknum, amount)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Check 1200 is for $120.15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Check 1201 is for $764.05</a:t>
            </a:r>
          </a:p>
          <a:p>
            <a:r>
              <a:rPr lang="en-US" b="1">
                <a:solidFill>
                  <a:schemeClr val="tx1"/>
                </a:solidFill>
                <a:latin typeface="Courier New" charset="0"/>
              </a:rPr>
              <a:t>Check 1202 is for $823.14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3606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Sequence arguments to functions are often list comprehensions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e.g.</a:t>
            </a:r>
            <a:r>
              <a:rPr lang="en-GB"/>
              <a:t> </a:t>
            </a:r>
            <a:r>
              <a:rPr lang="en-GB" b="1">
                <a:latin typeface="Courier New" charset="0"/>
              </a:rPr>
              <a:t>sum([i**2 for i in somelist])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Same disadvantages as unnecessary lists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List comprehension does actually create the list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Developers wanted to retain similar syntax but use generators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Simple answer: omit the brackets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Interpreter produces a </a:t>
            </a:r>
            <a:r>
              <a:rPr lang="en-GB" i="1"/>
              <a:t>generator expression</a:t>
            </a:r>
            <a:endParaRPr lang="en-GB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Generator Expressions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6403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generator expression is a normal expression followed by a </a:t>
            </a:r>
            <a:r>
              <a:rPr lang="en-GB">
                <a:latin typeface="Courier New" charset="0"/>
              </a:rPr>
              <a:t>for</a:t>
            </a:r>
            <a:r>
              <a:rPr lang="en-GB"/>
              <a:t> clause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Optionally followed by one or more </a:t>
            </a:r>
            <a:r>
              <a:rPr lang="en-GB" b="1">
                <a:latin typeface="Courier New" charset="0"/>
              </a:rPr>
              <a:t>for</a:t>
            </a:r>
            <a:r>
              <a:rPr lang="en-GB"/>
              <a:t> or </a:t>
            </a:r>
            <a:r>
              <a:rPr lang="en-GB" b="1">
                <a:latin typeface="Courier New" charset="0"/>
              </a:rPr>
              <a:t>if</a:t>
            </a:r>
            <a:r>
              <a:rPr lang="en-GB"/>
              <a:t> clauses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Very similar syntax to list comprehensions, but returns a generator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yields the value of the expression each time round the </a:t>
            </a:r>
            <a:r>
              <a:rPr lang="en-GB" b="1">
                <a:latin typeface="Courier New" charset="0"/>
              </a:rPr>
              <a:t>for</a:t>
            </a:r>
            <a:endParaRPr lang="en-GB"/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Unless an </a:t>
            </a:r>
            <a:r>
              <a:rPr lang="en-GB" b="1">
                <a:latin typeface="Courier New" charset="0"/>
              </a:rPr>
              <a:t>if</a:t>
            </a:r>
            <a:r>
              <a:rPr lang="en-GB"/>
              <a:t> expression excludes that value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most uses, the generator expression will be surrounded by parentheses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Example:</a:t>
            </a:r>
            <a:br>
              <a:rPr lang="en-GB"/>
            </a:br>
            <a:r>
              <a:rPr lang="en-US">
                <a:latin typeface="Courier New" charset="0"/>
              </a:rPr>
              <a:t>links = (link for link in get_all_links()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                 if not link.followed)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for link in links: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… 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US"/>
              <a:t>This is equivalent to</a:t>
            </a:r>
            <a:br>
              <a:rPr lang="en-US"/>
            </a:br>
            <a:r>
              <a:rPr lang="en-US">
                <a:latin typeface="Courier New" charset="0"/>
              </a:rPr>
              <a:t>links = [link for link in get_all_links()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                 if not link.followed]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for link in links: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   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US"/>
              <a:t>But it doesn’t materialize the list of links </a:t>
            </a:r>
            <a:endParaRPr lang="en-GB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Generator Expressions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082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Files are now generators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a generator function to omit comment lines: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	</a:t>
            </a:r>
            <a:r>
              <a:rPr lang="en-GB" sz="2400">
                <a:latin typeface="Courier New" charset="0"/>
              </a:rPr>
              <a:t>		def nocomments(fn):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	for line in open(fn):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    		if line.startswith("#"):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				continue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		yield line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2400">
              <a:latin typeface="Courier New" charset="0"/>
            </a:endParaRP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Built-In Generators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02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Iterating over a dictionary without building a list of the keys: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700" b="0"/>
              <a:t>			</a:t>
            </a:r>
            <a:r>
              <a:rPr lang="en-GB" sz="2400">
                <a:latin typeface="Courier New" charset="0"/>
              </a:rPr>
              <a:t>&gt;&gt;&gt; d = {1: "one", 2: "two"}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&gt;&gt;&gt; for k in d.iterkeys()	: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...		print k, ":", d[k]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...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1 : one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2 : two</a:t>
            </a:r>
            <a:br>
              <a:rPr lang="en-GB" sz="2400">
                <a:latin typeface="Courier New" charset="0"/>
              </a:rPr>
            </a:br>
            <a:r>
              <a:rPr lang="en-GB" sz="2400">
                <a:latin typeface="Courier New" charset="0"/>
              </a:rPr>
              <a:t>		&gt;&gt;&gt;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can save large amounts of memory with a huge dict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Built-In Generators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Framework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708525"/>
          </a:xfrm>
        </p:spPr>
        <p:txBody>
          <a:bodyPr/>
          <a:lstStyle/>
          <a:p>
            <a:r>
              <a:rPr lang="en-US"/>
              <a:t>Unit tests are intended to be “go/no-go” tests</a:t>
            </a:r>
          </a:p>
          <a:p>
            <a:pPr lvl="1"/>
            <a:r>
              <a:rPr lang="en-US"/>
              <a:t>They are </a:t>
            </a:r>
            <a:r>
              <a:rPr lang="en-US" i="1"/>
              <a:t>not</a:t>
            </a:r>
            <a:r>
              <a:rPr lang="en-US"/>
              <a:t> integration or system tests</a:t>
            </a:r>
          </a:p>
          <a:p>
            <a:pPr lvl="1"/>
            <a:r>
              <a:rPr lang="en-US"/>
              <a:t>They test the </a:t>
            </a:r>
            <a:r>
              <a:rPr lang="en-US" i="1"/>
              <a:t>components</a:t>
            </a:r>
            <a:r>
              <a:rPr lang="en-US"/>
              <a:t> for correct operation</a:t>
            </a:r>
          </a:p>
          <a:p>
            <a:pPr lvl="1"/>
            <a:r>
              <a:rPr lang="en-US"/>
              <a:t>They should ideally be </a:t>
            </a:r>
            <a:r>
              <a:rPr lang="en-US" i="1"/>
              <a:t>short</a:t>
            </a:r>
            <a:endParaRPr lang="en-US"/>
          </a:p>
          <a:p>
            <a:r>
              <a:rPr lang="en-US"/>
              <a:t>Testing is important for a number of reasons</a:t>
            </a:r>
          </a:p>
          <a:p>
            <a:pPr lvl="1"/>
            <a:r>
              <a:rPr lang="en-US"/>
              <a:t>The tests are, in test-driven development, the specifications</a:t>
            </a:r>
          </a:p>
          <a:p>
            <a:pPr lvl="2"/>
            <a:r>
              <a:rPr lang="en-US"/>
              <a:t>Written before the code, which is then written to pass them</a:t>
            </a:r>
          </a:p>
          <a:p>
            <a:pPr lvl="1"/>
            <a:r>
              <a:rPr lang="en-US"/>
              <a:t>They validate refactorings and bug fixes</a:t>
            </a:r>
          </a:p>
          <a:p>
            <a:pPr lvl="2"/>
            <a:r>
              <a:rPr lang="en-US"/>
              <a:t>So can catch bad fix injections before they take root</a:t>
            </a:r>
          </a:p>
          <a:p>
            <a:pPr lvl="1"/>
            <a:r>
              <a:rPr lang="en-US"/>
              <a:t>They allow other people to make changes to the code</a:t>
            </a:r>
          </a:p>
          <a:p>
            <a:pPr lvl="1"/>
            <a:r>
              <a:rPr lang="en-US"/>
              <a:t>They improve code quality</a:t>
            </a:r>
          </a:p>
          <a:p>
            <a:r>
              <a:rPr lang="en-US"/>
              <a:t>It’s easy to start, and you’ll never regret it</a:t>
            </a:r>
          </a:p>
          <a:p>
            <a:pPr lvl="1"/>
            <a:r>
              <a:rPr lang="en-US"/>
              <a:t>People talk about becoming “dot addicted”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</a:rPr>
              <a:t>unittest</a:t>
            </a:r>
            <a:r>
              <a:rPr lang="en-US"/>
              <a:t> Library Module (“PyUnit”)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427163"/>
            <a:ext cx="9480550" cy="3073400"/>
          </a:xfrm>
        </p:spPr>
        <p:txBody>
          <a:bodyPr/>
          <a:lstStyle/>
          <a:p>
            <a:r>
              <a:rPr lang="en-US"/>
              <a:t>Modeled after the Java “Junit” testing framework</a:t>
            </a:r>
          </a:p>
          <a:p>
            <a:r>
              <a:rPr lang="en-US"/>
              <a:t>The building block is the </a:t>
            </a:r>
            <a:r>
              <a:rPr lang="en-US" i="1"/>
              <a:t>test case</a:t>
            </a:r>
            <a:endParaRPr lang="en-US"/>
          </a:p>
          <a:p>
            <a:pPr lvl="1"/>
            <a:r>
              <a:rPr lang="en-US"/>
              <a:t>Single scenario that must be set up and checked for correctness</a:t>
            </a:r>
          </a:p>
          <a:p>
            <a:pPr lvl="1"/>
            <a:r>
              <a:rPr lang="en-US"/>
              <a:t>Built by subclassing </a:t>
            </a:r>
            <a:r>
              <a:rPr lang="en-US" b="1">
                <a:latin typeface="Courier New" charset="0"/>
              </a:rPr>
              <a:t>unittest.TestCase</a:t>
            </a:r>
          </a:p>
          <a:p>
            <a:pPr lvl="2"/>
            <a:r>
              <a:rPr lang="en-US"/>
              <a:t>Simplest way is to override the </a:t>
            </a:r>
            <a:r>
              <a:rPr lang="en-US" b="1">
                <a:latin typeface="Courier New" charset="0"/>
              </a:rPr>
              <a:t>runTest()</a:t>
            </a:r>
            <a:r>
              <a:rPr lang="en-US"/>
              <a:t> method</a:t>
            </a:r>
          </a:p>
          <a:p>
            <a:pPr lvl="1"/>
            <a:r>
              <a:rPr lang="en-US"/>
              <a:t>Can use </a:t>
            </a:r>
            <a:r>
              <a:rPr lang="en-US" b="1">
                <a:latin typeface="Courier New" charset="0"/>
              </a:rPr>
              <a:t>TestCase</a:t>
            </a:r>
            <a:r>
              <a:rPr lang="en-US"/>
              <a:t> methods to assert required conditions</a:t>
            </a:r>
          </a:p>
          <a:p>
            <a:pPr lvl="2"/>
            <a:r>
              <a:rPr lang="en-US"/>
              <a:t>Test succeeds if all assertions succeed</a:t>
            </a:r>
          </a:p>
          <a:p>
            <a:r>
              <a:rPr lang="en-US"/>
              <a:t>Simple example from Python docs (</a:t>
            </a:r>
            <a:r>
              <a:rPr lang="en-US">
                <a:latin typeface="Courier New" charset="0"/>
              </a:rPr>
              <a:t>test1.py</a:t>
            </a:r>
            <a:r>
              <a:rPr lang="en-US"/>
              <a:t>):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587375" y="4619625"/>
            <a:ext cx="8148638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import unittest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from widget import Widget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class DefaultWidgetSizeTestCase(unittest.TestCase):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    def runTest(self):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        widget = Widget('The widget')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self.assertEqual(widget.size(), (50, 50),</a:t>
            </a:r>
            <a:b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</a:br>
            <a:r>
              <a:rPr lang="en-US" b="1">
                <a:solidFill>
                  <a:schemeClr val="tx1"/>
                </a:solidFill>
                <a:latin typeface="Courier New" charset="0"/>
                <a:cs typeface="Arial" charset="0"/>
              </a:rPr>
              <a:t>				'incorrect default size')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9704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3600">
                <a:latin typeface="Courier New" charset="0"/>
              </a:rPr>
              <a:t>s = </a:t>
            </a:r>
            <a:r>
              <a:rPr lang="ja-JP" altLang="en-GB" sz="3600">
                <a:latin typeface="Arial"/>
              </a:rPr>
              <a:t>“</a:t>
            </a:r>
            <a:r>
              <a:rPr lang="en-GB" sz="3600">
                <a:latin typeface="Courier New" charset="0"/>
              </a:rPr>
              <a:t>This is a string</a:t>
            </a:r>
            <a:r>
              <a:rPr lang="ja-JP" altLang="en-GB" sz="3600">
                <a:latin typeface="Arial"/>
              </a:rPr>
              <a:t>”</a:t>
            </a:r>
            <a:endParaRPr lang="en-GB" sz="3600"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 in most programming languages the equals sign indicates an assignment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Many languages speak about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assigning to variables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those languages a </a:t>
            </a:r>
            <a:r>
              <a:rPr lang="en-GB" i="1"/>
              <a:t>variable</a:t>
            </a:r>
            <a:r>
              <a:rPr lang="en-GB"/>
              <a:t> is a fixed-size slot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Used to store a value of a specific type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programmers tend to talk about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binding names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 are references to values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Any name can refer to any value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 do not need to be declared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They are created by assignment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 consist of letters, digits and underscores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First character may not be a digit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Names and Assignment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Widget Implementation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739775"/>
          </a:xfrm>
        </p:spPr>
        <p:txBody>
          <a:bodyPr/>
          <a:lstStyle/>
          <a:p>
            <a:r>
              <a:rPr lang="en-US"/>
              <a:t>Just enough to see the test running</a:t>
            </a:r>
          </a:p>
          <a:p>
            <a:pPr lvl="1"/>
            <a:r>
              <a:rPr lang="en-US"/>
              <a:t>Makes imports succeed – nothing else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587375" y="2268538"/>
            <a:ext cx="8821738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 widget1.py: the simplest thing that can possibly error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pass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20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$ python test1.py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ERROR: runTest (__main__.DefaultWidgetSizeTestCase)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"test1.py", line 6, in runTest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widget = Widget('The widget')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TypeError: this constructor takes no arguments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Ran 1 test in 0.001s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FAILED (errors=1)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716338"/>
          </a:xfrm>
        </p:spPr>
        <p:txBody>
          <a:bodyPr/>
          <a:lstStyle/>
          <a:p>
            <a:r>
              <a:rPr lang="en-US"/>
              <a:t>Tests can have three outcomes</a:t>
            </a:r>
          </a:p>
          <a:p>
            <a:pPr lvl="1"/>
            <a:r>
              <a:rPr lang="en-US"/>
              <a:t>Succeed – clearly this is the one we want to see</a:t>
            </a:r>
          </a:p>
          <a:p>
            <a:pPr lvl="1"/>
            <a:r>
              <a:rPr lang="en-US"/>
              <a:t>Fail – “Oh bugger, back to the drawing board”</a:t>
            </a:r>
          </a:p>
          <a:p>
            <a:pPr lvl="1"/>
            <a:r>
              <a:rPr lang="en-US"/>
              <a:t>Error – The test didn’t conclude naturally for some reason</a:t>
            </a:r>
          </a:p>
          <a:p>
            <a:r>
              <a:rPr lang="en-US"/>
              <a:t>In this case we got an error</a:t>
            </a:r>
          </a:p>
          <a:p>
            <a:pPr lvl="1"/>
            <a:r>
              <a:rPr lang="en-US"/>
              <a:t>Our object’s __init__() method signature didn’t match the call</a:t>
            </a:r>
          </a:p>
          <a:p>
            <a:pPr lvl="1"/>
            <a:r>
              <a:rPr lang="en-US"/>
              <a:t>We may have to re-write our tests to overcome errors</a:t>
            </a:r>
          </a:p>
          <a:p>
            <a:pPr lvl="2"/>
            <a:r>
              <a:rPr lang="en-US"/>
              <a:t>Not necessary in this case as it’s a clear problem with the Widget</a:t>
            </a:r>
          </a:p>
          <a:p>
            <a:pPr lvl="2"/>
            <a:r>
              <a:rPr lang="en-US"/>
              <a:t>So let’s add a compatible method to the widget</a:t>
            </a:r>
          </a:p>
          <a:p>
            <a:r>
              <a:rPr lang="en-US"/>
              <a:t>If at first you don’t succeed …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Widget Revision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739775"/>
          </a:xfrm>
        </p:spPr>
        <p:txBody>
          <a:bodyPr/>
          <a:lstStyle/>
          <a:p>
            <a:r>
              <a:rPr lang="en-US"/>
              <a:t>Purpose of this revision was simply to lose the error</a:t>
            </a:r>
          </a:p>
          <a:p>
            <a:pPr lvl="1"/>
            <a:r>
              <a:rPr lang="en-US"/>
              <a:t>Not necessarily expecting success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587375" y="2268538"/>
            <a:ext cx="9493250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$ cat widget2.py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 widget2.py: the next simplest thing that can possibly error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__init__(self, title):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self.title = title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$ python test1.py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ERROR: runTest (__main__.DefaultWidgetSizeTestCase)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"test1.py", line 7, in runTest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self.assertEqual(widget.size(), (50, 50), 'incorrect default size')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AttributeError: Widget instance has no attribute 'size'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Ran 1 test in 0.001s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FAILED (errors=1)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Rats, We Got Errors Again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057400"/>
          </a:xfrm>
        </p:spPr>
        <p:txBody>
          <a:bodyPr/>
          <a:lstStyle/>
          <a:p>
            <a:r>
              <a:rPr lang="en-US"/>
              <a:t>But this is progress!</a:t>
            </a:r>
          </a:p>
          <a:p>
            <a:pPr lvl="1"/>
            <a:r>
              <a:rPr lang="en-US"/>
              <a:t>Now we know something else to change</a:t>
            </a:r>
          </a:p>
          <a:p>
            <a:pPr lvl="1"/>
            <a:r>
              <a:rPr lang="en-US"/>
              <a:t>There’s a </a:t>
            </a:r>
            <a:r>
              <a:rPr lang="en-US" b="1">
                <a:latin typeface="Courier New" charset="0"/>
              </a:rPr>
              <a:t>size()</a:t>
            </a:r>
            <a:r>
              <a:rPr lang="en-US"/>
              <a:t> method being called, dagnabbit</a:t>
            </a:r>
          </a:p>
          <a:p>
            <a:pPr lvl="2"/>
            <a:r>
              <a:rPr lang="en-US"/>
              <a:t>For now we’ll just provide a stub</a:t>
            </a:r>
          </a:p>
          <a:p>
            <a:pPr lvl="1"/>
            <a:r>
              <a:rPr lang="en-US"/>
              <a:t>We’ll also have to default the size</a:t>
            </a:r>
          </a:p>
          <a:p>
            <a:pPr lvl="2"/>
            <a:r>
              <a:rPr lang="en-US"/>
              <a:t>May as well change </a:t>
            </a:r>
            <a:r>
              <a:rPr lang="en-US" b="1">
                <a:latin typeface="Courier New" charset="0"/>
              </a:rPr>
              <a:t>__init__()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671513" y="3894138"/>
            <a:ext cx="8653462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 widget3.py: the simplest thing that can possibly fail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__init__(self, title, size=(50, 50)):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self.title = title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self._size = size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size(self):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pass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Real Failure!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5040313"/>
            <a:ext cx="9480550" cy="1065212"/>
          </a:xfrm>
        </p:spPr>
        <p:txBody>
          <a:bodyPr/>
          <a:lstStyle/>
          <a:p>
            <a:r>
              <a:rPr lang="en-US"/>
              <a:t>YAAAAAYYYY!!!!</a:t>
            </a:r>
          </a:p>
          <a:p>
            <a:pPr lvl="1"/>
            <a:r>
              <a:rPr lang="en-US"/>
              <a:t>Our test ran to completion for the first time</a:t>
            </a:r>
          </a:p>
          <a:p>
            <a:pPr lvl="1"/>
            <a:r>
              <a:rPr lang="en-US"/>
              <a:t>Who’d have thought a </a:t>
            </a:r>
            <a:r>
              <a:rPr lang="en-US" i="1"/>
              <a:t>failure</a:t>
            </a:r>
            <a:r>
              <a:rPr lang="en-US"/>
              <a:t> could be so exciting?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504825" y="1487488"/>
            <a:ext cx="890428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python test1.py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F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FAIL: runTest (__main__.DefaultWidgetSizeTestCase)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"test1.py", line 7, in runTest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self.assertEqual(widget.size(), (50, 50), 'incorrect default size')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AssertionError: incorrect default size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Ran 1 test in 0.001s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FAILED (failures=1)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Finally …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906588"/>
          </a:xfrm>
        </p:spPr>
        <p:txBody>
          <a:bodyPr/>
          <a:lstStyle/>
          <a:p>
            <a:r>
              <a:rPr lang="en-US"/>
              <a:t>So now we know the test fails</a:t>
            </a:r>
          </a:p>
          <a:p>
            <a:pPr lvl="1"/>
            <a:r>
              <a:rPr lang="en-US"/>
              <a:t>The size() method isn’t returning the size …</a:t>
            </a:r>
          </a:p>
          <a:p>
            <a:pPr lvl="1"/>
            <a:r>
              <a:rPr lang="en-US"/>
              <a:t>Which we might have anticipated</a:t>
            </a:r>
          </a:p>
          <a:p>
            <a:pPr lvl="2"/>
            <a:r>
              <a:rPr lang="en-US"/>
              <a:t>But didn’t need to, because our test pretty much told us what to do</a:t>
            </a:r>
          </a:p>
          <a:p>
            <a:r>
              <a:rPr lang="en-US"/>
              <a:t>One (final?) revision and we see our test finally succeeding!</a:t>
            </a:r>
          </a:p>
        </p:txBody>
      </p:sp>
      <p:sp>
        <p:nvSpPr>
          <p:cNvPr id="613380" name="Text Box 4"/>
          <p:cNvSpPr txBox="1">
            <a:spLocks noChangeArrowheads="1"/>
          </p:cNvSpPr>
          <p:nvPr/>
        </p:nvSpPr>
        <p:spPr bwMode="auto">
          <a:xfrm>
            <a:off x="587375" y="3276600"/>
            <a:ext cx="9409113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$ cat widget.py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 widget4.py: the simplest thing that can possibly work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Widget: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__init__(self, title, size=(50, 50)):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self.title = title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self._size = size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size(self):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return self._size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$ python test1.py 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.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Ran 1 test in 0.000s</a:t>
            </a: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95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OK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Isn’t This a Lot of Work for One Test?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740275"/>
          </a:xfrm>
        </p:spPr>
        <p:txBody>
          <a:bodyPr/>
          <a:lstStyle/>
          <a:p>
            <a:r>
              <a:rPr lang="en-US"/>
              <a:t>Not really – and think of the advantages</a:t>
            </a:r>
          </a:p>
          <a:p>
            <a:pPr lvl="1"/>
            <a:r>
              <a:rPr lang="en-US"/>
              <a:t>We have a known-working primitive Widget on which to build</a:t>
            </a:r>
          </a:p>
          <a:p>
            <a:pPr lvl="2"/>
            <a:r>
              <a:rPr lang="en-US"/>
              <a:t>Or would you rather crank our something that doesn’t work?</a:t>
            </a:r>
          </a:p>
          <a:p>
            <a:pPr lvl="2"/>
            <a:r>
              <a:rPr lang="en-US"/>
              <a:t>That would have been </a:t>
            </a:r>
            <a:r>
              <a:rPr lang="en-US" i="1"/>
              <a:t>much</a:t>
            </a:r>
            <a:r>
              <a:rPr lang="en-US"/>
              <a:t> quicker</a:t>
            </a:r>
          </a:p>
          <a:p>
            <a:pPr lvl="3"/>
            <a:r>
              <a:rPr lang="en-US"/>
              <a:t>In the beginning, at least</a:t>
            </a:r>
          </a:p>
          <a:p>
            <a:pPr lvl="1"/>
            <a:r>
              <a:rPr lang="en-US"/>
              <a:t>We are starting to understand the significance of unit testing</a:t>
            </a:r>
          </a:p>
          <a:p>
            <a:r>
              <a:rPr lang="en-US"/>
              <a:t>Doesn’t this create an awful lot of files?</a:t>
            </a:r>
          </a:p>
          <a:p>
            <a:pPr lvl="1"/>
            <a:r>
              <a:rPr lang="en-US"/>
              <a:t>It would if we had to build all our tests this way</a:t>
            </a:r>
          </a:p>
          <a:p>
            <a:pPr lvl="1"/>
            <a:r>
              <a:rPr lang="en-US"/>
              <a:t>But fortunately, the </a:t>
            </a:r>
            <a:r>
              <a:rPr lang="en-US" b="1">
                <a:latin typeface="Courier New" charset="0"/>
              </a:rPr>
              <a:t>unittest</a:t>
            </a:r>
            <a:r>
              <a:rPr lang="en-US"/>
              <a:t> framework allows you to bundle them</a:t>
            </a:r>
          </a:p>
          <a:p>
            <a:r>
              <a:rPr lang="en-US"/>
              <a:t>Rather than overriding </a:t>
            </a:r>
            <a:r>
              <a:rPr lang="en-US">
                <a:latin typeface="Courier New" charset="0"/>
              </a:rPr>
              <a:t>RunTest()</a:t>
            </a:r>
            <a:r>
              <a:rPr lang="en-US"/>
              <a:t>, define multiple </a:t>
            </a:r>
            <a:r>
              <a:rPr lang="en-US">
                <a:latin typeface="Courier New" charset="0"/>
              </a:rPr>
              <a:t>testXXX()</a:t>
            </a:r>
            <a:r>
              <a:rPr lang="en-US"/>
              <a:t> methods</a:t>
            </a:r>
          </a:p>
          <a:p>
            <a:pPr lvl="1"/>
            <a:r>
              <a:rPr lang="en-US"/>
              <a:t>The standard </a:t>
            </a:r>
            <a:r>
              <a:rPr lang="en-US" b="1">
                <a:latin typeface="Courier New" charset="0"/>
              </a:rPr>
              <a:t>runTest()</a:t>
            </a:r>
            <a:r>
              <a:rPr lang="en-US"/>
              <a:t> will run each one</a:t>
            </a:r>
          </a:p>
          <a:p>
            <a:pPr lvl="1"/>
            <a:r>
              <a:rPr lang="en-US"/>
              <a:t>Printing consolidated results</a:t>
            </a:r>
          </a:p>
          <a:p>
            <a:pPr lvl="1"/>
            <a:r>
              <a:rPr lang="en-US"/>
              <a:t>It’s all rather friendly, really …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a Test Needs Fixtures Set Up?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044825"/>
          </a:xfrm>
        </p:spPr>
        <p:txBody>
          <a:bodyPr/>
          <a:lstStyle/>
          <a:p>
            <a:r>
              <a:rPr lang="en-US"/>
              <a:t>The </a:t>
            </a:r>
            <a:r>
              <a:rPr lang="en-US">
                <a:latin typeface="Courier New" charset="0"/>
              </a:rPr>
              <a:t>TestCase</a:t>
            </a:r>
            <a:r>
              <a:rPr lang="en-US"/>
              <a:t> class will run a method before the test</a:t>
            </a:r>
          </a:p>
          <a:p>
            <a:pPr lvl="1"/>
            <a:r>
              <a:rPr lang="en-US"/>
              <a:t>It will also run a method afterwards</a:t>
            </a:r>
          </a:p>
          <a:p>
            <a:pPr lvl="1"/>
            <a:r>
              <a:rPr lang="en-US"/>
              <a:t>Whether the test succeeds or not</a:t>
            </a:r>
          </a:p>
          <a:p>
            <a:r>
              <a:rPr lang="en-US"/>
              <a:t>If many tests have common </a:t>
            </a:r>
            <a:r>
              <a:rPr lang="en-US">
                <a:latin typeface="Courier New" charset="0"/>
              </a:rPr>
              <a:t>setUp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tearDown</a:t>
            </a:r>
            <a:r>
              <a:rPr lang="en-US"/>
              <a:t> requirements?</a:t>
            </a:r>
          </a:p>
          <a:p>
            <a:pPr lvl="1"/>
            <a:r>
              <a:rPr lang="en-US"/>
              <a:t>Define a </a:t>
            </a:r>
            <a:r>
              <a:rPr lang="en-US" b="1">
                <a:latin typeface="Courier New" charset="0"/>
              </a:rPr>
              <a:t>TestCase</a:t>
            </a:r>
            <a:r>
              <a:rPr lang="en-US"/>
              <a:t> subclass with those methods installed</a:t>
            </a:r>
          </a:p>
          <a:p>
            <a:pPr lvl="1"/>
            <a:r>
              <a:rPr lang="en-US"/>
              <a:t>Then let your real tests subclass from that</a:t>
            </a:r>
          </a:p>
          <a:p>
            <a:r>
              <a:rPr lang="en-US"/>
              <a:t>Note that </a:t>
            </a:r>
            <a:r>
              <a:rPr lang="en-US">
                <a:latin typeface="Courier New" charset="0"/>
              </a:rPr>
              <a:t>setUp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tearDown</a:t>
            </a:r>
            <a:r>
              <a:rPr lang="en-US"/>
              <a:t> are run before and after </a:t>
            </a:r>
            <a:r>
              <a:rPr lang="en-US" i="1"/>
              <a:t>each</a:t>
            </a:r>
            <a:r>
              <a:rPr lang="en-US"/>
              <a:t> individual test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(Slightly) More Comprehensive Set of Tests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739775"/>
          </a:xfrm>
        </p:spPr>
        <p:txBody>
          <a:bodyPr/>
          <a:lstStyle/>
          <a:p>
            <a:r>
              <a:rPr lang="en-US"/>
              <a:t>Note that we write these tests </a:t>
            </a:r>
            <a:r>
              <a:rPr lang="en-US" i="1"/>
              <a:t>before</a:t>
            </a:r>
            <a:r>
              <a:rPr lang="en-US"/>
              <a:t> we make any changes to </a:t>
            </a:r>
            <a:r>
              <a:rPr lang="en-US">
                <a:latin typeface="Courier New" charset="0"/>
              </a:rPr>
              <a:t>widget.py</a:t>
            </a:r>
          </a:p>
          <a:p>
            <a:pPr lvl="1"/>
            <a:r>
              <a:rPr lang="en-US"/>
              <a:t>Because they are going to tell us what changes we need to make!</a:t>
            </a: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587375" y="2325688"/>
            <a:ext cx="915670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$ cat test2.py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import unittest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from widget import Widget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WidgetTestCase(unittest.TestCase):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setUp(self):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self.widget = Widget('The widget')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tearDown(self):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self.widget.dispose()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self.widget = None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testDefaultSize(self):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self.failUnless(self.widget.size() == (50,50),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        'incorrect default size')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testResize(self):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self.widget.resize(100,150)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self.failUnless(self.widget.size() == (100,150),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                'wrong size after resize')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3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if __name__ == "__main__":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300" b="1">
                <a:solidFill>
                  <a:schemeClr val="tx1"/>
                </a:solidFill>
                <a:latin typeface="Courier New" charset="0"/>
                <a:cs typeface="Arial" charset="0"/>
              </a:rPr>
              <a:t>    unittest.main()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the Tests, To the Tests!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6383338"/>
            <a:ext cx="9480550" cy="735012"/>
          </a:xfrm>
        </p:spPr>
        <p:txBody>
          <a:bodyPr/>
          <a:lstStyle/>
          <a:p>
            <a:r>
              <a:rPr lang="en-US"/>
              <a:t>Are we downhearted?</a:t>
            </a:r>
          </a:p>
          <a:p>
            <a:pPr lvl="1"/>
            <a:r>
              <a:rPr lang="en-US"/>
              <a:t>No – the changes are screaming out at us!</a:t>
            </a: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587375" y="1243013"/>
            <a:ext cx="9240838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$ python test2.py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EEE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ERROR: testDefaultSize (__main__.WidgetTestCase)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"test2.py", line 9, in tearDown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  self.widget.dispose()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AttributeError: Widget instance has no attribute 'dispose'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1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ERROR: testResize (__main__.WidgetTestCase)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"test2.py", line 17, in testResize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  self.widget.resize(100,150)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AttributeError: Widget instance has no attribute 'resize'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1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======================================================================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ERROR: testResize (__main__.WidgetTestCase)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Traceback (most recent call last):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File "test2.py", line 9, in tearDown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    self.widget.dispose()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AttributeError: Widget instance has no attribute 'dispose'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1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Ran 2 tests in 0.002s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1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100" b="1">
                <a:solidFill>
                  <a:schemeClr val="tx1"/>
                </a:solidFill>
                <a:latin typeface="Courier New" charset="0"/>
                <a:cs typeface="Arial" charset="0"/>
              </a:rPr>
              <a:t>FAILED (errors=3)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and Overview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Python’s Assignment Semantics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057400"/>
          </a:xfrm>
        </p:spPr>
        <p:txBody>
          <a:bodyPr/>
          <a:lstStyle/>
          <a:p>
            <a:r>
              <a:rPr lang="en-US"/>
              <a:t>Python variables are COMPLETELY different from C++ variables</a:t>
            </a:r>
          </a:p>
          <a:p>
            <a:pPr lvl="1"/>
            <a:r>
              <a:rPr lang="en-US"/>
              <a:t>They are bound inside some </a:t>
            </a:r>
            <a:r>
              <a:rPr lang="en-US" i="1"/>
              <a:t>namespace</a:t>
            </a:r>
            <a:r>
              <a:rPr lang="en-US"/>
              <a:t> (which one?)</a:t>
            </a:r>
          </a:p>
          <a:p>
            <a:pPr lvl="1"/>
            <a:r>
              <a:rPr lang="en-US"/>
              <a:t>The names are </a:t>
            </a:r>
            <a:r>
              <a:rPr lang="en-US" i="1"/>
              <a:t>references</a:t>
            </a:r>
            <a:r>
              <a:rPr lang="en-US"/>
              <a:t> to values</a:t>
            </a:r>
          </a:p>
          <a:p>
            <a:pPr lvl="1"/>
            <a:r>
              <a:rPr lang="en-US"/>
              <a:t>The value determines the type, </a:t>
            </a:r>
            <a:r>
              <a:rPr lang="en-US" i="1"/>
              <a:t>not</a:t>
            </a:r>
            <a:r>
              <a:rPr lang="en-US"/>
              <a:t> the name</a:t>
            </a:r>
          </a:p>
          <a:p>
            <a:pPr lvl="2"/>
            <a:r>
              <a:rPr lang="en-US"/>
              <a:t>Values of any type can be bound to any name</a:t>
            </a:r>
          </a:p>
          <a:p>
            <a:pPr lvl="1"/>
            <a:r>
              <a:rPr lang="en-US"/>
              <a:t>Names are created if necessary, then bound or re-bound to new value</a:t>
            </a:r>
          </a:p>
        </p:txBody>
      </p:sp>
      <p:pic>
        <p:nvPicPr>
          <p:cNvPr id="588804" name="Picture 4" descr="CAXG15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4422775"/>
            <a:ext cx="539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8805" name="Picture 5" descr="CAM2X5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">
            <a:off x="3489325" y="3621088"/>
            <a:ext cx="2671763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8806" name="Line 6"/>
          <p:cNvSpPr>
            <a:spLocks noChangeShapeType="1"/>
          </p:cNvSpPr>
          <p:nvPr/>
        </p:nvSpPr>
        <p:spPr bwMode="auto">
          <a:xfrm flipV="1">
            <a:off x="6869113" y="5786438"/>
            <a:ext cx="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5264150" y="6326188"/>
            <a:ext cx="3192463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Object of type &lt;type ‘int’&gt;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Add the </a:t>
            </a:r>
            <a:r>
              <a:rPr lang="en-US">
                <a:latin typeface="Courier New" charset="0"/>
              </a:rPr>
              <a:t>dispose()</a:t>
            </a:r>
            <a:r>
              <a:rPr lang="en-US"/>
              <a:t> and </a:t>
            </a:r>
            <a:r>
              <a:rPr lang="en-US">
                <a:latin typeface="Courier New" charset="0"/>
              </a:rPr>
              <a:t>resize()</a:t>
            </a:r>
            <a:r>
              <a:rPr lang="en-US"/>
              <a:t> methods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073150"/>
          </a:xfrm>
        </p:spPr>
        <p:txBody>
          <a:bodyPr/>
          <a:lstStyle/>
          <a:p>
            <a:r>
              <a:rPr lang="en-US"/>
              <a:t>To start with, these can be quite simple</a:t>
            </a:r>
          </a:p>
          <a:p>
            <a:pPr lvl="1"/>
            <a:r>
              <a:rPr lang="en-US"/>
              <a:t>That’s called British understatement </a:t>
            </a:r>
            <a:r>
              <a:rPr lang="en-US">
                <a:sym typeface="Wingdings" charset="0"/>
              </a:rPr>
              <a:t></a:t>
            </a:r>
          </a:p>
          <a:p>
            <a:pPr lvl="4"/>
            <a:endParaRPr lang="en-US"/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420688" y="2179638"/>
            <a:ext cx="9491662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$ cat widget5.py 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 widget5.py: A more complex but still working widget (we hope)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#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class Widget: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__init__(self, title, size=(50, 50)):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self.title = title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self._size = size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size(self):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return self._size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resize(self, height, width):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self._size = (height, width)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def dispose(self):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        pass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$ python test2.py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..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----------------------------------------------------------------------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Ran 2 tests in 0.000s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1500" b="1">
              <a:solidFill>
                <a:schemeClr val="tx1"/>
              </a:solidFill>
              <a:latin typeface="Courier New" charset="0"/>
              <a:cs typeface="Arial" charset="0"/>
            </a:endParaRP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  <a:latin typeface="Courier New" charset="0"/>
                <a:cs typeface="Arial" charset="0"/>
              </a:rPr>
              <a:t>OK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Higher-Level Test Groupings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716338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latin typeface="Courier New" charset="0"/>
              </a:rPr>
              <a:t>unittest.TestCase</a:t>
            </a:r>
            <a:r>
              <a:rPr lang="en-US"/>
              <a:t> can house a number of individual tests</a:t>
            </a:r>
          </a:p>
          <a:p>
            <a:pPr lvl="1"/>
            <a:r>
              <a:rPr lang="en-US"/>
              <a:t>With common </a:t>
            </a:r>
            <a:r>
              <a:rPr lang="en-US" b="1">
                <a:latin typeface="Courier New" charset="0"/>
              </a:rPr>
              <a:t>setUp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tearDown</a:t>
            </a:r>
            <a:r>
              <a:rPr lang="en-US"/>
              <a:t> requirements</a:t>
            </a:r>
          </a:p>
          <a:p>
            <a:pPr lvl="1"/>
            <a:r>
              <a:rPr lang="en-US"/>
              <a:t>You can create an instance to run just one of the tests</a:t>
            </a:r>
          </a:p>
          <a:p>
            <a:pPr lvl="2"/>
            <a:r>
              <a:rPr lang="en-US"/>
              <a:t>Simply give the test methd name as a creator argument</a:t>
            </a:r>
          </a:p>
          <a:p>
            <a:pPr lvl="2"/>
            <a:r>
              <a:rPr lang="en-US" i="1"/>
              <a:t>E.g.</a:t>
            </a:r>
            <a:r>
              <a:rPr lang="en-US"/>
              <a:t> </a:t>
            </a:r>
            <a:r>
              <a:rPr lang="en-US" b="1">
                <a:latin typeface="Courier New" charset="0"/>
              </a:rPr>
              <a:t>resizeTestCase = WidgetTestCase('testResize')</a:t>
            </a:r>
            <a:r>
              <a:rPr lang="en-US"/>
              <a:t> </a:t>
            </a:r>
            <a:endParaRPr lang="en-US" i="1"/>
          </a:p>
          <a:p>
            <a:r>
              <a:rPr lang="en-US">
                <a:latin typeface="Courier New" charset="0"/>
              </a:rPr>
              <a:t>TestCase</a:t>
            </a:r>
            <a:r>
              <a:rPr lang="en-US"/>
              <a:t> instances can be grouped together in a </a:t>
            </a:r>
            <a:r>
              <a:rPr lang="en-US">
                <a:latin typeface="Courier New" charset="0"/>
              </a:rPr>
              <a:t>unittest.TestSuite</a:t>
            </a:r>
          </a:p>
          <a:p>
            <a:pPr lvl="1"/>
            <a:r>
              <a:rPr lang="en-US"/>
              <a:t>Often in functions for testing convenience</a:t>
            </a:r>
          </a:p>
          <a:p>
            <a:pPr lvl="1"/>
            <a:r>
              <a:rPr lang="en-US"/>
              <a:t>In fact, you can also add a TestSuite to a TestSuite</a:t>
            </a:r>
          </a:p>
          <a:p>
            <a:r>
              <a:rPr lang="en-US"/>
              <a:t>There’s more</a:t>
            </a:r>
          </a:p>
          <a:p>
            <a:pPr lvl="1"/>
            <a:r>
              <a:rPr lang="en-US"/>
              <a:t>But I hope by now you will be encouraged to read the documentation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Course Summary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OK, Let’s See How You Did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211388"/>
          </a:xfrm>
        </p:spPr>
        <p:txBody>
          <a:bodyPr/>
          <a:lstStyle/>
          <a:p>
            <a:r>
              <a:rPr lang="en-US"/>
              <a:t>On the following two slides are two versions of the same program</a:t>
            </a:r>
          </a:p>
          <a:p>
            <a:r>
              <a:rPr lang="en-US"/>
              <a:t>It analyzes text, counting the number of occurrences of each word</a:t>
            </a:r>
          </a:p>
          <a:p>
            <a:r>
              <a:rPr lang="en-US"/>
              <a:t>Once the text is analyzed it prints out the words in alphabetical order with the occurrence count for each</a:t>
            </a:r>
          </a:p>
          <a:p>
            <a:r>
              <a:rPr lang="en-US"/>
              <a:t>This </a:t>
            </a:r>
            <a:r>
              <a:rPr lang="en-US" i="1"/>
              <a:t>should</a:t>
            </a:r>
            <a:r>
              <a:rPr lang="en-US"/>
              <a:t> make some sort of sense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570038"/>
            <a:ext cx="9294812" cy="46132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7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200" b="0" i="1">
                <a:latin typeface="Courier New" charset="0"/>
              </a:rPr>
              <a:t>	   </a:t>
            </a: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1  counter = {}                    # create empty dictionary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2  file = open("walrus.txt")       # open file for input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3  while 1:                        # forever ...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4      line = file.readline()      # read the next line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5      if line == "":              # end of file?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6          break                   # yes: terminate loop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7      for w in line.split():      # for each word in line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8          if counter.has_key(w):  # seen this word before?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9              counter[w] += 1     # yes: add one to count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10          else: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11              counter[w] = 1      # no: set count of one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12  file.close()                    # tidy up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13    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14  words = counter.keys()          # extract list of words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15  words.sort()                    # sort the list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16  for w in words:                 # for each word in list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17      print w, counter[w]         # print word and count</a:t>
            </a: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Note the rather contorted file access logic</a:t>
            </a:r>
          </a:p>
          <a:p>
            <a:pPr lvl="1">
              <a:lnSpc>
                <a:spcPct val="75000"/>
              </a:lnSpc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is a pre-Python 2.2 program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773113" y="5380038"/>
            <a:ext cx="8382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4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Real (Old) Python Code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600200"/>
            <a:ext cx="9445625" cy="24765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7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  <a:tab pos="9409113" algn="l"/>
              </a:tabLst>
            </a:pPr>
            <a:r>
              <a:rPr lang="en-GB" sz="1200" b="0" i="1">
                <a:latin typeface="Courier New" charset="0"/>
              </a:rPr>
              <a:t>	   </a:t>
            </a: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1  counter = {}                    # create empty dictionary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2  file = open("walrus.txt")       # open file for input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3  for line in file:               # iterate over lines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4      for w in line.split():      # for each word in line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5          if w in counter:        # seen this word before?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6              counter[w] += 1     # yes: add one to its count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7          else: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8              counter[w] = 1      # no:  establish count of one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 9  file.close()                    # tidy up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10    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11  for w in sorted(counter.keys()):# for each word in the list</a:t>
            </a:r>
            <a:br>
              <a:rPr lang="en-GB" sz="1800" i="1">
                <a:solidFill>
                  <a:schemeClr val="tx1"/>
                </a:solidFill>
                <a:latin typeface="Courier New" charset="0"/>
              </a:rPr>
            </a:br>
            <a:r>
              <a:rPr lang="en-GB" sz="1800" i="1">
                <a:solidFill>
                  <a:schemeClr val="tx1"/>
                </a:solidFill>
                <a:latin typeface="Courier New" charset="0"/>
              </a:rPr>
              <a:t> 12      print w, counter[w]         # print word and its count</a:t>
            </a:r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360363" y="4649788"/>
            <a:ext cx="948055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83" tIns="50392" rIns="100783" bIns="50392">
            <a:spAutoFit/>
          </a:bodyPr>
          <a:lstStyle/>
          <a:p>
            <a:pPr marL="254000" indent="-254000" defTabSz="1008063" hangingPunct="1">
              <a:lnSpc>
                <a:spcPct val="100000"/>
              </a:lnSpc>
              <a:spcBef>
                <a:spcPts val="1538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en-GB" sz="2000" b="1">
                <a:solidFill>
                  <a:schemeClr val="tx1"/>
                </a:solidFill>
                <a:cs typeface="Arial" charset="0"/>
              </a:rPr>
              <a:t>Logic is now rather clearer</a:t>
            </a:r>
          </a:p>
          <a:p>
            <a:pPr marL="254000" indent="-254000" defTabSz="1008063" hangingPunct="1">
              <a:lnSpc>
                <a:spcPct val="100000"/>
              </a:lnSpc>
              <a:spcBef>
                <a:spcPts val="1538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en-GB" sz="2000" b="1">
                <a:solidFill>
                  <a:schemeClr val="tx1"/>
                </a:solidFill>
                <a:cs typeface="Arial" charset="0"/>
              </a:rPr>
              <a:t>Code is also smaller</a:t>
            </a:r>
          </a:p>
          <a:p>
            <a:pPr marL="755650" lvl="1" indent="-376238" defTabSz="1008063" hangingPunct="1">
              <a:lnSpc>
                <a:spcPct val="100000"/>
              </a:lnSpc>
              <a:spcBef>
                <a:spcPts val="225"/>
              </a:spcBef>
              <a:buClr>
                <a:schemeClr val="accent2"/>
              </a:buClr>
              <a:buSzTx/>
              <a:buFont typeface="Arial" charset="0"/>
              <a:buChar char="—"/>
            </a:pPr>
            <a:r>
              <a:rPr lang="en-GB" sz="2000">
                <a:solidFill>
                  <a:schemeClr val="tx1"/>
                </a:solidFill>
                <a:ea typeface="Arial" charset="0"/>
                <a:cs typeface="Arial" charset="0"/>
              </a:rPr>
              <a:t>Less to go wrong</a:t>
            </a:r>
          </a:p>
          <a:p>
            <a:pPr marL="755650" lvl="1" indent="-376238" defTabSz="1008063" hangingPunct="1">
              <a:lnSpc>
                <a:spcPct val="100000"/>
              </a:lnSpc>
              <a:spcBef>
                <a:spcPts val="225"/>
              </a:spcBef>
              <a:buClr>
                <a:schemeClr val="accent2"/>
              </a:buClr>
              <a:buSzTx/>
              <a:buFont typeface="Arial" charset="0"/>
              <a:buChar char="—"/>
            </a:pPr>
            <a:r>
              <a:rPr lang="en-GB" sz="2000">
                <a:solidFill>
                  <a:schemeClr val="tx1"/>
                </a:solidFill>
                <a:ea typeface="Arial" charset="0"/>
                <a:cs typeface="Arial" charset="0"/>
              </a:rPr>
              <a:t>Easier to maintain</a:t>
            </a:r>
          </a:p>
          <a:p>
            <a:pPr marL="254000" indent="-254000" defTabSz="1008063" hangingPunct="1">
              <a:lnSpc>
                <a:spcPct val="100000"/>
              </a:lnSpc>
              <a:spcBef>
                <a:spcPts val="1538"/>
              </a:spcBef>
              <a:buClr>
                <a:schemeClr val="accent2"/>
              </a:buClr>
              <a:buSzPct val="115000"/>
              <a:buFont typeface="Arial" charset="0"/>
              <a:buChar char="•"/>
            </a:pPr>
            <a:r>
              <a:rPr lang="en-GB" sz="2000" b="1">
                <a:solidFill>
                  <a:schemeClr val="tx1"/>
                </a:solidFill>
                <a:cs typeface="Arial" charset="0"/>
              </a:rPr>
              <a:t>Further compressions would be possible</a:t>
            </a:r>
          </a:p>
          <a:p>
            <a:pPr marL="1122363" lvl="2" indent="-239713" defTabSz="1008063" hangingPunct="1">
              <a:lnSpc>
                <a:spcPct val="100000"/>
              </a:lnSpc>
              <a:spcBef>
                <a:spcPts val="225"/>
              </a:spcBef>
              <a:buClr>
                <a:schemeClr val="accent2"/>
              </a:buClr>
              <a:buSzTx/>
              <a:buFont typeface="Arial" charset="0"/>
              <a:buChar char="–"/>
            </a:pPr>
            <a:r>
              <a:rPr lang="en-GB" sz="2000">
                <a:solidFill>
                  <a:schemeClr val="tx1"/>
                </a:solidFill>
                <a:ea typeface="Arial" charset="0"/>
                <a:cs typeface="Arial" charset="0"/>
              </a:rPr>
              <a:t>The </a:t>
            </a:r>
            <a:r>
              <a:rPr lang="ja-JP" altLang="en-GB" sz="2000">
                <a:solidFill>
                  <a:schemeClr val="tx1"/>
                </a:solidFill>
                <a:latin typeface="Arial"/>
                <a:ea typeface="Arial" charset="0"/>
                <a:cs typeface="Arial" charset="0"/>
              </a:rPr>
              <a:t>“</a:t>
            </a:r>
            <a:r>
              <a:rPr lang="en-GB" sz="2000">
                <a:solidFill>
                  <a:schemeClr val="tx1"/>
                </a:solidFill>
                <a:ea typeface="Arial" charset="0"/>
                <a:cs typeface="Arial" charset="0"/>
              </a:rPr>
              <a:t>Python way</a:t>
            </a:r>
            <a:r>
              <a:rPr lang="ja-JP" altLang="en-GB" sz="2000">
                <a:solidFill>
                  <a:schemeClr val="tx1"/>
                </a:solidFill>
                <a:latin typeface="Arial"/>
                <a:ea typeface="Arial" charset="0"/>
                <a:cs typeface="Arial" charset="0"/>
              </a:rPr>
              <a:t>”</a:t>
            </a:r>
            <a:r>
              <a:rPr lang="en-GB" sz="2000">
                <a:solidFill>
                  <a:schemeClr val="tx1"/>
                </a:solidFill>
                <a:ea typeface="Arial" charset="0"/>
                <a:cs typeface="Arial" charset="0"/>
              </a:rPr>
              <a:t> values clarity over compactness</a:t>
            </a:r>
          </a:p>
        </p:txBody>
      </p:sp>
      <p:sp>
        <p:nvSpPr>
          <p:cNvPr id="446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Same Algorithm Updated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Input and Output of the Program</a:t>
            </a: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493838"/>
            <a:ext cx="9480550" cy="22637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1313" indent="-34131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	If the file </a:t>
            </a:r>
            <a:r>
              <a:rPr lang="en-GB" b="0">
                <a:solidFill>
                  <a:schemeClr val="tx1"/>
                </a:solidFill>
                <a:latin typeface="Courier New" charset="0"/>
              </a:rPr>
              <a:t>walrus.txt</a:t>
            </a:r>
            <a:r>
              <a:rPr lang="en-GB">
                <a:solidFill>
                  <a:schemeClr val="tx1"/>
                </a:solidFill>
              </a:rPr>
              <a:t> contains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the following text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endParaRPr lang="en-GB">
              <a:solidFill>
                <a:schemeClr val="tx1"/>
              </a:solidFill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>
                <a:solidFill>
                  <a:schemeClr val="tx1"/>
                </a:solidFill>
              </a:rPr>
              <a:t>	the time has come the walrus said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to speak of many things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of sailing ships and sealing wax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of cabbages and kings</a:t>
            </a:r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192713" y="1493838"/>
            <a:ext cx="4310062" cy="52609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1313" indent="-34131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400">
                <a:solidFill>
                  <a:schemeClr val="tx1"/>
                </a:solidFill>
              </a:rPr>
              <a:t>	</a:t>
            </a:r>
            <a:r>
              <a:rPr lang="en-GB">
                <a:solidFill>
                  <a:schemeClr val="tx1"/>
                </a:solidFill>
              </a:rPr>
              <a:t>The output of the program will be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>
                <a:solidFill>
                  <a:schemeClr val="tx1"/>
                </a:solidFill>
              </a:rPr>
              <a:t>	and 2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cabbages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come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has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kings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many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of 3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said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sailing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sealing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ships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speak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the 2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things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time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to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walrus 1</a:t>
            </a:r>
            <a:br>
              <a:rPr lang="en-GB" i="1">
                <a:solidFill>
                  <a:schemeClr val="tx1"/>
                </a:solidFill>
              </a:rPr>
            </a:br>
            <a:r>
              <a:rPr lang="en-GB" i="1">
                <a:solidFill>
                  <a:schemeClr val="tx1"/>
                </a:solidFill>
              </a:rPr>
              <a:t>wax 1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3413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975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course is designed to provide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Reading/writing familiarity with Python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Understanding of the basic data types and operations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Appreciation of object-oriented programming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Insight into various standard library modules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ability to keep code appropriately simple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 understanding of how the interpreter works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ja-JP" altLang="en-GB">
                <a:latin typeface="Arial"/>
              </a:rPr>
              <a:t>“</a:t>
            </a:r>
            <a:r>
              <a:rPr lang="en-GB"/>
              <a:t>Underneath the hood</a:t>
            </a:r>
            <a:r>
              <a:rPr lang="ja-JP" altLang="en-GB">
                <a:latin typeface="Arial"/>
              </a:rPr>
              <a:t>”</a:t>
            </a:r>
            <a:endParaRPr lang="en-GB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There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s a huge amount to learn about the standard library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And learning it will save you </a:t>
            </a:r>
            <a:r>
              <a:rPr lang="en-GB" i="1">
                <a:solidFill>
                  <a:schemeClr val="tx1"/>
                </a:solidFill>
              </a:rPr>
              <a:t>lots</a:t>
            </a:r>
            <a:r>
              <a:rPr lang="en-GB">
                <a:solidFill>
                  <a:schemeClr val="tx1"/>
                </a:solidFill>
              </a:rPr>
              <a:t> of time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If you need more, feel free to ask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Email 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info@holdenweb.com</a:t>
            </a:r>
            <a:endParaRPr lang="en-GB" sz="2400" b="1">
              <a:solidFill>
                <a:schemeClr val="tx1"/>
              </a:solidFill>
              <a:latin typeface="Courier New" charset="0"/>
              <a:hlinkClick r:id="rId3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We are </a:t>
            </a:r>
            <a:r>
              <a:rPr lang="en-GB" i="1">
                <a:solidFill>
                  <a:schemeClr val="tx1"/>
                </a:solidFill>
              </a:rPr>
              <a:t>always</a:t>
            </a:r>
            <a:r>
              <a:rPr lang="en-GB">
                <a:solidFill>
                  <a:schemeClr val="tx1"/>
                </a:solidFill>
              </a:rPr>
              <a:t> happy to hear from students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And can save you time as you climb the learning curve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200"/>
              <a:t>Not Really the End:</a:t>
            </a:r>
            <a:br>
              <a:rPr lang="en-GB" sz="2200"/>
            </a:br>
            <a:r>
              <a:rPr lang="en-GB" sz="2200"/>
              <a:t>Actually Only the Beginning</a:t>
            </a:r>
            <a:endParaRPr lang="en-US" sz="22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98438" y="392113"/>
            <a:ext cx="8593137" cy="369887"/>
          </a:xfr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</a:pPr>
            <a:r>
              <a:rPr lang="en-GB"/>
              <a:t>Help Is Available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300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comp.lang.python</a:t>
            </a:r>
            <a:r>
              <a:rPr lang="en-GB"/>
              <a:t> is friendly and helpful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Attend the annual PyCon for tutorials and talks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Next run March 2009, in Chicago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Local conferences are becoming more popular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Consider starting a local user group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might be surprised at the response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quick reference sheet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is available:</a:t>
            </a:r>
            <a:br>
              <a:rPr lang="en-GB"/>
            </a:br>
            <a:r>
              <a:rPr lang="en-GB">
                <a:latin typeface="Courier New" charset="0"/>
              </a:rPr>
              <a:t>http://www.limsi.fr/Individu/pointal/python/pqrc/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at 15 pages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larger than you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d expect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Evaluation is Important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77913" y="1473200"/>
            <a:ext cx="7918450" cy="123983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Please fill out both sides of the form</a:t>
            </a:r>
          </a:p>
          <a:p>
            <a:r>
              <a:rPr lang="en-US">
                <a:solidFill>
                  <a:schemeClr val="tx1"/>
                </a:solidFill>
              </a:rPr>
              <a:t>Your comments will help us improve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Which we are always keen to do!</a:t>
            </a:r>
          </a:p>
        </p:txBody>
      </p:sp>
      <p:pic>
        <p:nvPicPr>
          <p:cNvPr id="351240" name="Picture 8" descr="EvalFor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0313" y="2941638"/>
            <a:ext cx="6248400" cy="40163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Copies </a:t>
            </a:r>
            <a:r>
              <a:rPr lang="en-US" i="1"/>
              <a:t>References</a:t>
            </a:r>
            <a:r>
              <a:rPr lang="en-US"/>
              <a:t>, Not values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150938"/>
          </a:xfrm>
        </p:spPr>
        <p:txBody>
          <a:bodyPr/>
          <a:lstStyle/>
          <a:p>
            <a:r>
              <a:rPr lang="en-US" dirty="0"/>
              <a:t>No data movement is </a:t>
            </a:r>
            <a:r>
              <a:rPr lang="en-US" i="1" dirty="0"/>
              <a:t>ever</a:t>
            </a:r>
            <a:r>
              <a:rPr lang="en-US" dirty="0"/>
              <a:t> involved in assignment</a:t>
            </a:r>
          </a:p>
          <a:p>
            <a:r>
              <a:rPr lang="en-US" dirty="0"/>
              <a:t>Consider        </a:t>
            </a:r>
            <a:r>
              <a:rPr lang="en-US" sz="3600" i="1" dirty="0">
                <a:latin typeface="Courier New" charset="0"/>
              </a:rPr>
              <a:t>b = a</a:t>
            </a:r>
            <a:endParaRPr lang="en-US" sz="3600" dirty="0">
              <a:latin typeface="Courier New" charset="0"/>
            </a:endParaRPr>
          </a:p>
        </p:txBody>
      </p:sp>
      <p:pic>
        <p:nvPicPr>
          <p:cNvPr id="590852" name="Picture 4" descr="CAFLA87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09875"/>
            <a:ext cx="4057650" cy="21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0853" name="Picture 5" descr="CAQFZ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4452938"/>
            <a:ext cx="4211638" cy="18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0854" name="Text Box 6"/>
          <p:cNvSpPr txBox="1">
            <a:spLocks noChangeArrowheads="1"/>
          </p:cNvSpPr>
          <p:nvPr/>
        </p:nvSpPr>
        <p:spPr bwMode="auto">
          <a:xfrm>
            <a:off x="392113" y="5532438"/>
            <a:ext cx="45847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500">
                <a:solidFill>
                  <a:schemeClr val="tx1"/>
                </a:solidFill>
              </a:rPr>
              <a:t>Note that </a:t>
            </a:r>
            <a:r>
              <a:rPr lang="en-US" sz="1500" i="1">
                <a:solidFill>
                  <a:schemeClr val="tx1"/>
                </a:solidFill>
              </a:rPr>
              <a:t>b</a:t>
            </a:r>
            <a:r>
              <a:rPr lang="en-US" sz="1500">
                <a:solidFill>
                  <a:schemeClr val="tx1"/>
                </a:solidFill>
              </a:rPr>
              <a:t> may or may not exist before this binding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If it does, any existing binding is overwritten</a:t>
            </a:r>
            <a:br>
              <a:rPr lang="en-US" sz="1500">
                <a:solidFill>
                  <a:schemeClr val="tx1"/>
                </a:solidFill>
              </a:rPr>
            </a:br>
            <a:r>
              <a:rPr lang="en-US" sz="1500">
                <a:solidFill>
                  <a:schemeClr val="tx1"/>
                </a:solidFill>
              </a:rPr>
              <a:t>If it doesn’t, it is created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 …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016375"/>
          </a:xfrm>
        </p:spPr>
        <p:txBody>
          <a:bodyPr/>
          <a:lstStyle/>
          <a:p>
            <a:r>
              <a:rPr lang="en-US"/>
              <a:t>We are grateful for your attendance!</a:t>
            </a:r>
          </a:p>
          <a:p>
            <a:r>
              <a:rPr lang="en-US"/>
              <a:t>What other training would help you?</a:t>
            </a:r>
          </a:p>
          <a:p>
            <a:pPr lvl="1"/>
            <a:r>
              <a:rPr lang="en-US"/>
              <a:t>We are expanding our training services</a:t>
            </a:r>
          </a:p>
          <a:p>
            <a:pPr lvl="1"/>
            <a:r>
              <a:rPr lang="en-US"/>
              <a:t>Coming soon:</a:t>
            </a:r>
            <a:br>
              <a:rPr lang="en-US"/>
            </a:br>
            <a:r>
              <a:rPr lang="en-US" i="1"/>
              <a:t>	Advanced Python</a:t>
            </a:r>
            <a:br>
              <a:rPr lang="en-US" i="1"/>
            </a:br>
            <a:r>
              <a:rPr lang="en-US" i="1"/>
              <a:t>	Introduction to Django 1.0</a:t>
            </a:r>
          </a:p>
          <a:p>
            <a:r>
              <a:rPr lang="en-US"/>
              <a:t>We give on-site classes</a:t>
            </a:r>
          </a:p>
          <a:p>
            <a:r>
              <a:rPr lang="en-US"/>
              <a:t>We consult</a:t>
            </a:r>
          </a:p>
          <a:p>
            <a:pPr lvl="1"/>
            <a:r>
              <a:rPr lang="en-US"/>
              <a:t>Need help with a project? Just ask!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And, Last of All</a:t>
            </a:r>
            <a:br>
              <a:rPr lang="en-US"/>
            </a:br>
            <a:r>
              <a:rPr lang="en-US"/>
              <a:t>But Definitely </a:t>
            </a:r>
            <a:r>
              <a:rPr lang="en-US" i="1"/>
              <a:t>Not</a:t>
            </a:r>
            <a:r>
              <a:rPr lang="en-US"/>
              <a:t> Least</a:t>
            </a: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620713" y="6065838"/>
            <a:ext cx="8763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254000" indent="-254000" algn="ctr" defTabSz="1008063" hangingPunct="1">
              <a:lnSpc>
                <a:spcPct val="95000"/>
              </a:lnSpc>
              <a:spcBef>
                <a:spcPts val="1538"/>
              </a:spcBef>
              <a:buClr>
                <a:schemeClr val="accent2"/>
              </a:buClr>
              <a:buSzPct val="115000"/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000" b="1">
                <a:solidFill>
                  <a:srgbClr val="000080"/>
                </a:solidFill>
                <a:cs typeface="Arial" charset="0"/>
              </a:rPr>
              <a:t>See you next time!</a:t>
            </a:r>
          </a:p>
        </p:txBody>
      </p:sp>
      <p:pic>
        <p:nvPicPr>
          <p:cNvPr id="356360" name="Picture 8" descr="MCj010522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1890713"/>
            <a:ext cx="4724400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Same is True of Assignment to Containers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377950"/>
          </a:xfrm>
        </p:spPr>
        <p:txBody>
          <a:bodyPr/>
          <a:lstStyle/>
          <a:p>
            <a:r>
              <a:rPr lang="en-US"/>
              <a:t>The reference is copied into the container element rather than a namespace</a:t>
            </a:r>
          </a:p>
          <a:p>
            <a:pPr lvl="1"/>
            <a:r>
              <a:rPr lang="en-US"/>
              <a:t>We’ll be discussing containers later</a:t>
            </a:r>
          </a:p>
          <a:p>
            <a:pPr lvl="1"/>
            <a:r>
              <a:rPr lang="en-US"/>
              <a:t>Otherwise exactly the same principles apply</a:t>
            </a:r>
          </a:p>
        </p:txBody>
      </p:sp>
      <p:pic>
        <p:nvPicPr>
          <p:cNvPr id="592900" name="Picture 4" descr="CAMX1AJ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97238"/>
            <a:ext cx="4633912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5645150" y="3143250"/>
            <a:ext cx="39370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0794" tIns="50397" rIns="100794" bIns="50397">
            <a:spAutoFit/>
          </a:bodyPr>
          <a:lstStyle>
            <a:lvl1pPr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474663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712788" indent="-238125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950913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1187450" indent="-236538" defTabSz="50323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6446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1018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5590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016250" indent="-236538" defTabSz="503238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600">
                <a:solidFill>
                  <a:schemeClr val="tx1"/>
                </a:solidFill>
              </a:rPr>
              <a:t>lst[1] = a</a:t>
            </a:r>
          </a:p>
        </p:txBody>
      </p:sp>
      <p:pic>
        <p:nvPicPr>
          <p:cNvPr id="592902" name="Picture 6" descr="CA5W4BW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4465638"/>
            <a:ext cx="4660900" cy="25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2903" name="Picture 7" descr="CAGWLE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4541838"/>
            <a:ext cx="1228725" cy="3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Assignment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0550" cy="108585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Multiple names can be bound to the same value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 sz="2800">
                <a:latin typeface="Courier New" charset="0"/>
              </a:rPr>
              <a:t>a = b = c = </a:t>
            </a:r>
            <a:r>
              <a:rPr lang="ja-JP" altLang="en-GB" sz="2800">
                <a:latin typeface="Arial"/>
              </a:rPr>
              <a:t>“</a:t>
            </a:r>
            <a:r>
              <a:rPr lang="en-GB" sz="2800">
                <a:latin typeface="Courier New" charset="0"/>
              </a:rPr>
              <a:t>The same string</a:t>
            </a:r>
            <a:r>
              <a:rPr lang="ja-JP" altLang="en-GB" sz="2800">
                <a:latin typeface="Arial"/>
              </a:rPr>
              <a:t>”</a:t>
            </a:r>
            <a:r>
              <a:rPr lang="en-GB" sz="2800"/>
              <a:t> </a:t>
            </a:r>
            <a:endParaRPr lang="en-US" sz="2800"/>
          </a:p>
        </p:txBody>
      </p:sp>
      <p:pic>
        <p:nvPicPr>
          <p:cNvPr id="503812" name="Picture 4" descr="multAs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170238"/>
            <a:ext cx="8610600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1001713" y="3246438"/>
            <a:ext cx="32004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Namespace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6183313" y="3246438"/>
            <a:ext cx="32004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Object space</a:t>
            </a: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6183313" y="5811838"/>
            <a:ext cx="3124200" cy="533400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93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Integer: </a:t>
            </a:r>
            <a:r>
              <a:rPr lang="en-GB">
                <a:latin typeface="Courier New" charset="0"/>
              </a:rPr>
              <a:t>10</a:t>
            </a:r>
            <a:r>
              <a:rPr lang="en-GB"/>
              <a:t> or </a:t>
            </a:r>
            <a:r>
              <a:rPr lang="en-GB">
                <a:latin typeface="Courier New" charset="0"/>
              </a:rPr>
              <a:t>1000000000000000000000000000001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Python 2.5 and up the integers are unbounded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Float: </a:t>
            </a:r>
            <a:r>
              <a:rPr lang="en-GB">
                <a:latin typeface="Courier New" charset="0"/>
              </a:rPr>
              <a:t>23.456</a:t>
            </a:r>
            <a:r>
              <a:rPr lang="en-GB"/>
              <a:t> or </a:t>
            </a:r>
            <a:r>
              <a:rPr lang="en-GB">
                <a:latin typeface="Courier New" charset="0"/>
              </a:rPr>
              <a:t>3.14159E19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Complex: </a:t>
            </a:r>
            <a:r>
              <a:rPr lang="en-GB">
                <a:latin typeface="Courier New" charset="0"/>
              </a:rPr>
              <a:t>3+4j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Contains a real part and an imaginary part</a:t>
            </a:r>
            <a:endParaRPr lang="en-GB">
              <a:latin typeface="Wingdings" charset="0"/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When combined in arithmetic operations the interpreter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widens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to make types compatible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Integers can be converted to float or complex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Floats can be converted to complex</a:t>
            </a: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	</a:t>
            </a:r>
            <a:r>
              <a:rPr lang="en-GB">
                <a:latin typeface="Courier New" charset="0"/>
              </a:rPr>
              <a:t>&gt;&gt;&gt; 1 + 2.3 + (5 + 6j)</a:t>
            </a: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	(8.3000000000000007+6j)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Numeric Data Types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4737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All the usual suspects are present: </a:t>
            </a:r>
            <a:r>
              <a:rPr lang="en-GB" dirty="0">
                <a:latin typeface="Courier New" charset="0"/>
              </a:rPr>
              <a:t>+ - * /</a:t>
            </a:r>
            <a:r>
              <a:rPr lang="en-GB" dirty="0"/>
              <a:t> etc.</a:t>
            </a:r>
            <a:endParaRPr lang="en-GB" b="0" dirty="0"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Exponentiation is </a:t>
            </a:r>
            <a:r>
              <a:rPr lang="en-GB" dirty="0">
                <a:latin typeface="Courier New" charset="0"/>
              </a:rPr>
              <a:t>**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Can also do bitwise not, and, or, </a:t>
            </a:r>
            <a:r>
              <a:rPr lang="en-GB" dirty="0" err="1"/>
              <a:t>xor</a:t>
            </a:r>
            <a:r>
              <a:rPr lang="en-GB" dirty="0"/>
              <a:t> (</a:t>
            </a:r>
            <a:r>
              <a:rPr lang="en-GB" dirty="0">
                <a:latin typeface="Courier New" charset="0"/>
              </a:rPr>
              <a:t>~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&amp;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|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^</a:t>
            </a:r>
            <a:r>
              <a:rPr lang="en-GB" dirty="0"/>
              <a:t>) on integer values, and shift them (</a:t>
            </a:r>
            <a:r>
              <a:rPr lang="en-GB" dirty="0">
                <a:latin typeface="Courier New" charset="0"/>
              </a:rPr>
              <a:t>&lt;&lt;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&gt;&gt;</a:t>
            </a:r>
            <a:r>
              <a:rPr lang="en-GB" dirty="0"/>
              <a:t>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0" dirty="0">
                <a:latin typeface="Courier New" charset="0"/>
              </a:rPr>
              <a:t>%</a:t>
            </a:r>
            <a:r>
              <a:rPr lang="en-GB" dirty="0"/>
              <a:t> returns remainder after division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always returns a value with same sign as divisor:</a:t>
            </a: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>
                <a:latin typeface="Courier New" charset="0"/>
              </a:rPr>
              <a:t>&gt;&gt;&gt; -7 % 3</a:t>
            </a:r>
          </a:p>
          <a:p>
            <a:pPr lvl="2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>
                <a:latin typeface="Courier New" charset="0"/>
              </a:rPr>
              <a:t>2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latin typeface="Courier New" charset="0"/>
              </a:rPr>
              <a:t>//</a:t>
            </a:r>
            <a:r>
              <a:rPr lang="en-GB" dirty="0"/>
              <a:t> is an explicit integer division operator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Should be used for integer division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Traditional division is morphing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Eventually </a:t>
            </a:r>
            <a:r>
              <a:rPr lang="en-GB" b="1" dirty="0">
                <a:latin typeface="Courier New" charset="0"/>
              </a:rPr>
              <a:t>3/4</a:t>
            </a:r>
            <a:r>
              <a:rPr lang="en-GB" dirty="0"/>
              <a:t> will be </a:t>
            </a:r>
            <a:r>
              <a:rPr lang="en-GB" b="1" dirty="0">
                <a:latin typeface="Courier New" charset="0"/>
              </a:rPr>
              <a:t>0.75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Currently it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s </a:t>
            </a:r>
            <a:r>
              <a:rPr lang="en-GB" b="1" dirty="0">
                <a:latin typeface="Courier New" charset="0"/>
              </a:rPr>
              <a:t>0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Arithmetic Operations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47132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Numeric values of all types can be mixed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Widening is used before comparison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Again all the standard operators are available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latin typeface="Courier New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&gt;=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==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&lt;=</a:t>
            </a:r>
            <a:r>
              <a:rPr lang="en-GB" dirty="0"/>
              <a:t>, </a:t>
            </a:r>
            <a:r>
              <a:rPr lang="en-GB" dirty="0">
                <a:latin typeface="Courier New" charset="0"/>
              </a:rPr>
              <a:t>&lt;</a:t>
            </a:r>
            <a:r>
              <a:rPr lang="en-GB" dirty="0"/>
              <a:t> and </a:t>
            </a:r>
            <a:r>
              <a:rPr lang="en-GB" dirty="0">
                <a:latin typeface="Courier New" charset="0"/>
              </a:rPr>
              <a:t>&lt;&gt;</a:t>
            </a:r>
            <a:r>
              <a:rPr lang="en-GB" dirty="0"/>
              <a:t> or </a:t>
            </a:r>
            <a:r>
              <a:rPr lang="en-GB" dirty="0">
                <a:latin typeface="Courier New" charset="0"/>
              </a:rPr>
              <a:t>!=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>
                <a:latin typeface="Courier New" charset="0"/>
              </a:rPr>
              <a:t>&lt;&gt;</a:t>
            </a:r>
            <a:r>
              <a:rPr lang="en-GB" dirty="0"/>
              <a:t> will disappear in Python version 3.0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</a:t>
            </a:r>
            <a:r>
              <a:rPr lang="en-GB" dirty="0">
                <a:latin typeface="Courier New" charset="0"/>
              </a:rPr>
              <a:t>is</a:t>
            </a:r>
            <a:r>
              <a:rPr lang="en-GB" dirty="0"/>
              <a:t> operator checks for object identity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>
                <a:latin typeface="Courier New" charset="0"/>
              </a:rPr>
              <a:t>A is B</a:t>
            </a:r>
            <a:r>
              <a:rPr lang="en-GB" dirty="0"/>
              <a:t> is true only when </a:t>
            </a:r>
            <a:r>
              <a:rPr lang="en-GB" b="1" dirty="0">
                <a:latin typeface="Courier New" charset="0"/>
              </a:rPr>
              <a:t>A</a:t>
            </a:r>
            <a:r>
              <a:rPr lang="en-GB" dirty="0"/>
              <a:t> and </a:t>
            </a:r>
            <a:r>
              <a:rPr lang="en-GB" b="1" dirty="0">
                <a:latin typeface="Courier New" charset="0"/>
              </a:rPr>
              <a:t>B</a:t>
            </a:r>
            <a:r>
              <a:rPr lang="en-GB" dirty="0"/>
              <a:t> are references to the same object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Comparisons return either </a:t>
            </a:r>
            <a:r>
              <a:rPr lang="en-GB" dirty="0">
                <a:latin typeface="Courier New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urier New" charset="0"/>
              </a:rPr>
              <a:t>False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Can also be </a:t>
            </a:r>
            <a:r>
              <a:rPr lang="en-GB" i="1" dirty="0"/>
              <a:t>chained</a:t>
            </a:r>
            <a:r>
              <a:rPr lang="en-GB" dirty="0"/>
              <a:t>:</a:t>
            </a:r>
          </a:p>
          <a:p>
            <a:pPr lvl="1"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		</a:t>
            </a:r>
            <a:r>
              <a:rPr lang="en-GB" b="1" dirty="0">
                <a:latin typeface="Courier New" charset="0"/>
              </a:rPr>
              <a:t>&gt;&gt;&gt; 7 &gt; 5 &gt; 12</a:t>
            </a:r>
            <a:br>
              <a:rPr lang="en-GB" b="1" dirty="0">
                <a:latin typeface="Courier New" charset="0"/>
              </a:rPr>
            </a:br>
            <a:r>
              <a:rPr lang="en-GB" b="1" dirty="0">
                <a:latin typeface="Courier New" charset="0"/>
              </a:rPr>
              <a:t>False</a:t>
            </a:r>
            <a:br>
              <a:rPr lang="en-GB" b="1" dirty="0">
                <a:latin typeface="Courier New" charset="0"/>
              </a:rPr>
            </a:br>
            <a:r>
              <a:rPr lang="en-GB" b="1" dirty="0">
                <a:latin typeface="Courier New" charset="0"/>
              </a:rPr>
              <a:t>&gt;&gt;&gt; 7 &gt; 5 &gt; 3</a:t>
            </a:r>
            <a:br>
              <a:rPr lang="en-GB" b="1" dirty="0">
                <a:latin typeface="Courier New" charset="0"/>
              </a:rPr>
            </a:br>
            <a:r>
              <a:rPr lang="en-GB" b="1" dirty="0">
                <a:latin typeface="Courier New" charset="0"/>
              </a:rPr>
              <a:t>True</a:t>
            </a:r>
            <a:br>
              <a:rPr lang="en-GB" b="1" dirty="0">
                <a:latin typeface="Courier New" charset="0"/>
              </a:rPr>
            </a:br>
            <a:r>
              <a:rPr lang="en-GB" b="1" dirty="0">
                <a:latin typeface="Courier New" charset="0"/>
              </a:rPr>
              <a:t>&gt;&gt;&gt;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813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has a flexible idea of truth and falsity*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not</a:t>
            </a:r>
            <a:r>
              <a:rPr lang="en-GB"/>
              <a:t>, </a:t>
            </a:r>
            <a:r>
              <a:rPr lang="en-GB" b="1">
                <a:latin typeface="Courier New" charset="0"/>
              </a:rPr>
              <a:t>and</a:t>
            </a:r>
            <a:r>
              <a:rPr lang="en-GB"/>
              <a:t>, </a:t>
            </a:r>
            <a:r>
              <a:rPr lang="en-GB" b="1">
                <a:latin typeface="Courier New" charset="0"/>
              </a:rPr>
              <a:t>or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and</a:t>
            </a:r>
            <a:r>
              <a:rPr lang="en-GB"/>
              <a:t> and </a:t>
            </a:r>
            <a:r>
              <a:rPr lang="en-GB">
                <a:latin typeface="Courier New" charset="0"/>
              </a:rPr>
              <a:t>or</a:t>
            </a:r>
            <a:r>
              <a:rPr lang="en-GB"/>
              <a:t> are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short-circuiting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They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evaluate unnecessary operands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and</a:t>
            </a:r>
            <a:r>
              <a:rPr lang="en-GB"/>
              <a:t> returns its left-hand operand if that evaluates to false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otherwise its right-hand operand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or</a:t>
            </a:r>
            <a:r>
              <a:rPr lang="en-GB"/>
              <a:t> returns its left-hand operand if that evaluates to true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otherwise its right-hand operand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right-hand operand may therefore not be evaluated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Depending on the operation and the value of the left-hand operand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87713" y="6675438"/>
            <a:ext cx="34290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>
                <a:solidFill>
                  <a:srgbClr val="FFFFFF"/>
                </a:solidFill>
              </a:rPr>
              <a:t>* As described later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5913" y="6827838"/>
            <a:ext cx="89154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* Unusually, in Python </a:t>
            </a:r>
            <a:r>
              <a:rPr lang="en-US" i="1">
                <a:solidFill>
                  <a:schemeClr val="tx1"/>
                </a:solidFill>
              </a:rPr>
              <a:t>any</a:t>
            </a:r>
            <a:r>
              <a:rPr lang="en-US">
                <a:solidFill>
                  <a:schemeClr val="tx1"/>
                </a:solidFill>
              </a:rPr>
              <a:t> value can be considered true or false in a Boolean context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GB">
                <a:latin typeface="Arial"/>
              </a:rPr>
              <a:t>“</a:t>
            </a:r>
            <a:r>
              <a:rPr lang="en-GB"/>
              <a:t>Truthiness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In Python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6036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Sequences allow individual elements to be individually addressed by index value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most natural types to iterate over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simplest Python sequence is the string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Single characters are just strings of length 1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Lists are changeable sequences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are usually of the same type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this is not a requirement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Tuples are immutable sequences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are frequently of different types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again this is not a requirement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Sequence Types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5130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These rules apply to </a:t>
            </a:r>
            <a:r>
              <a:rPr lang="en-GB" i="1"/>
              <a:t>all</a:t>
            </a:r>
            <a:r>
              <a:rPr lang="en-GB"/>
              <a:t> sequence types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Indexing is indicated by square brackets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access individual elements – </a:t>
            </a:r>
            <a:r>
              <a:rPr lang="en-GB">
                <a:latin typeface="Courier New" charset="0"/>
              </a:rPr>
              <a:t>s[i]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first element in a sequence </a:t>
            </a:r>
            <a:r>
              <a:rPr lang="en-GB">
                <a:latin typeface="Courier New" charset="0"/>
              </a:rPr>
              <a:t>s</a:t>
            </a:r>
            <a:r>
              <a:rPr lang="en-GB"/>
              <a:t> is </a:t>
            </a:r>
            <a:r>
              <a:rPr lang="en-GB">
                <a:latin typeface="Courier New" charset="0"/>
              </a:rPr>
              <a:t>s[0]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Negative indexes start from the right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extract a subsequence using </a:t>
            </a:r>
            <a:r>
              <a:rPr lang="en-GB" i="1"/>
              <a:t>slicing</a:t>
            </a:r>
            <a:r>
              <a:rPr lang="en-GB"/>
              <a:t>: </a:t>
            </a:r>
            <a:r>
              <a:rPr lang="en-GB">
                <a:latin typeface="Courier New" charset="0"/>
              </a:rPr>
              <a:t>s[m:n]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Think of indexes as numbering the gaps: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indexed element is to the right of the specified position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2601913" y="4922838"/>
            <a:ext cx="4267200" cy="1143000"/>
            <a:chOff x="1639" y="2525"/>
            <a:chExt cx="2688" cy="720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1639" y="2525"/>
              <a:ext cx="2688" cy="7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1" y="2525"/>
              <a:ext cx="238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Sequence Handling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0273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Reading/writing familiarity with Python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Understanding of the basic data types and operations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Appreciation of object-oriented programming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Insight into various standard library modules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ability to keep code appropriately simple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 understanding of how the interpreter works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ja-JP" altLang="en-GB">
                <a:latin typeface="Arial"/>
              </a:rPr>
              <a:t>“</a:t>
            </a:r>
            <a:r>
              <a:rPr lang="en-GB"/>
              <a:t>Underneath the hood</a:t>
            </a:r>
            <a:r>
              <a:rPr lang="ja-JP" altLang="en-GB">
                <a:latin typeface="Arial"/>
              </a:rPr>
              <a:t>”</a:t>
            </a: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Should You Expect to Achieve?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7401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has a rich set of string literal representations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simple ones suffice for most cases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Simple literals can use single- or double-quotes as the opening and closing quotes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These simple literals cannot span line boundaries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More complex values can use three quotes as delimiter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Again, single or double quotes can be used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These literals </a:t>
            </a:r>
            <a:r>
              <a:rPr lang="en-GB" i="1"/>
              <a:t>can</a:t>
            </a:r>
            <a:r>
              <a:rPr lang="en-GB"/>
              <a:t> span line boundaries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newlines are just additional characters in the string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backslash at the end of the line is an instruction to ignore the newline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String Literals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925513" y="1874838"/>
            <a:ext cx="8620125" cy="4381500"/>
            <a:chOff x="576" y="1277"/>
            <a:chExt cx="5430" cy="2759"/>
          </a:xfrm>
        </p:grpSpPr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2167" y="3724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Hexadecimal character value</a:t>
              </a:r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83" y="3724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\xnn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167" y="3411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Octal character value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583" y="3411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\0nn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167" y="2842"/>
              <a:ext cx="3840" cy="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Ignored – allows continuation of triple-quoted strings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583" y="2842"/>
              <a:ext cx="1584" cy="5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\{newline}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167" y="2529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Line feed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583" y="2529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\n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167" y="2216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Carriage return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583" y="2216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\r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167" y="1903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Backslash</a:t>
              </a:r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583" y="1903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\\</a:t>
              </a:r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2167" y="1590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Single-quote (apostrophe)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583" y="1590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</a:t>
              </a:r>
              <a:r>
                <a:rPr lang="ja-JP" altLang="en-GB" sz="2800" b="1">
                  <a:solidFill>
                    <a:schemeClr val="tx1"/>
                  </a:solidFill>
                  <a:latin typeface="Arial"/>
                </a:rPr>
                <a:t>’</a:t>
              </a:r>
              <a:endParaRPr lang="en-GB" sz="2800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167" y="1277"/>
              <a:ext cx="3840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>
                  <a:solidFill>
                    <a:schemeClr val="tx1"/>
                  </a:solidFill>
                  <a:latin typeface="Times New Roman" charset="0"/>
                </a:rPr>
                <a:t>Double-quote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583" y="1277"/>
              <a:ext cx="1584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89991" tIns="46795" rIns="89991" bIns="46795"/>
            <a:lstStyle/>
            <a:p>
              <a:pPr marL="106363" indent="-106363">
                <a:lnSpc>
                  <a:spcPct val="100000"/>
                </a:lnSpc>
                <a:spcBef>
                  <a:spcPts val="800"/>
                </a:spcBef>
                <a:buSzPct val="100000"/>
                <a:buFont typeface="Times New Roman" charset="0"/>
                <a:buNone/>
                <a:tabLst>
                  <a:tab pos="106363" algn="l"/>
                  <a:tab pos="563563" algn="l"/>
                  <a:tab pos="1020763" algn="l"/>
                  <a:tab pos="1477963" algn="l"/>
                  <a:tab pos="1935163" algn="l"/>
                  <a:tab pos="2392363" algn="l"/>
                  <a:tab pos="2849563" algn="l"/>
                  <a:tab pos="3305175" algn="l"/>
                  <a:tab pos="3763963" algn="l"/>
                  <a:tab pos="4221163" algn="l"/>
                  <a:tab pos="4676775" algn="l"/>
                  <a:tab pos="5133975" algn="l"/>
                  <a:tab pos="5592763" algn="l"/>
                  <a:tab pos="6049963" algn="l"/>
                  <a:tab pos="6505575" algn="l"/>
                  <a:tab pos="6962775" algn="l"/>
                  <a:tab pos="7421563" algn="l"/>
                  <a:tab pos="7878763" algn="l"/>
                  <a:tab pos="8334375" algn="l"/>
                  <a:tab pos="8791575" algn="l"/>
                  <a:tab pos="9250363" algn="l"/>
                </a:tabLst>
              </a:pPr>
              <a:r>
                <a:rPr lang="en-GB" sz="2800" b="1">
                  <a:solidFill>
                    <a:schemeClr val="tx1"/>
                  </a:solidFill>
                  <a:latin typeface="Courier New" charset="0"/>
                </a:rPr>
                <a:t>\</a:t>
              </a:r>
              <a:r>
                <a:rPr lang="ja-JP" altLang="en-GB" sz="2800" b="1">
                  <a:solidFill>
                    <a:schemeClr val="tx1"/>
                  </a:solidFill>
                  <a:latin typeface="Arial"/>
                </a:rPr>
                <a:t>”</a:t>
              </a:r>
              <a:endParaRPr lang="en-GB" sz="2800" b="1">
                <a:solidFill>
                  <a:schemeClr val="tx1"/>
                </a:solidFill>
                <a:latin typeface="Courier New" charset="0"/>
              </a:endParaRP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583" y="1277"/>
              <a:ext cx="5424" cy="1"/>
            </a:xfrm>
            <a:prstGeom prst="line">
              <a:avLst/>
            </a:prstGeom>
            <a:noFill/>
            <a:ln w="15748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583" y="1903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583" y="2216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583" y="2529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>
              <a:off x="583" y="2842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583" y="3411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>
              <a:off x="583" y="4037"/>
              <a:ext cx="5424" cy="1"/>
            </a:xfrm>
            <a:prstGeom prst="line">
              <a:avLst/>
            </a:prstGeom>
            <a:noFill/>
            <a:ln w="12573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583" y="1277"/>
              <a:ext cx="1" cy="2760"/>
            </a:xfrm>
            <a:prstGeom prst="line">
              <a:avLst/>
            </a:prstGeom>
            <a:noFill/>
            <a:ln w="12573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6007" y="1277"/>
              <a:ext cx="1" cy="2760"/>
            </a:xfrm>
            <a:prstGeom prst="line">
              <a:avLst/>
            </a:prstGeom>
            <a:noFill/>
            <a:ln w="12573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583" y="3724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2167" y="1277"/>
              <a:ext cx="1" cy="276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576" y="1584"/>
              <a:ext cx="5424" cy="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925513" y="6523038"/>
            <a:ext cx="8610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>
                <a:solidFill>
                  <a:schemeClr val="tx1"/>
                </a:solidFill>
              </a:rPr>
              <a:t>* Only the most frequently-used escape sequences are shown in this table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849313" y="1341438"/>
            <a:ext cx="87709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254000" indent="-254000" defTabSz="1008063" hangingPunct="1">
              <a:lnSpc>
                <a:spcPct val="95000"/>
              </a:lnSpc>
              <a:spcBef>
                <a:spcPts val="1538"/>
              </a:spcBef>
              <a:buClr>
                <a:schemeClr val="accent2"/>
              </a:buClr>
              <a:buSzPct val="115000"/>
              <a:buFont typeface="Arial" charset="0"/>
              <a:buChar char="•"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000" b="1">
                <a:solidFill>
                  <a:schemeClr val="tx1"/>
                </a:solidFill>
                <a:cs typeface="Arial" charset="0"/>
              </a:rPr>
              <a:t>Certain characters need special representations:</a:t>
            </a:r>
          </a:p>
        </p:txBody>
      </p:sp>
      <p:sp>
        <p:nvSpPr>
          <p:cNvPr id="2563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 Literal Escapes*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73113" y="5227638"/>
            <a:ext cx="83820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r>
              <a:rPr lang="en-GB" sz="2400">
                <a:solidFill>
                  <a:schemeClr val="tx1"/>
                </a:solidFill>
              </a:rPr>
              <a:t>A slice 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s[m:n]</a:t>
            </a:r>
            <a:r>
              <a:rPr lang="en-GB" sz="2400">
                <a:solidFill>
                  <a:schemeClr val="tx1"/>
                </a:solidFill>
              </a:rPr>
              <a:t> will (normally) be of length 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n-m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endParaRPr lang="en-GB" sz="2400" b="1">
              <a:solidFill>
                <a:schemeClr val="tx1"/>
              </a:solidFill>
              <a:latin typeface="Courier New" charset="0"/>
            </a:endParaRPr>
          </a:p>
          <a:p>
            <a:r>
              <a:rPr lang="en-GB" sz="2400">
                <a:solidFill>
                  <a:schemeClr val="tx1"/>
                </a:solidFill>
              </a:rPr>
              <a:t>Indexing past the end of a string raises an exception</a:t>
            </a:r>
          </a:p>
          <a:p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</a:rPr>
              <a:t>Slices, however, can reference non-existent positions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654" name="Text Box 6"/>
          <p:cNvSpPr txBox="1">
            <a:spLocks/>
          </p:cNvSpPr>
          <p:nvPr/>
        </p:nvSpPr>
        <p:spPr bwMode="auto">
          <a:xfrm>
            <a:off x="773113" y="1570038"/>
            <a:ext cx="8763000" cy="35274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 = "Nineteen characters"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s4[-1]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's'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s4[-19]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'N'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s4[0:19]				# a nineteen-character slice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'Nineteen characters'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s4[:]					# omitted index means start or end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'Nineteen characters'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s4[:-1]				# includes all but last item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'Nineteen character'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s4[1:]					# includes all but first item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ineteen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 characters'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 Handling Examples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2800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computer world has finally realised that not everyone can use ASCII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Unicode is a standard for representing text in pretty much </a:t>
            </a:r>
            <a:r>
              <a:rPr lang="en-GB" i="1" dirty="0"/>
              <a:t>any</a:t>
            </a:r>
            <a:r>
              <a:rPr lang="en-GB" dirty="0"/>
              <a:t> character set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Unicode literals are introduced by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U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or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u</a:t>
            </a:r>
            <a:r>
              <a:rPr lang="ja-JP" altLang="en-GB" dirty="0">
                <a:latin typeface="Arial"/>
              </a:rPr>
              <a:t>”</a:t>
            </a:r>
            <a:endParaRPr lang="en-GB" dirty="0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>
                <a:latin typeface="Courier New" charset="0"/>
              </a:rPr>
              <a:t>u</a:t>
            </a:r>
            <a:r>
              <a:rPr lang="ja-JP" altLang="en-GB" b="1" dirty="0">
                <a:latin typeface="Arial"/>
              </a:rPr>
              <a:t>”</a:t>
            </a:r>
            <a:r>
              <a:rPr lang="en-GB" b="1" dirty="0">
                <a:latin typeface="Courier New" charset="0"/>
              </a:rPr>
              <a:t>This is Unicode</a:t>
            </a:r>
            <a:r>
              <a:rPr lang="ja-JP" altLang="en-GB" b="1" dirty="0">
                <a:latin typeface="Arial"/>
              </a:rPr>
              <a:t>”</a:t>
            </a:r>
            <a:endParaRPr lang="en-GB" b="1" dirty="0">
              <a:latin typeface="Courier New" charset="0"/>
            </a:endParaRPr>
          </a:p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When Unicode and regular strings are mixed the result is Unicode: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800" dirty="0">
                <a:latin typeface="Courier New" charset="0"/>
              </a:rPr>
              <a:t>&gt;&gt;&gt; "a"+</a:t>
            </a:r>
            <a:r>
              <a:rPr lang="en-GB" sz="2800" dirty="0" err="1">
                <a:latin typeface="Courier New" charset="0"/>
              </a:rPr>
              <a:t>u"b</a:t>
            </a:r>
            <a:r>
              <a:rPr lang="en-GB" sz="2800" dirty="0">
                <a:latin typeface="Courier New" charset="0"/>
              </a:rPr>
              <a:t>"</a:t>
            </a:r>
            <a:br>
              <a:rPr lang="en-GB" sz="2800" dirty="0">
                <a:latin typeface="Courier New" charset="0"/>
              </a:rPr>
            </a:br>
            <a:r>
              <a:rPr lang="en-GB" sz="2800" dirty="0" err="1">
                <a:latin typeface="Courier New" charset="0"/>
              </a:rPr>
              <a:t>u'ab</a:t>
            </a:r>
            <a:r>
              <a:rPr lang="en-GB" sz="2800" dirty="0">
                <a:latin typeface="Courier New" charset="0"/>
              </a:rPr>
              <a:t>'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Unicode escape sequences can also be used in literals: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400" dirty="0">
                <a:latin typeface="Courier New" charset="0"/>
              </a:rPr>
              <a:t>U"\u20ac" # Euro symbol</a:t>
            </a:r>
            <a:br>
              <a:rPr lang="en-GB" sz="2400" dirty="0">
                <a:latin typeface="Courier New" charset="0"/>
              </a:rPr>
            </a:br>
            <a:r>
              <a:rPr lang="en-GB" sz="2400" dirty="0">
                <a:latin typeface="Courier New" charset="0"/>
              </a:rPr>
              <a:t/>
            </a:r>
            <a:br>
              <a:rPr lang="en-GB" sz="2400" dirty="0">
                <a:latin typeface="Courier New" charset="0"/>
              </a:rPr>
            </a:br>
            <a:r>
              <a:rPr lang="en-GB" dirty="0"/>
              <a:t>represents the Unicode string containing a single character whose ordinal value is hex 20ac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Unicode Strings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String Literals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34813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Useful when strings contain backslashes</a:t>
            </a:r>
          </a:p>
          <a:p>
            <a:pPr lvl="1">
              <a:lnSpc>
                <a:spcPct val="95000"/>
              </a:lnSpc>
            </a:pPr>
            <a:r>
              <a:rPr lang="en-GB"/>
              <a:t>Introduced by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R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or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r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 lvl="1">
              <a:lnSpc>
                <a:spcPct val="95000"/>
              </a:lnSpc>
            </a:pPr>
            <a:r>
              <a:rPr lang="en-GB" b="1">
                <a:latin typeface="Courier New" charset="0"/>
              </a:rPr>
              <a:t>r</a:t>
            </a:r>
            <a:r>
              <a:rPr lang="ja-JP" altLang="en-GB" b="1">
                <a:latin typeface="Arial"/>
              </a:rPr>
              <a:t>”</a:t>
            </a:r>
            <a:r>
              <a:rPr lang="en-GB" b="1">
                <a:latin typeface="Courier New" charset="0"/>
              </a:rPr>
              <a:t>This contains \r as two characters</a:t>
            </a:r>
            <a:r>
              <a:rPr lang="ja-JP" altLang="en-GB" b="1">
                <a:latin typeface="Arial"/>
              </a:rPr>
              <a:t>”</a:t>
            </a:r>
            <a:endParaRPr lang="en-GB" b="1">
              <a:latin typeface="Courier New" charset="0"/>
            </a:endParaRPr>
          </a:p>
          <a:p>
            <a:pPr>
              <a:lnSpc>
                <a:spcPct val="95000"/>
              </a:lnSpc>
            </a:pPr>
            <a:r>
              <a:rPr lang="en-GB"/>
              <a:t>Need to use care when reading interpreter output!</a:t>
            </a:r>
          </a:p>
          <a:p>
            <a:r>
              <a:rPr lang="en-US"/>
              <a:t>When printing the value of an expression the interpreter uses repr()</a:t>
            </a:r>
          </a:p>
          <a:p>
            <a:pPr lvl="1"/>
            <a:r>
              <a:rPr lang="en-US"/>
              <a:t>A function that attempts to show something close to the original Python source literal (when it can)</a:t>
            </a:r>
          </a:p>
          <a:p>
            <a:r>
              <a:rPr lang="en-US"/>
              <a:t>The print statement uses str()</a:t>
            </a:r>
          </a:p>
          <a:p>
            <a:pPr lvl="1"/>
            <a:r>
              <a:rPr lang="en-US"/>
              <a:t>A function that returns a printable representation</a:t>
            </a:r>
          </a:p>
        </p:txBody>
      </p:sp>
      <p:sp>
        <p:nvSpPr>
          <p:cNvPr id="358404" name="Text Box 4"/>
          <p:cNvSpPr txBox="1">
            <a:spLocks/>
          </p:cNvSpPr>
          <p:nvPr/>
        </p:nvSpPr>
        <p:spPr bwMode="auto">
          <a:xfrm>
            <a:off x="773113" y="5075238"/>
            <a:ext cx="8382000" cy="199866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&gt;&gt;&gt; "\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"			   # Single-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character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string</a:t>
            </a:r>
            <a:endParaRPr lang="pt-BR" sz="2000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'\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'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"\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“			#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Two-character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string</a:t>
            </a:r>
            <a:endParaRPr lang="pt-BR" sz="2000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'\\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'</a:t>
            </a: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print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"\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“	#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Two-character</a:t>
            </a:r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string</a:t>
            </a:r>
            <a:endParaRPr lang="pt-BR" sz="2000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\</a:t>
            </a:r>
            <a:r>
              <a:rPr lang="pt-BR" sz="2000" b="1" dirty="0" err="1">
                <a:solidFill>
                  <a:schemeClr val="tx1"/>
                </a:solidFill>
                <a:latin typeface="Courier New" charset="0"/>
              </a:rPr>
              <a:t>r</a:t>
            </a:r>
            <a:endParaRPr lang="pt-BR" sz="2000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Courier New" charset="0"/>
              </a:rPr>
              <a:t>&gt;&gt;&gt;</a:t>
            </a:r>
            <a:endParaRPr lang="en-GB" sz="2000" b="1" dirty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Methods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objects have </a:t>
            </a:r>
            <a:r>
              <a:rPr lang="en-US" i="1"/>
              <a:t>methods</a:t>
            </a:r>
            <a:r>
              <a:rPr lang="en-US"/>
              <a:t>, which you can call like functions</a:t>
            </a:r>
          </a:p>
          <a:p>
            <a:r>
              <a:rPr lang="en-US"/>
              <a:t>Available methods depend on the type of object</a:t>
            </a:r>
          </a:p>
          <a:p>
            <a:r>
              <a:rPr lang="en-US"/>
              <a:t>How do you call an object’s methods? </a:t>
            </a:r>
          </a:p>
          <a:p>
            <a:pPr lvl="1"/>
            <a:r>
              <a:rPr lang="en-US"/>
              <a:t>follow a reference to the object with a dot and the method name</a:t>
            </a:r>
            <a:endParaRPr lang="en-US" i="1"/>
          </a:p>
        </p:txBody>
      </p:sp>
      <p:sp>
        <p:nvSpPr>
          <p:cNvPr id="312324" name="Text Box 4"/>
          <p:cNvSpPr txBox="1">
            <a:spLocks/>
          </p:cNvSpPr>
          <p:nvPr/>
        </p:nvSpPr>
        <p:spPr bwMode="auto">
          <a:xfrm>
            <a:off x="620713" y="3322638"/>
            <a:ext cx="8789987" cy="23399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722313" algn="l"/>
                <a:tab pos="1444625" algn="l"/>
                <a:tab pos="2170113" algn="l"/>
                <a:tab pos="2894013" algn="l"/>
                <a:tab pos="3616325" algn="l"/>
                <a:tab pos="4343400" algn="l"/>
                <a:tab pos="5065713" algn="l"/>
                <a:tab pos="5788025" algn="l"/>
                <a:tab pos="6513513" algn="l"/>
                <a:tab pos="7235825" algn="l"/>
                <a:tab pos="7959725" algn="l"/>
                <a:tab pos="8228013" algn="l"/>
                <a:tab pos="8686800" algn="l"/>
                <a:tab pos="9144000" algn="l"/>
                <a:tab pos="9599613" algn="l"/>
                <a:tab pos="10056813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&gt;&gt;&gt; s = </a:t>
            </a: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“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This is a string</a:t>
            </a: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”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	</a:t>
            </a:r>
            <a:br>
              <a:rPr lang="en-GB" sz="2000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GB" sz="2000" b="1" dirty="0" err="1">
                <a:solidFill>
                  <a:schemeClr val="tx1"/>
                </a:solidFill>
                <a:latin typeface="Courier New" charset="0"/>
              </a:rPr>
              <a:t>s.upper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>
              <a:lnSpc>
                <a:spcPct val="93000"/>
              </a:lnSpc>
            </a:pP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THIS IS A STRING</a:t>
            </a: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’</a:t>
            </a:r>
            <a:endParaRPr lang="en-GB" sz="2000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GB" sz="2000" b="1" dirty="0" err="1">
                <a:solidFill>
                  <a:schemeClr val="tx1"/>
                </a:solidFill>
                <a:latin typeface="Courier New" charset="0"/>
              </a:rPr>
              <a:t>s.capitalize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()</a:t>
            </a:r>
            <a:br>
              <a:rPr lang="en-GB" sz="2000" b="1" dirty="0">
                <a:solidFill>
                  <a:schemeClr val="tx1"/>
                </a:solidFill>
                <a:latin typeface="Courier New" charset="0"/>
              </a:rPr>
            </a:b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This Is A String</a:t>
            </a:r>
            <a:r>
              <a:rPr lang="ja-JP" altLang="en-GB" sz="2000" b="1" dirty="0">
                <a:solidFill>
                  <a:schemeClr val="tx1"/>
                </a:solidFill>
                <a:latin typeface="Arial"/>
              </a:rPr>
              <a:t>’</a:t>
            </a: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000" b="1" dirty="0">
                <a:solidFill>
                  <a:schemeClr val="tx1"/>
                </a:solidFill>
                <a:latin typeface="Courier New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s.replace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("s", "*")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'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Thi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*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* a *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tring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'</a:t>
            </a:r>
          </a:p>
          <a:p>
            <a:pPr>
              <a:lnSpc>
                <a:spcPct val="93000"/>
              </a:lnSpc>
            </a:pPr>
            <a:r>
              <a:rPr lang="en-GB" sz="2000" b="1" dirty="0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and Methods (1)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740025"/>
          </a:xfrm>
        </p:spPr>
        <p:txBody>
          <a:bodyPr/>
          <a:lstStyle/>
          <a:p>
            <a:r>
              <a:rPr lang="en-US"/>
              <a:t>Python includes functions that operate on strings and characters:</a:t>
            </a:r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</a:rPr>
              <a:t>chr(n)</a:t>
            </a:r>
            <a:r>
              <a:rPr lang="en-US"/>
              <a:t>: the character whose code value is </a:t>
            </a:r>
            <a:r>
              <a:rPr lang="en-US" i="1"/>
              <a:t>n</a:t>
            </a:r>
            <a:endParaRPr lang="en-US"/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</a:rPr>
              <a:t>ord(c)</a:t>
            </a:r>
            <a:r>
              <a:rPr lang="en-US"/>
              <a:t>: the code value of character </a:t>
            </a:r>
            <a:r>
              <a:rPr lang="en-US" i="1"/>
              <a:t>c</a:t>
            </a:r>
            <a:endParaRPr lang="en-US"/>
          </a:p>
          <a:p>
            <a:pPr>
              <a:buFont typeface="Arial" charset="0"/>
              <a:buNone/>
            </a:pPr>
            <a:r>
              <a:rPr lang="en-US">
                <a:latin typeface="Courier New" charset="0"/>
              </a:rPr>
              <a:t>len(s)</a:t>
            </a:r>
            <a:r>
              <a:rPr lang="en-US"/>
              <a:t>: the number of characters in string </a:t>
            </a:r>
            <a:r>
              <a:rPr lang="en-US" i="1"/>
              <a:t>s</a:t>
            </a:r>
          </a:p>
          <a:p>
            <a:r>
              <a:rPr lang="en-US"/>
              <a:t>Strings also have </a:t>
            </a:r>
            <a:r>
              <a:rPr lang="en-US" i="1"/>
              <a:t>methods</a:t>
            </a:r>
            <a:r>
              <a:rPr lang="en-US"/>
              <a:t> you can use to operate on them</a:t>
            </a:r>
          </a:p>
          <a:p>
            <a:pPr lvl="1"/>
            <a:r>
              <a:rPr lang="en-US"/>
              <a:t>Since strings are </a:t>
            </a:r>
            <a:r>
              <a:rPr lang="en-US" i="1"/>
              <a:t>immutable*</a:t>
            </a:r>
            <a:r>
              <a:rPr lang="en-US"/>
              <a:t> the methods return new strings</a:t>
            </a: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3133725" y="6599238"/>
            <a:ext cx="34305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bg1"/>
                </a:solidFill>
              </a:rPr>
              <a:t>* Immutable</a:t>
            </a:r>
            <a:r>
              <a:rPr lang="en-US" sz="1500" b="1">
                <a:solidFill>
                  <a:schemeClr val="bg1"/>
                </a:solidFill>
              </a:rPr>
              <a:t>: cannot be modified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String Methods</a:t>
            </a:r>
          </a:p>
        </p:txBody>
      </p:sp>
      <p:graphicFrame>
        <p:nvGraphicFramePr>
          <p:cNvPr id="314435" name="Group 67"/>
          <p:cNvGraphicFramePr>
            <a:graphicFrameLocks noGrp="1"/>
          </p:cNvGraphicFramePr>
          <p:nvPr>
            <p:ph type="tbl" idx="1"/>
          </p:nvPr>
        </p:nvGraphicFramePr>
        <p:xfrm>
          <a:off x="773113" y="1570038"/>
          <a:ext cx="8767762" cy="5208590"/>
        </p:xfrm>
        <a:graphic>
          <a:graphicData uri="http://schemas.openxmlformats.org/drawingml/2006/table">
            <a:tbl>
              <a:tblPr/>
              <a:tblGrid>
                <a:gridCol w="2514600"/>
                <a:gridCol w="6253162"/>
              </a:tblGrid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s.lower()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copy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 all letters in lower case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s.upper()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copy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 all letters in upper case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s.strip()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copy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 both leading and trailing whitespace characters removed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s.startswith(x)</a:t>
                      </a:r>
                    </a:p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s.endswith(x)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true if string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begins (or ends) with the string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s.replace(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	old, new 	[, max])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copy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with the first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occurrences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old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replaced by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new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s.split()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a list of substrings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(various argument combinations are possible)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963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Handled similarly to strings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Same indexing rules, including slicing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Tuples are indicated by comma separation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Parentheses are often optional but usually present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Once created a tuple cannot be changed: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</a:t>
            </a:r>
            <a:r>
              <a:rPr lang="en-GB" i="1"/>
              <a:t>immutable</a:t>
            </a: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Lists are introduced by brackets: </a:t>
            </a:r>
            <a:r>
              <a:rPr lang="en-GB">
                <a:latin typeface="Courier New" charset="0"/>
              </a:rPr>
              <a:t>[ … ]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of a list may be changed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can be added and removed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of either structure can be of </a:t>
            </a:r>
            <a:r>
              <a:rPr lang="en-GB" i="1"/>
              <a:t>any</a:t>
            </a:r>
            <a:r>
              <a:rPr lang="en-GB"/>
              <a:t> type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Including other lists and tuples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Allows for arbitrarily nested structures in source code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Lists and Tuples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288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0" i="1">
                <a:latin typeface="Courier New" charset="0"/>
              </a:rPr>
              <a:t>	</a:t>
            </a:r>
          </a:p>
        </p:txBody>
      </p:sp>
      <p:sp>
        <p:nvSpPr>
          <p:cNvPr id="30725" name="Text Box 5"/>
          <p:cNvSpPr txBox="1">
            <a:spLocks/>
          </p:cNvSpPr>
          <p:nvPr/>
        </p:nvSpPr>
        <p:spPr bwMode="auto">
          <a:xfrm>
            <a:off x="696913" y="1874838"/>
            <a:ext cx="8763000" cy="457041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l1 = [1, 4, 'nine', 'sixteen', 25]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l1[0]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1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l1[-1]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25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t1 = 'one', 'four', 'nine', 16, 'twenty-five'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t1[0]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'one'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t1[4]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'twenty-five'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t1[2][2]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'n</a:t>
            </a:r>
            <a:r>
              <a:rPr lang="ja-JP" altLang="en-GB" b="1" dirty="0">
                <a:solidFill>
                  <a:schemeClr val="tx1"/>
                </a:solidFill>
                <a:latin typeface="Arial"/>
              </a:rPr>
              <a:t>‘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l2 = ['*', ['/', 32, 4], ['+', 3, 10]]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l2[1]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['/', 32, 4]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l2[1][0]</a:t>
            </a:r>
            <a:br>
              <a:rPr lang="en-GB" b="1" dirty="0">
                <a:solidFill>
                  <a:schemeClr val="tx1"/>
                </a:solidFill>
                <a:latin typeface="Courier New" charset="0"/>
              </a:rPr>
            </a:b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'/'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Lists and Tuples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4918075"/>
            <a:ext cx="1981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96913" y="1471613"/>
            <a:ext cx="8772525" cy="46307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President of Holden Web LLC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Systems design and implementation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Training and consulting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Long-term interest in object-oriented systems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Since 1973 (SmallTalk)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user since 1998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Author of </a:t>
            </a:r>
            <a:r>
              <a:rPr lang="en-GB" i="1"/>
              <a:t>Python Web Programming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Chairman, Python Software Foundation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Over forty years programming experience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Over twenty years as a teacher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 used to have more hair …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Your Instructor: Steve Holden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39639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Tuples are immutable (like  strings)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Were originally intended for structures where </a:t>
            </a:r>
            <a:r>
              <a:rPr lang="en-GB" i="1"/>
              <a:t>position</a:t>
            </a:r>
            <a:r>
              <a:rPr lang="en-GB"/>
              <a:t> meant something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boundary has blurred a little since those days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Dictionary keys (see later) </a:t>
            </a:r>
            <a:r>
              <a:rPr lang="en-GB" i="1"/>
              <a:t>must</a:t>
            </a:r>
            <a:r>
              <a:rPr lang="en-GB"/>
              <a:t> be immutable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necessary to use tuples rather than lists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Note that a list and a tuple can never be equal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Even when they have exactly the same elements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Interpreter does not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widen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as it does for numbers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the way things are!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get hung up on it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easily convert between these two types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 the </a:t>
            </a:r>
            <a:r>
              <a:rPr lang="en-GB" b="1">
                <a:latin typeface="Courier New" charset="0"/>
              </a:rPr>
              <a:t>tuple()</a:t>
            </a:r>
            <a:r>
              <a:rPr lang="en-GB"/>
              <a:t> and </a:t>
            </a:r>
            <a:r>
              <a:rPr lang="en-GB" b="1">
                <a:latin typeface="Courier New" charset="0"/>
              </a:rPr>
              <a:t>list()</a:t>
            </a:r>
            <a:r>
              <a:rPr lang="en-GB"/>
              <a:t> functions</a:t>
            </a:r>
          </a:p>
        </p:txBody>
      </p:sp>
      <p:sp>
        <p:nvSpPr>
          <p:cNvPr id="31749" name="Text Box 5"/>
          <p:cNvSpPr txBox="1">
            <a:spLocks/>
          </p:cNvSpPr>
          <p:nvPr/>
        </p:nvSpPr>
        <p:spPr bwMode="auto">
          <a:xfrm>
            <a:off x="544513" y="5608638"/>
            <a:ext cx="8763000" cy="134143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tuple([1, 2, 3])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charset="0"/>
              </a:rPr>
              <a:t>(1, 2, 3)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 list((3, 2, 1))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charset="0"/>
              </a:rPr>
              <a:t>[3, 2, 1]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Lists </a:t>
            </a:r>
            <a:r>
              <a:rPr lang="en-GB" i="1" u="sng"/>
              <a:t>and</a:t>
            </a:r>
            <a:r>
              <a:rPr lang="en-GB"/>
              <a:t> Tuples?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Methods</a:t>
            </a:r>
          </a:p>
        </p:txBody>
      </p:sp>
      <p:graphicFrame>
        <p:nvGraphicFramePr>
          <p:cNvPr id="310506" name="Group 234"/>
          <p:cNvGraphicFramePr>
            <a:graphicFrameLocks noGrp="1"/>
          </p:cNvGraphicFramePr>
          <p:nvPr>
            <p:ph type="tbl" idx="1"/>
          </p:nvPr>
        </p:nvGraphicFramePr>
        <p:xfrm>
          <a:off x="773113" y="1570038"/>
          <a:ext cx="8767762" cy="5078415"/>
        </p:xfrm>
        <a:graphic>
          <a:graphicData uri="http://schemas.openxmlformats.org/drawingml/2006/table">
            <a:tbl>
              <a:tblPr/>
              <a:tblGrid>
                <a:gridCol w="2438400"/>
                <a:gridCol w="6329362"/>
              </a:tblGrid>
              <a:tr h="5476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L.count(x)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number of occurrences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L.index(x)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index of the first occurrence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L.append(x)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Appends the item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to the end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L.extend(l)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Appends all items of list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to the end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L.insert(i, 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Inserts item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at index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L.remove(x)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Removes the first occurrence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L.pop([i])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Returns the value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L[i]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and removes it from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L.reverse()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Reverses the order of the items in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 place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Arial" charset="0"/>
                        </a:rPr>
                        <a:t>L.sort([f])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-106363" algn="l" defTabSz="1008063" rtl="0" eaLnBrk="1" fontAlgn="base" latinLnBrk="0" hangingPunct="1">
                        <a:lnSpc>
                          <a:spcPct val="100000"/>
                        </a:lnSpc>
                        <a:spcBef>
                          <a:spcPts val="1538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5000"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Sorts the items of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in place</a:t>
                      </a:r>
                    </a:p>
                  </a:txBody>
                  <a:tcPr marL="91430" marR="91430" marT="45716" marB="4571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9845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dict (dictionary) is 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only built-in mapping type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indexed by </a:t>
            </a:r>
            <a:r>
              <a:rPr lang="en-GB" i="1"/>
              <a:t>arbitrary*</a:t>
            </a:r>
            <a:r>
              <a:rPr lang="en-GB"/>
              <a:t> keys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Dict literals are a comma-separated list of</a:t>
            </a:r>
            <a:br>
              <a:rPr lang="en-GB"/>
            </a:br>
            <a:r>
              <a:rPr lang="en-GB" sz="1800">
                <a:latin typeface="Courier New" charset="0"/>
              </a:rPr>
              <a:t>key:value</a:t>
            </a:r>
            <a:r>
              <a:rPr lang="en-GB"/>
              <a:t> pairs surrounded by braces:</a:t>
            </a:r>
            <a:br>
              <a:rPr lang="en-GB"/>
            </a:br>
            <a:r>
              <a:rPr lang="en-GB"/>
              <a:t/>
            </a:r>
            <a:br>
              <a:rPr lang="en-GB"/>
            </a:br>
            <a:r>
              <a:rPr lang="en-GB" b="0">
                <a:latin typeface="Courier New" charset="0"/>
              </a:rPr>
              <a:t>			</a:t>
            </a:r>
            <a:r>
              <a:rPr lang="en-GB" sz="2400">
                <a:latin typeface="Courier New" charset="0"/>
              </a:rPr>
              <a:t>{</a:t>
            </a:r>
            <a:r>
              <a:rPr lang="ja-JP" altLang="en-GB" sz="2400">
                <a:latin typeface="Arial"/>
              </a:rPr>
              <a:t>”</a:t>
            </a:r>
            <a:r>
              <a:rPr lang="en-GB" sz="2400">
                <a:latin typeface="Courier New" charset="0"/>
              </a:rPr>
              <a:t>one</a:t>
            </a:r>
            <a:r>
              <a:rPr lang="ja-JP" altLang="en-GB" sz="2400">
                <a:latin typeface="Arial"/>
              </a:rPr>
              <a:t>”</a:t>
            </a:r>
            <a:r>
              <a:rPr lang="en-GB" sz="2400">
                <a:latin typeface="Courier New" charset="0"/>
              </a:rPr>
              <a:t>: 1, </a:t>
            </a:r>
            <a:r>
              <a:rPr lang="ja-JP" altLang="en-GB" sz="2400">
                <a:latin typeface="Arial"/>
              </a:rPr>
              <a:t>”</a:t>
            </a:r>
            <a:r>
              <a:rPr lang="en-GB" sz="2400">
                <a:latin typeface="Courier New" charset="0"/>
              </a:rPr>
              <a:t>two</a:t>
            </a:r>
            <a:r>
              <a:rPr lang="ja-JP" altLang="en-GB" sz="2400">
                <a:latin typeface="Arial"/>
              </a:rPr>
              <a:t>”</a:t>
            </a:r>
            <a:r>
              <a:rPr lang="en-GB" sz="2400">
                <a:latin typeface="Courier New" charset="0"/>
              </a:rPr>
              <a:t>: 2}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Both keys and values can be arbitrarily complex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Numeric keys of different types will compare equal if their values are equal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2113" y="6751638"/>
            <a:ext cx="87630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500" b="1" i="1">
                <a:solidFill>
                  <a:schemeClr val="tx1"/>
                </a:solidFill>
              </a:rPr>
              <a:t>* There are </a:t>
            </a:r>
            <a:r>
              <a:rPr lang="en-US" sz="1500" b="1">
                <a:solidFill>
                  <a:schemeClr val="tx1"/>
                </a:solidFill>
              </a:rPr>
              <a:t>some</a:t>
            </a:r>
            <a:r>
              <a:rPr lang="en-US" sz="1500" b="1" i="1">
                <a:solidFill>
                  <a:schemeClr val="tx1"/>
                </a:solidFill>
              </a:rPr>
              <a:t> limitations: technically indexes must be </a:t>
            </a:r>
            <a:r>
              <a:rPr lang="en-US" sz="1500" b="1">
                <a:solidFill>
                  <a:schemeClr val="tx1"/>
                </a:solidFill>
              </a:rPr>
              <a:t>hashable</a:t>
            </a:r>
            <a:r>
              <a:rPr lang="en-US" sz="1500" b="1" i="1">
                <a:solidFill>
                  <a:schemeClr val="tx1"/>
                </a:solidFill>
              </a:rPr>
              <a:t>, which excludes lists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Mapping Types: the Dict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/>
          </p:cNvSpPr>
          <p:nvPr/>
        </p:nvSpPr>
        <p:spPr bwMode="auto">
          <a:xfrm>
            <a:off x="544513" y="1417638"/>
            <a:ext cx="9144000" cy="45878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 = {'one': 1, 'two': 2, 'three': 3}</a:t>
            </a:r>
            <a:br>
              <a:rPr lang="en-GB" sz="2400" b="1" i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d1["one"]		# Retrieve element</a:t>
            </a:r>
            <a:br>
              <a:rPr lang="en-GB" sz="2400" b="1" i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1</a:t>
            </a:r>
            <a:br>
              <a:rPr lang="en-GB" sz="2400" b="1" i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d1["</a:t>
            </a:r>
            <a:r>
              <a:rPr lang="en-GB" sz="2400" b="1" i="1" dirty="0" err="1">
                <a:solidFill>
                  <a:schemeClr val="tx1"/>
                </a:solidFill>
                <a:latin typeface="Courier New" charset="0"/>
              </a:rPr>
              <a:t>Nosuch</a:t>
            </a: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"] 	# Must exist</a:t>
            </a:r>
            <a:br>
              <a:rPr lang="en-GB" sz="2400" b="1" i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 dirty="0" err="1">
                <a:solidFill>
                  <a:schemeClr val="tx1"/>
                </a:solidFill>
                <a:latin typeface="Courier New" charset="0"/>
              </a:rPr>
              <a:t>KeyError</a:t>
            </a: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: non-existent</a:t>
            </a:r>
            <a:br>
              <a:rPr lang="en-GB" sz="2400" b="1" i="1" dirty="0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d1[(1, 2, 3)] = "tuple"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d1[1] = "integer"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d1[1, 2, 3]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'tuple'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d1[1.0+0.0j]  # Numeric key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'integer'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 "one" in d1		# Test for key existence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True</a:t>
            </a:r>
          </a:p>
          <a:p>
            <a:r>
              <a:rPr lang="en-GB" sz="2400" b="1" i="1" dirty="0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Dict Operations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Sets and Frozensets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702300"/>
          </a:xfrm>
        </p:spPr>
        <p:txBody>
          <a:bodyPr/>
          <a:lstStyle/>
          <a:p>
            <a:r>
              <a:rPr lang="en-US" dirty="0"/>
              <a:t>A set is neither a sequence nor a mapping</a:t>
            </a:r>
          </a:p>
          <a:p>
            <a:pPr lvl="1"/>
            <a:r>
              <a:rPr lang="en-US" dirty="0"/>
              <a:t>Simply an unordered collection</a:t>
            </a:r>
          </a:p>
          <a:p>
            <a:pPr lvl="1"/>
            <a:r>
              <a:rPr lang="en-US" dirty="0"/>
              <a:t>So sets cannot be subscripted or sliced (which required ordering)</a:t>
            </a:r>
          </a:p>
          <a:p>
            <a:r>
              <a:rPr lang="en-US" dirty="0"/>
              <a:t>Sets have a length (number of objects)</a:t>
            </a:r>
          </a:p>
          <a:p>
            <a:pPr lvl="1"/>
            <a:r>
              <a:rPr lang="en-US" dirty="0"/>
              <a:t>An object occurs in a set exactly one or zero times</a:t>
            </a:r>
          </a:p>
          <a:p>
            <a:pPr lvl="1"/>
            <a:r>
              <a:rPr lang="en-US" dirty="0"/>
              <a:t>You’re either in the set or you’re not</a:t>
            </a:r>
          </a:p>
          <a:p>
            <a:r>
              <a:rPr lang="en-US" dirty="0"/>
              <a:t>Created using </a:t>
            </a:r>
            <a:r>
              <a:rPr lang="en-US" dirty="0">
                <a:latin typeface="Courier New" charset="0"/>
              </a:rPr>
              <a:t>set()</a:t>
            </a:r>
            <a:r>
              <a:rPr lang="en-US" dirty="0"/>
              <a:t> and </a:t>
            </a:r>
            <a:r>
              <a:rPr lang="en-US" dirty="0" err="1">
                <a:latin typeface="Courier New" charset="0"/>
              </a:rPr>
              <a:t>frozenset</a:t>
            </a:r>
            <a:r>
              <a:rPr lang="en-US" dirty="0">
                <a:latin typeface="Courier New" charset="0"/>
              </a:rPr>
              <a:t>()</a:t>
            </a:r>
            <a:r>
              <a:rPr lang="en-US" dirty="0"/>
              <a:t> functions</a:t>
            </a:r>
            <a:br>
              <a:rPr lang="en-US" dirty="0"/>
            </a:br>
            <a:r>
              <a:rPr lang="en-US" sz="1800" dirty="0">
                <a:latin typeface="Courier New" charset="0"/>
              </a:rPr>
              <a:t>&gt;&gt;&gt; S = set("This is a string")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&gt;&gt;&gt; S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set(['a', ' ', 'g', '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', 'h', 'n', 's', 'r', 'T', 't'])</a:t>
            </a:r>
          </a:p>
          <a:p>
            <a:r>
              <a:rPr lang="en-US" dirty="0"/>
              <a:t>You can convert them to a list or a tuple</a:t>
            </a:r>
          </a:p>
          <a:p>
            <a:pPr lvl="1"/>
            <a:r>
              <a:rPr lang="en-US" dirty="0"/>
              <a:t>But you can iterate over the elements without doing so</a:t>
            </a:r>
          </a:p>
          <a:p>
            <a:r>
              <a:rPr lang="en-US" dirty="0"/>
              <a:t>Can test for membership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charset="0"/>
              </a:rPr>
              <a:t>x in S</a:t>
            </a:r>
            <a:r>
              <a:rPr lang="en-US" dirty="0"/>
              <a:t>, </a:t>
            </a:r>
            <a:r>
              <a:rPr lang="en-US" dirty="0">
                <a:latin typeface="Courier New" charset="0"/>
              </a:rPr>
              <a:t>x not in S</a:t>
            </a:r>
            <a:endParaRPr lang="en-US" dirty="0"/>
          </a:p>
          <a:p>
            <a:r>
              <a:rPr lang="en-US" dirty="0"/>
              <a:t>Frozen sets are immutable, sets aren’t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4737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Files are just sequences of bytes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Unicode decoding must be specified if required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Three files are available by default in the </a:t>
            </a:r>
            <a:r>
              <a:rPr lang="en-GB" b="0" dirty="0">
                <a:latin typeface="Courier New" charset="0"/>
              </a:rPr>
              <a:t>sys</a:t>
            </a:r>
            <a:r>
              <a:rPr lang="en-GB" dirty="0"/>
              <a:t> module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 err="1">
                <a:latin typeface="Courier New" charset="0"/>
              </a:rPr>
              <a:t>sys.stdin</a:t>
            </a:r>
            <a:r>
              <a:rPr lang="en-GB" dirty="0"/>
              <a:t>: 		standard input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 err="1">
                <a:latin typeface="Courier New" charset="0"/>
              </a:rPr>
              <a:t>sys.stdout</a:t>
            </a:r>
            <a:r>
              <a:rPr lang="en-GB" dirty="0"/>
              <a:t>: 	standard output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 dirty="0" err="1">
                <a:latin typeface="Courier New" charset="0"/>
              </a:rPr>
              <a:t>sys.stderr</a:t>
            </a:r>
            <a:r>
              <a:rPr lang="en-GB" dirty="0"/>
              <a:t>: 	standard error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These are inherited from the parent process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In an interactive session they will be the terminal by default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But you can alter them with command-line shell syntax when you run Python programs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Important to distinguish between text and binary modes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On some platforms the two are equivalent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On Windows they are definitely not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Files in Python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829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type has only one value!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Always referred to as </a:t>
            </a:r>
            <a:r>
              <a:rPr lang="en-GB" b="0">
                <a:latin typeface="Courier New" charset="0"/>
              </a:rPr>
              <a:t>None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Often used as a sentinel or null indicator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</a:t>
            </a:r>
            <a:r>
              <a:rPr lang="en-GB" i="1"/>
              <a:t>only</a:t>
            </a:r>
            <a:r>
              <a:rPr lang="en-GB"/>
              <a:t> value not printed as an expression value by the interactive interpreter: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0">
                <a:latin typeface="Courier New" charset="0"/>
              </a:rPr>
              <a:t>&gt;&gt;&gt; None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0">
                <a:latin typeface="Courier New" charset="0"/>
              </a:rPr>
              <a:t>&gt;&gt;&gt;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b="0">
              <a:latin typeface="Courier New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>
                <a:latin typeface="Courier New" charset="0"/>
              </a:rPr>
              <a:t>None</a:t>
            </a:r>
            <a:r>
              <a:rPr lang="en-GB"/>
              <a:t> Type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vs. Assignment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126038"/>
          </a:xfrm>
        </p:spPr>
        <p:txBody>
          <a:bodyPr/>
          <a:lstStyle/>
          <a:p>
            <a:r>
              <a:rPr lang="en-US"/>
              <a:t>Python is unlike many other languages</a:t>
            </a:r>
          </a:p>
          <a:p>
            <a:r>
              <a:rPr lang="en-US"/>
              <a:t>Other languages require declaration of the </a:t>
            </a:r>
            <a:r>
              <a:rPr lang="en-US" i="1"/>
              <a:t>type</a:t>
            </a:r>
            <a:r>
              <a:rPr lang="en-US"/>
              <a:t> associated with a name (the name of a </a:t>
            </a:r>
            <a:r>
              <a:rPr lang="en-US" i="1"/>
              <a:t>variable</a:t>
            </a:r>
            <a:r>
              <a:rPr lang="en-US"/>
              <a:t>)</a:t>
            </a:r>
          </a:p>
          <a:p>
            <a:pPr lvl="1"/>
            <a:r>
              <a:rPr lang="en-US"/>
              <a:t>The variable is a fixed portion of memory, sized to hold a value of the declared type</a:t>
            </a:r>
          </a:p>
          <a:p>
            <a:r>
              <a:rPr lang="en-US"/>
              <a:t>Python does not associate specific areas of memory to the values for particular names</a:t>
            </a:r>
          </a:p>
          <a:p>
            <a:r>
              <a:rPr lang="en-US"/>
              <a:t>So we talk about </a:t>
            </a:r>
            <a:r>
              <a:rPr lang="en-US" i="1"/>
              <a:t>binding values to names</a:t>
            </a:r>
            <a:r>
              <a:rPr lang="en-US"/>
              <a:t> rather than</a:t>
            </a:r>
            <a:br>
              <a:rPr lang="en-US"/>
            </a:br>
            <a:r>
              <a:rPr lang="en-US" i="1"/>
              <a:t>assigning values to variables</a:t>
            </a:r>
            <a:endParaRPr lang="en-US"/>
          </a:p>
          <a:p>
            <a:pPr lvl="1"/>
            <a:r>
              <a:rPr lang="en-US"/>
              <a:t>Any value may be bound to any name</a:t>
            </a:r>
          </a:p>
          <a:p>
            <a:r>
              <a:rPr lang="en-US"/>
              <a:t>If a name has not been previously bound in a namespace</a:t>
            </a:r>
          </a:p>
          <a:p>
            <a:pPr lvl="1"/>
            <a:r>
              <a:rPr lang="en-US"/>
              <a:t>Assigning in that namespace creates the name automatically</a:t>
            </a:r>
          </a:p>
          <a:p>
            <a:r>
              <a:rPr lang="en-US"/>
              <a:t>Implication: Python does not need declarations!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Assignments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320925"/>
          </a:xfrm>
        </p:spPr>
        <p:txBody>
          <a:bodyPr/>
          <a:lstStyle/>
          <a:p>
            <a:r>
              <a:rPr lang="en-US"/>
              <a:t>The elements of a sequence can be bound to individual variables in a single statement</a:t>
            </a:r>
          </a:p>
          <a:p>
            <a:r>
              <a:rPr lang="en-US"/>
              <a:t>Use a comma-separated list of names on the left hand side:</a:t>
            </a:r>
            <a:br>
              <a:rPr lang="en-US"/>
            </a:br>
            <a:r>
              <a:rPr lang="en-US">
                <a:latin typeface="Courier New" charset="0"/>
              </a:rPr>
              <a:t>a, b, c = (1, 2, 3)</a:t>
            </a:r>
          </a:p>
          <a:p>
            <a:r>
              <a:rPr lang="en-US"/>
              <a:t>This even extends to nested structures:</a:t>
            </a:r>
            <a:br>
              <a:rPr lang="en-US"/>
            </a:br>
            <a:r>
              <a:rPr lang="en-US">
                <a:latin typeface="Courier New" charset="0"/>
              </a:rPr>
              <a:t>a, (b, c) = (1, (2, 3))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Text Box 6"/>
          <p:cNvSpPr txBox="1">
            <a:spLocks/>
          </p:cNvSpPr>
          <p:nvPr/>
        </p:nvSpPr>
        <p:spPr bwMode="auto">
          <a:xfrm>
            <a:off x="925513" y="2941638"/>
            <a:ext cx="8610600" cy="34956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l2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['*', ['/', 32, 4], ['+', 3, 10]]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l2[1] = 8	# Bind list element to value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l2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['*', 8, ['+', 3, 10]]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d1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{'one': 1, 'three': 3, 'two': 2}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d1["one"] = "Have a banana</a:t>
            </a:r>
            <a:r>
              <a:rPr lang="ja-JP" altLang="en-GB" sz="20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20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		# Bind new dictionary key to value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d1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{'one': 'Have a banana', 'two': 2, 'three': 3}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1625"/>
            <a:ext cx="8921750" cy="971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Left-hand side of an assignment can nominate an element of a list or dict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causes update in-place</a:t>
            </a:r>
            <a:endParaRPr lang="en-GB" b="0" i="1">
              <a:latin typeface="Courier New" charset="0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 to Container Elements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2131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material is for programmers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you are new to programming, also look at</a:t>
            </a:r>
            <a:br>
              <a:rPr lang="en-GB"/>
            </a:br>
            <a:r>
              <a:rPr lang="en-GB" sz="1400" b="1">
                <a:latin typeface="Courier New" charset="0"/>
              </a:rPr>
              <a:t>http://en.wikibooks.org/wiki/Non-Programmer%27s_Tutorial_for_Python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immersion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approach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Designed to help you understand </a:t>
            </a:r>
            <a:r>
              <a:rPr lang="en-GB" i="1"/>
              <a:t>how</a:t>
            </a:r>
            <a:r>
              <a:rPr lang="en-GB"/>
              <a:t> Python works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just sit there and soak it up!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Try things in the interactive interpreter!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users are friendly: ask them for help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Mailing lists, newsgroups, conferences </a:t>
            </a:r>
            <a:r>
              <a:rPr lang="en-GB" i="1"/>
              <a:t>etc</a:t>
            </a:r>
            <a:r>
              <a:rPr lang="en-GB"/>
              <a:t>.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Python Information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923337" cy="504983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	</a:t>
            </a:r>
            <a:r>
              <a:rPr lang="en-GB" sz="1700" i="1">
                <a:latin typeface="Courier New" charset="0"/>
              </a:rPr>
              <a:t>&gt;&gt;&gt; d2 = d1</a:t>
            </a:r>
            <a:br>
              <a:rPr lang="en-GB" sz="1700" i="1">
                <a:latin typeface="Courier New" charset="0"/>
              </a:rPr>
            </a:br>
            <a:r>
              <a:rPr lang="en-GB" sz="1700" i="1">
                <a:latin typeface="Courier New" charset="0"/>
              </a:rPr>
              <a:t>&gt;&gt;&gt; d2</a:t>
            </a:r>
            <a:br>
              <a:rPr lang="en-GB" sz="1700" i="1">
                <a:latin typeface="Courier New" charset="0"/>
              </a:rPr>
            </a:br>
            <a:r>
              <a:rPr lang="en-GB" sz="1700" i="1">
                <a:latin typeface="Courier New" charset="0"/>
              </a:rPr>
              <a:t>{'one': 'Have a banana', 'two': 2, 'three': 3}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700" i="1">
                <a:latin typeface="Courier New" charset="0"/>
              </a:rPr>
              <a:t/>
            </a:r>
            <a:br>
              <a:rPr lang="en-GB" sz="1700" i="1">
                <a:latin typeface="Courier New" charset="0"/>
              </a:rPr>
            </a:br>
            <a:r>
              <a:rPr lang="en-GB" sz="1700" i="1">
                <a:latin typeface="Courier New" charset="0"/>
              </a:rPr>
              <a:t>&gt;&gt;&gt; d2["one"] = "Zipfile"</a:t>
            </a:r>
            <a:br>
              <a:rPr lang="en-GB" sz="1700" i="1">
                <a:latin typeface="Courier New" charset="0"/>
              </a:rPr>
            </a:br>
            <a:r>
              <a:rPr lang="en-GB" sz="1700" i="1">
                <a:latin typeface="Courier New" charset="0"/>
              </a:rPr>
              <a:t>&gt;&gt;&gt; d1</a:t>
            </a:r>
            <a:br>
              <a:rPr lang="en-GB" sz="1700" i="1">
                <a:latin typeface="Courier New" charset="0"/>
              </a:rPr>
            </a:br>
            <a:r>
              <a:rPr lang="en-GB" sz="1700" i="1">
                <a:latin typeface="Courier New" charset="0"/>
              </a:rPr>
              <a:t>{'one': 'Zipfile', 'two': 2, 'three': 3}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25513" y="2863850"/>
            <a:ext cx="8763000" cy="2439988"/>
            <a:chOff x="487" y="2717"/>
            <a:chExt cx="5520" cy="1536"/>
          </a:xfrm>
        </p:grpSpPr>
        <p:sp>
          <p:nvSpPr>
            <p:cNvPr id="37889" name="Rectangle 1"/>
            <p:cNvSpPr>
              <a:spLocks noChangeArrowheads="1"/>
            </p:cNvSpPr>
            <p:nvPr/>
          </p:nvSpPr>
          <p:spPr bwMode="auto">
            <a:xfrm>
              <a:off x="487" y="2717"/>
              <a:ext cx="5520" cy="15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" y="2765"/>
              <a:ext cx="3624" cy="1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7901" name="Rectangle 13"/>
          <p:cNvSpPr>
            <a:spLocks noGrp="1" noChangeArrowheads="1"/>
          </p:cNvSpPr>
          <p:nvPr>
            <p:ph type="title"/>
          </p:nvPr>
        </p:nvSpPr>
        <p:spPr>
          <a:xfrm>
            <a:off x="198438" y="176213"/>
            <a:ext cx="9566275" cy="800100"/>
          </a:xfrm>
        </p:spPr>
        <p:txBody>
          <a:bodyPr/>
          <a:lstStyle/>
          <a:p>
            <a:r>
              <a:rPr lang="en-GB"/>
              <a:t>What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Assignment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To A Container Element Really Does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74200" cy="5599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d1 and d2 are references to the same object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that object is mutable and gets changed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… both references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see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the change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Container elements are also references to values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Not always obvious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Dereferencing is automatic, as we usually want values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Remember: the value provides the type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620713" y="3170238"/>
            <a:ext cx="8763000" cy="2438400"/>
            <a:chOff x="487" y="2717"/>
            <a:chExt cx="5520" cy="1536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487" y="2717"/>
              <a:ext cx="5520" cy="1536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91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" y="2765"/>
              <a:ext cx="3624" cy="1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are Also References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341438"/>
            <a:ext cx="8770937" cy="6651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400"/>
              <a:t>Can assign to slices of a list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Elements of the slice are replaced</a:t>
            </a:r>
          </a:p>
        </p:txBody>
      </p:sp>
      <p:sp>
        <p:nvSpPr>
          <p:cNvPr id="39941" name="Text Box 5"/>
          <p:cNvSpPr txBox="1">
            <a:spLocks/>
          </p:cNvSpPr>
          <p:nvPr/>
        </p:nvSpPr>
        <p:spPr bwMode="auto">
          <a:xfrm>
            <a:off x="925513" y="2255838"/>
            <a:ext cx="8610600" cy="43084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 = [0, 1, 2, 3, 4, 5, 6, 7, 8, 9]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l[2:4]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[2, 3]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l[2:4] = ["two", "three"]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[0, 1, 'two', 'three', 4, 5, 6, 7, 8, 9]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l[2:3] = [7, 7, 7, 7, 7]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[0, 1, 7, 7, 7, 7, 7, 'three', 4, 5, 6, 7, 8, 9]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l[14:14]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[]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l[14:14] = ["extra", "elements"]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 l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[0, 1, 7, 7, 7, 7, 7, 'three', 4, 5, 6, 7, 8, 9, 'extra', 'elements']</a:t>
            </a:r>
            <a:br>
              <a:rPr lang="en-GB" b="1">
                <a:solidFill>
                  <a:schemeClr val="tx1"/>
                </a:solidFill>
                <a:latin typeface="Courier New" charset="0"/>
              </a:rPr>
            </a:br>
            <a:r>
              <a:rPr lang="en-GB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 to Slices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3463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Assigned value </a:t>
            </a:r>
            <a:r>
              <a:rPr lang="en-GB" i="1"/>
              <a:t>must</a:t>
            </a:r>
            <a:r>
              <a:rPr lang="en-GB"/>
              <a:t> also be iterable …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0" i="1">
              <a:latin typeface="Courier New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700" b="0" i="1"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Assigning an empty list deletes elements *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700" b="0" i="1">
                <a:latin typeface="Courier New" charset="0"/>
              </a:rPr>
              <a:t>	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15913" y="6827838"/>
            <a:ext cx="48006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>
                <a:solidFill>
                  <a:schemeClr val="tx1"/>
                </a:solidFill>
              </a:rPr>
              <a:t>*  But the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del</a:t>
            </a:r>
            <a:r>
              <a:rPr lang="en-GB">
                <a:solidFill>
                  <a:schemeClr val="tx1"/>
                </a:solidFill>
              </a:rPr>
              <a:t> statement offers a better way</a:t>
            </a:r>
          </a:p>
        </p:txBody>
      </p:sp>
      <p:sp>
        <p:nvSpPr>
          <p:cNvPr id="40966" name="Text Box 6"/>
          <p:cNvSpPr txBox="1">
            <a:spLocks/>
          </p:cNvSpPr>
          <p:nvPr/>
        </p:nvSpPr>
        <p:spPr bwMode="auto">
          <a:xfrm>
            <a:off x="849313" y="1874838"/>
            <a:ext cx="8610600" cy="15335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l[5:16] = "Wrong"</a:t>
            </a:r>
            <a:r>
              <a:rPr lang="en-GB" sz="2400">
                <a:solidFill>
                  <a:schemeClr val="bg1"/>
                </a:solidFill>
                <a:latin typeface="Courier New" charset="0"/>
              </a:rPr>
              <a:t> 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l[6:100] = ["Right"]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[0, 1, 7, 7, 7, 'W', 'Right']</a:t>
            </a:r>
            <a:endParaRPr lang="en-GB" sz="24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0967" name="Text Box 7"/>
          <p:cNvSpPr txBox="1">
            <a:spLocks/>
          </p:cNvSpPr>
          <p:nvPr/>
        </p:nvSpPr>
        <p:spPr bwMode="auto">
          <a:xfrm>
            <a:off x="925513" y="5075238"/>
            <a:ext cx="8610600" cy="1185862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l[2:4] = []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[0, 1, 7, 'W', 'Right']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 to Slices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8606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Most operators have an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augmented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form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Specifies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perform operation then assign</a:t>
            </a:r>
            <a:r>
              <a:rPr lang="ja-JP" altLang="en-GB">
                <a:latin typeface="Arial"/>
              </a:rPr>
              <a:t>”</a:t>
            </a: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Care is needed until you know what you are doing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these operations update in place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other references to same object also see value change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Sometimes they create a new value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 which case the target is re-bound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Augmented Assignments(1)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Augmented Assignments(2)</a:t>
            </a:r>
            <a:endParaRPr lang="en-US"/>
          </a:p>
        </p:txBody>
      </p:sp>
      <p:pic>
        <p:nvPicPr>
          <p:cNvPr id="360463" name="Picture 15" descr="AugAssign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475038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464" name="Picture 16" descr="AugAssig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441700"/>
            <a:ext cx="28209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0465" name="Text Box 17"/>
          <p:cNvSpPr txBox="1">
            <a:spLocks noChangeArrowheads="1"/>
          </p:cNvSpPr>
          <p:nvPr/>
        </p:nvSpPr>
        <p:spPr bwMode="auto">
          <a:xfrm>
            <a:off x="1230313" y="3017838"/>
            <a:ext cx="2286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After first statement</a:t>
            </a:r>
          </a:p>
        </p:txBody>
      </p:sp>
      <p:sp>
        <p:nvSpPr>
          <p:cNvPr id="360466" name="Text Box 18"/>
          <p:cNvSpPr txBox="1">
            <a:spLocks noChangeArrowheads="1"/>
          </p:cNvSpPr>
          <p:nvPr/>
        </p:nvSpPr>
        <p:spPr bwMode="auto">
          <a:xfrm>
            <a:off x="4962525" y="3027363"/>
            <a:ext cx="2668588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After second statement</a:t>
            </a:r>
          </a:p>
        </p:txBody>
      </p:sp>
      <p:sp>
        <p:nvSpPr>
          <p:cNvPr id="36046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67762" cy="49244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In-place modification: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  <a:latin typeface="Courier New" charset="0"/>
              </a:rPr>
              <a:t>lst = [‘string1’, ‘string2’]</a:t>
            </a:r>
            <a:br>
              <a:rPr lang="en-US">
                <a:solidFill>
                  <a:schemeClr val="tx1"/>
                </a:solidFill>
                <a:latin typeface="Courier New" charset="0"/>
              </a:rPr>
            </a:br>
            <a:r>
              <a:rPr lang="en-US">
                <a:solidFill>
                  <a:schemeClr val="tx1"/>
                </a:solidFill>
                <a:latin typeface="Courier New" charset="0"/>
              </a:rPr>
              <a:t>lst += [‘string3’]</a:t>
            </a:r>
            <a:br>
              <a:rPr lang="en-US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endParaRPr lang="en-US" b="0">
              <a:solidFill>
                <a:schemeClr val="tx1"/>
              </a:solidFill>
              <a:latin typeface="Courier New" charset="0"/>
            </a:endParaRPr>
          </a:p>
          <a:p>
            <a:endParaRPr lang="en-US" b="0">
              <a:solidFill>
                <a:schemeClr val="tx1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endParaRPr lang="en-US" b="0">
              <a:solidFill>
                <a:schemeClr val="tx1"/>
              </a:solidFill>
              <a:latin typeface="Courier New" charset="0"/>
            </a:endParaRPr>
          </a:p>
          <a:p>
            <a:pPr>
              <a:buFont typeface="Arial" charset="0"/>
              <a:buNone/>
            </a:pP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sz="1800" b="0" i="1">
                <a:solidFill>
                  <a:schemeClr val="tx1"/>
                </a:solidFill>
              </a:rPr>
              <a:t>The list is extended by the addition of an element, but it is the same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Augmented Assignments(3)</a:t>
            </a: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1"/>
                </a:solidFill>
              </a:rPr>
              <a:t>Rebinding: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>x = 1</a:t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>x += 3</a:t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b="0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b="0">
                <a:solidFill>
                  <a:schemeClr val="tx1"/>
                </a:solidFill>
                <a:latin typeface="Courier New" charset="0"/>
              </a:rPr>
            </a:br>
            <a:r>
              <a:rPr lang="en-US" sz="1700" b="0" i="1">
                <a:solidFill>
                  <a:schemeClr val="tx1"/>
                </a:solidFill>
              </a:rPr>
              <a:t>Integers are immutable, so the name must be rebound to the new value</a:t>
            </a:r>
            <a:endParaRPr lang="en-US" sz="1800" b="0">
              <a:solidFill>
                <a:schemeClr val="tx1"/>
              </a:solidFill>
              <a:latin typeface="Courier New" charset="0"/>
            </a:endParaRPr>
          </a:p>
        </p:txBody>
      </p:sp>
      <p:pic>
        <p:nvPicPr>
          <p:cNvPr id="367620" name="Picture 4" descr="AugAssign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3170238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21" name="Picture 5" descr="AugAssig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3170238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1230313" y="2789238"/>
            <a:ext cx="2286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After first statement</a:t>
            </a: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4962525" y="2809875"/>
            <a:ext cx="2668588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After second statement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819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add two lists/tuples together:</a:t>
            </a:r>
            <a:br>
              <a:rPr lang="en-GB"/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&gt;&gt;&gt; [1, 2, 3] + [4, 5, 6]</a:t>
            </a:r>
            <a:br>
              <a:rPr lang="en-GB" sz="1800">
                <a:solidFill>
                  <a:schemeClr val="tx1"/>
                </a:solidFill>
                <a:latin typeface="Courier New" charset="0"/>
              </a:rPr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[1, 2, 3, 4, 5, 6]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multiply them by an integer:</a:t>
            </a:r>
            <a:br>
              <a:rPr lang="en-GB"/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&gt;&gt;&gt; ("a", "b") * 3</a:t>
            </a:r>
            <a:br>
              <a:rPr lang="en-GB" sz="1800">
                <a:solidFill>
                  <a:schemeClr val="tx1"/>
                </a:solidFill>
                <a:latin typeface="Courier New" charset="0"/>
              </a:rPr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('a', 'b', 'a', 'b', 'a', 'b')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test for membership:</a:t>
            </a:r>
            <a:br>
              <a:rPr lang="en-GB"/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&gt;&gt;&gt; "dick" in ("tom", "dick", "harry")</a:t>
            </a:r>
            <a:br>
              <a:rPr lang="en-GB" sz="1800">
                <a:solidFill>
                  <a:schemeClr val="tx1"/>
                </a:solidFill>
                <a:latin typeface="Courier New" charset="0"/>
              </a:rPr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True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List and Tuple Operations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Statements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844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Assignment (already covered)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pass</a:t>
            </a:r>
            <a:r>
              <a:rPr lang="en-GB" sz="1800" b="0">
                <a:latin typeface="Courier New" charset="0"/>
              </a:rPr>
              <a:t> </a:t>
            </a:r>
            <a:r>
              <a:rPr lang="en-GB"/>
              <a:t>simply does nothing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del</a:t>
            </a:r>
            <a:r>
              <a:rPr lang="en-GB" sz="1800" b="0">
                <a:latin typeface="Courier New" charset="0"/>
              </a:rPr>
              <a:t> </a:t>
            </a:r>
            <a:r>
              <a:rPr lang="en-GB"/>
              <a:t>removes a reference from a namespace or container object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break</a:t>
            </a:r>
            <a:r>
              <a:rPr lang="en-GB"/>
              <a:t> and </a:t>
            </a:r>
            <a:r>
              <a:rPr lang="en-GB" sz="1800">
                <a:latin typeface="Courier New" charset="0"/>
              </a:rPr>
              <a:t>continue</a:t>
            </a:r>
            <a:r>
              <a:rPr lang="en-GB"/>
              <a:t> are used in looping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return</a:t>
            </a:r>
            <a:r>
              <a:rPr lang="en-GB"/>
              <a:t> returns a value from a function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global</a:t>
            </a:r>
            <a:r>
              <a:rPr lang="en-GB"/>
              <a:t> identifies a name as global to the module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exec</a:t>
            </a:r>
            <a:r>
              <a:rPr lang="en-GB"/>
              <a:t> executes a Python string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 though it appeared as part of your program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Usually, when you think you need this, there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a better way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 </a:t>
            </a:r>
            <a:r>
              <a:rPr lang="en-GB" i="1"/>
              <a:t>only</a:t>
            </a:r>
            <a:r>
              <a:rPr lang="en-GB"/>
              <a:t> as a last resort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Python Statements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the Most of the Class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2740025"/>
          </a:xfrm>
        </p:spPr>
        <p:txBody>
          <a:bodyPr/>
          <a:lstStyle/>
          <a:p>
            <a:r>
              <a:rPr lang="en-US"/>
              <a:t>Ask questions!</a:t>
            </a:r>
          </a:p>
          <a:p>
            <a:pPr lvl="1"/>
            <a:r>
              <a:rPr lang="en-US"/>
              <a:t>People are reticent to confess “ignorance”</a:t>
            </a:r>
          </a:p>
          <a:p>
            <a:pPr lvl="1"/>
            <a:r>
              <a:rPr lang="en-US"/>
              <a:t>But if you aren’t ignorant, why are you in the class?</a:t>
            </a:r>
          </a:p>
          <a:p>
            <a:r>
              <a:rPr lang="en-US"/>
              <a:t>Try things in Python’s interactive interpreter</a:t>
            </a:r>
          </a:p>
          <a:p>
            <a:pPr lvl="1"/>
            <a:r>
              <a:rPr lang="en-US"/>
              <a:t>This helps you test the limits of your understanding</a:t>
            </a:r>
          </a:p>
          <a:p>
            <a:r>
              <a:rPr lang="en-US"/>
              <a:t>Talk to each other</a:t>
            </a:r>
          </a:p>
          <a:p>
            <a:pPr lvl="1"/>
            <a:r>
              <a:rPr lang="en-US"/>
              <a:t>You are stuck in this room together for three days anyway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4512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print</a:t>
            </a:r>
            <a:r>
              <a:rPr lang="en-GB" sz="1800" b="0">
                <a:latin typeface="Courier New" charset="0"/>
              </a:rPr>
              <a:t> </a:t>
            </a:r>
            <a:r>
              <a:rPr lang="en-GB"/>
              <a:t>sends (string representations of) a comma-separated list of values to the output stream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Inserts a space between each value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Puts a newline at the end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Unless the statement has a trailing comma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raise</a:t>
            </a:r>
            <a:r>
              <a:rPr lang="en-GB" sz="1800" b="0">
                <a:latin typeface="Courier New" charset="0"/>
              </a:rPr>
              <a:t> </a:t>
            </a:r>
            <a:r>
              <a:rPr lang="en-GB"/>
              <a:t>raises an exception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be used on its own to re-raise an existing exception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import</a:t>
            </a:r>
            <a:r>
              <a:rPr lang="en-GB" sz="1800" b="0">
                <a:latin typeface="Courier New" charset="0"/>
              </a:rPr>
              <a:t> </a:t>
            </a:r>
            <a:r>
              <a:rPr lang="en-GB"/>
              <a:t>makes external code available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Discussed in detail in Chapter 5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comes with an extensive library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Python Statements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376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block structuring is different from most languages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Indentation </a:t>
            </a:r>
            <a:r>
              <a:rPr lang="en-GB" i="1"/>
              <a:t>is</a:t>
            </a:r>
            <a:r>
              <a:rPr lang="en-GB"/>
              <a:t> the block structure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a contentious feature for some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Newcomers from C and C++ often dislike it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criticize until you get used to it!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 more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braces and indentation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match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issues!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Statements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31940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>
                <a:latin typeface="Courier New" charset="0"/>
              </a:rPr>
              <a:t>if</a:t>
            </a:r>
            <a:r>
              <a:rPr lang="en-GB"/>
              <a:t> statement allows code guarded by conditions</a:t>
            </a: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	</a:t>
            </a: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i="1"/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 b="0" i="1">
              <a:latin typeface="Courier New" charset="0"/>
            </a:endParaRP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 b="0" i="1">
              <a:latin typeface="Courier New" charset="0"/>
            </a:endParaRP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800" b="0" i="1">
              <a:latin typeface="Courier New" charset="0"/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one statement is guarded, it </a:t>
            </a:r>
            <a:r>
              <a:rPr lang="en-GB" i="1"/>
              <a:t>can</a:t>
            </a:r>
            <a:r>
              <a:rPr lang="en-GB"/>
              <a:t> go on the same line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Unless it too is a complex statement</a:t>
            </a:r>
            <a:endParaRPr lang="en-GB" sz="1800" b="1" i="1">
              <a:latin typeface="Courier New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363913" y="6980238"/>
            <a:ext cx="34290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* This is considered poor style in finished code</a:t>
            </a:r>
          </a:p>
        </p:txBody>
      </p:sp>
      <p:sp>
        <p:nvSpPr>
          <p:cNvPr id="50181" name="Text Box 5"/>
          <p:cNvSpPr txBox="1">
            <a:spLocks/>
          </p:cNvSpPr>
          <p:nvPr/>
        </p:nvSpPr>
        <p:spPr bwMode="auto">
          <a:xfrm>
            <a:off x="925513" y="2103438"/>
            <a:ext cx="8610600" cy="12985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if not mylst: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...     print "List is empty"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... 	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List is empty</a:t>
            </a:r>
          </a:p>
        </p:txBody>
      </p:sp>
      <p:sp>
        <p:nvSpPr>
          <p:cNvPr id="50182" name="Text Box 6"/>
          <p:cNvSpPr txBox="1">
            <a:spLocks/>
          </p:cNvSpPr>
          <p:nvPr/>
        </p:nvSpPr>
        <p:spPr bwMode="auto">
          <a:xfrm>
            <a:off x="1001713" y="4922838"/>
            <a:ext cx="8610600" cy="10096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if not mylst: print "List is empty"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... 	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List is empty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1465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Can specify a second alternative with </a:t>
            </a:r>
            <a:r>
              <a:rPr lang="en-GB">
                <a:latin typeface="Courier New" charset="0"/>
              </a:rPr>
              <a:t>else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	</a:t>
            </a:r>
            <a:endParaRPr lang="en-GB" b="0" i="1">
              <a:latin typeface="Courier New" charset="0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One-line forms are considered bad style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Reduces readability for little advantage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usually try to avoid them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it </a:t>
            </a:r>
            <a:r>
              <a:rPr lang="en-GB" i="1"/>
              <a:t>can</a:t>
            </a:r>
            <a:r>
              <a:rPr lang="en-GB"/>
              <a:t> help to get code into a single slide </a:t>
            </a:r>
            <a:r>
              <a:rPr lang="en-GB">
                <a:sym typeface="Wingdings" charset="0"/>
              </a:rPr>
              <a:t></a:t>
            </a:r>
            <a:endParaRPr lang="en-GB"/>
          </a:p>
        </p:txBody>
      </p:sp>
      <p:sp>
        <p:nvSpPr>
          <p:cNvPr id="51204" name="Text Box 4"/>
          <p:cNvSpPr txBox="1">
            <a:spLocks/>
          </p:cNvSpPr>
          <p:nvPr/>
        </p:nvSpPr>
        <p:spPr bwMode="auto">
          <a:xfrm>
            <a:off x="544513" y="2103438"/>
            <a:ext cx="8610600" cy="158750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mylst = [1, 2, 3, "bananas"]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&gt;&gt;&gt; if not mylst: print "List is empty"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... else: print "List contents:", mylst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... 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List contents: [1, 2, 3, 'bananas']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54895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has no </a:t>
            </a:r>
            <a:r>
              <a:rPr lang="en-GB" i="1"/>
              <a:t>case</a:t>
            </a:r>
            <a:r>
              <a:rPr lang="en-GB"/>
              <a:t> or </a:t>
            </a:r>
            <a:r>
              <a:rPr lang="en-GB" i="1"/>
              <a:t>switch</a:t>
            </a:r>
            <a:r>
              <a:rPr lang="en-GB"/>
              <a:t> statement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has been seriously discussed, and rejected for good reasons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i="1">
                <a:latin typeface="Courier New" charset="0"/>
              </a:rPr>
              <a:t>else</a:t>
            </a:r>
            <a:r>
              <a:rPr lang="en-GB"/>
              <a:t> </a:t>
            </a:r>
            <a:r>
              <a:rPr lang="en-GB" sz="1800" i="1">
                <a:latin typeface="Courier New" charset="0"/>
              </a:rPr>
              <a:t>if</a:t>
            </a:r>
            <a:r>
              <a:rPr lang="en-GB"/>
              <a:t> can be elided into </a:t>
            </a:r>
            <a:r>
              <a:rPr lang="en-GB" sz="1800" i="1">
                <a:latin typeface="Courier New" charset="0"/>
              </a:rPr>
              <a:t>elif</a:t>
            </a:r>
            <a:r>
              <a:rPr lang="en-GB"/>
              <a:t> 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Reduces nesting levels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600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600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600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sz="1600"/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just as efficient as most </a:t>
            </a:r>
            <a:r>
              <a:rPr lang="en-GB" i="1"/>
              <a:t>case</a:t>
            </a:r>
            <a:r>
              <a:rPr lang="en-GB"/>
              <a:t> implementations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49313" y="3017838"/>
            <a:ext cx="4113212" cy="3392487"/>
          </a:xfrm>
          <a:prstGeom prst="rect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if this: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else if that: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   …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else if the other: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        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else if whatever: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				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>
                <a:solidFill>
                  <a:schemeClr val="tx1"/>
                </a:solidFill>
              </a:rPr>
              <a:t>and so on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268913" y="3017838"/>
            <a:ext cx="4114800" cy="3405187"/>
          </a:xfrm>
          <a:prstGeom prst="rect">
            <a:avLst/>
          </a:prstGeom>
          <a:noFill/>
          <a:ln w="412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if this: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elif that: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…</a:t>
            </a:r>
            <a:br>
              <a:rPr lang="en-GB" sz="2000" b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elif the other: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    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elif whatever: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	…</a:t>
            </a:r>
          </a:p>
          <a:p>
            <a:pPr>
              <a:lnSpc>
                <a:spcPct val="93000"/>
              </a:lnSpc>
              <a:spcBef>
                <a:spcPts val="1125"/>
              </a:spcBef>
            </a:pPr>
            <a:r>
              <a:rPr lang="en-GB" sz="2000">
                <a:solidFill>
                  <a:schemeClr val="tx1"/>
                </a:solidFill>
              </a:rPr>
              <a:t>and so on</a:t>
            </a: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Execution (3)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347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result of comparisons is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True</a:t>
            </a:r>
            <a:r>
              <a:rPr lang="en-GB">
                <a:solidFill>
                  <a:schemeClr val="tx1"/>
                </a:solidFill>
              </a:rPr>
              <a:t> or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False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>
                <a:solidFill>
                  <a:schemeClr val="tx1"/>
                </a:solidFill>
              </a:rPr>
              <a:t>Any</a:t>
            </a:r>
            <a:r>
              <a:rPr lang="en-GB">
                <a:solidFill>
                  <a:schemeClr val="tx1"/>
                </a:solidFill>
              </a:rPr>
              <a:t> object can be used as a truth value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Most values will be treated as true in decisions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following specific values are treated as false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Any numeric zero –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0, 0.0, 0+0j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Any empty container –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[], (), {}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empty string – 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“”</a:t>
            </a:r>
            <a:endParaRPr lang="en-GB" b="1">
              <a:solidFill>
                <a:schemeClr val="tx1"/>
              </a:solidFill>
              <a:latin typeface="Courier New" charset="0"/>
            </a:endParaRP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None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False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Others a little too complex to discuss here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True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in Python?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570038"/>
            <a:ext cx="9482137" cy="10001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Used to iterate over sequences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Binds successive elements to the control variable(s)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Note that there is no special naming scope here</a:t>
            </a:r>
            <a:endParaRPr lang="en-GB" b="1" i="1">
              <a:latin typeface="Courier New" charset="0"/>
            </a:endParaRPr>
          </a:p>
        </p:txBody>
      </p:sp>
      <p:sp>
        <p:nvSpPr>
          <p:cNvPr id="53252" name="Text Box 4"/>
          <p:cNvSpPr txBox="1">
            <a:spLocks/>
          </p:cNvSpPr>
          <p:nvPr/>
        </p:nvSpPr>
        <p:spPr bwMode="auto">
          <a:xfrm>
            <a:off x="544513" y="3017838"/>
            <a:ext cx="8610600" cy="32543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for w in ["this", "is", "a",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          "python", "program"]: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	    print w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	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this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is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a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python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program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charset="0"/>
              </a:rPr>
              <a:t>for</a:t>
            </a:r>
            <a:r>
              <a:rPr lang="en-GB"/>
              <a:t> Loops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We Don’t Index the Elements?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1204913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Most often you just don’t need the index</a:t>
            </a:r>
          </a:p>
          <a:p>
            <a:pPr lvl="1">
              <a:lnSpc>
                <a:spcPct val="70000"/>
              </a:lnSpc>
            </a:pPr>
            <a:r>
              <a:rPr lang="en-US"/>
              <a:t>The for iteration give you the elements directly!</a:t>
            </a:r>
          </a:p>
          <a:p>
            <a:pPr>
              <a:lnSpc>
                <a:spcPct val="70000"/>
              </a:lnSpc>
            </a:pPr>
            <a:r>
              <a:rPr lang="en-US"/>
              <a:t>The </a:t>
            </a:r>
            <a:r>
              <a:rPr lang="en-US">
                <a:latin typeface="Courier New" charset="0"/>
              </a:rPr>
              <a:t>enumerate</a:t>
            </a:r>
            <a:r>
              <a:rPr lang="en-US"/>
              <a:t> function provides (index, value) pairs as tuples</a:t>
            </a:r>
          </a:p>
          <a:p>
            <a:pPr lvl="1">
              <a:lnSpc>
                <a:spcPct val="70000"/>
              </a:lnSpc>
            </a:pPr>
            <a:r>
              <a:rPr lang="en-US" b="1">
                <a:latin typeface="Courier New" charset="0"/>
              </a:rPr>
              <a:t>for </a:t>
            </a:r>
            <a:r>
              <a:rPr lang="en-US"/>
              <a:t>loops allow unpacking, so each element gets its own index</a:t>
            </a:r>
          </a:p>
        </p:txBody>
      </p:sp>
      <p:sp>
        <p:nvSpPr>
          <p:cNvPr id="320516" name="Text Box 4"/>
          <p:cNvSpPr txBox="1">
            <a:spLocks/>
          </p:cNvSpPr>
          <p:nvPr/>
        </p:nvSpPr>
        <p:spPr bwMode="auto">
          <a:xfrm>
            <a:off x="696913" y="3322638"/>
            <a:ext cx="8991600" cy="32543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for i, w in enumerate(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["this", "is", "a", "python", "program"]):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	    print i, w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	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0 this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1 is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2 a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3 python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4 program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</a:t>
            </a:r>
            <a:endParaRPr lang="en-US" sz="2400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5876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Used to iterate until some condition becomes false</a:t>
            </a:r>
            <a:endParaRPr lang="en-GB" b="0" i="1">
              <a:latin typeface="Courier New" charset="0"/>
            </a:endParaRPr>
          </a:p>
        </p:txBody>
      </p:sp>
      <p:sp>
        <p:nvSpPr>
          <p:cNvPr id="55300" name="Text Box 4"/>
          <p:cNvSpPr txBox="1">
            <a:spLocks/>
          </p:cNvSpPr>
          <p:nvPr/>
        </p:nvSpPr>
        <p:spPr bwMode="auto">
          <a:xfrm>
            <a:off x="849313" y="2332038"/>
            <a:ext cx="8763000" cy="356552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lst = ["this", "is", "a",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               "python", "program"]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&gt;&gt;&gt; while lst:	# false for empty list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   print lst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   del lst[0]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... 	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['this', 'is', 'a', 'python', 'program']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['is', 'a', 'python', 'program']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['a', 'python', 'program']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['python', 'program']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['program']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ourier New" charset="0"/>
              </a:rPr>
              <a:t>while</a:t>
            </a:r>
            <a:r>
              <a:rPr lang="en-GB"/>
              <a:t> Loops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Loop Termination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8905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>
                <a:latin typeface="Courier New" charset="0"/>
              </a:rPr>
              <a:t>break</a:t>
            </a:r>
            <a:r>
              <a:rPr lang="en-GB"/>
              <a:t> terminates any loop immediately</a:t>
            </a:r>
          </a:p>
          <a:p>
            <a:endParaRPr lang="en-US"/>
          </a:p>
        </p:txBody>
      </p:sp>
      <p:sp>
        <p:nvSpPr>
          <p:cNvPr id="373764" name="Text Box 4"/>
          <p:cNvSpPr txBox="1">
            <a:spLocks/>
          </p:cNvSpPr>
          <p:nvPr/>
        </p:nvSpPr>
        <p:spPr bwMode="auto">
          <a:xfrm>
            <a:off x="849313" y="2103438"/>
            <a:ext cx="8382000" cy="4478337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while True:</a:t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    s = raw_input('Enter something : ')</a:t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    if s == 'quit':</a:t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        break</a:t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    print 'length of the string is', len(s)</a:t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print 'Done‘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endParaRPr lang="en-US" sz="2400" b="1">
              <a:solidFill>
                <a:schemeClr val="tx1"/>
              </a:solidFill>
              <a:latin typeface="Courier New" charset="0"/>
            </a:endParaRP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Enter something : hello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Length of the string is 5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Enter something : quit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Done</a:t>
            </a:r>
            <a:endParaRPr lang="en-GB" sz="2800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29829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www.python.org</a:t>
            </a:r>
            <a:r>
              <a:rPr lang="en-GB"/>
              <a:t> has an extensive reading list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docs.python.org</a:t>
            </a:r>
            <a:r>
              <a:rPr lang="en-GB"/>
              <a:t> documents the current release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Dive Into Python</a:t>
            </a:r>
            <a:r>
              <a:rPr lang="en-GB"/>
              <a:t> –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immersive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text, also in print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solidFill>
                  <a:schemeClr val="tx1"/>
                </a:solidFill>
                <a:latin typeface="Courier New" charset="0"/>
              </a:rPr>
              <a:t>http://www.diveintopython.org</a:t>
            </a:r>
            <a:r>
              <a:rPr lang="en-GB" b="1">
                <a:solidFill>
                  <a:srgbClr val="CCCCFF"/>
                </a:solidFill>
                <a:latin typeface="Courier New" charset="0"/>
              </a:rPr>
              <a:t>/</a:t>
            </a:r>
            <a:endParaRPr lang="en-GB" b="1">
              <a:solidFill>
                <a:srgbClr val="CCCCFF"/>
              </a:solidFill>
              <a:latin typeface="Courier New" charset="0"/>
              <a:hlinkClick r:id="rId3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comp.lang.python</a:t>
            </a:r>
            <a:r>
              <a:rPr lang="en-GB"/>
              <a:t> newsgroup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Also available as a mailing list </a:t>
            </a:r>
            <a:r>
              <a:rPr lang="en-GB" i="1"/>
              <a:t>python-list</a:t>
            </a:r>
            <a:endParaRPr lang="en-GB"/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Subscribe at</a:t>
            </a:r>
            <a:br>
              <a:rPr lang="en-GB"/>
            </a:br>
            <a:r>
              <a:rPr lang="en-GB" b="1">
                <a:latin typeface="Courier New" charset="0"/>
              </a:rPr>
              <a:t>http://mail.python.org/mailman/listinfo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Python Information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889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continue</a:t>
            </a:r>
            <a:r>
              <a:rPr lang="en-GB"/>
              <a:t> immediately starts the next iteration</a:t>
            </a:r>
          </a:p>
        </p:txBody>
      </p:sp>
      <p:sp>
        <p:nvSpPr>
          <p:cNvPr id="56326" name="Text Box 6"/>
          <p:cNvSpPr txBox="1">
            <a:spLocks/>
          </p:cNvSpPr>
          <p:nvPr/>
        </p:nvSpPr>
        <p:spPr bwMode="auto">
          <a:xfrm>
            <a:off x="849313" y="2332038"/>
            <a:ext cx="8382000" cy="341630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for i in range(4):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	if i % 2 == 0: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		continue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	print i, “is odd”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 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1 is odd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3 is odd</a:t>
            </a:r>
            <a:endParaRPr lang="en-GB" sz="24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Early Termination of an Iteration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Normal Loop Termination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116363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An </a:t>
            </a:r>
            <a:r>
              <a:rPr lang="en-GB">
                <a:latin typeface="Courier New" charset="0"/>
              </a:rPr>
              <a:t>else</a:t>
            </a:r>
            <a:r>
              <a:rPr lang="en-GB"/>
              <a:t> clause after any loop is executed</a:t>
            </a:r>
            <a:br>
              <a:rPr lang="en-GB"/>
            </a:br>
            <a:r>
              <a:rPr lang="en-GB" i="1"/>
              <a:t>only</a:t>
            </a:r>
            <a:r>
              <a:rPr lang="en-GB"/>
              <a:t> if the loop terminates normally</a:t>
            </a:r>
          </a:p>
          <a:p>
            <a:pPr>
              <a:lnSpc>
                <a:spcPct val="95000"/>
              </a:lnSpc>
            </a:pPr>
            <a:r>
              <a:rPr lang="en-GB"/>
              <a:t>If a </a:t>
            </a:r>
            <a:r>
              <a:rPr lang="en-GB" sz="1800">
                <a:latin typeface="Courier New" charset="0"/>
              </a:rPr>
              <a:t>break</a:t>
            </a:r>
            <a:r>
              <a:rPr lang="en-GB"/>
              <a:t> statement is executed, the </a:t>
            </a:r>
            <a:r>
              <a:rPr lang="en-GB">
                <a:latin typeface="Courier New" charset="0"/>
              </a:rPr>
              <a:t>else</a:t>
            </a:r>
            <a:r>
              <a:rPr lang="en-GB"/>
              <a:t> clause is skipped</a:t>
            </a:r>
            <a:endParaRPr lang="en-US"/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696913" y="4008438"/>
            <a:ext cx="4275137" cy="1524000"/>
          </a:xfrm>
          <a:prstGeom prst="rect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 for </a:t>
            </a: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name</a:t>
            </a: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in </a:t>
            </a: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sequence</a:t>
            </a: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: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   loop-suite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else: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   termination-suite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5116513" y="4008438"/>
            <a:ext cx="4275137" cy="1524000"/>
          </a:xfrm>
          <a:prstGeom prst="rect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while </a:t>
            </a:r>
            <a:r>
              <a:rPr lang="en-GB" sz="2000" b="1">
                <a:solidFill>
                  <a:schemeClr val="tx1"/>
                </a:solidFill>
                <a:latin typeface="Courier New" charset="0"/>
              </a:rPr>
              <a:t>condition</a:t>
            </a: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: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   loop-suite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else:</a:t>
            </a:r>
            <a:br>
              <a:rPr lang="en-GB" sz="20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000" b="1" i="1">
                <a:solidFill>
                  <a:schemeClr val="tx1"/>
                </a:solidFill>
                <a:latin typeface="Courier New" charset="0"/>
              </a:rPr>
              <a:t>    termination-suite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41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Python is an exception-based language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goes well with its general philosophy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Simplifies mainstream logic</a:t>
            </a:r>
          </a:p>
          <a:p>
            <a:pPr lvl="2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simply assume success</a:t>
            </a:r>
          </a:p>
          <a:p>
            <a:pPr lvl="2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our logic shows what we expect will </a:t>
            </a:r>
            <a:r>
              <a:rPr lang="en-GB" i="1"/>
              <a:t>normally</a:t>
            </a:r>
            <a:r>
              <a:rPr lang="en-GB"/>
              <a:t> happen</a:t>
            </a:r>
          </a:p>
          <a:p>
            <a:pPr lvl="1"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Exceptional conditions alter the normal flow of control</a:t>
            </a:r>
          </a:p>
          <a:p>
            <a:pPr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b="0">
                <a:latin typeface="Courier New" charset="0"/>
              </a:rPr>
              <a:t>	</a:t>
            </a:r>
            <a:r>
              <a:rPr lang="en-GB">
                <a:latin typeface="Courier New" charset="0"/>
              </a:rPr>
              <a:t>try: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    suite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except </a:t>
            </a:r>
            <a:r>
              <a:rPr lang="en-GB" i="1">
                <a:latin typeface="Courier New" charset="0"/>
              </a:rPr>
              <a:t>exceptions[, value]:</a:t>
            </a:r>
            <a:br>
              <a:rPr lang="en-GB" i="1">
                <a:latin typeface="Courier New" charset="0"/>
              </a:rPr>
            </a:br>
            <a:r>
              <a:rPr lang="en-GB">
                <a:latin typeface="Courier New" charset="0"/>
              </a:rPr>
              <a:t>    handler 1 suite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except </a:t>
            </a:r>
            <a:r>
              <a:rPr lang="en-GB" i="1">
                <a:latin typeface="Courier New" charset="0"/>
              </a:rPr>
              <a:t>exceptions[, value]:</a:t>
            </a:r>
            <a:br>
              <a:rPr lang="en-GB" i="1">
                <a:latin typeface="Courier New" charset="0"/>
              </a:rPr>
            </a:br>
            <a:r>
              <a:rPr lang="en-GB">
                <a:latin typeface="Courier New" charset="0"/>
              </a:rPr>
              <a:t>    handler 2 suite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else: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    no-exception suite</a:t>
            </a:r>
          </a:p>
          <a:p>
            <a:pPr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	finally:</a:t>
            </a:r>
            <a:br>
              <a:rPr lang="en-GB">
                <a:latin typeface="Courier New" charset="0"/>
              </a:rPr>
            </a:br>
            <a:r>
              <a:rPr lang="en-GB">
                <a:latin typeface="Courier New" charset="0"/>
              </a:rPr>
              <a:t>    termination suite # </a:t>
            </a:r>
            <a:r>
              <a:rPr lang="en-GB" i="1">
                <a:latin typeface="Courier New" charset="0"/>
              </a:rPr>
              <a:t>always</a:t>
            </a:r>
            <a:r>
              <a:rPr lang="en-GB">
                <a:latin typeface="Courier New" charset="0"/>
              </a:rPr>
              <a:t> runs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Exceptions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493838"/>
            <a:ext cx="8770938" cy="45132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</a:t>
            </a:r>
            <a:r>
              <a:rPr lang="en-GB">
                <a:latin typeface="Courier New" charset="0"/>
              </a:rPr>
              <a:t>try</a:t>
            </a:r>
            <a:r>
              <a:rPr lang="en-GB"/>
              <a:t> suite executes normally unless an exception is raised. Then 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interpreter matches the exception against the </a:t>
            </a:r>
            <a:r>
              <a:rPr lang="en-GB" b="1">
                <a:latin typeface="Courier New" charset="0"/>
              </a:rPr>
              <a:t>except</a:t>
            </a:r>
            <a:r>
              <a:rPr lang="en-GB"/>
              <a:t> clauses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else</a:t>
            </a:r>
            <a:r>
              <a:rPr lang="en-GB"/>
              <a:t> clause only executes if no exception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finally</a:t>
            </a:r>
            <a:r>
              <a:rPr lang="en-GB"/>
              <a:t> </a:t>
            </a:r>
            <a:r>
              <a:rPr lang="en-GB" i="1"/>
              <a:t>always</a:t>
            </a:r>
            <a:r>
              <a:rPr lang="en-GB"/>
              <a:t> executes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Allows clear-up, but may require some care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Need to ensure names were actually bound, etc.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Unrecognized exceptions are passed to an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outer handler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, if one exists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Uncaught exceptions in a function call interrupt the function call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no handler is available at any level the interpreter terminates with a </a:t>
            </a:r>
            <a:r>
              <a:rPr lang="en-GB" i="1"/>
              <a:t>traceback</a:t>
            </a:r>
            <a:r>
              <a:rPr lang="en-GB"/>
              <a:t> print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Except in interactive mode, when it continues after printing the traceback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Handling Exceptions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2649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>
                <a:latin typeface="Courier New" charset="0"/>
              </a:rPr>
              <a:t>exceptions</a:t>
            </a:r>
            <a:r>
              <a:rPr lang="en-GB"/>
              <a:t> in except clause may be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single exception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 tuple of exceptions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Allows different exceptions to share the same logic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Must</a:t>
            </a:r>
            <a:r>
              <a:rPr lang="en-GB"/>
              <a:t> put parentheses around tuple form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Avoids misinterpretations: comma might indicate value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Several different </a:t>
            </a:r>
            <a:r>
              <a:rPr lang="en-GB">
                <a:latin typeface="Courier New" charset="0"/>
              </a:rPr>
              <a:t>except</a:t>
            </a:r>
            <a:r>
              <a:rPr lang="en-GB"/>
              <a:t> clauses can catch separate (sets of) exceptions if required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Handling Exceptions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	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430588"/>
          </a:xfrm>
        </p:spPr>
        <p:txBody>
          <a:bodyPr/>
          <a:lstStyle/>
          <a:p>
            <a:r>
              <a:rPr lang="en-US"/>
              <a:t>Edit a “script file” named </a:t>
            </a:r>
            <a:r>
              <a:rPr lang="en-US">
                <a:latin typeface="Courier New" charset="0"/>
              </a:rPr>
              <a:t>something.py</a:t>
            </a:r>
          </a:p>
          <a:p>
            <a:r>
              <a:rPr lang="en-US"/>
              <a:t>Under Windows or Unix: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latin typeface="Courier New" charset="0"/>
              </a:rPr>
              <a:t>python something.py</a:t>
            </a:r>
          </a:p>
          <a:p>
            <a:endParaRPr lang="en-US"/>
          </a:p>
          <a:p>
            <a:r>
              <a:rPr lang="en-US"/>
              <a:t>Alternatively, under Unix only, with </a:t>
            </a:r>
            <a:r>
              <a:rPr lang="en-US" b="0">
                <a:latin typeface="Courier New" charset="0"/>
              </a:rPr>
              <a:t>#!</a:t>
            </a:r>
            <a:r>
              <a:rPr lang="en-US"/>
              <a:t> line: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latin typeface="Courier New" charset="0"/>
              </a:rPr>
              <a:t>chmod +x something.py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something.py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341438"/>
            <a:ext cx="8770937" cy="49672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The interpreter binds a module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s name to the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__name__</a:t>
            </a:r>
            <a:r>
              <a:rPr lang="en-GB">
                <a:solidFill>
                  <a:schemeClr val="tx1"/>
                </a:solidFill>
              </a:rPr>
              <a:t> variable in the importing module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’</a:t>
            </a:r>
            <a:r>
              <a:rPr lang="en-GB">
                <a:solidFill>
                  <a:schemeClr val="tx1"/>
                </a:solidFill>
              </a:rPr>
              <a:t>s namespace</a:t>
            </a:r>
            <a:br>
              <a:rPr lang="en-GB">
                <a:solidFill>
                  <a:schemeClr val="tx1"/>
                </a:solidFill>
              </a:rPr>
            </a:b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This is normally the name of the 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.py</a:t>
            </a:r>
            <a:r>
              <a:rPr lang="en-GB">
                <a:solidFill>
                  <a:schemeClr val="tx1"/>
                </a:solidFill>
              </a:rPr>
              <a:t> file</a:t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/>
            </a:r>
            <a:br>
              <a:rPr lang="en-GB">
                <a:solidFill>
                  <a:schemeClr val="tx1"/>
                </a:solidFill>
              </a:rPr>
            </a:b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>
              <a:solidFill>
                <a:schemeClr val="tx1"/>
              </a:solidFill>
            </a:endParaRP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When the module is run as a program the interpreter binds a special value to 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__name__</a:t>
            </a:r>
            <a:endParaRPr lang="en-GB">
              <a:solidFill>
                <a:schemeClr val="tx1"/>
              </a:solidFill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ja-JP" altLang="en-GB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b="1">
                <a:solidFill>
                  <a:schemeClr val="tx1"/>
                </a:solidFill>
                <a:latin typeface="Courier New" charset="0"/>
              </a:rPr>
              <a:t>__main__</a:t>
            </a:r>
            <a:r>
              <a:rPr lang="ja-JP" altLang="en-GB" b="1">
                <a:solidFill>
                  <a:schemeClr val="tx1"/>
                </a:solidFill>
                <a:latin typeface="Arial"/>
              </a:rPr>
              <a:t>”</a:t>
            </a:r>
            <a:endParaRPr lang="en-GB" b="1">
              <a:solidFill>
                <a:schemeClr val="tx1"/>
              </a:solidFill>
              <a:latin typeface="Courier New" charset="0"/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solidFill>
                  <a:schemeClr val="tx1"/>
                </a:solidFill>
              </a:rPr>
              <a:t>Test for this value to see if your module has been run as a program</a:t>
            </a:r>
          </a:p>
        </p:txBody>
      </p:sp>
      <p:sp>
        <p:nvSpPr>
          <p:cNvPr id="60420" name="Text Box 4"/>
          <p:cNvSpPr txBox="1">
            <a:spLocks/>
          </p:cNvSpPr>
          <p:nvPr/>
        </p:nvSpPr>
        <p:spPr bwMode="auto">
          <a:xfrm>
            <a:off x="925513" y="2941638"/>
            <a:ext cx="8382000" cy="1441450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import mymodule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mymodule.__name__</a:t>
            </a:r>
          </a:p>
          <a:p>
            <a:pPr>
              <a:lnSpc>
                <a:spcPct val="85000"/>
              </a:lnSpc>
              <a:spcBef>
                <a:spcPts val="1438"/>
              </a:spcBef>
              <a:buClr>
                <a:srgbClr val="E6E6E6"/>
              </a:buClr>
            </a:pP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‘mymodule’</a:t>
            </a:r>
            <a:endParaRPr lang="en-GB" sz="2400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>
                <a:solidFill>
                  <a:srgbClr val="FFFFFF"/>
                </a:solidFill>
                <a:latin typeface="Courier New" charset="0"/>
              </a:rPr>
              <a:t>__name__</a:t>
            </a:r>
            <a:r>
              <a:rPr lang="en-GB"/>
              <a:t> Variable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are Modules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9655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 soundly-written module should run tests when it is run as a program</a:t>
            </a:r>
          </a:p>
          <a:p>
            <a:pPr>
              <a:lnSpc>
                <a:spcPct val="85000"/>
              </a:lnSpc>
            </a:pPr>
            <a:r>
              <a:rPr lang="en-GB">
                <a:solidFill>
                  <a:schemeClr val="tx1"/>
                </a:solidFill>
              </a:rPr>
              <a:t>Test for the special name 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“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__main__</a:t>
            </a:r>
            <a:r>
              <a:rPr lang="ja-JP" altLang="en-GB">
                <a:solidFill>
                  <a:schemeClr val="tx1"/>
                </a:solidFill>
                <a:latin typeface="Arial"/>
              </a:rPr>
              <a:t>”</a:t>
            </a:r>
            <a:r>
              <a:rPr lang="en-GB">
                <a:solidFill>
                  <a:schemeClr val="tx1"/>
                </a:solidFill>
                <a:latin typeface="Courier New" charset="0"/>
              </a:rPr>
              <a:t>:</a:t>
            </a:r>
            <a:br>
              <a:rPr lang="en-GB">
                <a:solidFill>
                  <a:schemeClr val="tx1"/>
                </a:solidFill>
                <a:latin typeface="Courier New" charset="0"/>
              </a:rPr>
            </a:br>
            <a:endParaRPr lang="en-GB">
              <a:solidFill>
                <a:schemeClr val="tx1"/>
              </a:solidFill>
              <a:latin typeface="Courier New" charset="0"/>
            </a:endParaRPr>
          </a:p>
          <a:p>
            <a:pPr lvl="1">
              <a:lnSpc>
                <a:spcPct val="85000"/>
              </a:lnSpc>
              <a:buFont typeface="Arial" charset="0"/>
              <a:buNone/>
            </a:pP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if __name__ == </a:t>
            </a:r>
            <a:r>
              <a:rPr lang="ja-JP" altLang="en-GB" sz="2400" b="1">
                <a:solidFill>
                  <a:schemeClr val="tx1"/>
                </a:solidFill>
                <a:latin typeface="Arial"/>
              </a:rPr>
              <a:t>“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__main__</a:t>
            </a:r>
            <a:r>
              <a:rPr lang="ja-JP" altLang="en-GB" sz="2400" b="1">
                <a:solidFill>
                  <a:schemeClr val="tx1"/>
                </a:solidFill>
                <a:latin typeface="Arial"/>
              </a:rPr>
              <a:t>”</a:t>
            </a: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:</a:t>
            </a:r>
            <a:br>
              <a:rPr lang="en-GB" sz="2400" b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>
                <a:solidFill>
                  <a:schemeClr val="tx1"/>
                </a:solidFill>
                <a:latin typeface="Courier New" charset="0"/>
              </a:rPr>
              <a:t>	run_test_code()</a:t>
            </a:r>
          </a:p>
          <a:p>
            <a:pPr>
              <a:lnSpc>
                <a:spcPct val="85000"/>
              </a:lnSpc>
            </a:pPr>
            <a:r>
              <a:rPr lang="en-GB">
                <a:solidFill>
                  <a:schemeClr val="tx1"/>
                </a:solidFill>
                <a:latin typeface="Courier New" charset="0"/>
              </a:rPr>
              <a:t>run_test_code()</a:t>
            </a:r>
            <a:r>
              <a:rPr lang="en-GB">
                <a:solidFill>
                  <a:schemeClr val="tx1"/>
                </a:solidFill>
              </a:rPr>
              <a:t> is called </a:t>
            </a:r>
            <a:r>
              <a:rPr lang="en-GB" i="1">
                <a:solidFill>
                  <a:schemeClr val="tx1"/>
                </a:solidFill>
              </a:rPr>
              <a:t>only</a:t>
            </a:r>
            <a:r>
              <a:rPr lang="en-GB">
                <a:solidFill>
                  <a:schemeClr val="tx1"/>
                </a:solidFill>
              </a:rPr>
              <a:t> when the module is executed as a program</a:t>
            </a:r>
          </a:p>
          <a:p>
            <a:pPr lvl="1">
              <a:lnSpc>
                <a:spcPct val="85000"/>
              </a:lnSpc>
            </a:pPr>
            <a:r>
              <a:rPr lang="en-GB">
                <a:solidFill>
                  <a:schemeClr val="tx1"/>
                </a:solidFill>
              </a:rPr>
              <a:t>Never when another program imports it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Very useful for executing a quick “self-test”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This feature is used by many standard library modules</a:t>
            </a:r>
          </a:p>
          <a:p>
            <a:pPr lvl="1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You should incorporate it in your own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Defining and Using Functions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5600" y="439738"/>
            <a:ext cx="4703763" cy="596900"/>
          </a:xfrm>
        </p:spPr>
        <p:txBody>
          <a:bodyPr/>
          <a:lstStyle/>
          <a:p>
            <a:r>
              <a:rPr lang="en-US" sz="3900"/>
              <a:t>Chapter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Purpose of Functions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4430713"/>
          </a:xfrm>
        </p:spPr>
        <p:txBody>
          <a:bodyPr/>
          <a:lstStyle/>
          <a:p>
            <a:r>
              <a:rPr lang="en-US" dirty="0"/>
              <a:t>A function allows the same piece of code to be used at different places in a program</a:t>
            </a:r>
          </a:p>
          <a:p>
            <a:pPr lvl="1"/>
            <a:r>
              <a:rPr lang="en-US" dirty="0"/>
              <a:t>with variations if necessary</a:t>
            </a:r>
          </a:p>
          <a:p>
            <a:r>
              <a:rPr lang="en-US" dirty="0"/>
              <a:t>Here’s a simple example</a:t>
            </a:r>
            <a:br>
              <a:rPr lang="en-US" dirty="0"/>
            </a:br>
            <a:endParaRPr lang="en-US" dirty="0"/>
          </a:p>
          <a:p>
            <a:pPr lvl="1">
              <a:buFont typeface="Arial" charset="0"/>
              <a:buNone/>
            </a:pPr>
            <a:r>
              <a:rPr lang="en-US" b="1" dirty="0" err="1">
                <a:latin typeface="Courier New" charset="0"/>
              </a:rPr>
              <a:t>def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celsius_to_fahrenheit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c_temp</a:t>
            </a:r>
            <a:r>
              <a:rPr lang="en-US" b="1" dirty="0">
                <a:latin typeface="Courier New" charset="0"/>
              </a:rPr>
              <a:t>):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		return 9.0 / 5.0 * </a:t>
            </a:r>
            <a:r>
              <a:rPr lang="en-US" b="1" dirty="0" err="1">
                <a:latin typeface="Courier New" charset="0"/>
              </a:rPr>
              <a:t>c_temp</a:t>
            </a:r>
            <a:r>
              <a:rPr lang="en-US" b="1" dirty="0">
                <a:latin typeface="Courier New" charset="0"/>
              </a:rPr>
              <a:t> + 32</a:t>
            </a:r>
            <a:r>
              <a:rPr lang="en-US" dirty="0"/>
              <a:t> </a:t>
            </a:r>
          </a:p>
          <a:p>
            <a:r>
              <a:rPr lang="en-US" dirty="0"/>
              <a:t>To convert a Celsius temperature </a:t>
            </a:r>
            <a:r>
              <a:rPr lang="en-US" dirty="0">
                <a:latin typeface="Courier New" charset="0"/>
              </a:rPr>
              <a:t>c</a:t>
            </a:r>
            <a:r>
              <a:rPr lang="en-US" dirty="0"/>
              <a:t> to </a:t>
            </a:r>
            <a:r>
              <a:rPr lang="en-US" dirty="0" err="1"/>
              <a:t>Farenheit</a:t>
            </a:r>
            <a:r>
              <a:rPr lang="en-US" dirty="0"/>
              <a:t> you would write</a:t>
            </a:r>
            <a:br>
              <a:rPr lang="en-US" dirty="0"/>
            </a:br>
            <a:r>
              <a:rPr lang="en-US" dirty="0"/>
              <a:t>something like</a:t>
            </a:r>
            <a:r>
              <a:rPr lang="en-US" sz="900" dirty="0"/>
              <a:t/>
            </a:r>
            <a:br>
              <a:rPr lang="en-US" sz="900" dirty="0"/>
            </a:br>
            <a:r>
              <a:rPr lang="en-US" dirty="0">
                <a:latin typeface="Courier New" charset="0"/>
              </a:rPr>
              <a:t>f = </a:t>
            </a:r>
            <a:r>
              <a:rPr lang="en-US" dirty="0" err="1">
                <a:latin typeface="Courier New" charset="0"/>
              </a:rPr>
              <a:t>celsius_to_farenheit</a:t>
            </a:r>
            <a:r>
              <a:rPr lang="en-US" dirty="0">
                <a:latin typeface="Courier New" charset="0"/>
              </a:rPr>
              <a:t>(c)</a:t>
            </a:r>
          </a:p>
          <a:p>
            <a:r>
              <a:rPr lang="en-US" dirty="0"/>
              <a:t>The </a:t>
            </a:r>
            <a:r>
              <a:rPr lang="en-US" i="1" dirty="0"/>
              <a:t>argument</a:t>
            </a:r>
            <a:r>
              <a:rPr lang="en-US" dirty="0"/>
              <a:t> </a:t>
            </a:r>
            <a:r>
              <a:rPr lang="en-US" dirty="0">
                <a:latin typeface="Courier New" charset="0"/>
              </a:rPr>
              <a:t>c</a:t>
            </a:r>
            <a:r>
              <a:rPr lang="en-US" dirty="0"/>
              <a:t> is passed into the function body</a:t>
            </a:r>
          </a:p>
          <a:p>
            <a:pPr lvl="1"/>
            <a:r>
              <a:rPr lang="en-US" dirty="0"/>
              <a:t>Where it can be referenced as the </a:t>
            </a:r>
            <a:r>
              <a:rPr lang="en-US" i="1" dirty="0"/>
              <a:t>parameter</a:t>
            </a:r>
            <a:r>
              <a:rPr lang="en-US" dirty="0"/>
              <a:t> </a:t>
            </a:r>
            <a:r>
              <a:rPr lang="en-US" b="1" dirty="0" err="1">
                <a:latin typeface="Courier New" charset="0"/>
              </a:rPr>
              <a:t>c_temp</a:t>
            </a: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2718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Python in a Nutshell</a:t>
            </a:r>
            <a:r>
              <a:rPr lang="en-GB"/>
              <a:t> – Alex Martelli (O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Reilly)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ActiveState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Python Cookbook:</a:t>
            </a:r>
            <a:br>
              <a:rPr lang="en-GB"/>
            </a:br>
            <a:r>
              <a:rPr lang="en-GB" sz="1800">
                <a:solidFill>
                  <a:schemeClr val="tx1"/>
                </a:solidFill>
                <a:latin typeface="Courier New" charset="0"/>
              </a:rPr>
              <a:t>http://aspn.activestate.com/ASPN/Python/Cookbook/</a:t>
            </a:r>
            <a:endParaRPr lang="en-GB" sz="1800">
              <a:solidFill>
                <a:schemeClr val="tx1"/>
              </a:solidFill>
              <a:latin typeface="Courier New" charset="0"/>
              <a:hlinkClick r:id="rId3"/>
            </a:endParaRP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Many other useful texts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Depending on personal taste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Google is your friend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 is a </a:t>
            </a:r>
            <a:r>
              <a:rPr lang="en-GB" i="1"/>
              <a:t>huge</a:t>
            </a:r>
            <a:r>
              <a:rPr lang="en-GB"/>
              <a:t> amount of information about Python on the web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Google are also a major Python user, by the way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They employ Python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inventor, Guido van Rossum</a:t>
            </a:r>
            <a:endParaRPr lang="en-GB" sz="1400" b="1">
              <a:solidFill>
                <a:srgbClr val="FFFFFF"/>
              </a:solidFill>
              <a:latin typeface="Courier New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Python Information (2)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5175" y="1600200"/>
            <a:ext cx="8770938" cy="42116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Functions are defined by the </a:t>
            </a:r>
            <a:r>
              <a:rPr lang="en-GB">
                <a:latin typeface="Courier New" charset="0"/>
              </a:rPr>
              <a:t>def</a:t>
            </a:r>
            <a:r>
              <a:rPr lang="en-GB"/>
              <a:t> statement</a:t>
            </a:r>
          </a:p>
          <a:p>
            <a:pPr lvl="1"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	def function-name(parameters):</a:t>
            </a:r>
            <a:br>
              <a:rPr lang="en-GB" b="1">
                <a:latin typeface="Courier New" charset="0"/>
              </a:rPr>
            </a:br>
            <a:r>
              <a:rPr lang="en-GB" b="1">
                <a:latin typeface="Courier New" charset="0"/>
              </a:rPr>
              <a:t>	    function-body </a:t>
            </a:r>
            <a:r>
              <a:rPr lang="en-GB" sz="1700" b="1">
                <a:latin typeface="Courier New" charset="0"/>
              </a:rPr>
              <a:t># indented suite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def</a:t>
            </a:r>
            <a:r>
              <a:rPr lang="en-GB"/>
              <a:t> is an executable statement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Like most Python statements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interpreter reads and compiles the indented body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resulting function object is bound to the function name in current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Functions can be bound to other names, passed as arguments, </a:t>
            </a:r>
            <a:r>
              <a:rPr lang="en-GB" i="1"/>
              <a:t>etc</a:t>
            </a:r>
            <a:r>
              <a:rPr lang="en-GB"/>
              <a:t>. like any other Python objects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body is only executed when the function is </a:t>
            </a:r>
            <a:r>
              <a:rPr lang="en-GB" i="1"/>
              <a:t>called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Defining Functions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70937" cy="42529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 function definition lists the parameters (if any)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user calling the function provides arguments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arguments give values to the parameters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argument values are bound to the parameter names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 dirty="0"/>
              <a:t>in the call</a:t>
            </a:r>
            <a:r>
              <a:rPr lang="ja-JP" altLang="en-GB" i="1" dirty="0">
                <a:latin typeface="Arial"/>
              </a:rPr>
              <a:t>’</a:t>
            </a:r>
            <a:r>
              <a:rPr lang="en-GB" i="1" dirty="0"/>
              <a:t>s local namespace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 parameter may be </a:t>
            </a:r>
            <a:r>
              <a:rPr lang="en-GB" i="1" dirty="0"/>
              <a:t>positional</a:t>
            </a:r>
            <a:r>
              <a:rPr lang="en-GB" dirty="0"/>
              <a:t>: a simple identifier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Values must be provided for every call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It may also be a </a:t>
            </a:r>
            <a:r>
              <a:rPr lang="en-GB" i="1" dirty="0"/>
              <a:t>keyword</a:t>
            </a:r>
            <a:r>
              <a:rPr lang="en-GB" dirty="0"/>
              <a:t> parameter: </a:t>
            </a:r>
            <a:r>
              <a:rPr lang="en-GB" i="1" dirty="0">
                <a:latin typeface="Courier New" charset="0"/>
              </a:rPr>
              <a:t>name=default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default is only applied when no corresponding argument is found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Otherwise the parameter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s value is the argument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Positional parameters </a:t>
            </a:r>
            <a:r>
              <a:rPr lang="en-GB" i="1" dirty="0"/>
              <a:t>must</a:t>
            </a:r>
            <a:r>
              <a:rPr lang="en-GB" dirty="0"/>
              <a:t> precede keywords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Failure to observe this rule gives a syntax error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Parameter Specifications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5704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Some functions can take an indefinite number of positional and keyword arguments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These are caught with a special parameter syntax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*args</a:t>
            </a:r>
            <a:r>
              <a:rPr lang="en-GB"/>
              <a:t> becomes a </a:t>
            </a:r>
            <a:r>
              <a:rPr lang="en-GB" i="1"/>
              <a:t>tuple</a:t>
            </a:r>
            <a:r>
              <a:rPr lang="en-GB"/>
              <a:t> of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extra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</a:t>
            </a:r>
            <a:r>
              <a:rPr lang="en-GB" i="1"/>
              <a:t>positional</a:t>
            </a:r>
            <a:r>
              <a:rPr lang="en-GB"/>
              <a:t> arguments to a call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tuple is available as </a:t>
            </a:r>
            <a:r>
              <a:rPr lang="en-GB" b="1">
                <a:latin typeface="Courier New" charset="0"/>
              </a:rPr>
              <a:t>args</a:t>
            </a:r>
            <a:r>
              <a:rPr lang="en-GB"/>
              <a:t> in the function body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**kwargs</a:t>
            </a:r>
            <a:r>
              <a:rPr lang="en-GB"/>
              <a:t> becomes a </a:t>
            </a:r>
            <a:r>
              <a:rPr lang="en-GB" i="1"/>
              <a:t>dict</a:t>
            </a:r>
            <a:r>
              <a:rPr lang="en-GB"/>
              <a:t> of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extra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</a:t>
            </a:r>
            <a:r>
              <a:rPr lang="en-GB" i="1"/>
              <a:t>keyword</a:t>
            </a:r>
            <a:r>
              <a:rPr lang="en-GB"/>
              <a:t> arguments to a call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b="1">
                <a:latin typeface="Courier New" charset="0"/>
              </a:rPr>
              <a:t>n=v</a:t>
            </a:r>
            <a:r>
              <a:rPr lang="en-GB"/>
              <a:t> becomes </a:t>
            </a:r>
            <a:r>
              <a:rPr lang="en-GB" b="1">
                <a:latin typeface="Courier New" charset="0"/>
              </a:rPr>
              <a:t>{</a:t>
            </a:r>
            <a:r>
              <a:rPr lang="ja-JP" altLang="en-GB" b="1">
                <a:latin typeface="Arial"/>
              </a:rPr>
              <a:t>‘</a:t>
            </a:r>
            <a:r>
              <a:rPr lang="en-GB" b="1">
                <a:latin typeface="Courier New" charset="0"/>
              </a:rPr>
              <a:t>n</a:t>
            </a:r>
            <a:r>
              <a:rPr lang="ja-JP" altLang="en-GB" b="1">
                <a:latin typeface="Arial"/>
              </a:rPr>
              <a:t>’</a:t>
            </a:r>
            <a:r>
              <a:rPr lang="en-GB" b="1">
                <a:latin typeface="Courier New" charset="0"/>
              </a:rPr>
              <a:t>: v}</a:t>
            </a:r>
            <a:endParaRPr lang="en-GB"/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dict is available as </a:t>
            </a:r>
            <a:r>
              <a:rPr lang="en-GB" b="1">
                <a:latin typeface="Courier New" charset="0"/>
              </a:rPr>
              <a:t>kwargs</a:t>
            </a:r>
            <a:r>
              <a:rPr lang="en-GB"/>
              <a:t> in the function body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If both are present, * must precede **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will often see </a:t>
            </a:r>
            <a:r>
              <a:rPr lang="en-GB">
                <a:latin typeface="Courier New" charset="0"/>
              </a:rPr>
              <a:t>*args</a:t>
            </a:r>
            <a:r>
              <a:rPr lang="en-GB"/>
              <a:t> and </a:t>
            </a:r>
            <a:r>
              <a:rPr lang="en-GB">
                <a:latin typeface="Courier New" charset="0"/>
              </a:rPr>
              <a:t>**kwargs</a:t>
            </a:r>
            <a:r>
              <a:rPr lang="en-GB"/>
              <a:t> used in existing code</a:t>
            </a:r>
            <a:endParaRPr lang="en-GB">
              <a:latin typeface="Courier New" charset="0"/>
            </a:endParaRP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a purely stylistic choice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can use any names you like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But consistency is helpful for readability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Variable Parameter Lists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 (1)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654425"/>
          </a:xfrm>
        </p:spPr>
        <p:txBody>
          <a:bodyPr/>
          <a:lstStyle/>
          <a:p>
            <a:r>
              <a:rPr lang="en-US"/>
              <a:t>Arguments to the call associate values with the function’s parameters (for this call only)</a:t>
            </a:r>
          </a:p>
          <a:p>
            <a:r>
              <a:rPr lang="en-US"/>
              <a:t>Arguments can be supplied in two ways</a:t>
            </a:r>
          </a:p>
          <a:p>
            <a:pPr lvl="1"/>
            <a:r>
              <a:rPr lang="en-US"/>
              <a:t>Positional: </a:t>
            </a:r>
            <a:r>
              <a:rPr lang="en-US" b="1">
                <a:latin typeface="Courier New" charset="0"/>
              </a:rPr>
              <a:t>expression</a:t>
            </a:r>
            <a:endParaRPr lang="en-US"/>
          </a:p>
          <a:p>
            <a:pPr lvl="2"/>
            <a:r>
              <a:rPr lang="en-US" i="1"/>
              <a:t>position in argument list</a:t>
            </a:r>
            <a:r>
              <a:rPr lang="en-US"/>
              <a:t> determines corresponding parameter receiving expression as value</a:t>
            </a:r>
          </a:p>
          <a:p>
            <a:pPr lvl="1"/>
            <a:r>
              <a:rPr lang="en-US"/>
              <a:t>Keyword: </a:t>
            </a:r>
            <a:r>
              <a:rPr lang="en-US" b="1">
                <a:latin typeface="Courier New" charset="0"/>
              </a:rPr>
              <a:t>name=expression</a:t>
            </a:r>
          </a:p>
          <a:p>
            <a:pPr lvl="2"/>
            <a:r>
              <a:rPr lang="en-US" i="1"/>
              <a:t>name</a:t>
            </a:r>
            <a:r>
              <a:rPr lang="en-US"/>
              <a:t> of argument determined corresponding parameter receiving expression as value</a:t>
            </a:r>
          </a:p>
          <a:p>
            <a:r>
              <a:rPr lang="en-US"/>
              <a:t>Positional arguments must precede keywords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 (2)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240088"/>
          </a:xfrm>
        </p:spPr>
        <p:txBody>
          <a:bodyPr/>
          <a:lstStyle/>
          <a:p>
            <a:r>
              <a:rPr lang="en-US"/>
              <a:t>The positional arguments are bound first</a:t>
            </a:r>
          </a:p>
          <a:p>
            <a:pPr lvl="1"/>
            <a:r>
              <a:rPr lang="en-US"/>
              <a:t>One at a time to successive parameters</a:t>
            </a:r>
          </a:p>
          <a:p>
            <a:r>
              <a:rPr lang="en-US"/>
              <a:t>Then keyword arguments are bound</a:t>
            </a:r>
          </a:p>
          <a:p>
            <a:pPr lvl="1"/>
            <a:r>
              <a:rPr lang="en-US"/>
              <a:t>To parameters with matching names</a:t>
            </a:r>
          </a:p>
          <a:p>
            <a:pPr lvl="1"/>
            <a:r>
              <a:rPr lang="en-US"/>
              <a:t>Unmatched keyword parameters take their defaults</a:t>
            </a:r>
          </a:p>
          <a:p>
            <a:pPr lvl="2"/>
            <a:r>
              <a:rPr lang="en-US"/>
              <a:t>As specified in the function definition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1863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Simple expressions are </a:t>
            </a:r>
            <a:r>
              <a:rPr lang="en-GB" i="1"/>
              <a:t>positional</a:t>
            </a:r>
            <a:r>
              <a:rPr lang="en-GB"/>
              <a:t> arguments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Those of the form </a:t>
            </a:r>
            <a:r>
              <a:rPr lang="en-GB">
                <a:latin typeface="Courier New" charset="0"/>
              </a:rPr>
              <a:t>identifier=expression</a:t>
            </a:r>
            <a:r>
              <a:rPr lang="en-GB"/>
              <a:t> are </a:t>
            </a:r>
            <a:r>
              <a:rPr lang="en-GB" i="1"/>
              <a:t>named</a:t>
            </a:r>
            <a:r>
              <a:rPr lang="en-GB"/>
              <a:t> arguments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identifier must be the name of a formal parameter*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expression values are assigned to the parameters in the function call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local namespace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449513" y="6599238"/>
            <a:ext cx="502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3000"/>
              </a:lnSpc>
              <a:spcBef>
                <a:spcPts val="1000"/>
              </a:spcBef>
            </a:pPr>
            <a:r>
              <a:rPr lang="en-GB" sz="1700">
                <a:solidFill>
                  <a:schemeClr val="tx1"/>
                </a:solidFill>
              </a:rPr>
              <a:t>* Unless the function has a **kw parameter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Arguments to Function Calls(1)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 to Function Calls (2)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87471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/>
              <a:t>Can supply a tuple of additional positional arguments as </a:t>
            </a:r>
            <a:r>
              <a:rPr lang="en-GB">
                <a:latin typeface="Courier New" charset="0"/>
              </a:rPr>
              <a:t>*sequence</a:t>
            </a:r>
          </a:p>
          <a:p>
            <a:pPr>
              <a:lnSpc>
                <a:spcPct val="95000"/>
              </a:lnSpc>
            </a:pPr>
            <a:r>
              <a:rPr lang="en-GB"/>
              <a:t>Can supply a dict of additional named arguments as </a:t>
            </a:r>
            <a:r>
              <a:rPr lang="en-GB">
                <a:latin typeface="Courier New" charset="0"/>
              </a:rPr>
              <a:t>**dict</a:t>
            </a:r>
            <a:endParaRPr lang="en-US"/>
          </a:p>
        </p:txBody>
      </p:sp>
      <p:sp>
        <p:nvSpPr>
          <p:cNvPr id="388100" name="Text Box 4"/>
          <p:cNvSpPr txBox="1">
            <a:spLocks/>
          </p:cNvSpPr>
          <p:nvPr/>
        </p:nvSpPr>
        <p:spPr bwMode="auto">
          <a:xfrm>
            <a:off x="925513" y="3703638"/>
            <a:ext cx="8382000" cy="301618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def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testf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(a, b, c, d):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...     print "A:", a, "B:", b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...     print "C:", c, "D:", 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 t = ("one", "two")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 d = {'c': "three", 'd': "four"}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 </a:t>
            </a:r>
            <a:r>
              <a:rPr lang="en-US" sz="2000" b="1" dirty="0" err="1">
                <a:solidFill>
                  <a:schemeClr val="tx1"/>
                </a:solidFill>
                <a:latin typeface="Courier New" charset="0"/>
              </a:rPr>
              <a:t>testf</a:t>
            </a:r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(*t, **d</a:t>
            </a:r>
            <a:r>
              <a:rPr lang="en-US" sz="2000" b="1" dirty="0" smtClean="0">
                <a:solidFill>
                  <a:schemeClr val="tx1"/>
                </a:solidFill>
                <a:latin typeface="Courier New" charset="0"/>
              </a:rPr>
              <a:t>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charset="0"/>
              </a:rPr>
              <a:t># equivalent to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</a:rPr>
              <a:t>testf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</a:rPr>
              <a:t>(“one”, “two”, c=“three”, d=“four”)</a:t>
            </a:r>
            <a:endParaRPr lang="en-US" b="1" dirty="0">
              <a:solidFill>
                <a:schemeClr val="tx1"/>
              </a:solidFill>
              <a:latin typeface="Courier New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A: one B: two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C: three D: four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charset="0"/>
              </a:rPr>
              <a:t>&gt;&gt;&gt;</a:t>
            </a:r>
            <a:endParaRPr lang="en-GB" sz="2000" b="1" dirty="0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3113" y="1570038"/>
            <a:ext cx="8770937" cy="31781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Outside a function this is illegal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>
                <a:latin typeface="Courier New" charset="0"/>
              </a:rPr>
              <a:t>return</a:t>
            </a:r>
            <a:r>
              <a:rPr lang="en-GB"/>
              <a:t> is optionally followed by an expression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is the value to be returned from the call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 body terminates when </a:t>
            </a:r>
            <a:r>
              <a:rPr lang="en-GB">
                <a:latin typeface="Courier New" charset="0"/>
              </a:rPr>
              <a:t>return</a:t>
            </a:r>
            <a:r>
              <a:rPr lang="en-GB"/>
              <a:t> executed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Function returns </a:t>
            </a:r>
            <a:r>
              <a:rPr lang="en-GB">
                <a:latin typeface="Courier New" charset="0"/>
              </a:rPr>
              <a:t>None</a:t>
            </a:r>
            <a:r>
              <a:rPr lang="en-GB"/>
              <a:t> if no </a:t>
            </a:r>
            <a:r>
              <a:rPr lang="en-GB">
                <a:latin typeface="Courier New" charset="0"/>
              </a:rPr>
              <a:t>return</a:t>
            </a:r>
            <a:r>
              <a:rPr lang="en-GB"/>
              <a:t> is present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Or when no expression follows </a:t>
            </a:r>
            <a:r>
              <a:rPr lang="en-GB" b="1">
                <a:latin typeface="Courier New" charset="0"/>
              </a:rPr>
              <a:t>return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Do not put </a:t>
            </a:r>
            <a:r>
              <a:rPr lang="en-GB">
                <a:latin typeface="Courier New" charset="0"/>
              </a:rPr>
              <a:t>return None</a:t>
            </a:r>
            <a:r>
              <a:rPr lang="en-GB"/>
              <a:t> at the end of a function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Confusing </a:t>
            </a:r>
            <a:r>
              <a:rPr lang="en-GB" i="1"/>
              <a:t>and</a:t>
            </a:r>
            <a:r>
              <a:rPr lang="en-GB"/>
              <a:t> unnecessary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return</a:t>
            </a:r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 Statement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4603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The interpreter makes a list of positional arguments to the call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Including those provided by 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, if any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It assigns them one by one to the formal parameters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In the order they appear in the definition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 dirty="0">
                <a:solidFill>
                  <a:schemeClr val="tx1"/>
                </a:solidFill>
              </a:rPr>
              <a:t>Including</a:t>
            </a:r>
            <a:r>
              <a:rPr lang="en-GB" dirty="0">
                <a:solidFill>
                  <a:schemeClr val="tx1"/>
                </a:solidFill>
              </a:rPr>
              <a:t> named parameters if all </a:t>
            </a:r>
            <a:r>
              <a:rPr lang="en-GB" dirty="0" err="1">
                <a:solidFill>
                  <a:schemeClr val="tx1"/>
                </a:solidFill>
              </a:rPr>
              <a:t>positionals</a:t>
            </a:r>
            <a:r>
              <a:rPr lang="en-GB" dirty="0">
                <a:solidFill>
                  <a:schemeClr val="tx1"/>
                </a:solidFill>
              </a:rPr>
              <a:t> filled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The remainder are assigned to the 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 parameter, if any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If there are unassigned arguments but no 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*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, an exception is raised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Keyword arguments are then assigned to their respective named parameters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The remainder assigned to the 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**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kwargs</a:t>
            </a:r>
            <a:r>
              <a:rPr lang="en-GB" dirty="0">
                <a:solidFill>
                  <a:schemeClr val="tx1"/>
                </a:solidFill>
              </a:rPr>
              <a:t> parameter, if any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If there are unmatched keyword arguments but no </a:t>
            </a:r>
            <a:r>
              <a:rPr lang="en-GB" b="1" dirty="0">
                <a:solidFill>
                  <a:schemeClr val="tx1"/>
                </a:solidFill>
                <a:latin typeface="Courier New" charset="0"/>
              </a:rPr>
              <a:t>**</a:t>
            </a:r>
            <a:r>
              <a:rPr lang="en-GB" b="1" dirty="0" err="1">
                <a:solidFill>
                  <a:schemeClr val="tx1"/>
                </a:solidFill>
                <a:latin typeface="Courier New" charset="0"/>
              </a:rPr>
              <a:t>kwargs</a:t>
            </a:r>
            <a:r>
              <a:rPr lang="en-GB" dirty="0">
                <a:solidFill>
                  <a:schemeClr val="tx1"/>
                </a:solidFill>
              </a:rPr>
              <a:t>, an exception is raised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Any unmatched positional arguments will cause an exception to be raised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solidFill>
                  <a:schemeClr val="tx1"/>
                </a:solidFill>
              </a:rPr>
              <a:t>Any unmatched keyword parameters will take their default values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>
                  <a:outerShdw blurRad="38100" dist="38100" dir="2700000" algn="tl">
                    <a:srgbClr val="000000"/>
                  </a:outerShdw>
                </a:effectLst>
              </a:rPr>
              <a:t>Which Parameter Gets Which Argument?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Values to Function Calls</a:t>
            </a:r>
          </a:p>
        </p:txBody>
      </p:sp>
      <p:pic>
        <p:nvPicPr>
          <p:cNvPr id="326662" name="Picture 6" descr="name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646238"/>
            <a:ext cx="3049587" cy="20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040313" y="3779838"/>
            <a:ext cx="45720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latin typeface="Times New Roman" charset="0"/>
              </a:rPr>
              <a:t>Definition:</a:t>
            </a:r>
            <a:r>
              <a:rPr lang="en-US" sz="2400" b="1">
                <a:solidFill>
                  <a:schemeClr val="tx1"/>
                </a:solidFill>
                <a:latin typeface="Courier New" charset="0"/>
              </a:rPr>
              <a:t/>
            </a:r>
            <a:br>
              <a:rPr lang="en-US" sz="2400" b="1">
                <a:solidFill>
                  <a:schemeClr val="tx1"/>
                </a:solidFill>
                <a:latin typeface="Courier New" charset="0"/>
              </a:rPr>
            </a:b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def f(a, b, c=[])</a:t>
            </a:r>
          </a:p>
        </p:txBody>
      </p:sp>
      <p:pic>
        <p:nvPicPr>
          <p:cNvPr id="326664" name="Picture 8" descr="name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2" y="4618037"/>
            <a:ext cx="3048000" cy="20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65" name="Text Box 9"/>
          <p:cNvSpPr txBox="1">
            <a:spLocks noChangeArrowheads="1"/>
          </p:cNvSpPr>
          <p:nvPr/>
        </p:nvSpPr>
        <p:spPr bwMode="auto">
          <a:xfrm>
            <a:off x="1547813" y="5557838"/>
            <a:ext cx="28194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tx1"/>
                </a:solidFill>
                <a:latin typeface="Times New Roman" charset="0"/>
              </a:rPr>
              <a:t>Call: </a:t>
            </a:r>
            <a:r>
              <a:rPr lang="en-US" sz="2400" b="1">
                <a:solidFill>
                  <a:schemeClr val="tx1"/>
                </a:solidFill>
                <a:latin typeface="Courier New" charset="0"/>
              </a:rPr>
              <a:t>f(x, y)</a:t>
            </a:r>
          </a:p>
        </p:txBody>
      </p:sp>
      <p:sp>
        <p:nvSpPr>
          <p:cNvPr id="326668" name="Text Box 12"/>
          <p:cNvSpPr txBox="1">
            <a:spLocks noChangeArrowheads="1"/>
          </p:cNvSpPr>
          <p:nvPr/>
        </p:nvSpPr>
        <p:spPr bwMode="auto">
          <a:xfrm>
            <a:off x="2297113" y="2179638"/>
            <a:ext cx="5334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6669" name="Text Box 13"/>
          <p:cNvSpPr txBox="1">
            <a:spLocks noChangeArrowheads="1"/>
          </p:cNvSpPr>
          <p:nvPr/>
        </p:nvSpPr>
        <p:spPr bwMode="auto">
          <a:xfrm>
            <a:off x="2830513" y="2713038"/>
            <a:ext cx="5334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y</a:t>
            </a:r>
          </a:p>
        </p:txBody>
      </p:sp>
      <p:pic>
        <p:nvPicPr>
          <p:cNvPr id="326670" name="Picture 14" descr="name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1646238"/>
            <a:ext cx="3048000" cy="2092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675" name="Freeform 19"/>
          <p:cNvSpPr>
            <a:spLocks/>
          </p:cNvSpPr>
          <p:nvPr/>
        </p:nvSpPr>
        <p:spPr bwMode="auto">
          <a:xfrm>
            <a:off x="2754313" y="2025650"/>
            <a:ext cx="4724400" cy="319088"/>
          </a:xfrm>
          <a:custGeom>
            <a:avLst/>
            <a:gdLst>
              <a:gd name="T0" fmla="*/ 0 w 2976"/>
              <a:gd name="T1" fmla="*/ 152 h 200"/>
              <a:gd name="T2" fmla="*/ 2016 w 2976"/>
              <a:gd name="T3" fmla="*/ 8 h 200"/>
              <a:gd name="T4" fmla="*/ 2976 w 2976"/>
              <a:gd name="T5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76" h="200">
                <a:moveTo>
                  <a:pt x="0" y="152"/>
                </a:moveTo>
                <a:cubicBezTo>
                  <a:pt x="760" y="76"/>
                  <a:pt x="1520" y="0"/>
                  <a:pt x="2016" y="8"/>
                </a:cubicBezTo>
                <a:cubicBezTo>
                  <a:pt x="2512" y="16"/>
                  <a:pt x="2744" y="108"/>
                  <a:pt x="2976" y="20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76" name="Freeform 20"/>
          <p:cNvSpPr>
            <a:spLocks/>
          </p:cNvSpPr>
          <p:nvPr/>
        </p:nvSpPr>
        <p:spPr bwMode="auto">
          <a:xfrm>
            <a:off x="3211513" y="2560638"/>
            <a:ext cx="4343400" cy="584200"/>
          </a:xfrm>
          <a:custGeom>
            <a:avLst/>
            <a:gdLst>
              <a:gd name="T0" fmla="*/ 0 w 2736"/>
              <a:gd name="T1" fmla="*/ 176 h 368"/>
              <a:gd name="T2" fmla="*/ 1920 w 2736"/>
              <a:gd name="T3" fmla="*/ 32 h 368"/>
              <a:gd name="T4" fmla="*/ 2736 w 2736"/>
              <a:gd name="T5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6" h="368">
                <a:moveTo>
                  <a:pt x="0" y="176"/>
                </a:moveTo>
                <a:cubicBezTo>
                  <a:pt x="732" y="88"/>
                  <a:pt x="1464" y="0"/>
                  <a:pt x="1920" y="32"/>
                </a:cubicBezTo>
                <a:cubicBezTo>
                  <a:pt x="2376" y="64"/>
                  <a:pt x="2556" y="216"/>
                  <a:pt x="2736" y="36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7478713" y="2179638"/>
            <a:ext cx="8382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 value</a:t>
            </a:r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7554913" y="3017838"/>
            <a:ext cx="7620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 value</a:t>
            </a:r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8469313" y="2560638"/>
            <a:ext cx="609600" cy="303212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7250113" y="5227638"/>
            <a:ext cx="6096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6681" name="Rectangle 25"/>
          <p:cNvSpPr>
            <a:spLocks noChangeArrowheads="1"/>
          </p:cNvSpPr>
          <p:nvPr/>
        </p:nvSpPr>
        <p:spPr bwMode="auto">
          <a:xfrm>
            <a:off x="7631113" y="5837238"/>
            <a:ext cx="6096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8393113" y="5761038"/>
            <a:ext cx="609600" cy="34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6687" name="Freeform 31"/>
          <p:cNvSpPr>
            <a:spLocks/>
          </p:cNvSpPr>
          <p:nvPr/>
        </p:nvSpPr>
        <p:spPr bwMode="auto">
          <a:xfrm>
            <a:off x="6564313" y="2408238"/>
            <a:ext cx="1193800" cy="2971800"/>
          </a:xfrm>
          <a:custGeom>
            <a:avLst/>
            <a:gdLst>
              <a:gd name="T0" fmla="*/ 752 w 752"/>
              <a:gd name="T1" fmla="*/ 1872 h 1872"/>
              <a:gd name="T2" fmla="*/ 32 w 752"/>
              <a:gd name="T3" fmla="*/ 528 h 1872"/>
              <a:gd name="T4" fmla="*/ 560 w 752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2" h="1872">
                <a:moveTo>
                  <a:pt x="752" y="1872"/>
                </a:moveTo>
                <a:cubicBezTo>
                  <a:pt x="408" y="1356"/>
                  <a:pt x="64" y="840"/>
                  <a:pt x="32" y="528"/>
                </a:cubicBezTo>
                <a:cubicBezTo>
                  <a:pt x="0" y="216"/>
                  <a:pt x="280" y="108"/>
                  <a:pt x="56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88" name="Freeform 32"/>
          <p:cNvSpPr>
            <a:spLocks/>
          </p:cNvSpPr>
          <p:nvPr/>
        </p:nvSpPr>
        <p:spPr bwMode="auto">
          <a:xfrm>
            <a:off x="7250113" y="3322638"/>
            <a:ext cx="1522412" cy="2743200"/>
          </a:xfrm>
          <a:custGeom>
            <a:avLst/>
            <a:gdLst>
              <a:gd name="T0" fmla="*/ 592 w 960"/>
              <a:gd name="T1" fmla="*/ 1728 h 1728"/>
              <a:gd name="T2" fmla="*/ 880 w 960"/>
              <a:gd name="T3" fmla="*/ 576 h 1728"/>
              <a:gd name="T4" fmla="*/ 112 w 960"/>
              <a:gd name="T5" fmla="*/ 288 h 1728"/>
              <a:gd name="T6" fmla="*/ 208 w 960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0" h="1728">
                <a:moveTo>
                  <a:pt x="592" y="1728"/>
                </a:moveTo>
                <a:cubicBezTo>
                  <a:pt x="776" y="1272"/>
                  <a:pt x="960" y="816"/>
                  <a:pt x="880" y="576"/>
                </a:cubicBezTo>
                <a:cubicBezTo>
                  <a:pt x="800" y="336"/>
                  <a:pt x="224" y="384"/>
                  <a:pt x="112" y="288"/>
                </a:cubicBezTo>
                <a:cubicBezTo>
                  <a:pt x="0" y="192"/>
                  <a:pt x="104" y="96"/>
                  <a:pt x="208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89" name="Freeform 33"/>
          <p:cNvSpPr>
            <a:spLocks/>
          </p:cNvSpPr>
          <p:nvPr/>
        </p:nvSpPr>
        <p:spPr bwMode="auto">
          <a:xfrm>
            <a:off x="8850313" y="2863850"/>
            <a:ext cx="787400" cy="3049588"/>
          </a:xfrm>
          <a:custGeom>
            <a:avLst/>
            <a:gdLst>
              <a:gd name="T0" fmla="*/ 0 w 496"/>
              <a:gd name="T1" fmla="*/ 1920 h 1920"/>
              <a:gd name="T2" fmla="*/ 480 w 496"/>
              <a:gd name="T3" fmla="*/ 768 h 1920"/>
              <a:gd name="T4" fmla="*/ 96 w 496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6" h="1920">
                <a:moveTo>
                  <a:pt x="0" y="1920"/>
                </a:moveTo>
                <a:cubicBezTo>
                  <a:pt x="232" y="1504"/>
                  <a:pt x="464" y="1088"/>
                  <a:pt x="480" y="768"/>
                </a:cubicBezTo>
                <a:cubicBezTo>
                  <a:pt x="496" y="448"/>
                  <a:pt x="296" y="224"/>
                  <a:pt x="96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90" name="Line 34"/>
          <p:cNvSpPr>
            <a:spLocks noChangeShapeType="1"/>
          </p:cNvSpPr>
          <p:nvPr/>
        </p:nvSpPr>
        <p:spPr bwMode="auto">
          <a:xfrm flipV="1">
            <a:off x="7554913" y="2941638"/>
            <a:ext cx="1143000" cy="129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692" name="Text Box 36"/>
          <p:cNvSpPr txBox="1">
            <a:spLocks noChangeArrowheads="1"/>
          </p:cNvSpPr>
          <p:nvPr/>
        </p:nvSpPr>
        <p:spPr bwMode="auto">
          <a:xfrm>
            <a:off x="1077913" y="1265238"/>
            <a:ext cx="3049587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Caller’s namespace</a:t>
            </a:r>
          </a:p>
        </p:txBody>
      </p:sp>
      <p:sp>
        <p:nvSpPr>
          <p:cNvPr id="326693" name="Text Box 37"/>
          <p:cNvSpPr txBox="1">
            <a:spLocks noChangeArrowheads="1"/>
          </p:cNvSpPr>
          <p:nvPr/>
        </p:nvSpPr>
        <p:spPr bwMode="auto">
          <a:xfrm>
            <a:off x="6411913" y="1265238"/>
            <a:ext cx="3048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Object space</a:t>
            </a: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6411913" y="4541838"/>
            <a:ext cx="3048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Called function namespace</a:t>
            </a:r>
          </a:p>
        </p:txBody>
      </p:sp>
      <p:sp>
        <p:nvSpPr>
          <p:cNvPr id="326727" name="Line 71"/>
          <p:cNvSpPr>
            <a:spLocks noChangeShapeType="1"/>
          </p:cNvSpPr>
          <p:nvPr/>
        </p:nvSpPr>
        <p:spPr bwMode="auto">
          <a:xfrm flipV="1">
            <a:off x="7554913" y="2941638"/>
            <a:ext cx="11430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28" name="Line 72"/>
          <p:cNvSpPr>
            <a:spLocks noChangeShapeType="1"/>
          </p:cNvSpPr>
          <p:nvPr/>
        </p:nvSpPr>
        <p:spPr bwMode="auto">
          <a:xfrm>
            <a:off x="7478713" y="4389438"/>
            <a:ext cx="9906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29" name="Line 73"/>
          <p:cNvSpPr>
            <a:spLocks noChangeShapeType="1"/>
          </p:cNvSpPr>
          <p:nvPr/>
        </p:nvSpPr>
        <p:spPr bwMode="auto">
          <a:xfrm>
            <a:off x="6946900" y="4465638"/>
            <a:ext cx="912813" cy="137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0" name="Line 74"/>
          <p:cNvSpPr>
            <a:spLocks noChangeShapeType="1"/>
          </p:cNvSpPr>
          <p:nvPr/>
        </p:nvSpPr>
        <p:spPr bwMode="auto">
          <a:xfrm>
            <a:off x="6411913" y="4465638"/>
            <a:ext cx="9144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1" name="Line 75"/>
          <p:cNvSpPr>
            <a:spLocks noChangeShapeType="1"/>
          </p:cNvSpPr>
          <p:nvPr/>
        </p:nvSpPr>
        <p:spPr bwMode="auto">
          <a:xfrm flipV="1">
            <a:off x="34401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2" name="Line 76"/>
          <p:cNvSpPr>
            <a:spLocks noChangeShapeType="1"/>
          </p:cNvSpPr>
          <p:nvPr/>
        </p:nvSpPr>
        <p:spPr bwMode="auto">
          <a:xfrm flipV="1">
            <a:off x="29067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3" name="Line 77"/>
          <p:cNvSpPr>
            <a:spLocks noChangeShapeType="1"/>
          </p:cNvSpPr>
          <p:nvPr/>
        </p:nvSpPr>
        <p:spPr bwMode="auto">
          <a:xfrm>
            <a:off x="2373313" y="2484438"/>
            <a:ext cx="381000" cy="320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4" name="Line 78"/>
          <p:cNvSpPr>
            <a:spLocks noChangeShapeType="1"/>
          </p:cNvSpPr>
          <p:nvPr/>
        </p:nvSpPr>
        <p:spPr bwMode="auto">
          <a:xfrm>
            <a:off x="2982913" y="3017838"/>
            <a:ext cx="304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5" name="Line 79"/>
          <p:cNvSpPr>
            <a:spLocks noChangeShapeType="1"/>
          </p:cNvSpPr>
          <p:nvPr/>
        </p:nvSpPr>
        <p:spPr bwMode="auto">
          <a:xfrm>
            <a:off x="2373313" y="2484438"/>
            <a:ext cx="381000" cy="320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6" name="Line 80"/>
          <p:cNvSpPr>
            <a:spLocks noChangeShapeType="1"/>
          </p:cNvSpPr>
          <p:nvPr/>
        </p:nvSpPr>
        <p:spPr bwMode="auto">
          <a:xfrm>
            <a:off x="2982913" y="3017838"/>
            <a:ext cx="304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7" name="Line 81"/>
          <p:cNvSpPr>
            <a:spLocks noChangeShapeType="1"/>
          </p:cNvSpPr>
          <p:nvPr/>
        </p:nvSpPr>
        <p:spPr bwMode="auto">
          <a:xfrm flipV="1">
            <a:off x="34401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8" name="Line 82"/>
          <p:cNvSpPr>
            <a:spLocks noChangeShapeType="1"/>
          </p:cNvSpPr>
          <p:nvPr/>
        </p:nvSpPr>
        <p:spPr bwMode="auto">
          <a:xfrm>
            <a:off x="2373313" y="2484438"/>
            <a:ext cx="381000" cy="320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39" name="Line 83"/>
          <p:cNvSpPr>
            <a:spLocks noChangeShapeType="1"/>
          </p:cNvSpPr>
          <p:nvPr/>
        </p:nvSpPr>
        <p:spPr bwMode="auto">
          <a:xfrm>
            <a:off x="2982913" y="3017838"/>
            <a:ext cx="304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0" name="Line 84"/>
          <p:cNvSpPr>
            <a:spLocks noChangeShapeType="1"/>
          </p:cNvSpPr>
          <p:nvPr/>
        </p:nvSpPr>
        <p:spPr bwMode="auto">
          <a:xfrm flipV="1">
            <a:off x="29067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1" name="Line 85"/>
          <p:cNvSpPr>
            <a:spLocks noChangeShapeType="1"/>
          </p:cNvSpPr>
          <p:nvPr/>
        </p:nvSpPr>
        <p:spPr bwMode="auto">
          <a:xfrm flipV="1">
            <a:off x="34401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2" name="Line 86"/>
          <p:cNvSpPr>
            <a:spLocks noChangeShapeType="1"/>
          </p:cNvSpPr>
          <p:nvPr/>
        </p:nvSpPr>
        <p:spPr bwMode="auto">
          <a:xfrm>
            <a:off x="2373313" y="2484438"/>
            <a:ext cx="381000" cy="320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3" name="Line 87"/>
          <p:cNvSpPr>
            <a:spLocks noChangeShapeType="1"/>
          </p:cNvSpPr>
          <p:nvPr/>
        </p:nvSpPr>
        <p:spPr bwMode="auto">
          <a:xfrm>
            <a:off x="2982913" y="3017838"/>
            <a:ext cx="304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4" name="Line 88"/>
          <p:cNvSpPr>
            <a:spLocks noChangeShapeType="1"/>
          </p:cNvSpPr>
          <p:nvPr/>
        </p:nvSpPr>
        <p:spPr bwMode="auto">
          <a:xfrm>
            <a:off x="6411913" y="4465638"/>
            <a:ext cx="9144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5" name="Line 89"/>
          <p:cNvSpPr>
            <a:spLocks noChangeShapeType="1"/>
          </p:cNvSpPr>
          <p:nvPr/>
        </p:nvSpPr>
        <p:spPr bwMode="auto">
          <a:xfrm flipV="1">
            <a:off x="29067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6" name="Line 90"/>
          <p:cNvSpPr>
            <a:spLocks noChangeShapeType="1"/>
          </p:cNvSpPr>
          <p:nvPr/>
        </p:nvSpPr>
        <p:spPr bwMode="auto">
          <a:xfrm flipV="1">
            <a:off x="3440113" y="4389438"/>
            <a:ext cx="3352800" cy="1295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7" name="Line 91"/>
          <p:cNvSpPr>
            <a:spLocks noChangeShapeType="1"/>
          </p:cNvSpPr>
          <p:nvPr/>
        </p:nvSpPr>
        <p:spPr bwMode="auto">
          <a:xfrm>
            <a:off x="2373313" y="2484438"/>
            <a:ext cx="381000" cy="3200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8" name="Line 92"/>
          <p:cNvSpPr>
            <a:spLocks noChangeShapeType="1"/>
          </p:cNvSpPr>
          <p:nvPr/>
        </p:nvSpPr>
        <p:spPr bwMode="auto">
          <a:xfrm>
            <a:off x="2982913" y="3017838"/>
            <a:ext cx="304800" cy="266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49" name="Line 93"/>
          <p:cNvSpPr>
            <a:spLocks noChangeShapeType="1"/>
          </p:cNvSpPr>
          <p:nvPr/>
        </p:nvSpPr>
        <p:spPr bwMode="auto">
          <a:xfrm>
            <a:off x="6945313" y="4465638"/>
            <a:ext cx="912812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50" name="Line 94"/>
          <p:cNvSpPr>
            <a:spLocks noChangeShapeType="1"/>
          </p:cNvSpPr>
          <p:nvPr/>
        </p:nvSpPr>
        <p:spPr bwMode="auto">
          <a:xfrm>
            <a:off x="6410325" y="4465638"/>
            <a:ext cx="914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51" name="Line 95"/>
          <p:cNvSpPr>
            <a:spLocks noChangeShapeType="1"/>
          </p:cNvSpPr>
          <p:nvPr/>
        </p:nvSpPr>
        <p:spPr bwMode="auto">
          <a:xfrm flipV="1">
            <a:off x="2905125" y="4389438"/>
            <a:ext cx="33528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52" name="Line 96"/>
          <p:cNvSpPr>
            <a:spLocks noChangeShapeType="1"/>
          </p:cNvSpPr>
          <p:nvPr/>
        </p:nvSpPr>
        <p:spPr bwMode="auto">
          <a:xfrm flipV="1">
            <a:off x="3438525" y="4389438"/>
            <a:ext cx="33528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53" name="Line 97"/>
          <p:cNvSpPr>
            <a:spLocks noChangeShapeType="1"/>
          </p:cNvSpPr>
          <p:nvPr/>
        </p:nvSpPr>
        <p:spPr bwMode="auto">
          <a:xfrm>
            <a:off x="2371725" y="2484438"/>
            <a:ext cx="381000" cy="3200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54" name="Line 98"/>
          <p:cNvSpPr>
            <a:spLocks noChangeShapeType="1"/>
          </p:cNvSpPr>
          <p:nvPr/>
        </p:nvSpPr>
        <p:spPr bwMode="auto">
          <a:xfrm>
            <a:off x="2981325" y="3017838"/>
            <a:ext cx="304800" cy="266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6704" name="Text Box 48"/>
          <p:cNvSpPr txBox="1">
            <a:spLocks noChangeArrowheads="1"/>
          </p:cNvSpPr>
          <p:nvPr/>
        </p:nvSpPr>
        <p:spPr bwMode="auto">
          <a:xfrm>
            <a:off x="6411913" y="4541838"/>
            <a:ext cx="304800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Called function namespace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Above All …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3240088"/>
          </a:xfrm>
        </p:spPr>
        <p:txBody>
          <a:bodyPr/>
          <a:lstStyle/>
          <a:p>
            <a:r>
              <a:rPr lang="en-US"/>
              <a:t>Don’t leave the class thinking “I wish I’d asked Steve that”!</a:t>
            </a:r>
          </a:p>
          <a:p>
            <a:r>
              <a:rPr lang="en-US"/>
              <a:t>Don’t think it’s over!</a:t>
            </a:r>
          </a:p>
          <a:p>
            <a:pPr lvl="1"/>
            <a:r>
              <a:rPr lang="en-US"/>
              <a:t>You can always email </a:t>
            </a:r>
            <a:r>
              <a:rPr lang="en-US" b="1">
                <a:solidFill>
                  <a:schemeClr val="tx1"/>
                </a:solidFill>
                <a:latin typeface="Courier New" charset="0"/>
              </a:rPr>
              <a:t>info@holdenweb.com</a:t>
            </a:r>
          </a:p>
          <a:p>
            <a:pPr lvl="1"/>
            <a:r>
              <a:rPr lang="en-US"/>
              <a:t>Quick answers are just value added to the class</a:t>
            </a:r>
          </a:p>
          <a:p>
            <a:pPr lvl="1"/>
            <a:r>
              <a:rPr lang="en-US"/>
              <a:t>And we </a:t>
            </a:r>
            <a:r>
              <a:rPr lang="en-US" i="1"/>
              <a:t>do</a:t>
            </a:r>
            <a:r>
              <a:rPr lang="en-US"/>
              <a:t> consult</a:t>
            </a:r>
          </a:p>
          <a:p>
            <a:r>
              <a:rPr lang="en-US"/>
              <a:t>We want you to recommend this class enthusiastically</a:t>
            </a:r>
          </a:p>
          <a:p>
            <a:pPr lvl="1"/>
            <a:r>
              <a:rPr lang="en-US"/>
              <a:t>Or tell us accurately why you can’t</a:t>
            </a:r>
          </a:p>
          <a:p>
            <a:r>
              <a:rPr lang="en-US"/>
              <a:t>So, on with the show!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5925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Arguments are references to objects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Names are direct references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Expressions become references to the expression value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The corresponding parameter is a copy of that reference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 i="1"/>
              <a:t>Not</a:t>
            </a:r>
            <a:r>
              <a:rPr lang="en-GB" sz="1800"/>
              <a:t> a copy of the value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Rebinding a parameter </a:t>
            </a:r>
            <a:r>
              <a:rPr lang="en-GB" sz="1800" i="1"/>
              <a:t>cannot</a:t>
            </a:r>
            <a:r>
              <a:rPr lang="en-GB" sz="1800"/>
              <a:t> rebind the argument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The rebinding takes place in the function call</a:t>
            </a:r>
            <a:r>
              <a:rPr lang="ja-JP" altLang="en-GB" sz="1800">
                <a:latin typeface="Arial"/>
              </a:rPr>
              <a:t>’</a:t>
            </a:r>
            <a:r>
              <a:rPr lang="en-GB" sz="1800"/>
              <a:t>s local namespace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A change to a mutable parameter passed as an argument </a:t>
            </a:r>
            <a:r>
              <a:rPr lang="en-GB" sz="1800" i="1"/>
              <a:t>also</a:t>
            </a:r>
            <a:r>
              <a:rPr lang="en-GB" sz="1800"/>
              <a:t> appears as a change to the argument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1800"/>
              <a:t>In this case the argument and the parameter are simply two references to the same (mutable) value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Arguments and Parameters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47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same object is bound to a keyword parameter each time no corresponding argument is supplied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This can be tricky if the object is changed!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	</a:t>
            </a:r>
            <a:r>
              <a:rPr lang="en-GB" sz="2400" dirty="0" err="1">
                <a:latin typeface="Courier New" charset="0"/>
              </a:rPr>
              <a:t>def</a:t>
            </a:r>
            <a:r>
              <a:rPr lang="en-GB" sz="2400" dirty="0">
                <a:latin typeface="Courier New" charset="0"/>
              </a:rPr>
              <a:t> f(x, y=[]):</a:t>
            </a:r>
            <a:br>
              <a:rPr lang="en-GB" sz="2400" dirty="0">
                <a:latin typeface="Courier New" charset="0"/>
              </a:rPr>
            </a:br>
            <a:r>
              <a:rPr lang="en-GB" sz="2400" dirty="0">
                <a:latin typeface="Courier New" charset="0"/>
              </a:rPr>
              <a:t>    </a:t>
            </a:r>
            <a:r>
              <a:rPr lang="en-GB" sz="2400" dirty="0" err="1">
                <a:latin typeface="Courier New" charset="0"/>
              </a:rPr>
              <a:t>y.append</a:t>
            </a:r>
            <a:r>
              <a:rPr lang="en-GB" sz="2400" dirty="0">
                <a:latin typeface="Courier New" charset="0"/>
              </a:rPr>
              <a:t>(x)</a:t>
            </a:r>
            <a:br>
              <a:rPr lang="en-GB" sz="2400" dirty="0">
                <a:latin typeface="Courier New" charset="0"/>
              </a:rPr>
            </a:br>
            <a:r>
              <a:rPr lang="en-GB" sz="2400" dirty="0">
                <a:latin typeface="Courier New" charset="0"/>
              </a:rPr>
              <a:t>    return y</a:t>
            </a:r>
            <a:br>
              <a:rPr lang="en-GB" sz="2400" dirty="0">
                <a:latin typeface="Courier New" charset="0"/>
              </a:rPr>
            </a:br>
            <a:r>
              <a:rPr lang="en-GB" sz="2400" dirty="0">
                <a:latin typeface="Courier New" charset="0"/>
              </a:rPr>
              <a:t>print f(23)		# prints: [23]</a:t>
            </a:r>
            <a:br>
              <a:rPr lang="en-GB" sz="2400" dirty="0">
                <a:latin typeface="Courier New" charset="0"/>
              </a:rPr>
            </a:br>
            <a:r>
              <a:rPr lang="en-GB" sz="2400" dirty="0">
                <a:latin typeface="Courier New" charset="0"/>
              </a:rPr>
              <a:t>print f(42)		# prints: [23, 42]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 dirty="0"/>
              <a:t>How do we bind </a:t>
            </a:r>
            <a:r>
              <a:rPr lang="en-GB" i="1" dirty="0">
                <a:latin typeface="Courier New" charset="0"/>
              </a:rPr>
              <a:t>y</a:t>
            </a:r>
            <a:r>
              <a:rPr lang="en-GB" i="1" dirty="0"/>
              <a:t> to a new empty list each call?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Default Values (1)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1212850"/>
            <a:ext cx="2438400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4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3" y="3457575"/>
            <a:ext cx="2433637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34534" name="Picture 6" descr="CA1078VV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13" y="5456238"/>
            <a:ext cx="2479675" cy="14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Default Values (2)</a:t>
            </a:r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6438900" cy="5321300"/>
          </a:xfrm>
        </p:spPr>
        <p:txBody>
          <a:bodyPr/>
          <a:lstStyle/>
          <a:p>
            <a:r>
              <a:rPr lang="en-US"/>
              <a:t>When function is declared</a:t>
            </a:r>
          </a:p>
          <a:p>
            <a:pPr lvl="1"/>
            <a:r>
              <a:rPr lang="en-US"/>
              <a:t>Code object is created</a:t>
            </a:r>
          </a:p>
          <a:p>
            <a:pPr lvl="1"/>
            <a:r>
              <a:rPr lang="en-US"/>
              <a:t>Contains reference to the default value</a:t>
            </a:r>
          </a:p>
          <a:p>
            <a:pPr lvl="1"/>
            <a:r>
              <a:rPr lang="en-US"/>
              <a:t>This value is used whenever no argument is given</a:t>
            </a:r>
          </a:p>
          <a:p>
            <a:pPr lvl="1"/>
            <a:r>
              <a:rPr lang="en-US"/>
              <a:t>Default pointer always references same object</a:t>
            </a:r>
          </a:p>
          <a:p>
            <a:pPr lvl="1"/>
            <a:endParaRPr lang="en-US"/>
          </a:p>
          <a:p>
            <a:r>
              <a:rPr lang="en-US"/>
              <a:t>First call</a:t>
            </a:r>
            <a:br>
              <a:rPr lang="en-US"/>
            </a:br>
            <a:r>
              <a:rPr lang="en-US">
                <a:latin typeface="Courier New" charset="0"/>
              </a:rPr>
              <a:t>f (23) # mutates default object</a:t>
            </a:r>
          </a:p>
          <a:p>
            <a:pPr lvl="1"/>
            <a:r>
              <a:rPr lang="en-US"/>
              <a:t>Reference is now to a list with an element</a:t>
            </a:r>
          </a:p>
          <a:p>
            <a:pPr>
              <a:buFont typeface="Arial" charset="0"/>
              <a:buNone/>
            </a:pPr>
            <a:endParaRPr lang="en-US"/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Second call</a:t>
            </a:r>
            <a:br>
              <a:rPr lang="en-US"/>
            </a:br>
            <a:r>
              <a:rPr lang="en-US">
                <a:latin typeface="Courier New" charset="0"/>
              </a:rPr>
              <a:t>f (42) # mutates default object again!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5913" y="1417638"/>
            <a:ext cx="9482137" cy="55641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Standard solution is to use </a:t>
            </a:r>
            <a:r>
              <a:rPr lang="en-GB" dirty="0">
                <a:latin typeface="Courier New" charset="0"/>
              </a:rPr>
              <a:t>None</a:t>
            </a:r>
            <a:r>
              <a:rPr lang="en-GB" dirty="0"/>
              <a:t> as a sentinel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Its presence indicates that the caller did not provide an argument</a:t>
            </a:r>
          </a:p>
          <a:p>
            <a:pPr>
              <a:lnSpc>
                <a:spcPct val="85000"/>
              </a:lnSpc>
              <a:buFont typeface="Arial" charset="0"/>
              <a:buNone/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>
                <a:latin typeface="Courier New" charset="0"/>
              </a:rPr>
              <a:t>	</a:t>
            </a:r>
            <a:r>
              <a:rPr lang="en-GB" sz="2200" dirty="0" err="1">
                <a:latin typeface="Courier New" charset="0"/>
              </a:rPr>
              <a:t>def</a:t>
            </a:r>
            <a:r>
              <a:rPr lang="en-GB" sz="2200" dirty="0">
                <a:latin typeface="Courier New" charset="0"/>
              </a:rPr>
              <a:t> f(x, y=None):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    if y is None: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        y = []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    </a:t>
            </a:r>
            <a:r>
              <a:rPr lang="en-GB" sz="2200" dirty="0" err="1">
                <a:latin typeface="Courier New" charset="0"/>
              </a:rPr>
              <a:t>y.append</a:t>
            </a:r>
            <a:r>
              <a:rPr lang="en-GB" sz="2200" dirty="0">
                <a:latin typeface="Courier New" charset="0"/>
              </a:rPr>
              <a:t>(x)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    return y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print f(23)		# prints: [23]</a:t>
            </a:r>
            <a:br>
              <a:rPr lang="en-GB" sz="2200" dirty="0">
                <a:latin typeface="Courier New" charset="0"/>
              </a:rPr>
            </a:br>
            <a:r>
              <a:rPr lang="en-GB" sz="2200" dirty="0">
                <a:latin typeface="Courier New" charset="0"/>
              </a:rPr>
              <a:t>print f(42)		# prints: [42]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The </a:t>
            </a:r>
            <a:r>
              <a:rPr lang="en-GB" dirty="0">
                <a:latin typeface="Courier New" charset="0"/>
              </a:rPr>
              <a:t>is</a:t>
            </a:r>
            <a:r>
              <a:rPr lang="en-GB" dirty="0"/>
              <a:t> comparison tests for identity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Only sensible comparison for </a:t>
            </a:r>
            <a:r>
              <a:rPr lang="en-GB" b="1" dirty="0">
                <a:latin typeface="Courier New" charset="0"/>
              </a:rPr>
              <a:t>None</a:t>
            </a:r>
          </a:p>
          <a:p>
            <a:pPr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Also, be careful not to be sloppy in your testing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In the function above it might be tempting to write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>
                <a:latin typeface="Courier New" charset="0"/>
              </a:rPr>
              <a:t>if not y:</a:t>
            </a:r>
            <a:br>
              <a:rPr lang="en-GB" b="1" dirty="0">
                <a:latin typeface="Courier New" charset="0"/>
              </a:rPr>
            </a:br>
            <a:r>
              <a:rPr lang="en-GB" b="1" dirty="0">
                <a:latin typeface="Courier New" charset="0"/>
              </a:rPr>
              <a:t>    y = []</a:t>
            </a: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endParaRPr lang="en-GB" b="1" dirty="0">
              <a:latin typeface="Courier New" charset="0"/>
            </a:endParaRPr>
          </a:p>
          <a:p>
            <a:pPr lvl="1">
              <a:lnSpc>
                <a:spcPct val="8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dirty="0"/>
              <a:t>But what if the caller has passed an empty list?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Default Values (3)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55514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call to a function creates a new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Initially populated only by the argument values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Assignments inside the body bind to names in the call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Unless</a:t>
            </a:r>
            <a:r>
              <a:rPr lang="en-GB"/>
              <a:t> the bound name is defined as </a:t>
            </a:r>
            <a:r>
              <a:rPr lang="en-GB" b="1">
                <a:latin typeface="Courier New" charset="0"/>
              </a:rPr>
              <a:t>global</a:t>
            </a:r>
            <a:r>
              <a:rPr lang="en-GB"/>
              <a:t> in the function body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Then the name is bound in the module global namespace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These names are known as </a:t>
            </a:r>
            <a:r>
              <a:rPr lang="ja-JP" altLang="en-GB">
                <a:latin typeface="Arial"/>
              </a:rPr>
              <a:t>“</a:t>
            </a:r>
            <a:r>
              <a:rPr lang="en-GB"/>
              <a:t>local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variables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You can access a dict of them using the </a:t>
            </a:r>
            <a:r>
              <a:rPr lang="en-GB" b="1">
                <a:latin typeface="Courier New" charset="0"/>
              </a:rPr>
              <a:t>locals()</a:t>
            </a:r>
            <a:r>
              <a:rPr lang="en-GB"/>
              <a:t> function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Names are resolved in a specific namespace order: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Local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Module (global)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Built-in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Access to locals is more efficient than access to globals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interpreter works out which names are local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Anything assigned to inside the function</a:t>
            </a:r>
          </a:p>
          <a:p>
            <a:pPr lvl="3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Unless declared as global …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Therefore there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no need to search for local names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Execution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Are Just Values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9474200" cy="1516063"/>
          </a:xfrm>
        </p:spPr>
        <p:txBody>
          <a:bodyPr/>
          <a:lstStyle/>
          <a:p>
            <a:r>
              <a:rPr lang="en-US"/>
              <a:t>Functions can be bound (assigned) and passed as arguments just like other values</a:t>
            </a:r>
          </a:p>
          <a:p>
            <a:r>
              <a:rPr lang="en-US"/>
              <a:t>Remember: the </a:t>
            </a:r>
            <a:r>
              <a:rPr lang="en-US">
                <a:latin typeface="Courier New" charset="0"/>
              </a:rPr>
              <a:t>def</a:t>
            </a:r>
            <a:r>
              <a:rPr lang="en-US"/>
              <a:t> statement binds the newly-created function to its name</a:t>
            </a:r>
          </a:p>
        </p:txBody>
      </p:sp>
      <p:sp>
        <p:nvSpPr>
          <p:cNvPr id="386052" name="Text Box 4"/>
          <p:cNvSpPr txBox="1">
            <a:spLocks/>
          </p:cNvSpPr>
          <p:nvPr/>
        </p:nvSpPr>
        <p:spPr bwMode="auto">
          <a:xfrm>
            <a:off x="925513" y="3932238"/>
            <a:ext cx="8382000" cy="2365375"/>
          </a:xfrm>
          <a:prstGeom prst="rect">
            <a:avLst/>
          </a:prstGeom>
          <a:noFill/>
          <a:ln w="5397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9991" tIns="44996" rIns="89991" bIns="44996">
            <a:spAutoFit/>
          </a:bodyPr>
          <a:lstStyle>
            <a:lvl1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indent="-217488"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15351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19923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24495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2906713" indent="-21590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tabLst>
                <a:tab pos="0" algn="l"/>
                <a:tab pos="457200" algn="l"/>
                <a:tab pos="912813" algn="l"/>
                <a:tab pos="1371600" algn="l"/>
                <a:tab pos="1828800" algn="l"/>
                <a:tab pos="2286000" algn="l"/>
                <a:tab pos="2741613" algn="l"/>
                <a:tab pos="3200400" algn="l"/>
                <a:tab pos="3657600" algn="l"/>
                <a:tab pos="4114800" algn="l"/>
                <a:tab pos="4570413" algn="l"/>
                <a:tab pos="5029200" algn="l"/>
                <a:tab pos="5486400" algn="l"/>
                <a:tab pos="5942013" algn="l"/>
                <a:tab pos="6399213" algn="l"/>
                <a:tab pos="6858000" algn="l"/>
                <a:tab pos="7315200" algn="l"/>
                <a:tab pos="7770813" algn="l"/>
                <a:tab pos="8228013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def celsius_to_fahrenheit(c_temp):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     return 9.0 / 5.0 * c_temp + 32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f = celsius_to_fahrenheit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 print f(100)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212.0</a:t>
            </a:r>
          </a:p>
          <a:p>
            <a:r>
              <a:rPr lang="en-US" sz="2400" b="1">
                <a:solidFill>
                  <a:schemeClr val="tx1"/>
                </a:solidFill>
                <a:latin typeface="Courier New" charset="0"/>
              </a:rPr>
              <a:t>&gt;&gt;&gt;</a:t>
            </a:r>
            <a:endParaRPr lang="en-GB" sz="2400" b="1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Forget Function Call Parentheses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0550" cy="5516563"/>
          </a:xfrm>
        </p:spPr>
        <p:txBody>
          <a:bodyPr/>
          <a:lstStyle/>
          <a:p>
            <a:r>
              <a:rPr lang="en-US"/>
              <a:t>Python is neither Perl nor Ruby</a:t>
            </a:r>
          </a:p>
          <a:p>
            <a:r>
              <a:rPr lang="en-US"/>
              <a:t>Functions and methods are first-class objects</a:t>
            </a:r>
          </a:p>
          <a:p>
            <a:pPr lvl="1"/>
            <a:r>
              <a:rPr lang="en-US"/>
              <a:t>They can be bound to variables</a:t>
            </a:r>
          </a:p>
          <a:p>
            <a:pPr lvl="1"/>
            <a:r>
              <a:rPr lang="en-US"/>
              <a:t>They can be passed as function arguments</a:t>
            </a:r>
          </a:p>
          <a:p>
            <a:pPr lvl="1"/>
            <a:r>
              <a:rPr lang="en-US"/>
              <a:t>Etc. – use them just like any other values</a:t>
            </a:r>
          </a:p>
          <a:p>
            <a:r>
              <a:rPr lang="en-US"/>
              <a:t>So, you </a:t>
            </a:r>
            <a:r>
              <a:rPr lang="en-US" i="1"/>
              <a:t>must</a:t>
            </a:r>
            <a:r>
              <a:rPr lang="en-US"/>
              <a:t> put parentheses after the function name to specify a call</a:t>
            </a:r>
          </a:p>
          <a:p>
            <a:pPr lvl="1"/>
            <a:r>
              <a:rPr lang="en-US"/>
              <a:t>Even (especially) when no arguments are being passed</a:t>
            </a:r>
          </a:p>
          <a:p>
            <a:r>
              <a:rPr lang="en-US">
                <a:latin typeface="Courier New" charset="0"/>
              </a:rPr>
              <a:t>f.close()</a:t>
            </a:r>
            <a:r>
              <a:rPr lang="en-US"/>
              <a:t> closes a file</a:t>
            </a:r>
          </a:p>
          <a:p>
            <a:r>
              <a:rPr lang="en-US">
                <a:latin typeface="Courier New" charset="0"/>
              </a:rPr>
              <a:t>f.close</a:t>
            </a:r>
            <a:r>
              <a:rPr lang="en-US"/>
              <a:t> doesn’t – it’s just a reference to the file’s close() method</a:t>
            </a:r>
          </a:p>
          <a:p>
            <a:r>
              <a:rPr lang="en-US"/>
              <a:t>I once spent two hours wondering why transactions weren’t being commited to a database</a:t>
            </a:r>
          </a:p>
          <a:p>
            <a:pPr lvl="1"/>
            <a:r>
              <a:rPr lang="en-US"/>
              <a:t>I could </a:t>
            </a:r>
            <a:r>
              <a:rPr lang="en-US" i="1"/>
              <a:t>see</a:t>
            </a:r>
            <a:r>
              <a:rPr lang="en-US"/>
              <a:t> the commit call in the code</a:t>
            </a:r>
          </a:p>
          <a:p>
            <a:pPr lvl="1"/>
            <a:r>
              <a:rPr lang="en-US"/>
              <a:t>Only, as you will have guessed, it turned out not to be a call …</a:t>
            </a:r>
            <a:br>
              <a:rPr lang="en-US"/>
            </a:br>
            <a:r>
              <a:rPr lang="en-US" b="1">
                <a:latin typeface="Courier New" charset="0"/>
              </a:rPr>
              <a:t>dbconn.commit  # aaaarrrrgggghhhh!!!!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181927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is possible to define one function inside another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 inner function then has access to the namespace of the outer function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This allows you to build closures: parameterized functions created on demand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Before Python 2.2 you could achieve similar effects using defaulted named arguments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44513" y="4314825"/>
            <a:ext cx="4275137" cy="1874838"/>
          </a:xfrm>
          <a:prstGeom prst="rect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3200" i="1">
                <a:solidFill>
                  <a:srgbClr val="E6E6E6"/>
                </a:solidFill>
                <a:latin typeface="Times New Roman" charset="0"/>
              </a:rPr>
              <a:t>	</a:t>
            </a: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def adderOld(n):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def add(m, N=n):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   return m+N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return add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260975" y="4313238"/>
            <a:ext cx="4275138" cy="1874837"/>
          </a:xfrm>
          <a:prstGeom prst="rect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30213" indent="-323850">
              <a:lnSpc>
                <a:spcPct val="95000"/>
              </a:lnSpc>
              <a:spcBef>
                <a:spcPts val="1438"/>
              </a:spcBef>
              <a:buClr>
                <a:srgbClr val="E6E6E6"/>
              </a:buClr>
              <a:tabLst>
                <a:tab pos="430213" algn="l"/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sz="3200" i="1">
                <a:solidFill>
                  <a:srgbClr val="E6E6E6"/>
                </a:solidFill>
                <a:latin typeface="Times New Roman" charset="0"/>
              </a:rPr>
              <a:t>	</a:t>
            </a: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def adderNew(n):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def add(m):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   return m+n</a:t>
            </a:r>
            <a:br>
              <a:rPr lang="en-GB" sz="2400" b="1" i="1">
                <a:solidFill>
                  <a:schemeClr val="tx1"/>
                </a:solidFill>
                <a:latin typeface="Courier New" charset="0"/>
              </a:rPr>
            </a:br>
            <a:r>
              <a:rPr lang="en-GB" sz="2400" b="1" i="1">
                <a:solidFill>
                  <a:schemeClr val="tx1"/>
                </a:solidFill>
                <a:latin typeface="Courier New" charset="0"/>
              </a:rPr>
              <a:t>   return add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Functions and Closures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63675"/>
            <a:ext cx="9482138" cy="2498725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We haven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yet looked at object orientation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That is where methods will be formally defined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For now, regard a method as a function with an implicit argument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 i="1"/>
              <a:t>E.g.</a:t>
            </a:r>
            <a:r>
              <a:rPr lang="en-GB"/>
              <a:t> the </a:t>
            </a:r>
            <a:r>
              <a:rPr lang="en-GB" b="1">
                <a:latin typeface="Courier New" charset="0"/>
              </a:rPr>
              <a:t>lst.append()</a:t>
            </a:r>
            <a:r>
              <a:rPr lang="en-GB"/>
              <a:t> call we used earlier operates on the list whose name is qualified by the method name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There are quite a few functions built in to the language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Built-in types have lots of pre-defined methods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Built-In Functions and Methods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7975" y="1447800"/>
            <a:ext cx="9482138" cy="32845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It would be somewhat tedious to detail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 the built-in functions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All the methods of all the built-in types</a:t>
            </a:r>
          </a:p>
          <a:p>
            <a:pPr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So use the documentation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And </a:t>
            </a:r>
            <a:r>
              <a:rPr lang="en-GB" i="1"/>
              <a:t>talk to people</a:t>
            </a:r>
            <a:r>
              <a:rPr lang="en-GB"/>
              <a:t> – you </a:t>
            </a:r>
            <a:r>
              <a:rPr lang="en-GB" i="1"/>
              <a:t>will</a:t>
            </a:r>
            <a:r>
              <a:rPr lang="en-GB"/>
              <a:t> usually get help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ja-JP" altLang="en-GB">
                <a:latin typeface="Arial"/>
              </a:rPr>
              <a:t>“</a:t>
            </a:r>
            <a:r>
              <a:rPr lang="en-GB"/>
              <a:t>How can I …</a:t>
            </a:r>
            <a:r>
              <a:rPr lang="ja-JP" altLang="en-GB">
                <a:latin typeface="Arial"/>
              </a:rPr>
              <a:t>”</a:t>
            </a:r>
            <a:r>
              <a:rPr lang="en-GB"/>
              <a:t> questions will get quick answers on </a:t>
            </a:r>
            <a:r>
              <a:rPr lang="en-GB" b="1">
                <a:latin typeface="Courier New" charset="0"/>
              </a:rPr>
              <a:t>comp.lang.python</a:t>
            </a:r>
            <a:r>
              <a:rPr lang="en-GB"/>
              <a:t> if there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s a built-in to do the work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And if there isn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you will almost always get helpful replies anyway</a:t>
            </a:r>
          </a:p>
          <a:p>
            <a:pPr lvl="1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People don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t generally mind answering these questions over and over</a:t>
            </a:r>
          </a:p>
          <a:p>
            <a:pPr lvl="2">
              <a:lnSpc>
                <a:spcPct val="95000"/>
              </a:lnSpc>
              <a:tabLst>
                <a:tab pos="452438" algn="l"/>
                <a:tab pos="911225" algn="l"/>
                <a:tab pos="1368425" algn="l"/>
                <a:tab pos="1825625" algn="l"/>
                <a:tab pos="2281238" algn="l"/>
                <a:tab pos="2740025" algn="l"/>
                <a:tab pos="3197225" algn="l"/>
                <a:tab pos="3654425" algn="l"/>
                <a:tab pos="4110038" algn="l"/>
                <a:tab pos="4568825" algn="l"/>
                <a:tab pos="5026025" algn="l"/>
                <a:tab pos="5483225" algn="l"/>
                <a:tab pos="5938838" algn="l"/>
                <a:tab pos="6397625" algn="l"/>
                <a:tab pos="6854825" algn="l"/>
                <a:tab pos="7310438" algn="l"/>
                <a:tab pos="7767638" algn="l"/>
                <a:tab pos="8226425" algn="l"/>
                <a:tab pos="8683625" algn="l"/>
                <a:tab pos="9139238" algn="l"/>
              </a:tabLst>
            </a:pPr>
            <a:r>
              <a:rPr lang="en-GB"/>
              <a:t>Though it helps to make it obvious you</a:t>
            </a:r>
            <a:r>
              <a:rPr lang="ja-JP" altLang="en-GB">
                <a:latin typeface="Arial"/>
              </a:rPr>
              <a:t>’</a:t>
            </a:r>
            <a:r>
              <a:rPr lang="en-GB"/>
              <a:t>ve done </a:t>
            </a:r>
            <a:r>
              <a:rPr lang="en-GB" i="1"/>
              <a:t>some</a:t>
            </a:r>
            <a:r>
              <a:rPr lang="en-GB"/>
              <a:t> research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Further Functions and Methods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web0809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Hweb080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eb0809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13301</TotalTime>
  <Words>14136</Words>
  <Application>Microsoft Macintosh PowerPoint</Application>
  <PresentationFormat>Custom</PresentationFormat>
  <Paragraphs>2112</Paragraphs>
  <Slides>211</Slides>
  <Notes>211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211</vt:i4>
      </vt:variant>
    </vt:vector>
  </HeadingPairs>
  <TitlesOfParts>
    <vt:vector size="212" baseType="lpstr">
      <vt:lpstr>Hweb0809</vt:lpstr>
      <vt:lpstr>Introduction to Python (version 2)</vt:lpstr>
      <vt:lpstr>Introduction and Overview</vt:lpstr>
      <vt:lpstr>What Should You Expect to Achieve?</vt:lpstr>
      <vt:lpstr>Your Instructor: Steve Holden</vt:lpstr>
      <vt:lpstr>Other Python Information (1)</vt:lpstr>
      <vt:lpstr>Make the Most of the Class</vt:lpstr>
      <vt:lpstr>Other Python Information (1)</vt:lpstr>
      <vt:lpstr>Other Python Information (2)</vt:lpstr>
      <vt:lpstr>Above All …</vt:lpstr>
      <vt:lpstr>The Python Language</vt:lpstr>
      <vt:lpstr>Python Characteristics (1)</vt:lpstr>
      <vt:lpstr>Python Characteristics (2)</vt:lpstr>
      <vt:lpstr>Interactive Characteristics</vt:lpstr>
      <vt:lpstr>An Interactive Python Session</vt:lpstr>
      <vt:lpstr>Python’s Spaces (1)</vt:lpstr>
      <vt:lpstr>Python’s Spaces (2)</vt:lpstr>
      <vt:lpstr>Basic Syntax</vt:lpstr>
      <vt:lpstr>Datatypes, Values and Literals</vt:lpstr>
      <vt:lpstr>Names and Assignment</vt:lpstr>
      <vt:lpstr>Understand Python’s Assignment Semantics</vt:lpstr>
      <vt:lpstr>Assignment Copies References, Not values</vt:lpstr>
      <vt:lpstr>The Same is True of Assignment to Containers</vt:lpstr>
      <vt:lpstr>Multiple Assignment</vt:lpstr>
      <vt:lpstr>Numeric Data Types</vt:lpstr>
      <vt:lpstr>Arithmetic Operations</vt:lpstr>
      <vt:lpstr>Comparisons</vt:lpstr>
      <vt:lpstr>“Truthiness” In Python</vt:lpstr>
      <vt:lpstr>Sequence Types</vt:lpstr>
      <vt:lpstr>Sequence Handling</vt:lpstr>
      <vt:lpstr>Python String Literals</vt:lpstr>
      <vt:lpstr>String Literal Escapes*</vt:lpstr>
      <vt:lpstr>String Handling Examples</vt:lpstr>
      <vt:lpstr>Unicode Strings</vt:lpstr>
      <vt:lpstr>Raw String Literals</vt:lpstr>
      <vt:lpstr>Functions and Methods</vt:lpstr>
      <vt:lpstr>String Functions and Methods (1)</vt:lpstr>
      <vt:lpstr>Common String Methods</vt:lpstr>
      <vt:lpstr>Lists and Tuples</vt:lpstr>
      <vt:lpstr>Some Lists and Tuples</vt:lpstr>
      <vt:lpstr>Why Lists and Tuples?</vt:lpstr>
      <vt:lpstr>List Methods</vt:lpstr>
      <vt:lpstr>Mapping Types: the Dict</vt:lpstr>
      <vt:lpstr>Simple Dict Operations</vt:lpstr>
      <vt:lpstr>Python Sets and Frozensets</vt:lpstr>
      <vt:lpstr>Files in Python</vt:lpstr>
      <vt:lpstr>The None Type</vt:lpstr>
      <vt:lpstr>Binding vs. Assignment</vt:lpstr>
      <vt:lpstr>Unpacking Assignments</vt:lpstr>
      <vt:lpstr>Assignment to Container Elements</vt:lpstr>
      <vt:lpstr>What “Assignment” To A Container Element Really Does</vt:lpstr>
      <vt:lpstr>Elements are Also References</vt:lpstr>
      <vt:lpstr>Assignment to Slices (1)</vt:lpstr>
      <vt:lpstr>Assignment to Slices (2)</vt:lpstr>
      <vt:lpstr>Augmented Assignments(1)</vt:lpstr>
      <vt:lpstr>Augmented Assignments(2)</vt:lpstr>
      <vt:lpstr>Augmented Assignments(3)</vt:lpstr>
      <vt:lpstr>Common List and Tuple Operations</vt:lpstr>
      <vt:lpstr>Python Statements</vt:lpstr>
      <vt:lpstr>Simple Python Statements (1)</vt:lpstr>
      <vt:lpstr>Simple Python Statements (2)</vt:lpstr>
      <vt:lpstr>Compound Statements</vt:lpstr>
      <vt:lpstr>Conditional Execution (1)</vt:lpstr>
      <vt:lpstr>Conditional Execution (2)</vt:lpstr>
      <vt:lpstr>Conditional Execution (3)</vt:lpstr>
      <vt:lpstr>What’s “True” in Python?</vt:lpstr>
      <vt:lpstr>for Loops</vt:lpstr>
      <vt:lpstr>So We Don’t Index the Elements?</vt:lpstr>
      <vt:lpstr>while Loops</vt:lpstr>
      <vt:lpstr>Early Loop Termination</vt:lpstr>
      <vt:lpstr>Early Termination of an Iteration</vt:lpstr>
      <vt:lpstr>Detecting Normal Loop Termination</vt:lpstr>
      <vt:lpstr>Exceptions</vt:lpstr>
      <vt:lpstr>Handling Exceptions (1)</vt:lpstr>
      <vt:lpstr>Handling Exceptions (2)</vt:lpstr>
      <vt:lpstr>Running Programs </vt:lpstr>
      <vt:lpstr>The __name__ Variable</vt:lpstr>
      <vt:lpstr>Programs are Modules</vt:lpstr>
      <vt:lpstr>Defining and Using Functions</vt:lpstr>
      <vt:lpstr>The Purpose of Functions</vt:lpstr>
      <vt:lpstr>Defining Functions</vt:lpstr>
      <vt:lpstr>Parameter Specifications</vt:lpstr>
      <vt:lpstr>Variable Parameter Lists</vt:lpstr>
      <vt:lpstr>Calling a Function (1)</vt:lpstr>
      <vt:lpstr>Calling a Function (2)</vt:lpstr>
      <vt:lpstr>Arguments to Function Calls(1)</vt:lpstr>
      <vt:lpstr>Arguments to Function Calls (2)</vt:lpstr>
      <vt:lpstr>The return Statement</vt:lpstr>
      <vt:lpstr>Which Parameter Gets Which Argument?</vt:lpstr>
      <vt:lpstr>Passing Values to Function Calls</vt:lpstr>
      <vt:lpstr>Arguments and Parameters</vt:lpstr>
      <vt:lpstr>Mutable Default Values (1)</vt:lpstr>
      <vt:lpstr>Mutable Default Values (2)</vt:lpstr>
      <vt:lpstr>Mutable Default Values (3)</vt:lpstr>
      <vt:lpstr>Function Execution</vt:lpstr>
      <vt:lpstr>Functions Are Just Values</vt:lpstr>
      <vt:lpstr>Don’t Forget Function Call Parentheses</vt:lpstr>
      <vt:lpstr>Nested Functions and Closures</vt:lpstr>
      <vt:lpstr>Built-In Functions and Methods</vt:lpstr>
      <vt:lpstr>Further Functions and Methods</vt:lpstr>
      <vt:lpstr>Some Useful Built-In Functions</vt:lpstr>
      <vt:lpstr>Conversion Functions</vt:lpstr>
      <vt:lpstr>Introspection Functions</vt:lpstr>
      <vt:lpstr>Mathematical Functions</vt:lpstr>
      <vt:lpstr>Know Which Methods Don’t Return Values</vt:lpstr>
      <vt:lpstr>Modules and Packages</vt:lpstr>
      <vt:lpstr>Programming Mechanics</vt:lpstr>
      <vt:lpstr>Importing a Module</vt:lpstr>
      <vt:lpstr>A Simple Module Example</vt:lpstr>
      <vt:lpstr>How Modules Are Found</vt:lpstr>
      <vt:lpstr>Import Semantics (1)</vt:lpstr>
      <vt:lpstr>Import Semantics (2)</vt:lpstr>
      <vt:lpstr>import … as …</vt:lpstr>
      <vt:lpstr>from … import …</vt:lpstr>
      <vt:lpstr>Python Packages [Advanced Topic]</vt:lpstr>
      <vt:lpstr>Object-Oriented Programming</vt:lpstr>
      <vt:lpstr>Types and Instances</vt:lpstr>
      <vt:lpstr>Representing Data Structures (1)</vt:lpstr>
      <vt:lpstr>Representing Data Structures (2)</vt:lpstr>
      <vt:lpstr>Representing Data Structures (3)</vt:lpstr>
      <vt:lpstr>What Would We Really Like?</vt:lpstr>
      <vt:lpstr>The Simplest Possible Class Definition</vt:lpstr>
      <vt:lpstr>An “Account Factory Function”</vt:lpstr>
      <vt:lpstr>Separating Creation and Initialization</vt:lpstr>
      <vt:lpstr>Another Account Operation</vt:lpstr>
      <vt:lpstr>Instances are Namespaces</vt:lpstr>
      <vt:lpstr>Classes Are Namespaces Too</vt:lpstr>
      <vt:lpstr>Namespace Hierarchy</vt:lpstr>
      <vt:lpstr>Classes Can Specify Behavior</vt:lpstr>
      <vt:lpstr>Using the Methods</vt:lpstr>
      <vt:lpstr>Methods as Instance Attributes</vt:lpstr>
      <vt:lpstr>Instance Method Calls</vt:lpstr>
      <vt:lpstr>The self Convention</vt:lpstr>
      <vt:lpstr>The __init__() Special Method</vt:lpstr>
      <vt:lpstr>The Final Account Class</vt:lpstr>
      <vt:lpstr>Polymorphism</vt:lpstr>
      <vt:lpstr>Encapsulation</vt:lpstr>
      <vt:lpstr>Inheritance</vt:lpstr>
      <vt:lpstr>A Simple Inheritance Example (1)</vt:lpstr>
      <vt:lpstr>A Simple Inheritance Example (2)</vt:lpstr>
      <vt:lpstr>How Inheritance Works</vt:lpstr>
      <vt:lpstr>The Object Hierarchy</vt:lpstr>
      <vt:lpstr>Formatting and I/O</vt:lpstr>
      <vt:lpstr>Opening a File</vt:lpstr>
      <vt:lpstr>Additional Modes and Some Other Considerations</vt:lpstr>
      <vt:lpstr>The File API (Abbreviated)</vt:lpstr>
      <vt:lpstr>“File-Like Objects”</vt:lpstr>
      <vt:lpstr>File Handling Example (1)</vt:lpstr>
      <vt:lpstr>Formatting Operations</vt:lpstr>
      <vt:lpstr>Most Common Format Codes</vt:lpstr>
      <vt:lpstr>Simple Formatting Examples</vt:lpstr>
      <vt:lpstr>File Handling Example (2)</vt:lpstr>
      <vt:lpstr>More Advanced Topics</vt:lpstr>
      <vt:lpstr>Regular Expressions: The re Module</vt:lpstr>
      <vt:lpstr>When Regular Expressions Aren’t Required (1)</vt:lpstr>
      <vt:lpstr>When Regular Expressions Aren’t Required (2)</vt:lpstr>
      <vt:lpstr>When Regular Expressions Are Useful</vt:lpstr>
      <vt:lpstr>Further Specifications</vt:lpstr>
      <vt:lpstr>Matching and Searching</vt:lpstr>
      <vt:lpstr>Verbose Regular Expressions are More Readable</vt:lpstr>
      <vt:lpstr>Match Objects</vt:lpstr>
      <vt:lpstr>For More Regular Expression Practice</vt:lpstr>
      <vt:lpstr>Other Useful re features</vt:lpstr>
      <vt:lpstr>List Comprehensions</vt:lpstr>
      <vt:lpstr>Another List Comprehension</vt:lpstr>
      <vt:lpstr>Containers Can Be Expensive</vt:lpstr>
      <vt:lpstr>Replacing Containers</vt:lpstr>
      <vt:lpstr>Introduction to Generators</vt:lpstr>
      <vt:lpstr>Generator Functions</vt:lpstr>
      <vt:lpstr>Generators: Beyond the Container</vt:lpstr>
      <vt:lpstr>Generator Function Example</vt:lpstr>
      <vt:lpstr>Iterating Over a Generator (1)</vt:lpstr>
      <vt:lpstr>Iterating Over a Generator (2)</vt:lpstr>
      <vt:lpstr>Advantages of Generators</vt:lpstr>
      <vt:lpstr>Containers, Generators and Iterators</vt:lpstr>
      <vt:lpstr>Avoiding Containers and Generators</vt:lpstr>
      <vt:lpstr>Iteration in Python</vt:lpstr>
      <vt:lpstr>Iteration Support in Python 2.1 and Before</vt:lpstr>
      <vt:lpstr>Legacy Iteration Support</vt:lpstr>
      <vt:lpstr>Python 2.2 Iteration Changes (1)</vt:lpstr>
      <vt:lpstr>Observing Iterables</vt:lpstr>
      <vt:lpstr>Implementing Iterators (1)</vt:lpstr>
      <vt:lpstr>Implementing Iterators (2)</vt:lpstr>
      <vt:lpstr>“Iterability” Is a Fundamental Property</vt:lpstr>
      <vt:lpstr>Generator Expressions (1)</vt:lpstr>
      <vt:lpstr>Generator Expressions (2)</vt:lpstr>
      <vt:lpstr>Built-In Generators (1)</vt:lpstr>
      <vt:lpstr>Built-In Generators (2)</vt:lpstr>
      <vt:lpstr>Unit Testing Framework</vt:lpstr>
      <vt:lpstr>unittest Library Module (“PyUnit”)</vt:lpstr>
      <vt:lpstr>Initial Widget Implementation</vt:lpstr>
      <vt:lpstr>Test Results</vt:lpstr>
      <vt:lpstr>First Widget Revision</vt:lpstr>
      <vt:lpstr>Rats, We Got Errors Again</vt:lpstr>
      <vt:lpstr>Our First Real Failure!</vt:lpstr>
      <vt:lpstr>And Finally …</vt:lpstr>
      <vt:lpstr>Isn’t This a Lot of Work for One Test?</vt:lpstr>
      <vt:lpstr>What If a Test Needs Fixtures Set Up?</vt:lpstr>
      <vt:lpstr>A (Slightly) More Comprehensive Set of Tests</vt:lpstr>
      <vt:lpstr>To the Tests, To the Tests!</vt:lpstr>
      <vt:lpstr>Let’s Add the dispose() and resize() methods</vt:lpstr>
      <vt:lpstr>Higher-Level Test Groupings</vt:lpstr>
      <vt:lpstr>Course Summary</vt:lpstr>
      <vt:lpstr>OK, Let’s See How You Did</vt:lpstr>
      <vt:lpstr>Some Real (Old) Python Code</vt:lpstr>
      <vt:lpstr>Same Algorithm Updated</vt:lpstr>
      <vt:lpstr>Input and Output of the Program</vt:lpstr>
      <vt:lpstr>Not Really the End: Actually Only the Beginning</vt:lpstr>
      <vt:lpstr>Help Is Available</vt:lpstr>
      <vt:lpstr>Your Evaluation is Important</vt:lpstr>
      <vt:lpstr>Finally …</vt:lpstr>
      <vt:lpstr>And, Last of All But Definitely Not Least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cp:lastModifiedBy>Steve Holden</cp:lastModifiedBy>
  <cp:revision>63</cp:revision>
  <dcterms:modified xsi:type="dcterms:W3CDTF">2015-07-03T10:39:48Z</dcterms:modified>
</cp:coreProperties>
</file>