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58"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Graduation project</a:t>
            </a:r>
            <a:endParaRPr lang="en-US" dirty="0"/>
          </a:p>
        </p:txBody>
      </p:sp>
      <p:sp>
        <p:nvSpPr>
          <p:cNvPr id="3" name="Subtitle 2"/>
          <p:cNvSpPr>
            <a:spLocks noGrp="1"/>
          </p:cNvSpPr>
          <p:nvPr>
            <p:ph type="subTitle" idx="1"/>
          </p:nvPr>
        </p:nvSpPr>
        <p:spPr>
          <a:xfrm>
            <a:off x="307128" y="2279650"/>
            <a:ext cx="10949517" cy="1752600"/>
          </a:xfrm>
        </p:spPr>
        <p:txBody>
          <a:bodyPr/>
          <a:lstStyle/>
          <a:p>
            <a:r>
              <a:rPr lang="en-US"/>
              <a:t>      Embedded systems</a:t>
            </a:r>
            <a:endParaRPr lang="en-US"/>
          </a:p>
          <a:p>
            <a:r>
              <a:rPr lang="en-US"/>
              <a:t>      LCD PWM drawer</a:t>
            </a:r>
            <a:endParaRPr lang="en-US"/>
          </a:p>
        </p:txBody>
      </p:sp>
      <p:sp>
        <p:nvSpPr>
          <p:cNvPr id="4" name="Text Box 3"/>
          <p:cNvSpPr txBox="1"/>
          <p:nvPr/>
        </p:nvSpPr>
        <p:spPr>
          <a:xfrm>
            <a:off x="3777615" y="4867275"/>
            <a:ext cx="5125085" cy="583565"/>
          </a:xfrm>
          <a:prstGeom prst="rect">
            <a:avLst/>
          </a:prstGeom>
          <a:noFill/>
        </p:spPr>
        <p:txBody>
          <a:bodyPr wrap="square" rtlCol="0">
            <a:spAutoFit/>
          </a:bodyPr>
          <a:p>
            <a:r>
              <a:rPr lang="en-US" sz="3200"/>
              <a:t>Ali Mohamed Mohamed</a:t>
            </a: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C-Finally:</a:t>
            </a:r>
            <a:endParaRPr lang="en-US"/>
          </a:p>
        </p:txBody>
      </p:sp>
      <p:sp>
        <p:nvSpPr>
          <p:cNvPr id="3" name="Content Placeholder 2"/>
          <p:cNvSpPr>
            <a:spLocks noGrp="1"/>
          </p:cNvSpPr>
          <p:nvPr>
            <p:ph sz="half" idx="1"/>
          </p:nvPr>
        </p:nvSpPr>
        <p:spPr>
          <a:xfrm>
            <a:off x="609600" y="1174750"/>
            <a:ext cx="11459845" cy="5368925"/>
          </a:xfrm>
        </p:spPr>
        <p:txBody>
          <a:bodyPr/>
          <a:p>
            <a:r>
              <a:rPr lang="en-US"/>
              <a:t>To stop using one mode and return to the welcome screen,</a:t>
            </a:r>
            <a:endParaRPr lang="en-US"/>
          </a:p>
          <a:p>
            <a:pPr marL="0" indent="0">
              <a:buNone/>
            </a:pPr>
            <a:r>
              <a:rPr lang="en-US"/>
              <a:t>click the push button connected to PD2 pin of the main microcontroller and that action will be accomplished.</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Simulation</a:t>
            </a:r>
            <a:endParaRPr lang="en-US"/>
          </a:p>
        </p:txBody>
      </p:sp>
      <p:sp>
        <p:nvSpPr>
          <p:cNvPr id="3" name="Content Placeholder 2"/>
          <p:cNvSpPr>
            <a:spLocks noGrp="1"/>
          </p:cNvSpPr>
          <p:nvPr>
            <p:ph sz="half" idx="1"/>
          </p:nvPr>
        </p:nvSpPr>
        <p:spPr>
          <a:xfrm>
            <a:off x="609600" y="1174750"/>
            <a:ext cx="11459845" cy="5175885"/>
          </a:xfrm>
        </p:spPr>
        <p:txBody>
          <a:bodyPr/>
          <a:p>
            <a:r>
              <a:rPr lang="en-US"/>
              <a:t>Two ATmega32 microcontrollers was used: one as main microcontroller and the other represents the external microcontroller necessary for the external-microcontroller (EX-MC) mode.</a:t>
            </a:r>
            <a:endParaRPr lang="en-US"/>
          </a:p>
          <a:p>
            <a:r>
              <a:rPr lang="en-US"/>
              <a:t>LCD 16x2 is used.</a:t>
            </a:r>
            <a:endParaRPr lang="en-US"/>
          </a:p>
          <a:p>
            <a:r>
              <a:rPr lang="en-US"/>
              <a:t>4 leds are used to light with distiguish colour when operating on each mode.</a:t>
            </a:r>
            <a:endParaRPr lang="en-US"/>
          </a:p>
          <a:p>
            <a:pPr marL="0" indent="0">
              <a:buNone/>
            </a:pPr>
            <a:r>
              <a:rPr lang="en-US"/>
              <a:t> 1- Yellow                  My-MC    2-Red                   EX-MC</a:t>
            </a:r>
            <a:endParaRPr lang="en-US"/>
          </a:p>
          <a:p>
            <a:pPr marL="0" indent="0">
              <a:buNone/>
            </a:pPr>
            <a:r>
              <a:rPr lang="en-US"/>
              <a:t> 3-Green                  Poten       4-Blue                   Keypad</a:t>
            </a:r>
            <a:endParaRPr lang="en-US"/>
          </a:p>
        </p:txBody>
      </p:sp>
      <p:cxnSp>
        <p:nvCxnSpPr>
          <p:cNvPr id="5" name="Straight Arrow Connector 4"/>
          <p:cNvCxnSpPr/>
          <p:nvPr/>
        </p:nvCxnSpPr>
        <p:spPr>
          <a:xfrm flipV="1">
            <a:off x="2609215" y="5130800"/>
            <a:ext cx="1828800" cy="101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7496175" y="5171440"/>
            <a:ext cx="193040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2477135" y="5760720"/>
            <a:ext cx="1747520" cy="101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7465695" y="5760720"/>
            <a:ext cx="187960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14960" y="189230"/>
            <a:ext cx="5384800" cy="4953000"/>
          </a:xfrm>
        </p:spPr>
        <p:txBody>
          <a:bodyPr/>
          <a:p>
            <a:r>
              <a:rPr lang="en-US"/>
              <a:t>A sample from the shown PWM square signal on LCD on fig.(1)</a:t>
            </a:r>
            <a:endParaRPr lang="en-US"/>
          </a:p>
          <a:p>
            <a:endParaRPr lang="en-US"/>
          </a:p>
          <a:p>
            <a:pPr marL="0" indent="0">
              <a:buNone/>
            </a:pPr>
            <a:endParaRPr lang="en-US"/>
          </a:p>
          <a:p>
            <a:r>
              <a:rPr lang="en-US">
                <a:sym typeface="+mn-ea"/>
              </a:rPr>
              <a:t>A sample from the shown PWM square signal on the oscilliscope on fig.(2)</a:t>
            </a:r>
            <a:r>
              <a:rPr lang="en-US"/>
              <a:t> </a:t>
            </a:r>
            <a:endParaRPr lang="en-US"/>
          </a:p>
        </p:txBody>
      </p:sp>
      <p:pic>
        <p:nvPicPr>
          <p:cNvPr id="5" name="Content Placeholder 4" descr="Screenshot 2023-03-05 161909"/>
          <p:cNvPicPr>
            <a:picLocks noChangeAspect="1"/>
          </p:cNvPicPr>
          <p:nvPr>
            <p:ph sz="half" idx="2"/>
          </p:nvPr>
        </p:nvPicPr>
        <p:blipFill>
          <a:blip r:embed="rId1"/>
          <a:stretch>
            <a:fillRect/>
          </a:stretch>
        </p:blipFill>
        <p:spPr>
          <a:xfrm>
            <a:off x="7658735" y="270510"/>
            <a:ext cx="3191510" cy="1429385"/>
          </a:xfrm>
          <a:prstGeom prst="rect">
            <a:avLst/>
          </a:prstGeom>
        </p:spPr>
      </p:pic>
      <p:sp>
        <p:nvSpPr>
          <p:cNvPr id="7" name="Text Box 6"/>
          <p:cNvSpPr txBox="1"/>
          <p:nvPr/>
        </p:nvSpPr>
        <p:spPr>
          <a:xfrm>
            <a:off x="8870950" y="2062480"/>
            <a:ext cx="767080" cy="368300"/>
          </a:xfrm>
          <a:prstGeom prst="rect">
            <a:avLst/>
          </a:prstGeom>
          <a:noFill/>
        </p:spPr>
        <p:txBody>
          <a:bodyPr wrap="none" rtlCol="0">
            <a:spAutoFit/>
          </a:bodyPr>
          <a:p>
            <a:r>
              <a:rPr lang="en-US"/>
              <a:t>fig.(1)</a:t>
            </a:r>
            <a:endParaRPr lang="en-US"/>
          </a:p>
        </p:txBody>
      </p:sp>
      <p:pic>
        <p:nvPicPr>
          <p:cNvPr id="8" name="Picture 7" descr="Screenshot 2023-03-05 161946"/>
          <p:cNvPicPr>
            <a:picLocks noChangeAspect="1"/>
          </p:cNvPicPr>
          <p:nvPr/>
        </p:nvPicPr>
        <p:blipFill>
          <a:blip r:embed="rId2"/>
          <a:stretch>
            <a:fillRect/>
          </a:stretch>
        </p:blipFill>
        <p:spPr>
          <a:xfrm>
            <a:off x="8129270" y="2793365"/>
            <a:ext cx="2656205" cy="2758440"/>
          </a:xfrm>
          <a:prstGeom prst="rect">
            <a:avLst/>
          </a:prstGeom>
        </p:spPr>
      </p:pic>
      <p:sp>
        <p:nvSpPr>
          <p:cNvPr id="9" name="Text Box 8"/>
          <p:cNvSpPr txBox="1"/>
          <p:nvPr/>
        </p:nvSpPr>
        <p:spPr>
          <a:xfrm>
            <a:off x="9274175" y="6065520"/>
            <a:ext cx="767080" cy="368300"/>
          </a:xfrm>
          <a:prstGeom prst="rect">
            <a:avLst/>
          </a:prstGeom>
          <a:noFill/>
        </p:spPr>
        <p:txBody>
          <a:bodyPr wrap="none" rtlCol="0">
            <a:spAutoFit/>
          </a:bodyPr>
          <a:p>
            <a:r>
              <a:rPr lang="en-US"/>
              <a:t>fig.(2)</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whole circuit:</a:t>
            </a:r>
            <a:endParaRPr lang="en-US"/>
          </a:p>
        </p:txBody>
      </p:sp>
      <p:pic>
        <p:nvPicPr>
          <p:cNvPr id="5" name="Content Placeholder 4" descr="Screenshot 2023-03-05 162158"/>
          <p:cNvPicPr>
            <a:picLocks noChangeAspect="1"/>
          </p:cNvPicPr>
          <p:nvPr>
            <p:ph idx="1"/>
          </p:nvPr>
        </p:nvPicPr>
        <p:blipFill>
          <a:blip r:embed="rId1"/>
          <a:stretch>
            <a:fillRect/>
          </a:stretch>
        </p:blipFill>
        <p:spPr>
          <a:xfrm>
            <a:off x="610235" y="774065"/>
            <a:ext cx="11277600" cy="5770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Motivation:</a:t>
            </a:r>
            <a:endParaRPr lang="en-US"/>
          </a:p>
        </p:txBody>
      </p:sp>
      <p:sp>
        <p:nvSpPr>
          <p:cNvPr id="3" name="Content Placeholder 2"/>
          <p:cNvSpPr>
            <a:spLocks noGrp="1"/>
          </p:cNvSpPr>
          <p:nvPr>
            <p:ph idx="1"/>
          </p:nvPr>
        </p:nvSpPr>
        <p:spPr/>
        <p:txBody>
          <a:bodyPr/>
          <a:p>
            <a:r>
              <a:rPr lang="en-US"/>
              <a:t>Oscilliscope is a device to draw different types of signals including the square signal of the PWM.</a:t>
            </a:r>
            <a:endParaRPr lang="en-US"/>
          </a:p>
          <a:p>
            <a:r>
              <a:rPr lang="en-US"/>
              <a:t>Our aim is to draw the same PWM square signal on the LCD instead of the oscilliscope.</a:t>
            </a:r>
            <a:endParaRPr lang="en-US"/>
          </a:p>
          <a:p>
            <a:r>
              <a:rPr lang="en-US"/>
              <a:t>The specifications of LCD is much weaker the oscilliscope’s specifications which will give us a little unaccurate visualization for the PWM square signal.</a:t>
            </a:r>
            <a:endParaRPr lang="en-US"/>
          </a:p>
          <a:p>
            <a:r>
              <a:rPr lang="en-US"/>
              <a:t>So that the LCD will be representing a general view for the PWM signal.</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Flow-chart for the whole project:</a:t>
            </a:r>
            <a:endParaRPr lang="en-US"/>
          </a:p>
        </p:txBody>
      </p:sp>
      <p:pic>
        <p:nvPicPr>
          <p:cNvPr id="4" name="Content Placeholder 3" descr="Flowchart"/>
          <p:cNvPicPr>
            <a:picLocks noChangeAspect="1"/>
          </p:cNvPicPr>
          <p:nvPr>
            <p:ph idx="1"/>
          </p:nvPr>
        </p:nvPicPr>
        <p:blipFill>
          <a:blip r:embed="rId1"/>
          <a:stretch>
            <a:fillRect/>
          </a:stretch>
        </p:blipFill>
        <p:spPr>
          <a:xfrm>
            <a:off x="999490" y="880745"/>
            <a:ext cx="10812145" cy="5627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A-Welcome screen:</a:t>
            </a:r>
            <a:endParaRPr lang="en-US"/>
          </a:p>
        </p:txBody>
      </p:sp>
      <p:sp>
        <p:nvSpPr>
          <p:cNvPr id="3" name="Content Placeholder 2"/>
          <p:cNvSpPr>
            <a:spLocks noGrp="1"/>
          </p:cNvSpPr>
          <p:nvPr>
            <p:ph idx="1"/>
          </p:nvPr>
        </p:nvSpPr>
        <p:spPr>
          <a:xfrm>
            <a:off x="609600" y="1174750"/>
            <a:ext cx="11163300" cy="5514975"/>
          </a:xfrm>
        </p:spPr>
        <p:txBody>
          <a:bodyPr/>
          <a:p>
            <a:r>
              <a:rPr lang="en-US"/>
              <a:t>In this screen we introduce the “Welcome” word in case the current user is the first one to use the system after openning.</a:t>
            </a:r>
            <a:endParaRPr lang="en-US"/>
          </a:p>
          <a:p>
            <a:r>
              <a:rPr lang="en-US"/>
              <a:t>After that we ask the user to choose between the four available modes:</a:t>
            </a:r>
            <a:endParaRPr lang="en-US"/>
          </a:p>
          <a:p>
            <a:pPr marL="0" indent="0">
              <a:buNone/>
            </a:pPr>
            <a:r>
              <a:rPr lang="en-US"/>
              <a:t>1- My-Microcontroller(My-MC):</a:t>
            </a:r>
            <a:endParaRPr lang="en-US"/>
          </a:p>
          <a:p>
            <a:pPr marL="0" indent="0">
              <a:buNone/>
            </a:pPr>
            <a:r>
              <a:rPr lang="en-US"/>
              <a:t>The source of the PWM signal is the main microcontroller that operates the system.To modify the form of the shown signal on LCD, you must modify in the code of the main microcontroller’s software.</a:t>
            </a:r>
            <a:endParaRPr lang="en-US"/>
          </a:p>
          <a:p>
            <a:pPr marL="0" indent="0">
              <a:buNone/>
            </a:pPr>
            <a:endParaRPr lang="en-US"/>
          </a:p>
          <a:p>
            <a:pPr marL="0" indent="0">
              <a:buNone/>
            </a:pPr>
            <a:endParaRPr lang="en-US"/>
          </a:p>
          <a:p>
            <a:pPr marL="0" indent="0">
              <a:buNone/>
            </a:pP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8455" y="300990"/>
            <a:ext cx="11575415" cy="6337935"/>
          </a:xfrm>
        </p:spPr>
        <p:txBody>
          <a:bodyPr/>
          <a:p>
            <a:pPr marL="0" indent="0">
              <a:buNone/>
            </a:pPr>
            <a:r>
              <a:rPr lang="en-US"/>
              <a:t>2-External-Microcontroller(EX-MC):</a:t>
            </a:r>
            <a:endParaRPr lang="en-US"/>
          </a:p>
          <a:p>
            <a:pPr marL="0" indent="0">
              <a:buNone/>
            </a:pPr>
            <a:r>
              <a:rPr lang="en-US"/>
              <a:t>The source of the PWM signal is an external microcontroller, and it communicates with the main microcontroller using the UART.To modify the shape of the shown PWM signal you must modify the code of the external microcontroller’ software.</a:t>
            </a:r>
            <a:endParaRPr lang="en-US"/>
          </a:p>
          <a:p>
            <a:pPr marL="0" indent="0">
              <a:buNone/>
            </a:pPr>
            <a:endParaRPr lang="en-US"/>
          </a:p>
          <a:p>
            <a:pPr marL="0" indent="0">
              <a:buNone/>
            </a:pPr>
            <a:r>
              <a:rPr lang="en-US"/>
              <a:t>3-Potentionmeter(Poten):</a:t>
            </a:r>
            <a:endParaRPr lang="en-US"/>
          </a:p>
          <a:p>
            <a:pPr marL="0" indent="0">
              <a:buNone/>
            </a:pPr>
            <a:r>
              <a:rPr lang="en-US"/>
              <a:t>This mode uses the ADC(analoge to digital converter) to read the reading on pin PA0 of the main microcontroller which is connected to a potentiometer, the duty cycle of the PWM is calcutated as following :</a:t>
            </a:r>
            <a:endParaRPr lang="en-US"/>
          </a:p>
          <a:p>
            <a:pPr marL="0" indent="0">
              <a:buNone/>
            </a:pP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3-03-05 153056"/>
          <p:cNvPicPr>
            <a:picLocks noChangeAspect="1"/>
          </p:cNvPicPr>
          <p:nvPr>
            <p:ph sz="half" idx="1"/>
          </p:nvPr>
        </p:nvPicPr>
        <p:blipFill>
          <a:blip r:embed="rId1"/>
          <a:stretch>
            <a:fillRect/>
          </a:stretch>
        </p:blipFill>
        <p:spPr>
          <a:xfrm>
            <a:off x="2934970" y="579755"/>
            <a:ext cx="5720715" cy="746760"/>
          </a:xfrm>
          <a:prstGeom prst="rect">
            <a:avLst/>
          </a:prstGeom>
        </p:spPr>
      </p:pic>
      <p:sp>
        <p:nvSpPr>
          <p:cNvPr id="5" name="Text Box 4"/>
          <p:cNvSpPr txBox="1"/>
          <p:nvPr/>
        </p:nvSpPr>
        <p:spPr>
          <a:xfrm>
            <a:off x="0" y="1651000"/>
            <a:ext cx="12261215" cy="119888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t>where:           ADC-VALUE-REG : is a register contains the ADC result</a:t>
            </a:r>
            <a:endParaRPr lang="en-US"/>
          </a:p>
          <a:p>
            <a:r>
              <a:rPr lang="en-US"/>
              <a:t>	`      Pin-reading : is the input to the microcontroller’s PA0 pin</a:t>
            </a:r>
            <a:endParaRPr lang="en-US"/>
          </a:p>
          <a:p>
            <a:r>
              <a:rPr lang="en-US"/>
              <a:t>                      AREF-PIN  : is the pin on which the reference to which the micro-controller compares the PA0 reading is</a:t>
            </a:r>
            <a:endParaRPr lang="en-US"/>
          </a:p>
          <a:p>
            <a:r>
              <a:rPr lang="en-US"/>
              <a:t>                                          connceted.</a:t>
            </a:r>
            <a:endParaRPr lang="en-US"/>
          </a:p>
        </p:txBody>
      </p:sp>
      <p:pic>
        <p:nvPicPr>
          <p:cNvPr id="7" name="Content Placeholder 6" descr="Screenshot 2023-03-05 153709"/>
          <p:cNvPicPr>
            <a:picLocks noChangeAspect="1"/>
          </p:cNvPicPr>
          <p:nvPr>
            <p:ph sz="half" idx="2"/>
          </p:nvPr>
        </p:nvPicPr>
        <p:blipFill>
          <a:blip r:embed="rId2"/>
          <a:stretch>
            <a:fillRect/>
          </a:stretch>
        </p:blipFill>
        <p:spPr>
          <a:xfrm>
            <a:off x="2732405" y="3568700"/>
            <a:ext cx="6125210" cy="972185"/>
          </a:xfrm>
          <a:prstGeom prst="rect">
            <a:avLst/>
          </a:prstGeom>
        </p:spPr>
      </p:pic>
      <p:sp>
        <p:nvSpPr>
          <p:cNvPr id="9" name="Text Box 8"/>
          <p:cNvSpPr txBox="1"/>
          <p:nvPr/>
        </p:nvSpPr>
        <p:spPr>
          <a:xfrm>
            <a:off x="0" y="5088890"/>
            <a:ext cx="12192635" cy="922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t>The duty cycle is calculated by comparing the value which is stored inside the ADC-VALUE-REG  with the maximum value that the  ADC-VALUE-REG can store which is 1024. 1024 is written as 1024.0 to turn the division into float division instead of interger divison. Finally we get the percentage which represents the duty cycle.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4-Keypad:</a:t>
            </a:r>
            <a:endParaRPr lang="en-US"/>
          </a:p>
        </p:txBody>
      </p:sp>
      <p:sp>
        <p:nvSpPr>
          <p:cNvPr id="3" name="Content Placeholder 2"/>
          <p:cNvSpPr>
            <a:spLocks noGrp="1"/>
          </p:cNvSpPr>
          <p:nvPr>
            <p:ph sz="half" idx="1"/>
          </p:nvPr>
        </p:nvSpPr>
        <p:spPr>
          <a:xfrm>
            <a:off x="609600" y="1174750"/>
            <a:ext cx="11236960" cy="5429250"/>
          </a:xfrm>
        </p:spPr>
        <p:txBody>
          <a:bodyPr/>
          <a:p>
            <a:pPr marL="0" indent="0">
              <a:buNone/>
            </a:pPr>
            <a:r>
              <a:rPr lang="en-US"/>
              <a:t>This mode asks the user about everything: The number of waves that he wants to show and the duty cycle of the PWM signal. The user enters this information using the keypad through an user-familiar interface.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B-PWM drawer function:</a:t>
            </a:r>
            <a:endParaRPr lang="en-US"/>
          </a:p>
        </p:txBody>
      </p:sp>
      <p:sp>
        <p:nvSpPr>
          <p:cNvPr id="3" name="Content Placeholder 2"/>
          <p:cNvSpPr>
            <a:spLocks noGrp="1"/>
          </p:cNvSpPr>
          <p:nvPr>
            <p:ph sz="half" idx="1"/>
          </p:nvPr>
        </p:nvSpPr>
        <p:spPr>
          <a:xfrm>
            <a:off x="609600" y="1174750"/>
            <a:ext cx="11185525" cy="3855720"/>
          </a:xfrm>
        </p:spPr>
        <p:txBody>
          <a:bodyPr/>
          <a:p>
            <a:r>
              <a:rPr lang="en-US"/>
              <a:t>This is the function which is responsible for showing the PWM square signal on the LCD with the required specifications.</a:t>
            </a:r>
            <a:endParaRPr lang="en-US"/>
          </a:p>
          <a:p>
            <a:r>
              <a:rPr lang="en-US"/>
              <a:t>The information (parameters) which are necessary to be provided for the function to operates:</a:t>
            </a:r>
            <a:endParaRPr lang="en-US"/>
          </a:p>
          <a:p>
            <a:pPr marL="0" indent="0">
              <a:buNone/>
            </a:pPr>
            <a:r>
              <a:rPr lang="en-US"/>
              <a:t>1-Needed number of waves.</a:t>
            </a:r>
            <a:endParaRPr lang="en-US"/>
          </a:p>
          <a:p>
            <a:pPr marL="0" indent="0">
              <a:buNone/>
            </a:pPr>
            <a:r>
              <a:rPr lang="en-US"/>
              <a:t>2-Duty cycle.</a:t>
            </a:r>
            <a:endParaRPr lang="en-US"/>
          </a:p>
          <a:p>
            <a:r>
              <a:rPr lang="en-US"/>
              <a:t>Then the function does some calculations to provide the required signal according to LCD specifications.</a:t>
            </a:r>
            <a:endParaRPr lang="en-US"/>
          </a:p>
          <a:p>
            <a:pPr marL="0" indent="0">
              <a:buNone/>
            </a:pP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74320" y="229870"/>
            <a:ext cx="5475605" cy="3764915"/>
          </a:xfrm>
        </p:spPr>
        <p:txBody>
          <a:bodyPr/>
          <a:p>
            <a:r>
              <a:rPr lang="en-US"/>
              <a:t>The function does the following calculations :</a:t>
            </a:r>
            <a:endParaRPr lang="en-US"/>
          </a:p>
          <a:p>
            <a:pPr marL="0" indent="0">
              <a:buNone/>
            </a:pPr>
            <a:r>
              <a:rPr lang="en-US" sz="2000"/>
              <a:t>where  16 : the available maximum number             	of characters in single line on the LCD.</a:t>
            </a:r>
            <a:endParaRPr lang="en-US" sz="2000"/>
          </a:p>
          <a:p>
            <a:pPr marL="0" indent="0">
              <a:buNone/>
            </a:pPr>
            <a:endParaRPr lang="en-US" sz="2000"/>
          </a:p>
          <a:p>
            <a:pPr marL="0" indent="0">
              <a:buNone/>
            </a:pPr>
            <a:r>
              <a:rPr lang="en-US" sz="2000"/>
              <a:t>	High-Period : No. of characters that 	 will represent the logic-1 period. </a:t>
            </a:r>
            <a:endParaRPr lang="en-US" sz="2000"/>
          </a:p>
          <a:p>
            <a:pPr marL="0" indent="0">
              <a:buNone/>
            </a:pPr>
            <a:endParaRPr lang="en-US" sz="2000"/>
          </a:p>
          <a:p>
            <a:pPr marL="0" indent="0">
              <a:buNone/>
            </a:pPr>
            <a:r>
              <a:rPr lang="en-US" sz="2000"/>
              <a:t>	Low-Period : No. of characters that 	 will represent the logic-0 period.</a:t>
            </a:r>
            <a:endParaRPr lang="en-US" sz="2000"/>
          </a:p>
        </p:txBody>
      </p:sp>
      <p:pic>
        <p:nvPicPr>
          <p:cNvPr id="5" name="Content Placeholder 4" descr="Screenshot 2023-03-05 155613"/>
          <p:cNvPicPr>
            <a:picLocks noChangeAspect="1"/>
          </p:cNvPicPr>
          <p:nvPr>
            <p:ph sz="half" idx="2"/>
          </p:nvPr>
        </p:nvPicPr>
        <p:blipFill>
          <a:blip r:embed="rId1"/>
          <a:stretch>
            <a:fillRect/>
          </a:stretch>
        </p:blipFill>
        <p:spPr>
          <a:xfrm>
            <a:off x="5749925" y="619125"/>
            <a:ext cx="6398895" cy="861695"/>
          </a:xfrm>
          <a:prstGeom prst="rect">
            <a:avLst/>
          </a:prstGeom>
        </p:spPr>
      </p:pic>
      <p:pic>
        <p:nvPicPr>
          <p:cNvPr id="7" name="Picture 6" descr="Screenshot 2023-03-05 160003"/>
          <p:cNvPicPr>
            <a:picLocks noChangeAspect="1"/>
          </p:cNvPicPr>
          <p:nvPr/>
        </p:nvPicPr>
        <p:blipFill>
          <a:blip r:embed="rId2"/>
          <a:stretch>
            <a:fillRect/>
          </a:stretch>
        </p:blipFill>
        <p:spPr>
          <a:xfrm>
            <a:off x="5749925" y="1701800"/>
            <a:ext cx="6398260" cy="725170"/>
          </a:xfrm>
          <a:prstGeom prst="rect">
            <a:avLst/>
          </a:prstGeom>
        </p:spPr>
      </p:pic>
      <p:pic>
        <p:nvPicPr>
          <p:cNvPr id="9" name="Picture 8" descr="Screenshot 2023-03-05 160312"/>
          <p:cNvPicPr>
            <a:picLocks noChangeAspect="1"/>
          </p:cNvPicPr>
          <p:nvPr/>
        </p:nvPicPr>
        <p:blipFill>
          <a:blip r:embed="rId3"/>
          <a:stretch>
            <a:fillRect/>
          </a:stretch>
        </p:blipFill>
        <p:spPr>
          <a:xfrm>
            <a:off x="5749925" y="2647950"/>
            <a:ext cx="6356985" cy="528320"/>
          </a:xfrm>
          <a:prstGeom prst="rect">
            <a:avLst/>
          </a:prstGeom>
        </p:spPr>
      </p:pic>
      <p:sp>
        <p:nvSpPr>
          <p:cNvPr id="10" name="Text Box 9"/>
          <p:cNvSpPr txBox="1"/>
          <p:nvPr/>
        </p:nvSpPr>
        <p:spPr>
          <a:xfrm>
            <a:off x="274320" y="3994785"/>
            <a:ext cx="11770360" cy="2553335"/>
          </a:xfrm>
          <a:prstGeom prst="rect">
            <a:avLst/>
          </a:prstGeom>
          <a:noFill/>
        </p:spPr>
        <p:txBody>
          <a:bodyPr wrap="square" rtlCol="0">
            <a:spAutoFit/>
          </a:bodyPr>
          <a:p>
            <a:pPr marL="285750" indent="-285750">
              <a:buFont typeface="Arial" panose="020B0604020202020204" pitchFamily="34" charset="0"/>
              <a:buChar char="•"/>
            </a:pPr>
            <a:r>
              <a:rPr lang="en-US" sz="3200"/>
              <a:t>The function makes sure if the required wave can be drawn with the required specifications on the LCD or not by making sure that neither of the High-Period nor Low-Period calculations give zero. If not, the program warns the user by writing “Invalid required number of waves” on the LCD.</a:t>
            </a: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4026</Words>
  <Application>WPS Presentation</Application>
  <PresentationFormat>Widescreen</PresentationFormat>
  <Paragraphs>86</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dc:title>
  <dc:creator/>
  <cp:lastModifiedBy>Ali Mohamed</cp:lastModifiedBy>
  <cp:revision>5</cp:revision>
  <dcterms:created xsi:type="dcterms:W3CDTF">2023-03-05T14:04:37Z</dcterms:created>
  <dcterms:modified xsi:type="dcterms:W3CDTF">2023-03-05T14:24:38Z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49528D7D957247D08ECC50DC6471C762</vt:lpwstr>
  </property>
  <property fmtid="{D5CDD505-2E9C-101B-9397-08002B2CF9AE}" pid="3" name="KSOProductBuildVer">
    <vt:lpwstr>1033-11.2.0.11219</vt:lpwstr>
  </property>
</Properties>
</file>