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8" r:id="rId11"/>
    <p:sldId id="261" r:id="rId12"/>
    <p:sldId id="262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DCC1-FF97-2F2D-544D-B6AFDF7C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D893-870F-2DE3-585A-364BE39A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83B0-DFD5-E45B-E848-9227D478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FECE-2DB3-61B1-15BE-ECB85F91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1819-772D-7EDB-4168-1E3F1164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3421-9168-33FE-A295-1119874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C42C-31D1-4A21-C81D-187FDD48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3D02-76F2-D535-F47E-5A09C43F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D045-BF20-7CE2-3797-2671D51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C1A9-9671-E11B-AE9B-A14F62FE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5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32BB8-784A-BF3D-A1B1-917B608AF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BCF-3147-91B3-E1C6-50029FEB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D77E-AC51-F2A4-3A82-B30A492A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D85-DD73-DD57-1FA2-900B45F4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6E0B-E204-793A-CBF8-385A137B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6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601-E55E-BCD8-B20F-AC173C6D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1B80-5778-66F9-F73B-50F7436C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0EE8-E089-579D-3BFB-D53880B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322-77F8-E152-81ED-89D37B3E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F77-355B-4FEA-4B3A-DC9578CE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0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326D-0849-65CF-E8B5-F98AA9C0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D9AE-16E6-0FE2-9279-0EADB06F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A0A5-3394-831B-32D5-6AB43FB8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AFA7-E73F-EA98-601F-D470D61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464F-EA04-A858-F360-4E8F176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0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B7CF-AD8E-A476-90AF-772722E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3318-7D77-674F-A986-FB168A093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D32C-92C6-238B-B923-7E3ED92A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2E7C-D16F-8153-6709-6A430C63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5525-B45F-8DFD-D19C-FB0C783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C91C-B8D2-56DF-F977-39353E6B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0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D69-E847-A670-68A8-D35C3E9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605E-486C-EAF1-4028-EC940C78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143A-B768-2A4C-05CB-937CF380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5B9D8-9F98-19C7-620E-00ABC1817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469D6-0F7D-C869-AA87-7A9C2EB3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8A9F9-9AC3-79C3-164B-9E4709A7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7AFC2-F439-7901-A5F7-724FC7B0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6772B-AA59-17AB-CBE9-9E8BFC9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2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57CF-09BA-5EC6-C208-2561DCA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D082-678E-F533-DF24-9ACEFB7B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0F74-39DB-F27F-805A-45E045A8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9AC2B-05DA-8D21-D402-2B80241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7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F9EB7-E9B0-4AAE-400A-45715BB1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E9C02-D95E-C89B-44AA-B330A10E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C86E-E157-111D-3A4D-5635406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7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661-120E-EA78-C57D-9059DEF7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6993-5D5E-B378-5801-D7253BF9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6518-4832-2A61-12C4-40E37EB2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D68D-1D5B-9B0D-ACAB-22C1F2C6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1E9E-B0C7-1815-2D2A-ED8554F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7614-9BB3-CB5B-80C0-2B68D57D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BB4-FCF9-983C-9218-53EA5896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946C-F4C7-1E5A-762A-11329DC1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20A9-73C8-E9AD-10CB-F2968277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C58A-77DA-9321-17B5-378B45CE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C6E9-4C8D-5CE3-63E8-2A7A887B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EB9F-CFAB-0C6D-1D36-B0F27BE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64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F5E6B-AD08-99AC-8547-3D3E97D4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415B-1A54-B01C-73F7-64A3D2F3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05E9-13B3-A224-DB16-A8CF3AE93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51E6-B8EA-4A7F-AF0B-CD376A38B537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D9BF-C50C-8166-29D9-76010DE17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5506-3364-5EDF-CFBB-AD80BB43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A541-A600-4186-8950-A4D1808B2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A4428-0C55-55D8-C672-F77DA516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9"/>
          <a:stretch/>
        </p:blipFill>
        <p:spPr>
          <a:xfrm>
            <a:off x="20" y="14078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15F52-1197-4C03-16D9-9EC03A761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CA" sz="6600" dirty="0"/>
              <a:t>Midterm Project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BDEC2-48D7-2A66-3D34-FD5972F6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CA" dirty="0"/>
              <a:t>Predicting flight delays with supervised learning </a:t>
            </a:r>
          </a:p>
          <a:p>
            <a:pPr algn="l"/>
            <a:r>
              <a:rPr lang="en-CA" dirty="0"/>
              <a:t>By: Mohamed Ali &amp; </a:t>
            </a:r>
            <a:r>
              <a:rPr lang="en-CA" dirty="0" err="1"/>
              <a:t>Tombra</a:t>
            </a:r>
            <a:r>
              <a:rPr lang="en-CA" dirty="0"/>
              <a:t> </a:t>
            </a:r>
            <a:r>
              <a:rPr lang="en-CA" dirty="0" err="1"/>
              <a:t>Akana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76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015F-099D-E9CB-8908-1E80D7EA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algn="ctr"/>
            <a:r>
              <a:rPr lang="en-CA" sz="2800" dirty="0"/>
              <a:t>Average fuel consumption per mile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29D90-67E9-BA80-FF10-FC459A30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split the data into two based on different airlines and the average delay for each.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Our results show that airlines with higher delays have lower fuel consumption.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3CE02-B24F-D4C3-CA60-07FB5931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38292"/>
            <a:ext cx="6922008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51CD4-3035-9F38-89EB-D5873ECE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NEW FEATURES CREATED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1256-F5C9-A993-592B-72816434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Origin states</a:t>
            </a:r>
          </a:p>
          <a:p>
            <a:r>
              <a:rPr lang="en-CA" sz="1800" dirty="0">
                <a:solidFill>
                  <a:schemeClr val="tx2"/>
                </a:solidFill>
              </a:rPr>
              <a:t>Departure hour</a:t>
            </a:r>
          </a:p>
          <a:p>
            <a:r>
              <a:rPr lang="en-CA" sz="1800" dirty="0">
                <a:solidFill>
                  <a:schemeClr val="tx2"/>
                </a:solidFill>
              </a:rPr>
              <a:t>Arrival hour</a:t>
            </a:r>
          </a:p>
          <a:p>
            <a:r>
              <a:rPr lang="en-CA" sz="1800" dirty="0">
                <a:solidFill>
                  <a:schemeClr val="tx2"/>
                </a:solidFill>
              </a:rPr>
              <a:t>Month </a:t>
            </a:r>
          </a:p>
          <a:p>
            <a:r>
              <a:rPr lang="en-CA" sz="1800" dirty="0">
                <a:solidFill>
                  <a:schemeClr val="tx2"/>
                </a:solidFill>
              </a:rPr>
              <a:t>Average monthly delay </a:t>
            </a:r>
          </a:p>
          <a:p>
            <a:r>
              <a:rPr lang="en-CA" sz="1800" dirty="0">
                <a:solidFill>
                  <a:schemeClr val="tx2"/>
                </a:solidFill>
              </a:rPr>
              <a:t>Traffic (not busy, moderate, busy, very busy)</a:t>
            </a:r>
          </a:p>
          <a:p>
            <a:r>
              <a:rPr lang="en-CA" sz="1800" dirty="0">
                <a:solidFill>
                  <a:schemeClr val="tx2"/>
                </a:solidFill>
              </a:rPr>
              <a:t>Flight Distance Category ( short, medium , long)</a:t>
            </a:r>
          </a:p>
          <a:p>
            <a:pPr marL="0" indent="0">
              <a:buNone/>
            </a:pP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A4CFCE1E-461F-5546-7747-9E4DDD24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9ECC-2FCA-264B-6964-B6912D9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EDA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8E97-FEFF-7215-7A7E-3A86C14C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The arrival delay within the range [0, 100] does not follow a normal distribution. The null hypothesis is rejected</a:t>
            </a:r>
          </a:p>
          <a:p>
            <a:r>
              <a:rPr lang="en-US" sz="1700"/>
              <a:t>In the summer months the delays are highest</a:t>
            </a:r>
          </a:p>
          <a:p>
            <a:r>
              <a:rPr lang="en-US" sz="1700"/>
              <a:t>Negative correlation occurs between hour_of_day and taxi_in and a moderate positive correlation occurs between hour_of_day and taxi_out.</a:t>
            </a:r>
          </a:p>
          <a:p>
            <a:r>
              <a:rPr lang="en-US" sz="1700"/>
              <a:t>Manchester Airport is the busiest based on passengers and flights.</a:t>
            </a:r>
          </a:p>
          <a:p>
            <a:r>
              <a:rPr lang="en-US" sz="1700"/>
              <a:t>Approximately 73% of delays are created before departure.</a:t>
            </a:r>
          </a:p>
          <a:p>
            <a:r>
              <a:rPr lang="en-US" sz="1700"/>
              <a:t>The state of California in the USA has the highest number of flights.</a:t>
            </a:r>
          </a:p>
          <a:p>
            <a:r>
              <a:rPr lang="en-US" sz="1700"/>
              <a:t> Short haul flights mostly leave at 17:00, medium haul flights leave at 6:00 and most long haul flights leave at 7:00.</a:t>
            </a:r>
          </a:p>
          <a:p>
            <a:r>
              <a:rPr lang="en-US" sz="1700"/>
              <a:t>UA has the highest average monthly delay.</a:t>
            </a:r>
          </a:p>
          <a:p>
            <a:r>
              <a:rPr lang="en-US" sz="1700"/>
              <a:t>The fuel consumption per mile for flights with higher average delays are lower than flights with lower average delays.</a:t>
            </a:r>
          </a:p>
          <a:p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CA" sz="1700"/>
          </a:p>
        </p:txBody>
      </p:sp>
    </p:spTree>
    <p:extLst>
      <p:ext uri="{BB962C8B-B14F-4D97-AF65-F5344CB8AC3E}">
        <p14:creationId xmlns:p14="http://schemas.microsoft.com/office/powerpoint/2010/main" val="174008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DD3F-FA70-E530-325B-F8AB83FF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Models &amp; Results (1</a:t>
            </a:r>
            <a:r>
              <a:rPr lang="en-US" sz="5400" baseline="30000"/>
              <a:t>st</a:t>
            </a:r>
            <a:r>
              <a:rPr lang="en-US" sz="5400"/>
              <a:t> Round)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7A62-2A1E-1800-1F4D-92FAF510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500"/>
              <a:t>Features used: 'avg_taxi_times_arr', 'avg_monthly_arr_delay’, 'flight_distance_category_LONG','flight_distance_category_MEDIUM', 'flight_distance_category_SHORT','arr_hour', 'month_1','month_2', 'month_3', 'month_4', 'month_5', 'month_6', 'month_7','month_8', 'month_9', 'month_10', 'month_11', 'month_12','distance', 'air_time', 'traffic_Not Busy', 'traffic_Moderate', 'traffic_Busy', 'traffic_Very Busy', 'holiday’</a:t>
            </a:r>
          </a:p>
          <a:p>
            <a:r>
              <a:rPr lang="en-US" sz="1500"/>
              <a:t>Sample size: 150,000</a:t>
            </a:r>
          </a:p>
          <a:p>
            <a:r>
              <a:rPr lang="en-US" sz="1500"/>
              <a:t>Linear regression, Log regression, Multinomial regression: </a:t>
            </a:r>
          </a:p>
          <a:p>
            <a:pPr lvl="1"/>
            <a:r>
              <a:rPr lang="en-US" sz="1500"/>
              <a:t>Accuracy was between 0.02 – 0.03</a:t>
            </a:r>
          </a:p>
          <a:p>
            <a:r>
              <a:rPr lang="en-US" sz="1500"/>
              <a:t>Kfolds created results in the same range</a:t>
            </a:r>
          </a:p>
          <a:p>
            <a:r>
              <a:rPr lang="en-US" sz="1500"/>
              <a:t>Xgboost model had negative values </a:t>
            </a:r>
          </a:p>
          <a:p>
            <a:r>
              <a:rPr lang="en-US" sz="1500"/>
              <a:t>PCA results were similar, no significant changes</a:t>
            </a:r>
          </a:p>
          <a:p>
            <a:r>
              <a:rPr lang="en-US" sz="1500"/>
              <a:t>Normalization had no effect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518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9B2-1456-2EA5-5B96-56BDE2B5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4413-E666-514C-495F-393587AB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We increased the number of features which had a positive effect on the R2 for linear regression: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 added: </a:t>
            </a:r>
            <a:r>
              <a:rPr lang="en-CA" sz="1800" dirty="0" err="1"/>
              <a:t>avg_taxi_times_arr</a:t>
            </a:r>
            <a:r>
              <a:rPr lang="en-CA" sz="1800" dirty="0"/>
              <a:t>',  '</a:t>
            </a:r>
            <a:r>
              <a:rPr lang="en-CA" sz="1800" dirty="0" err="1"/>
              <a:t>day_of_week</a:t>
            </a:r>
            <a:r>
              <a:rPr lang="en-CA" sz="1800" dirty="0"/>
              <a:t>', '</a:t>
            </a:r>
            <a:r>
              <a:rPr lang="en-CA" sz="1800" dirty="0" err="1"/>
              <a:t>avg_hourly_arr_delay</a:t>
            </a:r>
            <a:r>
              <a:rPr lang="en-CA" sz="1800" dirty="0"/>
              <a:t>', '</a:t>
            </a:r>
            <a:r>
              <a:rPr lang="en-CA" sz="1800" dirty="0" err="1"/>
              <a:t>avg_mktcarrier_arr_delay</a:t>
            </a:r>
            <a:r>
              <a:rPr lang="en-CA" sz="1800" dirty="0"/>
              <a:t>', '</a:t>
            </a:r>
            <a:r>
              <a:rPr lang="en-CA" sz="1800" dirty="0" err="1"/>
              <a:t>avg_airport_arr_delay</a:t>
            </a:r>
            <a:r>
              <a:rPr lang="en-CA" sz="1800" dirty="0"/>
              <a:t>', '</a:t>
            </a:r>
            <a:r>
              <a:rPr lang="en-CA" sz="1800" dirty="0" err="1"/>
              <a:t>avg_plane_arr_delay</a:t>
            </a:r>
            <a:r>
              <a:rPr lang="en-CA" sz="1800" dirty="0"/>
              <a:t>', '</a:t>
            </a:r>
            <a:r>
              <a:rPr lang="en-CA" sz="1800" dirty="0" err="1"/>
              <a:t>avg_destcity_arr_delay</a:t>
            </a:r>
            <a:r>
              <a:rPr lang="en-CA" sz="1800" dirty="0"/>
              <a:t>', '</a:t>
            </a:r>
            <a:r>
              <a:rPr lang="en-CA" sz="1800" dirty="0" err="1"/>
              <a:t>avg_state_arr_delay</a:t>
            </a:r>
            <a:r>
              <a:rPr lang="en-CA" sz="1800" dirty="0"/>
              <a:t>', '</a:t>
            </a:r>
            <a:r>
              <a:rPr lang="en-CA" sz="1800" dirty="0" err="1"/>
              <a:t>avg_dow_arr_delay</a:t>
            </a:r>
            <a:r>
              <a:rPr lang="en-CA" sz="1800" dirty="0"/>
              <a:t>’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dirty="0"/>
              <a:t>Created another model with significantly higher amount of categorical columns and did dimensionality reduction with PCA. 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dirty="0"/>
              <a:t>However after running these models it was still relatively low.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6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475A-090E-18C4-C82F-BFA7A39E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D14F-C243-A5FA-7B59-9F4D3EEA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that we could better predict our models if we categorized arrival delay into sections of: no delay, 5 minute, 15 minute, 30 minute+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used a blended ensemble model using a voting strategy with base models of: Random Forest Classifier,  Logistic Regression, and Gaussian Naïve bayes.</a:t>
            </a:r>
          </a:p>
          <a:p>
            <a:endParaRPr lang="en-US" dirty="0"/>
          </a:p>
          <a:p>
            <a:r>
              <a:rPr lang="en-US" dirty="0"/>
              <a:t>The accuracy of this model was .72%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7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22B2-38E4-B7AD-4EC0-71A1746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Results: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CA78C5-95C8-60A0-5C9F-45E4A0F7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data was very imbalanced which lead to a score of .72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Overall, this model cannot be relied upon to predict flight delays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Content Placeholder 4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CAEEBFA4-3B20-9FC5-BF2B-CF0C9968D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874887"/>
            <a:ext cx="6922008" cy="5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5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8FC-AB50-CC71-8FAD-4858640E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6813-E52C-0A38-4319-2F8CFEE8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9B178-56F4-D55C-6642-1D7B7DE5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CA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7621-F6FC-8B9F-AA85-FCBBBA21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0">
                <a:effectLst/>
                <a:latin typeface="Consolas" panose="020B0609020204030204" pitchFamily="49" charset="0"/>
              </a:rPr>
              <a:t>The goal of this project is to predict arrival delays of commercial flights in order to improve customer satisfaction and income of the airlines.</a:t>
            </a:r>
            <a:endParaRPr lang="en-US" sz="1700"/>
          </a:p>
          <a:p>
            <a:r>
              <a:rPr lang="en-US" sz="1700"/>
              <a:t> Data Collection and Preprocessing:</a:t>
            </a:r>
          </a:p>
          <a:p>
            <a:r>
              <a:rPr lang="en-US" sz="1700"/>
              <a:t> Exploratory Data Analysis (EDA):</a:t>
            </a:r>
          </a:p>
          <a:p>
            <a:r>
              <a:rPr lang="en-US" sz="1700"/>
              <a:t> Feature Engineering:</a:t>
            </a:r>
          </a:p>
          <a:p>
            <a:r>
              <a:rPr lang="en-US" sz="1700"/>
              <a:t> Modeling Approach:</a:t>
            </a:r>
          </a:p>
          <a:p>
            <a:r>
              <a:rPr lang="en-US" sz="1700"/>
              <a:t> Model Training and Evaluation:</a:t>
            </a:r>
          </a:p>
          <a:p>
            <a:r>
              <a:rPr lang="en-US" sz="1700"/>
              <a:t> Results and Interpretation:</a:t>
            </a:r>
          </a:p>
          <a:p>
            <a:r>
              <a:rPr lang="en-US" sz="1700"/>
              <a:t> Conclusion and Future Work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6B935855-1246-B662-3CB3-586733215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4" r="945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01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FA95-A255-51C1-FEDF-99802BC5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EDA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F68B51-F6CF-ADF9-B953-E2DDF01C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263" y="457200"/>
            <a:ext cx="6007608" cy="19293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The arr_delay within the range [0, 100] does not follow a normal distribution (p-value = 0.0). Test Statistic: 0.8296969532966614 .The null hypothesis is rejected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1CD8B-CEEE-E5E7-D2B4-521E7C12C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64" y="2569464"/>
            <a:ext cx="4598671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C61D6-9851-5976-56D3-A3B0451C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33" y="2569464"/>
            <a:ext cx="477783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84A03-DBB2-C76C-7325-AB1C9223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EDA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69D5D-786D-5E89-3062-417E7FDD35C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 the summer months the average delays are highest which may be from individuals travelling during holidays. There is also a peak in December and February.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34BC7-CE83-F6E1-4C21-EB4A08B9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6" y="2569464"/>
            <a:ext cx="4570107" cy="36789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8174-AF30-65DB-3560-A3461B8F9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7794" y="2569464"/>
            <a:ext cx="470151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561A9-76ED-7C6C-FB51-F7E7C74B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CA" dirty="0"/>
              <a:t>Taxi time changes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3E47C-222E-4779-F922-1C5B2E48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30" y="1926266"/>
            <a:ext cx="4444276" cy="3639096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E2CD96B-E74B-D50B-2DE7-20852CAB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93" y="1991875"/>
            <a:ext cx="4317595" cy="3395608"/>
          </a:xfr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9ACF6B45-AE6C-0284-A8E5-38F4F819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42" y="5931091"/>
            <a:ext cx="5166561" cy="156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43DA314F-2214-1989-F441-4DAB4556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1" y="5278525"/>
            <a:ext cx="8926263" cy="75648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68096">
              <a:spcAft>
                <a:spcPts val="600"/>
              </a:spcAft>
            </a:pPr>
            <a:r>
              <a:rPr lang="en-US" altLang="en-US" sz="10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 the hour of the day increases, there is a tendency for the </a:t>
            </a:r>
            <a:r>
              <a:rPr lang="en-US" altLang="en-US" sz="1008" kern="120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taxi_out</a:t>
            </a:r>
            <a:r>
              <a:rPr lang="en-US" altLang="en-US" sz="10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time to also increase, but the relationship is not extremely strong..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Correlation between </a:t>
            </a:r>
            <a:r>
              <a:rPr lang="en-US" altLang="en-US" sz="1008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hour_of_day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lang="en-US" altLang="en-US" sz="1008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taxi_out</a:t>
            </a:r>
            <a:r>
              <a:rPr lang="en-US" altLang="en-US" sz="100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 0.47</a:t>
            </a:r>
            <a:r>
              <a:rPr lang="en-US" altLang="en-US" sz="67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04A28-3CE5-17D7-8F22-124B030CEE13}"/>
              </a:ext>
            </a:extLst>
          </p:cNvPr>
          <p:cNvSpPr txBox="1"/>
          <p:nvPr/>
        </p:nvSpPr>
        <p:spPr>
          <a:xfrm>
            <a:off x="1587448" y="5735146"/>
            <a:ext cx="8720798" cy="5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 between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hour_of_day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taxi_in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 -0.68 shows a negative moderate </a:t>
            </a:r>
            <a:r>
              <a:rPr lang="en-US" sz="15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correlation.This</a:t>
            </a: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implies that as the day progresses, the time taken for aircraft to taxi from the runway to the gate tends to decrease.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1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9A442-4948-9C36-0E29-DEFCE2894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52" y="918546"/>
            <a:ext cx="703793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E8D3-5196-03C9-11A2-FEC9BA4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Busiest Airports: (Using passengers_df)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59D97D-224D-DEB1-C767-DCA21D31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58" y="2181426"/>
            <a:ext cx="4396378" cy="399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ECFE9-1CB0-9412-A4B8-B98B970E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19209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254C-3A3C-4728-E313-BF62A0B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1818"/>
            <a:ext cx="11201400" cy="1106424"/>
          </a:xfrm>
        </p:spPr>
        <p:txBody>
          <a:bodyPr>
            <a:normAutofit/>
          </a:bodyPr>
          <a:lstStyle/>
          <a:p>
            <a:r>
              <a:rPr lang="en-CA" sz="3600" dirty="0"/>
              <a:t>Top states covering 50 % of all flights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EF8B3-26F8-BE52-B340-453978E2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66337"/>
            <a:ext cx="6702552" cy="4222606"/>
          </a:xfrm>
          <a:prstGeom prst="rect">
            <a:avLst/>
          </a:prstGeom>
        </p:spPr>
      </p:pic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2777E55-AA7F-67FD-3D15-27F0D550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3" y="2188894"/>
            <a:ext cx="1341623" cy="172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81792-3717-ED3D-8B77-88787F0AF665}"/>
              </a:ext>
            </a:extLst>
          </p:cNvPr>
          <p:cNvSpPr txBox="1"/>
          <p:nvPr/>
        </p:nvSpPr>
        <p:spPr>
          <a:xfrm>
            <a:off x="7543801" y="1721921"/>
            <a:ext cx="4218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There are 8 states that cover 50% of all flights with California covering the most flights in our dataset.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A1469-3FBC-EB1A-A1C6-42F96B72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2500"/>
              <a:t>Distribution of Flights by flight distance and departure hour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9729DF2-A7D4-5B4C-A295-A2121493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largest count of flights for:</a:t>
            </a:r>
          </a:p>
          <a:p>
            <a:r>
              <a:rPr lang="en-US" sz="1800" dirty="0"/>
              <a:t>Short distance flights leave at 5:00 pm</a:t>
            </a:r>
          </a:p>
          <a:p>
            <a:r>
              <a:rPr lang="en-US" sz="1800" dirty="0"/>
              <a:t>Medium distance flights leave at 6:00 am</a:t>
            </a:r>
          </a:p>
          <a:p>
            <a:r>
              <a:rPr lang="en-US" sz="1800" dirty="0"/>
              <a:t>Long distance flights at 7:00 am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425B4E-4B60-7BB2-6C5D-2DDDBFBF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45265"/>
            <a:ext cx="5628018" cy="3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7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919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Söhne</vt:lpstr>
      <vt:lpstr>Office Theme</vt:lpstr>
      <vt:lpstr>Midterm Project</vt:lpstr>
      <vt:lpstr>PROJECT STRUCTURE</vt:lpstr>
      <vt:lpstr>EDA</vt:lpstr>
      <vt:lpstr>EDA</vt:lpstr>
      <vt:lpstr>Taxi time changes </vt:lpstr>
      <vt:lpstr>PowerPoint Presentation</vt:lpstr>
      <vt:lpstr>Busiest Airports: (Using passengers_df)</vt:lpstr>
      <vt:lpstr>Top states covering 50 % of all flights</vt:lpstr>
      <vt:lpstr>Distribution of Flights by flight distance and departure hour</vt:lpstr>
      <vt:lpstr>Average fuel consumption per mile </vt:lpstr>
      <vt:lpstr>NEW FEATURES CREATED FROM EDA</vt:lpstr>
      <vt:lpstr>EDA SUMMARY</vt:lpstr>
      <vt:lpstr>Models &amp; Results (1st Round)</vt:lpstr>
      <vt:lpstr>Feature Importance</vt:lpstr>
      <vt:lpstr>Final Model </vt:lpstr>
      <vt:lpstr>Results: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tombra akana</dc:creator>
  <cp:lastModifiedBy>Mohamed Ali</cp:lastModifiedBy>
  <cp:revision>2</cp:revision>
  <dcterms:created xsi:type="dcterms:W3CDTF">2023-05-17T19:44:50Z</dcterms:created>
  <dcterms:modified xsi:type="dcterms:W3CDTF">2023-05-19T13:49:44Z</dcterms:modified>
</cp:coreProperties>
</file>