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7"/>
  </p:notesMasterIdLst>
  <p:handoutMasterIdLst>
    <p:handoutMasterId r:id="rId18"/>
  </p:handoutMasterIdLst>
  <p:sldIdLst>
    <p:sldId id="256" r:id="rId5"/>
    <p:sldId id="277" r:id="rId6"/>
    <p:sldId id="261" r:id="rId7"/>
    <p:sldId id="262" r:id="rId8"/>
    <p:sldId id="289" r:id="rId9"/>
    <p:sldId id="264" r:id="rId10"/>
    <p:sldId id="278" r:id="rId11"/>
    <p:sldId id="266" r:id="rId12"/>
    <p:sldId id="268" r:id="rId13"/>
    <p:sldId id="270" r:id="rId14"/>
    <p:sldId id="275"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9" autoAdjust="0"/>
  </p:normalViewPr>
  <p:slideViewPr>
    <p:cSldViewPr snapToGrid="0">
      <p:cViewPr varScale="1">
        <p:scale>
          <a:sx n="78" d="100"/>
          <a:sy n="78" d="100"/>
        </p:scale>
        <p:origin x="878" y="6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6/20/2024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6/20/2024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endParaRPr lang="en-US" dirty="0"/>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endParaRPr lang="en-US" noProof="0" dirty="0"/>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endParaRPr lang="en-US" noProof="0" dirty="0"/>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endParaRPr lang="en-US" dirty="0"/>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endParaRPr lang="en-US" dirty="0"/>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endParaRPr lang="en-US" dirty="0"/>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endParaRPr lang="en-US" dirty="0"/>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endParaRPr lang="en-US" dirty="0"/>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endParaRPr lang="en-US" dirty="0"/>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endParaRPr lang="en-US" dirty="0"/>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endParaRPr lang="en-US" dirty="0"/>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endParaRPr lang="en-US" dirty="0"/>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endParaRPr lang="en-US" dirty="0"/>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endParaRPr lang="en-US" dirty="0"/>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ftr="0" dt="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MIDTERM PROJECT</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Sabith Ali</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3644109" y="619501"/>
            <a:ext cx="5431971" cy="846301"/>
          </a:xfrm>
        </p:spPr>
        <p:txBody>
          <a:bodyPr/>
          <a:lstStyle/>
          <a:p>
            <a:r>
              <a:rPr lang="en-US" dirty="0"/>
              <a:t>ACTIONABLE INSIGHTS</a:t>
            </a:r>
          </a:p>
        </p:txBody>
      </p:sp>
      <p:sp>
        <p:nvSpPr>
          <p:cNvPr id="17" name="Text Placeholder 16">
            <a:extLst>
              <a:ext uri="{FF2B5EF4-FFF2-40B4-BE49-F238E27FC236}">
                <a16:creationId xmlns:a16="http://schemas.microsoft.com/office/drawing/2014/main" id="{24158E79-DA49-4521-BEC6-A7BA93C41F4C}"/>
              </a:ext>
            </a:extLst>
          </p:cNvPr>
          <p:cNvSpPr>
            <a:spLocks noGrp="1"/>
          </p:cNvSpPr>
          <p:nvPr>
            <p:ph type="body" sz="quarter" idx="15"/>
          </p:nvPr>
        </p:nvSpPr>
        <p:spPr>
          <a:xfrm>
            <a:off x="5894614" y="1460613"/>
            <a:ext cx="5431971" cy="3903673"/>
          </a:xfrm>
        </p:spPr>
        <p:txBody>
          <a:bodyPr>
            <a:normAutofit/>
          </a:bodyPr>
          <a:lstStyle/>
          <a:p>
            <a:r>
              <a:rPr lang="en-US" sz="1800" b="1" dirty="0"/>
              <a:t>Reevaluate Marketing Strategies:</a:t>
            </a:r>
            <a:r>
              <a:rPr lang="en-US" sz="1800" dirty="0"/>
              <a:t> Improve marketing effectiveness for coffee and espresso products, particularly in underperforming states.</a:t>
            </a:r>
          </a:p>
          <a:p>
            <a:endParaRPr lang="en-US" sz="1800" dirty="0"/>
          </a:p>
          <a:p>
            <a:r>
              <a:rPr lang="en-US" sz="1800" b="1" dirty="0"/>
              <a:t>Optimize Expense Management:</a:t>
            </a:r>
            <a:r>
              <a:rPr lang="en-US" sz="1800" dirty="0"/>
              <a:t> Implement better cost-control measures to reduce losses for coffee products.</a:t>
            </a:r>
          </a:p>
          <a:p>
            <a:endParaRPr lang="en-US" sz="1800" dirty="0"/>
          </a:p>
          <a:p>
            <a:r>
              <a:rPr lang="en-US" sz="1800" b="1" dirty="0"/>
              <a:t>Sales Strategy Adjustment:</a:t>
            </a:r>
            <a:r>
              <a:rPr lang="en-US" sz="1800" dirty="0"/>
              <a:t> Explore new sales strategies or product improvements for coffee varieties that are underperforming.</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sp>
        <p:nvSpPr>
          <p:cNvPr id="22" name="TextBox 21">
            <a:extLst>
              <a:ext uri="{FF2B5EF4-FFF2-40B4-BE49-F238E27FC236}">
                <a16:creationId xmlns:a16="http://schemas.microsoft.com/office/drawing/2014/main" id="{3C839552-3F37-A43F-C8C8-0B4BB827037F}"/>
              </a:ext>
            </a:extLst>
          </p:cNvPr>
          <p:cNvSpPr txBox="1"/>
          <p:nvPr/>
        </p:nvSpPr>
        <p:spPr>
          <a:xfrm>
            <a:off x="3945835" y="5397387"/>
            <a:ext cx="7663070" cy="923330"/>
          </a:xfrm>
          <a:prstGeom prst="rect">
            <a:avLst/>
          </a:prstGeom>
          <a:noFill/>
        </p:spPr>
        <p:txBody>
          <a:bodyPr wrap="square" rtlCol="0">
            <a:spAutoFit/>
          </a:bodyPr>
          <a:lstStyle/>
          <a:p>
            <a:r>
              <a:rPr lang="en-US"/>
              <a:t>By addressing these key areas, we can work towards improving the profitability of our coffee and espresso products, aligning with the strong performance of our tea and herbal tea lines.</a:t>
            </a:r>
            <a:endParaRPr lang="en-CA" dirty="0"/>
          </a:p>
        </p:txBody>
      </p:sp>
    </p:spTree>
    <p:extLst>
      <p:ext uri="{BB962C8B-B14F-4D97-AF65-F5344CB8AC3E}">
        <p14:creationId xmlns:p14="http://schemas.microsoft.com/office/powerpoint/2010/main" val="1472106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4674704" y="0"/>
            <a:ext cx="2842592" cy="556591"/>
          </a:xfrm>
        </p:spPr>
        <p:txBody>
          <a:bodyPr/>
          <a:lstStyle/>
          <a:p>
            <a:r>
              <a:rPr lang="en-US" dirty="0"/>
              <a:t>  DASHBOARD</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pic>
        <p:nvPicPr>
          <p:cNvPr id="10" name="Picture 9" descr="A screenshot of a computer screen&#10;&#10;Description automatically generated">
            <a:extLst>
              <a:ext uri="{FF2B5EF4-FFF2-40B4-BE49-F238E27FC236}">
                <a16:creationId xmlns:a16="http://schemas.microsoft.com/office/drawing/2014/main" id="{734C6F1A-2169-8580-38C0-98A98C25C5C3}"/>
              </a:ext>
            </a:extLst>
          </p:cNvPr>
          <p:cNvPicPr>
            <a:picLocks noChangeAspect="1"/>
          </p:cNvPicPr>
          <p:nvPr/>
        </p:nvPicPr>
        <p:blipFill>
          <a:blip r:embed="rId2"/>
          <a:stretch>
            <a:fillRect/>
          </a:stretch>
        </p:blipFill>
        <p:spPr>
          <a:xfrm>
            <a:off x="1371599" y="707955"/>
            <a:ext cx="9521687" cy="5731206"/>
          </a:xfrm>
          <a:prstGeom prst="rect">
            <a:avLst/>
          </a:prstGeom>
        </p:spPr>
      </p:pic>
    </p:spTree>
    <p:extLst>
      <p:ext uri="{BB962C8B-B14F-4D97-AF65-F5344CB8AC3E}">
        <p14:creationId xmlns:p14="http://schemas.microsoft.com/office/powerpoint/2010/main" val="920173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Sabith Ali</a:t>
            </a:r>
          </a:p>
          <a:p>
            <a:r>
              <a:rPr lang="en-US" dirty="0"/>
              <a:t>A00295187</a:t>
            </a:r>
          </a:p>
          <a:p>
            <a:r>
              <a:rPr lang="en-US" dirty="0"/>
              <a:t>ANA1006 Dashboards And Data Modelling</a:t>
            </a:r>
          </a:p>
          <a:p>
            <a:r>
              <a:rPr lang="en-US" dirty="0"/>
              <a:t>Cambrian College</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156519" y="357663"/>
            <a:ext cx="3171825" cy="1325563"/>
          </a:xfrm>
        </p:spPr>
        <p:txBody>
          <a:bodyPr/>
          <a:lstStyle/>
          <a:p>
            <a:r>
              <a:rPr lang="en-US" dirty="0"/>
              <a:t>INTRODUCTION</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835742" y="2117928"/>
            <a:ext cx="4031225" cy="3535619"/>
          </a:xfrm>
        </p:spPr>
        <p:txBody>
          <a:bodyPr>
            <a:noAutofit/>
          </a:bodyPr>
          <a:lstStyle/>
          <a:p>
            <a:r>
              <a:rPr lang="en-US" sz="1800" dirty="0"/>
              <a:t>In our analysis of the sales data for coffee, espresso, tea, and herbal tea products across various states in the US, we aimed to identify areas for improvement, particularly focusing on why coffee and espresso products did not meet profit targets. We used several charts to visualize and understand the underlying trends and factors affecting sales and profits.</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054929" y="506662"/>
            <a:ext cx="4082142" cy="585788"/>
          </a:xfrm>
        </p:spPr>
        <p:txBody>
          <a:bodyPr/>
          <a:lstStyle/>
          <a:p>
            <a:r>
              <a:rPr lang="en-US" dirty="0"/>
              <a:t>OVERVIEW</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normAutofit/>
          </a:bodyPr>
          <a:lstStyle/>
          <a:p>
            <a:r>
              <a:rPr lang="en-US" sz="2000" dirty="0"/>
              <a:t>A geographical profit analysis by state.</a:t>
            </a:r>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a:normAutofit/>
          </a:bodyPr>
          <a:lstStyle/>
          <a:p>
            <a:r>
              <a:rPr lang="en-US" sz="2000" dirty="0"/>
              <a:t>A comparative profit variance by product type.</a:t>
            </a:r>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normAutofit/>
          </a:bodyPr>
          <a:lstStyle/>
          <a:p>
            <a:r>
              <a:rPr lang="en-US" sz="2000" dirty="0"/>
              <a:t>An investigation of sales variance for coffee and espresso products.</a:t>
            </a:r>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normAutofit/>
          </a:bodyPr>
          <a:lstStyle/>
          <a:p>
            <a:r>
              <a:rPr lang="en-US" sz="2000" dirty="0"/>
              <a:t>A detailed expense vs. profit analysis for coffee products.</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a:t>
            </a:fld>
            <a:endParaRPr lang="en-US" dirty="0"/>
          </a:p>
        </p:txBody>
      </p:sp>
      <p:pic>
        <p:nvPicPr>
          <p:cNvPr id="21" name="Picture 20">
            <a:extLst>
              <a:ext uri="{FF2B5EF4-FFF2-40B4-BE49-F238E27FC236}">
                <a16:creationId xmlns:a16="http://schemas.microsoft.com/office/drawing/2014/main" id="{0E9C453A-86D9-5488-43EF-182F0ADF4117}"/>
              </a:ext>
            </a:extLst>
          </p:cNvPr>
          <p:cNvPicPr>
            <a:picLocks noChangeAspect="1"/>
          </p:cNvPicPr>
          <p:nvPr/>
        </p:nvPicPr>
        <p:blipFill>
          <a:blip r:embed="rId2"/>
          <a:stretch>
            <a:fillRect/>
          </a:stretch>
        </p:blipFill>
        <p:spPr>
          <a:xfrm>
            <a:off x="4641540" y="6029126"/>
            <a:ext cx="1533739" cy="133369"/>
          </a:xfrm>
          <a:prstGeom prst="rect">
            <a:avLst/>
          </a:prstGeom>
        </p:spPr>
      </p:pic>
      <p:sp>
        <p:nvSpPr>
          <p:cNvPr id="22" name="TextBox 21">
            <a:extLst>
              <a:ext uri="{FF2B5EF4-FFF2-40B4-BE49-F238E27FC236}">
                <a16:creationId xmlns:a16="http://schemas.microsoft.com/office/drawing/2014/main" id="{C4A9E0BA-B9E2-A313-BD09-4CE5F812A69E}"/>
              </a:ext>
            </a:extLst>
          </p:cNvPr>
          <p:cNvSpPr txBox="1"/>
          <p:nvPr/>
        </p:nvSpPr>
        <p:spPr>
          <a:xfrm>
            <a:off x="6408173" y="5831026"/>
            <a:ext cx="4945626" cy="707886"/>
          </a:xfrm>
          <a:prstGeom prst="rect">
            <a:avLst/>
          </a:prstGeom>
          <a:noFill/>
        </p:spPr>
        <p:txBody>
          <a:bodyPr wrap="square" rtlCol="0">
            <a:spAutoFit/>
          </a:bodyPr>
          <a:lstStyle/>
          <a:p>
            <a:r>
              <a:rPr lang="en-US" sz="2000" spc="50" dirty="0">
                <a:solidFill>
                  <a:schemeClr val="tx1">
                    <a:lumMod val="75000"/>
                    <a:lumOff val="25000"/>
                  </a:schemeClr>
                </a:solidFill>
              </a:rPr>
              <a:t>A breakdown of marketing expenditures by region.</a:t>
            </a:r>
            <a:endParaRPr lang="en-CA" sz="2000" spc="50" dirty="0">
              <a:solidFill>
                <a:schemeClr val="tx1">
                  <a:lumMod val="75000"/>
                  <a:lumOff val="25000"/>
                </a:schemeClr>
              </a:solidFill>
            </a:endParaRPr>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973394" y="100884"/>
            <a:ext cx="10245212" cy="855406"/>
          </a:xfrm>
        </p:spPr>
        <p:txBody>
          <a:bodyPr>
            <a:normAutofit/>
          </a:bodyPr>
          <a:lstStyle/>
          <a:p>
            <a:r>
              <a:rPr lang="en-US" sz="2400" dirty="0"/>
              <a:t>Map of States with Profits Above $20K and Below $10K</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7580671" y="2143432"/>
            <a:ext cx="4404851" cy="2694039"/>
          </a:xfrm>
        </p:spPr>
        <p:txBody>
          <a:bodyPr>
            <a:noAutofit/>
          </a:bodyPr>
          <a:lstStyle/>
          <a:p>
            <a:r>
              <a:rPr lang="en-US" sz="1800" dirty="0"/>
              <a:t>This map highlights the states with the highest and lowest profits. California and Illinois emerged as the top performers, with profits exceeding $30K, while New Mexico, New Hampshire, and Missouri recorded profits below $5K. This geographic analysis helps us identify key regions where our products perform well and areas needing improvement.</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4</a:t>
            </a:fld>
            <a:endParaRPr lang="en-US" dirty="0"/>
          </a:p>
        </p:txBody>
      </p:sp>
      <p:pic>
        <p:nvPicPr>
          <p:cNvPr id="20" name="Picture 19" descr="A map of the united states&#10;&#10;Description automatically generated">
            <a:extLst>
              <a:ext uri="{FF2B5EF4-FFF2-40B4-BE49-F238E27FC236}">
                <a16:creationId xmlns:a16="http://schemas.microsoft.com/office/drawing/2014/main" id="{B335FABA-99AD-FDC3-0D0A-EA83B288A3A1}"/>
              </a:ext>
            </a:extLst>
          </p:cNvPr>
          <p:cNvPicPr>
            <a:picLocks noChangeAspect="1"/>
          </p:cNvPicPr>
          <p:nvPr/>
        </p:nvPicPr>
        <p:blipFill>
          <a:blip r:embed="rId2"/>
          <a:stretch>
            <a:fillRect/>
          </a:stretch>
        </p:blipFill>
        <p:spPr>
          <a:xfrm>
            <a:off x="324465" y="1032386"/>
            <a:ext cx="7256206" cy="5594439"/>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480931" y="364371"/>
            <a:ext cx="9452114" cy="538029"/>
          </a:xfrm>
        </p:spPr>
        <p:txBody>
          <a:bodyPr>
            <a:normAutofit/>
          </a:bodyPr>
          <a:lstStyle/>
          <a:p>
            <a:r>
              <a:rPr lang="en-US" sz="2400" dirty="0"/>
              <a:t>Bar Chart of Profit Variance by Product Type</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7855974" y="1860060"/>
            <a:ext cx="3497825" cy="3715792"/>
          </a:xfrm>
        </p:spPr>
        <p:txBody>
          <a:bodyPr>
            <a:noAutofit/>
          </a:bodyPr>
          <a:lstStyle/>
          <a:p>
            <a:r>
              <a:rPr lang="en-US" sz="1800" dirty="0"/>
              <a:t>This chart compares the budgeted profits to actual profits across different product types. Coffee and espresso products underperformed, with profits falling short by $9.2K and $3.28K, respectively. On the other hand, herbal tea and tea products exceeded their profit targets by $4.53K and $8.73K. This variance analysis indicates a need to reassess our strategies for coffee and espresso products.</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dirty="0"/>
          </a:p>
        </p:txBody>
      </p:sp>
      <p:pic>
        <p:nvPicPr>
          <p:cNvPr id="29" name="Picture 28" descr="A graph of a bar chart&#10;&#10;Description automatically generated with medium confidence">
            <a:extLst>
              <a:ext uri="{FF2B5EF4-FFF2-40B4-BE49-F238E27FC236}">
                <a16:creationId xmlns:a16="http://schemas.microsoft.com/office/drawing/2014/main" id="{49268697-8A78-B2A0-9C30-55853E373014}"/>
              </a:ext>
            </a:extLst>
          </p:cNvPr>
          <p:cNvPicPr>
            <a:picLocks noChangeAspect="1"/>
          </p:cNvPicPr>
          <p:nvPr/>
        </p:nvPicPr>
        <p:blipFill>
          <a:blip r:embed="rId2"/>
          <a:stretch>
            <a:fillRect/>
          </a:stretch>
        </p:blipFill>
        <p:spPr>
          <a:xfrm>
            <a:off x="511278" y="1278193"/>
            <a:ext cx="6862916" cy="4999840"/>
          </a:xfrm>
          <a:prstGeom prst="rect">
            <a:avLst/>
          </a:prstGeom>
        </p:spPr>
      </p:pic>
    </p:spTree>
    <p:extLst>
      <p:ext uri="{BB962C8B-B14F-4D97-AF65-F5344CB8AC3E}">
        <p14:creationId xmlns:p14="http://schemas.microsoft.com/office/powerpoint/2010/main" val="184494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675861" y="98840"/>
            <a:ext cx="10677939" cy="755374"/>
          </a:xfrm>
        </p:spPr>
        <p:txBody>
          <a:bodyPr>
            <a:normAutofit/>
          </a:bodyPr>
          <a:lstStyle/>
          <a:p>
            <a:r>
              <a:rPr lang="en-US" sz="2400" dirty="0"/>
              <a:t>Bar Chart of Actual Sales vs. Budgeted Sales for Coffee and Espresso Products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9148" y="1552091"/>
            <a:ext cx="4273826" cy="4212605"/>
          </a:xfrm>
        </p:spPr>
        <p:txBody>
          <a:bodyPr vert="horz" lIns="91440" tIns="45720" rIns="91440" bIns="45720" rtlCol="0" anchor="t">
            <a:noAutofit/>
          </a:bodyPr>
          <a:lstStyle/>
          <a:p>
            <a:r>
              <a:rPr lang="en-US" sz="1800" dirty="0"/>
              <a:t>We further analyzed the sales variance for coffee and espresso products. Coffee products like Columbian, Decaf Irish Cream, and Amaretto fell short of their sales targets by $6.07K, $4.79K, and $0.93K, respectively. Although espresso products met their sales targets, the increases were minimal (ranging from $0.30K to $5.36K), which explains their inability to meet profit targets, especially compared to the robust performance of tea and herbal tea products.</a:t>
            </a:r>
            <a:endParaRPr lang="en-US" sz="1800" noProof="1"/>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pic>
        <p:nvPicPr>
          <p:cNvPr id="8" name="Picture 7" descr="A graph of sales&#10;&#10;Description automatically generated">
            <a:extLst>
              <a:ext uri="{FF2B5EF4-FFF2-40B4-BE49-F238E27FC236}">
                <a16:creationId xmlns:a16="http://schemas.microsoft.com/office/drawing/2014/main" id="{43EF4827-B7D2-CB2A-2770-BF3A04BD874B}"/>
              </a:ext>
            </a:extLst>
          </p:cNvPr>
          <p:cNvPicPr>
            <a:picLocks noChangeAspect="1"/>
          </p:cNvPicPr>
          <p:nvPr/>
        </p:nvPicPr>
        <p:blipFill>
          <a:blip r:embed="rId2"/>
          <a:stretch>
            <a:fillRect/>
          </a:stretch>
        </p:blipFill>
        <p:spPr>
          <a:xfrm>
            <a:off x="4651513" y="854214"/>
            <a:ext cx="7066721" cy="5502136"/>
          </a:xfrm>
          <a:prstGeom prst="rect">
            <a:avLst/>
          </a:prstGeom>
        </p:spPr>
      </p:pic>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970720" y="447549"/>
            <a:ext cx="10933045" cy="536137"/>
          </a:xfrm>
        </p:spPr>
        <p:txBody>
          <a:bodyPr>
            <a:normAutofit/>
          </a:bodyPr>
          <a:lstStyle/>
          <a:p>
            <a:r>
              <a:rPr lang="en-US" sz="2400" dirty="0"/>
              <a:t>Scatter Plot of Total Expenses vs. Profit for Coffee Products</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7752522" y="1470991"/>
            <a:ext cx="3776869" cy="4671391"/>
          </a:xfrm>
        </p:spPr>
        <p:txBody>
          <a:bodyPr>
            <a:noAutofit/>
          </a:bodyPr>
          <a:lstStyle/>
          <a:p>
            <a:r>
              <a:rPr lang="en-US" sz="1800" dirty="0"/>
              <a:t>To understand the low profitability of coffee products, we plotted total expenses against profits. The trend line equation, profit = 1.31 * total expenses - 3.73, indicates a significant number of data points in the loss-making zone, with expenses between $50 and $120. Most data points clustered within a profit range of $0 to $0.20K and total expenses of $20 to $80, underscoring the inefficiency in expense management for these products.</a:t>
            </a:r>
            <a:endParaRPr lang="en-US" sz="1800" noProof="1"/>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US" smtClean="0"/>
              <a:pPr/>
              <a:t>7</a:t>
            </a:fld>
            <a:endParaRPr lang="en-US" dirty="0"/>
          </a:p>
        </p:txBody>
      </p:sp>
      <p:pic>
        <p:nvPicPr>
          <p:cNvPr id="22" name="Picture 21" descr="A graph with blue dots and a line&#10;&#10;Description automatically generated">
            <a:extLst>
              <a:ext uri="{FF2B5EF4-FFF2-40B4-BE49-F238E27FC236}">
                <a16:creationId xmlns:a16="http://schemas.microsoft.com/office/drawing/2014/main" id="{0031012C-C616-E25F-DDAC-D02474051428}"/>
              </a:ext>
            </a:extLst>
          </p:cNvPr>
          <p:cNvPicPr>
            <a:picLocks noChangeAspect="1"/>
          </p:cNvPicPr>
          <p:nvPr/>
        </p:nvPicPr>
        <p:blipFill>
          <a:blip r:embed="rId2"/>
          <a:stretch>
            <a:fillRect/>
          </a:stretch>
        </p:blipFill>
        <p:spPr>
          <a:xfrm>
            <a:off x="750408" y="1030293"/>
            <a:ext cx="6395827" cy="5326057"/>
          </a:xfrm>
          <a:prstGeom prst="rect">
            <a:avLst/>
          </a:prstGeom>
        </p:spPr>
      </p:pic>
    </p:spTree>
    <p:extLst>
      <p:ext uri="{BB962C8B-B14F-4D97-AF65-F5344CB8AC3E}">
        <p14:creationId xmlns:p14="http://schemas.microsoft.com/office/powerpoint/2010/main" val="2069393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560512" y="44450"/>
            <a:ext cx="8421688" cy="914399"/>
          </a:xfrm>
        </p:spPr>
        <p:txBody>
          <a:bodyPr/>
          <a:lstStyle/>
          <a:p>
            <a:r>
              <a:rPr lang="en-US" dirty="0"/>
              <a:t>Pie Chart of Marketing Spend by Region</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2401956" y="4820477"/>
            <a:ext cx="7388087" cy="1535873"/>
          </a:xfrm>
        </p:spPr>
        <p:txBody>
          <a:bodyPr>
            <a:noAutofit/>
          </a:bodyPr>
          <a:lstStyle/>
          <a:p>
            <a:r>
              <a:rPr lang="en-US" sz="1800" dirty="0"/>
              <a:t>Our marketing spend is distributed, with the West region receiving the highest share at 35.52%, followed by Central at 29.75%, East at 22.22%, and South at 12.5%. This allocation strategy reflects our focus areas but also raises questions about the correlation between marketing spend and sales performance in different regions.</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pic>
        <p:nvPicPr>
          <p:cNvPr id="27" name="Picture 26" descr="A pie chart with numbers and a number of different colored circles&#10;&#10;Description automatically generated">
            <a:extLst>
              <a:ext uri="{FF2B5EF4-FFF2-40B4-BE49-F238E27FC236}">
                <a16:creationId xmlns:a16="http://schemas.microsoft.com/office/drawing/2014/main" id="{A6FF85BB-09A8-4F0D-4649-792A5405284E}"/>
              </a:ext>
            </a:extLst>
          </p:cNvPr>
          <p:cNvPicPr>
            <a:picLocks noChangeAspect="1"/>
          </p:cNvPicPr>
          <p:nvPr/>
        </p:nvPicPr>
        <p:blipFill>
          <a:blip r:embed="rId2"/>
          <a:stretch>
            <a:fillRect/>
          </a:stretch>
        </p:blipFill>
        <p:spPr>
          <a:xfrm>
            <a:off x="3142228" y="1096548"/>
            <a:ext cx="5258256" cy="3752299"/>
          </a:xfrm>
          <a:prstGeom prst="rect">
            <a:avLst/>
          </a:prstGeom>
        </p:spPr>
      </p:pic>
    </p:spTree>
    <p:extLst>
      <p:ext uri="{BB962C8B-B14F-4D97-AF65-F5344CB8AC3E}">
        <p14:creationId xmlns:p14="http://schemas.microsoft.com/office/powerpoint/2010/main" val="2121178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4651514" y="647355"/>
            <a:ext cx="3498574" cy="1325563"/>
          </a:xfrm>
        </p:spPr>
        <p:txBody>
          <a:bodyPr>
            <a:normAutofit/>
          </a:bodyPr>
          <a:lstStyle/>
          <a:p>
            <a:r>
              <a:rPr lang="en-US" dirty="0"/>
              <a:t>SUMMARY</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3003272" y="2504661"/>
            <a:ext cx="6051276" cy="2755484"/>
          </a:xfrm>
        </p:spPr>
        <p:txBody>
          <a:bodyPr vert="horz" lIns="91440" tIns="45720" rIns="91440" bIns="45720" rtlCol="0" anchor="t">
            <a:normAutofit/>
          </a:bodyPr>
          <a:lstStyle/>
          <a:p>
            <a:r>
              <a:rPr lang="en-US" sz="1800" dirty="0"/>
              <a:t>Our detailed analysis reveals that while tea and herbal tea products are performing well, coffee and espresso products are underachieving in terms of profits. The primary reasons include lower-than-expected sales and inefficiencies in managing total expenses. The geographic and regional analysis further provides insights into where our strategies are working and where adjustments are needed</a:t>
            </a:r>
            <a:r>
              <a:rPr lang="en-US" dirty="0"/>
              <a:t>.</a:t>
            </a:r>
            <a:endParaRPr lang="en-US" noProof="1"/>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4151694508"/>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2.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506</TotalTime>
  <Words>695</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Tenorite</vt:lpstr>
      <vt:lpstr>Monoline</vt:lpstr>
      <vt:lpstr>MIDTERM PROJECT</vt:lpstr>
      <vt:lpstr>INTRODUCTION</vt:lpstr>
      <vt:lpstr>OVERVIEW</vt:lpstr>
      <vt:lpstr>Map of States with Profits Above $20K and Below $10K</vt:lpstr>
      <vt:lpstr>Bar Chart of Profit Variance by Product Type</vt:lpstr>
      <vt:lpstr>Bar Chart of Actual Sales vs. Budgeted Sales for Coffee and Espresso Products</vt:lpstr>
      <vt:lpstr>Scatter Plot of Total Expenses vs. Profit for Coffee Products</vt:lpstr>
      <vt:lpstr>Pie Chart of Marketing Spend by Region</vt:lpstr>
      <vt:lpstr>SUMMARY</vt:lpstr>
      <vt:lpstr>ACTIONABLE INSIGHTS</vt:lpstr>
      <vt:lpstr>  DASHBOARD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Sabith Ali</dc:creator>
  <cp:lastModifiedBy>Sabith Ali</cp:lastModifiedBy>
  <cp:revision>3</cp:revision>
  <dcterms:created xsi:type="dcterms:W3CDTF">2024-06-20T17:32:26Z</dcterms:created>
  <dcterms:modified xsi:type="dcterms:W3CDTF">2024-06-21T02:01:14Z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