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48" r:id="rId4"/>
    <p:sldId id="261" r:id="rId5"/>
    <p:sldId id="349" r:id="rId6"/>
    <p:sldId id="354" r:id="rId7"/>
    <p:sldId id="259" r:id="rId8"/>
    <p:sldId id="260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330" r:id="rId18"/>
    <p:sldId id="355" r:id="rId19"/>
    <p:sldId id="273" r:id="rId20"/>
    <p:sldId id="274" r:id="rId21"/>
    <p:sldId id="350" r:id="rId22"/>
    <p:sldId id="276" r:id="rId23"/>
    <p:sldId id="277" r:id="rId24"/>
    <p:sldId id="279" r:id="rId25"/>
    <p:sldId id="357" r:id="rId26"/>
    <p:sldId id="356" r:id="rId27"/>
    <p:sldId id="280" r:id="rId28"/>
    <p:sldId id="352" r:id="rId29"/>
    <p:sldId id="353" r:id="rId30"/>
    <p:sldId id="281" r:id="rId31"/>
    <p:sldId id="331" r:id="rId32"/>
    <p:sldId id="332" r:id="rId33"/>
    <p:sldId id="334" r:id="rId34"/>
    <p:sldId id="335" r:id="rId35"/>
    <p:sldId id="336" r:id="rId36"/>
    <p:sldId id="337" r:id="rId37"/>
    <p:sldId id="338" r:id="rId38"/>
    <p:sldId id="351" r:id="rId39"/>
    <p:sldId id="33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2442" autoAdjust="0"/>
  </p:normalViewPr>
  <p:slideViewPr>
    <p:cSldViewPr snapToGrid="0">
      <p:cViewPr varScale="1">
        <p:scale>
          <a:sx n="115" d="100"/>
          <a:sy n="115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9FF10-884B-4BA0-B472-3876F5B919C9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F800D-1850-47C4-8828-C36697D37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F800D-1850-47C4-8828-C36697D37E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8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F800D-1850-47C4-8828-C36697D37E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1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6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D521-E7B8-414B-876E-D40A243EB228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AE21-F034-4C57-9FEC-FBE0D1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906" y="335137"/>
            <a:ext cx="11560232" cy="621529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00FF"/>
                </a:solidFill>
                <a:latin typeface="Calibri (Body)"/>
              </a:rPr>
              <a:t>create </a:t>
            </a:r>
            <a:r>
              <a:rPr lang="en-US" sz="2800" b="1" dirty="0" smtClean="0">
                <a:solidFill>
                  <a:srgbClr val="0000FF"/>
                </a:solidFill>
                <a:latin typeface="Calibri (Body)"/>
              </a:rPr>
              <a:t>database</a:t>
            </a:r>
            <a:r>
              <a:rPr lang="fa-IR" sz="2800" b="1" dirty="0" smtClean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Calibri (Body)"/>
              </a:rPr>
              <a:t>iau</a:t>
            </a:r>
            <a:endParaRPr lang="en-US" sz="2800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5029" y="335137"/>
            <a:ext cx="324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0000"/>
              </a:lnSpc>
            </a:pPr>
            <a:r>
              <a:rPr lang="fa-IR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ایجاد  </a:t>
            </a:r>
            <a:r>
              <a:rPr lang="en-US" sz="2800" b="1" dirty="0">
                <a:solidFill>
                  <a:srgbClr val="FF0000"/>
                </a:solidFill>
                <a:latin typeface="Calibri (Body)"/>
              </a:rPr>
              <a:t>database</a:t>
            </a: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14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1" y="769547"/>
            <a:ext cx="5958012" cy="608845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400" b="1" dirty="0" smtClean="0">
                <a:solidFill>
                  <a:srgbClr val="0000FF"/>
                </a:solidFill>
                <a:latin typeface="Calibri (Body)"/>
              </a:rPr>
              <a:t>create table</a:t>
            </a:r>
            <a:r>
              <a:rPr lang="en-US" sz="3400" b="1" dirty="0" smtClean="0">
                <a:latin typeface="Calibri (Body)"/>
              </a:rPr>
              <a:t> a</a:t>
            </a:r>
          </a:p>
          <a:p>
            <a:pPr algn="l"/>
            <a:r>
              <a:rPr lang="en-US" sz="3400" b="1" dirty="0" smtClean="0">
                <a:latin typeface="Calibri (Body)"/>
              </a:rPr>
              <a:t>(</a:t>
            </a:r>
          </a:p>
          <a:p>
            <a:pPr algn="l"/>
            <a:r>
              <a:rPr lang="en-US" sz="3400" b="1" dirty="0" err="1" smtClean="0">
                <a:latin typeface="Calibri (Body)"/>
              </a:rPr>
              <a:t>u_id</a:t>
            </a:r>
            <a:r>
              <a:rPr lang="en-US" sz="3400" b="1" dirty="0" smtClean="0">
                <a:latin typeface="Calibri (Body)"/>
              </a:rPr>
              <a:t> </a:t>
            </a:r>
            <a:r>
              <a:rPr lang="en-US" sz="3400" b="1" dirty="0" err="1" smtClean="0">
                <a:latin typeface="Calibri (Body)"/>
              </a:rPr>
              <a:t>int</a:t>
            </a:r>
            <a:r>
              <a:rPr lang="en-US" sz="3400" b="1" dirty="0" smtClean="0">
                <a:latin typeface="Calibri (Body)"/>
              </a:rPr>
              <a:t> not null primary key,</a:t>
            </a:r>
          </a:p>
          <a:p>
            <a:pPr algn="l"/>
            <a:r>
              <a:rPr lang="en-US" sz="3400" b="1" dirty="0" err="1" smtClean="0">
                <a:latin typeface="Calibri (Body)"/>
              </a:rPr>
              <a:t>firstname</a:t>
            </a:r>
            <a:r>
              <a:rPr lang="en-US" sz="3400" b="1" dirty="0" smtClean="0">
                <a:latin typeface="Calibri (Body)"/>
              </a:rPr>
              <a:t> varchar(50) not null,</a:t>
            </a:r>
          </a:p>
          <a:p>
            <a:pPr algn="l"/>
            <a:r>
              <a:rPr lang="en-US" sz="3400" b="1" dirty="0" err="1" smtClean="0">
                <a:latin typeface="Calibri (Body)"/>
              </a:rPr>
              <a:t>lastname</a:t>
            </a:r>
            <a:r>
              <a:rPr lang="en-US" sz="3400" b="1" dirty="0" smtClean="0">
                <a:latin typeface="Calibri (Body)"/>
              </a:rPr>
              <a:t> varchar(50) not null,</a:t>
            </a:r>
          </a:p>
          <a:p>
            <a:pPr algn="l"/>
            <a:r>
              <a:rPr lang="en-US" sz="3400" b="1" dirty="0" smtClean="0">
                <a:latin typeface="Calibri (Body)"/>
              </a:rPr>
              <a:t>age </a:t>
            </a:r>
            <a:r>
              <a:rPr lang="en-US" sz="3400" b="1" dirty="0" err="1" smtClean="0">
                <a:latin typeface="Calibri (Body)"/>
              </a:rPr>
              <a:t>int</a:t>
            </a:r>
            <a:r>
              <a:rPr lang="en-US" sz="3400" b="1" dirty="0" smtClean="0">
                <a:latin typeface="Calibri (Body)"/>
              </a:rPr>
              <a:t> not null,</a:t>
            </a:r>
          </a:p>
          <a:p>
            <a:pPr algn="l"/>
            <a:r>
              <a:rPr lang="en-US" sz="3400" b="1" dirty="0" smtClean="0">
                <a:latin typeface="Calibri (Body)"/>
              </a:rPr>
              <a:t>address varchar(255) not null,</a:t>
            </a:r>
          </a:p>
          <a:p>
            <a:pPr algn="l"/>
            <a:r>
              <a:rPr lang="en-US" sz="3400" b="1" dirty="0" smtClean="0">
                <a:latin typeface="Calibri (Body)"/>
              </a:rPr>
              <a:t>city varchar(30) not null,</a:t>
            </a:r>
          </a:p>
          <a:p>
            <a:pPr algn="l"/>
            <a:r>
              <a:rPr lang="en-US" sz="3400" b="1" dirty="0" smtClean="0">
                <a:solidFill>
                  <a:srgbClr val="FF0000"/>
                </a:solidFill>
                <a:latin typeface="Calibri (Body)"/>
              </a:rPr>
              <a:t>Check(age&gt;=18)</a:t>
            </a:r>
          </a:p>
          <a:p>
            <a:pPr algn="l"/>
            <a:r>
              <a:rPr lang="en-US" sz="3400" b="1" dirty="0" smtClean="0">
                <a:latin typeface="Calibri (Body)"/>
              </a:rPr>
              <a:t>)</a:t>
            </a:r>
            <a:endParaRPr lang="fa-IR" sz="3400" b="1" dirty="0" smtClean="0">
              <a:latin typeface="Calibri (Body)"/>
            </a:endParaRPr>
          </a:p>
          <a:p>
            <a:pPr algn="l"/>
            <a:endParaRPr lang="fa-IR" sz="3900" b="1" dirty="0">
              <a:latin typeface="Calibri (Body)"/>
            </a:endParaRPr>
          </a:p>
          <a:p>
            <a:pPr algn="l"/>
            <a:endParaRPr lang="en-US" sz="3900" b="1" dirty="0" smtClean="0">
              <a:latin typeface="Calibri (Body)"/>
            </a:endParaRPr>
          </a:p>
          <a:p>
            <a:pPr algn="l"/>
            <a:r>
              <a:rPr lang="fa-IR" sz="3100" dirty="0" smtClean="0">
                <a:cs typeface="B Titr" panose="00000700000000000000" pitchFamily="2" charset="-78"/>
              </a:rPr>
              <a:t>روش اول</a:t>
            </a:r>
            <a:endParaRPr lang="en-US" sz="3100" dirty="0">
              <a:cs typeface="B Titr" panose="000007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07713" y="769546"/>
            <a:ext cx="6030789" cy="608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b="1" dirty="0" smtClean="0">
                <a:solidFill>
                  <a:srgbClr val="0000FF"/>
                </a:solidFill>
                <a:latin typeface="Calibri (Body)"/>
              </a:rPr>
              <a:t>create table</a:t>
            </a:r>
            <a:r>
              <a:rPr lang="en-US" sz="2900" b="1" dirty="0" smtClean="0">
                <a:latin typeface="Calibri (Body)"/>
              </a:rPr>
              <a:t> </a:t>
            </a:r>
            <a:r>
              <a:rPr lang="en-US" sz="2900" b="1" dirty="0">
                <a:latin typeface="Calibri (Body)"/>
              </a:rPr>
              <a:t>b</a:t>
            </a:r>
            <a:endParaRPr lang="en-US" sz="2900" b="1" dirty="0" smtClean="0">
              <a:latin typeface="Calibri (Body)"/>
            </a:endParaRPr>
          </a:p>
          <a:p>
            <a:pPr algn="l"/>
            <a:r>
              <a:rPr lang="en-US" sz="2900" b="1" dirty="0" smtClean="0">
                <a:latin typeface="Calibri (Body)"/>
              </a:rPr>
              <a:t>(</a:t>
            </a:r>
          </a:p>
          <a:p>
            <a:pPr algn="l"/>
            <a:r>
              <a:rPr lang="en-US" sz="2900" b="1" dirty="0" err="1" smtClean="0">
                <a:latin typeface="Calibri (Body)"/>
              </a:rPr>
              <a:t>u_id</a:t>
            </a:r>
            <a:r>
              <a:rPr lang="en-US" sz="2900" b="1" dirty="0" smtClean="0">
                <a:latin typeface="Calibri (Body)"/>
              </a:rPr>
              <a:t> </a:t>
            </a:r>
            <a:r>
              <a:rPr lang="en-US" sz="2900" b="1" dirty="0" err="1" smtClean="0">
                <a:latin typeface="Calibri (Body)"/>
              </a:rPr>
              <a:t>int</a:t>
            </a:r>
            <a:r>
              <a:rPr lang="en-US" sz="2900" b="1" dirty="0" smtClean="0">
                <a:latin typeface="Calibri (Body)"/>
              </a:rPr>
              <a:t> not null primary key,</a:t>
            </a:r>
          </a:p>
          <a:p>
            <a:pPr algn="l"/>
            <a:r>
              <a:rPr lang="en-US" sz="2900" b="1" dirty="0" err="1" smtClean="0">
                <a:latin typeface="Calibri (Body)"/>
              </a:rPr>
              <a:t>firstname</a:t>
            </a:r>
            <a:r>
              <a:rPr lang="en-US" sz="2900" b="1" dirty="0" smtClean="0">
                <a:latin typeface="Calibri (Body)"/>
              </a:rPr>
              <a:t> varchar(50) not null,</a:t>
            </a:r>
          </a:p>
          <a:p>
            <a:pPr algn="l"/>
            <a:r>
              <a:rPr lang="en-US" sz="2900" b="1" dirty="0" err="1" smtClean="0">
                <a:latin typeface="Calibri (Body)"/>
              </a:rPr>
              <a:t>lastname</a:t>
            </a:r>
            <a:r>
              <a:rPr lang="en-US" sz="2900" b="1" dirty="0" smtClean="0">
                <a:latin typeface="Calibri (Body)"/>
              </a:rPr>
              <a:t> varchar(50) not null,</a:t>
            </a:r>
          </a:p>
          <a:p>
            <a:pPr algn="l"/>
            <a:r>
              <a:rPr lang="en-US" sz="2900" b="1" dirty="0" smtClean="0">
                <a:latin typeface="Calibri (Body)"/>
              </a:rPr>
              <a:t>age </a:t>
            </a:r>
            <a:r>
              <a:rPr lang="en-US" sz="2900" b="1" dirty="0" err="1" smtClean="0">
                <a:latin typeface="Calibri (Body)"/>
              </a:rPr>
              <a:t>int</a:t>
            </a:r>
            <a:r>
              <a:rPr lang="en-US" sz="2900" b="1" dirty="0" smtClean="0">
                <a:latin typeface="Calibri (Body)"/>
              </a:rPr>
              <a:t> not null </a:t>
            </a:r>
            <a:r>
              <a:rPr lang="en-US" sz="2900" b="1" dirty="0" smtClean="0">
                <a:solidFill>
                  <a:srgbClr val="FF0000"/>
                </a:solidFill>
                <a:latin typeface="Calibri (Body)"/>
              </a:rPr>
              <a:t>Check(age&gt;=18)</a:t>
            </a:r>
            <a:r>
              <a:rPr lang="en-US" sz="2900" b="1" dirty="0" smtClean="0">
                <a:latin typeface="Calibri (Body)"/>
              </a:rPr>
              <a:t>,</a:t>
            </a:r>
          </a:p>
          <a:p>
            <a:pPr algn="l"/>
            <a:r>
              <a:rPr lang="en-US" sz="2900" b="1" dirty="0" smtClean="0">
                <a:latin typeface="Calibri (Body)"/>
              </a:rPr>
              <a:t>address varchar(255) not null,</a:t>
            </a:r>
          </a:p>
          <a:p>
            <a:pPr algn="l"/>
            <a:r>
              <a:rPr lang="en-US" sz="2900" b="1" dirty="0" smtClean="0">
                <a:latin typeface="Calibri (Body)"/>
              </a:rPr>
              <a:t>city varchar(30) not null,</a:t>
            </a:r>
          </a:p>
          <a:p>
            <a:pPr algn="l"/>
            <a:r>
              <a:rPr lang="en-US" sz="2900" b="1" dirty="0" smtClean="0">
                <a:latin typeface="Calibri (Body)"/>
              </a:rPr>
              <a:t>)</a:t>
            </a:r>
          </a:p>
          <a:p>
            <a:pPr algn="l"/>
            <a:endParaRPr lang="fa-IR" b="1" dirty="0" smtClean="0">
              <a:latin typeface="Consolas" panose="020B0609020204030204" pitchFamily="49" charset="0"/>
              <a:cs typeface="B Titr" panose="00000700000000000000" pitchFamily="2" charset="-78"/>
            </a:endParaRPr>
          </a:p>
          <a:p>
            <a:pPr algn="l"/>
            <a:r>
              <a:rPr lang="fa-IR" b="1" dirty="0" smtClean="0">
                <a:latin typeface="Consolas" panose="020B0609020204030204" pitchFamily="49" charset="0"/>
                <a:cs typeface="B Titr" panose="00000700000000000000" pitchFamily="2" charset="-78"/>
              </a:rPr>
              <a:t>روش دوم</a:t>
            </a:r>
            <a:endParaRPr lang="en-US" b="1" dirty="0">
              <a:latin typeface="Consolas" panose="020B0609020204030204" pitchFamily="49" charset="0"/>
              <a:cs typeface="B Titr" panose="000007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88079" y="246326"/>
            <a:ext cx="255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محدودیت چک</a:t>
            </a:r>
            <a:endParaRPr lang="fa-IR" sz="2800" b="1" dirty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93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906" y="335137"/>
            <a:ext cx="11560232" cy="621529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00FF"/>
                </a:solidFill>
                <a:latin typeface="Calibri (Body)"/>
              </a:rPr>
              <a:t>create table</a:t>
            </a:r>
            <a:r>
              <a:rPr lang="en-US" sz="2800" b="1" dirty="0" smtClean="0">
                <a:latin typeface="Calibri (Body)"/>
              </a:rPr>
              <a:t> a</a:t>
            </a:r>
          </a:p>
          <a:p>
            <a:pPr algn="l"/>
            <a:r>
              <a:rPr lang="en-US" sz="2800" b="1" dirty="0" smtClean="0">
                <a:latin typeface="Calibri (Body)"/>
              </a:rPr>
              <a:t>(</a:t>
            </a:r>
          </a:p>
          <a:p>
            <a:pPr algn="l"/>
            <a:r>
              <a:rPr lang="en-US" sz="2800" b="1" dirty="0" err="1" smtClean="0">
                <a:latin typeface="Calibri (Body)"/>
              </a:rPr>
              <a:t>u_id</a:t>
            </a:r>
            <a:r>
              <a:rPr lang="en-US" sz="2800" b="1" dirty="0" smtClean="0">
                <a:latin typeface="Calibri (Body)"/>
              </a:rPr>
              <a:t> </a:t>
            </a:r>
            <a:r>
              <a:rPr lang="en-US" sz="2800" b="1" dirty="0" err="1" smtClean="0">
                <a:latin typeface="Calibri (Body)"/>
              </a:rPr>
              <a:t>int</a:t>
            </a:r>
            <a:r>
              <a:rPr lang="en-US" sz="2800" b="1" dirty="0" smtClean="0">
                <a:latin typeface="Calibri (Body)"/>
              </a:rPr>
              <a:t> not null primary key,</a:t>
            </a:r>
          </a:p>
          <a:p>
            <a:pPr algn="l"/>
            <a:r>
              <a:rPr lang="en-US" sz="2800" b="1" dirty="0" err="1" smtClean="0">
                <a:latin typeface="Calibri (Body)"/>
              </a:rPr>
              <a:t>firstname</a:t>
            </a:r>
            <a:r>
              <a:rPr lang="en-US" sz="2800" b="1" dirty="0" smtClean="0">
                <a:latin typeface="Calibri (Body)"/>
              </a:rPr>
              <a:t> varchar(50) not null,</a:t>
            </a:r>
          </a:p>
          <a:p>
            <a:pPr algn="l"/>
            <a:r>
              <a:rPr lang="en-US" sz="2800" b="1" dirty="0" err="1" smtClean="0">
                <a:latin typeface="Calibri (Body)"/>
              </a:rPr>
              <a:t>lastname</a:t>
            </a:r>
            <a:r>
              <a:rPr lang="en-US" sz="2800" b="1" dirty="0" smtClean="0">
                <a:latin typeface="Calibri (Body)"/>
              </a:rPr>
              <a:t> varchar(50) not null,</a:t>
            </a:r>
          </a:p>
          <a:p>
            <a:pPr algn="l"/>
            <a:r>
              <a:rPr lang="en-US" sz="2800" b="1" dirty="0" smtClean="0">
                <a:latin typeface="Calibri (Body)"/>
              </a:rPr>
              <a:t>age </a:t>
            </a:r>
            <a:r>
              <a:rPr lang="en-US" sz="2800" b="1" dirty="0" err="1" smtClean="0">
                <a:latin typeface="Calibri (Body)"/>
              </a:rPr>
              <a:t>int</a:t>
            </a:r>
            <a:r>
              <a:rPr lang="en-US" sz="2800" b="1" dirty="0" smtClean="0">
                <a:latin typeface="Calibri (Body)"/>
              </a:rPr>
              <a:t> not null,</a:t>
            </a:r>
          </a:p>
          <a:p>
            <a:pPr algn="l"/>
            <a:r>
              <a:rPr lang="en-US" sz="2800" b="1" dirty="0" smtClean="0">
                <a:latin typeface="Calibri (Body)"/>
              </a:rPr>
              <a:t>address varchar(255) not null,</a:t>
            </a:r>
          </a:p>
          <a:p>
            <a:pPr algn="l"/>
            <a:r>
              <a:rPr lang="en-US" sz="2800" b="1" dirty="0" smtClean="0">
                <a:latin typeface="Calibri (Body)"/>
              </a:rPr>
              <a:t>city varchar(30) not null,</a:t>
            </a:r>
          </a:p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Calibri (Body)"/>
              </a:rPr>
              <a:t>constraint </a:t>
            </a:r>
            <a:r>
              <a:rPr lang="en-US" sz="2800" b="1" dirty="0" err="1" smtClean="0">
                <a:latin typeface="Calibri (Body)"/>
              </a:rPr>
              <a:t>chk_A</a:t>
            </a:r>
            <a:r>
              <a:rPr lang="en-US" sz="2800" b="1" dirty="0" smtClean="0">
                <a:solidFill>
                  <a:srgbClr val="FF0000"/>
                </a:solidFill>
                <a:latin typeface="Calibri (Body)"/>
              </a:rPr>
              <a:t> Check (age&gt;=18 AND city='</a:t>
            </a:r>
            <a:r>
              <a:rPr lang="en-US" sz="2800" b="1" dirty="0" err="1" smtClean="0">
                <a:solidFill>
                  <a:srgbClr val="FF0000"/>
                </a:solidFill>
                <a:latin typeface="Calibri (Body)"/>
              </a:rPr>
              <a:t>tehran</a:t>
            </a:r>
            <a:r>
              <a:rPr lang="en-US" sz="2800" b="1" dirty="0" smtClean="0">
                <a:solidFill>
                  <a:srgbClr val="FF0000"/>
                </a:solidFill>
                <a:latin typeface="Calibri (Body)"/>
              </a:rPr>
              <a:t>‘ and city)</a:t>
            </a:r>
          </a:p>
          <a:p>
            <a:pPr algn="l"/>
            <a:r>
              <a:rPr lang="en-US" sz="2800" b="1" dirty="0" smtClean="0">
                <a:latin typeface="Calibri (Body)"/>
              </a:rPr>
              <a:t>)</a:t>
            </a:r>
          </a:p>
          <a:p>
            <a:pPr algn="l"/>
            <a:endParaRPr lang="en-US" sz="2800" b="1" dirty="0" smtClean="0">
              <a:latin typeface="Calibri (Body)"/>
            </a:endParaRPr>
          </a:p>
          <a:p>
            <a:pPr algn="l"/>
            <a:r>
              <a:rPr lang="fa-IR" sz="2800" dirty="0" smtClean="0">
                <a:cs typeface="B Titr" panose="00000700000000000000" pitchFamily="2" charset="-78"/>
              </a:rPr>
              <a:t>روش  سوم</a:t>
            </a:r>
            <a:endParaRPr lang="en-US" sz="2800" dirty="0" smtClean="0">
              <a:cs typeface="B Titr" panose="00000700000000000000" pitchFamily="2" charset="-78"/>
            </a:endParaRPr>
          </a:p>
          <a:p>
            <a:pPr algn="l"/>
            <a:endParaRPr lang="en-US" sz="2800" b="1" dirty="0">
              <a:latin typeface="Calibri (Body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88079" y="246326"/>
            <a:ext cx="255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محدودیت چک</a:t>
            </a:r>
            <a:endParaRPr lang="fa-IR" sz="2800" b="1" dirty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418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906" y="335137"/>
            <a:ext cx="11560232" cy="62152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 smtClean="0">
                <a:solidFill>
                  <a:srgbClr val="0000FF"/>
                </a:solidFill>
              </a:rPr>
              <a:t>create </a:t>
            </a:r>
            <a:r>
              <a:rPr lang="en-US" sz="3200" b="1" dirty="0">
                <a:solidFill>
                  <a:srgbClr val="0000FF"/>
                </a:solidFill>
              </a:rPr>
              <a:t>table </a:t>
            </a:r>
            <a:r>
              <a:rPr lang="en-US" sz="3200" b="1" dirty="0" smtClean="0"/>
              <a:t>a</a:t>
            </a:r>
            <a:endParaRPr lang="en-US" sz="3200" b="1" dirty="0"/>
          </a:p>
          <a:p>
            <a:pPr algn="l"/>
            <a:r>
              <a:rPr lang="en-US" sz="3200" b="1" dirty="0"/>
              <a:t>(</a:t>
            </a:r>
          </a:p>
          <a:p>
            <a:pPr algn="l"/>
            <a:r>
              <a:rPr lang="en-US" sz="3200" b="1" dirty="0" err="1"/>
              <a:t>u_id</a:t>
            </a:r>
            <a:r>
              <a:rPr lang="en-US" sz="3200" b="1" dirty="0"/>
              <a:t> </a:t>
            </a:r>
            <a:r>
              <a:rPr lang="en-US" sz="3200" b="1" dirty="0" err="1"/>
              <a:t>int</a:t>
            </a:r>
            <a:r>
              <a:rPr lang="en-US" sz="3200" b="1" dirty="0"/>
              <a:t> not null primary key,</a:t>
            </a:r>
          </a:p>
          <a:p>
            <a:pPr algn="l"/>
            <a:r>
              <a:rPr lang="en-US" sz="3200" b="1" dirty="0" err="1"/>
              <a:t>firstname</a:t>
            </a:r>
            <a:r>
              <a:rPr lang="en-US" sz="3200" b="1" dirty="0"/>
              <a:t> varchar(50) not null,</a:t>
            </a:r>
          </a:p>
          <a:p>
            <a:pPr algn="l"/>
            <a:r>
              <a:rPr lang="en-US" sz="3200" b="1" dirty="0" err="1"/>
              <a:t>lastname</a:t>
            </a:r>
            <a:r>
              <a:rPr lang="en-US" sz="3200" b="1" dirty="0"/>
              <a:t> varchar(50) not null,</a:t>
            </a:r>
          </a:p>
          <a:p>
            <a:pPr algn="l"/>
            <a:r>
              <a:rPr lang="en-US" sz="3200" b="1" dirty="0"/>
              <a:t>age </a:t>
            </a:r>
            <a:r>
              <a:rPr lang="en-US" sz="3200" b="1" dirty="0" err="1"/>
              <a:t>int</a:t>
            </a:r>
            <a:r>
              <a:rPr lang="en-US" sz="3200" b="1" dirty="0"/>
              <a:t> not null,</a:t>
            </a:r>
          </a:p>
          <a:p>
            <a:pPr algn="l"/>
            <a:r>
              <a:rPr lang="en-US" sz="3200" b="1" dirty="0"/>
              <a:t>country varchar(20) not null </a:t>
            </a:r>
            <a:r>
              <a:rPr lang="en-US" sz="3200" b="1" dirty="0">
                <a:solidFill>
                  <a:srgbClr val="FF0000"/>
                </a:solidFill>
              </a:rPr>
              <a:t>default '</a:t>
            </a:r>
            <a:r>
              <a:rPr lang="en-US" sz="3200" b="1" dirty="0" err="1">
                <a:solidFill>
                  <a:srgbClr val="FF0000"/>
                </a:solidFill>
              </a:rPr>
              <a:t>iran</a:t>
            </a:r>
            <a:r>
              <a:rPr lang="en-US" sz="3200" b="1">
                <a:solidFill>
                  <a:srgbClr val="FF0000"/>
                </a:solidFill>
              </a:rPr>
              <a:t>'</a:t>
            </a:r>
            <a:r>
              <a:rPr lang="en-US" sz="3200" b="1"/>
              <a:t>,</a:t>
            </a:r>
          </a:p>
          <a:p>
            <a:pPr algn="l"/>
            <a:r>
              <a:rPr lang="en-US" sz="3200" b="1" smtClean="0"/>
              <a:t>address </a:t>
            </a:r>
            <a:r>
              <a:rPr lang="en-US" sz="3200" b="1" dirty="0" smtClean="0"/>
              <a:t>varchar(255) not null,</a:t>
            </a:r>
          </a:p>
          <a:p>
            <a:pPr algn="l"/>
            <a:r>
              <a:rPr lang="en-US" sz="3200" b="1" dirty="0" smtClean="0"/>
              <a:t>city </a:t>
            </a:r>
            <a:r>
              <a:rPr lang="en-US" sz="3200" b="1" dirty="0"/>
              <a:t>varchar(30) not null,</a:t>
            </a:r>
          </a:p>
          <a:p>
            <a:pPr algn="l"/>
            <a:r>
              <a:rPr lang="en-US" sz="3200" b="1" dirty="0"/>
              <a:t>Check (age&gt;=18</a:t>
            </a:r>
            <a:r>
              <a:rPr lang="en-US" sz="3200" b="1" dirty="0" smtClean="0"/>
              <a:t>)</a:t>
            </a:r>
          </a:p>
          <a:p>
            <a:pPr algn="l"/>
            <a:endParaRPr lang="en-US" sz="3200" b="1" dirty="0"/>
          </a:p>
          <a:p>
            <a:pPr algn="l"/>
            <a:r>
              <a:rPr lang="en-US" sz="3200" b="1" dirty="0" smtClean="0"/>
              <a:t>)</a:t>
            </a:r>
            <a:endParaRPr lang="fa-IR" sz="3200" b="1" dirty="0" smtClean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388079" y="246326"/>
            <a:ext cx="255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پیشفرض</a:t>
            </a:r>
          </a:p>
        </p:txBody>
      </p:sp>
    </p:spTree>
    <p:extLst>
      <p:ext uri="{BB962C8B-B14F-4D97-AF65-F5344CB8AC3E}">
        <p14:creationId xmlns:p14="http://schemas.microsoft.com/office/powerpoint/2010/main" val="172614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854" y="263047"/>
            <a:ext cx="118781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Calibri (Body)"/>
              </a:rPr>
              <a:t>Index   </a:t>
            </a:r>
            <a:endParaRPr lang="fa-IR" sz="2800" b="1" dirty="0" smtClean="0">
              <a:solidFill>
                <a:srgbClr val="FF0000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Calibri (Body)"/>
              </a:rPr>
              <a:t>CREATE</a:t>
            </a:r>
            <a:r>
              <a:rPr lang="en-US" sz="32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alibri (Body)"/>
              </a:rPr>
              <a:t>INDEX</a:t>
            </a:r>
            <a:r>
              <a:rPr lang="en-US" sz="3200" b="1" dirty="0">
                <a:solidFill>
                  <a:prstClr val="black"/>
                </a:solidFill>
                <a:latin typeface="Calibri (Body)"/>
              </a:rPr>
              <a:t> AGE_INDX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00FF"/>
                </a:solidFill>
                <a:latin typeface="Calibri (Body)"/>
              </a:rPr>
              <a:t>ON</a:t>
            </a:r>
            <a:r>
              <a:rPr lang="en-US" sz="32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alibri (Body)"/>
              </a:rPr>
              <a:t>A</a:t>
            </a:r>
            <a:r>
              <a:rPr lang="en-US" sz="3200" b="1" dirty="0" smtClean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32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3200" b="1" dirty="0">
                <a:solidFill>
                  <a:prstClr val="black"/>
                </a:solidFill>
                <a:latin typeface="Calibri (Body)"/>
              </a:rPr>
              <a:t>Age</a:t>
            </a:r>
            <a:r>
              <a:rPr lang="en-US" sz="3200" b="1" dirty="0">
                <a:solidFill>
                  <a:srgbClr val="808080"/>
                </a:solidFill>
                <a:latin typeface="Calibri (Body)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764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196" y="292904"/>
            <a:ext cx="11845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حذف کردن با 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DROP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DROP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TABLE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Person</a:t>
            </a:r>
            <a:endParaRPr lang="fa-IR" sz="2400" b="1" dirty="0" smtClean="0">
              <a:solidFill>
                <a:prstClr val="black"/>
              </a:solidFill>
              <a:latin typeface="Calibri (Body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96" y="1565660"/>
            <a:ext cx="11845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DROP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INDEX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Customer</a:t>
            </a:r>
            <a:r>
              <a:rPr lang="en-US" sz="2400" b="1" dirty="0" err="1" smtClean="0">
                <a:solidFill>
                  <a:srgbClr val="FF0000"/>
                </a:solidFill>
                <a:latin typeface="Calibri (Body)"/>
              </a:rPr>
              <a:t>.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AGE_INDX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1645" y="2027325"/>
            <a:ext cx="2840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>
                <a:solidFill>
                  <a:srgbClr val="00B050"/>
                </a:solidFill>
                <a:latin typeface="Calibri (Body)"/>
                <a:cs typeface="B Titr" panose="00000700000000000000" pitchFamily="2" charset="-78"/>
              </a:rPr>
              <a:t>اسم جدول و اسم </a:t>
            </a:r>
            <a:r>
              <a:rPr lang="en-US" sz="2400" b="1" dirty="0">
                <a:solidFill>
                  <a:srgbClr val="00B050"/>
                </a:solidFill>
                <a:latin typeface="Calibri (Body)"/>
                <a:cs typeface="B Titr" panose="00000700000000000000" pitchFamily="2" charset="-78"/>
              </a:rPr>
              <a:t>Index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196" y="2719822"/>
            <a:ext cx="11845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DROP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CONSTRAINT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Person</a:t>
            </a:r>
            <a:endParaRPr lang="fa-IR" sz="2400" b="1" dirty="0" smtClean="0">
              <a:solidFill>
                <a:prstClr val="black"/>
              </a:solidFill>
              <a:latin typeface="Calibri (Body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181" y="3697412"/>
            <a:ext cx="266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>
                <a:solidFill>
                  <a:srgbClr val="00B050"/>
                </a:solidFill>
                <a:latin typeface="Calibri (Body)"/>
                <a:cs typeface="B Titr" panose="00000700000000000000" pitchFamily="2" charset="-78"/>
              </a:rPr>
              <a:t>اسم </a:t>
            </a:r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CONSTRAINT</a:t>
            </a:r>
            <a:endParaRPr lang="en-US" sz="2400" b="1" dirty="0">
              <a:solidFill>
                <a:srgbClr val="00B050"/>
              </a:solidFill>
              <a:latin typeface="Calibri (Body)"/>
              <a:cs typeface="B Titr" panose="00000700000000000000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3728" y="3181487"/>
            <a:ext cx="1690" cy="4670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5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844" y="508388"/>
            <a:ext cx="3453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alibri (Body)"/>
                <a:cs typeface="B Titr" panose="00000700000000000000" pitchFamily="2" charset="-78"/>
              </a:rPr>
              <a:t>DROP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  <a:cs typeface="B Titr" panose="00000700000000000000" pitchFamily="2" charset="-78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  <a:cs typeface="B Titr" panose="00000700000000000000" pitchFamily="2" charset="-78"/>
              </a:rPr>
              <a:t>DATABASE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  <a:cs typeface="B Titr" panose="00000700000000000000" pitchFamily="2" charset="-78"/>
              </a:rPr>
              <a:t> test</a:t>
            </a:r>
            <a:endParaRPr lang="en-US" sz="2400" b="1" dirty="0">
              <a:solidFill>
                <a:prstClr val="black"/>
              </a:solidFill>
              <a:latin typeface="Calibri (Body)"/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5351" y="508389"/>
            <a:ext cx="2178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>
                <a:solidFill>
                  <a:srgbClr val="FF0000"/>
                </a:solidFill>
                <a:cs typeface="B Titr" panose="00000700000000000000" pitchFamily="2" charset="-78"/>
              </a:rPr>
              <a:t>حذف کل دیتا بیس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845" y="2239748"/>
            <a:ext cx="4569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TRUNCATE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TABLE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Customer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8926718" y="2239748"/>
            <a:ext cx="3157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حذف محتوای جداول</a:t>
            </a:r>
            <a:endParaRPr lang="fa-IR" sz="2400" b="1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5825" y="2701413"/>
            <a:ext cx="132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>
                <a:solidFill>
                  <a:srgbClr val="00B050"/>
                </a:solidFill>
                <a:latin typeface="Calibri (Body)"/>
                <a:cs typeface="B Titr" panose="00000700000000000000" pitchFamily="2" charset="-78"/>
              </a:rPr>
              <a:t>اسم </a:t>
            </a:r>
            <a:r>
              <a:rPr lang="fa-IR" sz="2400" b="1" dirty="0" smtClean="0">
                <a:solidFill>
                  <a:srgbClr val="00B050"/>
                </a:solidFill>
                <a:latin typeface="Calibri (Body)"/>
                <a:cs typeface="B Titr" panose="00000700000000000000" pitchFamily="2" charset="-78"/>
              </a:rPr>
              <a:t>جدول</a:t>
            </a:r>
            <a:endParaRPr lang="en-US" sz="2400" b="1" dirty="0">
              <a:solidFill>
                <a:srgbClr val="00B050"/>
              </a:solidFill>
              <a:latin typeface="Calibri (Body)"/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7291" y="970053"/>
            <a:ext cx="1822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>
                <a:solidFill>
                  <a:srgbClr val="00B050"/>
                </a:solidFill>
                <a:latin typeface="Calibri (Body)"/>
                <a:cs typeface="B Titr" panose="00000700000000000000" pitchFamily="2" charset="-78"/>
              </a:rPr>
              <a:t>اسم </a:t>
            </a:r>
            <a:r>
              <a:rPr lang="fa-IR" sz="2400" b="1" dirty="0" smtClean="0">
                <a:solidFill>
                  <a:srgbClr val="00B050"/>
                </a:solidFill>
                <a:latin typeface="Calibri (Body)"/>
                <a:cs typeface="B Titr" panose="00000700000000000000" pitchFamily="2" charset="-78"/>
              </a:rPr>
              <a:t>پایگاه داده</a:t>
            </a:r>
            <a:endParaRPr lang="en-US" sz="2400" b="1" dirty="0">
              <a:solidFill>
                <a:srgbClr val="00B050"/>
              </a:solidFill>
              <a:latin typeface="Calibri (Body)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46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9846" y="226496"/>
            <a:ext cx="3428245" cy="1068149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ایجاد تغییر با </a:t>
            </a:r>
            <a:r>
              <a:rPr lang="en-US" sz="32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ALTER</a:t>
            </a:r>
          </a:p>
          <a:p>
            <a:pPr algn="r" rtl="1"/>
            <a:r>
              <a:rPr lang="fa-IR" sz="2800" b="1" dirty="0" smtClean="0">
                <a:solidFill>
                  <a:schemeClr val="tx2">
                    <a:lumMod val="50000"/>
                  </a:schemeClr>
                </a:solidFill>
                <a:cs typeface="B Titr" panose="00000700000000000000" pitchFamily="2" charset="-78"/>
              </a:rPr>
              <a:t>اول جدول ایجاد کنیم</a:t>
            </a:r>
            <a:endParaRPr lang="en-US" sz="2800" b="1" dirty="0">
              <a:solidFill>
                <a:schemeClr val="tx2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150" y="226497"/>
            <a:ext cx="111458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CREATE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TABLE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Customer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U_ID </a:t>
            </a:r>
            <a:r>
              <a:rPr lang="en-US" sz="2400" b="1" dirty="0" err="1">
                <a:solidFill>
                  <a:srgbClr val="0000FF"/>
                </a:solidFill>
                <a:latin typeface="Calibri (Body)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NULL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PRIMARY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KEY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,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FirstName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varchar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50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LastName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varchar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50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Age </a:t>
            </a:r>
            <a:r>
              <a:rPr lang="en-US" sz="2400" b="1" dirty="0" err="1">
                <a:solidFill>
                  <a:srgbClr val="0000FF"/>
                </a:solidFill>
                <a:latin typeface="Calibri (Body)"/>
              </a:rPr>
              <a:t>int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Address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varchar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255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Country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varchar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20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NULL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DEFAULT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'Iran'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,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City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varchar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20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CHECK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Age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&gt;=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18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),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CONSTRAINT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uc_customer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UNIQUE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Age</a:t>
            </a:r>
            <a:r>
              <a:rPr lang="en-US" sz="2400" b="1" dirty="0" err="1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LastName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03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609846" y="226496"/>
            <a:ext cx="3428245" cy="606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ایجاد تغییر با </a:t>
            </a:r>
            <a:r>
              <a:rPr lang="en-US" sz="36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ALTER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852" y="266995"/>
            <a:ext cx="7443128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ALTER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TABLE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Customer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DROP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CONSTRAINT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uc_customer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852" y="1918323"/>
            <a:ext cx="7443128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ALTER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TABLE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Customer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Add </a:t>
            </a:r>
            <a:r>
              <a:rPr lang="fa-IR" sz="2400" b="1" dirty="0" smtClean="0">
                <a:solidFill>
                  <a:srgbClr val="FF0000"/>
                </a:solidFill>
                <a:latin typeface="Calibri (Body)"/>
              </a:rPr>
              <a:t>اسم ستون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date</a:t>
            </a:r>
            <a:endParaRPr lang="fa-IR" sz="2400" b="1" dirty="0" smtClean="0">
              <a:solidFill>
                <a:srgbClr val="0000FF"/>
              </a:solidFill>
              <a:latin typeface="Calibri (Body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52" y="3403091"/>
            <a:ext cx="7443128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ALTER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TABLE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Customer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Add </a:t>
            </a:r>
            <a:r>
              <a:rPr lang="fa-IR" sz="2400" b="1" dirty="0" smtClean="0">
                <a:solidFill>
                  <a:srgbClr val="FF0000"/>
                </a:solidFill>
                <a:latin typeface="Calibri (Body)"/>
              </a:rPr>
              <a:t>اسم ستون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alibri (Body)"/>
              </a:rPr>
              <a:t>yers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852" y="5015741"/>
            <a:ext cx="11764156" cy="947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Alter table </a:t>
            </a:r>
            <a:r>
              <a:rPr lang="en-US" sz="2400" b="1" dirty="0">
                <a:latin typeface="Calibri (Body)"/>
              </a:rPr>
              <a:t>b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Drop</a:t>
            </a:r>
            <a:r>
              <a:rPr lang="en-US" sz="2400" b="1" dirty="0"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column</a:t>
            </a:r>
            <a:r>
              <a:rPr lang="fa-IR" sz="2400" b="1" dirty="0" smtClean="0">
                <a:latin typeface="Calibri (Body)"/>
              </a:rPr>
              <a:t> </a:t>
            </a:r>
            <a:r>
              <a:rPr lang="en-US" sz="2400" b="1" dirty="0">
                <a:latin typeface="Calibri (Body)"/>
              </a:rPr>
              <a:t>c</a:t>
            </a:r>
            <a:r>
              <a:rPr lang="en-US" sz="2400" b="1" dirty="0" smtClean="0">
                <a:latin typeface="Calibri (Body)"/>
              </a:rPr>
              <a:t>ity;</a:t>
            </a:r>
            <a:endParaRPr lang="fa-IR" sz="2400" b="1" dirty="0">
              <a:latin typeface="Calibri (Body)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45835" y="5093100"/>
            <a:ext cx="1953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حذف ستون ها</a:t>
            </a:r>
            <a:endParaRPr lang="fa-IR" sz="2400" b="1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18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609846" y="226496"/>
            <a:ext cx="3428245" cy="606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ایجاد تغییر با </a:t>
            </a:r>
            <a:r>
              <a:rPr lang="en-US" sz="36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ALTER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775" y="1217770"/>
            <a:ext cx="11613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8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a-IR" sz="28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fa-IR" sz="2800" b="1" dirty="0" smtClean="0">
                <a:solidFill>
                  <a:prstClr val="black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اسم جدول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8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fa-IR" sz="2800" b="1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a-IR" sz="2800" b="1" dirty="0" smtClean="0">
                <a:solidFill>
                  <a:prstClr val="black"/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اسم ستون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407" y="0"/>
            <a:ext cx="111188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CREATE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TABLE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Customer</a:t>
            </a:r>
            <a:r>
              <a:rPr lang="fa-IR" sz="2400" b="1" dirty="0" smtClean="0">
                <a:solidFill>
                  <a:prstClr val="black"/>
                </a:solidFill>
                <a:latin typeface="Calibri (Body)"/>
              </a:rPr>
              <a:t>  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(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U_ID  </a:t>
            </a:r>
            <a:r>
              <a:rPr lang="en-US" sz="2400" b="1" dirty="0" err="1" smtClean="0">
                <a:solidFill>
                  <a:srgbClr val="0000FF"/>
                </a:solidFill>
                <a:latin typeface="Calibri (Body)"/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NULL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PRIMARY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KEY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IDENTITY</a:t>
            </a:r>
            <a:r>
              <a:rPr lang="fa-IR" sz="2400" b="1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,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FirstName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varchar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50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)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LastName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varchar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50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)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Age </a:t>
            </a:r>
            <a:r>
              <a:rPr lang="en-US" sz="2400" b="1" dirty="0" err="1" smtClean="0">
                <a:solidFill>
                  <a:srgbClr val="0000FF"/>
                </a:solidFill>
                <a:latin typeface="Calibri (Body)"/>
              </a:rPr>
              <a:t>int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Address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varchar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255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)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City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varchar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20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)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NOT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NULL,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CHECK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Age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&gt;=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18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),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CONSTRAINT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uc_customer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UNIQUE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Age</a:t>
            </a:r>
            <a:r>
              <a:rPr lang="en-US" sz="2400" b="1" dirty="0" err="1" smtClean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LastName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)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)</a:t>
            </a:r>
            <a:endParaRPr lang="fa-IR" sz="2400" b="1" dirty="0" smtClean="0">
              <a:solidFill>
                <a:srgbClr val="808080"/>
              </a:solidFill>
              <a:latin typeface="Calibri (Body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3875" y="121290"/>
            <a:ext cx="7118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وارد کردن شماره به صورت اتوماتیک</a:t>
            </a:r>
            <a:endParaRPr lang="en-US" sz="2400" b="1" dirty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6225" y="1280292"/>
            <a:ext cx="6773173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alibri (Body)"/>
              </a:rPr>
              <a:t>u_id</a:t>
            </a:r>
            <a:r>
              <a:rPr lang="en-US" sz="2400" b="1" dirty="0" smtClean="0">
                <a:latin typeface="Calibri (Body)"/>
              </a:rPr>
              <a:t> </a:t>
            </a:r>
            <a:r>
              <a:rPr lang="en-US" sz="2400" b="1" dirty="0" err="1">
                <a:latin typeface="Calibri (Body)"/>
              </a:rPr>
              <a:t>int</a:t>
            </a:r>
            <a:r>
              <a:rPr lang="en-US" sz="2400" b="1" dirty="0">
                <a:latin typeface="Calibri (Body)"/>
              </a:rPr>
              <a:t> not null primary key 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identity</a:t>
            </a:r>
            <a:r>
              <a:rPr lang="en-US" sz="2400" b="1" dirty="0" smtClean="0">
                <a:latin typeface="Calibri (Body)"/>
              </a:rPr>
              <a:t>,</a:t>
            </a:r>
            <a:endParaRPr lang="fa-IR" sz="2400" b="1" dirty="0" smtClean="0">
              <a:latin typeface="Calibri (Body)"/>
            </a:endParaRPr>
          </a:p>
          <a:p>
            <a:r>
              <a:rPr lang="en-US" sz="2400" b="1" dirty="0" err="1">
                <a:latin typeface="Calibri (Body)"/>
              </a:rPr>
              <a:t>u_id</a:t>
            </a:r>
            <a:r>
              <a:rPr lang="en-US" sz="2400" b="1" dirty="0">
                <a:latin typeface="Calibri (Body)"/>
              </a:rPr>
              <a:t> </a:t>
            </a:r>
            <a:r>
              <a:rPr lang="en-US" sz="2400" b="1" dirty="0" err="1">
                <a:latin typeface="Calibri (Body)"/>
              </a:rPr>
              <a:t>int</a:t>
            </a:r>
            <a:r>
              <a:rPr lang="en-US" sz="2400" b="1" dirty="0">
                <a:latin typeface="Calibri (Body)"/>
              </a:rPr>
              <a:t> not null primary key 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</a:rPr>
              <a:t>auto_increment</a:t>
            </a:r>
            <a:r>
              <a:rPr lang="en-US" sz="2400" b="1" dirty="0" smtClean="0">
                <a:latin typeface="Calibri (Body)"/>
              </a:rPr>
              <a:t>,</a:t>
            </a:r>
            <a:endParaRPr lang="fa-IR" sz="2400" b="1" dirty="0">
              <a:latin typeface="Calibri (Body)"/>
            </a:endParaRPr>
          </a:p>
        </p:txBody>
      </p:sp>
      <p:cxnSp>
        <p:nvCxnSpPr>
          <p:cNvPr id="8" name="Curved Connector 7"/>
          <p:cNvCxnSpPr/>
          <p:nvPr/>
        </p:nvCxnSpPr>
        <p:spPr>
          <a:xfrm>
            <a:off x="6771992" y="893643"/>
            <a:ext cx="679010" cy="32062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906" y="335137"/>
            <a:ext cx="11560232" cy="621529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Calibri (Body)"/>
              </a:rPr>
              <a:t>create table </a:t>
            </a:r>
            <a:r>
              <a:rPr lang="en-US" sz="3200" b="1" dirty="0" smtClean="0">
                <a:latin typeface="Calibri (Body)"/>
              </a:rPr>
              <a:t>computer</a:t>
            </a:r>
          </a:p>
          <a:p>
            <a:pPr algn="l">
              <a:lnSpc>
                <a:spcPct val="100000"/>
              </a:lnSpc>
            </a:pPr>
            <a:r>
              <a:rPr lang="en-US" sz="3200" b="1" dirty="0" smtClean="0">
                <a:latin typeface="Calibri (Body)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 smtClean="0">
                <a:latin typeface="Calibri (Body)"/>
              </a:rPr>
              <a:t>u_id</a:t>
            </a:r>
            <a:r>
              <a:rPr lang="en-US" sz="3200" b="1" dirty="0" smtClean="0">
                <a:latin typeface="Calibri (Body)"/>
              </a:rPr>
              <a:t> </a:t>
            </a:r>
            <a:r>
              <a:rPr lang="en-US" sz="3200" b="1" dirty="0" err="1" smtClean="0">
                <a:latin typeface="Calibri (Body)"/>
              </a:rPr>
              <a:t>int</a:t>
            </a:r>
            <a:r>
              <a:rPr lang="en-US" sz="3200" b="1" dirty="0" smtClean="0">
                <a:latin typeface="Calibri (Body)"/>
              </a:rPr>
              <a:t>,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 smtClean="0">
                <a:latin typeface="Calibri (Body)"/>
              </a:rPr>
              <a:t>fristname</a:t>
            </a:r>
            <a:r>
              <a:rPr lang="en-US" sz="3200" b="1" dirty="0" smtClean="0">
                <a:latin typeface="Calibri (Body)"/>
              </a:rPr>
              <a:t> varchar(50),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 smtClean="0">
                <a:latin typeface="Calibri (Body)"/>
              </a:rPr>
              <a:t>lastname</a:t>
            </a:r>
            <a:r>
              <a:rPr lang="en-US" sz="3200" b="1" dirty="0" smtClean="0">
                <a:latin typeface="Calibri (Body)"/>
              </a:rPr>
              <a:t> varchar(50),</a:t>
            </a:r>
          </a:p>
          <a:p>
            <a:pPr algn="l">
              <a:lnSpc>
                <a:spcPct val="100000"/>
              </a:lnSpc>
            </a:pPr>
            <a:r>
              <a:rPr lang="en-US" sz="3200" b="1" dirty="0" smtClean="0">
                <a:latin typeface="Calibri (Body)"/>
              </a:rPr>
              <a:t>address varchar(255),</a:t>
            </a:r>
          </a:p>
          <a:p>
            <a:pPr algn="l">
              <a:lnSpc>
                <a:spcPct val="100000"/>
              </a:lnSpc>
            </a:pPr>
            <a:r>
              <a:rPr lang="en-US" sz="3200" b="1" dirty="0" smtClean="0">
                <a:latin typeface="Calibri (Body)"/>
              </a:rPr>
              <a:t>city varchar(30) </a:t>
            </a:r>
          </a:p>
          <a:p>
            <a:pPr algn="l">
              <a:lnSpc>
                <a:spcPct val="100000"/>
              </a:lnSpc>
            </a:pPr>
            <a:r>
              <a:rPr lang="en-US" sz="3200" b="1" dirty="0" smtClean="0">
                <a:latin typeface="Calibri (Body)"/>
              </a:rPr>
              <a:t>)</a:t>
            </a:r>
            <a:endParaRPr lang="en-US" sz="3200" b="1" dirty="0">
              <a:latin typeface="Calibri (Body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5029" y="335137"/>
            <a:ext cx="324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sz="2800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ایجاد </a:t>
            </a:r>
            <a:r>
              <a:rPr lang="fa-IR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جدول</a:t>
            </a: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04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906" y="335137"/>
            <a:ext cx="11560232" cy="621529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Calibri (Body)"/>
              </a:rPr>
              <a:t>Crud</a:t>
            </a:r>
          </a:p>
          <a:p>
            <a:pPr algn="l"/>
            <a:endParaRPr lang="en-US" b="1" dirty="0">
              <a:latin typeface="Calibri (Body)"/>
            </a:endParaRPr>
          </a:p>
          <a:p>
            <a:pPr algn="l"/>
            <a:r>
              <a:rPr lang="en-US" sz="3200" b="1" dirty="0" smtClean="0">
                <a:latin typeface="Calibri (Body)"/>
              </a:rPr>
              <a:t>C:create</a:t>
            </a:r>
          </a:p>
          <a:p>
            <a:pPr algn="l"/>
            <a:r>
              <a:rPr lang="en-US" sz="3200" b="1" dirty="0" smtClean="0">
                <a:latin typeface="Calibri (Body)"/>
              </a:rPr>
              <a:t>R:read</a:t>
            </a:r>
          </a:p>
          <a:p>
            <a:pPr algn="l"/>
            <a:r>
              <a:rPr lang="en-US" sz="3200" b="1" dirty="0" smtClean="0">
                <a:latin typeface="Calibri (Body)"/>
              </a:rPr>
              <a:t>U:update</a:t>
            </a:r>
          </a:p>
          <a:p>
            <a:pPr algn="l"/>
            <a:r>
              <a:rPr lang="en-US" sz="3200" b="1" dirty="0" smtClean="0">
                <a:latin typeface="Calibri (Body)"/>
              </a:rPr>
              <a:t>D:delete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5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906" y="1263808"/>
            <a:ext cx="11560232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INSERT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INTO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Customer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Values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'mohammad'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'mohammadi'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30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'iran,tehran,hafte 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</a:rPr>
              <a:t>tir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</a:rPr>
              <a:t>iran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</a:rPr>
              <a:t>tehran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808080"/>
              </a:solidFill>
              <a:latin typeface="Calibri (Body)"/>
            </a:endParaRPr>
          </a:p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tx2">
                    <a:lumMod val="50000"/>
                  </a:schemeClr>
                </a:solidFill>
                <a:latin typeface="Calibri (Body)"/>
                <a:cs typeface="B Titr" panose="00000700000000000000" pitchFamily="2" charset="-78"/>
              </a:rPr>
              <a:t>نکته: چون طبق دستوری اسلاید قبل اطلاعات وارد می کنیم و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libri (Body)"/>
                <a:cs typeface="B Titr" panose="00000700000000000000" pitchFamily="2" charset="-78"/>
              </a:rPr>
              <a:t>U_id</a:t>
            </a:r>
            <a:r>
              <a:rPr lang="fa-IR" sz="2000" b="1" dirty="0" smtClean="0">
                <a:solidFill>
                  <a:schemeClr val="tx2">
                    <a:lumMod val="50000"/>
                  </a:schemeClr>
                </a:solidFill>
                <a:latin typeface="Calibri (Body)"/>
                <a:cs typeface="B Titr" panose="00000700000000000000" pitchFamily="2" charset="-78"/>
              </a:rPr>
              <a:t> به صورت اتومات اضافه میشه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Calibri (Body)"/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271" y="521583"/>
            <a:ext cx="781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 (Body)"/>
                <a:cs typeface="B Titr" panose="00000700000000000000" pitchFamily="2" charset="-78"/>
              </a:rPr>
              <a:t>insert into  </a:t>
            </a:r>
            <a:r>
              <a:rPr lang="fa-IR" sz="2400" b="1" u="sng" dirty="0">
                <a:latin typeface="Calibri (Body)"/>
                <a:cs typeface="B Titr" panose="00000700000000000000" pitchFamily="2" charset="-78"/>
              </a:rPr>
              <a:t>اسم جدول </a:t>
            </a:r>
            <a:r>
              <a:rPr lang="en-US" sz="2400" b="1" dirty="0">
                <a:latin typeface="Calibri (Body)"/>
                <a:cs typeface="B Titr" panose="00000700000000000000" pitchFamily="2" charset="-78"/>
              </a:rPr>
              <a:t> </a:t>
            </a:r>
            <a:r>
              <a:rPr lang="fa-IR" sz="2400" b="1" dirty="0">
                <a:latin typeface="Calibri (Body)"/>
                <a:cs typeface="B Titr" panose="00000700000000000000" pitchFamily="2" charset="-78"/>
              </a:rPr>
              <a:t> </a:t>
            </a:r>
            <a:r>
              <a:rPr lang="en-US" sz="2400" b="1" dirty="0">
                <a:latin typeface="Calibri (Body)"/>
                <a:cs typeface="B Titr" panose="00000700000000000000" pitchFamily="2" charset="-78"/>
              </a:rPr>
              <a:t>values  ('</a:t>
            </a:r>
            <a:r>
              <a:rPr lang="fa-IR" sz="2400" b="1" dirty="0">
                <a:latin typeface="Calibri (Body)"/>
                <a:cs typeface="B Titr" panose="00000700000000000000" pitchFamily="2" charset="-78"/>
              </a:rPr>
              <a:t>     </a:t>
            </a:r>
            <a:r>
              <a:rPr lang="en-US" sz="2400" b="1" dirty="0">
                <a:latin typeface="Calibri (Body)"/>
                <a:cs typeface="B Titr" panose="00000700000000000000" pitchFamily="2" charset="-78"/>
              </a:rPr>
              <a:t>' , '</a:t>
            </a:r>
            <a:r>
              <a:rPr lang="fa-IR" sz="2400" b="1" dirty="0">
                <a:latin typeface="Calibri (Body)"/>
                <a:cs typeface="B Titr" panose="00000700000000000000" pitchFamily="2" charset="-78"/>
              </a:rPr>
              <a:t>     </a:t>
            </a:r>
            <a:r>
              <a:rPr lang="en-US" sz="2400" b="1" dirty="0">
                <a:latin typeface="Calibri (Body)"/>
                <a:cs typeface="B Titr" panose="00000700000000000000" pitchFamily="2" charset="-78"/>
              </a:rPr>
              <a:t>' , ….)  </a:t>
            </a:r>
            <a:r>
              <a:rPr lang="fa-IR" sz="2400" b="1" dirty="0">
                <a:latin typeface="Calibri (Body)"/>
                <a:cs typeface="B Titr" panose="00000700000000000000" pitchFamily="2" charset="-78"/>
              </a:rPr>
              <a:t>محتوا       </a:t>
            </a:r>
            <a:endParaRPr lang="en-US" sz="2400" b="1" dirty="0">
              <a:latin typeface="Calibri (Body)"/>
              <a:cs typeface="B Titr" panose="000007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906" y="3858232"/>
            <a:ext cx="11155048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INSERT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INTO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Customer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FirstName</a:t>
            </a:r>
            <a:r>
              <a:rPr lang="en-US" sz="2400" b="1" dirty="0" err="1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LastName</a:t>
            </a:r>
            <a:r>
              <a:rPr lang="en-US" sz="2400" b="1" dirty="0" err="1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Age</a:t>
            </a:r>
            <a:r>
              <a:rPr lang="en-US" sz="2400" b="1" dirty="0" err="1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>
                <a:solidFill>
                  <a:srgbClr val="0000FF"/>
                </a:solidFill>
                <a:latin typeface="Calibri (Body)"/>
              </a:rPr>
              <a:t>Address</a:t>
            </a:r>
            <a:r>
              <a:rPr lang="en-US" sz="2400" b="1" dirty="0" err="1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Country</a:t>
            </a:r>
            <a:r>
              <a:rPr lang="en-US" sz="2400" b="1" dirty="0" err="1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City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VALUES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'rashid'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'rashidi'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35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'iran,semnan'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'Iran'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'semnan'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87325" y="335137"/>
            <a:ext cx="324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دستور</a:t>
            </a:r>
            <a:r>
              <a:rPr lang="en-US" sz="2800" b="1" dirty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insert into </a:t>
            </a:r>
          </a:p>
        </p:txBody>
      </p:sp>
    </p:spTree>
    <p:extLst>
      <p:ext uri="{BB962C8B-B14F-4D97-AF65-F5344CB8AC3E}">
        <p14:creationId xmlns:p14="http://schemas.microsoft.com/office/powerpoint/2010/main" val="369194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532" y="311012"/>
            <a:ext cx="11761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عملیات خواندن</a:t>
            </a:r>
            <a:endParaRPr lang="en-US" sz="3200" b="1" dirty="0" smtClean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*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Customer  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531" y="1649187"/>
            <a:ext cx="117616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400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عملیات </a:t>
            </a:r>
            <a:r>
              <a:rPr lang="fa-IR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آپدیت</a:t>
            </a:r>
            <a:endParaRPr lang="en-US" sz="3200" b="1" dirty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FF"/>
                </a:solidFill>
                <a:latin typeface="Calibri (Body)"/>
              </a:rPr>
              <a:t>UPDATE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Customer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SET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Age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=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36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FirstName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</a:rPr>
              <a:t>naghi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LastName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</a:rPr>
              <a:t>Naghavi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WHERE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U_ID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=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5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530" y="4635871"/>
            <a:ext cx="11761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400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عملیات </a:t>
            </a:r>
            <a:r>
              <a:rPr lang="fa-IR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 حذف</a:t>
            </a:r>
            <a:endParaRPr lang="en-US" sz="3200" b="1" dirty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DELETE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Customer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WHERE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U_ID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=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13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11112" y="283850"/>
            <a:ext cx="3738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نمونه عملیات خواندن - 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Select</a:t>
            </a:r>
            <a:endParaRPr lang="en-US" sz="2400" b="1" dirty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960" y="5721326"/>
            <a:ext cx="6377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 smtClean="0">
                <a:latin typeface="Calibri (Body)"/>
              </a:rPr>
              <a:t> </a:t>
            </a:r>
            <a:r>
              <a:rPr lang="en-US" sz="2400" b="1" dirty="0">
                <a:latin typeface="Calibri (Body)"/>
              </a:rPr>
              <a:t>*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 smtClean="0">
                <a:latin typeface="Calibri (Body)"/>
              </a:rPr>
              <a:t> </a:t>
            </a:r>
            <a:r>
              <a:rPr lang="en-US" sz="2400" b="1" dirty="0">
                <a:latin typeface="Calibri (Body)"/>
              </a:rPr>
              <a:t>B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WHERE</a:t>
            </a:r>
            <a:r>
              <a:rPr lang="en-US" sz="2400" b="1" dirty="0" smtClean="0">
                <a:latin typeface="Calibri (Body)"/>
              </a:rPr>
              <a:t> </a:t>
            </a:r>
            <a:r>
              <a:rPr lang="en-US" sz="2400" b="1" dirty="0">
                <a:latin typeface="Calibri (Body)"/>
              </a:rPr>
              <a:t>city</a:t>
            </a:r>
            <a:r>
              <a:rPr lang="fa-IR" sz="2400" b="1" dirty="0">
                <a:latin typeface="Calibri (Body)"/>
              </a:rPr>
              <a:t>&lt; &gt;</a:t>
            </a:r>
            <a:r>
              <a:rPr lang="en-US" sz="2400" b="1" dirty="0">
                <a:latin typeface="Calibri (Body)"/>
              </a:rPr>
              <a:t> </a:t>
            </a:r>
            <a:r>
              <a:rPr lang="en-US" sz="2400" b="1" dirty="0" smtClean="0">
                <a:latin typeface="Calibri (Body)"/>
                <a:cs typeface="B Titr" panose="00000700000000000000" pitchFamily="2" charset="-78"/>
              </a:rPr>
              <a:t>'</a:t>
            </a:r>
            <a:r>
              <a:rPr lang="en-US" sz="2400" b="1" dirty="0" err="1" smtClean="0">
                <a:latin typeface="Calibri (Body)"/>
                <a:cs typeface="B Titr" panose="00000700000000000000" pitchFamily="2" charset="-78"/>
              </a:rPr>
              <a:t>tehran</a:t>
            </a:r>
            <a:r>
              <a:rPr lang="en-US" sz="2400" b="1" dirty="0" smtClean="0">
                <a:latin typeface="Calibri (Body)"/>
                <a:cs typeface="B Titr" panose="00000700000000000000" pitchFamily="2" charset="-78"/>
              </a:rPr>
              <a:t>'</a:t>
            </a:r>
            <a:endParaRPr lang="fa-IR" sz="2400" b="1" dirty="0">
              <a:latin typeface="Calibri (Body)"/>
              <a:cs typeface="B Titr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960" y="0"/>
            <a:ext cx="118600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city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u_id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endParaRPr lang="en-US" sz="2400" b="1" dirty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DISTINCT</a:t>
            </a:r>
            <a:r>
              <a:rPr lang="en-US" sz="2400" b="1" dirty="0">
                <a:solidFill>
                  <a:prstClr val="black"/>
                </a:solidFill>
              </a:rPr>
              <a:t> city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DISTINCT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firstname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endParaRPr lang="en-US" sz="2400" b="1" dirty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808080"/>
                </a:solidFill>
              </a:rPr>
              <a:t>*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WHERE</a:t>
            </a:r>
            <a:r>
              <a:rPr lang="en-US" sz="2400" b="1" dirty="0">
                <a:solidFill>
                  <a:prstClr val="black"/>
                </a:solidFill>
              </a:rPr>
              <a:t> City</a:t>
            </a:r>
            <a:r>
              <a:rPr lang="en-US" sz="2400" b="1" dirty="0">
                <a:solidFill>
                  <a:srgbClr val="808080"/>
                </a:solidFill>
              </a:rPr>
              <a:t>=</a:t>
            </a:r>
            <a:r>
              <a:rPr lang="en-US" sz="2400" b="1" dirty="0">
                <a:solidFill>
                  <a:srgbClr val="FF0000"/>
                </a:solidFill>
              </a:rPr>
              <a:t>'SEMNAN'</a:t>
            </a:r>
            <a:endParaRPr lang="en-US" sz="2400" b="1" dirty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808080"/>
                </a:solidFill>
              </a:rPr>
              <a:t>*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WHERE</a:t>
            </a:r>
            <a:r>
              <a:rPr lang="en-US" sz="2400" b="1" dirty="0">
                <a:solidFill>
                  <a:prstClr val="black"/>
                </a:solidFill>
              </a:rPr>
              <a:t> age </a:t>
            </a:r>
            <a:r>
              <a:rPr lang="en-US" sz="2400" b="1" dirty="0">
                <a:solidFill>
                  <a:srgbClr val="808080"/>
                </a:solidFill>
              </a:rPr>
              <a:t>BETWEEN</a:t>
            </a:r>
            <a:r>
              <a:rPr lang="en-US" sz="2400" b="1" dirty="0">
                <a:solidFill>
                  <a:prstClr val="black"/>
                </a:solidFill>
              </a:rPr>
              <a:t> 31 </a:t>
            </a:r>
            <a:r>
              <a:rPr lang="en-US" sz="2400" b="1" dirty="0">
                <a:solidFill>
                  <a:srgbClr val="808080"/>
                </a:solidFill>
              </a:rPr>
              <a:t>And</a:t>
            </a:r>
            <a:r>
              <a:rPr lang="en-US" sz="2400" b="1" dirty="0">
                <a:solidFill>
                  <a:prstClr val="black"/>
                </a:solidFill>
              </a:rPr>
              <a:t> 50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808080"/>
                </a:solidFill>
              </a:rPr>
              <a:t>*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WHERE</a:t>
            </a:r>
            <a:r>
              <a:rPr lang="en-US" sz="2400" b="1" dirty="0">
                <a:solidFill>
                  <a:prstClr val="black"/>
                </a:solidFill>
              </a:rPr>
              <a:t> age</a:t>
            </a:r>
            <a:r>
              <a:rPr lang="en-US" sz="2400" b="1" dirty="0">
                <a:solidFill>
                  <a:srgbClr val="808080"/>
                </a:solidFill>
              </a:rPr>
              <a:t>&gt;</a:t>
            </a:r>
            <a:r>
              <a:rPr lang="en-US" sz="2400" b="1" dirty="0">
                <a:solidFill>
                  <a:prstClr val="black"/>
                </a:solidFill>
              </a:rPr>
              <a:t>30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808080"/>
                </a:solidFill>
              </a:rPr>
              <a:t>*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WHERE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age</a:t>
            </a:r>
            <a:r>
              <a:rPr lang="en-US" sz="2400" b="1" dirty="0" smtClean="0">
                <a:solidFill>
                  <a:srgbClr val="808080"/>
                </a:solidFill>
              </a:rPr>
              <a:t>&lt;</a:t>
            </a:r>
            <a:r>
              <a:rPr lang="en-US" sz="2400" b="1" dirty="0" smtClean="0">
                <a:solidFill>
                  <a:prstClr val="black"/>
                </a:solidFill>
              </a:rPr>
              <a:t>30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31516" y="519241"/>
            <a:ext cx="1463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wildcard</a:t>
            </a:r>
            <a:endParaRPr lang="en-US" sz="2400" b="1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30989"/>
              </p:ext>
            </p:extLst>
          </p:nvPr>
        </p:nvGraphicFramePr>
        <p:xfrm>
          <a:off x="789709" y="1521403"/>
          <a:ext cx="9857168" cy="37831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71579">
                  <a:extLst>
                    <a:ext uri="{9D8B030D-6E8A-4147-A177-3AD203B41FA5}">
                      <a16:colId xmlns:a16="http://schemas.microsoft.com/office/drawing/2014/main" val="94520154"/>
                    </a:ext>
                  </a:extLst>
                </a:gridCol>
                <a:gridCol w="6085589">
                  <a:extLst>
                    <a:ext uri="{9D8B030D-6E8A-4147-A177-3AD203B41FA5}">
                      <a16:colId xmlns:a16="http://schemas.microsoft.com/office/drawing/2014/main" val="1532865569"/>
                    </a:ext>
                  </a:extLst>
                </a:gridCol>
              </a:tblGrid>
              <a:tr h="361718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tx1"/>
                          </a:solidFill>
                          <a:effectLst/>
                        </a:rPr>
                        <a:t>اپراتور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LIKE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8969" marR="8969" marT="8969" marB="896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ar-SA" sz="2000" b="1" dirty="0">
                          <a:solidFill>
                            <a:schemeClr val="tx1"/>
                          </a:solidFill>
                          <a:effectLst/>
                        </a:rPr>
                        <a:t>توضیحات - چه چیزی را پیدا می کند؟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B Titr" panose="00000700000000000000" pitchFamily="2" charset="-78"/>
                      </a:endParaRPr>
                    </a:p>
                  </a:txBody>
                  <a:tcPr marL="8969" marR="8969" marT="8969" marB="896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677696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</a:rPr>
                        <a:t>*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prstClr val="black"/>
                          </a:solidFill>
                        </a:rPr>
                        <a:t>pishva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where </a:t>
                      </a:r>
                      <a:r>
                        <a:rPr lang="en-US" sz="1800" dirty="0" smtClean="0">
                          <a:effectLst/>
                        </a:rPr>
                        <a:t>LIKE </a:t>
                      </a:r>
                      <a:r>
                        <a:rPr lang="en-US" sz="1800" dirty="0">
                          <a:effectLst/>
                        </a:rPr>
                        <a:t>'a%'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969" marR="8969" marT="8969" marB="8969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هر مقداری که با حرف</a:t>
                      </a:r>
                      <a:r>
                        <a:rPr lang="en-US" sz="1800" dirty="0">
                          <a:effectLst/>
                        </a:rPr>
                        <a:t> a </a:t>
                      </a:r>
                      <a:r>
                        <a:rPr lang="ar-SA" sz="1800" dirty="0">
                          <a:effectLst/>
                        </a:rPr>
                        <a:t>شروع شود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969" marR="8969" marT="8969" marB="8969" anchor="ctr"/>
                </a:tc>
                <a:extLst>
                  <a:ext uri="{0D108BD9-81ED-4DB2-BD59-A6C34878D82A}">
                    <a16:rowId xmlns:a16="http://schemas.microsoft.com/office/drawing/2014/main" val="928849325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</a:rPr>
                        <a:t>*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prstClr val="black"/>
                          </a:solidFill>
                        </a:rPr>
                        <a:t>pishva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where </a:t>
                      </a:r>
                      <a:r>
                        <a:rPr lang="en-US" sz="1800" dirty="0" smtClean="0">
                          <a:effectLst/>
                        </a:rPr>
                        <a:t>LIKE </a:t>
                      </a:r>
                      <a:r>
                        <a:rPr lang="en-US" sz="1800" dirty="0">
                          <a:effectLst/>
                        </a:rPr>
                        <a:t>'%a'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969" marR="8969" marT="8969" marB="8969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هر مقداری که با حرف</a:t>
                      </a:r>
                      <a:r>
                        <a:rPr lang="en-US" sz="1800" dirty="0">
                          <a:effectLst/>
                        </a:rPr>
                        <a:t> a </a:t>
                      </a:r>
                      <a:r>
                        <a:rPr lang="ar-SA" sz="1800" dirty="0">
                          <a:effectLst/>
                        </a:rPr>
                        <a:t>تمام شود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969" marR="8969" marT="8969" marB="8969" anchor="ctr"/>
                </a:tc>
                <a:extLst>
                  <a:ext uri="{0D108BD9-81ED-4DB2-BD59-A6C34878D82A}">
                    <a16:rowId xmlns:a16="http://schemas.microsoft.com/office/drawing/2014/main" val="3807132471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</a:rPr>
                        <a:t>*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prstClr val="black"/>
                          </a:solidFill>
                        </a:rPr>
                        <a:t>pishva</a:t>
                      </a:r>
                      <a:r>
                        <a:rPr lang="en-US" sz="180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FF"/>
                          </a:solidFill>
                        </a:rPr>
                        <a:t>where </a:t>
                      </a:r>
                      <a:r>
                        <a:rPr lang="en-US" sz="1800" smtClean="0">
                          <a:effectLst/>
                        </a:rPr>
                        <a:t>LIKE</a:t>
                      </a:r>
                      <a:r>
                        <a:rPr lang="en-US" sz="180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'%</a:t>
                      </a:r>
                      <a:r>
                        <a:rPr lang="en-US" sz="1800" dirty="0">
                          <a:effectLst/>
                        </a:rPr>
                        <a:t>or%'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969" marR="8969" marT="8969" marB="8969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هر مقداری که رشته ی</a:t>
                      </a:r>
                      <a:r>
                        <a:rPr lang="en-US" sz="1800" dirty="0">
                          <a:effectLst/>
                        </a:rPr>
                        <a:t>  "or" </a:t>
                      </a:r>
                      <a:r>
                        <a:rPr lang="ar-SA" sz="1800" dirty="0">
                          <a:effectLst/>
                        </a:rPr>
                        <a:t>را در خود داشته باشد (در هر جایش)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969" marR="8969" marT="8969" marB="8969" anchor="ctr"/>
                </a:tc>
                <a:extLst>
                  <a:ext uri="{0D108BD9-81ED-4DB2-BD59-A6C34878D82A}">
                    <a16:rowId xmlns:a16="http://schemas.microsoft.com/office/drawing/2014/main" val="2239624818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</a:rPr>
                        <a:t>*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prstClr val="black"/>
                          </a:solidFill>
                        </a:rPr>
                        <a:t>pishva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where </a:t>
                      </a:r>
                      <a:r>
                        <a:rPr lang="en-US" sz="1800" dirty="0" smtClean="0">
                          <a:effectLst/>
                        </a:rPr>
                        <a:t>LIKE </a:t>
                      </a:r>
                      <a:r>
                        <a:rPr lang="en-US" sz="1800" dirty="0">
                          <a:effectLst/>
                        </a:rPr>
                        <a:t>'_r%'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969" marR="8969" marT="8969" marB="8969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هر مقداری که حرف</a:t>
                      </a:r>
                      <a:r>
                        <a:rPr lang="en-US" sz="1800" dirty="0">
                          <a:effectLst/>
                        </a:rPr>
                        <a:t> r </a:t>
                      </a:r>
                      <a:r>
                        <a:rPr lang="ar-SA" sz="1800" dirty="0">
                          <a:effectLst/>
                        </a:rPr>
                        <a:t>را به عنوان کاراکتر دوم خود داشته باشد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969" marR="8969" marT="8969" marB="8969" anchor="ctr"/>
                </a:tc>
                <a:extLst>
                  <a:ext uri="{0D108BD9-81ED-4DB2-BD59-A6C34878D82A}">
                    <a16:rowId xmlns:a16="http://schemas.microsoft.com/office/drawing/2014/main" val="1052239390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</a:rPr>
                        <a:t>*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prstClr val="black"/>
                          </a:solidFill>
                        </a:rPr>
                        <a:t>pishva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where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LIKE 'a_%_%'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969" marR="8969" marT="8969" marB="8969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هر مقداری که حداقل 3 کاراکتر داشته و با حرف</a:t>
                      </a:r>
                      <a:r>
                        <a:rPr lang="en-US" sz="1800" dirty="0">
                          <a:effectLst/>
                        </a:rPr>
                        <a:t> a </a:t>
                      </a:r>
                      <a:r>
                        <a:rPr lang="ar-SA" sz="1800" dirty="0">
                          <a:effectLst/>
                        </a:rPr>
                        <a:t>شروع شود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969" marR="8969" marT="8969" marB="8969" anchor="ctr"/>
                </a:tc>
                <a:extLst>
                  <a:ext uri="{0D108BD9-81ED-4DB2-BD59-A6C34878D82A}">
                    <a16:rowId xmlns:a16="http://schemas.microsoft.com/office/drawing/2014/main" val="2789212456"/>
                  </a:ext>
                </a:extLst>
              </a:tr>
              <a:tr h="268364"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</a:rPr>
                        <a:t>*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prstClr val="black"/>
                          </a:solidFill>
                        </a:rPr>
                        <a:t>pishva</a:t>
                      </a:r>
                      <a:r>
                        <a:rPr lang="en-US" sz="18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where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LIKE '</a:t>
                      </a:r>
                      <a:r>
                        <a:rPr lang="en-US" sz="1800" dirty="0" err="1">
                          <a:effectLst/>
                        </a:rPr>
                        <a:t>a%o</a:t>
                      </a:r>
                      <a:r>
                        <a:rPr lang="en-US" sz="1800" dirty="0">
                          <a:effectLst/>
                        </a:rPr>
                        <a:t>'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969" marR="8969" marT="8969" marB="8969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هر مقداری که با</a:t>
                      </a:r>
                      <a:r>
                        <a:rPr lang="en-US" sz="1800" dirty="0">
                          <a:effectLst/>
                        </a:rPr>
                        <a:t> a </a:t>
                      </a:r>
                      <a:r>
                        <a:rPr lang="ar-SA" sz="1800" dirty="0">
                          <a:effectLst/>
                        </a:rPr>
                        <a:t>شروع شود و با</a:t>
                      </a:r>
                      <a:r>
                        <a:rPr lang="en-US" sz="1800" dirty="0">
                          <a:effectLst/>
                        </a:rPr>
                        <a:t> o </a:t>
                      </a:r>
                      <a:r>
                        <a:rPr lang="ar-SA" sz="1800" dirty="0">
                          <a:effectLst/>
                        </a:rPr>
                        <a:t>تمام شود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100" b="1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8969" marR="8969" marT="8969" marB="8969" anchor="ctr"/>
                </a:tc>
                <a:extLst>
                  <a:ext uri="{0D108BD9-81ED-4DB2-BD59-A6C34878D82A}">
                    <a16:rowId xmlns:a16="http://schemas.microsoft.com/office/drawing/2014/main" val="420594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1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175" y="297710"/>
            <a:ext cx="114647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select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*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pishva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prstClr val="black"/>
                </a:solidFill>
              </a:rPr>
              <a:t> city </a:t>
            </a:r>
            <a:r>
              <a:rPr lang="en-US" sz="2800" dirty="0">
                <a:solidFill>
                  <a:srgbClr val="808080"/>
                </a:solidFill>
              </a:rPr>
              <a:t>like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't%'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*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pishva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firstname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like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'%d'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*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prstClr val="black"/>
                </a:solidFill>
              </a:rPr>
              <a:t>  </a:t>
            </a:r>
            <a:r>
              <a:rPr lang="en-US" sz="2800" dirty="0" err="1">
                <a:solidFill>
                  <a:prstClr val="black"/>
                </a:solidFill>
              </a:rPr>
              <a:t>pishva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firstname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like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'%mi</a:t>
            </a:r>
            <a:r>
              <a:rPr lang="en-US" sz="2800" dirty="0" smtClean="0">
                <a:solidFill>
                  <a:srgbClr val="FF0000"/>
                </a:solidFill>
              </a:rPr>
              <a:t>%'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*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pishva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where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city </a:t>
            </a:r>
            <a:r>
              <a:rPr lang="en-US" sz="2800" dirty="0">
                <a:solidFill>
                  <a:srgbClr val="808080"/>
                </a:solidFill>
              </a:rPr>
              <a:t>LIKE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'[</a:t>
            </a:r>
            <a:r>
              <a:rPr lang="en-US" sz="2800" dirty="0" err="1">
                <a:solidFill>
                  <a:srgbClr val="FF0000"/>
                </a:solidFill>
              </a:rPr>
              <a:t>ovph</a:t>
            </a:r>
            <a:r>
              <a:rPr lang="en-US" sz="2800" dirty="0">
                <a:solidFill>
                  <a:srgbClr val="FF0000"/>
                </a:solidFill>
              </a:rPr>
              <a:t>]%'</a:t>
            </a:r>
            <a:r>
              <a:rPr lang="en-US" sz="2800" dirty="0">
                <a:solidFill>
                  <a:srgbClr val="808080"/>
                </a:solidFill>
              </a:rPr>
              <a:t>;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*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pishva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where</a:t>
            </a:r>
            <a:r>
              <a:rPr lang="en-US" sz="2800" dirty="0" smtClean="0"/>
              <a:t> </a:t>
            </a:r>
            <a:r>
              <a:rPr lang="en-US" sz="2800" dirty="0" err="1"/>
              <a:t>firstname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'[a-d</a:t>
            </a:r>
            <a:r>
              <a:rPr lang="en-US" sz="2800" dirty="0" smtClean="0">
                <a:solidFill>
                  <a:srgbClr val="FF0000"/>
                </a:solidFill>
              </a:rPr>
              <a:t>]___‘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pishva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'[!</a:t>
            </a:r>
            <a:r>
              <a:rPr lang="en-US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psd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]%'</a:t>
            </a:r>
            <a:endParaRPr lang="en-US" sz="2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85837" y="283850"/>
            <a:ext cx="1463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8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wildcard</a:t>
            </a:r>
            <a:endParaRPr lang="en-US" sz="2400" b="1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9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175" y="297710"/>
            <a:ext cx="11464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top</a:t>
            </a:r>
            <a:r>
              <a:rPr lang="en-US" sz="2400" b="1" dirty="0">
                <a:solidFill>
                  <a:prstClr val="black"/>
                </a:solidFill>
              </a:rPr>
              <a:t> 3 </a:t>
            </a:r>
            <a:r>
              <a:rPr lang="en-US" sz="2400" b="1" dirty="0">
                <a:solidFill>
                  <a:srgbClr val="808080"/>
                </a:solidFill>
              </a:rPr>
              <a:t>*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endParaRPr lang="en-US" sz="2400" b="1" dirty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TOP</a:t>
            </a:r>
            <a:r>
              <a:rPr lang="en-US" sz="2400" b="1" dirty="0">
                <a:solidFill>
                  <a:prstClr val="black"/>
                </a:solidFill>
              </a:rPr>
              <a:t> 50 </a:t>
            </a:r>
            <a:r>
              <a:rPr lang="en-US" sz="2400" b="1" dirty="0">
                <a:solidFill>
                  <a:srgbClr val="0000FF"/>
                </a:solidFill>
              </a:rPr>
              <a:t>PERCENT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808080"/>
                </a:solidFill>
              </a:rPr>
              <a:t>*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6084" y="1498039"/>
            <a:ext cx="1448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b="1" dirty="0" smtClean="0">
                <a:solidFill>
                  <a:srgbClr val="00B050"/>
                </a:solidFill>
                <a:latin typeface="Calibri (Body)"/>
                <a:cs typeface="B Titr" panose="00000700000000000000" pitchFamily="2" charset="-78"/>
              </a:rPr>
              <a:t>درصد</a:t>
            </a:r>
            <a:endParaRPr lang="en-US" sz="2400" b="1" dirty="0">
              <a:solidFill>
                <a:srgbClr val="00B050"/>
              </a:solidFill>
              <a:latin typeface="Calibri (Body)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29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06" y="546402"/>
            <a:ext cx="6489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SELECT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808080"/>
                </a:solidFill>
              </a:rPr>
              <a:t>*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0000FF"/>
                </a:solidFill>
              </a:rPr>
              <a:t>FROM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 err="1" smtClean="0"/>
              <a:t>pishva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</a:rPr>
              <a:t>ORDER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</a:rPr>
              <a:t>By</a:t>
            </a:r>
            <a:r>
              <a:rPr lang="en-US" sz="3200" b="1" dirty="0" smtClean="0">
                <a:solidFill>
                  <a:prstClr val="black"/>
                </a:solidFill>
              </a:rPr>
              <a:t> age</a:t>
            </a:r>
            <a:endParaRPr lang="en-US" sz="2400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40452" y="546402"/>
            <a:ext cx="2307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200" b="1" dirty="0">
                <a:solidFill>
                  <a:srgbClr val="FF0000"/>
                </a:solidFill>
                <a:latin typeface="Calibri (Body)"/>
              </a:rPr>
              <a:t>ASC,DESC</a:t>
            </a:r>
            <a:endParaRPr lang="en-US" sz="3200" b="1" dirty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95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1" t="26964" r="3205"/>
          <a:stretch/>
        </p:blipFill>
        <p:spPr>
          <a:xfrm>
            <a:off x="0" y="1752575"/>
            <a:ext cx="8008086" cy="5105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11594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Select</a:t>
            </a:r>
            <a:r>
              <a:rPr lang="en-US" sz="4000" b="1" dirty="0">
                <a:solidFill>
                  <a:prstClr val="black"/>
                </a:solidFill>
              </a:rPr>
              <a:t> </a:t>
            </a:r>
            <a:r>
              <a:rPr lang="en-US" sz="4000" b="1" dirty="0" err="1">
                <a:solidFill>
                  <a:prstClr val="black"/>
                </a:solidFill>
              </a:rPr>
              <a:t>p#</a:t>
            </a:r>
            <a:r>
              <a:rPr lang="en-US" sz="4000" b="1" dirty="0" err="1">
                <a:solidFill>
                  <a:srgbClr val="808080"/>
                </a:solidFill>
              </a:rPr>
              <a:t>,</a:t>
            </a:r>
            <a:r>
              <a:rPr lang="en-US" sz="4000" b="1" dirty="0" err="1">
                <a:solidFill>
                  <a:srgbClr val="FF00FF"/>
                </a:solidFill>
              </a:rPr>
              <a:t>sum</a:t>
            </a:r>
            <a:r>
              <a:rPr lang="en-US" sz="4000" b="1" dirty="0">
                <a:solidFill>
                  <a:srgbClr val="808080"/>
                </a:solidFill>
              </a:rPr>
              <a:t>(</a:t>
            </a:r>
            <a:r>
              <a:rPr lang="en-US" sz="4000" b="1" dirty="0" err="1">
                <a:solidFill>
                  <a:prstClr val="black"/>
                </a:solidFill>
              </a:rPr>
              <a:t>qty</a:t>
            </a:r>
            <a:r>
              <a:rPr lang="en-US" sz="4000" b="1" dirty="0">
                <a:solidFill>
                  <a:srgbClr val="808080"/>
                </a:solidFill>
              </a:rPr>
              <a:t>)</a:t>
            </a:r>
            <a:r>
              <a:rPr lang="en-US" sz="4000" b="1" dirty="0">
                <a:solidFill>
                  <a:prstClr val="black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as</a:t>
            </a:r>
            <a:r>
              <a:rPr lang="en-US" sz="4000" b="1" dirty="0">
                <a:solidFill>
                  <a:prstClr val="black"/>
                </a:solidFill>
              </a:rPr>
              <a:t> </a:t>
            </a:r>
            <a:r>
              <a:rPr lang="en-US" sz="4000" b="1" dirty="0" err="1">
                <a:solidFill>
                  <a:prstClr val="black"/>
                </a:solidFill>
              </a:rPr>
              <a:t>total_qty</a:t>
            </a:r>
            <a:r>
              <a:rPr lang="en-US" sz="4000" b="1" dirty="0">
                <a:solidFill>
                  <a:prstClr val="black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from</a:t>
            </a:r>
            <a:r>
              <a:rPr lang="en-US" sz="4000" b="1" dirty="0">
                <a:solidFill>
                  <a:prstClr val="black"/>
                </a:solidFill>
              </a:rPr>
              <a:t> </a:t>
            </a:r>
            <a:r>
              <a:rPr lang="en-US" sz="4000" b="1" dirty="0" err="1">
                <a:solidFill>
                  <a:prstClr val="black"/>
                </a:solidFill>
              </a:rPr>
              <a:t>spj</a:t>
            </a:r>
            <a:r>
              <a:rPr lang="en-US" sz="4000" b="1" dirty="0">
                <a:solidFill>
                  <a:prstClr val="black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group</a:t>
            </a:r>
            <a:r>
              <a:rPr lang="en-US" sz="4000" b="1" dirty="0">
                <a:solidFill>
                  <a:prstClr val="black"/>
                </a:solidFill>
              </a:rPr>
              <a:t> </a:t>
            </a:r>
            <a:r>
              <a:rPr lang="en-US" sz="4000" b="1" dirty="0">
                <a:solidFill>
                  <a:srgbClr val="0000FF"/>
                </a:solidFill>
              </a:rPr>
              <a:t>by</a:t>
            </a:r>
            <a:r>
              <a:rPr lang="en-US" sz="4000" b="1" dirty="0">
                <a:solidFill>
                  <a:prstClr val="black"/>
                </a:solidFill>
              </a:rPr>
              <a:t> p#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53092" y="295119"/>
            <a:ext cx="1875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group by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174" y="135802"/>
            <a:ext cx="11754416" cy="2554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800" b="1" dirty="0" smtClean="0"/>
              <a:t> </a:t>
            </a:r>
            <a:r>
              <a:rPr lang="en-US" sz="2800" b="1" dirty="0" err="1"/>
              <a:t>lastname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00FF"/>
                </a:solidFill>
              </a:rPr>
              <a:t>FROM</a:t>
            </a:r>
            <a:r>
              <a:rPr lang="en-US" sz="2800" b="1" dirty="0"/>
              <a:t> </a:t>
            </a:r>
            <a:r>
              <a:rPr lang="en-US" sz="2800" b="1" dirty="0" err="1"/>
              <a:t>pishva</a:t>
            </a:r>
            <a:endParaRPr lang="en-US" sz="2800" b="1" dirty="0"/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0000FF"/>
                </a:solidFill>
              </a:rPr>
              <a:t>UNION</a:t>
            </a:r>
            <a:r>
              <a:rPr lang="en-US" sz="2800" b="1" dirty="0"/>
              <a:t>   </a:t>
            </a:r>
            <a:r>
              <a:rPr lang="en-US" sz="2800" b="1" dirty="0" smtClean="0">
                <a:solidFill>
                  <a:srgbClr val="FF0000"/>
                </a:solidFill>
              </a:rPr>
              <a:t>---- </a:t>
            </a:r>
            <a:r>
              <a:rPr lang="en-US" sz="2800" b="1" dirty="0">
                <a:solidFill>
                  <a:srgbClr val="FF0000"/>
                </a:solidFill>
              </a:rPr>
              <a:t>UNION</a:t>
            </a:r>
            <a:r>
              <a:rPr lang="en-US" sz="2800" b="1" dirty="0" smtClean="0">
                <a:solidFill>
                  <a:srgbClr val="FF0000"/>
                </a:solidFill>
              </a:rPr>
              <a:t> ALL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800" b="1" dirty="0" smtClean="0"/>
              <a:t> </a:t>
            </a:r>
            <a:r>
              <a:rPr lang="en-US" sz="2800" b="1" dirty="0" err="1"/>
              <a:t>firstname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00FF"/>
                </a:solidFill>
              </a:rPr>
              <a:t>FROM</a:t>
            </a:r>
            <a:r>
              <a:rPr lang="en-US" sz="2800" b="1" dirty="0"/>
              <a:t> </a:t>
            </a:r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053092" y="295119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UNION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906" y="335137"/>
            <a:ext cx="11560232" cy="62152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a-IR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یکسری محدودیت ها ایجاد کنیم</a:t>
            </a: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  <a:p>
            <a:pPr>
              <a:lnSpc>
                <a:spcPct val="100000"/>
              </a:lnSpc>
            </a:pPr>
            <a:endParaRPr lang="fa-IR" b="1" dirty="0" smtClean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Not Null</a:t>
            </a:r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Unique</a:t>
            </a:r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Primary Key</a:t>
            </a:r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Foreign Key</a:t>
            </a:r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Check</a:t>
            </a:r>
          </a:p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Default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397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1101"/>
            <a:ext cx="12192000" cy="6394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  </a:t>
            </a:r>
            <a:r>
              <a:rPr lang="fa-IR" sz="28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ایجاد </a:t>
            </a:r>
            <a:r>
              <a:rPr lang="en-US" sz="28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Backup</a:t>
            </a:r>
            <a:endParaRPr lang="fa-IR" sz="2400" b="1" dirty="0" smtClean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INTO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pishva_Backup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pishva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age</a:t>
            </a:r>
            <a:endParaRPr lang="en-US" sz="2400" b="1" dirty="0">
              <a:solidFill>
                <a:srgbClr val="FF0000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INTO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pishva_age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pishva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INTO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pishva_city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pishva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where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city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</a:rPr>
              <a:t>tehran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2196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4529"/>
            <a:ext cx="1219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مثال برای </a:t>
            </a:r>
            <a:r>
              <a:rPr lang="en-US" sz="32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Where</a:t>
            </a:r>
            <a:r>
              <a:rPr lang="en-US" sz="32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</a:t>
            </a:r>
          </a:p>
          <a:p>
            <a:pPr rtl="1"/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*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pishva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Where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city 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=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 smtClean="0">
                <a:solidFill>
                  <a:srgbClr val="FF0000"/>
                </a:solidFill>
                <a:latin typeface="Calibri (Body)"/>
              </a:rPr>
              <a:t>tehran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or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 </a:t>
            </a:r>
            <a:r>
              <a:rPr lang="en-US" sz="2400" b="1" dirty="0" smtClean="0">
                <a:latin typeface="Calibri (Body)"/>
              </a:rPr>
              <a:t>city=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 smtClean="0">
                <a:solidFill>
                  <a:srgbClr val="FF0000"/>
                </a:solidFill>
                <a:latin typeface="Calibri (Body)"/>
              </a:rPr>
              <a:t>qom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'</a:t>
            </a:r>
          </a:p>
          <a:p>
            <a:pPr rtl="1"/>
            <a:endParaRPr lang="en-US" sz="2400" b="1" dirty="0" smtClean="0">
              <a:solidFill>
                <a:srgbClr val="FF0000"/>
              </a:solidFill>
              <a:latin typeface="Calibri (Body)"/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/>
              <a:t> *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/>
              <a:t> </a:t>
            </a:r>
            <a:r>
              <a:rPr lang="en-US" sz="2400" b="1" dirty="0" err="1"/>
              <a:t>pishva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Where</a:t>
            </a:r>
            <a:r>
              <a:rPr lang="en-US" sz="2400" b="1" dirty="0"/>
              <a:t> city='</a:t>
            </a:r>
            <a:r>
              <a:rPr lang="en-US" sz="2400" b="1" dirty="0" err="1">
                <a:solidFill>
                  <a:srgbClr val="FF0000"/>
                </a:solidFill>
              </a:rPr>
              <a:t>tehran</a:t>
            </a:r>
            <a:r>
              <a:rPr lang="en-US" sz="2400" b="1" dirty="0"/>
              <a:t>' </a:t>
            </a:r>
            <a:r>
              <a:rPr lang="en-US" sz="2400" b="1" dirty="0" smtClean="0">
                <a:solidFill>
                  <a:srgbClr val="0000FF"/>
                </a:solidFill>
              </a:rPr>
              <a:t>and</a:t>
            </a:r>
            <a:r>
              <a:rPr lang="en-US" sz="2400" b="1" dirty="0" smtClean="0"/>
              <a:t> </a:t>
            </a:r>
            <a:r>
              <a:rPr lang="en-US" sz="2400" b="1" dirty="0"/>
              <a:t>address</a:t>
            </a:r>
            <a:r>
              <a:rPr lang="en-US" sz="2400" b="1" dirty="0" smtClean="0"/>
              <a:t>='</a:t>
            </a:r>
            <a:r>
              <a:rPr lang="en-US" sz="2400" b="1" dirty="0" err="1" smtClean="0">
                <a:solidFill>
                  <a:srgbClr val="FF0000"/>
                </a:solidFill>
              </a:rPr>
              <a:t>varamin</a:t>
            </a:r>
            <a:r>
              <a:rPr lang="en-US" sz="2400" b="1" dirty="0" smtClean="0"/>
              <a:t>'</a:t>
            </a:r>
            <a:endParaRPr lang="en-US" sz="2400" b="1" dirty="0"/>
          </a:p>
          <a:p>
            <a:r>
              <a:rPr lang="en-US" sz="2400" dirty="0"/>
              <a:t> 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*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pishva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Where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city </a:t>
            </a:r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IN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</a:rPr>
              <a:t>tehran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 smtClean="0">
                <a:solidFill>
                  <a:srgbClr val="FF0000"/>
                </a:solidFill>
                <a:latin typeface="Calibri (Body)"/>
              </a:rPr>
              <a:t>qom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20994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*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pishva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Where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city  </a:t>
            </a:r>
            <a:r>
              <a:rPr lang="en-US" sz="2400" b="1" dirty="0" smtClean="0">
                <a:solidFill>
                  <a:srgbClr val="00B050"/>
                </a:solidFill>
                <a:latin typeface="Calibri (Body)"/>
              </a:rPr>
              <a:t>LIKE 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'</a:t>
            </a:r>
            <a:r>
              <a:rPr lang="en-US" sz="2400" b="1" dirty="0" err="1" smtClean="0">
                <a:solidFill>
                  <a:srgbClr val="FF0000"/>
                </a:solidFill>
                <a:latin typeface="Calibri (Body)"/>
              </a:rPr>
              <a:t>te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____'</a:t>
            </a:r>
            <a:endParaRPr lang="en-US" sz="2400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93426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808080"/>
                </a:solidFill>
                <a:latin typeface="Calibri (Body)"/>
              </a:rPr>
              <a:t>*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pishva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Where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city </a:t>
            </a:r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NOT LIKE 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'__</a:t>
            </a:r>
            <a:r>
              <a:rPr lang="en-US" sz="2400" b="1" dirty="0" err="1">
                <a:solidFill>
                  <a:srgbClr val="FF0000"/>
                </a:solidFill>
                <a:latin typeface="Calibri (Body)"/>
              </a:rPr>
              <a:t>hr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__'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925827"/>
            <a:ext cx="6096000" cy="14933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00FF"/>
                </a:solidFill>
              </a:rPr>
              <a:t>select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808080"/>
                </a:solidFill>
              </a:rPr>
              <a:t>*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0000FF"/>
                </a:solidFill>
              </a:rPr>
              <a:t>from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 err="1">
                <a:solidFill>
                  <a:prstClr val="black"/>
                </a:solidFill>
              </a:rPr>
              <a:t>pishva</a:t>
            </a:r>
            <a:endParaRPr lang="en-US" sz="3200" b="1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00FF"/>
                </a:solidFill>
              </a:rPr>
              <a:t>where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 err="1">
                <a:solidFill>
                  <a:prstClr val="black"/>
                </a:solidFill>
              </a:rPr>
              <a:t>firstname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808080"/>
                </a:solidFill>
              </a:rPr>
              <a:t>like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'[^a-d</a:t>
            </a:r>
            <a:r>
              <a:rPr lang="en-US" sz="3200" b="1" dirty="0" smtClean="0">
                <a:solidFill>
                  <a:srgbClr val="FF0000"/>
                </a:solidFill>
              </a:rPr>
              <a:t>]___'</a:t>
            </a:r>
            <a:r>
              <a:rPr lang="en-US" sz="3200" b="1" dirty="0" smtClean="0">
                <a:solidFill>
                  <a:srgbClr val="808080"/>
                </a:solidFill>
              </a:rPr>
              <a:t>;</a:t>
            </a:r>
            <a:endParaRPr lang="en-US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273480" y="-85290"/>
            <a:ext cx="6996820" cy="3570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a-IR" dirty="0" smtClean="0"/>
          </a:p>
          <a:p>
            <a:pPr algn="l"/>
            <a:r>
              <a:rPr lang="en-US" b="1" dirty="0" smtClean="0">
                <a:solidFill>
                  <a:srgbClr val="0000FF"/>
                </a:solidFill>
                <a:latin typeface="Calibri (Body)"/>
              </a:rPr>
              <a:t>create table</a:t>
            </a:r>
            <a:r>
              <a:rPr lang="en-US" b="1" dirty="0" smtClean="0">
                <a:latin typeface="Calibri (Body)"/>
              </a:rPr>
              <a:t> orders</a:t>
            </a:r>
          </a:p>
          <a:p>
            <a:pPr algn="l"/>
            <a:r>
              <a:rPr lang="en-US" b="1" dirty="0" smtClean="0">
                <a:latin typeface="Calibri (Body)"/>
              </a:rPr>
              <a:t>(</a:t>
            </a:r>
          </a:p>
          <a:p>
            <a:pPr algn="l"/>
            <a:r>
              <a:rPr lang="en-US" b="1" dirty="0" smtClean="0">
                <a:latin typeface="Calibri (Body)"/>
              </a:rPr>
              <a:t>id </a:t>
            </a:r>
            <a:r>
              <a:rPr lang="en-US" b="1" dirty="0" err="1" smtClean="0">
                <a:latin typeface="Calibri (Body)"/>
              </a:rPr>
              <a:t>int</a:t>
            </a:r>
            <a:r>
              <a:rPr lang="en-US" b="1" dirty="0" smtClean="0">
                <a:latin typeface="Calibri (Body)"/>
              </a:rPr>
              <a:t> not null primary key,</a:t>
            </a:r>
          </a:p>
          <a:p>
            <a:pPr algn="l"/>
            <a:r>
              <a:rPr lang="en-US" b="1" dirty="0" err="1" smtClean="0">
                <a:latin typeface="Calibri (Body)"/>
              </a:rPr>
              <a:t>u_id</a:t>
            </a:r>
            <a:r>
              <a:rPr lang="en-US" b="1" dirty="0" smtClean="0">
                <a:latin typeface="Calibri (Body)"/>
              </a:rPr>
              <a:t> </a:t>
            </a:r>
            <a:r>
              <a:rPr lang="en-US" b="1" dirty="0" err="1" smtClean="0">
                <a:latin typeface="Calibri (Body)"/>
              </a:rPr>
              <a:t>int</a:t>
            </a:r>
            <a:r>
              <a:rPr lang="en-US" b="1" dirty="0" smtClean="0">
                <a:latin typeface="Calibri (Body)"/>
              </a:rPr>
              <a:t>,</a:t>
            </a:r>
            <a:endParaRPr lang="fa-IR" b="1" dirty="0" smtClean="0">
              <a:latin typeface="Calibri (Body)"/>
            </a:endParaRPr>
          </a:p>
          <a:p>
            <a:pPr algn="l"/>
            <a:r>
              <a:rPr lang="en-US" b="1" dirty="0" smtClean="0">
                <a:latin typeface="Calibri (Body)"/>
              </a:rPr>
              <a:t>price </a:t>
            </a:r>
            <a:r>
              <a:rPr lang="en-US" b="1" dirty="0" err="1" smtClean="0">
                <a:latin typeface="Calibri (Body)"/>
              </a:rPr>
              <a:t>int</a:t>
            </a:r>
            <a:r>
              <a:rPr lang="en-US" b="1" dirty="0" smtClean="0">
                <a:latin typeface="Calibri (Body)"/>
              </a:rPr>
              <a:t>,</a:t>
            </a:r>
          </a:p>
          <a:p>
            <a:pPr algn="l"/>
            <a:r>
              <a:rPr lang="en-US" b="1" dirty="0" smtClean="0">
                <a:latin typeface="Calibri (Body)"/>
              </a:rPr>
              <a:t>foreign key(</a:t>
            </a:r>
            <a:r>
              <a:rPr lang="en-US" b="1" dirty="0" err="1" smtClean="0">
                <a:latin typeface="Calibri (Body)"/>
              </a:rPr>
              <a:t>u_id</a:t>
            </a:r>
            <a:r>
              <a:rPr lang="en-US" b="1" dirty="0" smtClean="0">
                <a:latin typeface="Calibri (Body)"/>
              </a:rPr>
              <a:t>) references persons (</a:t>
            </a:r>
            <a:r>
              <a:rPr lang="en-US" b="1" dirty="0" err="1" smtClean="0">
                <a:latin typeface="Calibri (Body)"/>
              </a:rPr>
              <a:t>u_id</a:t>
            </a:r>
            <a:r>
              <a:rPr lang="en-US" b="1" dirty="0" smtClean="0">
                <a:latin typeface="Calibri (Body)"/>
              </a:rPr>
              <a:t>)</a:t>
            </a:r>
          </a:p>
          <a:p>
            <a:pPr algn="l"/>
            <a:r>
              <a:rPr lang="en-US" b="1" dirty="0" smtClean="0">
                <a:latin typeface="Calibri (Body)"/>
              </a:rPr>
              <a:t>)</a:t>
            </a:r>
            <a:endParaRPr lang="en-US" b="1" dirty="0">
              <a:latin typeface="Calibri (Body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906" y="3995678"/>
            <a:ext cx="11473758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/>
              <a:t> </a:t>
            </a:r>
            <a:r>
              <a:rPr lang="en-US" sz="2400" b="1" dirty="0" err="1"/>
              <a:t>persons.firstname</a:t>
            </a:r>
            <a:r>
              <a:rPr lang="en-US" sz="2400" b="1" dirty="0"/>
              <a:t> , </a:t>
            </a:r>
            <a:r>
              <a:rPr lang="en-US" sz="2400" b="1" dirty="0" err="1"/>
              <a:t>persons.lastname</a:t>
            </a:r>
            <a:r>
              <a:rPr lang="en-US" sz="2400" b="1" dirty="0"/>
              <a:t> , </a:t>
            </a:r>
            <a:r>
              <a:rPr lang="en-US" sz="2400" b="1" dirty="0" err="1" smtClean="0"/>
              <a:t>orders.price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/>
              <a:t> persons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inner join </a:t>
            </a:r>
            <a:r>
              <a:rPr lang="en-US" sz="2400" b="1" dirty="0"/>
              <a:t>orders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on</a:t>
            </a:r>
            <a:r>
              <a:rPr lang="en-US" sz="2400" b="1" dirty="0" smtClean="0"/>
              <a:t> </a:t>
            </a:r>
            <a:r>
              <a:rPr lang="en-US" sz="2400" b="1" dirty="0" err="1"/>
              <a:t>persons.u_id</a:t>
            </a:r>
            <a:r>
              <a:rPr lang="en-US" sz="2400" b="1" dirty="0"/>
              <a:t>=</a:t>
            </a:r>
            <a:r>
              <a:rPr lang="en-US" sz="2400" b="1" dirty="0" err="1"/>
              <a:t>orders.u_id</a:t>
            </a:r>
            <a:endParaRPr lang="en-US" sz="24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1906" y="335137"/>
            <a:ext cx="5098280" cy="366054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b="1" dirty="0" smtClean="0">
                <a:solidFill>
                  <a:srgbClr val="0000FF"/>
                </a:solidFill>
                <a:latin typeface="Calibri (Body)"/>
              </a:rPr>
              <a:t>create </a:t>
            </a:r>
            <a:r>
              <a:rPr lang="en-US" b="1" dirty="0">
                <a:solidFill>
                  <a:srgbClr val="0000FF"/>
                </a:solidFill>
                <a:latin typeface="Calibri (Body)"/>
              </a:rPr>
              <a:t>table </a:t>
            </a:r>
            <a:r>
              <a:rPr lang="en-US" b="1" dirty="0" smtClean="0">
                <a:latin typeface="Calibri (Body)"/>
              </a:rPr>
              <a:t>persons</a:t>
            </a:r>
            <a:endParaRPr lang="en-US" b="1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b="1" dirty="0" smtClean="0">
                <a:latin typeface="Calibri (Body)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b="1" dirty="0" err="1" smtClean="0">
                <a:latin typeface="Calibri (Body)"/>
              </a:rPr>
              <a:t>u_id</a:t>
            </a:r>
            <a:r>
              <a:rPr lang="en-US" b="1" dirty="0" smtClean="0">
                <a:latin typeface="Calibri (Body)"/>
              </a:rPr>
              <a:t> </a:t>
            </a:r>
            <a:r>
              <a:rPr lang="en-US" b="1" dirty="0" err="1">
                <a:latin typeface="Calibri (Body)"/>
              </a:rPr>
              <a:t>int</a:t>
            </a:r>
            <a:r>
              <a:rPr lang="en-US" b="1" dirty="0">
                <a:latin typeface="Calibri (Body)"/>
              </a:rPr>
              <a:t> not null primary key,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Calibri (Body)"/>
              </a:rPr>
              <a:t>firstname</a:t>
            </a:r>
            <a:r>
              <a:rPr lang="en-US" b="1" dirty="0">
                <a:latin typeface="Calibri (Body)"/>
              </a:rPr>
              <a:t> varchar(50) not null,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Calibri (Body)"/>
              </a:rPr>
              <a:t>lastname</a:t>
            </a:r>
            <a:r>
              <a:rPr lang="en-US" b="1" dirty="0">
                <a:latin typeface="Calibri (Body)"/>
              </a:rPr>
              <a:t> varchar(50) not null,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Calibri (Body)"/>
              </a:rPr>
              <a:t>address varchar(255) not null,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Calibri (Body)"/>
              </a:rPr>
              <a:t>city varchar(30) not null,</a:t>
            </a:r>
          </a:p>
          <a:p>
            <a:pPr algn="l">
              <a:lnSpc>
                <a:spcPct val="100000"/>
              </a:lnSpc>
            </a:pPr>
            <a:r>
              <a:rPr lang="en-US" b="1" dirty="0" smtClean="0">
                <a:latin typeface="Calibri (Body)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9265423" y="335137"/>
            <a:ext cx="1699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ایجاد کلید خارجی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3610" y="335137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0000"/>
              </a:lnSpc>
            </a:pPr>
            <a:r>
              <a:rPr lang="fa-IR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ایجاد کلید </a:t>
            </a:r>
            <a:r>
              <a:rPr lang="fa-IR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اصلی</a:t>
            </a:r>
            <a:endParaRPr lang="fa-IR" b="1" dirty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4726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2318" y="262550"/>
            <a:ext cx="114737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LEFT </a:t>
            </a: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JOIN</a:t>
            </a:r>
            <a:r>
              <a:rPr lang="fa-IR" sz="2400" b="1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fa-IR" sz="24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– پیوند از سمت چپ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/>
              <a:t> </a:t>
            </a:r>
            <a:r>
              <a:rPr lang="en-US" sz="2400" b="1" dirty="0" err="1"/>
              <a:t>persons.firstname</a:t>
            </a:r>
            <a:r>
              <a:rPr lang="en-US" sz="2400" b="1" dirty="0"/>
              <a:t> , </a:t>
            </a:r>
            <a:r>
              <a:rPr lang="en-US" sz="2400" b="1" dirty="0" err="1"/>
              <a:t>persons.lastname</a:t>
            </a:r>
            <a:r>
              <a:rPr lang="en-US" sz="2400" b="1" dirty="0"/>
              <a:t> , </a:t>
            </a:r>
            <a:r>
              <a:rPr lang="en-US" sz="2400" b="1" dirty="0" err="1"/>
              <a:t>orders.price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/>
              <a:t> persons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left </a:t>
            </a:r>
            <a:r>
              <a:rPr lang="en-US" sz="2400" b="1" dirty="0">
                <a:solidFill>
                  <a:srgbClr val="0000FF"/>
                </a:solidFill>
              </a:rPr>
              <a:t>join </a:t>
            </a:r>
            <a:r>
              <a:rPr lang="en-US" sz="2400" b="1" dirty="0"/>
              <a:t>orders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on</a:t>
            </a:r>
            <a:r>
              <a:rPr lang="en-US" sz="2400" b="1" dirty="0" smtClean="0"/>
              <a:t> </a:t>
            </a:r>
            <a:r>
              <a:rPr lang="en-US" sz="2400" b="1" dirty="0" err="1"/>
              <a:t>persons.u_id</a:t>
            </a:r>
            <a:r>
              <a:rPr lang="en-US" sz="2400" b="1" dirty="0"/>
              <a:t>=</a:t>
            </a:r>
            <a:r>
              <a:rPr lang="en-US" sz="2400" b="1" dirty="0" err="1"/>
              <a:t>orders.u_id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52318" y="3124872"/>
            <a:ext cx="114737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Calibri (Body)"/>
              </a:rPr>
              <a:t>Right JOIN</a:t>
            </a:r>
            <a:r>
              <a:rPr lang="fa-IR" sz="2400" b="1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lang="fa-IR" sz="24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– پیوند از سمت راست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select</a:t>
            </a:r>
            <a:r>
              <a:rPr lang="en-US" sz="2400" b="1" dirty="0" smtClean="0"/>
              <a:t> </a:t>
            </a:r>
            <a:r>
              <a:rPr lang="en-US" sz="2400" b="1" dirty="0" err="1"/>
              <a:t>persons.firstname</a:t>
            </a:r>
            <a:r>
              <a:rPr lang="en-US" sz="2400" b="1" dirty="0"/>
              <a:t> , </a:t>
            </a:r>
            <a:r>
              <a:rPr lang="en-US" sz="2400" b="1" dirty="0" err="1"/>
              <a:t>persons.lastname</a:t>
            </a:r>
            <a:r>
              <a:rPr lang="en-US" sz="2400" b="1" dirty="0"/>
              <a:t> , </a:t>
            </a:r>
            <a:r>
              <a:rPr lang="en-US" sz="2400" b="1" dirty="0" err="1"/>
              <a:t>orders.price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/>
              <a:t> persons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right </a:t>
            </a:r>
            <a:r>
              <a:rPr lang="en-US" sz="2400" b="1" dirty="0">
                <a:solidFill>
                  <a:srgbClr val="0000FF"/>
                </a:solidFill>
              </a:rPr>
              <a:t>join </a:t>
            </a:r>
            <a:r>
              <a:rPr lang="en-US" sz="2400" b="1" dirty="0"/>
              <a:t>orders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on</a:t>
            </a:r>
            <a:r>
              <a:rPr lang="en-US" sz="2400" b="1" dirty="0" smtClean="0"/>
              <a:t> </a:t>
            </a:r>
            <a:r>
              <a:rPr lang="en-US" sz="2400" b="1" dirty="0" err="1"/>
              <a:t>persons.u_id</a:t>
            </a:r>
            <a:r>
              <a:rPr lang="en-US" sz="2400" b="1" dirty="0"/>
              <a:t>=</a:t>
            </a:r>
            <a:r>
              <a:rPr lang="en-US" sz="2400" b="1" dirty="0" err="1"/>
              <a:t>orders.u_id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5113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014" y="225096"/>
            <a:ext cx="11609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FULL JOIN </a:t>
            </a:r>
            <a:r>
              <a:rPr lang="fa-IR" sz="24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– پیوند کامل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select</a:t>
            </a:r>
            <a:r>
              <a:rPr lang="en-US" sz="2400" b="1" dirty="0" smtClean="0"/>
              <a:t> </a:t>
            </a:r>
            <a:r>
              <a:rPr lang="en-US" sz="2400" b="1" dirty="0" err="1"/>
              <a:t>persons.firstname</a:t>
            </a:r>
            <a:r>
              <a:rPr lang="en-US" sz="2400" b="1" dirty="0"/>
              <a:t> , </a:t>
            </a:r>
            <a:r>
              <a:rPr lang="en-US" sz="2400" b="1" dirty="0" err="1"/>
              <a:t>persons.lastname</a:t>
            </a:r>
            <a:r>
              <a:rPr lang="en-US" sz="2400" b="1" dirty="0"/>
              <a:t> , </a:t>
            </a:r>
            <a:r>
              <a:rPr lang="en-US" sz="2400" b="1" dirty="0" err="1"/>
              <a:t>orders.price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/>
              <a:t> persons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full </a:t>
            </a:r>
            <a:r>
              <a:rPr lang="en-US" sz="2400" b="1" dirty="0">
                <a:solidFill>
                  <a:srgbClr val="0000FF"/>
                </a:solidFill>
              </a:rPr>
              <a:t>join </a:t>
            </a:r>
            <a:r>
              <a:rPr lang="en-US" sz="2400" b="1" dirty="0"/>
              <a:t>orders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on</a:t>
            </a:r>
            <a:r>
              <a:rPr lang="en-US" sz="2400" b="1" dirty="0" smtClean="0"/>
              <a:t> </a:t>
            </a:r>
            <a:r>
              <a:rPr lang="en-US" sz="2400" b="1" dirty="0" err="1"/>
              <a:t>persons.u_id</a:t>
            </a:r>
            <a:r>
              <a:rPr lang="en-US" sz="2400" b="1" dirty="0"/>
              <a:t>=</a:t>
            </a:r>
            <a:r>
              <a:rPr lang="en-US" sz="2400" b="1" dirty="0" err="1"/>
              <a:t>orders.u_id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7775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335" y="520202"/>
            <a:ext cx="11636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استفاده از </a:t>
            </a:r>
            <a:r>
              <a:rPr lang="en-US" sz="2400" b="1" dirty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VIEW</a:t>
            </a:r>
            <a:endParaRPr lang="fa-IR" sz="2400" b="1" dirty="0" smtClean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CREATE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VIEW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test_view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AS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firstname</a:t>
            </a:r>
            <a:r>
              <a:rPr lang="en-US" sz="2400" b="1" dirty="0" err="1" smtClean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lastname</a:t>
            </a:r>
            <a:r>
              <a:rPr lang="en-US" sz="2400" b="1" dirty="0" err="1" smtClean="0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age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Calibri (Body)"/>
              </a:rPr>
              <a:t>pishva</a:t>
            </a:r>
            <a:endParaRPr lang="en-US" sz="2400" b="1" dirty="0" smtClean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WHERE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age</a:t>
            </a:r>
            <a:r>
              <a:rPr lang="en-US" sz="2400" b="1" dirty="0" smtClean="0">
                <a:solidFill>
                  <a:srgbClr val="808080"/>
                </a:solidFill>
                <a:latin typeface="Calibri (Body)"/>
              </a:rPr>
              <a:t>&gt;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25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335" y="4135231"/>
            <a:ext cx="11796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>
                <a:solidFill>
                  <a:srgbClr val="0000FF"/>
                </a:solidFill>
                <a:latin typeface="Calibri (Body)"/>
              </a:rPr>
              <a:t>در </a:t>
            </a:r>
            <a:r>
              <a:rPr lang="en-US" sz="2400" b="1" dirty="0" err="1">
                <a:solidFill>
                  <a:srgbClr val="0000FF"/>
                </a:solidFill>
                <a:latin typeface="Calibri (Body)"/>
              </a:rPr>
              <a:t>sql</a:t>
            </a:r>
            <a:r>
              <a:rPr lang="fa-IR" sz="2400" b="1" dirty="0">
                <a:solidFill>
                  <a:srgbClr val="0000FF"/>
                </a:solidFill>
                <a:latin typeface="Calibri (Body)"/>
              </a:rPr>
              <a:t> شناخته نمی شود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CREATE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FF00FF"/>
                </a:solidFill>
                <a:latin typeface="Calibri (Body)"/>
              </a:rPr>
              <a:t>REPLACE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VIEW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test_view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AS</a:t>
            </a:r>
            <a:r>
              <a:rPr lang="fa-IR" sz="2400" b="1" dirty="0" smtClean="0">
                <a:solidFill>
                  <a:srgbClr val="0000FF"/>
                </a:solidFill>
                <a:latin typeface="Calibri (Body)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Calibri (Body)"/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FirstName</a:t>
            </a:r>
            <a:r>
              <a:rPr lang="en-US" sz="2400" b="1" dirty="0" err="1">
                <a:solidFill>
                  <a:srgbClr val="808080"/>
                </a:solidFill>
                <a:latin typeface="Calibri (Body)"/>
              </a:rPr>
              <a:t>,</a:t>
            </a:r>
            <a:r>
              <a:rPr lang="en-US" sz="2400" b="1" dirty="0" err="1">
                <a:solidFill>
                  <a:prstClr val="black"/>
                </a:solidFill>
                <a:latin typeface="Calibri (Body)"/>
              </a:rPr>
              <a:t>LastName</a:t>
            </a:r>
            <a:endParaRPr lang="en-US" sz="2400" b="1" dirty="0">
              <a:solidFill>
                <a:prstClr val="black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libri (Body)"/>
              </a:rPr>
              <a:t>FROM</a:t>
            </a:r>
            <a:r>
              <a:rPr lang="en-US" sz="2400" b="1" dirty="0">
                <a:solidFill>
                  <a:prstClr val="black"/>
                </a:solidFill>
                <a:latin typeface="Calibri (Body)"/>
              </a:rPr>
              <a:t> Customer</a:t>
            </a:r>
          </a:p>
        </p:txBody>
      </p:sp>
    </p:spTree>
    <p:extLst>
      <p:ext uri="{BB962C8B-B14F-4D97-AF65-F5344CB8AC3E}">
        <p14:creationId xmlns:p14="http://schemas.microsoft.com/office/powerpoint/2010/main" val="1489614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730" y="434227"/>
            <a:ext cx="2997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DROP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VIEW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test_view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66880" y="422686"/>
            <a:ext cx="1980030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پاک کردن یک </a:t>
            </a:r>
            <a:r>
              <a:rPr lang="en-US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VIEW</a:t>
            </a:r>
            <a:endParaRPr lang="fa-IR" b="1" dirty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0021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799" y="1057716"/>
            <a:ext cx="778604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FF00FF"/>
                </a:solidFill>
              </a:rPr>
              <a:t>AVG</a:t>
            </a:r>
            <a:r>
              <a:rPr lang="en-US" sz="2400" b="1" dirty="0" smtClean="0">
                <a:solidFill>
                  <a:srgbClr val="808080"/>
                </a:solidFill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</a:rPr>
              <a:t>age</a:t>
            </a:r>
            <a:r>
              <a:rPr lang="en-US" sz="2400" b="1" dirty="0">
                <a:solidFill>
                  <a:srgbClr val="808080"/>
                </a:solidFill>
              </a:rPr>
              <a:t>)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AS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A_Age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en-US" sz="2400" b="1" dirty="0" smtClean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SUM</a:t>
            </a:r>
            <a:r>
              <a:rPr lang="en-US" sz="2400" b="1" dirty="0">
                <a:solidFill>
                  <a:srgbClr val="808080"/>
                </a:solidFill>
              </a:rPr>
              <a:t>(</a:t>
            </a:r>
            <a:r>
              <a:rPr lang="en-US" sz="2400" b="1" dirty="0">
                <a:solidFill>
                  <a:prstClr val="black"/>
                </a:solidFill>
              </a:rPr>
              <a:t>age</a:t>
            </a:r>
            <a:r>
              <a:rPr lang="en-US" sz="2400" b="1" dirty="0">
                <a:solidFill>
                  <a:srgbClr val="808080"/>
                </a:solidFill>
              </a:rPr>
              <a:t>)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AS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Sum_AGE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en-US" sz="2400" b="1" dirty="0" smtClean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COUNT</a:t>
            </a:r>
            <a:r>
              <a:rPr lang="en-US" sz="2400" b="1" dirty="0">
                <a:solidFill>
                  <a:srgbClr val="808080"/>
                </a:solidFill>
              </a:rPr>
              <a:t>(</a:t>
            </a:r>
            <a:r>
              <a:rPr lang="en-US" sz="2400" b="1" dirty="0">
                <a:solidFill>
                  <a:prstClr val="black"/>
                </a:solidFill>
              </a:rPr>
              <a:t>city</a:t>
            </a:r>
            <a:r>
              <a:rPr lang="en-US" sz="2400" b="1" dirty="0">
                <a:solidFill>
                  <a:srgbClr val="808080"/>
                </a:solidFill>
              </a:rPr>
              <a:t>)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As</a:t>
            </a:r>
            <a:r>
              <a:rPr lang="en-US" sz="2400" b="1" dirty="0">
                <a:solidFill>
                  <a:prstClr val="black"/>
                </a:solidFill>
              </a:rPr>
              <a:t> CITY_COUNT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en-US" sz="2400" b="1" dirty="0" smtClean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COUNT</a:t>
            </a:r>
            <a:r>
              <a:rPr lang="en-US" sz="2400" b="1" dirty="0">
                <a:solidFill>
                  <a:srgbClr val="808080"/>
                </a:solidFill>
              </a:rPr>
              <a:t>(</a:t>
            </a:r>
            <a:r>
              <a:rPr lang="en-US" sz="2400" b="1" dirty="0">
                <a:solidFill>
                  <a:srgbClr val="0000FF"/>
                </a:solidFill>
              </a:rPr>
              <a:t>DISTINCT</a:t>
            </a:r>
            <a:r>
              <a:rPr lang="en-US" sz="2400" b="1" dirty="0">
                <a:solidFill>
                  <a:prstClr val="black"/>
                </a:solidFill>
              </a:rPr>
              <a:t> city</a:t>
            </a:r>
            <a:r>
              <a:rPr lang="en-US" sz="2400" b="1" dirty="0">
                <a:solidFill>
                  <a:srgbClr val="808080"/>
                </a:solidFill>
              </a:rPr>
              <a:t>)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As</a:t>
            </a:r>
            <a:r>
              <a:rPr lang="en-US" sz="2400" b="1" dirty="0">
                <a:solidFill>
                  <a:prstClr val="black"/>
                </a:solidFill>
              </a:rPr>
              <a:t> CITY_COUNT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34932" y="190416"/>
            <a:ext cx="260840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تابع</a:t>
            </a:r>
            <a:r>
              <a:rPr lang="en-US" sz="28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</a:t>
            </a:r>
            <a:r>
              <a:rPr lang="fa-IR" sz="28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های محاسباتی</a:t>
            </a:r>
            <a:endParaRPr lang="fa-IR" sz="2800" b="1" dirty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377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34932" y="190416"/>
            <a:ext cx="260840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تابع</a:t>
            </a:r>
            <a:r>
              <a:rPr lang="en-US" sz="2800" b="1" dirty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</a:t>
            </a:r>
            <a:r>
              <a:rPr lang="fa-IR" sz="2800" b="1" dirty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های </a:t>
            </a:r>
            <a:r>
              <a:rPr lang="fa-IR" sz="28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محاسباتی</a:t>
            </a:r>
            <a:endParaRPr lang="fa-IR" sz="2800" b="1" dirty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092" y="875219"/>
            <a:ext cx="679641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FF00FF"/>
                </a:solidFill>
              </a:rPr>
              <a:t>MIN </a:t>
            </a:r>
            <a:r>
              <a:rPr lang="en-US" sz="2400" b="1" dirty="0" smtClean="0">
                <a:solidFill>
                  <a:srgbClr val="808080"/>
                </a:solidFill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</a:rPr>
              <a:t>age</a:t>
            </a:r>
            <a:r>
              <a:rPr lang="en-US" sz="2400" b="1" dirty="0">
                <a:solidFill>
                  <a:srgbClr val="808080"/>
                </a:solidFill>
              </a:rPr>
              <a:t>)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as</a:t>
            </a:r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dirty="0" err="1" smtClean="0">
                <a:solidFill>
                  <a:prstClr val="black"/>
                </a:solidFill>
              </a:rPr>
              <a:t>min_age</a:t>
            </a:r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FROM</a:t>
            </a:r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en-US" sz="2400" b="1" dirty="0" smtClean="0">
              <a:solidFill>
                <a:prstClr val="black"/>
              </a:solidFill>
            </a:endParaRPr>
          </a:p>
          <a:p>
            <a:endParaRPr lang="en-US" sz="2400" b="1" dirty="0" smtClean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dirty="0" smtClean="0">
                <a:solidFill>
                  <a:srgbClr val="FF00FF"/>
                </a:solidFill>
              </a:rPr>
              <a:t>MAX </a:t>
            </a:r>
            <a:r>
              <a:rPr lang="en-US" sz="2400" b="1" dirty="0" smtClean="0">
                <a:solidFill>
                  <a:srgbClr val="808080"/>
                </a:solidFill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</a:rPr>
              <a:t>age</a:t>
            </a:r>
            <a:r>
              <a:rPr lang="en-US" sz="2400" b="1" dirty="0" smtClean="0">
                <a:solidFill>
                  <a:srgbClr val="808080"/>
                </a:solidFill>
              </a:rPr>
              <a:t>)</a:t>
            </a:r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as</a:t>
            </a:r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dirty="0" err="1" smtClean="0">
                <a:solidFill>
                  <a:prstClr val="black"/>
                </a:solidFill>
              </a:rPr>
              <a:t>max_age</a:t>
            </a:r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FROM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en-US" sz="2400" b="1" dirty="0" smtClean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TOP</a:t>
            </a:r>
            <a:r>
              <a:rPr lang="en-US" sz="2400" b="1" dirty="0">
                <a:solidFill>
                  <a:prstClr val="black"/>
                </a:solidFill>
              </a:rPr>
              <a:t> 1 age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ORDER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BY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u_id</a:t>
            </a:r>
            <a:endParaRPr lang="en-US" sz="2400" b="1" dirty="0" smtClean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Top</a:t>
            </a:r>
            <a:r>
              <a:rPr lang="en-US" sz="2400" b="1" dirty="0">
                <a:solidFill>
                  <a:prstClr val="black"/>
                </a:solidFill>
              </a:rPr>
              <a:t> 1 age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pishva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ORDER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BY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>
                <a:solidFill>
                  <a:prstClr val="black"/>
                </a:solidFill>
              </a:rPr>
              <a:t>u_id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DESC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70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5428" y="467415"/>
            <a:ext cx="527509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SELECT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FF00FF"/>
                </a:solidFill>
              </a:rPr>
              <a:t>UCASE</a:t>
            </a:r>
            <a:r>
              <a:rPr lang="fa-IR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808080"/>
                </a:solidFill>
              </a:rPr>
              <a:t>(</a:t>
            </a:r>
            <a:r>
              <a:rPr lang="en-US" sz="2400" b="1" dirty="0" err="1" smtClean="0">
                <a:solidFill>
                  <a:prstClr val="black"/>
                </a:solidFill>
              </a:rPr>
              <a:t>firstname</a:t>
            </a:r>
            <a:r>
              <a:rPr lang="en-US" sz="2400" b="1" dirty="0">
                <a:solidFill>
                  <a:srgbClr val="808080"/>
                </a:solidFill>
              </a:rPr>
              <a:t>)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fa-IR" sz="2400" b="1" dirty="0" smtClean="0">
              <a:solidFill>
                <a:prstClr val="black"/>
              </a:solidFill>
            </a:endParaRPr>
          </a:p>
          <a:p>
            <a:endParaRPr lang="fa-IR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LCASE</a:t>
            </a:r>
            <a:r>
              <a:rPr lang="fa-IR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808080"/>
                </a:solidFill>
              </a:rPr>
              <a:t>(</a:t>
            </a:r>
            <a:r>
              <a:rPr lang="en-US" sz="2400" b="1" dirty="0" err="1">
                <a:solidFill>
                  <a:prstClr val="black"/>
                </a:solidFill>
              </a:rPr>
              <a:t>firstname</a:t>
            </a:r>
            <a:r>
              <a:rPr lang="en-US" sz="2400" b="1" dirty="0">
                <a:solidFill>
                  <a:srgbClr val="808080"/>
                </a:solidFill>
              </a:rPr>
              <a:t>)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fa-IR" sz="2400" b="1" dirty="0" smtClean="0">
              <a:solidFill>
                <a:prstClr val="black"/>
              </a:solidFill>
            </a:endParaRPr>
          </a:p>
          <a:p>
            <a:endParaRPr lang="fa-IR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MID</a:t>
            </a:r>
            <a:r>
              <a:rPr lang="en-US" sz="2400" b="1" dirty="0">
                <a:solidFill>
                  <a:srgbClr val="808080"/>
                </a:solidFill>
              </a:rPr>
              <a:t>(</a:t>
            </a:r>
            <a:r>
              <a:rPr lang="en-US" sz="2400" b="1" dirty="0">
                <a:solidFill>
                  <a:prstClr val="black"/>
                </a:solidFill>
              </a:rPr>
              <a:t>lastname</a:t>
            </a:r>
            <a:r>
              <a:rPr lang="en-US" sz="2400" b="1" dirty="0">
                <a:solidFill>
                  <a:srgbClr val="808080"/>
                </a:solidFill>
              </a:rPr>
              <a:t>,</a:t>
            </a:r>
            <a:r>
              <a:rPr lang="en-US" sz="2400" b="1" dirty="0">
                <a:solidFill>
                  <a:prstClr val="black"/>
                </a:solidFill>
              </a:rPr>
              <a:t>2</a:t>
            </a:r>
            <a:r>
              <a:rPr lang="en-US" sz="2400" b="1" dirty="0">
                <a:solidFill>
                  <a:srgbClr val="808080"/>
                </a:solidFill>
              </a:rPr>
              <a:t>,</a:t>
            </a:r>
            <a:r>
              <a:rPr lang="en-US" sz="2400" b="1" dirty="0">
                <a:solidFill>
                  <a:prstClr val="black"/>
                </a:solidFill>
              </a:rPr>
              <a:t>3</a:t>
            </a:r>
            <a:r>
              <a:rPr lang="en-US" sz="2400" b="1" dirty="0">
                <a:solidFill>
                  <a:srgbClr val="808080"/>
                </a:solidFill>
              </a:rPr>
              <a:t>)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fa-IR" sz="2400" b="1" dirty="0" smtClean="0">
              <a:solidFill>
                <a:prstClr val="black"/>
              </a:solidFill>
            </a:endParaRPr>
          </a:p>
          <a:p>
            <a:endParaRPr lang="fa-IR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SELECT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LEN</a:t>
            </a:r>
            <a:r>
              <a:rPr lang="en-US" sz="2400" b="1" dirty="0">
                <a:solidFill>
                  <a:srgbClr val="808080"/>
                </a:solidFill>
              </a:rPr>
              <a:t>(</a:t>
            </a:r>
            <a:r>
              <a:rPr lang="en-US" sz="2400" b="1" dirty="0" err="1">
                <a:solidFill>
                  <a:prstClr val="black"/>
                </a:solidFill>
              </a:rPr>
              <a:t>lastname</a:t>
            </a:r>
            <a:r>
              <a:rPr lang="en-US" sz="2400" b="1" dirty="0">
                <a:solidFill>
                  <a:srgbClr val="808080"/>
                </a:solidFill>
              </a:rPr>
              <a:t>)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FROM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pishva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24087" y="190416"/>
            <a:ext cx="24192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تابع</a:t>
            </a:r>
            <a:r>
              <a:rPr lang="en-US" sz="2800" b="1" dirty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 </a:t>
            </a:r>
            <a:r>
              <a:rPr lang="fa-IR" sz="2800" b="1" dirty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های </a:t>
            </a:r>
            <a:r>
              <a:rPr lang="fa-IR" sz="2800" b="1" dirty="0" smtClean="0">
                <a:solidFill>
                  <a:srgbClr val="FF0000"/>
                </a:solidFill>
                <a:latin typeface="Calibri (Body)"/>
                <a:cs typeface="B Titr" panose="00000700000000000000" pitchFamily="2" charset="-78"/>
              </a:rPr>
              <a:t>رشته ای</a:t>
            </a:r>
            <a:endParaRPr lang="fa-IR" sz="2800" b="1" dirty="0">
              <a:solidFill>
                <a:srgbClr val="FF0000"/>
              </a:solidFill>
              <a:latin typeface="Calibri (Body)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713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4" y="335137"/>
            <a:ext cx="5686755" cy="621529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0000FF"/>
                </a:solidFill>
                <a:latin typeface="Calibri (Body)"/>
              </a:rPr>
              <a:t>create table </a:t>
            </a:r>
            <a:r>
              <a:rPr lang="en-US" sz="2800" b="1" dirty="0" smtClean="0">
                <a:latin typeface="Calibri (Body)"/>
              </a:rPr>
              <a:t>p</a:t>
            </a:r>
            <a:endParaRPr lang="en-US" sz="2800" b="1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800" b="1" dirty="0">
                <a:latin typeface="Calibri (Body)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2800" b="1" dirty="0" err="1">
                <a:latin typeface="Calibri (Body)"/>
              </a:rPr>
              <a:t>u_id</a:t>
            </a:r>
            <a:r>
              <a:rPr lang="en-US" sz="2800" b="1" dirty="0">
                <a:latin typeface="Calibri (Body)"/>
              </a:rPr>
              <a:t> </a:t>
            </a:r>
            <a:r>
              <a:rPr lang="en-US" sz="2800" b="1" dirty="0" err="1">
                <a:latin typeface="Calibri (Body)"/>
              </a:rPr>
              <a:t>int</a:t>
            </a:r>
            <a:r>
              <a:rPr lang="en-US" sz="2800" b="1" dirty="0">
                <a:latin typeface="Calibri (Body)"/>
              </a:rPr>
              <a:t> not </a:t>
            </a:r>
            <a:r>
              <a:rPr lang="en-US" sz="2800" b="1" dirty="0" smtClean="0">
                <a:latin typeface="Calibri (Body)"/>
              </a:rPr>
              <a:t>null,</a:t>
            </a:r>
            <a:endParaRPr lang="en-US" sz="2800" b="1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2800" b="1" dirty="0" err="1">
                <a:latin typeface="Calibri (Body)"/>
              </a:rPr>
              <a:t>firstname</a:t>
            </a:r>
            <a:r>
              <a:rPr lang="en-US" sz="2800" b="1" dirty="0">
                <a:latin typeface="Calibri (Body)"/>
              </a:rPr>
              <a:t> varchar(50) not null,</a:t>
            </a:r>
          </a:p>
          <a:p>
            <a:pPr algn="l">
              <a:lnSpc>
                <a:spcPct val="100000"/>
              </a:lnSpc>
            </a:pPr>
            <a:r>
              <a:rPr lang="en-US" sz="2800" b="1" dirty="0" err="1">
                <a:latin typeface="Calibri (Body)"/>
              </a:rPr>
              <a:t>lastname</a:t>
            </a:r>
            <a:r>
              <a:rPr lang="en-US" sz="2800" b="1" dirty="0">
                <a:latin typeface="Calibri (Body)"/>
              </a:rPr>
              <a:t> varchar(50) not null,</a:t>
            </a:r>
          </a:p>
          <a:p>
            <a:pPr algn="l">
              <a:lnSpc>
                <a:spcPct val="100000"/>
              </a:lnSpc>
            </a:pPr>
            <a:r>
              <a:rPr lang="en-US" sz="2800" b="1" dirty="0">
                <a:latin typeface="Calibri (Body)"/>
              </a:rPr>
              <a:t>address varchar(255) not null,</a:t>
            </a:r>
          </a:p>
          <a:p>
            <a:pPr algn="l">
              <a:lnSpc>
                <a:spcPct val="100000"/>
              </a:lnSpc>
            </a:pPr>
            <a:r>
              <a:rPr lang="en-US" sz="2800" b="1" dirty="0">
                <a:latin typeface="Calibri (Body)"/>
              </a:rPr>
              <a:t>city varchar(30) not </a:t>
            </a:r>
            <a:r>
              <a:rPr lang="en-US" sz="2800" b="1" dirty="0" smtClean="0">
                <a:latin typeface="Calibri (Body)"/>
              </a:rPr>
              <a:t>null,</a:t>
            </a:r>
          </a:p>
          <a:p>
            <a:pPr algn="l">
              <a:lnSpc>
                <a:spcPct val="10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Calibri (Body)"/>
              </a:rPr>
              <a:t>unique</a:t>
            </a:r>
            <a:r>
              <a:rPr lang="en-US" sz="2800" b="1" dirty="0">
                <a:solidFill>
                  <a:srgbClr val="FF0000"/>
                </a:solidFill>
                <a:latin typeface="Calibri (Body)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alibri (Body)"/>
              </a:rPr>
              <a:t>u_id</a:t>
            </a:r>
            <a:r>
              <a:rPr lang="en-US" sz="2800" b="1" dirty="0" smtClean="0">
                <a:solidFill>
                  <a:srgbClr val="FF0000"/>
                </a:solidFill>
                <a:latin typeface="Calibri (Body)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800" b="1" dirty="0">
                <a:latin typeface="Calibri (Body)"/>
              </a:rPr>
              <a:t>)</a:t>
            </a:r>
          </a:p>
          <a:p>
            <a:pPr algn="l">
              <a:lnSpc>
                <a:spcPct val="100000"/>
              </a:lnSpc>
            </a:pPr>
            <a:endParaRPr lang="fa-IR" dirty="0" smtClean="0"/>
          </a:p>
          <a:p>
            <a:pPr algn="l">
              <a:lnSpc>
                <a:spcPct val="100000"/>
              </a:lnSpc>
            </a:pPr>
            <a:r>
              <a:rPr lang="fa-IR" dirty="0" smtClean="0">
                <a:cs typeface="B Titr" panose="00000700000000000000" pitchFamily="2" charset="-78"/>
              </a:rPr>
              <a:t>روش اول</a:t>
            </a:r>
            <a:endParaRPr lang="en-US" dirty="0">
              <a:cs typeface="B Titr" panose="00000700000000000000" pitchFamily="2" charset="-78"/>
            </a:endParaRPr>
          </a:p>
          <a:p>
            <a:pPr algn="l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5439" y="335137"/>
            <a:ext cx="5686755" cy="621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b="1" dirty="0" smtClean="0">
                <a:solidFill>
                  <a:srgbClr val="0000FF"/>
                </a:solidFill>
                <a:latin typeface="Calibri (Body)"/>
              </a:rPr>
              <a:t>create table </a:t>
            </a:r>
            <a:r>
              <a:rPr lang="en-US" sz="2800" b="1" dirty="0" smtClean="0">
                <a:latin typeface="Calibri (Body)"/>
              </a:rPr>
              <a:t>p</a:t>
            </a:r>
          </a:p>
          <a:p>
            <a:pPr algn="l">
              <a:lnSpc>
                <a:spcPct val="100000"/>
              </a:lnSpc>
            </a:pPr>
            <a:r>
              <a:rPr lang="en-US" sz="2800" b="1" dirty="0" smtClean="0">
                <a:latin typeface="Calibri (Body)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2800" b="1" dirty="0" err="1" smtClean="0">
                <a:latin typeface="Calibri (Body)"/>
              </a:rPr>
              <a:t>u_id</a:t>
            </a:r>
            <a:r>
              <a:rPr lang="en-US" sz="2800" b="1" dirty="0" smtClean="0">
                <a:latin typeface="Calibri (Body)"/>
              </a:rPr>
              <a:t> </a:t>
            </a:r>
            <a:r>
              <a:rPr lang="en-US" sz="2800" b="1" dirty="0" err="1" smtClean="0">
                <a:latin typeface="Calibri (Body)"/>
              </a:rPr>
              <a:t>int</a:t>
            </a:r>
            <a:r>
              <a:rPr lang="en-US" sz="2800" b="1" dirty="0" smtClean="0">
                <a:latin typeface="Calibri (Body)"/>
              </a:rPr>
              <a:t> not null </a:t>
            </a:r>
            <a:r>
              <a:rPr lang="en-US" sz="2800" b="1" dirty="0">
                <a:solidFill>
                  <a:srgbClr val="FF0000"/>
                </a:solidFill>
                <a:latin typeface="Calibri (Body)"/>
              </a:rPr>
              <a:t>unique</a:t>
            </a:r>
            <a:r>
              <a:rPr lang="en-US" sz="2800" b="1" dirty="0" smtClean="0">
                <a:latin typeface="Calibri (Body)"/>
              </a:rPr>
              <a:t>,</a:t>
            </a:r>
          </a:p>
          <a:p>
            <a:pPr algn="l">
              <a:lnSpc>
                <a:spcPct val="100000"/>
              </a:lnSpc>
            </a:pPr>
            <a:r>
              <a:rPr lang="en-US" sz="2800" b="1" dirty="0" err="1" smtClean="0">
                <a:latin typeface="Calibri (Body)"/>
              </a:rPr>
              <a:t>firstname</a:t>
            </a:r>
            <a:r>
              <a:rPr lang="en-US" sz="2800" b="1" dirty="0" smtClean="0">
                <a:latin typeface="Calibri (Body)"/>
              </a:rPr>
              <a:t> varchar(50) not null,</a:t>
            </a:r>
          </a:p>
          <a:p>
            <a:pPr algn="l">
              <a:lnSpc>
                <a:spcPct val="100000"/>
              </a:lnSpc>
            </a:pPr>
            <a:r>
              <a:rPr lang="en-US" sz="2800" b="1" dirty="0" err="1" smtClean="0">
                <a:latin typeface="Calibri (Body)"/>
              </a:rPr>
              <a:t>lastname</a:t>
            </a:r>
            <a:r>
              <a:rPr lang="en-US" sz="2800" b="1" dirty="0" smtClean="0">
                <a:latin typeface="Calibri (Body)"/>
              </a:rPr>
              <a:t> varchar(20) not null,</a:t>
            </a:r>
          </a:p>
          <a:p>
            <a:pPr algn="l">
              <a:lnSpc>
                <a:spcPct val="100000"/>
              </a:lnSpc>
            </a:pPr>
            <a:r>
              <a:rPr lang="en-US" sz="2800" b="1" dirty="0" smtClean="0">
                <a:latin typeface="Calibri (Body)"/>
              </a:rPr>
              <a:t>address varchar(255) not null,</a:t>
            </a:r>
          </a:p>
          <a:p>
            <a:pPr algn="l">
              <a:lnSpc>
                <a:spcPct val="100000"/>
              </a:lnSpc>
            </a:pPr>
            <a:r>
              <a:rPr lang="en-US" sz="2800" b="1" dirty="0" smtClean="0">
                <a:latin typeface="Calibri (Body)"/>
              </a:rPr>
              <a:t>city varchar(30) not null</a:t>
            </a:r>
          </a:p>
          <a:p>
            <a:pPr algn="l">
              <a:lnSpc>
                <a:spcPct val="100000"/>
              </a:lnSpc>
            </a:pPr>
            <a:r>
              <a:rPr lang="en-US" sz="2800" b="1" dirty="0" smtClean="0">
                <a:latin typeface="Calibri (Body)"/>
              </a:rPr>
              <a:t>)</a:t>
            </a:r>
          </a:p>
          <a:p>
            <a:pPr algn="l">
              <a:lnSpc>
                <a:spcPct val="100000"/>
              </a:lnSpc>
            </a:pPr>
            <a:endParaRPr lang="fa-IR" dirty="0" smtClean="0"/>
          </a:p>
          <a:p>
            <a:pPr algn="l">
              <a:lnSpc>
                <a:spcPct val="100000"/>
              </a:lnSpc>
            </a:pPr>
            <a:endParaRPr lang="fa-IR" dirty="0"/>
          </a:p>
          <a:p>
            <a:pPr algn="l">
              <a:lnSpc>
                <a:spcPct val="100000"/>
              </a:lnSpc>
            </a:pPr>
            <a:r>
              <a:rPr lang="fa-IR" dirty="0" smtClean="0">
                <a:cs typeface="B Titr" panose="00000700000000000000" pitchFamily="2" charset="-78"/>
              </a:rPr>
              <a:t>روش دوم</a:t>
            </a:r>
            <a:endParaRPr lang="en-US" dirty="0">
              <a:cs typeface="B Titr" panose="00000700000000000000" pitchFamily="2" charset="-78"/>
            </a:endParaRPr>
          </a:p>
          <a:p>
            <a:pPr algn="l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50960"/>
            <a:ext cx="8258629" cy="6369154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9800" b="1" dirty="0" smtClean="0">
                <a:solidFill>
                  <a:srgbClr val="0000FF"/>
                </a:solidFill>
              </a:rPr>
              <a:t>create table </a:t>
            </a:r>
            <a:r>
              <a:rPr lang="en-US" sz="9800" b="1" dirty="0" smtClean="0"/>
              <a:t>p</a:t>
            </a:r>
          </a:p>
          <a:p>
            <a:pPr algn="l">
              <a:lnSpc>
                <a:spcPct val="120000"/>
              </a:lnSpc>
            </a:pPr>
            <a:r>
              <a:rPr lang="en-US" sz="9800" b="1" dirty="0" smtClean="0"/>
              <a:t>(</a:t>
            </a:r>
          </a:p>
          <a:p>
            <a:pPr algn="l">
              <a:lnSpc>
                <a:spcPct val="120000"/>
              </a:lnSpc>
            </a:pPr>
            <a:r>
              <a:rPr lang="en-US" sz="9800" b="1" dirty="0" err="1" smtClean="0"/>
              <a:t>u_id</a:t>
            </a:r>
            <a:r>
              <a:rPr lang="en-US" sz="9800" b="1" dirty="0" smtClean="0"/>
              <a:t> </a:t>
            </a:r>
            <a:r>
              <a:rPr lang="en-US" sz="9800" b="1" dirty="0" err="1" smtClean="0"/>
              <a:t>int</a:t>
            </a:r>
            <a:r>
              <a:rPr lang="en-US" sz="9800" b="1" dirty="0" smtClean="0"/>
              <a:t> not null,</a:t>
            </a:r>
          </a:p>
          <a:p>
            <a:pPr algn="l">
              <a:lnSpc>
                <a:spcPct val="120000"/>
              </a:lnSpc>
            </a:pPr>
            <a:r>
              <a:rPr lang="en-US" sz="9800" b="1" dirty="0" err="1" smtClean="0"/>
              <a:t>firstname</a:t>
            </a:r>
            <a:r>
              <a:rPr lang="en-US" sz="9800" b="1" dirty="0" smtClean="0"/>
              <a:t> varchar(50) not null,</a:t>
            </a:r>
          </a:p>
          <a:p>
            <a:pPr algn="l">
              <a:lnSpc>
                <a:spcPct val="120000"/>
              </a:lnSpc>
            </a:pPr>
            <a:r>
              <a:rPr lang="en-US" sz="9800" b="1" dirty="0" err="1" smtClean="0"/>
              <a:t>lastname</a:t>
            </a:r>
            <a:r>
              <a:rPr lang="en-US" sz="9800" b="1" dirty="0" smtClean="0"/>
              <a:t> varchar(50) not null,</a:t>
            </a:r>
          </a:p>
          <a:p>
            <a:pPr algn="l">
              <a:lnSpc>
                <a:spcPct val="120000"/>
              </a:lnSpc>
            </a:pPr>
            <a:r>
              <a:rPr lang="en-US" sz="9800" b="1" dirty="0" smtClean="0"/>
              <a:t>address varchar(255) not null,</a:t>
            </a:r>
          </a:p>
          <a:p>
            <a:pPr algn="l">
              <a:lnSpc>
                <a:spcPct val="120000"/>
              </a:lnSpc>
            </a:pPr>
            <a:r>
              <a:rPr lang="en-US" sz="9800" b="1" dirty="0" smtClean="0"/>
              <a:t>city varchar(30) not null</a:t>
            </a:r>
          </a:p>
          <a:p>
            <a:pPr algn="l">
              <a:lnSpc>
                <a:spcPct val="120000"/>
              </a:lnSpc>
            </a:pPr>
            <a:r>
              <a:rPr lang="en-US" sz="9800" b="1" dirty="0" smtClean="0">
                <a:solidFill>
                  <a:srgbClr val="FF0000"/>
                </a:solidFill>
              </a:rPr>
              <a:t>CONSTRAINT </a:t>
            </a:r>
            <a:r>
              <a:rPr lang="en-US" sz="9800" b="1" dirty="0" smtClean="0"/>
              <a:t>admin</a:t>
            </a:r>
            <a:r>
              <a:rPr lang="en-US" sz="9800" b="1" dirty="0" smtClean="0">
                <a:solidFill>
                  <a:srgbClr val="FF0000"/>
                </a:solidFill>
              </a:rPr>
              <a:t> </a:t>
            </a:r>
            <a:r>
              <a:rPr lang="en-US" sz="9800" b="1" dirty="0">
                <a:solidFill>
                  <a:srgbClr val="FF0000"/>
                </a:solidFill>
              </a:rPr>
              <a:t>UNIQUE </a:t>
            </a:r>
            <a:r>
              <a:rPr lang="en-US" sz="9800" b="1" dirty="0" smtClean="0">
                <a:solidFill>
                  <a:srgbClr val="FF0000"/>
                </a:solidFill>
              </a:rPr>
              <a:t>(</a:t>
            </a:r>
            <a:r>
              <a:rPr lang="en-US" sz="9800" b="1" dirty="0" err="1" smtClean="0">
                <a:solidFill>
                  <a:srgbClr val="FF0000"/>
                </a:solidFill>
              </a:rPr>
              <a:t>city,LastName</a:t>
            </a:r>
            <a:r>
              <a:rPr lang="en-US" sz="9800" b="1" dirty="0">
                <a:solidFill>
                  <a:srgbClr val="FF0000"/>
                </a:solidFill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sz="9800" b="1" dirty="0"/>
              <a:t>)</a:t>
            </a:r>
          </a:p>
          <a:p>
            <a:pPr algn="l">
              <a:lnSpc>
                <a:spcPct val="100000"/>
              </a:lnSpc>
            </a:pPr>
            <a:endParaRPr lang="en-US" b="1" dirty="0" smtClean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fa-IR" dirty="0" smtClean="0"/>
          </a:p>
          <a:p>
            <a:pPr algn="l">
              <a:lnSpc>
                <a:spcPct val="100000"/>
              </a:lnSpc>
            </a:pPr>
            <a:r>
              <a:rPr lang="fa-IR" sz="5600" dirty="0" smtClean="0">
                <a:cs typeface="B Titr" panose="00000700000000000000" pitchFamily="2" charset="-78"/>
              </a:rPr>
              <a:t>روش سوم</a:t>
            </a:r>
            <a:endParaRPr lang="en-US" sz="56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08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8629" y="204508"/>
            <a:ext cx="7017542" cy="6653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Calibri (Body)"/>
              </a:rPr>
              <a:t>create table </a:t>
            </a:r>
            <a:r>
              <a:rPr lang="en-US" sz="3600" b="1" dirty="0" smtClean="0">
                <a:latin typeface="Calibri (Body)"/>
              </a:rPr>
              <a:t>a</a:t>
            </a:r>
          </a:p>
          <a:p>
            <a:pPr algn="l">
              <a:lnSpc>
                <a:spcPct val="110000"/>
              </a:lnSpc>
            </a:pPr>
            <a:r>
              <a:rPr lang="en-US" sz="3600" b="1" dirty="0" smtClean="0">
                <a:latin typeface="Calibri (Body)"/>
              </a:rPr>
              <a:t>(</a:t>
            </a:r>
          </a:p>
          <a:p>
            <a:pPr algn="l">
              <a:lnSpc>
                <a:spcPct val="110000"/>
              </a:lnSpc>
            </a:pPr>
            <a:r>
              <a:rPr lang="en-US" sz="3600" b="1" dirty="0" err="1" smtClean="0">
                <a:latin typeface="Calibri (Body)"/>
              </a:rPr>
              <a:t>u_id</a:t>
            </a:r>
            <a:r>
              <a:rPr lang="en-US" sz="3600" b="1" dirty="0" smtClean="0">
                <a:latin typeface="Calibri (Body)"/>
              </a:rPr>
              <a:t> </a:t>
            </a:r>
            <a:r>
              <a:rPr lang="en-US" sz="3600" b="1" dirty="0" err="1" smtClean="0">
                <a:latin typeface="Calibri (Body)"/>
              </a:rPr>
              <a:t>int</a:t>
            </a:r>
            <a:r>
              <a:rPr lang="en-US" sz="3600" b="1" dirty="0" smtClean="0">
                <a:latin typeface="Calibri (Body)"/>
              </a:rPr>
              <a:t> not null primary Key,</a:t>
            </a:r>
          </a:p>
          <a:p>
            <a:pPr algn="l">
              <a:lnSpc>
                <a:spcPct val="110000"/>
              </a:lnSpc>
            </a:pPr>
            <a:r>
              <a:rPr lang="en-US" sz="3600" b="1" dirty="0" err="1" smtClean="0">
                <a:latin typeface="Calibri (Body)"/>
              </a:rPr>
              <a:t>firstname</a:t>
            </a:r>
            <a:r>
              <a:rPr lang="en-US" sz="3600" b="1" dirty="0" smtClean="0">
                <a:latin typeface="Calibri (Body)"/>
              </a:rPr>
              <a:t> varchar(50) not null,</a:t>
            </a:r>
          </a:p>
          <a:p>
            <a:pPr algn="l">
              <a:lnSpc>
                <a:spcPct val="110000"/>
              </a:lnSpc>
            </a:pPr>
            <a:r>
              <a:rPr lang="en-US" sz="3600" b="1" dirty="0" err="1" smtClean="0">
                <a:latin typeface="Calibri (Body)"/>
              </a:rPr>
              <a:t>lastname</a:t>
            </a:r>
            <a:r>
              <a:rPr lang="en-US" sz="3600" b="1" dirty="0" smtClean="0">
                <a:latin typeface="Calibri (Body)"/>
              </a:rPr>
              <a:t> varchar(50) not null,</a:t>
            </a:r>
          </a:p>
          <a:p>
            <a:pPr algn="l">
              <a:lnSpc>
                <a:spcPct val="110000"/>
              </a:lnSpc>
            </a:pPr>
            <a:r>
              <a:rPr lang="en-US" sz="3600" b="1" dirty="0" smtClean="0">
                <a:latin typeface="Calibri (Body)"/>
              </a:rPr>
              <a:t>address varchar(255) not null,</a:t>
            </a:r>
          </a:p>
          <a:p>
            <a:pPr algn="l">
              <a:lnSpc>
                <a:spcPct val="110000"/>
              </a:lnSpc>
            </a:pPr>
            <a:r>
              <a:rPr lang="en-US" sz="3600" b="1" dirty="0" smtClean="0">
                <a:latin typeface="Calibri (Body)"/>
              </a:rPr>
              <a:t>city varchar(30) not null</a:t>
            </a:r>
          </a:p>
          <a:p>
            <a:pPr algn="l">
              <a:lnSpc>
                <a:spcPct val="100000"/>
              </a:lnSpc>
            </a:pPr>
            <a:r>
              <a:rPr lang="en-US" sz="3600" b="1" dirty="0" smtClean="0"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US" b="1" dirty="0" smtClean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fa-IR" dirty="0" smtClean="0"/>
          </a:p>
          <a:p>
            <a:pPr algn="l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65029" y="335137"/>
            <a:ext cx="324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sz="2800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ایجاد کلید </a:t>
            </a:r>
            <a:r>
              <a:rPr lang="fa-IR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اصلی</a:t>
            </a: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395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906" y="335136"/>
            <a:ext cx="11560232" cy="652286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200" b="1" dirty="0" smtClean="0">
                <a:solidFill>
                  <a:srgbClr val="0000FF"/>
                </a:solidFill>
                <a:latin typeface="Calibri (Body)"/>
              </a:rPr>
              <a:t>create </a:t>
            </a:r>
            <a:r>
              <a:rPr lang="en-US" sz="3200" b="1" dirty="0">
                <a:solidFill>
                  <a:srgbClr val="0000FF"/>
                </a:solidFill>
                <a:latin typeface="Calibri (Body)"/>
              </a:rPr>
              <a:t>table </a:t>
            </a:r>
            <a:r>
              <a:rPr lang="en-US" sz="3200" b="1" dirty="0" smtClean="0">
                <a:latin typeface="Calibri (Body)"/>
              </a:rPr>
              <a:t>a</a:t>
            </a:r>
            <a:endParaRPr lang="en-US" sz="3200" b="1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r>
              <a:rPr lang="en-US" sz="3200" b="1" dirty="0" smtClean="0">
                <a:latin typeface="Calibri (Body)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 smtClean="0">
                <a:latin typeface="Calibri (Body)"/>
              </a:rPr>
              <a:t>u_id</a:t>
            </a:r>
            <a:r>
              <a:rPr lang="en-US" sz="3200" b="1" dirty="0" smtClean="0">
                <a:latin typeface="Calibri (Body)"/>
              </a:rPr>
              <a:t> </a:t>
            </a:r>
            <a:r>
              <a:rPr lang="en-US" sz="3200" b="1" dirty="0" err="1">
                <a:latin typeface="Calibri (Body)"/>
              </a:rPr>
              <a:t>int</a:t>
            </a:r>
            <a:r>
              <a:rPr lang="en-US" sz="3200" b="1" dirty="0">
                <a:latin typeface="Calibri (Body)"/>
              </a:rPr>
              <a:t> not null primary key,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>
                <a:latin typeface="Calibri (Body)"/>
              </a:rPr>
              <a:t>firstname</a:t>
            </a:r>
            <a:r>
              <a:rPr lang="en-US" sz="3200" b="1" dirty="0">
                <a:latin typeface="Calibri (Body)"/>
              </a:rPr>
              <a:t> varchar(50) not null,</a:t>
            </a:r>
          </a:p>
          <a:p>
            <a:pPr algn="l">
              <a:lnSpc>
                <a:spcPct val="100000"/>
              </a:lnSpc>
            </a:pPr>
            <a:r>
              <a:rPr lang="en-US" sz="3200" b="1" dirty="0" err="1">
                <a:latin typeface="Calibri (Body)"/>
              </a:rPr>
              <a:t>lastname</a:t>
            </a:r>
            <a:r>
              <a:rPr lang="en-US" sz="3200" b="1" dirty="0">
                <a:latin typeface="Calibri (Body)"/>
              </a:rPr>
              <a:t> varchar(50) not null,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latin typeface="Calibri (Body)"/>
              </a:rPr>
              <a:t>address varchar(255) not null,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latin typeface="Calibri (Body)"/>
              </a:rPr>
              <a:t>city varchar(30) not null,</a:t>
            </a:r>
          </a:p>
          <a:p>
            <a:pPr algn="l">
              <a:lnSpc>
                <a:spcPct val="100000"/>
              </a:lnSpc>
            </a:pPr>
            <a:r>
              <a:rPr lang="en-US" sz="3200" b="1" dirty="0">
                <a:latin typeface="Calibri (Body)"/>
              </a:rPr>
              <a:t>)</a:t>
            </a:r>
          </a:p>
          <a:p>
            <a:pPr algn="l"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42629" y="335137"/>
            <a:ext cx="4669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sz="2800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ایجاد کلید </a:t>
            </a:r>
            <a:r>
              <a:rPr lang="fa-IR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خارجی</a:t>
            </a:r>
            <a:endParaRPr lang="en-US" sz="2800" b="1" dirty="0" smtClean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  <a:p>
            <a:pPr algn="r">
              <a:lnSpc>
                <a:spcPct val="100000"/>
              </a:lnSpc>
            </a:pP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  <a:p>
            <a:pPr algn="r">
              <a:lnSpc>
                <a:spcPct val="150000"/>
              </a:lnSpc>
            </a:pPr>
            <a:r>
              <a:rPr lang="fa-IR" sz="28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اول جدول اصلی یا جدول سمت چپ را ایجاد می کنیم </a:t>
            </a:r>
          </a:p>
          <a:p>
            <a:pPr algn="r">
              <a:lnSpc>
                <a:spcPct val="100000"/>
              </a:lnSpc>
            </a:pPr>
            <a:endParaRPr lang="fa-IR" sz="2800" b="1" dirty="0" smtClean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  <a:p>
            <a:pPr algn="r">
              <a:lnSpc>
                <a:spcPct val="100000"/>
              </a:lnSpc>
            </a:pPr>
            <a:r>
              <a:rPr lang="fa-IR" sz="2800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جدول اصلی باید کلید اصلی باشد</a:t>
            </a:r>
            <a:endParaRPr lang="fa-IR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18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906" y="335137"/>
            <a:ext cx="11560232" cy="621529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00FF"/>
                </a:solidFill>
                <a:latin typeface="Calibri (Body)"/>
              </a:rPr>
              <a:t>create table</a:t>
            </a:r>
            <a:r>
              <a:rPr lang="en-US" sz="3600" b="1" dirty="0" smtClean="0">
                <a:latin typeface="Calibri (Body)"/>
              </a:rPr>
              <a:t> b</a:t>
            </a:r>
          </a:p>
          <a:p>
            <a:pPr algn="l"/>
            <a:r>
              <a:rPr lang="en-US" sz="3600" b="1" dirty="0" smtClean="0">
                <a:latin typeface="Calibri (Body)"/>
              </a:rPr>
              <a:t>(</a:t>
            </a:r>
            <a:endParaRPr lang="en-US" sz="3600" b="1" dirty="0">
              <a:latin typeface="Calibri (Body)"/>
            </a:endParaRPr>
          </a:p>
          <a:p>
            <a:pPr algn="l"/>
            <a:r>
              <a:rPr lang="en-US" sz="3600" b="1" dirty="0">
                <a:latin typeface="Calibri (Body)"/>
              </a:rPr>
              <a:t>id </a:t>
            </a:r>
            <a:r>
              <a:rPr lang="en-US" sz="3600" b="1" dirty="0" err="1">
                <a:latin typeface="Calibri (Body)"/>
              </a:rPr>
              <a:t>int</a:t>
            </a:r>
            <a:r>
              <a:rPr lang="en-US" sz="3600" b="1" dirty="0">
                <a:latin typeface="Calibri (Body)"/>
              </a:rPr>
              <a:t> not null primary key,</a:t>
            </a:r>
          </a:p>
          <a:p>
            <a:pPr algn="l"/>
            <a:r>
              <a:rPr lang="en-US" sz="3600" b="1" dirty="0" err="1">
                <a:latin typeface="Calibri (Body)"/>
              </a:rPr>
              <a:t>u_id</a:t>
            </a:r>
            <a:r>
              <a:rPr lang="en-US" sz="3600" b="1" dirty="0">
                <a:latin typeface="Calibri (Body)"/>
              </a:rPr>
              <a:t> </a:t>
            </a:r>
            <a:r>
              <a:rPr lang="en-US" sz="3600" b="1" dirty="0" err="1">
                <a:latin typeface="Calibri (Body)"/>
              </a:rPr>
              <a:t>int</a:t>
            </a:r>
            <a:r>
              <a:rPr lang="en-US" sz="3600" b="1" dirty="0">
                <a:latin typeface="Calibri (Body)"/>
              </a:rPr>
              <a:t>,</a:t>
            </a:r>
          </a:p>
          <a:p>
            <a:pPr algn="l"/>
            <a:r>
              <a:rPr lang="en-US" sz="3600" b="1" dirty="0">
                <a:latin typeface="Calibri (Body)"/>
              </a:rPr>
              <a:t>foreign key(</a:t>
            </a:r>
            <a:r>
              <a:rPr lang="en-US" sz="3600" b="1" dirty="0" err="1">
                <a:latin typeface="Calibri (Body)"/>
              </a:rPr>
              <a:t>u_id</a:t>
            </a:r>
            <a:r>
              <a:rPr lang="en-US" sz="3600" b="1" dirty="0">
                <a:latin typeface="Calibri (Body)"/>
              </a:rPr>
              <a:t>) references </a:t>
            </a:r>
            <a:r>
              <a:rPr lang="en-US" sz="3600" b="1" dirty="0" smtClean="0">
                <a:latin typeface="Calibri (Body)"/>
              </a:rPr>
              <a:t>a (</a:t>
            </a:r>
            <a:r>
              <a:rPr lang="en-US" sz="3600" b="1" dirty="0" err="1" smtClean="0">
                <a:latin typeface="Calibri (Body)"/>
              </a:rPr>
              <a:t>u_id</a:t>
            </a:r>
            <a:r>
              <a:rPr lang="en-US" sz="3600" b="1" dirty="0">
                <a:latin typeface="Calibri (Body)"/>
              </a:rPr>
              <a:t>)</a:t>
            </a:r>
          </a:p>
          <a:p>
            <a:pPr algn="l"/>
            <a:r>
              <a:rPr lang="en-US" sz="3600" b="1" dirty="0">
                <a:latin typeface="Calibri (Body)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6856" y="335137"/>
            <a:ext cx="255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ایجاد کلید خارجی</a:t>
            </a:r>
          </a:p>
        </p:txBody>
      </p:sp>
    </p:spTree>
    <p:extLst>
      <p:ext uri="{BB962C8B-B14F-4D97-AF65-F5344CB8AC3E}">
        <p14:creationId xmlns:p14="http://schemas.microsoft.com/office/powerpoint/2010/main" val="116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906" y="335137"/>
            <a:ext cx="11560232" cy="6215292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ایجاد کلید </a:t>
            </a:r>
            <a:r>
              <a:rPr lang="fa-IR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خارجی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 </a:t>
            </a:r>
            <a:r>
              <a:rPr lang="fa-IR" b="1" dirty="0" smtClean="0">
                <a:solidFill>
                  <a:srgbClr val="FF0000"/>
                </a:solidFill>
                <a:latin typeface="Consolas" panose="020B0609020204030204" pitchFamily="49" charset="0"/>
                <a:cs typeface="B Titr" panose="00000700000000000000" pitchFamily="2" charset="-78"/>
              </a:rPr>
              <a:t>– روش دوم</a:t>
            </a:r>
            <a:endParaRPr lang="fa-IR" b="1" dirty="0">
              <a:solidFill>
                <a:srgbClr val="FF0000"/>
              </a:solidFill>
              <a:latin typeface="Consolas" panose="020B0609020204030204" pitchFamily="49" charset="0"/>
              <a:cs typeface="B Titr" panose="00000700000000000000" pitchFamily="2" charset="-78"/>
            </a:endParaRPr>
          </a:p>
          <a:p>
            <a:pPr algn="l"/>
            <a:r>
              <a:rPr lang="en-US" sz="3200" b="1" dirty="0" smtClean="0">
                <a:solidFill>
                  <a:srgbClr val="0000FF"/>
                </a:solidFill>
                <a:latin typeface="Calibri (Body)"/>
              </a:rPr>
              <a:t>create </a:t>
            </a:r>
            <a:r>
              <a:rPr lang="en-US" sz="3200" b="1" dirty="0">
                <a:solidFill>
                  <a:srgbClr val="0000FF"/>
                </a:solidFill>
                <a:latin typeface="Calibri (Body)"/>
              </a:rPr>
              <a:t>table</a:t>
            </a:r>
            <a:r>
              <a:rPr lang="en-US" sz="3200" b="1" dirty="0">
                <a:latin typeface="Calibri (Body)"/>
              </a:rPr>
              <a:t> </a:t>
            </a:r>
            <a:r>
              <a:rPr lang="en-US" sz="3200" b="1" dirty="0" err="1">
                <a:latin typeface="Calibri (Body)"/>
              </a:rPr>
              <a:t>orderrs</a:t>
            </a:r>
            <a:endParaRPr lang="en-US" sz="3200" b="1" dirty="0">
              <a:latin typeface="Calibri (Body)"/>
            </a:endParaRPr>
          </a:p>
          <a:p>
            <a:pPr algn="l"/>
            <a:r>
              <a:rPr lang="en-US" sz="3200" b="1" dirty="0">
                <a:latin typeface="Calibri (Body)"/>
              </a:rPr>
              <a:t>(</a:t>
            </a:r>
          </a:p>
          <a:p>
            <a:pPr algn="l"/>
            <a:r>
              <a:rPr lang="en-US" sz="3200" b="1" dirty="0">
                <a:latin typeface="Calibri (Body)"/>
              </a:rPr>
              <a:t>id </a:t>
            </a:r>
            <a:r>
              <a:rPr lang="en-US" sz="3200" b="1" dirty="0" err="1">
                <a:latin typeface="Calibri (Body)"/>
              </a:rPr>
              <a:t>int</a:t>
            </a:r>
            <a:r>
              <a:rPr lang="en-US" sz="3200" b="1" dirty="0">
                <a:latin typeface="Calibri (Body)"/>
              </a:rPr>
              <a:t> not null primary key,</a:t>
            </a:r>
          </a:p>
          <a:p>
            <a:pPr algn="l"/>
            <a:r>
              <a:rPr lang="en-US" sz="3200" b="1" dirty="0" err="1">
                <a:latin typeface="Calibri (Body)"/>
              </a:rPr>
              <a:t>u_id</a:t>
            </a:r>
            <a:r>
              <a:rPr lang="en-US" sz="3200" b="1" dirty="0">
                <a:latin typeface="Calibri (Body)"/>
              </a:rPr>
              <a:t> </a:t>
            </a:r>
            <a:r>
              <a:rPr lang="en-US" sz="3200" b="1" dirty="0" err="1">
                <a:latin typeface="Calibri (Body)"/>
              </a:rPr>
              <a:t>int</a:t>
            </a:r>
            <a:r>
              <a:rPr lang="en-US" sz="3200" b="1" dirty="0">
                <a:latin typeface="Calibri (Body)"/>
              </a:rPr>
              <a:t> not null,</a:t>
            </a:r>
          </a:p>
          <a:p>
            <a:pPr algn="l"/>
            <a:r>
              <a:rPr lang="en-US" sz="3200" b="1" dirty="0">
                <a:latin typeface="Calibri (Body)"/>
              </a:rPr>
              <a:t>constraint </a:t>
            </a:r>
            <a:r>
              <a:rPr lang="en-US" sz="3200" b="1" dirty="0" err="1">
                <a:latin typeface="Calibri (Body)"/>
              </a:rPr>
              <a:t>fk_orderrs</a:t>
            </a:r>
            <a:r>
              <a:rPr lang="en-US" sz="3200" b="1" dirty="0">
                <a:latin typeface="Calibri (Body)"/>
              </a:rPr>
              <a:t> foreign key(</a:t>
            </a:r>
            <a:r>
              <a:rPr lang="en-US" sz="3200" b="1" dirty="0" err="1">
                <a:latin typeface="Calibri (Body)"/>
              </a:rPr>
              <a:t>u_id</a:t>
            </a:r>
            <a:r>
              <a:rPr lang="en-US" sz="3200" b="1" dirty="0">
                <a:latin typeface="Calibri (Body)"/>
              </a:rPr>
              <a:t>)</a:t>
            </a:r>
          </a:p>
          <a:p>
            <a:pPr algn="l"/>
            <a:r>
              <a:rPr lang="en-US" sz="3200" b="1" dirty="0" smtClean="0">
                <a:latin typeface="Calibri (Body)"/>
              </a:rPr>
              <a:t>references </a:t>
            </a:r>
            <a:r>
              <a:rPr lang="en-US" sz="3200" b="1" dirty="0">
                <a:latin typeface="Calibri (Body)"/>
              </a:rPr>
              <a:t>p (</a:t>
            </a:r>
            <a:r>
              <a:rPr lang="en-US" sz="3200" b="1" dirty="0" err="1">
                <a:latin typeface="Calibri (Body)"/>
              </a:rPr>
              <a:t>u_id</a:t>
            </a:r>
            <a:r>
              <a:rPr lang="en-US" sz="3200" b="1" dirty="0">
                <a:latin typeface="Calibri (Body)"/>
              </a:rPr>
              <a:t>)</a:t>
            </a:r>
          </a:p>
          <a:p>
            <a:pPr algn="l"/>
            <a:r>
              <a:rPr lang="en-US" sz="3200" b="1" dirty="0">
                <a:latin typeface="Calibri (Body)"/>
              </a:rPr>
              <a:t>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1565</Words>
  <Application>Microsoft Office PowerPoint</Application>
  <PresentationFormat>Widescreen</PresentationFormat>
  <Paragraphs>371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 Nazanin</vt:lpstr>
      <vt:lpstr>B Titr</vt:lpstr>
      <vt:lpstr>Calibri</vt:lpstr>
      <vt:lpstr>Calibri (Body)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seyedmajid hosseinimehr</dc:creator>
  <cp:lastModifiedBy>Admin</cp:lastModifiedBy>
  <cp:revision>345</cp:revision>
  <dcterms:created xsi:type="dcterms:W3CDTF">2019-10-23T12:33:48Z</dcterms:created>
  <dcterms:modified xsi:type="dcterms:W3CDTF">2023-05-08T05:39:57Z</dcterms:modified>
</cp:coreProperties>
</file>