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7" r:id="rId4"/>
    <p:sldId id="258" r:id="rId5"/>
    <p:sldId id="260" r:id="rId6"/>
    <p:sldId id="261" r:id="rId7"/>
    <p:sldId id="282" r:id="rId8"/>
    <p:sldId id="265" r:id="rId9"/>
    <p:sldId id="266" r:id="rId10"/>
    <p:sldId id="267" r:id="rId11"/>
    <p:sldId id="271" r:id="rId12"/>
    <p:sldId id="273" r:id="rId13"/>
    <p:sldId id="276" r:id="rId14"/>
    <p:sldId id="277" r:id="rId15"/>
    <p:sldId id="278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63C3-9AD1-4584-AF69-9A0D771E28F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CD5497-5E3E-47DC-9955-76BBC68E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63C3-9AD1-4584-AF69-9A0D771E28F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CD5497-5E3E-47DC-9955-76BBC68E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1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63C3-9AD1-4584-AF69-9A0D771E28F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CD5497-5E3E-47DC-9955-76BBC68E581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04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63C3-9AD1-4584-AF69-9A0D771E28F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CD5497-5E3E-47DC-9955-76BBC68E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85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63C3-9AD1-4584-AF69-9A0D771E28F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CD5497-5E3E-47DC-9955-76BBC68E581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2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63C3-9AD1-4584-AF69-9A0D771E28F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CD5497-5E3E-47DC-9955-76BBC68E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85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63C3-9AD1-4584-AF69-9A0D771E28F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5497-5E3E-47DC-9955-76BBC68E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90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63C3-9AD1-4584-AF69-9A0D771E28F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5497-5E3E-47DC-9955-76BBC68E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9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63C3-9AD1-4584-AF69-9A0D771E28F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5497-5E3E-47DC-9955-76BBC68E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1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63C3-9AD1-4584-AF69-9A0D771E28F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CD5497-5E3E-47DC-9955-76BBC68E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1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63C3-9AD1-4584-AF69-9A0D771E28F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CD5497-5E3E-47DC-9955-76BBC68E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5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63C3-9AD1-4584-AF69-9A0D771E28F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CD5497-5E3E-47DC-9955-76BBC68E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63C3-9AD1-4584-AF69-9A0D771E28F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5497-5E3E-47DC-9955-76BBC68E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0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63C3-9AD1-4584-AF69-9A0D771E28F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5497-5E3E-47DC-9955-76BBC68E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6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63C3-9AD1-4584-AF69-9A0D771E28F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5497-5E3E-47DC-9955-76BBC68E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8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63C3-9AD1-4584-AF69-9A0D771E28F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CD5497-5E3E-47DC-9955-76BBC68E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6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A63C3-9AD1-4584-AF69-9A0D771E28FC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CD5497-5E3E-47DC-9955-76BBC68E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1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978189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Modeling Infectious Diseases</a:t>
            </a:r>
            <a:br>
              <a:rPr lang="en-US" dirty="0" smtClean="0"/>
            </a:br>
            <a:r>
              <a:rPr lang="en-US" sz="3100" dirty="0" smtClean="0"/>
              <a:t>Chapter 2: </a:t>
            </a:r>
            <a:r>
              <a:rPr lang="en-US" sz="3100" dirty="0"/>
              <a:t>Introduction to Simple Epidemic </a:t>
            </a:r>
            <a:r>
              <a:rPr lang="en-US" sz="3100" dirty="0" smtClean="0"/>
              <a:t>Models</a:t>
            </a:r>
            <a:br>
              <a:rPr lang="en-US" sz="3100" dirty="0" smtClean="0"/>
            </a:br>
            <a:r>
              <a:rPr lang="en-US" sz="2800" dirty="0" smtClean="0"/>
              <a:t>Part 3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509963"/>
            <a:ext cx="8598568" cy="64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Ali </a:t>
            </a:r>
            <a:r>
              <a:rPr lang="en-US" dirty="0" err="1" smtClean="0"/>
              <a:t>Setareh</a:t>
            </a:r>
            <a:r>
              <a:rPr lang="en-US" dirty="0" smtClean="0"/>
              <a:t> </a:t>
            </a:r>
            <a:r>
              <a:rPr lang="en-US" dirty="0" err="1" smtClean="0"/>
              <a:t>Kokab</a:t>
            </a:r>
            <a:endParaRPr lang="en-US" dirty="0" smtClean="0"/>
          </a:p>
          <a:p>
            <a:r>
              <a:rPr lang="en-US" dirty="0" smtClean="0"/>
              <a:t>Feb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12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Infections with a carrier state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250" y="2527091"/>
            <a:ext cx="7173326" cy="29912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28869" y="1690688"/>
            <a:ext cx="20777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Hepatitis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3106189" y="2424191"/>
            <a:ext cx="714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Chronic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carriers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transmitting infection at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many years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951018" y="3474720"/>
            <a:ext cx="2036618" cy="47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8393" y="3117273"/>
            <a:ext cx="2302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 individuals can be infected by either carriers or acutely infectious individuals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28869" y="4071380"/>
            <a:ext cx="0" cy="130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2575" y="5378335"/>
            <a:ext cx="19451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generally assumed that the progress of infection within an individual is independent of their source of infection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6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428" y="1779478"/>
            <a:ext cx="4744112" cy="342947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126479" y="1293183"/>
            <a:ext cx="8313" cy="97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25537" y="108065"/>
            <a:ext cx="2601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reduced transmission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 from chronic carriers compared to acute infectious individuals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611091" y="5037513"/>
            <a:ext cx="1" cy="38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30188" y="5391837"/>
            <a:ext cx="2236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proportion of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acute infections that become carriers while a fraction (1−q) simply recover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392487" y="3940233"/>
            <a:ext cx="2435629" cy="78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02684" y="3399906"/>
            <a:ext cx="2427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at which individuals leave the carrier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580" y="297677"/>
            <a:ext cx="3426025" cy="749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698" y="1310370"/>
            <a:ext cx="4390701" cy="1777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155" y="3264726"/>
            <a:ext cx="4122244" cy="316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6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inherent assumption has been that the processes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disease transmission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 in real time and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variability in factors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the infectious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 may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dynamically important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815542" y="3985768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 constant factors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27470" y="4174393"/>
            <a:ext cx="839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11835" y="4003302"/>
            <a:ext cx="1384761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49535" y="4781198"/>
            <a:ext cx="619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 time increment represents?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5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021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Ideally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units of time should represent the “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length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infection through a host, though in some cases this can lead to some difficulty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if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and infectious periods differ markedly.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261" y="1314744"/>
            <a:ext cx="2813729" cy="1960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726" y="2140671"/>
            <a:ext cx="334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Latent period= 1 week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79493" y="1770370"/>
            <a:ext cx="1321723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2771" y="1512916"/>
            <a:ext cx="4296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capita probability of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contracting the infection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It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infectives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transmission 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3651" y="3353202"/>
            <a:ext cx="4389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β, very much analogous to R0 in the continuous-time models. Thus,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before, for the infection to invade, we require β &gt;1.</a:t>
            </a:r>
          </a:p>
        </p:txBody>
      </p:sp>
    </p:spTree>
    <p:extLst>
      <p:ext uri="{BB962C8B-B14F-4D97-AF65-F5344CB8AC3E}">
        <p14:creationId xmlns:p14="http://schemas.microsoft.com/office/powerpoint/2010/main" val="328810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683" y="840610"/>
            <a:ext cx="2562583" cy="1924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60" y="444404"/>
            <a:ext cx="3743847" cy="3143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60" y="3111175"/>
            <a:ext cx="829871" cy="30823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1656870" y="3265294"/>
            <a:ext cx="1174491" cy="2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266" y="2910569"/>
            <a:ext cx="1681397" cy="7094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660" y="3765659"/>
            <a:ext cx="3103361" cy="12021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5660" y="5506317"/>
            <a:ext cx="5361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of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equilibrium solution requires the dominant eigenvalue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have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 less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one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9848" y="3712265"/>
            <a:ext cx="4094190" cy="29861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6749" y="125272"/>
            <a:ext cx="2705478" cy="4763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6749" y="1150674"/>
            <a:ext cx="2791215" cy="46679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7" idx="2"/>
            <a:endCxn id="19" idx="0"/>
          </p:cNvCxnSpPr>
          <p:nvPr/>
        </p:nvCxnSpPr>
        <p:spPr>
          <a:xfrm>
            <a:off x="9179488" y="601588"/>
            <a:ext cx="42869" cy="5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897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understanding of the host’s biology, for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will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accurate estimates of the birth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infectious period can usually be estimated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 via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monitoring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infecteds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either by observation of transmission events or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more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techniques measuring the amount of pathogen excreted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05096" y="5557582"/>
                <a:ext cx="931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096" y="5557582"/>
                <a:ext cx="931025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3582785" y="5364430"/>
            <a:ext cx="1213659" cy="29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71011" y="5142900"/>
                <a:ext cx="4330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from Reported Cases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011" y="5142900"/>
                <a:ext cx="4330931" cy="369332"/>
              </a:xfrm>
              <a:prstGeom prst="rect">
                <a:avLst/>
              </a:prstGeom>
              <a:blipFill>
                <a:blip r:embed="rId3"/>
                <a:stretch>
                  <a:fillRect l="-112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603566" y="5844669"/>
            <a:ext cx="955965" cy="47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96444" y="6139822"/>
            <a:ext cx="468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Estimating </a:t>
            </a:r>
            <a:r>
              <a:rPr lang="pt-BR" dirty="0"/>
              <a:t>R0 </a:t>
            </a:r>
            <a:r>
              <a:rPr lang="pt-BR" b="1" dirty="0"/>
              <a:t>from Seroprevelance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60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Reported 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7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9233" y="1945650"/>
            <a:ext cx="4353533" cy="8859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74916" y="2959023"/>
            <a:ext cx="8797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unlikely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record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case within a population as many infections will go unreported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233" y="3546221"/>
            <a:ext cx="4058216" cy="581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4402" y="4143704"/>
            <a:ext cx="69078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this method can work only if there is an epidemic to be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observed, and cannot provide information on endemic diseases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in the early stages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epidemic, due to the low number of cases, the dynamics may be highly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The final difficulty with this approach is that unless the pathogen is novel to the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population, some individuals are likely to be immune</a:t>
            </a:r>
          </a:p>
        </p:txBody>
      </p:sp>
    </p:spTree>
    <p:extLst>
      <p:ext uri="{BB962C8B-B14F-4D97-AF65-F5344CB8AC3E}">
        <p14:creationId xmlns:p14="http://schemas.microsoft.com/office/powerpoint/2010/main" val="3442412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94658" y="462337"/>
            <a:ext cx="849623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Y(t) in models vs epidemiological data typically available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300" y="2380319"/>
            <a:ext cx="2514951" cy="9335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28007" y="1476727"/>
            <a:ext cx="10385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it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reasonable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case reports take place once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individual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leaves the infectious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08171" y="3393963"/>
            <a:ext cx="4825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new cases reported at time point 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736525" y="4319493"/>
                <a:ext cx="4342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 of infection is given by A ≈ 1/[μ(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800" b="0" i="0" u="none" strike="noStrike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−1)]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25" y="4319493"/>
                <a:ext cx="4342151" cy="369332"/>
              </a:xfrm>
              <a:prstGeom prst="rect">
                <a:avLst/>
              </a:prstGeom>
              <a:blipFill>
                <a:blip r:embed="rId3"/>
                <a:stretch>
                  <a:fillRect l="-1264" t="-10000" r="-2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736525" y="4988033"/>
            <a:ext cx="6198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hames" panose="02000503080000020003" pitchFamily="2" charset="0"/>
              </a:rPr>
              <a:t>The average age of infection is generally estimated by simply</a:t>
            </a:r>
          </a:p>
          <a:p>
            <a:r>
              <a:rPr lang="en-US" dirty="0">
                <a:latin typeface="Thames" panose="02000503080000020003" pitchFamily="2" charset="0"/>
              </a:rPr>
              <a:t>finding the average age of all reported cases.</a:t>
            </a:r>
          </a:p>
        </p:txBody>
      </p:sp>
    </p:spTree>
    <p:extLst>
      <p:ext uri="{BB962C8B-B14F-4D97-AF65-F5344CB8AC3E}">
        <p14:creationId xmlns:p14="http://schemas.microsoft.com/office/powerpoint/2010/main" val="4223397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Seroprevelance Data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7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R0 from case report data is problematic in humans because reporting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patchy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biased because not all infected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medical advice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serological information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122" y="3421445"/>
            <a:ext cx="933580" cy="3143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5724" y="396441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complication with this approach is that we need to make sure that our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represents of the entire population</a:t>
            </a:r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 flipV="1">
            <a:off x="5893724" y="3578630"/>
            <a:ext cx="686398" cy="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5724" y="4716234"/>
            <a:ext cx="578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age-dependent nature of the likelihood of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susceptible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078" y="4728343"/>
            <a:ext cx="2333951" cy="29531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893724" y="4869263"/>
            <a:ext cx="947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5708" y="5459320"/>
            <a:ext cx="5582429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8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SEIR model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Infections with a Carrier State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Models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1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SEIR Model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474" y="1690688"/>
            <a:ext cx="6563641" cy="1390844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6208295" y="3081532"/>
            <a:ext cx="32084" cy="145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902" y="4615643"/>
            <a:ext cx="7516133" cy="123524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4395538" y="4490734"/>
            <a:ext cx="1042737" cy="61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15390" y="3874282"/>
            <a:ext cx="3160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infected</a:t>
            </a:r>
            <a:r>
              <a:rPr lang="en-US" dirty="0"/>
              <a:t> but not yet infectious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16906" y="5926612"/>
            <a:ext cx="145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(Exposed)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5145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3997" y="510728"/>
            <a:ext cx="3281255" cy="37083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78" y="510728"/>
            <a:ext cx="3322174" cy="363080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443663" y="2364901"/>
            <a:ext cx="3080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89801" y="1459832"/>
            <a:ext cx="3429645" cy="721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42947" y="2477196"/>
                <a:ext cx="385011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947" y="2477196"/>
                <a:ext cx="38501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347158" y="1636113"/>
                <a:ext cx="272716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158" y="1636113"/>
                <a:ext cx="272716" cy="430887"/>
              </a:xfrm>
              <a:prstGeom prst="rect">
                <a:avLst/>
              </a:prstGeom>
              <a:blipFill>
                <a:blip r:embed="rId5"/>
                <a:stretch>
                  <a:fillRect r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72320" y="4976137"/>
                <a:ext cx="82111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duration of the latent period is given by 1/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320" y="4976137"/>
                <a:ext cx="8211196" cy="523220"/>
              </a:xfrm>
              <a:prstGeom prst="rect">
                <a:avLst/>
              </a:prstGeom>
              <a:blipFill>
                <a:blip r:embed="rId6"/>
                <a:stretch>
                  <a:fillRect l="-1559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3997" y="4252569"/>
            <a:ext cx="2924583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3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727" y="1191191"/>
            <a:ext cx="179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points: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54442" y="1430010"/>
            <a:ext cx="3753853" cy="3887477"/>
            <a:chOff x="7202904" y="1029900"/>
            <a:chExt cx="3753853" cy="3887477"/>
          </a:xfrm>
        </p:grpSpPr>
        <p:sp>
          <p:nvSpPr>
            <p:cNvPr id="8" name="TextBox 7"/>
            <p:cNvSpPr txBox="1"/>
            <p:nvPr/>
          </p:nvSpPr>
          <p:spPr>
            <a:xfrm>
              <a:off x="7202904" y="1029900"/>
              <a:ext cx="3753853" cy="38874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5216" y="1791354"/>
              <a:ext cx="3169230" cy="240333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914274" y="5356251"/>
            <a:ext cx="12673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Endemic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00607" y="2255695"/>
                <a:ext cx="4203032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607" y="2255695"/>
                <a:ext cx="4203032" cy="23391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816060" y="5156196"/>
            <a:ext cx="2887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Disease Free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5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64277" y="872836"/>
                <a:ext cx="3632662" cy="68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num>
                        <m:den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77" y="872836"/>
                <a:ext cx="3632662" cy="6835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4596939" y="1214596"/>
            <a:ext cx="1554479" cy="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71505" y="783283"/>
            <a:ext cx="172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σ/(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μ+σ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∼ 1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492239" y="888288"/>
                <a:ext cx="1615314" cy="668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239" y="888288"/>
                <a:ext cx="1615314" cy="668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574473" y="1617485"/>
            <a:ext cx="3848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latent is far smaller that the expected lifespan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stCxn id="4" idx="2"/>
          </p:cNvCxnSpPr>
          <p:nvPr/>
        </p:nvCxnSpPr>
        <p:spPr>
          <a:xfrm>
            <a:off x="2780608" y="1556356"/>
            <a:ext cx="0" cy="834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71263" y="1503189"/>
            <a:ext cx="0" cy="887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80608" y="2390775"/>
            <a:ext cx="48920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20640" y="2390775"/>
            <a:ext cx="16625" cy="61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58685" y="3004996"/>
            <a:ext cx="716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death of some individuals in the exposed class who do not contribute to the chain of transmission</a:t>
            </a:r>
          </a:p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45673" y="3589771"/>
            <a:ext cx="766557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 →∞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958685" y="4454316"/>
            <a:ext cx="7837941" cy="369332"/>
            <a:chOff x="1114866" y="4853745"/>
            <a:chExt cx="7837941" cy="369332"/>
          </a:xfrm>
        </p:grpSpPr>
        <p:grpSp>
          <p:nvGrpSpPr>
            <p:cNvPr id="28" name="Group 27"/>
            <p:cNvGrpSpPr/>
            <p:nvPr/>
          </p:nvGrpSpPr>
          <p:grpSpPr>
            <a:xfrm>
              <a:off x="6812283" y="4853745"/>
              <a:ext cx="2140524" cy="369332"/>
              <a:chOff x="1774770" y="4543970"/>
              <a:chExt cx="204077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774770" y="4543970"/>
                    <a:ext cx="88530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&gt; 1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4770" y="4543970"/>
                    <a:ext cx="88530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0000" b="-2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>
                <a:stCxn id="24" idx="3"/>
              </p:cNvCxnSpPr>
              <p:nvPr/>
            </p:nvCxnSpPr>
            <p:spPr>
              <a:xfrm>
                <a:off x="2660074" y="4728636"/>
                <a:ext cx="1155468" cy="1306"/>
              </a:xfrm>
              <a:prstGeom prst="straightConnector1">
                <a:avLst/>
              </a:prstGeom>
              <a:ln>
                <a:noFill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28"/>
            <p:cNvSpPr/>
            <p:nvPr/>
          </p:nvSpPr>
          <p:spPr>
            <a:xfrm>
              <a:off x="1114866" y="4853745"/>
              <a:ext cx="45170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endemic equilibrium to be feasible and stable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Arrow Connector 30"/>
            <p:cNvCxnSpPr>
              <a:stCxn id="29" idx="3"/>
              <a:endCxn id="24" idx="1"/>
            </p:cNvCxnSpPr>
            <p:nvPr/>
          </p:nvCxnSpPr>
          <p:spPr>
            <a:xfrm>
              <a:off x="5631872" y="5038411"/>
              <a:ext cx="11804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08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762" y="2164045"/>
            <a:ext cx="10515600" cy="765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986" y="1490281"/>
            <a:ext cx="1371791" cy="485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91543" y="627611"/>
                <a:ext cx="22406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543" y="627611"/>
                <a:ext cx="224067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97963" y="3216762"/>
                <a:ext cx="55960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many cases σ and γ will be much larger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63" y="3216762"/>
                <a:ext cx="5596019" cy="369332"/>
              </a:xfrm>
              <a:prstGeom prst="rect">
                <a:avLst/>
              </a:prstGeom>
              <a:blipFill>
                <a:blip r:embed="rId5"/>
                <a:stretch>
                  <a:fillRect l="-980" t="-10000" r="-1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6593982" y="3401428"/>
            <a:ext cx="829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2771" y="3133898"/>
                <a:ext cx="2552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∼−(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771" y="3133898"/>
                <a:ext cx="2552007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9759" y="3790904"/>
            <a:ext cx="4770787" cy="83274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77547" y="3781803"/>
            <a:ext cx="4842999" cy="778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8195" y="4839198"/>
            <a:ext cx="4904099" cy="463951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endCxn id="20" idx="1"/>
          </p:cNvCxnSpPr>
          <p:nvPr/>
        </p:nvCxnSpPr>
        <p:spPr>
          <a:xfrm>
            <a:off x="2884516" y="5071173"/>
            <a:ext cx="8236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97950" y="4690562"/>
            <a:ext cx="798022" cy="380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6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20" y="679183"/>
            <a:ext cx="2124371" cy="495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754" y="1458153"/>
            <a:ext cx="3365101" cy="703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90501" y="3007267"/>
                <a:ext cx="678166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𝑆𝐼𝑅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l-GR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𝑆𝐼𝑅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l-GR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𝑆𝐸𝐼𝑅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l-GR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𝑆𝐸𝐼𝑅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,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l-GR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𝑆𝐼𝑅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l-GR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𝑆𝐸𝐼𝑅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l-GR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𝑆𝐸𝐼𝑅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501" y="3007267"/>
                <a:ext cx="6781665" cy="646331"/>
              </a:xfrm>
              <a:prstGeom prst="rect">
                <a:avLst/>
              </a:prstGeom>
              <a:blipFill>
                <a:blip r:embed="rId4"/>
                <a:stretch>
                  <a:fillRect l="-719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6081334" y="3653598"/>
            <a:ext cx="6199" cy="98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44067" y="4809066"/>
                <a:ext cx="1964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SEIR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67" y="4809066"/>
                <a:ext cx="1964267" cy="369332"/>
              </a:xfrm>
              <a:prstGeom prst="rect">
                <a:avLst/>
              </a:prstGeom>
              <a:blipFill>
                <a:blip r:embed="rId5"/>
                <a:stretch>
                  <a:fillRect l="-248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586" y="271145"/>
            <a:ext cx="9901844" cy="129164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two models behave very differently 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invasion: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86" y="1484349"/>
            <a:ext cx="7031479" cy="1282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586" y="3187112"/>
            <a:ext cx="3573385" cy="4304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138" y="2291356"/>
            <a:ext cx="5304691" cy="42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7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1099</TotalTime>
  <Words>686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Cambria Math</vt:lpstr>
      <vt:lpstr>Century Gothic</vt:lpstr>
      <vt:lpstr>Thames</vt:lpstr>
      <vt:lpstr>Times New Roman</vt:lpstr>
      <vt:lpstr>Times-Roman</vt:lpstr>
      <vt:lpstr>Wingdings 3</vt:lpstr>
      <vt:lpstr>Wisp</vt:lpstr>
      <vt:lpstr>Modeling Infectious Diseases Chapter 2: Introduction to Simple Epidemic Models Part 3</vt:lpstr>
      <vt:lpstr>Table of contents </vt:lpstr>
      <vt:lpstr>SEIR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Infections with a carrier state</vt:lpstr>
      <vt:lpstr>PowerPoint Presentation</vt:lpstr>
      <vt:lpstr>PowerPoint Presentation</vt:lpstr>
      <vt:lpstr>Discrete-time models</vt:lpstr>
      <vt:lpstr>PowerPoint Presentation</vt:lpstr>
      <vt:lpstr>PowerPoint Presentation</vt:lpstr>
      <vt:lpstr>Parameterization</vt:lpstr>
      <vt:lpstr>Estimating R_0 from Reported Cases</vt:lpstr>
      <vt:lpstr>PowerPoint Presentation</vt:lpstr>
      <vt:lpstr>Estimating R_0 from Seroprevelance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setarehkokab</dc:creator>
  <cp:lastModifiedBy>ali setarehkokab</cp:lastModifiedBy>
  <cp:revision>39</cp:revision>
  <dcterms:created xsi:type="dcterms:W3CDTF">2021-03-07T13:22:14Z</dcterms:created>
  <dcterms:modified xsi:type="dcterms:W3CDTF">2021-03-10T07:45:54Z</dcterms:modified>
</cp:coreProperties>
</file>