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sldIdLst>
    <p:sldId id="256" r:id="rId5"/>
    <p:sldId id="4359" r:id="rId6"/>
    <p:sldId id="4387" r:id="rId7"/>
    <p:sldId id="4390" r:id="rId8"/>
    <p:sldId id="4388" r:id="rId9"/>
    <p:sldId id="4380" r:id="rId10"/>
    <p:sldId id="4381" r:id="rId11"/>
    <p:sldId id="4383" r:id="rId12"/>
    <p:sldId id="4386" r:id="rId13"/>
    <p:sldId id="571" r:id="rId14"/>
    <p:sldId id="570" r:id="rId15"/>
    <p:sldId id="577" r:id="rId16"/>
    <p:sldId id="4382" r:id="rId17"/>
    <p:sldId id="4385" r:id="rId18"/>
    <p:sldId id="438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0000"/>
    <a:srgbClr val="011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4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EE30B-A106-480B-B9C8-4FDB5B7D040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A8B5-C564-4A16-A543-DA68EFAD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B9440C-1295-9350-41A3-E27870504F64}"/>
              </a:ext>
            </a:extLst>
          </p:cNvPr>
          <p:cNvSpPr/>
          <p:nvPr userDrawn="1"/>
        </p:nvSpPr>
        <p:spPr>
          <a:xfrm>
            <a:off x="0" y="6521668"/>
            <a:ext cx="10204231" cy="336331"/>
          </a:xfrm>
          <a:prstGeom prst="rect">
            <a:avLst/>
          </a:prstGeom>
          <a:solidFill>
            <a:srgbClr val="011F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0BCBA59-9AB2-CD5A-AE2B-77840F79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2124"/>
            <a:ext cx="2743200" cy="365125"/>
          </a:xfrm>
          <a:prstGeom prst="rect">
            <a:avLst/>
          </a:prstGeom>
        </p:spPr>
        <p:txBody>
          <a:bodyPr/>
          <a:lstStyle/>
          <a:p>
            <a:fld id="{0F5D7E86-2095-49DD-9534-6F9A73FD01F1}" type="datetime1">
              <a:rPr lang="en-US" smtClean="0"/>
              <a:t>9/12/2025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419597-0D6D-5602-C4EF-03E36A62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2642" y="650727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D793AB5-86D1-8147-234A-B27BAB67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2B8D4C-0792-BA49-5CB0-22AA9291C64B}"/>
              </a:ext>
            </a:extLst>
          </p:cNvPr>
          <p:cNvSpPr/>
          <p:nvPr userDrawn="1"/>
        </p:nvSpPr>
        <p:spPr>
          <a:xfrm>
            <a:off x="9480331" y="6521669"/>
            <a:ext cx="2711669" cy="336331"/>
          </a:xfrm>
          <a:prstGeom prst="rect">
            <a:avLst/>
          </a:prstGeom>
          <a:solidFill>
            <a:srgbClr val="9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64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ADB9E-D75F-561F-D0F4-C586279E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A5527-BAC2-979A-0475-270A56FDE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89A26-ACDC-9B95-A42A-1B80775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9E7DBD-1537-427C-A3C2-A80BFDDCEDA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790A8-2A40-37A0-2E0D-BF45F179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05E7C-3190-5276-0111-F9A0671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EEFDF-5423-F97B-30DC-FE89714FA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DE5A3-17AF-3AB1-901A-CFBD2EA2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D484-9AF6-87B6-37D4-E7DDF240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6EDB22-CF19-429E-B676-1E058ABA0B2A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385E-FC2C-00DB-004D-ADD2F216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A07D9-479C-7324-1E01-F0939AC1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9733" y="6166934"/>
            <a:ext cx="2844800" cy="476250"/>
          </a:xfrm>
          <a:ln/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</a:lstStyle>
          <a:p>
            <a:fld id="{C9CA6C2B-6061-6F46-BF6B-C0454CDDAB35}" type="datetime1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55A7B-7854-E145-92D9-B491DF4BAE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40" y="6519332"/>
            <a:ext cx="3860800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39783-EE89-92B0-3E93-F73332C9FE31}"/>
              </a:ext>
            </a:extLst>
          </p:cNvPr>
          <p:cNvSpPr/>
          <p:nvPr userDrawn="1"/>
        </p:nvSpPr>
        <p:spPr>
          <a:xfrm>
            <a:off x="0" y="6521668"/>
            <a:ext cx="10204231" cy="336331"/>
          </a:xfrm>
          <a:prstGeom prst="rect">
            <a:avLst/>
          </a:prstGeom>
          <a:solidFill>
            <a:srgbClr val="011F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60F5D8-A6B0-1592-4915-8E4C9D6C3AE1}"/>
              </a:ext>
            </a:extLst>
          </p:cNvPr>
          <p:cNvSpPr/>
          <p:nvPr userDrawn="1"/>
        </p:nvSpPr>
        <p:spPr>
          <a:xfrm>
            <a:off x="9480331" y="6521669"/>
            <a:ext cx="2711669" cy="336331"/>
          </a:xfrm>
          <a:prstGeom prst="rect">
            <a:avLst/>
          </a:prstGeom>
          <a:solidFill>
            <a:srgbClr val="9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8E744-AD70-DE1A-6F16-DD107736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1A6707E-744E-4E78-8A21-5E48420B6F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CC34C-D4AF-FF6A-8E29-D5024620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0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A00D-E21C-22EE-27FC-48ED99C9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15701"/>
            <a:ext cx="2743200" cy="365125"/>
          </a:xfrm>
          <a:prstGeom prst="rect">
            <a:avLst/>
          </a:prstGeom>
        </p:spPr>
        <p:txBody>
          <a:bodyPr/>
          <a:lstStyle/>
          <a:p>
            <a:fld id="{2A616D11-3496-4C11-B54D-7B160FC1FDB3}" type="datetime1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413A5-4FF5-C32C-2FAA-66CAD3B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21997"/>
            <a:ext cx="2743200" cy="365125"/>
          </a:xfrm>
          <a:prstGeom prst="rect">
            <a:avLst/>
          </a:prstGeom>
        </p:spPr>
        <p:txBody>
          <a:bodyPr/>
          <a:lstStyle/>
          <a:p>
            <a:fld id="{B61C7B37-49D6-4ED0-9687-F2E016132632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E173-C362-39A4-8047-11969AD6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9414" y="6492874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0AC97-7FE7-228E-7D2A-A4F8FDAC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346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1A6707E-744E-4E78-8A21-5E48420B6F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CE8A-31DC-E158-82AC-9B2C9042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4C79B-683A-4C41-EAE6-14300D8A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8ED00-031C-8F88-A435-25A5613F1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148C8-255F-10CB-500B-CCC071EE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D167EA-D8F6-44C9-B24C-6CFAF12AEB3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6B467-3F10-ED2E-7F90-5110CCC8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45BD3-9C05-6D87-7C20-81C0845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8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A689-5AF9-C191-F105-EBF9FA28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7907-A34E-521A-3C8C-F69009203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34640-6674-A8F9-B862-87F1615D9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4CAC5-DAE4-6133-37FD-312863E2A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0406B-0884-6FD6-7253-FF03203A5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C323E-E770-A22D-D1CF-D70B49FA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6905C9-D908-485E-BFFF-4EA8ECAC1FE5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49129-9190-F9E0-DEF6-7E81D7E76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1FB9D-004A-6DD1-3E7D-8DE34EC8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7C22-844D-2611-7754-0984262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6CAEE-B994-23FA-DD00-CDE05FA8B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4D2287-CC13-4461-8013-39EFF1B42489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CE269-2699-C850-CB62-5032563E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3F6D3-250F-82C7-3B84-39CFC101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1578D-4886-336C-AEF2-5F718C81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DF42E8-D329-46E3-A4F8-FCFC719AFB79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22D83-9277-A24D-323E-F08BB2E7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ADB21-033F-5C5B-9186-2970FD0E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9721-1C79-5253-46FF-FF8F470B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0C5E-2D84-90C7-0391-A3ED2A10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859D9-E9A2-2107-5F06-5F7043517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BF8F-65A3-B986-DA13-BC33943CFE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86D4F5-5985-4FE8-9DFD-008CDAF625F2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E1B41-B97A-A76E-F1E8-2D172FE2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5AE90-81D5-CB3C-3785-B418DABF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5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1C0C-F939-9989-3588-F5024064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17AFA-7EBD-BA3A-37B8-D457F048C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AEDF9-06CB-3673-9D51-1983E8913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5E713-D817-9939-FF74-F7710C40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7632C6-2B57-443F-A6BF-3C50DDE28F09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F21E-226D-ED67-44ED-1CD93095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09227-A190-ED9F-719D-A6530D08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A6707E-744E-4E78-8A21-5E48420B6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9EAD20A-31B9-D820-F461-5D5F6C810F2C}"/>
              </a:ext>
            </a:extLst>
          </p:cNvPr>
          <p:cNvSpPr/>
          <p:nvPr userDrawn="1"/>
        </p:nvSpPr>
        <p:spPr>
          <a:xfrm>
            <a:off x="0" y="6521668"/>
            <a:ext cx="10204231" cy="336331"/>
          </a:xfrm>
          <a:prstGeom prst="rect">
            <a:avLst/>
          </a:prstGeom>
          <a:solidFill>
            <a:srgbClr val="011F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40DDB-7499-94E4-17B5-033F598ECA86}"/>
              </a:ext>
            </a:extLst>
          </p:cNvPr>
          <p:cNvSpPr/>
          <p:nvPr userDrawn="1"/>
        </p:nvSpPr>
        <p:spPr>
          <a:xfrm>
            <a:off x="9480331" y="6521669"/>
            <a:ext cx="2711669" cy="336331"/>
          </a:xfrm>
          <a:prstGeom prst="rect">
            <a:avLst/>
          </a:prstGeom>
          <a:solidFill>
            <a:srgbClr val="97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B7B143-4C36-2F71-86FC-CEDEF5396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algn="r"/>
            <a:fld id="{A1A6707E-744E-4E78-8A21-5E48420B6F0A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5D640D1-BCE6-BD3D-994F-0DD60407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01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BCA501C-6711-9820-DC69-29F19F76B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1570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F5EA022-2056-41DB-90B0-C237346B23EB}" type="datetime1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EF4B42-EE17-2D7E-2B03-882B1C938772}"/>
              </a:ext>
            </a:extLst>
          </p:cNvPr>
          <p:cNvSpPr txBox="1"/>
          <p:nvPr/>
        </p:nvSpPr>
        <p:spPr>
          <a:xfrm>
            <a:off x="206112" y="570354"/>
            <a:ext cx="114696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rgbClr val="002060"/>
                </a:solidFill>
                <a:latin typeface="-apple-system"/>
              </a:rPr>
              <a:t>Introduction to Scientific Computing</a:t>
            </a:r>
          </a:p>
          <a:p>
            <a:pPr algn="r"/>
            <a:r>
              <a:rPr lang="en-US" sz="2400" b="1" dirty="0">
                <a:solidFill>
                  <a:srgbClr val="002060"/>
                </a:solidFill>
                <a:latin typeface="-apple-system"/>
              </a:rPr>
              <a:t>ENGR1050 – Lecture 6</a:t>
            </a:r>
          </a:p>
          <a:p>
            <a:pPr algn="r"/>
            <a:r>
              <a:rPr lang="en-US" sz="2400" b="1" dirty="0">
                <a:solidFill>
                  <a:srgbClr val="002060"/>
                </a:solidFill>
                <a:latin typeface="-apple-system"/>
              </a:rPr>
              <a:t>Fall 2025</a:t>
            </a:r>
            <a:endParaRPr lang="en-US" sz="40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Nat Trask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Guest Lecture by Ben Shaffer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University of Pennsylvania</a:t>
            </a:r>
          </a:p>
          <a:p>
            <a:pPr algn="just"/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7" name="Picture 2" descr="Download Penn Logos | Penn Brand Standards">
            <a:extLst>
              <a:ext uri="{FF2B5EF4-FFF2-40B4-BE49-F238E27FC236}">
                <a16:creationId xmlns:a16="http://schemas.microsoft.com/office/drawing/2014/main" id="{39AEA0B6-3E6B-B71F-2B8E-226785E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251" y="4947972"/>
            <a:ext cx="2314219" cy="15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90D4D4-F916-CBB1-4D46-F62EA0233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43" y="208423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6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5A81-BCA7-C831-E936-7E2FC6BA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5174-9861-DE29-1439-4CFAE6BD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772-E351-4EC9-8B11-D084DE097082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Breadboard Kit for Raspberry Pi Pico | The Pi Hut">
            <a:extLst>
              <a:ext uri="{FF2B5EF4-FFF2-40B4-BE49-F238E27FC236}">
                <a16:creationId xmlns:a16="http://schemas.microsoft.com/office/drawing/2014/main" id="{F15A4453-31C7-3FD3-495C-DE08AE8F2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7" b="20000"/>
          <a:stretch/>
        </p:blipFill>
        <p:spPr bwMode="auto">
          <a:xfrm>
            <a:off x="1746544" y="1186767"/>
            <a:ext cx="6858000" cy="405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D18C1-D92C-199B-B0D7-0256BE5F62A0}"/>
              </a:ext>
            </a:extLst>
          </p:cNvPr>
          <p:cNvSpPr txBox="1"/>
          <p:nvPr/>
        </p:nvSpPr>
        <p:spPr>
          <a:xfrm>
            <a:off x="6810564" y="4311609"/>
            <a:ext cx="3228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nice setup that minimizes wire management, with built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Power/ground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Compact breadboard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568226-FA88-EB2D-C13D-41AEB59C83BB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This is your Raspberry Pi Pico – a microcontroller with some basic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0FD79-E838-D77B-48C5-A926BA29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4943-F014-F4FB-B770-BAB4B09B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A7A0-B89D-2B6C-A06D-D106801E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772-E351-4EC9-8B11-D084DE09708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C4534-9E4A-F5B7-41EF-63CD2400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921921"/>
            <a:ext cx="8621328" cy="56681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4FBD1A-C475-C25C-215E-74B3EC6C87F8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This is a mounting board that your Pico is attached to, with lights and convenient pins for connecting wires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35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DFE6-9CB6-A62C-82B1-80879EEC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3A4C6-7FB2-AB24-111B-4194485F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71772-E351-4EC9-8B11-D084DE097082}" type="slidenum">
              <a:rPr lang="en-US" smtClean="0"/>
              <a:t>12</a:t>
            </a:fld>
            <a:endParaRPr lang="en-US"/>
          </a:p>
        </p:txBody>
      </p:sp>
      <p:pic>
        <p:nvPicPr>
          <p:cNvPr id="4100" name="Picture 4" descr="Front and back, medium breadboard with power rails exposed">
            <a:extLst>
              <a:ext uri="{FF2B5EF4-FFF2-40B4-BE49-F238E27FC236}">
                <a16:creationId xmlns:a16="http://schemas.microsoft.com/office/drawing/2014/main" id="{BA9AB983-38F3-6BA8-9DCC-5B550E7FA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1"/>
          <a:stretch>
            <a:fillRect/>
          </a:stretch>
        </p:blipFill>
        <p:spPr bwMode="auto">
          <a:xfrm>
            <a:off x="293076" y="860581"/>
            <a:ext cx="7779773" cy="560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5AE26C-CE8F-9B2E-910B-5383CAAF71FE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This is a breadboard – it lets you build circuits without needing to solder wires</a:t>
            </a:r>
            <a:endParaRPr lang="en-US" dirty="0"/>
          </a:p>
        </p:txBody>
      </p:sp>
      <p:pic>
        <p:nvPicPr>
          <p:cNvPr id="5" name="Picture 4" descr="Building Resistor Circuits Using Breadboards, Perfboards, and Terminal  Strips | Series And Parallel Circuits | Electronics Textbook">
            <a:extLst>
              <a:ext uri="{FF2B5EF4-FFF2-40B4-BE49-F238E27FC236}">
                <a16:creationId xmlns:a16="http://schemas.microsoft.com/office/drawing/2014/main" id="{2B731A55-F61B-CAED-B258-C7CC75D4A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8" r="7550" b="5516"/>
          <a:stretch>
            <a:fillRect/>
          </a:stretch>
        </p:blipFill>
        <p:spPr bwMode="auto">
          <a:xfrm>
            <a:off x="7576450" y="1852246"/>
            <a:ext cx="4334196" cy="352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974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53CE-6D1E-41DE-E93F-B6F67A0D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CE1C-43D5-0FAB-9DF1-D92DE014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F9E0E7E-EED6-CE88-5128-DCD6C7E92CFB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This is the actual Pico – we can use python to feed juice to pins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742CBB3-CEE8-A9C8-5E76-F3AF2D201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769634-6A42-C86F-0724-48BEA97FF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2" descr="The Raspberry Pi Pico Pinout: Diagram &amp; Coding Guide – RaspberryTips">
            <a:extLst>
              <a:ext uri="{FF2B5EF4-FFF2-40B4-BE49-F238E27FC236}">
                <a16:creationId xmlns:a16="http://schemas.microsoft.com/office/drawing/2014/main" id="{66F97DB8-4C4F-FA42-A243-207115182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58" y="711961"/>
            <a:ext cx="5386482" cy="538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01A26F-0846-D757-764F-D02DBAD2714E}"/>
              </a:ext>
            </a:extLst>
          </p:cNvPr>
          <p:cNvSpPr txBox="1"/>
          <p:nvPr/>
        </p:nvSpPr>
        <p:spPr>
          <a:xfrm>
            <a:off x="7778182" y="517525"/>
            <a:ext cx="37968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dirty="0"/>
              <a:t>LED – built in LED on the </a:t>
            </a:r>
            <a:r>
              <a:rPr lang="en-US" dirty="0" err="1"/>
              <a:t>pico</a:t>
            </a:r>
            <a:r>
              <a:rPr lang="en-US" dirty="0"/>
              <a:t> can be lit without wiring for diagnostics</a:t>
            </a:r>
          </a:p>
          <a:p>
            <a:endParaRPr lang="en-US" dirty="0"/>
          </a:p>
          <a:p>
            <a:r>
              <a:rPr lang="en-US" dirty="0"/>
              <a:t>GPX – general purpose input output (GPIO), which the microcontroller can set to high or low voltage in output mode. Rated for 3.3V and 20mA.</a:t>
            </a:r>
          </a:p>
          <a:p>
            <a:endParaRPr lang="en-US" dirty="0"/>
          </a:p>
          <a:p>
            <a:r>
              <a:rPr lang="en-US" dirty="0"/>
              <a:t>3V3 – A power source pin, which always outputs 3.3V and can draw up to 1A.</a:t>
            </a:r>
          </a:p>
          <a:p>
            <a:endParaRPr lang="en-US" dirty="0"/>
          </a:p>
          <a:p>
            <a:r>
              <a:rPr lang="en-US" dirty="0"/>
              <a:t>Ground – Where to close the circuit</a:t>
            </a: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dirty="0"/>
              <a:t>ADC pins – Only some pins can convert analog to digital. </a:t>
            </a:r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Raspberry Pi Pico (RP2040)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ADC0: GPIO26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ADC1: GPIO27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ADC2: GPIO28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0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E1156-DFC1-B869-79EC-08E2B483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lectrical Circuit Basics | 12 Volt Planet">
            <a:extLst>
              <a:ext uri="{FF2B5EF4-FFF2-40B4-BE49-F238E27FC236}">
                <a16:creationId xmlns:a16="http://schemas.microsoft.com/office/drawing/2014/main" id="{52CA5A0D-5F1E-C9B6-661D-4E8B70D5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51" y="275736"/>
            <a:ext cx="4765715" cy="35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44767-4B41-045F-FA2E-62EC2FFF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7AE6E9-23D4-5019-5C20-58EE46E5ABBE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Ready for labs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A5D073D-8BB7-E068-B814-0C2E0CFA2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29D9F2-58BB-835D-F2E9-D653B65C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F1B7A-F7EC-9149-3583-E54299F30833}"/>
              </a:ext>
            </a:extLst>
          </p:cNvPr>
          <p:cNvSpPr txBox="1"/>
          <p:nvPr/>
        </p:nvSpPr>
        <p:spPr>
          <a:xfrm>
            <a:off x="7180305" y="1982911"/>
            <a:ext cx="379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now know enough python to write programs to drive loads and build some basic robots. Every couple weeks we’ll break to play with robots in the GM lab.</a:t>
            </a:r>
            <a:endParaRPr lang="en-US" dirty="0"/>
          </a:p>
        </p:txBody>
      </p:sp>
      <p:pic>
        <p:nvPicPr>
          <p:cNvPr id="4098" name="Picture 2" descr="Kitronik Motor Driver Board for ...">
            <a:extLst>
              <a:ext uri="{FF2B5EF4-FFF2-40B4-BE49-F238E27FC236}">
                <a16:creationId xmlns:a16="http://schemas.microsoft.com/office/drawing/2014/main" id="{D2E62BC2-048F-C5E5-0556-D70C87A08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6" y="41745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vi Butani Shows Off PiWings, a Custom ...">
            <a:extLst>
              <a:ext uri="{FF2B5EF4-FFF2-40B4-BE49-F238E27FC236}">
                <a16:creationId xmlns:a16="http://schemas.microsoft.com/office/drawing/2014/main" id="{339CA0F3-3AE1-E9A4-7AE8-FB7F5484F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57" y="440494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verted Pendulum | Hackaday">
            <a:extLst>
              <a:ext uri="{FF2B5EF4-FFF2-40B4-BE49-F238E27FC236}">
                <a16:creationId xmlns:a16="http://schemas.microsoft.com/office/drawing/2014/main" id="{FC32D0BB-1B00-D486-D408-9E915AF82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36" y="444597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48B06F-42B7-EBEF-54EB-33797FE0EED8}"/>
              </a:ext>
            </a:extLst>
          </p:cNvPr>
          <p:cNvCxnSpPr>
            <a:cxnSpLocks/>
          </p:cNvCxnSpPr>
          <p:nvPr/>
        </p:nvCxnSpPr>
        <p:spPr>
          <a:xfrm flipH="1">
            <a:off x="1688123" y="3593123"/>
            <a:ext cx="2116015" cy="152986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DE674-4291-FE28-2C93-7FFD9739F90D}"/>
              </a:ext>
            </a:extLst>
          </p:cNvPr>
          <p:cNvCxnSpPr>
            <a:cxnSpLocks/>
          </p:cNvCxnSpPr>
          <p:nvPr/>
        </p:nvCxnSpPr>
        <p:spPr>
          <a:xfrm>
            <a:off x="3792415" y="3610708"/>
            <a:ext cx="1014047" cy="10316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3174EF-D1BA-DE2F-3007-469115C25DA7}"/>
              </a:ext>
            </a:extLst>
          </p:cNvPr>
          <p:cNvCxnSpPr>
            <a:cxnSpLocks/>
          </p:cNvCxnSpPr>
          <p:nvPr/>
        </p:nvCxnSpPr>
        <p:spPr>
          <a:xfrm>
            <a:off x="3780692" y="3610708"/>
            <a:ext cx="3036277" cy="13129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F30B7E-11E2-6178-C38E-B8E42D88CC83}"/>
              </a:ext>
            </a:extLst>
          </p:cNvPr>
          <p:cNvCxnSpPr>
            <a:cxnSpLocks/>
          </p:cNvCxnSpPr>
          <p:nvPr/>
        </p:nvCxnSpPr>
        <p:spPr>
          <a:xfrm flipV="1">
            <a:off x="3804140" y="3423135"/>
            <a:ext cx="0" cy="21688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05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1ED37-388A-4837-69F0-35E3F189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lectrical Circuit Basics | 12 Volt Planet">
            <a:extLst>
              <a:ext uri="{FF2B5EF4-FFF2-40B4-BE49-F238E27FC236}">
                <a16:creationId xmlns:a16="http://schemas.microsoft.com/office/drawing/2014/main" id="{D6DC6486-6E91-47BB-98D5-01C4AB0E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951" y="275736"/>
            <a:ext cx="4765715" cy="35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2B697-7BF7-336F-232F-9286C65F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1F69CE5-DB35-C197-1EAF-9022B48023A9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Ready for labs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79E41E-4953-BAA5-67A3-11145B63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8147E-DF58-A504-6F7D-12F872ED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936F9-91DB-5C2A-6BFB-4444229FB944}"/>
              </a:ext>
            </a:extLst>
          </p:cNvPr>
          <p:cNvSpPr txBox="1"/>
          <p:nvPr/>
        </p:nvSpPr>
        <p:spPr>
          <a:xfrm>
            <a:off x="7180305" y="1982911"/>
            <a:ext cx="3796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now know enough python to write programs to drive loads and build some basic robots. Every couple weeks we’ll break to play with robots in the GM lab.</a:t>
            </a:r>
            <a:endParaRPr lang="en-US" dirty="0"/>
          </a:p>
        </p:txBody>
      </p:sp>
      <p:pic>
        <p:nvPicPr>
          <p:cNvPr id="4098" name="Picture 2" descr="Kitronik Motor Driver Board for ...">
            <a:extLst>
              <a:ext uri="{FF2B5EF4-FFF2-40B4-BE49-F238E27FC236}">
                <a16:creationId xmlns:a16="http://schemas.microsoft.com/office/drawing/2014/main" id="{16ED13D8-9E4F-27A6-7C56-E28B7161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6" y="41745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avi Butani Shows Off PiWings, a Custom ...">
            <a:extLst>
              <a:ext uri="{FF2B5EF4-FFF2-40B4-BE49-F238E27FC236}">
                <a16:creationId xmlns:a16="http://schemas.microsoft.com/office/drawing/2014/main" id="{97E8642E-437D-4F32-202C-877324F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757" y="4404947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verted Pendulum | Hackaday">
            <a:extLst>
              <a:ext uri="{FF2B5EF4-FFF2-40B4-BE49-F238E27FC236}">
                <a16:creationId xmlns:a16="http://schemas.microsoft.com/office/drawing/2014/main" id="{FEFF34EF-874D-D433-AE86-0B879EE7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36" y="444597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4DED0-35EE-5765-23AC-0BC2EAA0E4BA}"/>
              </a:ext>
            </a:extLst>
          </p:cNvPr>
          <p:cNvCxnSpPr>
            <a:cxnSpLocks/>
          </p:cNvCxnSpPr>
          <p:nvPr/>
        </p:nvCxnSpPr>
        <p:spPr>
          <a:xfrm flipH="1">
            <a:off x="1688123" y="3593123"/>
            <a:ext cx="2116015" cy="152986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3F2B8-C4AD-468C-FAC0-77E72FAF5B1E}"/>
              </a:ext>
            </a:extLst>
          </p:cNvPr>
          <p:cNvCxnSpPr>
            <a:cxnSpLocks/>
          </p:cNvCxnSpPr>
          <p:nvPr/>
        </p:nvCxnSpPr>
        <p:spPr>
          <a:xfrm>
            <a:off x="3792415" y="3610708"/>
            <a:ext cx="1014047" cy="103163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9800F-919B-6D55-8382-291BC9A2A12B}"/>
              </a:ext>
            </a:extLst>
          </p:cNvPr>
          <p:cNvCxnSpPr>
            <a:cxnSpLocks/>
          </p:cNvCxnSpPr>
          <p:nvPr/>
        </p:nvCxnSpPr>
        <p:spPr>
          <a:xfrm>
            <a:off x="3780692" y="3610708"/>
            <a:ext cx="3036277" cy="131298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9B0DB0-12F4-94B3-6BC1-9430BD540841}"/>
              </a:ext>
            </a:extLst>
          </p:cNvPr>
          <p:cNvCxnSpPr>
            <a:cxnSpLocks/>
          </p:cNvCxnSpPr>
          <p:nvPr/>
        </p:nvCxnSpPr>
        <p:spPr>
          <a:xfrm flipV="1">
            <a:off x="3804140" y="3423135"/>
            <a:ext cx="0" cy="21688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64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EC5DB-D0D2-D844-4444-A055F1FEF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8D07-6EC9-5956-A236-AED69C15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0B7F0-E018-CDEA-4D7A-80FBF1BF8341}"/>
              </a:ext>
            </a:extLst>
          </p:cNvPr>
          <p:cNvSpPr txBox="1"/>
          <p:nvPr/>
        </p:nvSpPr>
        <p:spPr>
          <a:xfrm>
            <a:off x="3758873" y="2264024"/>
            <a:ext cx="4415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-apple-system"/>
              </a:rPr>
              <a:t>Real Python Programs</a:t>
            </a:r>
            <a:endParaRPr lang="en-US" sz="40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Installing Thonny</a:t>
            </a: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6C9B9E2-3A0F-28F5-EAAE-7E105F0C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pPr algn="r"/>
            <a:fld id="{A5E55A7B-7854-E145-92D9-B491DF4BAE2D}" type="slidenum">
              <a:rPr lang="en-US" smtClean="0"/>
              <a:pPr algn="r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7486BA-9488-9CF2-27BF-8CFADCCDC3B5}"/>
              </a:ext>
            </a:extLst>
          </p:cNvPr>
          <p:cNvSpPr txBox="1"/>
          <p:nvPr/>
        </p:nvSpPr>
        <p:spPr>
          <a:xfrm>
            <a:off x="58615" y="487440"/>
            <a:ext cx="44158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2060"/>
                </a:solidFill>
                <a:effectLst/>
                <a:latin typeface="-apple-system"/>
              </a:rPr>
              <a:t>Introduction to Microcontrollers</a:t>
            </a:r>
            <a:endParaRPr lang="en-US" sz="40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Hello world on the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Raspberry Pi Pico</a:t>
            </a: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78B47-1D4F-B2C9-425B-1052719ECFEA}"/>
              </a:ext>
            </a:extLst>
          </p:cNvPr>
          <p:cNvSpPr txBox="1"/>
          <p:nvPr/>
        </p:nvSpPr>
        <p:spPr>
          <a:xfrm>
            <a:off x="7732327" y="3729825"/>
            <a:ext cx="44158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2060"/>
                </a:solidFill>
                <a:effectLst/>
                <a:latin typeface="-apple-system"/>
              </a:rPr>
              <a:t>In-class exercise</a:t>
            </a:r>
            <a:endParaRPr lang="en-US" sz="40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Submit a picture showing you installed Thonny and can run a python script outside </a:t>
            </a:r>
            <a:r>
              <a:rPr lang="en-US" sz="2400" b="1" dirty="0" err="1">
                <a:solidFill>
                  <a:srgbClr val="C00000"/>
                </a:solidFill>
              </a:rPr>
              <a:t>colab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  <p:pic>
        <p:nvPicPr>
          <p:cNvPr id="3074" name="Picture 2" descr="Pepe Silvia. – Heisenberg Report">
            <a:extLst>
              <a:ext uri="{FF2B5EF4-FFF2-40B4-BE49-F238E27FC236}">
                <a16:creationId xmlns:a16="http://schemas.microsoft.com/office/drawing/2014/main" id="{CB295B3B-3F5E-C326-C3DB-FFB6B1F1D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12" y="0"/>
            <a:ext cx="2912988" cy="171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37B158-58B7-D864-BC82-AD68B47AD2BD}"/>
              </a:ext>
            </a:extLst>
          </p:cNvPr>
          <p:cNvSpPr txBox="1"/>
          <p:nvPr/>
        </p:nvSpPr>
        <p:spPr>
          <a:xfrm>
            <a:off x="193780" y="4838449"/>
            <a:ext cx="3924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</a:p>
          <a:p>
            <a:r>
              <a:rPr lang="en-US" dirty="0"/>
              <a:t>Depending on your background, it may range from trivial to painful to install Thonny. Today is a nice slow day to get Thonny set up on everyone’s computer.</a:t>
            </a:r>
          </a:p>
        </p:txBody>
      </p:sp>
    </p:spTree>
    <p:extLst>
      <p:ext uri="{BB962C8B-B14F-4D97-AF65-F5344CB8AC3E}">
        <p14:creationId xmlns:p14="http://schemas.microsoft.com/office/powerpoint/2010/main" val="3117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5F9B-1729-027B-8FC9-1C129563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A7B-33B3-FE67-D6CE-6F62B80C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EBD8212-80B2-0D8E-0FBE-046638E1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pPr algn="r"/>
            <a:fld id="{A5E55A7B-7854-E145-92D9-B491DF4BAE2D}" type="slidenum">
              <a:rPr lang="en-US" smtClean="0"/>
              <a:pPr algn="r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ADBBD-F46C-0505-D7E6-AAFDEB31A3B6}"/>
              </a:ext>
            </a:extLst>
          </p:cNvPr>
          <p:cNvSpPr txBox="1"/>
          <p:nvPr/>
        </p:nvSpPr>
        <p:spPr>
          <a:xfrm>
            <a:off x="2019348" y="1097041"/>
            <a:ext cx="84903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2060"/>
                </a:solidFill>
                <a:effectLst/>
                <a:latin typeface="-apple-system"/>
              </a:rPr>
              <a:t>Introduction to Microcontrollers</a:t>
            </a: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To drive a circuit, we can’t use </a:t>
            </a:r>
            <a:r>
              <a:rPr lang="en-US" sz="2400" b="1" dirty="0" err="1">
                <a:solidFill>
                  <a:srgbClr val="C00000"/>
                </a:solidFill>
              </a:rPr>
              <a:t>Colab</a:t>
            </a:r>
            <a:r>
              <a:rPr lang="en-US" sz="2400" b="1" dirty="0">
                <a:solidFill>
                  <a:srgbClr val="C00000"/>
                </a:solidFill>
              </a:rPr>
              <a:t> – it lives in the cloud and can’t touch a circuit in real life!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Today we will install Thonny, which is a tool to run Python on your laptop that we can use to drive circuits and make robots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Today you only have one job: get Thonny installed and working on your computer</a:t>
            </a: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D15E8-0AD0-3A17-52A0-990F8087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5263-9E08-58C8-D6CA-ECB42AD2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686AF3E-AA38-D672-E67D-F126BD46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pPr algn="r"/>
            <a:fld id="{A5E55A7B-7854-E145-92D9-B491DF4BAE2D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4DAC3-1457-C762-4B79-C38A119A9583}"/>
              </a:ext>
            </a:extLst>
          </p:cNvPr>
          <p:cNvSpPr txBox="1"/>
          <p:nvPr/>
        </p:nvSpPr>
        <p:spPr>
          <a:xfrm>
            <a:off x="2019348" y="1097041"/>
            <a:ext cx="849039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-apple-system"/>
              </a:rPr>
              <a:t>Real Python Programs</a:t>
            </a:r>
            <a:endParaRPr lang="en-US" sz="4000" b="1" dirty="0">
              <a:solidFill>
                <a:srgbClr val="C00000"/>
              </a:solidFill>
            </a:endParaRP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First we will see a demo running a python program using Thonny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Then we’ll see a demo of how easy it is to use python to drive a microcontroller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(don’t worry – you won’t need to do this yourself for another week or two)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Finally, we will install Thonny on all of your computers. For directions go to the course </a:t>
            </a:r>
            <a:r>
              <a:rPr lang="en-US" sz="2400" b="1" dirty="0" err="1">
                <a:solidFill>
                  <a:srgbClr val="C00000"/>
                </a:solidFill>
              </a:rPr>
              <a:t>github</a:t>
            </a:r>
            <a:r>
              <a:rPr lang="en-US" sz="2400" b="1" dirty="0">
                <a:solidFill>
                  <a:srgbClr val="C00000"/>
                </a:solidFill>
              </a:rPr>
              <a:t> and check the notes for todays lecture</a:t>
            </a:r>
          </a:p>
          <a:p>
            <a:pPr algn="ctr"/>
            <a:endParaRPr lang="en-US" sz="2400" b="1" dirty="0">
              <a:solidFill>
                <a:srgbClr val="C00000"/>
              </a:solidFill>
            </a:endParaRPr>
          </a:p>
          <a:p>
            <a:pPr algn="ctr"/>
            <a:endParaRPr lang="en-US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5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B8CEF-27FF-6B46-ADD1-27C870A23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D4B7-7C6C-65D8-EB10-6AAE0D5B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39262A2-23EA-33A4-5D64-76D066D9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pPr algn="r"/>
            <a:fld id="{A5E55A7B-7854-E145-92D9-B491DF4BAE2D}" type="slidenum">
              <a:rPr lang="en-US" smtClean="0"/>
              <a:pPr algn="r"/>
              <a:t>5</a:t>
            </a:fld>
            <a:endParaRPr lang="en-US"/>
          </a:p>
        </p:txBody>
      </p:sp>
      <p:pic>
        <p:nvPicPr>
          <p:cNvPr id="4" name="Picture 3" descr="The Raspberry Pi Pico Pinout: Diagram &amp; Coding Guide – RaspberryTips">
            <a:extLst>
              <a:ext uri="{FF2B5EF4-FFF2-40B4-BE49-F238E27FC236}">
                <a16:creationId xmlns:a16="http://schemas.microsoft.com/office/drawing/2014/main" id="{F4BF2892-6F54-D262-EA2E-4CA149F4C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332" y="1339145"/>
            <a:ext cx="2506023" cy="250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F43018-35D5-65CF-23DE-942CF05094A1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Three places so far for you to run code – understand what they mean</a:t>
            </a:r>
            <a:endParaRPr lang="en-US" dirty="0"/>
          </a:p>
        </p:txBody>
      </p:sp>
      <p:pic>
        <p:nvPicPr>
          <p:cNvPr id="3076" name="Picture 4" descr="The Best Laptops We've Tested ...">
            <a:extLst>
              <a:ext uri="{FF2B5EF4-FFF2-40B4-BE49-F238E27FC236}">
                <a16:creationId xmlns:a16="http://schemas.microsoft.com/office/drawing/2014/main" id="{DB27615D-9718-9690-BD69-7B29C7168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98" y="188448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91DBC7-64A8-3DAF-406F-70B72AD015B4}"/>
              </a:ext>
            </a:extLst>
          </p:cNvPr>
          <p:cNvSpPr txBox="1"/>
          <p:nvPr/>
        </p:nvSpPr>
        <p:spPr>
          <a:xfrm>
            <a:off x="263768" y="3868617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Runs in the cloud</a:t>
            </a:r>
          </a:p>
          <a:p>
            <a:pPr algn="ctr"/>
            <a:r>
              <a:rPr lang="en-US" dirty="0"/>
              <a:t>You connect through the internet to see program output, but its running on some GPU in Google’s basement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F1DD6-0DB7-E51B-9FBB-8D38A4555093}"/>
              </a:ext>
            </a:extLst>
          </p:cNvPr>
          <p:cNvSpPr txBox="1"/>
          <p:nvPr/>
        </p:nvSpPr>
        <p:spPr>
          <a:xfrm>
            <a:off x="3792417" y="4021015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on your laptop</a:t>
            </a:r>
          </a:p>
          <a:p>
            <a:pPr algn="ctr"/>
            <a:r>
              <a:rPr lang="en-US" dirty="0"/>
              <a:t>Today we’ll use Thonny to run directly on your laptop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96D55-4389-7628-139E-0A2DC41C7066}"/>
              </a:ext>
            </a:extLst>
          </p:cNvPr>
          <p:cNvSpPr txBox="1"/>
          <p:nvPr/>
        </p:nvSpPr>
        <p:spPr>
          <a:xfrm>
            <a:off x="7913078" y="389206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on a microcontroller</a:t>
            </a:r>
          </a:p>
          <a:p>
            <a:pPr algn="ctr"/>
            <a:r>
              <a:rPr lang="en-US" dirty="0"/>
              <a:t>We’ll show how to run a program on this little black chip</a:t>
            </a:r>
            <a:br>
              <a:rPr lang="en-US" dirty="0"/>
            </a:br>
            <a:r>
              <a:rPr lang="en-US" dirty="0"/>
              <a:t>This is good for steering robots, drones, and other little mechatronic systems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06E22-316E-3A4E-90E1-FB69B1CD6475}"/>
              </a:ext>
            </a:extLst>
          </p:cNvPr>
          <p:cNvCxnSpPr>
            <a:cxnSpLocks/>
          </p:cNvCxnSpPr>
          <p:nvPr/>
        </p:nvCxnSpPr>
        <p:spPr>
          <a:xfrm flipH="1" flipV="1">
            <a:off x="9777046" y="2579076"/>
            <a:ext cx="1664678" cy="119575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CB4E04E-88EE-72AD-7D86-43A98F291BB9}"/>
              </a:ext>
            </a:extLst>
          </p:cNvPr>
          <p:cNvCxnSpPr>
            <a:cxnSpLocks/>
          </p:cNvCxnSpPr>
          <p:nvPr/>
        </p:nvCxnSpPr>
        <p:spPr>
          <a:xfrm>
            <a:off x="10750063" y="4630615"/>
            <a:ext cx="715108" cy="0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1369D9-EE0C-1A61-4C29-AC8718D31556}"/>
              </a:ext>
            </a:extLst>
          </p:cNvPr>
          <p:cNvCxnSpPr>
            <a:cxnSpLocks/>
          </p:cNvCxnSpPr>
          <p:nvPr/>
        </p:nvCxnSpPr>
        <p:spPr>
          <a:xfrm flipV="1">
            <a:off x="11424140" y="3763107"/>
            <a:ext cx="0" cy="885092"/>
          </a:xfrm>
          <a:prstGeom prst="line">
            <a:avLst/>
          </a:prstGeom>
          <a:ln w="762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78" name="Picture 6" descr="Nvidia gpu cloud cheap">
            <a:extLst>
              <a:ext uri="{FF2B5EF4-FFF2-40B4-BE49-F238E27FC236}">
                <a16:creationId xmlns:a16="http://schemas.microsoft.com/office/drawing/2014/main" id="{AAAC2B79-4066-09D2-A499-1723AE118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" y="1773115"/>
            <a:ext cx="3312328" cy="152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E386-87AA-9C8A-9B69-6C046410F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BA26-76EF-3E31-7890-8083C46E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C3DE3B-3AFE-4C7D-309B-3FB5CD7063D7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What is a microcontroller?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5391A73-C184-5825-40B2-411A3E0D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9DFEDA-B292-835B-82B2-F489BE59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2" descr="0218 MCU_image">
            <a:extLst>
              <a:ext uri="{FF2B5EF4-FFF2-40B4-BE49-F238E27FC236}">
                <a16:creationId xmlns:a16="http://schemas.microsoft.com/office/drawing/2014/main" id="{3F9768D0-C489-332B-E65D-C2A15FDB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843" y="924619"/>
            <a:ext cx="3857735" cy="293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icrocontroller, 8051, AVR, and PIC Microcontrollers">
            <a:extLst>
              <a:ext uri="{FF2B5EF4-FFF2-40B4-BE49-F238E27FC236}">
                <a16:creationId xmlns:a16="http://schemas.microsoft.com/office/drawing/2014/main" id="{A112BA00-79D0-B480-610A-A90EBDEF1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78" y="963237"/>
            <a:ext cx="4941045" cy="285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What's the Difference Between the Raspberry Pi and a Microcontroller?">
            <a:extLst>
              <a:ext uri="{FF2B5EF4-FFF2-40B4-BE49-F238E27FC236}">
                <a16:creationId xmlns:a16="http://schemas.microsoft.com/office/drawing/2014/main" id="{F04A7D9D-5D8E-3CC7-6090-AD803DEB1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03" b="12694"/>
          <a:stretch/>
        </p:blipFill>
        <p:spPr bwMode="auto">
          <a:xfrm>
            <a:off x="1733843" y="4017561"/>
            <a:ext cx="8886825" cy="23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74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33B7-F3FE-B0C8-2306-DDF4028D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959F4-9563-87B9-12BD-E183A6482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61076CD-AA90-E8EF-7817-56FAAB28D04D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What is a circuit?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F10BD82-E227-DE44-7907-F349A23B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51E4D4-1E20-513F-666C-6359CD0E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4" descr="Understanding the basics of electricity by thinking of it as water">
            <a:extLst>
              <a:ext uri="{FF2B5EF4-FFF2-40B4-BE49-F238E27FC236}">
                <a16:creationId xmlns:a16="http://schemas.microsoft.com/office/drawing/2014/main" id="{F96DC8A8-98E0-B42C-3813-144780EB7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38" y="98425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2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947A9-9983-5E04-58F1-15D2891D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FD45-DD48-33C2-160E-E9EA2A2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2F9AFA9-02F9-B95C-0901-A480D86A89BB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How does electricity drive a circuit element? A hydraulic analogy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44E3A2C-E33A-49AA-884B-3484CDF3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DC2EB7-56FF-4392-34F9-8493290E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2" descr="Electrical Circuit Basics | 12 Volt Planet">
            <a:extLst>
              <a:ext uri="{FF2B5EF4-FFF2-40B4-BE49-F238E27FC236}">
                <a16:creationId xmlns:a16="http://schemas.microsoft.com/office/drawing/2014/main" id="{C346F036-CCA6-D9F1-4A56-0A54CA34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551" y="882210"/>
            <a:ext cx="4765715" cy="359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ter wheel - Wikiwand">
            <a:extLst>
              <a:ext uri="{FF2B5EF4-FFF2-40B4-BE49-F238E27FC236}">
                <a16:creationId xmlns:a16="http://schemas.microsoft.com/office/drawing/2014/main" id="{3EF09B8C-651D-4714-5504-B70CCD22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893884"/>
            <a:ext cx="3048000" cy="3429000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9C6463-12B7-4645-BA75-1B50D6B33CEE}"/>
              </a:ext>
            </a:extLst>
          </p:cNvPr>
          <p:cNvCxnSpPr/>
          <p:nvPr/>
        </p:nvCxnSpPr>
        <p:spPr>
          <a:xfrm flipV="1">
            <a:off x="10773508" y="1107830"/>
            <a:ext cx="0" cy="256149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FFEEFD-E31B-D411-52A0-A4CA4219AE9D}"/>
              </a:ext>
            </a:extLst>
          </p:cNvPr>
          <p:cNvSpPr txBox="1"/>
          <p:nvPr/>
        </p:nvSpPr>
        <p:spPr>
          <a:xfrm>
            <a:off x="10861430" y="1975339"/>
            <a:ext cx="1225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Change in potential energy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80CC5D-2E05-0AAB-9742-2D0E1382A2C6}"/>
              </a:ext>
            </a:extLst>
          </p:cNvPr>
          <p:cNvSpPr/>
          <p:nvPr/>
        </p:nvSpPr>
        <p:spPr>
          <a:xfrm>
            <a:off x="7332459" y="928890"/>
            <a:ext cx="759883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1242DE-A1A6-B8F0-2FDB-CB459590831B}"/>
              </a:ext>
            </a:extLst>
          </p:cNvPr>
          <p:cNvSpPr/>
          <p:nvPr/>
        </p:nvSpPr>
        <p:spPr>
          <a:xfrm>
            <a:off x="9419493" y="3285587"/>
            <a:ext cx="897890" cy="193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55A79-D8BA-C0E5-50E2-589B6713744B}"/>
              </a:ext>
            </a:extLst>
          </p:cNvPr>
          <p:cNvSpPr txBox="1"/>
          <p:nvPr/>
        </p:nvSpPr>
        <p:spPr>
          <a:xfrm>
            <a:off x="3974122" y="4941278"/>
            <a:ext cx="463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in </a:t>
            </a:r>
            <a:r>
              <a:rPr lang="en-US" u="sng" dirty="0"/>
              <a:t>potential energy</a:t>
            </a:r>
            <a:r>
              <a:rPr lang="en-US" dirty="0"/>
              <a:t> drives a </a:t>
            </a:r>
            <a:r>
              <a:rPr lang="en-US" u="sng" dirty="0"/>
              <a:t>current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1A39B4-33B7-155F-9558-50787D34952B}"/>
              </a:ext>
            </a:extLst>
          </p:cNvPr>
          <p:cNvSpPr txBox="1"/>
          <p:nvPr/>
        </p:nvSpPr>
        <p:spPr>
          <a:xfrm>
            <a:off x="1424354" y="5468816"/>
            <a:ext cx="397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energy: </a:t>
            </a:r>
            <a:r>
              <a:rPr lang="en-US" dirty="0"/>
              <a:t>Voltage difference between two points on circuit</a:t>
            </a:r>
          </a:p>
          <a:p>
            <a:r>
              <a:rPr lang="en-US" b="1" dirty="0"/>
              <a:t>Current: </a:t>
            </a:r>
            <a:r>
              <a:rPr lang="en-US" dirty="0"/>
              <a:t>flow of electrons through wire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AF396-70D2-9D35-C36E-5C1B742347A5}"/>
              </a:ext>
            </a:extLst>
          </p:cNvPr>
          <p:cNvSpPr txBox="1"/>
          <p:nvPr/>
        </p:nvSpPr>
        <p:spPr>
          <a:xfrm>
            <a:off x="7151077" y="5468816"/>
            <a:ext cx="3979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Potential energy: </a:t>
            </a:r>
            <a:r>
              <a:rPr lang="en-US" dirty="0"/>
              <a:t>Difference in elevation storing gravitational energy</a:t>
            </a:r>
          </a:p>
          <a:p>
            <a:r>
              <a:rPr lang="en-US" b="1" dirty="0"/>
              <a:t>Current: </a:t>
            </a:r>
            <a:r>
              <a:rPr lang="en-US" dirty="0"/>
              <a:t>flow of water through pipe</a:t>
            </a:r>
          </a:p>
        </p:txBody>
      </p:sp>
    </p:spTree>
    <p:extLst>
      <p:ext uri="{BB962C8B-B14F-4D97-AF65-F5344CB8AC3E}">
        <p14:creationId xmlns:p14="http://schemas.microsoft.com/office/powerpoint/2010/main" val="331431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D4CF2-5A52-D937-9220-B267D39CF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A7623-D7FD-C837-5822-70B3A3E8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55A7B-7854-E145-92D9-B491DF4BAE2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098C00-8644-4511-C417-4FDFFCE2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A49845-46B5-A7D6-9CCE-30A9A5A7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2" name="Picture 2" descr="Electrical Circuit Basics | 12 Volt Planet">
            <a:extLst>
              <a:ext uri="{FF2B5EF4-FFF2-40B4-BE49-F238E27FC236}">
                <a16:creationId xmlns:a16="http://schemas.microsoft.com/office/drawing/2014/main" id="{78F54577-FFE3-8D78-3657-7DC710F1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7" y="1562150"/>
            <a:ext cx="3447651" cy="26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e Raspberry Pi Pico Pinout: Diagram &amp; Coding Guide – RaspberryTips">
            <a:extLst>
              <a:ext uri="{FF2B5EF4-FFF2-40B4-BE49-F238E27FC236}">
                <a16:creationId xmlns:a16="http://schemas.microsoft.com/office/drawing/2014/main" id="{AE17DE40-8755-6F67-F638-4DC6B90D1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684" y="1268807"/>
            <a:ext cx="3461455" cy="346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FFD51E-496B-013B-0815-69225B53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1753" y="3750073"/>
            <a:ext cx="4185216" cy="2171042"/>
          </a:xfrm>
          <a:prstGeom prst="rect">
            <a:avLst/>
          </a:prstGeom>
        </p:spPr>
      </p:pic>
      <p:pic>
        <p:nvPicPr>
          <p:cNvPr id="2052" name="Picture 4" descr="Red Led Diode Led, Isolated, White, Led ...">
            <a:extLst>
              <a:ext uri="{FF2B5EF4-FFF2-40B4-BE49-F238E27FC236}">
                <a16:creationId xmlns:a16="http://schemas.microsoft.com/office/drawing/2014/main" id="{A1025BF2-A405-0492-220B-994A3182A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033" y="513253"/>
            <a:ext cx="903702" cy="225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A172CD-39E0-4718-91CD-547D575C70E4}"/>
              </a:ext>
            </a:extLst>
          </p:cNvPr>
          <p:cNvCxnSpPr/>
          <p:nvPr/>
        </p:nvCxnSpPr>
        <p:spPr>
          <a:xfrm flipV="1">
            <a:off x="4964723" y="1119554"/>
            <a:ext cx="0" cy="3751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704215-555F-23F7-FD6F-EE241745F610}"/>
              </a:ext>
            </a:extLst>
          </p:cNvPr>
          <p:cNvCxnSpPr>
            <a:cxnSpLocks/>
          </p:cNvCxnSpPr>
          <p:nvPr/>
        </p:nvCxnSpPr>
        <p:spPr>
          <a:xfrm flipH="1">
            <a:off x="4953000" y="1125416"/>
            <a:ext cx="27256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45834A-2A36-91EA-5896-95ADE5453C24}"/>
              </a:ext>
            </a:extLst>
          </p:cNvPr>
          <p:cNvCxnSpPr>
            <a:cxnSpLocks/>
          </p:cNvCxnSpPr>
          <p:nvPr/>
        </p:nvCxnSpPr>
        <p:spPr>
          <a:xfrm flipV="1">
            <a:off x="7684478" y="1105878"/>
            <a:ext cx="0" cy="12880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9F6195-E724-31B1-DEEF-EA4FA04EC3CA}"/>
              </a:ext>
            </a:extLst>
          </p:cNvPr>
          <p:cNvCxnSpPr>
            <a:cxnSpLocks/>
          </p:cNvCxnSpPr>
          <p:nvPr/>
        </p:nvCxnSpPr>
        <p:spPr>
          <a:xfrm flipH="1">
            <a:off x="7666039" y="2408116"/>
            <a:ext cx="12079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DBA3F5-AEB3-303A-0116-F013831131A6}"/>
              </a:ext>
            </a:extLst>
          </p:cNvPr>
          <p:cNvCxnSpPr>
            <a:cxnSpLocks/>
          </p:cNvCxnSpPr>
          <p:nvPr/>
        </p:nvCxnSpPr>
        <p:spPr>
          <a:xfrm flipH="1">
            <a:off x="6962775" y="2501778"/>
            <a:ext cx="2073154" cy="1282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AD5241-0017-36F0-0CA3-67AD030DD066}"/>
              </a:ext>
            </a:extLst>
          </p:cNvPr>
          <p:cNvCxnSpPr>
            <a:cxnSpLocks/>
          </p:cNvCxnSpPr>
          <p:nvPr/>
        </p:nvCxnSpPr>
        <p:spPr>
          <a:xfrm flipH="1">
            <a:off x="6802438" y="1830266"/>
            <a:ext cx="19831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89AC99-7CA0-EE48-EEFD-5C4305401005}"/>
              </a:ext>
            </a:extLst>
          </p:cNvPr>
          <p:cNvCxnSpPr>
            <a:cxnSpLocks/>
          </p:cNvCxnSpPr>
          <p:nvPr/>
        </p:nvCxnSpPr>
        <p:spPr>
          <a:xfrm>
            <a:off x="6981825" y="1811338"/>
            <a:ext cx="0" cy="69532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F5FA4A8C-9012-248F-AF28-A70229B57B13}"/>
              </a:ext>
            </a:extLst>
          </p:cNvPr>
          <p:cNvSpPr>
            <a:spLocks noGrp="1"/>
          </p:cNvSpPr>
          <p:nvPr/>
        </p:nvSpPr>
        <p:spPr bwMode="auto">
          <a:xfrm>
            <a:off x="78452" y="-130712"/>
            <a:ext cx="11430375" cy="99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500">
                <a:solidFill>
                  <a:srgbClr val="102E5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102E54"/>
                </a:solidFill>
                <a:latin typeface="Calibri" charset="0"/>
                <a:ea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-112" charset="0"/>
              </a:defRPr>
            </a:lvl9pPr>
          </a:lstStyle>
          <a:p>
            <a:r>
              <a:rPr lang="en-US" b="1" dirty="0"/>
              <a:t>We will write a program that sets a voltage at one “pin” to switch lights off/on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6267CE9310484B90F837E9F8133FD0" ma:contentTypeVersion="8" ma:contentTypeDescription="Create a new document." ma:contentTypeScope="" ma:versionID="6b483c3c1dd27b588bddd8ff0a34c4a3">
  <xsd:schema xmlns:xsd="http://www.w3.org/2001/XMLSchema" xmlns:xs="http://www.w3.org/2001/XMLSchema" xmlns:p="http://schemas.microsoft.com/office/2006/metadata/properties" xmlns:ns3="b94503b0-f489-437f-b29a-84a8bd5207e3" xmlns:ns4="74384e4e-644c-4ff1-9e13-a8f0e03f97ea" targetNamespace="http://schemas.microsoft.com/office/2006/metadata/properties" ma:root="true" ma:fieldsID="bac44800aa0b1b43bf8100cd0336fbfc" ns3:_="" ns4:_="">
    <xsd:import namespace="b94503b0-f489-437f-b29a-84a8bd5207e3"/>
    <xsd:import namespace="74384e4e-644c-4ff1-9e13-a8f0e03f97e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4503b0-f489-437f-b29a-84a8bd5207e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84e4e-644c-4ff1-9e13-a8f0e03f97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4503b0-f489-437f-b29a-84a8bd5207e3" xsi:nil="true"/>
  </documentManagement>
</p:properties>
</file>

<file path=customXml/itemProps1.xml><?xml version="1.0" encoding="utf-8"?>
<ds:datastoreItem xmlns:ds="http://schemas.openxmlformats.org/officeDocument/2006/customXml" ds:itemID="{10DF7650-5F69-4934-8792-C62A7CAEBE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AE500C-D340-46F8-A2CD-E9BB4DA04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4503b0-f489-437f-b29a-84a8bd5207e3"/>
    <ds:schemaRef ds:uri="74384e4e-644c-4ff1-9e13-a8f0e03f97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8FD517-DA05-4920-B524-13204CB3F671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74384e4e-644c-4ff1-9e13-a8f0e03f97ea"/>
    <ds:schemaRef ds:uri="http://schemas.microsoft.com/office/2006/metadata/properties"/>
    <ds:schemaRef ds:uri="http://purl.org/dc/dcmitype/"/>
    <ds:schemaRef ds:uri="b94503b0-f489-437f-b29a-84a8bd5207e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52735</TotalTime>
  <Words>687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Calibri</vt:lpstr>
      <vt:lpstr>Segoe WPC</vt:lpstr>
      <vt:lpstr>Office Theme</vt:lpstr>
      <vt:lpstr>PowerPoint Presentation</vt:lpstr>
      <vt:lpstr> </vt:lpstr>
      <vt:lpstr> </vt:lpstr>
      <vt:lpstr> </vt:lpstr>
      <vt:lpstr> </vt:lpstr>
      <vt:lpstr>  </vt:lpstr>
      <vt:lpstr>  </vt:lpstr>
      <vt:lpstr>  </vt:lpstr>
      <vt:lpstr>  </vt:lpstr>
      <vt:lpstr>   </vt:lpstr>
      <vt:lpstr>  </vt:lpstr>
      <vt:lpstr>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 Trask</dc:creator>
  <cp:lastModifiedBy>Nat Trask</cp:lastModifiedBy>
  <cp:revision>38</cp:revision>
  <dcterms:created xsi:type="dcterms:W3CDTF">2023-12-01T11:39:46Z</dcterms:created>
  <dcterms:modified xsi:type="dcterms:W3CDTF">2025-09-12T21:00:35Z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0x010100FB6267CE9310484B90F837E9F8133FD0</vt:lpwstr>
  </property>
</Properties>
</file>