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22B14-49D9-7832-7160-E0A2F01E2322}"/>
              </a:ext>
            </a:extLst>
          </p:cNvPr>
          <p:cNvSpPr>
            <a:spLocks noGrp="1"/>
          </p:cNvSpPr>
          <p:nvPr>
            <p:ph type="subTitle" idx="1"/>
          </p:nvPr>
        </p:nvSpPr>
        <p:spPr>
          <a:xfrm>
            <a:off x="1898185" y="1473200"/>
            <a:ext cx="5311776" cy="4233333"/>
          </a:xfrm>
        </p:spPr>
        <p:txBody>
          <a:bodyPr>
            <a:normAutofit fontScale="85000" lnSpcReduction="20000"/>
          </a:bodyPr>
          <a:lstStyle/>
          <a:p>
            <a:pPr algn="r" rtl="1"/>
            <a:r>
              <a:rPr lang="fa-IR" dirty="0">
                <a:solidFill>
                  <a:schemeClr val="tx1"/>
                </a:solidFill>
              </a:rPr>
              <a:t>کلاس‌های انتزاعی می‌توانند با اینترفیس‌ها ترکیب شوند. این کار به ما این امکان را می‌دهد که از مزایای هر دو استفاده کنیم. در حالی که کلاس‌های انتزاعی می‌توانند پیاده‌سازی‌هایی برای متدها داشته باشند، اینترفیس‌ها فقط قراردادهایی برای متدها ارائه می‌دهند.</a:t>
            </a:r>
          </a:p>
          <a:p>
            <a:pPr algn="r" rtl="1"/>
            <a:r>
              <a:rPr lang="fa-IR" dirty="0">
                <a:solidFill>
                  <a:schemeClr val="tx1"/>
                </a:solidFill>
              </a:rPr>
              <a:t>استفاده در طراحی الگوها:</a:t>
            </a:r>
          </a:p>
          <a:p>
            <a:pPr algn="r" rtl="1"/>
            <a:r>
              <a:rPr lang="fa-IR" dirty="0">
                <a:solidFill>
                  <a:schemeClr val="tx1"/>
                </a:solidFill>
              </a:rPr>
              <a:t>کلاس‌های انتزاعی معمولاً در طراحی الگوهای نرم‌افزاری (</a:t>
            </a:r>
            <a:r>
              <a:rPr lang="en-US" dirty="0">
                <a:solidFill>
                  <a:schemeClr val="tx1"/>
                </a:solidFill>
              </a:rPr>
              <a:t>Design Patterns) </a:t>
            </a:r>
            <a:r>
              <a:rPr lang="fa-IR" dirty="0">
                <a:solidFill>
                  <a:schemeClr val="tx1"/>
                </a:solidFill>
              </a:rPr>
              <a:t>مانند </a:t>
            </a:r>
            <a:r>
              <a:rPr lang="en-US" dirty="0">
                <a:solidFill>
                  <a:schemeClr val="tx1"/>
                </a:solidFill>
              </a:rPr>
              <a:t>Factory </a:t>
            </a:r>
            <a:r>
              <a:rPr lang="fa-IR" dirty="0">
                <a:solidFill>
                  <a:schemeClr val="tx1"/>
                </a:solidFill>
              </a:rPr>
              <a:t>و </a:t>
            </a:r>
            <a:r>
              <a:rPr lang="en-US" dirty="0">
                <a:solidFill>
                  <a:schemeClr val="tx1"/>
                </a:solidFill>
              </a:rPr>
              <a:t>Strategy </a:t>
            </a:r>
            <a:r>
              <a:rPr lang="fa-IR" dirty="0">
                <a:solidFill>
                  <a:schemeClr val="tx1"/>
                </a:solidFill>
              </a:rPr>
              <a:t>استفاده می‌شوند. این الگوها به ما کمک می‌کنند تا کدهای قابل نگهداری و مقیاس‌پذیرتری بنویسیم.</a:t>
            </a:r>
          </a:p>
          <a:p>
            <a:pPr algn="r" rtl="1"/>
            <a:r>
              <a:rPr lang="fa-IR" dirty="0">
                <a:solidFill>
                  <a:schemeClr val="tx1"/>
                </a:solidFill>
              </a:rPr>
              <a:t>اجتناب از استفاده بیش از حد:</a:t>
            </a:r>
          </a:p>
          <a:p>
            <a:pPr algn="r" rtl="1"/>
            <a:r>
              <a:rPr lang="fa-IR" dirty="0">
                <a:solidFill>
                  <a:schemeClr val="tx1"/>
                </a:solidFill>
              </a:rPr>
              <a:t>در حالی که کلاس‌های انتزاعی ابزارهای مفیدی هستند، استفاده بیش از حد از آن‌ها می‌تواند منجر به پیچیدگی و سختی در درک کد شود. بنابراین، باید با احتیاط و در مواقع مناسب از آن‌ها استفاده کرد.</a:t>
            </a:r>
          </a:p>
        </p:txBody>
      </p:sp>
      <p:pic>
        <p:nvPicPr>
          <p:cNvPr id="5" name="Picture 4">
            <a:extLst>
              <a:ext uri="{FF2B5EF4-FFF2-40B4-BE49-F238E27FC236}">
                <a16:creationId xmlns:a16="http://schemas.microsoft.com/office/drawing/2014/main" id="{CC533B1D-3A18-CCAB-B7D9-F08CFDF780E9}"/>
              </a:ext>
            </a:extLst>
          </p:cNvPr>
          <p:cNvPicPr>
            <a:picLocks noChangeAspect="1"/>
          </p:cNvPicPr>
          <p:nvPr/>
        </p:nvPicPr>
        <p:blipFill>
          <a:blip r:embed="rId2"/>
          <a:stretch>
            <a:fillRect/>
          </a:stretch>
        </p:blipFill>
        <p:spPr>
          <a:xfrm>
            <a:off x="7654861" y="1575094"/>
            <a:ext cx="4052166" cy="3707812"/>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F3735C4-687A-5D4F-1E8F-63256A211391}"/>
              </a:ext>
            </a:extLst>
          </p:cNvPr>
          <p:cNvSpPr txBox="1"/>
          <p:nvPr/>
        </p:nvSpPr>
        <p:spPr>
          <a:xfrm>
            <a:off x="4554073" y="338667"/>
            <a:ext cx="3235260" cy="646331"/>
          </a:xfrm>
          <a:prstGeom prst="rect">
            <a:avLst/>
          </a:prstGeom>
          <a:noFill/>
        </p:spPr>
        <p:txBody>
          <a:bodyPr wrap="square" rtlCol="0">
            <a:spAutoFit/>
          </a:bodyPr>
          <a:lstStyle/>
          <a:p>
            <a:r>
              <a:rPr lang="en-US" sz="3600" dirty="0"/>
              <a:t>Abstract Class</a:t>
            </a:r>
          </a:p>
        </p:txBody>
      </p:sp>
    </p:spTree>
    <p:extLst>
      <p:ext uri="{BB962C8B-B14F-4D97-AF65-F5344CB8AC3E}">
        <p14:creationId xmlns:p14="http://schemas.microsoft.com/office/powerpoint/2010/main" val="635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9C6BD0-044C-9639-3DDF-7DEB44688348}"/>
              </a:ext>
            </a:extLst>
          </p:cNvPr>
          <p:cNvPicPr>
            <a:picLocks noGrp="1" noChangeAspect="1"/>
          </p:cNvPicPr>
          <p:nvPr>
            <p:ph idx="1"/>
          </p:nvPr>
        </p:nvPicPr>
        <p:blipFill>
          <a:blip r:embed="rId2"/>
          <a:stretch>
            <a:fillRect/>
          </a:stretch>
        </p:blipFill>
        <p:spPr>
          <a:xfrm>
            <a:off x="6942966" y="1632638"/>
            <a:ext cx="4622501" cy="3920019"/>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CC222BD0-1B89-979D-CB8D-FC688D060B6B}"/>
              </a:ext>
            </a:extLst>
          </p:cNvPr>
          <p:cNvSpPr txBox="1"/>
          <p:nvPr/>
        </p:nvSpPr>
        <p:spPr>
          <a:xfrm>
            <a:off x="626533" y="1381541"/>
            <a:ext cx="5867400" cy="4247317"/>
          </a:xfrm>
          <a:prstGeom prst="rect">
            <a:avLst/>
          </a:prstGeom>
          <a:noFill/>
        </p:spPr>
        <p:txBody>
          <a:bodyPr wrap="square" rtlCol="0">
            <a:spAutoFit/>
          </a:bodyPr>
          <a:lstStyle/>
          <a:p>
            <a:pPr algn="r" rtl="1"/>
            <a:r>
              <a:rPr lang="fa-IR" dirty="0"/>
              <a:t>در زبان برنامه‌نویسی #</a:t>
            </a:r>
            <a:r>
              <a:rPr lang="en-US" dirty="0"/>
              <a:t>C، </a:t>
            </a:r>
            <a:r>
              <a:rPr lang="fa-IR" dirty="0"/>
              <a:t>مفهوم کلاس‌ها و ارث‌بری از اهمیت بالایی برخوردار است. یکی از ویژگی‌های مهم در این زمینه، استفاده از کلاس‌های </a:t>
            </a:r>
            <a:r>
              <a:rPr lang="en-US" dirty="0"/>
              <a:t>sealed </a:t>
            </a:r>
            <a:r>
              <a:rPr lang="fa-IR" dirty="0"/>
              <a:t>است. این کلاس‌ها به توسعه‌دهندگان این امکان را می‌دهند که از ارث‌بری از یک کلاس خاص جلوگیری کنند و در نتیجه، کنترل بیشتری بر روی ساختار و رفتار برنامه‌های خود داشته باشند. در این مقاله، به بررسی کلاس‌های </a:t>
            </a:r>
            <a:r>
              <a:rPr lang="en-US" dirty="0"/>
              <a:t>sealed، </a:t>
            </a:r>
            <a:r>
              <a:rPr lang="fa-IR" dirty="0"/>
              <a:t>مزایا و معایب آن‌ها، و نحوه استفاده از آن‌ها در #</a:t>
            </a:r>
            <a:r>
              <a:rPr lang="en-US" dirty="0"/>
              <a:t>C </a:t>
            </a:r>
            <a:r>
              <a:rPr lang="fa-IR" dirty="0"/>
              <a:t>خواهیم پرداخت.</a:t>
            </a:r>
          </a:p>
          <a:p>
            <a:pPr algn="r" rtl="1"/>
            <a:endParaRPr lang="fa-IR" dirty="0"/>
          </a:p>
          <a:p>
            <a:pPr algn="r" rtl="1"/>
            <a:r>
              <a:rPr lang="fa-IR" dirty="0"/>
              <a:t>تعریف کلاس </a:t>
            </a:r>
            <a:r>
              <a:rPr lang="en-US" dirty="0"/>
              <a:t>sealed</a:t>
            </a:r>
          </a:p>
          <a:p>
            <a:pPr algn="r" rtl="1"/>
            <a:endParaRPr lang="en-US" dirty="0"/>
          </a:p>
          <a:p>
            <a:pPr algn="r" rtl="1"/>
            <a:r>
              <a:rPr lang="fa-IR" dirty="0"/>
              <a:t>کلاس </a:t>
            </a:r>
            <a:r>
              <a:rPr lang="en-US" dirty="0"/>
              <a:t>sealed </a:t>
            </a:r>
            <a:r>
              <a:rPr lang="fa-IR" dirty="0"/>
              <a:t>در #</a:t>
            </a:r>
            <a:r>
              <a:rPr lang="en-US" dirty="0"/>
              <a:t>C </a:t>
            </a:r>
            <a:r>
              <a:rPr lang="fa-IR" dirty="0"/>
              <a:t>به کلاسی اطلاق می‌شود که نمی‌توان آن را به ارث برد. به عبارت دیگر، اگر یک کلاس به عنوان </a:t>
            </a:r>
            <a:r>
              <a:rPr lang="en-US" dirty="0"/>
              <a:t>sealed </a:t>
            </a:r>
            <a:r>
              <a:rPr lang="fa-IR" dirty="0"/>
              <a:t>تعریف شود، هیچ کلاسی نمی‌تواند از آن به عنوان کلاس پایه استفاده کند. این ویژگی به توسعه‌دهندگان این امکان را می‌دهد که از تغییرات ناخواسته در رفتار کلاس‌های خود جلوگیری کنند.</a:t>
            </a:r>
          </a:p>
        </p:txBody>
      </p:sp>
      <p:sp>
        <p:nvSpPr>
          <p:cNvPr id="9" name="TextBox 8">
            <a:extLst>
              <a:ext uri="{FF2B5EF4-FFF2-40B4-BE49-F238E27FC236}">
                <a16:creationId xmlns:a16="http://schemas.microsoft.com/office/drawing/2014/main" id="{D9D7B2B1-B8A0-10E9-6098-CD7F95D75DD4}"/>
              </a:ext>
            </a:extLst>
          </p:cNvPr>
          <p:cNvSpPr txBox="1"/>
          <p:nvPr/>
        </p:nvSpPr>
        <p:spPr>
          <a:xfrm>
            <a:off x="4411132" y="279400"/>
            <a:ext cx="3369735" cy="646331"/>
          </a:xfrm>
          <a:prstGeom prst="rect">
            <a:avLst/>
          </a:prstGeom>
          <a:noFill/>
        </p:spPr>
        <p:txBody>
          <a:bodyPr wrap="square" rtlCol="0">
            <a:spAutoFit/>
          </a:bodyPr>
          <a:lstStyle/>
          <a:p>
            <a:r>
              <a:rPr lang="en-US" sz="3600" b="1" dirty="0"/>
              <a:t>Sealed Class</a:t>
            </a:r>
          </a:p>
        </p:txBody>
      </p:sp>
    </p:spTree>
    <p:extLst>
      <p:ext uri="{BB962C8B-B14F-4D97-AF65-F5344CB8AC3E}">
        <p14:creationId xmlns:p14="http://schemas.microsoft.com/office/powerpoint/2010/main" val="325287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B87D90-9520-3C91-EEDD-49A7B2B72019}"/>
              </a:ext>
            </a:extLst>
          </p:cNvPr>
          <p:cNvPicPr>
            <a:picLocks noChangeAspect="1"/>
          </p:cNvPicPr>
          <p:nvPr/>
        </p:nvPicPr>
        <p:blipFill>
          <a:blip r:embed="rId2"/>
          <a:stretch>
            <a:fillRect/>
          </a:stretch>
        </p:blipFill>
        <p:spPr>
          <a:xfrm>
            <a:off x="7491588" y="1717316"/>
            <a:ext cx="3948223" cy="4133151"/>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E3B75380-2482-5443-D8FC-A325AB955EF6}"/>
              </a:ext>
            </a:extLst>
          </p:cNvPr>
          <p:cNvSpPr txBox="1"/>
          <p:nvPr/>
        </p:nvSpPr>
        <p:spPr>
          <a:xfrm>
            <a:off x="1227666" y="1952473"/>
            <a:ext cx="5604933" cy="3139321"/>
          </a:xfrm>
          <a:prstGeom prst="rect">
            <a:avLst/>
          </a:prstGeom>
          <a:noFill/>
        </p:spPr>
        <p:txBody>
          <a:bodyPr wrap="square" rtlCol="0">
            <a:spAutoFit/>
          </a:bodyPr>
          <a:lstStyle/>
          <a:p>
            <a:pPr algn="r" rtl="1"/>
            <a:r>
              <a:rPr lang="fa-IR" dirty="0"/>
              <a:t>کلاس </a:t>
            </a:r>
            <a:r>
              <a:rPr lang="en-US" dirty="0"/>
              <a:t>partial </a:t>
            </a:r>
            <a:r>
              <a:rPr lang="fa-IR" dirty="0"/>
              <a:t>در #</a:t>
            </a:r>
            <a:r>
              <a:rPr lang="en-US" dirty="0"/>
              <a:t>C </a:t>
            </a:r>
            <a:r>
              <a:rPr lang="fa-IR" dirty="0"/>
              <a:t>به کلاسی اطلاق می‌شود که می‌تواند در چندین فایل مختلف تعریف شود. این ویژگی به توسعه‌دهندگان این امکان را می‌دهد که کد را به بخش‌های کوچکتر و قابل مدیریت‌تر تقسیم کنند. برای تعریف یک کلاس به عنوان </a:t>
            </a:r>
            <a:r>
              <a:rPr lang="en-US" dirty="0"/>
              <a:t>partial، </a:t>
            </a:r>
            <a:r>
              <a:rPr lang="fa-IR" dirty="0"/>
              <a:t>کافی است از کلمه کلیدی </a:t>
            </a:r>
            <a:r>
              <a:rPr lang="en-US" dirty="0"/>
              <a:t>partial </a:t>
            </a:r>
            <a:r>
              <a:rPr lang="fa-IR" dirty="0"/>
              <a:t>در هنگام تعریف کلاس استفاده کنید.</a:t>
            </a:r>
            <a:endParaRPr lang="en-US" dirty="0"/>
          </a:p>
          <a:p>
            <a:pPr algn="r" rtl="1"/>
            <a:r>
              <a:rPr lang="fa-IR" dirty="0"/>
              <a:t>با استفاده از کلاس‌های </a:t>
            </a:r>
            <a:r>
              <a:rPr lang="en-US" dirty="0"/>
              <a:t>partial، </a:t>
            </a:r>
            <a:r>
              <a:rPr lang="fa-IR" dirty="0"/>
              <a:t>توسعه‌دهندگان می‌توانند کد را به بخش‌های کوچکتر تقسیم کنند. این امر به ویژه در پروژه‌های بزرگ و پیچیده که شامل چندین توسعه‌دهنده هستند، بسیار مفید است.</a:t>
            </a:r>
            <a:endParaRPr lang="en-US" dirty="0"/>
          </a:p>
          <a:p>
            <a:pPr algn="r" rtl="1"/>
            <a:r>
              <a:rPr lang="fa-IR" dirty="0"/>
              <a:t>. پیچیدگی در پیگیری کد: اگر تعداد فایل‌های </a:t>
            </a:r>
            <a:r>
              <a:rPr lang="en-US" dirty="0"/>
              <a:t>partial </a:t>
            </a:r>
            <a:r>
              <a:rPr lang="fa-IR" dirty="0"/>
              <a:t>زیاد باشد، ممکن است پیگیری کد و درک ساختار کلاس دشوار شود. این امر می‌تواند منجر به سردرگمی در تیم‌های بزرگ شود.</a:t>
            </a:r>
            <a:endParaRPr lang="en-US" dirty="0"/>
          </a:p>
        </p:txBody>
      </p:sp>
      <p:sp>
        <p:nvSpPr>
          <p:cNvPr id="7" name="TextBox 6">
            <a:extLst>
              <a:ext uri="{FF2B5EF4-FFF2-40B4-BE49-F238E27FC236}">
                <a16:creationId xmlns:a16="http://schemas.microsoft.com/office/drawing/2014/main" id="{C81C42DD-B73E-14FD-4C58-088ABA2F6913}"/>
              </a:ext>
            </a:extLst>
          </p:cNvPr>
          <p:cNvSpPr txBox="1"/>
          <p:nvPr/>
        </p:nvSpPr>
        <p:spPr>
          <a:xfrm>
            <a:off x="4326467" y="389466"/>
            <a:ext cx="2506132" cy="646331"/>
          </a:xfrm>
          <a:prstGeom prst="rect">
            <a:avLst/>
          </a:prstGeom>
          <a:noFill/>
        </p:spPr>
        <p:txBody>
          <a:bodyPr wrap="square" rtlCol="0">
            <a:spAutoFit/>
          </a:bodyPr>
          <a:lstStyle/>
          <a:p>
            <a:r>
              <a:rPr lang="en-US" sz="3600" dirty="0"/>
              <a:t>Partial Class</a:t>
            </a:r>
          </a:p>
        </p:txBody>
      </p:sp>
    </p:spTree>
    <p:extLst>
      <p:ext uri="{BB962C8B-B14F-4D97-AF65-F5344CB8AC3E}">
        <p14:creationId xmlns:p14="http://schemas.microsoft.com/office/powerpoint/2010/main" val="22368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B3F14-6167-9A65-3DC0-1CB3F0E941C6}"/>
              </a:ext>
            </a:extLst>
          </p:cNvPr>
          <p:cNvSpPr txBox="1"/>
          <p:nvPr/>
        </p:nvSpPr>
        <p:spPr>
          <a:xfrm>
            <a:off x="1032933" y="1566334"/>
            <a:ext cx="4809067" cy="3970318"/>
          </a:xfrm>
          <a:prstGeom prst="rect">
            <a:avLst/>
          </a:prstGeom>
          <a:noFill/>
        </p:spPr>
        <p:txBody>
          <a:bodyPr wrap="square" rtlCol="0">
            <a:spAutoFit/>
          </a:bodyPr>
          <a:lstStyle/>
          <a:p>
            <a:pPr algn="r" rtl="1"/>
            <a:r>
              <a:rPr lang="fa-IR" dirty="0"/>
              <a:t>پلی‌مورفیسم زمان کامپایل، که به آن پلی‌مورفیسم استاتیک نیز گفته می‌شود، به استفاده از روش‌های بارگذاری و بارگذاری اپراتور اشاره دارد. در این نوع پلی‌مورفیسم، تصمیم‌گیری در مورد کدام متد یا اپراتور باید فراخوانی شود، در زمان کامپایل انجام می‌شود.</a:t>
            </a:r>
            <a:endParaRPr lang="en-US" dirty="0"/>
          </a:p>
          <a:p>
            <a:pPr algn="r" rtl="1"/>
            <a:r>
              <a:rPr lang="fa-IR" dirty="0"/>
              <a:t>پلی‌مورفیسم زمان اجرا، که به آن پلی‌مورفیسم داینامیک نیز گفته می‌شود، به استفاده از وراثت و رابط‌ها</a:t>
            </a:r>
            <a:r>
              <a:rPr lang="en-US" dirty="0"/>
              <a:t> </a:t>
            </a:r>
            <a:r>
              <a:rPr lang="fa-IR" dirty="0"/>
              <a:t>اشاره دارد. در این نوع پلی‌مورفیسم، تصمیم‌گیری در مورد کدام متد باید فراخوانی شود، در زمان اجرا انجام می‌شود.</a:t>
            </a:r>
            <a:endParaRPr lang="en-US" dirty="0"/>
          </a:p>
          <a:p>
            <a:pPr algn="r" rtl="1"/>
            <a:r>
              <a:rPr lang="fa-IR" dirty="0"/>
              <a:t>پلی‌مورفیسم به توسعه‌دهندگان این امکان را می‌دهد که از یک رابط یا کلاس پایه برای کار با اشیاء مختلف استفاده کنند، که منجر به کاهش پیچیدگی کد می‌شود.</a:t>
            </a:r>
            <a:endParaRPr lang="en-US" dirty="0"/>
          </a:p>
          <a:p>
            <a:pPr algn="r" rtl="1"/>
            <a:r>
              <a:rPr lang="fa-IR" dirty="0"/>
              <a:t>استفاده نادرست از پلی‌مورفیسم می‌تواند منجر به طراحی‌های پیچیده و دشوار برای درک شود.</a:t>
            </a:r>
            <a:endParaRPr lang="en-US" dirty="0"/>
          </a:p>
        </p:txBody>
      </p:sp>
      <p:pic>
        <p:nvPicPr>
          <p:cNvPr id="6" name="Picture 5">
            <a:extLst>
              <a:ext uri="{FF2B5EF4-FFF2-40B4-BE49-F238E27FC236}">
                <a16:creationId xmlns:a16="http://schemas.microsoft.com/office/drawing/2014/main" id="{9931D8A3-B1CC-C68A-BB85-1ABFE100F794}"/>
              </a:ext>
            </a:extLst>
          </p:cNvPr>
          <p:cNvPicPr>
            <a:picLocks noChangeAspect="1"/>
          </p:cNvPicPr>
          <p:nvPr/>
        </p:nvPicPr>
        <p:blipFill>
          <a:blip r:embed="rId2"/>
          <a:stretch>
            <a:fillRect/>
          </a:stretch>
        </p:blipFill>
        <p:spPr>
          <a:xfrm>
            <a:off x="6350002" y="1947333"/>
            <a:ext cx="5247092" cy="3262237"/>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C6C13AAA-5424-98B8-A24D-A577FC786B84}"/>
              </a:ext>
            </a:extLst>
          </p:cNvPr>
          <p:cNvSpPr txBox="1"/>
          <p:nvPr/>
        </p:nvSpPr>
        <p:spPr>
          <a:xfrm>
            <a:off x="4538132" y="347134"/>
            <a:ext cx="2904067" cy="646331"/>
          </a:xfrm>
          <a:prstGeom prst="rect">
            <a:avLst/>
          </a:prstGeom>
          <a:noFill/>
        </p:spPr>
        <p:txBody>
          <a:bodyPr wrap="square" rtlCol="0">
            <a:spAutoFit/>
          </a:bodyPr>
          <a:lstStyle/>
          <a:p>
            <a:r>
              <a:rPr lang="en-US" sz="3600" dirty="0"/>
              <a:t>Polymorphism</a:t>
            </a:r>
          </a:p>
        </p:txBody>
      </p:sp>
    </p:spTree>
    <p:extLst>
      <p:ext uri="{BB962C8B-B14F-4D97-AF65-F5344CB8AC3E}">
        <p14:creationId xmlns:p14="http://schemas.microsoft.com/office/powerpoint/2010/main" val="22781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AFA046-ACC8-1209-F278-31F96588C32C}"/>
              </a:ext>
            </a:extLst>
          </p:cNvPr>
          <p:cNvSpPr txBox="1"/>
          <p:nvPr/>
        </p:nvSpPr>
        <p:spPr>
          <a:xfrm>
            <a:off x="1219200" y="1788574"/>
            <a:ext cx="5054600" cy="3416320"/>
          </a:xfrm>
          <a:prstGeom prst="rect">
            <a:avLst/>
          </a:prstGeom>
          <a:noFill/>
        </p:spPr>
        <p:txBody>
          <a:bodyPr wrap="square" rtlCol="0">
            <a:spAutoFit/>
          </a:bodyPr>
          <a:lstStyle/>
          <a:p>
            <a:pPr algn="r" rtl="1"/>
            <a:r>
              <a:rPr lang="fa-IR" dirty="0"/>
              <a:t>بازنویسی به فرآیند تعریف مجدد یک متد در یک کلاس فرزند اطلاق می‌شود که در کلاس پایه نیز وجود دارد. برای اینکه یک متد در کلاس فرزند بازنویسی شود، باید در کلاس پایه به عنوان     </a:t>
            </a:r>
            <a:r>
              <a:rPr lang="en-US" dirty="0"/>
              <a:t>virtual </a:t>
            </a:r>
            <a:r>
              <a:rPr lang="fa-IR" dirty="0"/>
              <a:t> تعریف شده باشد و در کلاس فرزند با استفاده از کلمه کلیدی </a:t>
            </a:r>
            <a:r>
              <a:rPr lang="en-US" dirty="0"/>
              <a:t>override </a:t>
            </a:r>
            <a:r>
              <a:rPr lang="fa-IR" dirty="0"/>
              <a:t> بازنویسی شود.</a:t>
            </a:r>
          </a:p>
          <a:p>
            <a:pPr algn="r" rtl="1"/>
            <a:r>
              <a:rPr lang="fa-IR" dirty="0"/>
              <a:t>بازنویسی به توسعه‌دهندگان این امکان را می‌دهد که رفتار کلاس‌های پایه را در کلاس‌های فرزند تغییر دهند و به این ترتیب سیستم‌های قابل گسترش و انعطاف‌پذیر ایجاد کنند.</a:t>
            </a:r>
          </a:p>
          <a:p>
            <a:pPr algn="r" rtl="1"/>
            <a:r>
              <a:rPr lang="fa-IR" dirty="0"/>
              <a:t>استفاده نادرست از بازنویسی می‌تواند منجر به پیچیدگی در کد و دشواری در درک آن شود. اگر تعداد زیادی از کلاس‌ها و متدهای بازنویسی شده وجود داشته باشد، ممکن است پیگیری رفتارها دشوار شود.</a:t>
            </a:r>
            <a:endParaRPr lang="en-US" dirty="0"/>
          </a:p>
        </p:txBody>
      </p:sp>
      <p:pic>
        <p:nvPicPr>
          <p:cNvPr id="6" name="Picture 5">
            <a:extLst>
              <a:ext uri="{FF2B5EF4-FFF2-40B4-BE49-F238E27FC236}">
                <a16:creationId xmlns:a16="http://schemas.microsoft.com/office/drawing/2014/main" id="{72D5E1C9-346A-2864-7601-43E1047A6CC1}"/>
              </a:ext>
            </a:extLst>
          </p:cNvPr>
          <p:cNvPicPr>
            <a:picLocks noChangeAspect="1"/>
          </p:cNvPicPr>
          <p:nvPr/>
        </p:nvPicPr>
        <p:blipFill>
          <a:blip r:embed="rId2"/>
          <a:stretch>
            <a:fillRect/>
          </a:stretch>
        </p:blipFill>
        <p:spPr>
          <a:xfrm>
            <a:off x="7442041" y="1401672"/>
            <a:ext cx="2853426" cy="4844879"/>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7864350-9EEB-B94D-A032-EACE44070362}"/>
              </a:ext>
            </a:extLst>
          </p:cNvPr>
          <p:cNvSpPr txBox="1"/>
          <p:nvPr/>
        </p:nvSpPr>
        <p:spPr>
          <a:xfrm>
            <a:off x="4542366" y="296333"/>
            <a:ext cx="2497667" cy="646331"/>
          </a:xfrm>
          <a:prstGeom prst="rect">
            <a:avLst/>
          </a:prstGeom>
          <a:noFill/>
        </p:spPr>
        <p:txBody>
          <a:bodyPr wrap="square" rtlCol="0">
            <a:spAutoFit/>
          </a:bodyPr>
          <a:lstStyle/>
          <a:p>
            <a:r>
              <a:rPr lang="en-US" sz="3600" dirty="0"/>
              <a:t>Overriding</a:t>
            </a:r>
          </a:p>
        </p:txBody>
      </p:sp>
    </p:spTree>
    <p:extLst>
      <p:ext uri="{BB962C8B-B14F-4D97-AF65-F5344CB8AC3E}">
        <p14:creationId xmlns:p14="http://schemas.microsoft.com/office/powerpoint/2010/main" val="8508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720F0B-834A-68FE-54B5-DAF41E12D50D}"/>
              </a:ext>
            </a:extLst>
          </p:cNvPr>
          <p:cNvPicPr>
            <a:picLocks noChangeAspect="1"/>
          </p:cNvPicPr>
          <p:nvPr/>
        </p:nvPicPr>
        <p:blipFill>
          <a:blip r:embed="rId2"/>
          <a:stretch>
            <a:fillRect/>
          </a:stretch>
        </p:blipFill>
        <p:spPr>
          <a:xfrm>
            <a:off x="6698467" y="1777530"/>
            <a:ext cx="4404533" cy="3594295"/>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4475F911-263D-D368-95C3-59763AE3F5EF}"/>
              </a:ext>
            </a:extLst>
          </p:cNvPr>
          <p:cNvSpPr txBox="1"/>
          <p:nvPr/>
        </p:nvSpPr>
        <p:spPr>
          <a:xfrm>
            <a:off x="1168400" y="1589519"/>
            <a:ext cx="5054600" cy="3970318"/>
          </a:xfrm>
          <a:prstGeom prst="rect">
            <a:avLst/>
          </a:prstGeom>
          <a:noFill/>
        </p:spPr>
        <p:txBody>
          <a:bodyPr wrap="square" rtlCol="0">
            <a:spAutoFit/>
          </a:bodyPr>
          <a:lstStyle/>
          <a:p>
            <a:pPr algn="r" rtl="1"/>
            <a:r>
              <a:rPr lang="fa-IR" dirty="0"/>
              <a:t>آرایه‌ها یکی از ساختارهای داده‌ای اساسی در زبان برنامه‌نویسی #</a:t>
            </a:r>
            <a:r>
              <a:rPr lang="en-US" dirty="0"/>
              <a:t>C </a:t>
            </a:r>
            <a:r>
              <a:rPr lang="fa-IR" dirty="0"/>
              <a:t>هستند که به توسعه‌دهندگان این امکان را می‌دهند تا مجموعه‌ای از عناصر هم‌نوع را در یک متغیر واحد ذخیره کنند. آرایه‌ها به دلیل سادگی و کارایی خود، در بسیاری از برنامه‌ها و الگوریتم‌ها مورد استفاده قرار می‌گیرند. در این مقاله، به بررسی مفهوم آرایه‌ها، نحوه تعریف و استفاده از آن‌ها، انواع مختلف آرایه‌ها و مزایا و معایب آن‌ها خواهیم پرداخت.</a:t>
            </a:r>
          </a:p>
          <a:p>
            <a:pPr algn="r" rtl="1"/>
            <a:r>
              <a:rPr lang="fa-IR" dirty="0"/>
              <a:t>آرایه یک مجموعه از عناصر هم‌نوع است که در حافظه به صورت پیوسته ذخیره می‌شود. هر عنصر در آرایه با یک اندیس مشخص می‌شود که از صفر شروع می‌شود. به عنوان مثال، در یک آرایه با ۵ عنصر، اندیس‌های آن از ۰ تا ۴ خواهد بود.</a:t>
            </a:r>
          </a:p>
          <a:p>
            <a:pPr algn="r" rtl="1"/>
            <a:r>
              <a:rPr lang="fa-IR" dirty="0"/>
              <a:t>آرایه‌ها به دلیل ذخیره‌سازی پیوسته در حافظه، دسترسی سریع به عناصر را فراهم می‌کنند. آرایه‌ها تنها می‌توانند عناصر هم‌نوع را ذخیره کنند و نمی‌توانند انواع مختلف داده‌ها را در خود جای دهند.</a:t>
            </a:r>
          </a:p>
        </p:txBody>
      </p:sp>
      <p:sp>
        <p:nvSpPr>
          <p:cNvPr id="7" name="TextBox 6">
            <a:extLst>
              <a:ext uri="{FF2B5EF4-FFF2-40B4-BE49-F238E27FC236}">
                <a16:creationId xmlns:a16="http://schemas.microsoft.com/office/drawing/2014/main" id="{55ECEADB-F603-5929-B271-3C16E3A4F2E6}"/>
              </a:ext>
            </a:extLst>
          </p:cNvPr>
          <p:cNvSpPr txBox="1"/>
          <p:nvPr/>
        </p:nvSpPr>
        <p:spPr>
          <a:xfrm>
            <a:off x="5047467" y="389728"/>
            <a:ext cx="1651000" cy="646331"/>
          </a:xfrm>
          <a:prstGeom prst="rect">
            <a:avLst/>
          </a:prstGeom>
          <a:noFill/>
        </p:spPr>
        <p:txBody>
          <a:bodyPr wrap="square" rtlCol="0">
            <a:spAutoFit/>
          </a:bodyPr>
          <a:lstStyle/>
          <a:p>
            <a:r>
              <a:rPr lang="en-US" sz="3600" dirty="0"/>
              <a:t>Arrays</a:t>
            </a:r>
          </a:p>
        </p:txBody>
      </p:sp>
    </p:spTree>
    <p:extLst>
      <p:ext uri="{BB962C8B-B14F-4D97-AF65-F5344CB8AC3E}">
        <p14:creationId xmlns:p14="http://schemas.microsoft.com/office/powerpoint/2010/main" val="1782230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TotalTime>
  <Words>835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hadi coco</dc:creator>
  <cp:lastModifiedBy>hadi coco</cp:lastModifiedBy>
  <cp:revision>1</cp:revision>
  <dcterms:created xsi:type="dcterms:W3CDTF">2024-11-19T06:35:12Z</dcterms:created>
  <dcterms:modified xsi:type="dcterms:W3CDTF">2024-11-19T07:06:26Z</dcterms:modified>
</cp:coreProperties>
</file>