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11430000"/>
  <p:notesSz cx="9144000" cy="11430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3543300"/>
            <a:ext cx="777240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6400800"/>
            <a:ext cx="6400800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2628900"/>
            <a:ext cx="397764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2628900"/>
            <a:ext cx="397764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 h="0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 h="0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 h="0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 h="0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45973" y="568833"/>
            <a:ext cx="851535" cy="851535"/>
          </a:xfrm>
          <a:custGeom>
            <a:avLst/>
            <a:gdLst/>
            <a:ahLst/>
            <a:cxnLst/>
            <a:rect l="l" t="t" r="r" b="b"/>
            <a:pathLst>
              <a:path w="851535" h="851535">
                <a:moveTo>
                  <a:pt x="425577" y="0"/>
                </a:moveTo>
                <a:lnTo>
                  <a:pt x="379205" y="2497"/>
                </a:lnTo>
                <a:lnTo>
                  <a:pt x="334280" y="9815"/>
                </a:lnTo>
                <a:lnTo>
                  <a:pt x="291062" y="21696"/>
                </a:lnTo>
                <a:lnTo>
                  <a:pt x="249808" y="37878"/>
                </a:lnTo>
                <a:lnTo>
                  <a:pt x="210780" y="58103"/>
                </a:lnTo>
                <a:lnTo>
                  <a:pt x="174237" y="82111"/>
                </a:lnTo>
                <a:lnTo>
                  <a:pt x="140438" y="109643"/>
                </a:lnTo>
                <a:lnTo>
                  <a:pt x="109643" y="140438"/>
                </a:lnTo>
                <a:lnTo>
                  <a:pt x="82111" y="174237"/>
                </a:lnTo>
                <a:lnTo>
                  <a:pt x="58103" y="210780"/>
                </a:lnTo>
                <a:lnTo>
                  <a:pt x="37878" y="249808"/>
                </a:lnTo>
                <a:lnTo>
                  <a:pt x="21696" y="291062"/>
                </a:lnTo>
                <a:lnTo>
                  <a:pt x="9815" y="334280"/>
                </a:lnTo>
                <a:lnTo>
                  <a:pt x="2497" y="379205"/>
                </a:lnTo>
                <a:lnTo>
                  <a:pt x="0" y="425576"/>
                </a:lnTo>
                <a:lnTo>
                  <a:pt x="2497" y="471948"/>
                </a:lnTo>
                <a:lnTo>
                  <a:pt x="9815" y="516873"/>
                </a:lnTo>
                <a:lnTo>
                  <a:pt x="21696" y="560091"/>
                </a:lnTo>
                <a:lnTo>
                  <a:pt x="37878" y="601345"/>
                </a:lnTo>
                <a:lnTo>
                  <a:pt x="58103" y="640373"/>
                </a:lnTo>
                <a:lnTo>
                  <a:pt x="82111" y="676916"/>
                </a:lnTo>
                <a:lnTo>
                  <a:pt x="109643" y="710715"/>
                </a:lnTo>
                <a:lnTo>
                  <a:pt x="140438" y="741510"/>
                </a:lnTo>
                <a:lnTo>
                  <a:pt x="174237" y="769042"/>
                </a:lnTo>
                <a:lnTo>
                  <a:pt x="210780" y="793050"/>
                </a:lnTo>
                <a:lnTo>
                  <a:pt x="249808" y="813275"/>
                </a:lnTo>
                <a:lnTo>
                  <a:pt x="291062" y="829457"/>
                </a:lnTo>
                <a:lnTo>
                  <a:pt x="334280" y="841338"/>
                </a:lnTo>
                <a:lnTo>
                  <a:pt x="379205" y="848656"/>
                </a:lnTo>
                <a:lnTo>
                  <a:pt x="425577" y="851153"/>
                </a:lnTo>
                <a:lnTo>
                  <a:pt x="471948" y="848656"/>
                </a:lnTo>
                <a:lnTo>
                  <a:pt x="516873" y="841338"/>
                </a:lnTo>
                <a:lnTo>
                  <a:pt x="560091" y="829457"/>
                </a:lnTo>
                <a:lnTo>
                  <a:pt x="601345" y="813275"/>
                </a:lnTo>
                <a:lnTo>
                  <a:pt x="640373" y="793050"/>
                </a:lnTo>
                <a:lnTo>
                  <a:pt x="676916" y="769042"/>
                </a:lnTo>
                <a:lnTo>
                  <a:pt x="710715" y="741510"/>
                </a:lnTo>
                <a:lnTo>
                  <a:pt x="741510" y="710715"/>
                </a:lnTo>
                <a:lnTo>
                  <a:pt x="769042" y="676916"/>
                </a:lnTo>
                <a:lnTo>
                  <a:pt x="793050" y="640373"/>
                </a:lnTo>
                <a:lnTo>
                  <a:pt x="813275" y="601345"/>
                </a:lnTo>
                <a:lnTo>
                  <a:pt x="829457" y="560091"/>
                </a:lnTo>
                <a:lnTo>
                  <a:pt x="841338" y="516873"/>
                </a:lnTo>
                <a:lnTo>
                  <a:pt x="848656" y="471948"/>
                </a:lnTo>
                <a:lnTo>
                  <a:pt x="851154" y="425576"/>
                </a:lnTo>
                <a:lnTo>
                  <a:pt x="848656" y="379205"/>
                </a:lnTo>
                <a:lnTo>
                  <a:pt x="841338" y="334280"/>
                </a:lnTo>
                <a:lnTo>
                  <a:pt x="829457" y="291062"/>
                </a:lnTo>
                <a:lnTo>
                  <a:pt x="813275" y="249808"/>
                </a:lnTo>
                <a:lnTo>
                  <a:pt x="793050" y="210780"/>
                </a:lnTo>
                <a:lnTo>
                  <a:pt x="769042" y="174237"/>
                </a:lnTo>
                <a:lnTo>
                  <a:pt x="741510" y="140438"/>
                </a:lnTo>
                <a:lnTo>
                  <a:pt x="710715" y="109643"/>
                </a:lnTo>
                <a:lnTo>
                  <a:pt x="676916" y="82111"/>
                </a:lnTo>
                <a:lnTo>
                  <a:pt x="640373" y="58103"/>
                </a:lnTo>
                <a:lnTo>
                  <a:pt x="601345" y="37878"/>
                </a:lnTo>
                <a:lnTo>
                  <a:pt x="560091" y="21696"/>
                </a:lnTo>
                <a:lnTo>
                  <a:pt x="516873" y="9815"/>
                </a:lnTo>
                <a:lnTo>
                  <a:pt x="471948" y="2497"/>
                </a:lnTo>
                <a:lnTo>
                  <a:pt x="42557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45973" y="568833"/>
            <a:ext cx="851535" cy="851535"/>
          </a:xfrm>
          <a:custGeom>
            <a:avLst/>
            <a:gdLst/>
            <a:ahLst/>
            <a:cxnLst/>
            <a:rect l="l" t="t" r="r" b="b"/>
            <a:pathLst>
              <a:path w="851535" h="851535">
                <a:moveTo>
                  <a:pt x="0" y="425576"/>
                </a:moveTo>
                <a:lnTo>
                  <a:pt x="2497" y="379205"/>
                </a:lnTo>
                <a:lnTo>
                  <a:pt x="9815" y="334280"/>
                </a:lnTo>
                <a:lnTo>
                  <a:pt x="21696" y="291062"/>
                </a:lnTo>
                <a:lnTo>
                  <a:pt x="37878" y="249808"/>
                </a:lnTo>
                <a:lnTo>
                  <a:pt x="58103" y="210780"/>
                </a:lnTo>
                <a:lnTo>
                  <a:pt x="82111" y="174237"/>
                </a:lnTo>
                <a:lnTo>
                  <a:pt x="109643" y="140438"/>
                </a:lnTo>
                <a:lnTo>
                  <a:pt x="140438" y="109643"/>
                </a:lnTo>
                <a:lnTo>
                  <a:pt x="174237" y="82111"/>
                </a:lnTo>
                <a:lnTo>
                  <a:pt x="210780" y="58103"/>
                </a:lnTo>
                <a:lnTo>
                  <a:pt x="249808" y="37878"/>
                </a:lnTo>
                <a:lnTo>
                  <a:pt x="291062" y="21696"/>
                </a:lnTo>
                <a:lnTo>
                  <a:pt x="334280" y="9815"/>
                </a:lnTo>
                <a:lnTo>
                  <a:pt x="379205" y="2497"/>
                </a:lnTo>
                <a:lnTo>
                  <a:pt x="425577" y="0"/>
                </a:lnTo>
                <a:lnTo>
                  <a:pt x="471948" y="2497"/>
                </a:lnTo>
                <a:lnTo>
                  <a:pt x="516873" y="9815"/>
                </a:lnTo>
                <a:lnTo>
                  <a:pt x="560091" y="21696"/>
                </a:lnTo>
                <a:lnTo>
                  <a:pt x="601345" y="37878"/>
                </a:lnTo>
                <a:lnTo>
                  <a:pt x="640373" y="58103"/>
                </a:lnTo>
                <a:lnTo>
                  <a:pt x="676916" y="82111"/>
                </a:lnTo>
                <a:lnTo>
                  <a:pt x="710715" y="109643"/>
                </a:lnTo>
                <a:lnTo>
                  <a:pt x="741510" y="140438"/>
                </a:lnTo>
                <a:lnTo>
                  <a:pt x="769042" y="174237"/>
                </a:lnTo>
                <a:lnTo>
                  <a:pt x="793050" y="210780"/>
                </a:lnTo>
                <a:lnTo>
                  <a:pt x="813275" y="249808"/>
                </a:lnTo>
                <a:lnTo>
                  <a:pt x="829457" y="291062"/>
                </a:lnTo>
                <a:lnTo>
                  <a:pt x="841338" y="334280"/>
                </a:lnTo>
                <a:lnTo>
                  <a:pt x="848656" y="379205"/>
                </a:lnTo>
                <a:lnTo>
                  <a:pt x="851154" y="425576"/>
                </a:lnTo>
                <a:lnTo>
                  <a:pt x="848656" y="471948"/>
                </a:lnTo>
                <a:lnTo>
                  <a:pt x="841338" y="516873"/>
                </a:lnTo>
                <a:lnTo>
                  <a:pt x="829457" y="560091"/>
                </a:lnTo>
                <a:lnTo>
                  <a:pt x="813275" y="601345"/>
                </a:lnTo>
                <a:lnTo>
                  <a:pt x="793050" y="640373"/>
                </a:lnTo>
                <a:lnTo>
                  <a:pt x="769042" y="676916"/>
                </a:lnTo>
                <a:lnTo>
                  <a:pt x="741510" y="710715"/>
                </a:lnTo>
                <a:lnTo>
                  <a:pt x="710715" y="741510"/>
                </a:lnTo>
                <a:lnTo>
                  <a:pt x="676916" y="769042"/>
                </a:lnTo>
                <a:lnTo>
                  <a:pt x="640373" y="793050"/>
                </a:lnTo>
                <a:lnTo>
                  <a:pt x="601345" y="813275"/>
                </a:lnTo>
                <a:lnTo>
                  <a:pt x="560091" y="829457"/>
                </a:lnTo>
                <a:lnTo>
                  <a:pt x="516873" y="841338"/>
                </a:lnTo>
                <a:lnTo>
                  <a:pt x="471948" y="848656"/>
                </a:lnTo>
                <a:lnTo>
                  <a:pt x="425577" y="851153"/>
                </a:lnTo>
                <a:lnTo>
                  <a:pt x="379205" y="848656"/>
                </a:lnTo>
                <a:lnTo>
                  <a:pt x="334280" y="841338"/>
                </a:lnTo>
                <a:lnTo>
                  <a:pt x="291062" y="829457"/>
                </a:lnTo>
                <a:lnTo>
                  <a:pt x="249808" y="813275"/>
                </a:lnTo>
                <a:lnTo>
                  <a:pt x="210780" y="793050"/>
                </a:lnTo>
                <a:lnTo>
                  <a:pt x="174237" y="769042"/>
                </a:lnTo>
                <a:lnTo>
                  <a:pt x="140438" y="741510"/>
                </a:lnTo>
                <a:lnTo>
                  <a:pt x="109643" y="710715"/>
                </a:lnTo>
                <a:lnTo>
                  <a:pt x="82111" y="676916"/>
                </a:lnTo>
                <a:lnTo>
                  <a:pt x="58103" y="640373"/>
                </a:lnTo>
                <a:lnTo>
                  <a:pt x="37878" y="601345"/>
                </a:lnTo>
                <a:lnTo>
                  <a:pt x="21696" y="560091"/>
                </a:lnTo>
                <a:lnTo>
                  <a:pt x="9815" y="516873"/>
                </a:lnTo>
                <a:lnTo>
                  <a:pt x="2497" y="471948"/>
                </a:lnTo>
                <a:lnTo>
                  <a:pt x="0" y="425576"/>
                </a:lnTo>
                <a:close/>
              </a:path>
            </a:pathLst>
          </a:custGeom>
          <a:ln w="12700">
            <a:solidFill>
              <a:srgbClr val="6431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18" y="1809241"/>
            <a:ext cx="769493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718" y="1809241"/>
            <a:ext cx="769493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3822" y="10281369"/>
            <a:ext cx="3035935" cy="58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10629900"/>
            <a:ext cx="21031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10629900"/>
            <a:ext cx="21031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3594" y="1162862"/>
            <a:ext cx="7694930" cy="539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800" spc="-295" b="1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dirty="0" sz="8800" spc="-265" b="1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dirty="0" sz="8800" spc="-5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800" spc="-305" b="1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8800" spc="-70" b="1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dirty="0" sz="8800" spc="-340" b="1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8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GENETIC </a:t>
            </a:r>
            <a:r>
              <a:rPr dirty="0" spc="-484"/>
              <a:t>ALGORITHM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19718" y="526567"/>
            <a:ext cx="3244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97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4925034"/>
            <a:ext cx="703199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bio-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inspired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optimization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simulates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natural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selection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optimal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solutions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Simulated </a:t>
            </a:r>
            <a:r>
              <a:rPr dirty="0" spc="-280"/>
              <a:t>Annealing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56655" y="526567"/>
            <a:ext cx="4749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7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4925034"/>
            <a:ext cx="6947534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probabilistic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technique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explores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solution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space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mimicking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cooling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process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metals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18" y="1809241"/>
            <a:ext cx="7694930" cy="405002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Particle </a:t>
            </a:r>
            <a:r>
              <a:rPr dirty="0" spc="-495"/>
              <a:t>Swarm </a:t>
            </a:r>
            <a:r>
              <a:rPr dirty="0" spc="-295"/>
              <a:t>Optimization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56655" y="526567"/>
            <a:ext cx="47688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75" b="1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6596176"/>
            <a:ext cx="699770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optimization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technique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inspired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social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behavior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birds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flocking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fish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schooling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Bayesian </a:t>
            </a:r>
            <a:r>
              <a:rPr dirty="0" spc="-295"/>
              <a:t>Optimization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5124" y="526567"/>
            <a:ext cx="5505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5" b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5193042"/>
            <a:ext cx="7147559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Uses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Bayesian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inference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objective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function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selects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next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balancing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exploration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exploitation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Differential </a:t>
            </a:r>
            <a:r>
              <a:rPr dirty="0" spc="-320"/>
              <a:t>Evolution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5124" y="526567"/>
            <a:ext cx="4787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75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5193042"/>
            <a:ext cx="676783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evolutionary</a:t>
            </a:r>
            <a:r>
              <a:rPr dirty="0" sz="28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r>
              <a:rPr dirty="0" sz="2800" spc="-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optimizes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iteratively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improving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population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candidate solutions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Gradient </a:t>
            </a:r>
            <a:r>
              <a:rPr dirty="0" spc="-90"/>
              <a:t>Descent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5124" y="526567"/>
            <a:ext cx="5111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20" b="1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5193042"/>
            <a:ext cx="689610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325120" algn="l"/>
              </a:tabLst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iterative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optimization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finding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function</a:t>
            </a:r>
            <a:r>
              <a:rPr dirty="0" sz="28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moving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direction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negative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gradient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Nelder-</a:t>
            </a:r>
            <a:r>
              <a:rPr dirty="0" spc="-190"/>
              <a:t>Mead </a:t>
            </a:r>
            <a:r>
              <a:rPr dirty="0" spc="-1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5124" y="526567"/>
            <a:ext cx="4978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05" b="1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0"/>
              </a:lnSpc>
            </a:pPr>
            <a:r>
              <a:rPr dirty="0" spc="-80"/>
              <a:t>ALI</a:t>
            </a:r>
            <a:r>
              <a:rPr dirty="0" spc="-350"/>
              <a:t> </a:t>
            </a:r>
            <a:r>
              <a:rPr dirty="0" spc="-65"/>
              <a:t>TRABOULSI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45387" y="5193042"/>
            <a:ext cx="7023734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4335">
              <a:lnSpc>
                <a:spcPct val="100000"/>
              </a:lnSpc>
              <a:spcBef>
                <a:spcPts val="100"/>
              </a:spcBef>
              <a:buFont typeface="Verdana"/>
              <a:buChar char="&gt;"/>
              <a:tabLst>
                <a:tab pos="407034" algn="l"/>
              </a:tabLst>
            </a:pP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simplex-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optimization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does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require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gradient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information,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useful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minimizing</a:t>
            </a:r>
            <a:r>
              <a:rPr dirty="0" sz="28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nonlinear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 descr="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 h="0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72421" y="8400529"/>
            <a:ext cx="662178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85" b="1" i="1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dirty="0" sz="4800" spc="-25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20" b="1" i="1">
                <a:solidFill>
                  <a:srgbClr val="FFFFFF"/>
                </a:solidFill>
                <a:latin typeface="Verdana"/>
                <a:cs typeface="Verdana"/>
              </a:rPr>
              <a:t>mg</a:t>
            </a:r>
            <a:r>
              <a:rPr dirty="0" sz="4800" spc="-24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185" b="1" i="1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4800" spc="-25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0" b="1" i="1">
                <a:solidFill>
                  <a:srgbClr val="FFFFFF"/>
                </a:solidFill>
                <a:latin typeface="Verdana"/>
                <a:cs typeface="Verdana"/>
              </a:rPr>
              <a:t>morg</a:t>
            </a:r>
            <a:r>
              <a:rPr dirty="0" sz="4800" spc="-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400" b="1" i="1">
                <a:solidFill>
                  <a:srgbClr val="FFFFFF"/>
                </a:solidFill>
                <a:latin typeface="Verdana"/>
                <a:cs typeface="Verdana"/>
              </a:rPr>
              <a:t>InvgsĒigaĒions</a:t>
            </a:r>
            <a:r>
              <a:rPr dirty="0" sz="4800" spc="-2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180" b="1" i="1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4800" spc="-28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600" b="1" i="1">
                <a:solidFill>
                  <a:srgbClr val="FFFFFF"/>
                </a:solidFill>
                <a:latin typeface="Verdana"/>
                <a:cs typeface="Verdana"/>
              </a:rPr>
              <a:t>Ēhg </a:t>
            </a:r>
            <a:r>
              <a:rPr dirty="0" sz="4800" spc="-190" b="1" i="1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dirty="0" sz="4800" spc="-26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165" b="1" i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4800" spc="-26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610" b="1" i="1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872" y="1207769"/>
            <a:ext cx="2779014" cy="27287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55139" y="4576190"/>
            <a:ext cx="4808220" cy="883919"/>
          </a:xfrm>
          <a:prstGeom prst="rect"/>
          <a:solidFill>
            <a:srgbClr val="ED7D31"/>
          </a:solidFill>
          <a:ln w="12700">
            <a:solidFill>
              <a:srgbClr val="172C51"/>
            </a:solidFill>
          </a:ln>
        </p:spPr>
        <p:txBody>
          <a:bodyPr wrap="square" lIns="0" tIns="173990" rIns="0" bIns="0" rtlCol="0" vert="horz">
            <a:spAutoFit/>
          </a:bodyPr>
          <a:lstStyle/>
          <a:p>
            <a:pPr algn="ctr" marL="36830">
              <a:lnSpc>
                <a:spcPct val="100000"/>
              </a:lnSpc>
              <a:spcBef>
                <a:spcPts val="1370"/>
              </a:spcBef>
            </a:pPr>
            <a:r>
              <a:rPr dirty="0" sz="3600" spc="-335"/>
              <a:t>ALI</a:t>
            </a:r>
            <a:r>
              <a:rPr dirty="0" sz="3600" spc="-200"/>
              <a:t> </a:t>
            </a:r>
            <a:r>
              <a:rPr dirty="0" sz="3600" spc="-85"/>
              <a:t>TRABOULSI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 Traboulsi</dc:creator>
  <dcterms:created xsi:type="dcterms:W3CDTF">2024-09-19T07:54:06Z</dcterms:created>
  <dcterms:modified xsi:type="dcterms:W3CDTF">2024-09-19T07:54:06Z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2024-09-19T00:00:00Z</vt:filetime>
  </property>
  <property fmtid="{D5CDD505-2E9C-101B-9397-08002B2CF9AE}" pid="5" name="Producer">
    <vt:lpwstr>3-Heights(TM) PDF Security Shell 4.8.25.2 (http://www.pdf-tools.com)</vt:lpwstr>
  </property>
</Properties>
</file>