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58" r:id="rId7"/>
    <p:sldId id="263" r:id="rId8"/>
    <p:sldId id="264" r:id="rId9"/>
    <p:sldId id="269" r:id="rId10"/>
    <p:sldId id="259" r:id="rId11"/>
    <p:sldId id="260" r:id="rId12"/>
    <p:sldId id="270" r:id="rId13"/>
    <p:sldId id="272" r:id="rId14"/>
    <p:sldId id="271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  <a:srgbClr val="006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37" autoAdjust="0"/>
  </p:normalViewPr>
  <p:slideViewPr>
    <p:cSldViewPr snapToGrid="0">
      <p:cViewPr>
        <p:scale>
          <a:sx n="75" d="100"/>
          <a:sy n="75" d="100"/>
        </p:scale>
        <p:origin x="62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77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627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00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463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2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87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506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29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95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66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latin typeface="Helvetica" panose="020B0604020202030204" pitchFamily="34" charset="0"/>
              </a:rPr>
              <a:t>PRESENTATION FINALE</a:t>
            </a:r>
            <a:endParaRPr lang="fr-CH" dirty="0">
              <a:latin typeface="Helvetica" panose="020B0604020202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H" dirty="0" smtClean="0">
                <a:latin typeface="Helvetica" panose="020B0604020202030204" pitchFamily="34" charset="0"/>
              </a:rPr>
              <a:t>Localisation sous-marine 2221</a:t>
            </a:r>
          </a:p>
          <a:p>
            <a:pPr algn="l"/>
            <a:r>
              <a:rPr lang="fr-CH" sz="2000" dirty="0" smtClean="0">
                <a:latin typeface="Helvetica" panose="020B0604020202030204" pitchFamily="34" charset="0"/>
              </a:rPr>
              <a:t>Système de </a:t>
            </a:r>
            <a:r>
              <a:rPr lang="fr-CH" sz="2000" dirty="0" err="1" smtClean="0">
                <a:latin typeface="Helvetica" panose="020B0604020202030204" pitchFamily="34" charset="0"/>
              </a:rPr>
              <a:t>logging</a:t>
            </a:r>
            <a:r>
              <a:rPr lang="fr-CH" sz="2000" dirty="0" smtClean="0">
                <a:latin typeface="Helvetica" panose="020B0604020202030204" pitchFamily="34" charset="0"/>
              </a:rPr>
              <a:t> pour algorithme de localisation </a:t>
            </a:r>
            <a:r>
              <a:rPr lang="fr-CH" sz="2000" dirty="0" err="1" smtClean="0">
                <a:latin typeface="Helvetica" panose="020B0604020202030204" pitchFamily="34" charset="0"/>
              </a:rPr>
              <a:t>sous-maine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98" y="169863"/>
            <a:ext cx="1905000" cy="1905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24000" y="5257800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Ali Zoubir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41318" y="5688104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Helvetica" panose="020B0604020202030204" pitchFamily="34" charset="0"/>
              </a:rPr>
              <a:t>ETML-ES</a:t>
            </a:r>
          </a:p>
          <a:p>
            <a:r>
              <a:rPr lang="fr-CH" b="1" dirty="0" smtClean="0">
                <a:latin typeface="Helvetica" panose="020B0604020202030204" pitchFamily="34" charset="0"/>
              </a:rPr>
              <a:t>Génie électrique</a:t>
            </a:r>
            <a:endParaRPr lang="fr-CH" b="1" dirty="0">
              <a:latin typeface="Helvetica" panose="020B0604020202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07" y="381974"/>
            <a:ext cx="1480777" cy="14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PRIX </a:t>
            </a:r>
            <a:r>
              <a:rPr lang="fr-CH" sz="2000" dirty="0" smtClean="0">
                <a:latin typeface="Helvetica" panose="020B0604020202030204" pitchFamily="34" charset="0"/>
              </a:rPr>
              <a:t>PRINCIPAUX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29" y="1806576"/>
            <a:ext cx="4018206" cy="3974941"/>
          </a:xfrm>
        </p:spPr>
      </p:pic>
    </p:spTree>
    <p:extLst>
      <p:ext uri="{BB962C8B-B14F-4D97-AF65-F5344CB8AC3E}">
        <p14:creationId xmlns:p14="http://schemas.microsoft.com/office/powerpoint/2010/main" val="75767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MECANIQUE - CONTRAINTES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361961" y="1811974"/>
            <a:ext cx="4257675" cy="1552575"/>
            <a:chOff x="2476500" y="2124075"/>
            <a:chExt cx="4257675" cy="1552575"/>
          </a:xfrm>
        </p:grpSpPr>
        <p:sp>
          <p:nvSpPr>
            <p:cNvPr id="5" name="Rectangle 4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TIGE CONDUCTRICES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6500" y="2476500"/>
              <a:ext cx="4257675" cy="1200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Il faut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prévoir une zone sans composant, sans cuivre apparent et si possible sans pistes sur les</a:t>
              </a:r>
            </a:p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bords de la couche </a:t>
              </a:r>
              <a:r>
                <a:rPr lang="fr-CH" i="1" dirty="0" err="1">
                  <a:solidFill>
                    <a:schemeClr val="tx1"/>
                  </a:solidFill>
                  <a:latin typeface="Helvetica" panose="020B0604020202030204" pitchFamily="34" charset="0"/>
                </a:rPr>
                <a:t>bottom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.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394748" y="1806576"/>
            <a:ext cx="4257675" cy="1557973"/>
            <a:chOff x="2476500" y="2124075"/>
            <a:chExt cx="4257675" cy="1557973"/>
          </a:xfrm>
        </p:grpSpPr>
        <p:sp>
          <p:nvSpPr>
            <p:cNvPr id="12" name="Rectangle 11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IMU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6500" y="2476500"/>
              <a:ext cx="4257675" cy="1205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La centrale inertielle, se connecte via des bergs femelles et vas par 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 conséquent prendre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la place en hauteur, ce qui doit être considéré.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381012" y="3716974"/>
            <a:ext cx="4257675" cy="1870747"/>
            <a:chOff x="2476500" y="2124075"/>
            <a:chExt cx="4257675" cy="1870747"/>
          </a:xfrm>
        </p:grpSpPr>
        <p:sp>
          <p:nvSpPr>
            <p:cNvPr id="15" name="Rectangle 14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CARTE SD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76500" y="2476500"/>
              <a:ext cx="4257675" cy="1518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La carte SD requiert un 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support relativement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grand et un espace doit être 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prévu pour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pouvoir insérer/retirer la carte facilement et sans qu’elle dépasse trop du PCB.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6394748" y="3716974"/>
            <a:ext cx="4257675" cy="1870747"/>
            <a:chOff x="2476500" y="2124075"/>
            <a:chExt cx="4257675" cy="1870747"/>
          </a:xfrm>
        </p:grpSpPr>
        <p:sp>
          <p:nvSpPr>
            <p:cNvPr id="18" name="Rectangle 17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CLICK BOARD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76500" y="2476500"/>
              <a:ext cx="4257675" cy="1518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Un slot </a:t>
              </a:r>
              <a:r>
                <a:rPr lang="fr-CH" dirty="0" err="1">
                  <a:solidFill>
                    <a:schemeClr val="tx1"/>
                  </a:solidFill>
                  <a:latin typeface="Helvetica" panose="020B0604020202030204" pitchFamily="34" charset="0"/>
                </a:rPr>
                <a:t>mikroe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 est présent dans le projet et pour être implémenté, vas 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requérir un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allongement mécanique du bouton de la lampe, pour gagner de la place.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12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MECANIQUE - PLACEMENT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630222" y="1322387"/>
            <a:ext cx="11267736" cy="5293566"/>
            <a:chOff x="630222" y="1322387"/>
            <a:chExt cx="11267736" cy="529356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2" y="1418460"/>
              <a:ext cx="5969242" cy="5197493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1168" y="4362162"/>
              <a:ext cx="7916790" cy="2089595"/>
            </a:xfrm>
            <a:prstGeom prst="rect">
              <a:avLst/>
            </a:prstGeom>
          </p:spPr>
        </p:pic>
        <p:sp>
          <p:nvSpPr>
            <p:cNvPr id="22" name="Titre 1"/>
            <p:cNvSpPr txBox="1">
              <a:spLocks/>
            </p:cNvSpPr>
            <p:nvPr/>
          </p:nvSpPr>
          <p:spPr>
            <a:xfrm>
              <a:off x="7042085" y="1322387"/>
              <a:ext cx="2727389" cy="4730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CH" sz="2000" b="1" dirty="0" smtClean="0">
                  <a:latin typeface="Helvetica" panose="020B0604020202030204" pitchFamily="34" charset="0"/>
                </a:rPr>
                <a:t>BAS DU PCB</a:t>
              </a:r>
              <a:endParaRPr lang="fr-CH" sz="2000" b="1" dirty="0">
                <a:latin typeface="Helvetica" panose="020B06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43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MECANIQUE - PLACEMENT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734211" y="1054921"/>
            <a:ext cx="10723578" cy="5255614"/>
            <a:chOff x="734211" y="1054921"/>
            <a:chExt cx="10723578" cy="5255614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68193" y="-1679061"/>
              <a:ext cx="5255614" cy="10723578"/>
            </a:xfrm>
            <a:prstGeom prst="rect">
              <a:avLst/>
            </a:prstGeom>
          </p:spPr>
        </p:pic>
        <p:sp>
          <p:nvSpPr>
            <p:cNvPr id="25" name="Titre 1"/>
            <p:cNvSpPr txBox="1">
              <a:spLocks/>
            </p:cNvSpPr>
            <p:nvPr/>
          </p:nvSpPr>
          <p:spPr>
            <a:xfrm>
              <a:off x="7042085" y="1322388"/>
              <a:ext cx="2727389" cy="4730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CH" sz="2000" b="1" dirty="0" smtClean="0">
                  <a:latin typeface="Helvetica" panose="020B0604020202030204" pitchFamily="34" charset="0"/>
                </a:rPr>
                <a:t>HAUT DU PCB</a:t>
              </a:r>
              <a:endParaRPr lang="fr-CH" sz="2000" b="1" dirty="0">
                <a:latin typeface="Helvetica" panose="020B06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33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MECANIQUE - DIMENSIONS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87" y="1461565"/>
            <a:ext cx="6061213" cy="53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0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CH" sz="4400" dirty="0" smtClean="0">
                <a:solidFill>
                  <a:schemeClr val="bg1"/>
                </a:solidFill>
              </a:rPr>
              <a:t>VALIDATION</a:t>
            </a:r>
            <a:endParaRPr lang="fr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3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CH" sz="4400" dirty="0" smtClean="0">
                <a:solidFill>
                  <a:schemeClr val="bg1"/>
                </a:solidFill>
              </a:rPr>
              <a:t>CARACTERISTIQUES FINALES</a:t>
            </a:r>
            <a:endParaRPr lang="fr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6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CH" sz="4400" dirty="0" smtClean="0">
                <a:solidFill>
                  <a:schemeClr val="bg1"/>
                </a:solidFill>
              </a:rPr>
              <a:t>CONCLUSION</a:t>
            </a:r>
            <a:endParaRPr lang="fr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0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STRUCTURE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Concept et caractéristiques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Design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Validation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Caractéristiques finales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Conclusion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CH" dirty="0">
                <a:latin typeface="Helvetica" panose="020B0604020202030204" pitchFamily="34" charset="0"/>
              </a:rPr>
              <a:t>Démonstration</a:t>
            </a:r>
          </a:p>
          <a:p>
            <a:pPr marL="514350" indent="-514350">
              <a:buAutoNum type="arabicPeriod"/>
            </a:pPr>
            <a:endParaRPr lang="fr-CH" dirty="0" smtClean="0"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TABLE DES MATIERES</a:t>
            </a:r>
            <a:endParaRPr lang="fr-CH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CH" sz="4400" dirty="0" smtClean="0">
                <a:solidFill>
                  <a:schemeClr val="bg1"/>
                </a:solidFill>
              </a:rPr>
              <a:t>CONCEPT &amp; INTRODUCTION</a:t>
            </a:r>
            <a:endParaRPr lang="fr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1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INTRODUCTION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3497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CONCEPT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1034" name="Picture 10" descr="Gagnez une lampe de plongée SUPE - chercheursdea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23731">
            <a:off x="772431" y="2981176"/>
            <a:ext cx="1015138" cy="8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-983700" y="4457904"/>
            <a:ext cx="14512211" cy="3914578"/>
            <a:chOff x="-985934" y="3273489"/>
            <a:chExt cx="14512211" cy="3914578"/>
          </a:xfrm>
        </p:grpSpPr>
        <p:sp>
          <p:nvSpPr>
            <p:cNvPr id="10" name="Rectangle 9"/>
            <p:cNvSpPr/>
            <p:nvPr/>
          </p:nvSpPr>
          <p:spPr>
            <a:xfrm>
              <a:off x="-1" y="3359020"/>
              <a:ext cx="12192001" cy="3498979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solidFill>
                <a:schemeClr val="accent1">
                  <a:lumMod val="75000"/>
                  <a:alpha val="3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-317241" y="3273489"/>
              <a:ext cx="13398759" cy="3670040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9"/>
            <p:cNvSpPr/>
            <p:nvPr/>
          </p:nvSpPr>
          <p:spPr>
            <a:xfrm>
              <a:off x="-93306" y="3395758"/>
              <a:ext cx="13619583" cy="3670040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Rectangle 9"/>
            <p:cNvSpPr/>
            <p:nvPr/>
          </p:nvSpPr>
          <p:spPr>
            <a:xfrm>
              <a:off x="-985934" y="3518027"/>
              <a:ext cx="13619583" cy="3670040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1036" name="Picture 12" descr="https://encrypted-tbn0.gstatic.com/images?q=tbn:ANd9GcSKEeYUj1bP8I0L0WJQUb3sjNIqMd_9CddnTw&amp;usqp=CA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1665" r="1755" b="966"/>
          <a:stretch/>
        </p:blipFill>
        <p:spPr bwMode="auto">
          <a:xfrm>
            <a:off x="3059833" y="2578542"/>
            <a:ext cx="1927225" cy="138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droite rayée 11"/>
          <p:cNvSpPr/>
          <p:nvPr/>
        </p:nvSpPr>
        <p:spPr>
          <a:xfrm>
            <a:off x="5073170" y="2843532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38" name="Picture 14" descr="Micro Sd Images - Free Download on Freepi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70" y="2649764"/>
            <a:ext cx="1114038" cy="11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55812" y="2320894"/>
            <a:ext cx="6355297" cy="180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Flèche droite rayée 23"/>
          <p:cNvSpPr/>
          <p:nvPr/>
        </p:nvSpPr>
        <p:spPr>
          <a:xfrm>
            <a:off x="9553050" y="3008880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61" y="2749489"/>
            <a:ext cx="1966055" cy="1107599"/>
          </a:xfrm>
          <a:prstGeom prst="rect">
            <a:avLst/>
          </a:prstGeom>
        </p:spPr>
      </p:pic>
      <p:sp>
        <p:nvSpPr>
          <p:cNvPr id="32" name="Flèche droite rayée 31"/>
          <p:cNvSpPr/>
          <p:nvPr/>
        </p:nvSpPr>
        <p:spPr>
          <a:xfrm>
            <a:off x="7149621" y="3008881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52" name="Picture 28" descr="Goupille de localisation - Icônes cartes et emplacement gratuit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750" y="2543427"/>
            <a:ext cx="1452401" cy="14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lèche droite rayée 40"/>
          <p:cNvSpPr/>
          <p:nvPr/>
        </p:nvSpPr>
        <p:spPr>
          <a:xfrm>
            <a:off x="2047735" y="3008880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Titre 1"/>
          <p:cNvSpPr txBox="1">
            <a:spLocks/>
          </p:cNvSpPr>
          <p:nvPr/>
        </p:nvSpPr>
        <p:spPr>
          <a:xfrm>
            <a:off x="838200" y="1651258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>
                <a:latin typeface="Helvetica" panose="020B0604020202030204" pitchFamily="34" charset="0"/>
              </a:rPr>
              <a:t>L’objectif de ce projet, et de stocker des données de mesures du déplacement d’un</a:t>
            </a:r>
          </a:p>
          <a:p>
            <a:r>
              <a:rPr lang="fr-CH" sz="2000" dirty="0">
                <a:latin typeface="Helvetica" panose="020B0604020202030204" pitchFamily="34" charset="0"/>
              </a:rPr>
              <a:t>module sous-marin par une centrale inertielle, dans le but de le localiser.</a:t>
            </a:r>
          </a:p>
        </p:txBody>
      </p:sp>
      <p:pic>
        <p:nvPicPr>
          <p:cNvPr id="1026" name="Picture 2" descr="6: Example sensor data from an IMU sensor placed on the lateral side of...  | Download Scientific Diagra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27" y="5007208"/>
            <a:ext cx="3220173" cy="18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9"/>
          <p:cNvSpPr/>
          <p:nvPr/>
        </p:nvSpPr>
        <p:spPr>
          <a:xfrm>
            <a:off x="-1736622" y="4466141"/>
            <a:ext cx="14182622" cy="3670040"/>
          </a:xfrm>
          <a:custGeom>
            <a:avLst/>
            <a:gdLst>
              <a:gd name="connsiteX0" fmla="*/ 0 w 12192001"/>
              <a:gd name="connsiteY0" fmla="*/ 0 h 4917233"/>
              <a:gd name="connsiteX1" fmla="*/ 12192001 w 12192001"/>
              <a:gd name="connsiteY1" fmla="*/ 0 h 4917233"/>
              <a:gd name="connsiteX2" fmla="*/ 12192001 w 12192001"/>
              <a:gd name="connsiteY2" fmla="*/ 4917233 h 4917233"/>
              <a:gd name="connsiteX3" fmla="*/ 0 w 12192001"/>
              <a:gd name="connsiteY3" fmla="*/ 4917233 h 4917233"/>
              <a:gd name="connsiteX4" fmla="*/ 0 w 12192001"/>
              <a:gd name="connsiteY4" fmla="*/ 0 h 4917233"/>
              <a:gd name="connsiteX0" fmla="*/ 0 w 12192001"/>
              <a:gd name="connsiteY0" fmla="*/ 43 h 4917276"/>
              <a:gd name="connsiteX1" fmla="*/ 522515 w 12192001"/>
              <a:gd name="connsiteY1" fmla="*/ 158664 h 4917276"/>
              <a:gd name="connsiteX2" fmla="*/ 12192001 w 12192001"/>
              <a:gd name="connsiteY2" fmla="*/ 43 h 4917276"/>
              <a:gd name="connsiteX3" fmla="*/ 12192001 w 12192001"/>
              <a:gd name="connsiteY3" fmla="*/ 4917276 h 4917276"/>
              <a:gd name="connsiteX4" fmla="*/ 0 w 12192001"/>
              <a:gd name="connsiteY4" fmla="*/ 4917276 h 4917276"/>
              <a:gd name="connsiteX5" fmla="*/ 0 w 12192001"/>
              <a:gd name="connsiteY5" fmla="*/ 43 h 4917276"/>
              <a:gd name="connsiteX0" fmla="*/ 0 w 12192001"/>
              <a:gd name="connsiteY0" fmla="*/ 43 h 4917276"/>
              <a:gd name="connsiteX1" fmla="*/ 522515 w 12192001"/>
              <a:gd name="connsiteY1" fmla="*/ 158664 h 4917276"/>
              <a:gd name="connsiteX2" fmla="*/ 830425 w 12192001"/>
              <a:gd name="connsiteY2" fmla="*/ 84019 h 4917276"/>
              <a:gd name="connsiteX3" fmla="*/ 12192001 w 12192001"/>
              <a:gd name="connsiteY3" fmla="*/ 43 h 4917276"/>
              <a:gd name="connsiteX4" fmla="*/ 12192001 w 12192001"/>
              <a:gd name="connsiteY4" fmla="*/ 4917276 h 4917276"/>
              <a:gd name="connsiteX5" fmla="*/ 0 w 12192001"/>
              <a:gd name="connsiteY5" fmla="*/ 4917276 h 4917276"/>
              <a:gd name="connsiteX6" fmla="*/ 0 w 12192001"/>
              <a:gd name="connsiteY6" fmla="*/ 43 h 4917276"/>
              <a:gd name="connsiteX0" fmla="*/ 0 w 12192001"/>
              <a:gd name="connsiteY0" fmla="*/ 37322 h 4954555"/>
              <a:gd name="connsiteX1" fmla="*/ 522515 w 12192001"/>
              <a:gd name="connsiteY1" fmla="*/ 195943 h 4954555"/>
              <a:gd name="connsiteX2" fmla="*/ 830425 w 12192001"/>
              <a:gd name="connsiteY2" fmla="*/ 121298 h 4954555"/>
              <a:gd name="connsiteX3" fmla="*/ 1091683 w 12192001"/>
              <a:gd name="connsiteY3" fmla="*/ 0 h 4954555"/>
              <a:gd name="connsiteX4" fmla="*/ 12192001 w 12192001"/>
              <a:gd name="connsiteY4" fmla="*/ 37322 h 4954555"/>
              <a:gd name="connsiteX5" fmla="*/ 12192001 w 12192001"/>
              <a:gd name="connsiteY5" fmla="*/ 4954555 h 4954555"/>
              <a:gd name="connsiteX6" fmla="*/ 0 w 12192001"/>
              <a:gd name="connsiteY6" fmla="*/ 4954555 h 4954555"/>
              <a:gd name="connsiteX7" fmla="*/ 0 w 12192001"/>
              <a:gd name="connsiteY7" fmla="*/ 37322 h 4954555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2192001 w 12192001"/>
              <a:gd name="connsiteY5" fmla="*/ 37974 h 4955207"/>
              <a:gd name="connsiteX6" fmla="*/ 12192001 w 12192001"/>
              <a:gd name="connsiteY6" fmla="*/ 4955207 h 4955207"/>
              <a:gd name="connsiteX7" fmla="*/ 0 w 12192001"/>
              <a:gd name="connsiteY7" fmla="*/ 4955207 h 4955207"/>
              <a:gd name="connsiteX8" fmla="*/ 0 w 12192001"/>
              <a:gd name="connsiteY8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12192001 w 12192001"/>
              <a:gd name="connsiteY6" fmla="*/ 37974 h 4955207"/>
              <a:gd name="connsiteX7" fmla="*/ 12192001 w 12192001"/>
              <a:gd name="connsiteY7" fmla="*/ 4955207 h 4955207"/>
              <a:gd name="connsiteX8" fmla="*/ 0 w 12192001"/>
              <a:gd name="connsiteY8" fmla="*/ 4955207 h 4955207"/>
              <a:gd name="connsiteX9" fmla="*/ 0 w 12192001"/>
              <a:gd name="connsiteY9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12192001 w 12192001"/>
              <a:gd name="connsiteY7" fmla="*/ 37974 h 4955207"/>
              <a:gd name="connsiteX8" fmla="*/ 12192001 w 12192001"/>
              <a:gd name="connsiteY8" fmla="*/ 4955207 h 4955207"/>
              <a:gd name="connsiteX9" fmla="*/ 0 w 12192001"/>
              <a:gd name="connsiteY9" fmla="*/ 4955207 h 4955207"/>
              <a:gd name="connsiteX10" fmla="*/ 0 w 12192001"/>
              <a:gd name="connsiteY10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12192001 w 12192001"/>
              <a:gd name="connsiteY8" fmla="*/ 37974 h 4955207"/>
              <a:gd name="connsiteX9" fmla="*/ 12192001 w 12192001"/>
              <a:gd name="connsiteY9" fmla="*/ 4955207 h 4955207"/>
              <a:gd name="connsiteX10" fmla="*/ 0 w 12192001"/>
              <a:gd name="connsiteY10" fmla="*/ 4955207 h 4955207"/>
              <a:gd name="connsiteX11" fmla="*/ 0 w 12192001"/>
              <a:gd name="connsiteY11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12192001 w 12192001"/>
              <a:gd name="connsiteY9" fmla="*/ 37974 h 4955207"/>
              <a:gd name="connsiteX10" fmla="*/ 12192001 w 12192001"/>
              <a:gd name="connsiteY10" fmla="*/ 4955207 h 4955207"/>
              <a:gd name="connsiteX11" fmla="*/ 0 w 12192001"/>
              <a:gd name="connsiteY11" fmla="*/ 4955207 h 4955207"/>
              <a:gd name="connsiteX12" fmla="*/ 0 w 12192001"/>
              <a:gd name="connsiteY12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12192001 w 12192001"/>
              <a:gd name="connsiteY10" fmla="*/ 37974 h 4955207"/>
              <a:gd name="connsiteX11" fmla="*/ 12192001 w 12192001"/>
              <a:gd name="connsiteY11" fmla="*/ 4955207 h 4955207"/>
              <a:gd name="connsiteX12" fmla="*/ 0 w 12192001"/>
              <a:gd name="connsiteY12" fmla="*/ 4955207 h 4955207"/>
              <a:gd name="connsiteX13" fmla="*/ 0 w 12192001"/>
              <a:gd name="connsiteY13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12192001 w 12192001"/>
              <a:gd name="connsiteY11" fmla="*/ 37974 h 4955207"/>
              <a:gd name="connsiteX12" fmla="*/ 12192001 w 12192001"/>
              <a:gd name="connsiteY12" fmla="*/ 4955207 h 4955207"/>
              <a:gd name="connsiteX13" fmla="*/ 0 w 12192001"/>
              <a:gd name="connsiteY13" fmla="*/ 4955207 h 4955207"/>
              <a:gd name="connsiteX14" fmla="*/ 0 w 12192001"/>
              <a:gd name="connsiteY14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12192001 w 12192001"/>
              <a:gd name="connsiteY12" fmla="*/ 37974 h 4955207"/>
              <a:gd name="connsiteX13" fmla="*/ 12192001 w 12192001"/>
              <a:gd name="connsiteY13" fmla="*/ 4955207 h 4955207"/>
              <a:gd name="connsiteX14" fmla="*/ 0 w 12192001"/>
              <a:gd name="connsiteY14" fmla="*/ 4955207 h 4955207"/>
              <a:gd name="connsiteX15" fmla="*/ 0 w 12192001"/>
              <a:gd name="connsiteY15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7595119 w 12192001"/>
              <a:gd name="connsiteY12" fmla="*/ 224588 h 4955207"/>
              <a:gd name="connsiteX13" fmla="*/ 12192001 w 12192001"/>
              <a:gd name="connsiteY13" fmla="*/ 37974 h 4955207"/>
              <a:gd name="connsiteX14" fmla="*/ 12192001 w 12192001"/>
              <a:gd name="connsiteY14" fmla="*/ 4955207 h 4955207"/>
              <a:gd name="connsiteX15" fmla="*/ 0 w 12192001"/>
              <a:gd name="connsiteY15" fmla="*/ 4955207 h 4955207"/>
              <a:gd name="connsiteX16" fmla="*/ 0 w 12192001"/>
              <a:gd name="connsiteY16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7595119 w 12192001"/>
              <a:gd name="connsiteY12" fmla="*/ 224588 h 4955207"/>
              <a:gd name="connsiteX13" fmla="*/ 8836091 w 12192001"/>
              <a:gd name="connsiteY13" fmla="*/ 289902 h 4955207"/>
              <a:gd name="connsiteX14" fmla="*/ 12192001 w 12192001"/>
              <a:gd name="connsiteY14" fmla="*/ 37974 h 4955207"/>
              <a:gd name="connsiteX15" fmla="*/ 12192001 w 12192001"/>
              <a:gd name="connsiteY15" fmla="*/ 4955207 h 4955207"/>
              <a:gd name="connsiteX16" fmla="*/ 0 w 12192001"/>
              <a:gd name="connsiteY16" fmla="*/ 4955207 h 4955207"/>
              <a:gd name="connsiteX17" fmla="*/ 0 w 12192001"/>
              <a:gd name="connsiteY17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7595119 w 12192001"/>
              <a:gd name="connsiteY12" fmla="*/ 224588 h 4955207"/>
              <a:gd name="connsiteX13" fmla="*/ 8836091 w 12192001"/>
              <a:gd name="connsiteY13" fmla="*/ 289902 h 4955207"/>
              <a:gd name="connsiteX14" fmla="*/ 9479903 w 12192001"/>
              <a:gd name="connsiteY14" fmla="*/ 93959 h 4955207"/>
              <a:gd name="connsiteX15" fmla="*/ 12192001 w 12192001"/>
              <a:gd name="connsiteY15" fmla="*/ 37974 h 4955207"/>
              <a:gd name="connsiteX16" fmla="*/ 12192001 w 12192001"/>
              <a:gd name="connsiteY16" fmla="*/ 4955207 h 4955207"/>
              <a:gd name="connsiteX17" fmla="*/ 0 w 12192001"/>
              <a:gd name="connsiteY17" fmla="*/ 4955207 h 4955207"/>
              <a:gd name="connsiteX18" fmla="*/ 0 w 12192001"/>
              <a:gd name="connsiteY18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7595119 w 12192001"/>
              <a:gd name="connsiteY12" fmla="*/ 224588 h 4955207"/>
              <a:gd name="connsiteX13" fmla="*/ 8836091 w 12192001"/>
              <a:gd name="connsiteY13" fmla="*/ 289902 h 4955207"/>
              <a:gd name="connsiteX14" fmla="*/ 9479903 w 12192001"/>
              <a:gd name="connsiteY14" fmla="*/ 93959 h 4955207"/>
              <a:gd name="connsiteX15" fmla="*/ 10273005 w 12192001"/>
              <a:gd name="connsiteY15" fmla="*/ 168604 h 4955207"/>
              <a:gd name="connsiteX16" fmla="*/ 12192001 w 12192001"/>
              <a:gd name="connsiteY16" fmla="*/ 37974 h 4955207"/>
              <a:gd name="connsiteX17" fmla="*/ 12192001 w 12192001"/>
              <a:gd name="connsiteY17" fmla="*/ 4955207 h 4955207"/>
              <a:gd name="connsiteX18" fmla="*/ 0 w 12192001"/>
              <a:gd name="connsiteY18" fmla="*/ 4955207 h 4955207"/>
              <a:gd name="connsiteX19" fmla="*/ 0 w 12192001"/>
              <a:gd name="connsiteY19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7595119 w 12192001"/>
              <a:gd name="connsiteY12" fmla="*/ 224588 h 4955207"/>
              <a:gd name="connsiteX13" fmla="*/ 8836091 w 12192001"/>
              <a:gd name="connsiteY13" fmla="*/ 289902 h 4955207"/>
              <a:gd name="connsiteX14" fmla="*/ 9479903 w 12192001"/>
              <a:gd name="connsiteY14" fmla="*/ 93959 h 4955207"/>
              <a:gd name="connsiteX15" fmla="*/ 10273005 w 12192001"/>
              <a:gd name="connsiteY15" fmla="*/ 168604 h 4955207"/>
              <a:gd name="connsiteX16" fmla="*/ 11318034 w 12192001"/>
              <a:gd name="connsiteY16" fmla="*/ 121951 h 4955207"/>
              <a:gd name="connsiteX17" fmla="*/ 12192001 w 12192001"/>
              <a:gd name="connsiteY17" fmla="*/ 37974 h 4955207"/>
              <a:gd name="connsiteX18" fmla="*/ 12192001 w 12192001"/>
              <a:gd name="connsiteY18" fmla="*/ 4955207 h 4955207"/>
              <a:gd name="connsiteX19" fmla="*/ 0 w 12192001"/>
              <a:gd name="connsiteY19" fmla="*/ 4955207 h 4955207"/>
              <a:gd name="connsiteX20" fmla="*/ 0 w 12192001"/>
              <a:gd name="connsiteY20" fmla="*/ 37974 h 4955207"/>
              <a:gd name="connsiteX0" fmla="*/ 0 w 12192001"/>
              <a:gd name="connsiteY0" fmla="*/ 37974 h 4955207"/>
              <a:gd name="connsiteX1" fmla="*/ 522515 w 12192001"/>
              <a:gd name="connsiteY1" fmla="*/ 196595 h 4955207"/>
              <a:gd name="connsiteX2" fmla="*/ 830425 w 12192001"/>
              <a:gd name="connsiteY2" fmla="*/ 121950 h 4955207"/>
              <a:gd name="connsiteX3" fmla="*/ 1091683 w 12192001"/>
              <a:gd name="connsiteY3" fmla="*/ 652 h 4955207"/>
              <a:gd name="connsiteX4" fmla="*/ 1483568 w 12192001"/>
              <a:gd name="connsiteY4" fmla="*/ 28645 h 4955207"/>
              <a:gd name="connsiteX5" fmla="*/ 1950099 w 12192001"/>
              <a:gd name="connsiteY5" fmla="*/ 84628 h 4955207"/>
              <a:gd name="connsiteX6" fmla="*/ 2369977 w 12192001"/>
              <a:gd name="connsiteY6" fmla="*/ 19314 h 4955207"/>
              <a:gd name="connsiteX7" fmla="*/ 3275046 w 12192001"/>
              <a:gd name="connsiteY7" fmla="*/ 75298 h 4955207"/>
              <a:gd name="connsiteX8" fmla="*/ 3778899 w 12192001"/>
              <a:gd name="connsiteY8" fmla="*/ 196596 h 4955207"/>
              <a:gd name="connsiteX9" fmla="*/ 4161454 w 12192001"/>
              <a:gd name="connsiteY9" fmla="*/ 131281 h 4955207"/>
              <a:gd name="connsiteX10" fmla="*/ 5159830 w 12192001"/>
              <a:gd name="connsiteY10" fmla="*/ 187265 h 4955207"/>
              <a:gd name="connsiteX11" fmla="*/ 6559421 w 12192001"/>
              <a:gd name="connsiteY11" fmla="*/ 112620 h 4955207"/>
              <a:gd name="connsiteX12" fmla="*/ 7595119 w 12192001"/>
              <a:gd name="connsiteY12" fmla="*/ 224588 h 4955207"/>
              <a:gd name="connsiteX13" fmla="*/ 8836091 w 12192001"/>
              <a:gd name="connsiteY13" fmla="*/ 289902 h 4955207"/>
              <a:gd name="connsiteX14" fmla="*/ 9479903 w 12192001"/>
              <a:gd name="connsiteY14" fmla="*/ 93959 h 4955207"/>
              <a:gd name="connsiteX15" fmla="*/ 10273005 w 12192001"/>
              <a:gd name="connsiteY15" fmla="*/ 168604 h 4955207"/>
              <a:gd name="connsiteX16" fmla="*/ 11392679 w 12192001"/>
              <a:gd name="connsiteY16" fmla="*/ 205926 h 4955207"/>
              <a:gd name="connsiteX17" fmla="*/ 12192001 w 12192001"/>
              <a:gd name="connsiteY17" fmla="*/ 37974 h 4955207"/>
              <a:gd name="connsiteX18" fmla="*/ 12192001 w 12192001"/>
              <a:gd name="connsiteY18" fmla="*/ 4955207 h 4955207"/>
              <a:gd name="connsiteX19" fmla="*/ 0 w 12192001"/>
              <a:gd name="connsiteY19" fmla="*/ 4955207 h 4955207"/>
              <a:gd name="connsiteX20" fmla="*/ 0 w 12192001"/>
              <a:gd name="connsiteY20" fmla="*/ 37974 h 4955207"/>
              <a:gd name="connsiteX0" fmla="*/ 0 w 12192001"/>
              <a:gd name="connsiteY0" fmla="*/ 18660 h 4935893"/>
              <a:gd name="connsiteX1" fmla="*/ 522515 w 12192001"/>
              <a:gd name="connsiteY1" fmla="*/ 177281 h 4935893"/>
              <a:gd name="connsiteX2" fmla="*/ 830425 w 12192001"/>
              <a:gd name="connsiteY2" fmla="*/ 102636 h 4935893"/>
              <a:gd name="connsiteX3" fmla="*/ 1129005 w 12192001"/>
              <a:gd name="connsiteY3" fmla="*/ 83974 h 4935893"/>
              <a:gd name="connsiteX4" fmla="*/ 1483568 w 12192001"/>
              <a:gd name="connsiteY4" fmla="*/ 9331 h 4935893"/>
              <a:gd name="connsiteX5" fmla="*/ 1950099 w 12192001"/>
              <a:gd name="connsiteY5" fmla="*/ 65314 h 4935893"/>
              <a:gd name="connsiteX6" fmla="*/ 2369977 w 12192001"/>
              <a:gd name="connsiteY6" fmla="*/ 0 h 4935893"/>
              <a:gd name="connsiteX7" fmla="*/ 3275046 w 12192001"/>
              <a:gd name="connsiteY7" fmla="*/ 55984 h 4935893"/>
              <a:gd name="connsiteX8" fmla="*/ 3778899 w 12192001"/>
              <a:gd name="connsiteY8" fmla="*/ 177282 h 4935893"/>
              <a:gd name="connsiteX9" fmla="*/ 4161454 w 12192001"/>
              <a:gd name="connsiteY9" fmla="*/ 111967 h 4935893"/>
              <a:gd name="connsiteX10" fmla="*/ 5159830 w 12192001"/>
              <a:gd name="connsiteY10" fmla="*/ 167951 h 4935893"/>
              <a:gd name="connsiteX11" fmla="*/ 6559421 w 12192001"/>
              <a:gd name="connsiteY11" fmla="*/ 93306 h 4935893"/>
              <a:gd name="connsiteX12" fmla="*/ 7595119 w 12192001"/>
              <a:gd name="connsiteY12" fmla="*/ 205274 h 4935893"/>
              <a:gd name="connsiteX13" fmla="*/ 8836091 w 12192001"/>
              <a:gd name="connsiteY13" fmla="*/ 270588 h 4935893"/>
              <a:gd name="connsiteX14" fmla="*/ 9479903 w 12192001"/>
              <a:gd name="connsiteY14" fmla="*/ 74645 h 4935893"/>
              <a:gd name="connsiteX15" fmla="*/ 10273005 w 12192001"/>
              <a:gd name="connsiteY15" fmla="*/ 149290 h 4935893"/>
              <a:gd name="connsiteX16" fmla="*/ 11392679 w 12192001"/>
              <a:gd name="connsiteY16" fmla="*/ 186612 h 4935893"/>
              <a:gd name="connsiteX17" fmla="*/ 12192001 w 12192001"/>
              <a:gd name="connsiteY17" fmla="*/ 18660 h 4935893"/>
              <a:gd name="connsiteX18" fmla="*/ 12192001 w 12192001"/>
              <a:gd name="connsiteY18" fmla="*/ 4935893 h 4935893"/>
              <a:gd name="connsiteX19" fmla="*/ 0 w 12192001"/>
              <a:gd name="connsiteY19" fmla="*/ 4935893 h 4935893"/>
              <a:gd name="connsiteX20" fmla="*/ 0 w 12192001"/>
              <a:gd name="connsiteY20" fmla="*/ 18660 h 493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4935893">
                <a:moveTo>
                  <a:pt x="0" y="18660"/>
                </a:moveTo>
                <a:cubicBezTo>
                  <a:pt x="202164" y="15550"/>
                  <a:pt x="320351" y="180391"/>
                  <a:pt x="522515" y="177281"/>
                </a:cubicBezTo>
                <a:cubicBezTo>
                  <a:pt x="625152" y="167950"/>
                  <a:pt x="727788" y="111967"/>
                  <a:pt x="830425" y="102636"/>
                </a:cubicBezTo>
                <a:cubicBezTo>
                  <a:pt x="911290" y="99526"/>
                  <a:pt x="1048140" y="87084"/>
                  <a:pt x="1129005" y="83974"/>
                </a:cubicBezTo>
                <a:cubicBezTo>
                  <a:pt x="1219201" y="77754"/>
                  <a:pt x="1393372" y="15551"/>
                  <a:pt x="1483568" y="9331"/>
                </a:cubicBezTo>
                <a:cubicBezTo>
                  <a:pt x="1611086" y="9331"/>
                  <a:pt x="1822581" y="65314"/>
                  <a:pt x="1950099" y="65314"/>
                </a:cubicBezTo>
                <a:cubicBezTo>
                  <a:pt x="2068287" y="59094"/>
                  <a:pt x="2251789" y="6220"/>
                  <a:pt x="2369977" y="0"/>
                </a:cubicBezTo>
                <a:cubicBezTo>
                  <a:pt x="2550369" y="3110"/>
                  <a:pt x="3094654" y="52874"/>
                  <a:pt x="3275046" y="55984"/>
                </a:cubicBezTo>
                <a:cubicBezTo>
                  <a:pt x="3393234" y="52874"/>
                  <a:pt x="3660711" y="180392"/>
                  <a:pt x="3778899" y="177282"/>
                </a:cubicBezTo>
                <a:cubicBezTo>
                  <a:pt x="3906417" y="177282"/>
                  <a:pt x="4033936" y="111967"/>
                  <a:pt x="4161454" y="111967"/>
                </a:cubicBezTo>
                <a:cubicBezTo>
                  <a:pt x="4441372" y="111967"/>
                  <a:pt x="4879912" y="167951"/>
                  <a:pt x="5159830" y="167951"/>
                </a:cubicBezTo>
                <a:cubicBezTo>
                  <a:pt x="5623250" y="158620"/>
                  <a:pt x="6096001" y="102637"/>
                  <a:pt x="6559421" y="93306"/>
                </a:cubicBezTo>
                <a:cubicBezTo>
                  <a:pt x="6870442" y="93306"/>
                  <a:pt x="7284098" y="205274"/>
                  <a:pt x="7595119" y="205274"/>
                </a:cubicBezTo>
                <a:cubicBezTo>
                  <a:pt x="7965233" y="192833"/>
                  <a:pt x="8465977" y="283029"/>
                  <a:pt x="8836091" y="270588"/>
                </a:cubicBezTo>
                <a:cubicBezTo>
                  <a:pt x="9016483" y="255037"/>
                  <a:pt x="9299511" y="90196"/>
                  <a:pt x="9479903" y="74645"/>
                </a:cubicBezTo>
                <a:cubicBezTo>
                  <a:pt x="9703838" y="68425"/>
                  <a:pt x="10049070" y="155510"/>
                  <a:pt x="10273005" y="149290"/>
                </a:cubicBezTo>
                <a:cubicBezTo>
                  <a:pt x="10599576" y="130629"/>
                  <a:pt x="11066108" y="205273"/>
                  <a:pt x="11392679" y="186612"/>
                </a:cubicBezTo>
                <a:lnTo>
                  <a:pt x="12192001" y="18660"/>
                </a:lnTo>
                <a:lnTo>
                  <a:pt x="12192001" y="4935893"/>
                </a:lnTo>
                <a:lnTo>
                  <a:pt x="0" y="4935893"/>
                </a:lnTo>
                <a:lnTo>
                  <a:pt x="0" y="18660"/>
                </a:lnTo>
                <a:close/>
              </a:path>
            </a:pathLst>
          </a:custGeom>
          <a:solidFill>
            <a:schemeClr val="accent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9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7 C -0.00847 0.03171 -0.03594 0.14861 -0.05391 0.22338 C -0.05404 0.22592 -0.0556 0.25278 -0.0556 0.25486 C -0.0556 0.29653 -0.06094 0.32546 -0.05209 0.35856 C -0.05169 0.35995 -0.05091 0.36134 -0.05039 0.36296 C -0.05 0.36504 -0.04974 0.3669 -0.04948 0.36898 C -0.04909 0.37199 -0.0487 0.37778 -0.04766 0.38102 C -0.04597 0.38704 -0.04636 0.38379 -0.04414 0.38842 C -0.03828 0.40092 -0.04883 0.38194 -0.03802 0.40069 L -0.03542 0.40509 C -0.03477 0.40602 -0.03412 0.40694 -0.0336 0.4081 C -0.03294 0.40949 -0.03268 0.41157 -0.03177 0.4125 C -0.03112 0.41342 -0.02995 0.41319 -0.02917 0.41412 C -0.02826 0.41481 -0.02748 0.41643 -0.02656 0.41713 C -0.02513 0.41829 -0.02357 0.41875 -0.02214 0.42014 C -0.01524 0.42592 -0.02344 0.42083 -0.0168 0.42454 C -0.01589 0.42569 -0.01511 0.42685 -0.01419 0.42778 C -0.0125 0.4287 -0.01042 0.4287 -0.00886 0.43055 C -0.00794 0.43171 -0.00729 0.4331 -0.00625 0.43356 C -0.00456 0.43449 -0.00274 0.43472 -0.00091 0.43518 C 0.00429 0.43588 0.00963 0.43611 0.01497 0.43657 C 0.01797 0.43773 0.01992 0.43819 0.02291 0.43958 C 0.02383 0.44004 0.02461 0.44074 0.02552 0.4412 C 0.0276 0.4419 0.02969 0.44213 0.03177 0.44259 C 0.03971 0.44213 0.04765 0.44213 0.0556 0.4412 C 0.05677 0.44097 0.05794 0.44004 0.05911 0.43958 C 0.06107 0.43842 0.06354 0.43727 0.06523 0.43518 C 0.06588 0.43426 0.06627 0.43287 0.06706 0.43217 C 0.0681 0.43125 0.0694 0.43102 0.07057 0.43055 C 0.07565 0.42199 0.07226 0.42685 0.07851 0.42014 C 0.07943 0.41898 0.08021 0.41759 0.08112 0.41713 C 0.08281 0.41574 0.08463 0.41504 0.08646 0.41412 C 0.08737 0.41342 0.08815 0.41273 0.08906 0.4125 C 0.10234 0.40879 0.09609 0.41018 0.10755 0.4081 C 0.10872 0.40741 0.10989 0.40694 0.1112 0.40671 C 0.12304 0.4037 0.11627 0.40694 0.12265 0.40347 C 0.13346 0.40393 0.1444 0.40417 0.15521 0.40509 C 0.15664 0.40509 0.1582 0.40625 0.15963 0.40671 C 0.16315 0.40764 0.16679 0.4081 0.17031 0.40949 C 0.17148 0.41018 0.17265 0.41065 0.17383 0.41111 C 0.17526 0.4118 0.17669 0.41204 0.17825 0.4125 C 0.17916 0.41296 0.17995 0.41366 0.18086 0.41412 C 0.1832 0.41481 0.18554 0.41504 0.18789 0.41551 C 0.1888 0.4162 0.18971 0.41667 0.19049 0.41713 C 0.19206 0.41759 0.19349 0.41759 0.19492 0.41852 C 0.19622 0.41921 0.19726 0.42083 0.19844 0.42176 C 0.19987 0.42245 0.20143 0.42245 0.20286 0.42292 C 0.20377 0.42338 0.20469 0.42407 0.2056 0.42454 C 0.20846 0.42592 0.21041 0.42662 0.21354 0.42778 C 0.21497 0.42847 0.2164 0.42986 0.21797 0.43055 C 0.2194 0.43125 0.22083 0.43148 0.22226 0.43217 C 0.22357 0.43264 0.22461 0.4331 0.22591 0.43356 C 0.22877 0.43472 0.23034 0.43472 0.23294 0.43657 C 0.24219 0.44352 0.22916 0.43495 0.24179 0.4456 L 0.24531 0.44884 C 0.25521 0.44815 0.26523 0.44815 0.27526 0.44722 C 0.27864 0.44676 0.27995 0.44583 0.28229 0.44259 C 0.28294 0.44167 0.28333 0.44028 0.28411 0.43958 C 0.28554 0.43819 0.28906 0.43611 0.29114 0.43518 C 0.29349 0.43264 0.29518 0.43079 0.29739 0.42778 C 0.29791 0.42685 0.29831 0.42523 0.29909 0.42454 C 0.29987 0.42361 0.30091 0.42361 0.30169 0.42292 C 0.30338 0.42037 0.30482 0.41736 0.30703 0.41551 C 0.30807 0.41458 0.30937 0.41458 0.31041 0.41412 C 0.31198 0.4125 0.31354 0.41134 0.31497 0.40949 C 0.32044 0.40324 0.3164 0.40648 0.322 0.40185 C 0.32474 0.4 0.32734 0.39792 0.32995 0.39606 C 0.33138 0.39491 0.33294 0.39398 0.33437 0.39305 C 0.33528 0.39236 0.3362 0.39213 0.33711 0.39143 C 0.34609 0.38287 0.33906 0.38727 0.34505 0.38403 C 0.34883 0.37754 0.34687 0.37963 0.35651 0.37963 C 0.38372 0.37963 0.4112 0.38055 0.43854 0.38102 C 0.44023 0.38148 0.44206 0.38217 0.44388 0.38241 C 0.44674 0.3831 0.44974 0.38356 0.4526 0.38403 C 0.45495 0.38449 0.45729 0.38518 0.45976 0.38565 C 0.46146 0.38611 0.46406 0.38727 0.46588 0.38842 C 0.47057 0.3919 0.46797 0.3912 0.472 0.39305 C 0.47318 0.39352 0.47448 0.39398 0.47565 0.39467 C 0.47643 0.39491 0.47734 0.3956 0.47825 0.39606 C 0.48594 0.39977 0.47812 0.3956 0.48437 0.39907 C 0.48984 0.40509 0.48411 0.3993 0.49062 0.40347 C 0.49179 0.4044 0.49297 0.40579 0.49414 0.40671 C 0.49557 0.40764 0.497 0.40856 0.49857 0.40949 C 0.5026 0.41204 0.50039 0.41042 0.5056 0.4125 C 0.50651 0.41296 0.50729 0.41389 0.5082 0.41412 C 0.5138 0.41504 0.5194 0.41481 0.525 0.41551 C 0.58711 0.42292 0.53633 0.41782 0.57448 0.42176 C 0.57799 0.42106 0.58151 0.42083 0.58502 0.42014 C 0.58594 0.41991 0.58698 0.41944 0.58763 0.41852 C 0.58958 0.41597 0.59088 0.41204 0.59297 0.40949 C 0.59479 0.40741 0.597 0.40648 0.59831 0.40347 C 0.59909 0.40162 0.60013 0.39977 0.60091 0.39745 C 0.60312 0.39167 0.60195 0.3919 0.60443 0.38704 C 0.60703 0.38171 0.60911 0.38102 0.61068 0.37361 C 0.61094 0.37199 0.61107 0.37037 0.61146 0.36898 C 0.61719 0.35139 0.61341 0.36852 0.61679 0.35092 C 0.61875 0.31829 0.61823 0.33379 0.61679 0.27731 C 0.61666 0.27268 0.6164 0.26829 0.61588 0.26389 C 0.61549 0.26065 0.61471 0.25787 0.61419 0.25486 C 0.6138 0.25324 0.61354 0.25185 0.61328 0.25023 C 0.61211 0.24282 0.61276 0.24629 0.61146 0.23958 C 0.61185 0.23773 0.61185 0.23565 0.61237 0.23379 C 0.61276 0.23264 0.61367 0.23194 0.61419 0.23079 C 0.61458 0.2294 0.61471 0.22778 0.61497 0.22616 C 0.61354 0.22384 0.6125 0.22176 0.61068 0.22014 C 0.60729 0.21782 0.59778 0.21759 0.59648 0.21736 C 0.58737 0.21782 0.57812 0.21667 0.56914 0.21875 C 0.56706 0.21921 0.56575 0.22315 0.5638 0.22477 C 0.5595 0.22847 0.56159 0.22708 0.55768 0.22917 C 0.55677 0.23079 0.55599 0.23241 0.55508 0.23379 C 0.55416 0.23495 0.55312 0.23542 0.55234 0.2368 C 0.55156 0.23819 0.5513 0.23981 0.55065 0.2412 C 0.55013 0.24236 0.54935 0.24329 0.54883 0.24444 C 0.54791 0.24606 0.54713 0.24838 0.54622 0.25023 C 0.54466 0.25833 0.54583 0.25347 0.54179 0.26389 C 0.54062 0.26667 0.53893 0.26944 0.53828 0.27292 C 0.53737 0.27708 0.53711 0.27917 0.53554 0.28333 C 0.53476 0.28565 0.53385 0.28727 0.53294 0.28935 C 0.53229 0.29097 0.53203 0.29259 0.53125 0.29375 C 0.53047 0.29491 0.52943 0.29491 0.52851 0.29537 C 0.5194 0.29491 0.51028 0.29491 0.50117 0.29375 C 0.50026 0.29375 0.49948 0.29282 0.49857 0.29236 C 0.49622 0.29143 0.49153 0.28935 0.49153 0.28958 C 0.49036 0.28773 0.48932 0.28611 0.48789 0.28495 C 0.48515 0.28241 0.4789 0.2794 0.47565 0.27592 C 0.46953 0.26944 0.47422 0.27106 0.46497 0.26551 C 0.46276 0.26389 0.46028 0.26366 0.45794 0.26227 C 0.45664 0.26157 0.4556 0.26018 0.45443 0.25949 C 0.44101 0.25069 0.45885 0.26366 0.44818 0.25625 C 0.44609 0.25509 0.44414 0.25324 0.44206 0.25185 C 0.43789 0.24907 0.4332 0.24699 0.42877 0.24583 C 0.42083 0.24375 0.40403 0.24329 0.39883 0.24282 C 0.39791 0.24236 0.39713 0.24167 0.39622 0.2412 C 0.38125 0.23495 0.36484 0.24167 0.35026 0.24282 C 0.33958 0.24629 0.35403 0.24167 0.33528 0.24583 C 0.33177 0.24653 0.32825 0.24792 0.32474 0.24884 C 0.32174 0.24954 0.31875 0.24954 0.31588 0.25023 C 0.31289 0.25092 0.31002 0.25301 0.30703 0.25324 C 0.3026 0.25393 0.29818 0.25417 0.29375 0.25486 C 0.2914 0.25532 0.28906 0.25579 0.28672 0.25625 L 0.27877 0.25787 C 0.27617 0.25879 0.27357 0.25995 0.27083 0.26065 C 0.26914 0.26134 0.26732 0.26157 0.26562 0.26227 C 0.26146 0.26412 0.25729 0.2662 0.25325 0.26829 C 0.2487 0.27361 0.25221 0.27014 0.24531 0.2743 C 0.24375 0.27523 0.24232 0.27639 0.24088 0.27731 C 0.23737 0.2794 0.23398 0.28287 0.23021 0.28333 L 0.20911 0.28657 L 0.08463 0.28495 C 0.0832 0.28495 0.07995 0.28241 0.07851 0.28171 C 0.06302 0.2743 0.09349 0.29004 0.06875 0.27731 C 0.06784 0.27685 0.06693 0.27639 0.06614 0.27592 C 0.05963 0.27106 0.06562 0.27407 0.05911 0.27129 C 0.05755 0.26991 0.05625 0.26805 0.05469 0.26667 C 0.05351 0.26597 0.05221 0.2662 0.05117 0.26551 C 0.04987 0.26435 0.04883 0.26204 0.04765 0.26065 C 0.04648 0.25972 0.04518 0.25879 0.04401 0.25787 C 0.04179 0.25254 0.03932 0.24629 0.03607 0.24282 C 0.03437 0.24074 0.03294 0.23958 0.03177 0.2368 C 0.02864 0.22986 0.02513 0.22361 0.02291 0.21574 C 0.022 0.21273 0.02096 0.20972 0.02018 0.20671 C 0.01927 0.20301 0.01849 0.19861 0.01758 0.19467 C 0.01732 0.19305 0.01719 0.19167 0.01666 0.19028 C 0.01627 0.18842 0.01549 0.18727 0.01497 0.18565 C 0.01432 0.18217 0.0138 0.1787 0.01315 0.17523 C 0.01263 0.17199 0.01198 0.16921 0.01146 0.1662 C 0.01107 0.16481 0.01081 0.16319 0.01054 0.16157 C 0.00989 0.15764 0.00937 0.1537 0.00872 0.14977 C 0.00846 0.14722 0.00833 0.14467 0.00794 0.14213 C 0.00742 0.13912 0.00651 0.13611 0.00612 0.1331 C 0.00586 0.13102 0.0056 0.12917 0.00521 0.12708 C 0.00495 0.12546 0.00456 0.1243 0.00429 0.12268 C 0.00364 0.11759 0.00299 0.11273 0.0026 0.10764 C 0.00221 0.10324 0.00208 0.09861 0.00169 0.09398 C 0.00117 0.08611 0.00039 0.07801 2.08333E-6 0.07014 C -0.00143 0.04838 0.00026 0.0581 -0.00182 0.04745 C -0.00209 0.04305 -0.00222 0.03842 -0.00274 0.03403 C -0.00287 0.03241 -0.00365 0.03102 -0.00365 0.02963 C -0.00365 0.01852 0.00833 -0.03287 2.08333E-6 -0.0007 Z " pathEditMode="relative" rAng="0" ptsTypes="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4" y="2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4" grpId="0" animBg="1"/>
      <p:bldP spid="32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INTRODUCTION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CARACTERISTIQUES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485215" y="1985870"/>
            <a:ext cx="5530103" cy="2747495"/>
            <a:chOff x="2476500" y="2124075"/>
            <a:chExt cx="5530103" cy="2747495"/>
          </a:xfrm>
        </p:grpSpPr>
        <p:sp>
          <p:nvSpPr>
            <p:cNvPr id="26" name="Rectangle 25"/>
            <p:cNvSpPr/>
            <p:nvPr/>
          </p:nvSpPr>
          <p:spPr>
            <a:xfrm>
              <a:off x="2476500" y="2124075"/>
              <a:ext cx="5530103" cy="3524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PRINCIPALES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6500" y="2476500"/>
              <a:ext cx="5530103" cy="23950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</a:t>
              </a:r>
              <a:r>
                <a:rPr lang="fr-CH" dirty="0" err="1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Sensing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sur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9 axes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Sauvegarde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d’un set de donnée chaque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100ms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</a:t>
              </a:r>
              <a:r>
                <a:rPr lang="fr-CH" b="1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2 heures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</a:t>
              </a:r>
              <a:r>
                <a:rPr lang="fr-CH" dirty="0" err="1">
                  <a:solidFill>
                    <a:schemeClr val="tx1"/>
                  </a:solidFill>
                  <a:latin typeface="Helvetica" panose="020B0604020202030204" pitchFamily="34" charset="0"/>
                </a:rPr>
                <a:t>logging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 dans une carte SD.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Possibilité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sauvegarder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 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la localisation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points d’intérêts.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Profondeur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d’utilisation maximum, de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60m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Batterie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,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autonomie minimum de 2 heures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</a:t>
              </a:r>
              <a:r>
                <a:rPr lang="fr-CH" b="1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Charge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la batterie par connecteur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USB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.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132980" y="1985870"/>
            <a:ext cx="5530103" cy="2747495"/>
            <a:chOff x="2476500" y="2124075"/>
            <a:chExt cx="5530103" cy="2747495"/>
          </a:xfrm>
        </p:grpSpPr>
        <p:sp>
          <p:nvSpPr>
            <p:cNvPr id="29" name="Rectangle 28"/>
            <p:cNvSpPr/>
            <p:nvPr/>
          </p:nvSpPr>
          <p:spPr>
            <a:xfrm>
              <a:off x="2476500" y="2124075"/>
              <a:ext cx="5530103" cy="3524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SECONDIRES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6500" y="2476500"/>
              <a:ext cx="5530103" cy="239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</a:t>
              </a:r>
              <a:r>
                <a:rPr lang="fr-CH" b="1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Lecture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des données par connecteur </a:t>
              </a:r>
              <a:r>
                <a:rPr lang="fr-CH" b="1" dirty="0">
                  <a:solidFill>
                    <a:schemeClr val="tx1"/>
                  </a:solidFill>
                  <a:latin typeface="Helvetica" panose="020B0604020202030204" pitchFamily="34" charset="0"/>
                </a:rPr>
                <a:t>USB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 (Interfaçage électronique, software optionnel</a:t>
              </a:r>
            </a:p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dans cette version).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</a:t>
              </a:r>
              <a:r>
                <a:rPr lang="fr-CH" b="1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Interface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LED ou petit écran.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CH" sz="4400" dirty="0" smtClean="0">
                <a:solidFill>
                  <a:schemeClr val="bg1"/>
                </a:solidFill>
              </a:rPr>
              <a:t>DESIGN</a:t>
            </a:r>
            <a:endParaRPr lang="fr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7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SCHEMA BLOC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35" y="1523999"/>
            <a:ext cx="5848929" cy="5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TECHNOLOGIES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1026" name="Picture 2" descr="ECELL ECE18650 Pile rechargeable spéciale 18650 Li-Ion 3.7 V 3400 mAh -  Conrad Electronic Suis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26455" y="4226815"/>
            <a:ext cx="683079" cy="25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258739" y="2723062"/>
            <a:ext cx="5338121" cy="1779454"/>
            <a:chOff x="853541" y="4702782"/>
            <a:chExt cx="5338121" cy="1779454"/>
          </a:xfrm>
        </p:grpSpPr>
        <p:pic>
          <p:nvPicPr>
            <p:cNvPr id="1028" name="Picture 4" descr="BNO055 IMU Fusion Breakout - Stemma QT - Adafruit | Mous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">
              <a:off x="853541" y="4702782"/>
              <a:ext cx="2448789" cy="1779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1786" y="4908747"/>
              <a:ext cx="3079876" cy="1367524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474216" y="1671357"/>
            <a:ext cx="5851101" cy="1134137"/>
            <a:chOff x="1002459" y="3532737"/>
            <a:chExt cx="5851101" cy="113413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85660" y="3149536"/>
              <a:ext cx="1134137" cy="1900539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3022621" y="3776641"/>
              <a:ext cx="3830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Pression	:	10	[bars] 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Température	:	-40 … 125 	[°C]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Courant	:	7	[mA]</a:t>
              </a:r>
              <a:endParaRPr lang="fr-CH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325317" y="1652563"/>
            <a:ext cx="5746408" cy="1291314"/>
            <a:chOff x="6325317" y="1652563"/>
            <a:chExt cx="5746408" cy="1291314"/>
          </a:xfrm>
        </p:grpSpPr>
        <p:pic>
          <p:nvPicPr>
            <p:cNvPr id="1030" name="Picture 6" descr="https://bluerobotics.com/wp-content/uploads/2016/10/IMG_6511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30" t="26973" r="21993" b="24979"/>
            <a:stretch/>
          </p:blipFill>
          <p:spPr bwMode="auto">
            <a:xfrm>
              <a:off x="6325317" y="1652563"/>
              <a:ext cx="1644131" cy="1291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8240786" y="1909400"/>
              <a:ext cx="3830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Profondeur	:	950	[m] 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Température	:	0… 40 	[°C]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Tension max	:	26	[V]</a:t>
              </a:r>
              <a:endParaRPr lang="fr-CH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6571547" y="2842101"/>
            <a:ext cx="5500178" cy="1569660"/>
            <a:chOff x="6571546" y="2973410"/>
            <a:chExt cx="5500178" cy="1569660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546" y="3272465"/>
              <a:ext cx="1485932" cy="1231466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8240785" y="2973410"/>
              <a:ext cx="38309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Mémoire	:	64+3	[</a:t>
              </a:r>
              <a:r>
                <a:rPr lang="fr-CH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kB</a:t>
              </a:r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Pins	:	44 	[-]</a:t>
              </a:r>
            </a:p>
            <a:p>
              <a:r>
                <a:rPr lang="fr-CH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Timers</a:t>
              </a:r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:	5	[-]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UART	:	2	[-]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	:	2</a:t>
              </a:r>
              <a:r>
                <a:rPr lang="fr-CH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[-]</a:t>
              </a:r>
              <a:endParaRPr lang="fr-CH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I2C	:	2	[-]</a:t>
              </a: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r>
                <a:rPr lang="fr-CH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:	3	</a:t>
              </a:r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[-]</a:t>
              </a:r>
              <a:endParaRPr lang="fr-CH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CH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RTCC	:	Oui</a:t>
              </a:r>
              <a:endParaRPr lang="fr-CH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50" name="Picture 2" descr="525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45" t="31951" r="27302" b="33461"/>
          <a:stretch/>
        </p:blipFill>
        <p:spPr bwMode="auto">
          <a:xfrm>
            <a:off x="7102039" y="4927431"/>
            <a:ext cx="1472235" cy="112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ingbright3.2 V, 4.1 V, 4.5 V RGB LED 5050 SMD, KAAF-5050RGBS-13 | R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75" b="9802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1894" r="19269" b="1210"/>
          <a:stretch/>
        </p:blipFill>
        <p:spPr bwMode="auto">
          <a:xfrm>
            <a:off x="9175657" y="4891492"/>
            <a:ext cx="1442029" cy="128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1-shop.mikroe.com/img/product/ldo-click/ldo-click-thickbox_default-2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000" b="935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7" t="6761" r="32624" b="7403"/>
          <a:stretch/>
        </p:blipFill>
        <p:spPr bwMode="auto">
          <a:xfrm rot="5400000">
            <a:off x="4689002" y="4110746"/>
            <a:ext cx="1254041" cy="27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4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>
                <a:latin typeface="Helvetica" panose="020B0604020202030204" pitchFamily="34" charset="0"/>
              </a:rPr>
              <a:t>DESIGN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4219574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METHODOLOGIE - INTERFACES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1478504" y="2010971"/>
            <a:ext cx="4257675" cy="742986"/>
            <a:chOff x="2476500" y="2124075"/>
            <a:chExt cx="4257675" cy="742986"/>
          </a:xfrm>
        </p:grpSpPr>
        <p:sp>
          <p:nvSpPr>
            <p:cNvPr id="25" name="Rectangle 24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DONNEES IMU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I2C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478503" y="4852372"/>
            <a:ext cx="4257675" cy="742986"/>
            <a:chOff x="2476500" y="2124075"/>
            <a:chExt cx="4257675" cy="742986"/>
          </a:xfrm>
        </p:grpSpPr>
        <p:sp>
          <p:nvSpPr>
            <p:cNvPr id="28" name="Rectangle 27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PRESSION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ADC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1478504" y="2966068"/>
            <a:ext cx="4257675" cy="742986"/>
            <a:chOff x="2476500" y="2124075"/>
            <a:chExt cx="4257675" cy="742986"/>
          </a:xfrm>
        </p:grpSpPr>
        <p:sp>
          <p:nvSpPr>
            <p:cNvPr id="32" name="Rectangle 31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CARTE SD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SPI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478504" y="3916868"/>
            <a:ext cx="4257675" cy="742986"/>
            <a:chOff x="2476500" y="2124075"/>
            <a:chExt cx="4257675" cy="742986"/>
          </a:xfrm>
        </p:grpSpPr>
        <p:sp>
          <p:nvSpPr>
            <p:cNvPr id="35" name="Rectangle 34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DONNEES IMU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I2C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6344545" y="4852372"/>
            <a:ext cx="4257675" cy="742986"/>
            <a:chOff x="2476500" y="2124075"/>
            <a:chExt cx="4257675" cy="742986"/>
          </a:xfrm>
        </p:grpSpPr>
        <p:sp>
          <p:nvSpPr>
            <p:cNvPr id="38" name="Rectangle 37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NIVEAU BATTERIE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ADC – MCP73871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344547" y="2010971"/>
            <a:ext cx="4257675" cy="742986"/>
            <a:chOff x="2476500" y="2124075"/>
            <a:chExt cx="4257675" cy="742986"/>
          </a:xfrm>
        </p:grpSpPr>
        <p:sp>
          <p:nvSpPr>
            <p:cNvPr id="41" name="Rectangle 40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CLICK BOARD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UART, SPI, I2C, ADC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344545" y="3921220"/>
            <a:ext cx="4257675" cy="742986"/>
            <a:chOff x="2476500" y="2124075"/>
            <a:chExt cx="4257675" cy="742986"/>
          </a:xfrm>
        </p:grpSpPr>
        <p:sp>
          <p:nvSpPr>
            <p:cNvPr id="44" name="Rectangle 43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3,3 TO 5V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XC9140A501MR-G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6344546" y="3006056"/>
            <a:ext cx="4257675" cy="742986"/>
            <a:chOff x="2476500" y="2124075"/>
            <a:chExt cx="4257675" cy="742986"/>
          </a:xfrm>
        </p:grpSpPr>
        <p:sp>
          <p:nvSpPr>
            <p:cNvPr id="50" name="Rectangle 49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CLICK BOARD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76500" y="2476500"/>
              <a:ext cx="4257675" cy="3905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UART, SPI, I2C, ADC</a:t>
              </a:r>
              <a:endParaRPr lang="fr-CH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51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462</Words>
  <Application>Microsoft Office PowerPoint</Application>
  <PresentationFormat>Grand écran</PresentationFormat>
  <Paragraphs>94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Times New Roman</vt:lpstr>
      <vt:lpstr>Thème Office</vt:lpstr>
      <vt:lpstr>PRESENTATION FINALE</vt:lpstr>
      <vt:lpstr>STRUCTURE</vt:lpstr>
      <vt:lpstr>Présentation PowerPoint</vt:lpstr>
      <vt:lpstr>INTRODUCTION</vt:lpstr>
      <vt:lpstr>INTRODUCTION</vt:lpstr>
      <vt:lpstr>Présentation PowerPoint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Présentation PowerPoint</vt:lpstr>
      <vt:lpstr>Présentation PowerPoint</vt:lpstr>
      <vt:lpstr>Présentation PowerPoint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FINALE</dc:title>
  <dc:creator>Ali Zoubir</dc:creator>
  <cp:lastModifiedBy>Ali Zoubir</cp:lastModifiedBy>
  <cp:revision>96</cp:revision>
  <dcterms:created xsi:type="dcterms:W3CDTF">2023-06-19T08:12:48Z</dcterms:created>
  <dcterms:modified xsi:type="dcterms:W3CDTF">2023-06-19T14:27:56Z</dcterms:modified>
</cp:coreProperties>
</file>