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2" r:id="rId1"/>
  </p:sldMasterIdLst>
  <p:notesMasterIdLst>
    <p:notesMasterId r:id="rId18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920" y="6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9F3946-3612-024A-B57E-FE81330E7DD3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EEFD4C-8A7A-D045-BFA4-4B206700C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595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E6729-C6DA-F142-9A72-886131A1D556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8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36504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F244B-BDBC-4A36-B254-C35312352E1F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7E61B-FA04-4A5E-BE3C-4995346D2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000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F244B-BDBC-4A36-B254-C35312352E1F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7E61B-FA04-4A5E-BE3C-4995346D2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859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F244B-BDBC-4A36-B254-C35312352E1F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7E61B-FA04-4A5E-BE3C-4995346D2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80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F244B-BDBC-4A36-B254-C35312352E1F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7E61B-FA04-4A5E-BE3C-4995346D2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327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F244B-BDBC-4A36-B254-C35312352E1F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7E61B-FA04-4A5E-BE3C-4995346D2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731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F244B-BDBC-4A36-B254-C35312352E1F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7E61B-FA04-4A5E-BE3C-4995346D2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638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F244B-BDBC-4A36-B254-C35312352E1F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7E61B-FA04-4A5E-BE3C-4995346D2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77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F244B-BDBC-4A36-B254-C35312352E1F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7E61B-FA04-4A5E-BE3C-4995346D2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918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F244B-BDBC-4A36-B254-C35312352E1F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7E61B-FA04-4A5E-BE3C-4995346D2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676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F244B-BDBC-4A36-B254-C35312352E1F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7E61B-FA04-4A5E-BE3C-4995346D2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167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F244B-BDBC-4A36-B254-C35312352E1F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7E61B-FA04-4A5E-BE3C-4995346D2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928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F244B-BDBC-4A36-B254-C35312352E1F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67E61B-FA04-4A5E-BE3C-4995346D288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introhtml_SC_topbar.png"/>
          <p:cNvPicPr>
            <a:picLocks noChangeAspect="1"/>
          </p:cNvPicPr>
          <p:nvPr userDrawn="1"/>
        </p:nvPicPr>
        <p:blipFill rotWithShape="1">
          <a:blip r:embed="rId1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428"/>
          <a:stretch/>
        </p:blipFill>
        <p:spPr>
          <a:xfrm>
            <a:off x="0" y="0"/>
            <a:ext cx="9144000" cy="38946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/>
          <p:cNvSpPr txBox="1"/>
          <p:nvPr userDrawn="1"/>
        </p:nvSpPr>
        <p:spPr>
          <a:xfrm>
            <a:off x="647093" y="18236"/>
            <a:ext cx="2677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ucida Grande"/>
                <a:cs typeface="Lucida Grande"/>
              </a:rPr>
              <a:t>Display and Visibility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7193037" y="-29678"/>
            <a:ext cx="16207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INTRODUCTION</a:t>
            </a:r>
          </a:p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aseline="0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TO CSS 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30236" y="-18144"/>
            <a:ext cx="701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F8C01B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elvetica Neue Bold Condensed"/>
                <a:cs typeface="Helvetica Neue Bold Condensed"/>
              </a:rPr>
              <a:t>01.06</a:t>
            </a:r>
          </a:p>
        </p:txBody>
      </p:sp>
    </p:spTree>
    <p:extLst>
      <p:ext uri="{BB962C8B-B14F-4D97-AF65-F5344CB8AC3E}">
        <p14:creationId xmlns:p14="http://schemas.microsoft.com/office/powerpoint/2010/main" val="3101621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Display and Visibility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323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01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Display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/>
              <a:t>New display properties are available, but not always supported:</a:t>
            </a:r>
          </a:p>
          <a:p>
            <a:pPr marL="1200150" lvl="1" indent="-457200">
              <a:buFont typeface="Arial"/>
              <a:buChar char="•"/>
            </a:pPr>
            <a:r>
              <a:rPr lang="en-US" sz="2800" dirty="0"/>
              <a:t>Table</a:t>
            </a:r>
          </a:p>
          <a:p>
            <a:pPr marL="1200150" lvl="1" indent="-457200">
              <a:buFont typeface="Arial"/>
              <a:buChar char="•"/>
            </a:pPr>
            <a:r>
              <a:rPr lang="en-US" sz="2800" dirty="0"/>
              <a:t>Grid</a:t>
            </a:r>
          </a:p>
          <a:p>
            <a:pPr marL="1200150" lvl="1" indent="-457200">
              <a:buFont typeface="Arial"/>
              <a:buChar char="•"/>
            </a:pPr>
            <a:r>
              <a:rPr lang="en-US" sz="2800" dirty="0" err="1"/>
              <a:t>Flexbox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8325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display:table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/>
              <a:t>Sometimes you want to have table-like layout without using table structure, use </a:t>
            </a:r>
            <a:r>
              <a:rPr lang="en-US" dirty="0" err="1">
                <a:solidFill>
                  <a:srgbClr val="FF6600"/>
                </a:solidFill>
              </a:rPr>
              <a:t>display:table</a:t>
            </a:r>
            <a:r>
              <a:rPr lang="en-US" dirty="0"/>
              <a:t> along with </a:t>
            </a:r>
            <a:r>
              <a:rPr lang="en-US" dirty="0" err="1">
                <a:solidFill>
                  <a:srgbClr val="FF6600"/>
                </a:solidFill>
              </a:rPr>
              <a:t>display:table-cell</a:t>
            </a:r>
            <a:r>
              <a:rPr lang="en-US" dirty="0">
                <a:solidFill>
                  <a:srgbClr val="FF6600"/>
                </a:solidFill>
              </a:rPr>
              <a:t> </a:t>
            </a:r>
            <a:r>
              <a:rPr lang="en-US" dirty="0"/>
              <a:t>for elements.</a:t>
            </a:r>
          </a:p>
        </p:txBody>
      </p:sp>
    </p:spTree>
    <p:extLst>
      <p:ext uri="{BB962C8B-B14F-4D97-AF65-F5344CB8AC3E}">
        <p14:creationId xmlns:p14="http://schemas.microsoft.com/office/powerpoint/2010/main" val="1293526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009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286587"/>
            <a:ext cx="8432800" cy="3560154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/>
              <a:t>Specifies whether or not element is visible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Options include:</a:t>
            </a:r>
          </a:p>
          <a:p>
            <a:pPr marL="1200150" lvl="1" indent="-457200">
              <a:buFont typeface="Arial"/>
              <a:buChar char="•"/>
            </a:pPr>
            <a:r>
              <a:rPr lang="en-US" sz="2400" dirty="0"/>
              <a:t>visible</a:t>
            </a:r>
          </a:p>
          <a:p>
            <a:pPr marL="1200150" lvl="1" indent="-457200">
              <a:buFont typeface="Arial"/>
              <a:buChar char="•"/>
            </a:pPr>
            <a:r>
              <a:rPr lang="en-US" sz="2400" dirty="0"/>
              <a:t>hidden</a:t>
            </a:r>
          </a:p>
          <a:p>
            <a:pPr marL="1200150" lvl="1" indent="-457200">
              <a:buFont typeface="Arial"/>
              <a:buChar char="•"/>
            </a:pPr>
            <a:r>
              <a:rPr lang="en-US" sz="2400" dirty="0"/>
              <a:t>collapse (only for table elements)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Unlike </a:t>
            </a:r>
            <a:r>
              <a:rPr lang="en-US" dirty="0" err="1"/>
              <a:t>display:none</a:t>
            </a:r>
            <a:r>
              <a:rPr lang="en-US" dirty="0"/>
              <a:t> a hidden element is still part of the DOM and still takes up space</a:t>
            </a:r>
          </a:p>
        </p:txBody>
      </p:sp>
    </p:spTree>
    <p:extLst>
      <p:ext uri="{BB962C8B-B14F-4D97-AF65-F5344CB8AC3E}">
        <p14:creationId xmlns:p14="http://schemas.microsoft.com/office/powerpoint/2010/main" val="3424285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spcBef>
                <a:spcPts val="2568"/>
              </a:spcBef>
              <a:buFont typeface="Arial"/>
              <a:buChar char="•"/>
            </a:pPr>
            <a:r>
              <a:rPr lang="en-US" dirty="0"/>
              <a:t>Display is just one tool for positioning our elements on the page</a:t>
            </a:r>
          </a:p>
          <a:p>
            <a:pPr marL="457200" indent="-457200">
              <a:spcBef>
                <a:spcPts val="2568"/>
              </a:spcBef>
              <a:buFont typeface="Arial"/>
              <a:buChar char="•"/>
            </a:pPr>
            <a:r>
              <a:rPr lang="en-US" dirty="0"/>
              <a:t>Early design will make the coding easier</a:t>
            </a:r>
          </a:p>
          <a:p>
            <a:pPr marL="457200" indent="-457200">
              <a:spcBef>
                <a:spcPts val="2568"/>
              </a:spcBef>
              <a:buFont typeface="Arial"/>
              <a:buChar char="•"/>
            </a:pPr>
            <a:r>
              <a:rPr lang="en-US" dirty="0"/>
              <a:t>Utilize tools to see the different options</a:t>
            </a:r>
          </a:p>
          <a:p>
            <a:pPr>
              <a:spcBef>
                <a:spcPts val="2568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2144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79" y="545306"/>
            <a:ext cx="9144000" cy="701843"/>
          </a:xfrm>
        </p:spPr>
        <p:txBody>
          <a:bodyPr/>
          <a:lstStyle/>
          <a:p>
            <a:r>
              <a:rPr lang="en-US" dirty="0"/>
              <a:t>Acknowledgements/Contributions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3633"/>
            <a:ext cx="8229600" cy="3339358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000" dirty="0"/>
              <a:t>These slides are Copyright 2015-  Colleen van Lent as part of http://</a:t>
            </a:r>
            <a:r>
              <a:rPr lang="en-US" sz="2000" dirty="0" err="1"/>
              <a:t>www.intro-webdesign.com</a:t>
            </a:r>
            <a:r>
              <a:rPr lang="en-US" sz="2000" dirty="0"/>
              <a:t>/ and made available under a Creative </a:t>
            </a:r>
            <a:r>
              <a:rPr lang="en-US" sz="2000"/>
              <a:t>Commons Attribution Non-Commercial </a:t>
            </a:r>
            <a:r>
              <a:rPr lang="en-US" sz="2000" dirty="0"/>
              <a:t>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>
              <a:defRPr/>
            </a:pPr>
            <a:endParaRPr lang="en-US" sz="2000" dirty="0"/>
          </a:p>
          <a:p>
            <a:pPr>
              <a:defRPr/>
            </a:pPr>
            <a:r>
              <a:rPr lang="en-US" sz="2000" dirty="0"/>
              <a:t>Initial Development: Colleen van Lent , University of Michigan School of Information</a:t>
            </a:r>
          </a:p>
          <a:p>
            <a:pPr>
              <a:defRPr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defRPr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defRPr/>
            </a:pPr>
            <a:endParaRPr lang="en-US" sz="2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US" sz="2400" dirty="0"/>
          </a:p>
        </p:txBody>
      </p:sp>
      <p:pic>
        <p:nvPicPr>
          <p:cNvPr id="5" name="Picture 4" descr="by-n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176" y="4401916"/>
            <a:ext cx="1432662" cy="501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011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 is Key to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US" dirty="0"/>
              <a:t>Every element is a box</a:t>
            </a:r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US" dirty="0"/>
              <a:t>Display affects the layout of neighboring elements </a:t>
            </a:r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630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9839"/>
            <a:ext cx="8383718" cy="3564021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/>
              <a:t>inline: sits next to other elements</a:t>
            </a:r>
          </a:p>
          <a:p>
            <a:pPr marL="1200150" lvl="1" indent="-457200">
              <a:buFont typeface="Arial"/>
              <a:buChar char="•"/>
            </a:pPr>
            <a:r>
              <a:rPr lang="en-US" sz="2800" dirty="0"/>
              <a:t>takes up “just enough” width and height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block: forces line break</a:t>
            </a:r>
          </a:p>
          <a:p>
            <a:pPr marL="1200150" lvl="1" indent="-457200">
              <a:buFont typeface="Arial"/>
              <a:buChar char="•"/>
            </a:pPr>
            <a:r>
              <a:rPr lang="en-US" sz="3100" dirty="0"/>
              <a:t>default: take up all horizontal width and “just enough” height</a:t>
            </a:r>
          </a:p>
          <a:p>
            <a:pPr marL="1200150" lvl="1" indent="-457200">
              <a:buFont typeface="Arial"/>
              <a:buChar char="•"/>
            </a:pPr>
            <a:r>
              <a:rPr lang="en-US" sz="3100" dirty="0"/>
              <a:t>rules can set height and width</a:t>
            </a:r>
          </a:p>
          <a:p>
            <a:endParaRPr lang="en-US" dirty="0"/>
          </a:p>
          <a:p>
            <a:pPr marL="1200150" lvl="1" indent="-457200">
              <a:buFont typeface="Arial"/>
              <a:buChar char="•"/>
            </a:pPr>
            <a:endParaRPr lang="en-US" dirty="0"/>
          </a:p>
          <a:p>
            <a:pPr marL="1200150" lvl="1" indent="-45720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686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679" y="1286586"/>
            <a:ext cx="8432800" cy="3560154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/>
              <a:t>inline-block:</a:t>
            </a:r>
          </a:p>
          <a:p>
            <a:pPr marL="1200150" lvl="1" indent="-457200">
              <a:buFont typeface="Arial"/>
              <a:buChar char="•"/>
            </a:pPr>
            <a:r>
              <a:rPr lang="en-US" sz="3400" dirty="0"/>
              <a:t>same as inline, but accepts height and width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none: removed from page</a:t>
            </a:r>
          </a:p>
          <a:p>
            <a:pPr marL="1200150" lvl="1" indent="-457200">
              <a:buFont typeface="Arial"/>
              <a:buChar char="•"/>
            </a:pPr>
            <a:r>
              <a:rPr lang="en-US" sz="3400" dirty="0"/>
              <a:t>Still in DOM, but not visual (even to  SRs)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415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435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Complementary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387879"/>
            <a:ext cx="8432800" cy="3560154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/>
              <a:t>float</a:t>
            </a:r>
          </a:p>
          <a:p>
            <a:pPr marL="1200150" lvl="1" indent="-457200">
              <a:buFont typeface="Arial"/>
              <a:buChar char="•"/>
            </a:pPr>
            <a:r>
              <a:rPr lang="en-US" sz="2200" dirty="0"/>
              <a:t>Reposition elements to the right or left. </a:t>
            </a:r>
          </a:p>
          <a:p>
            <a:pPr marL="1200150" lvl="1" indent="-457200">
              <a:buFont typeface="Arial"/>
              <a:buChar char="•"/>
            </a:pPr>
            <a:r>
              <a:rPr lang="en-US" sz="2200" dirty="0"/>
              <a:t>Elements are aware of one another and will not overlap.  </a:t>
            </a:r>
          </a:p>
          <a:p>
            <a:pPr marL="1200150" lvl="1" indent="-457200">
              <a:buFont typeface="Arial"/>
              <a:buChar char="•"/>
            </a:pPr>
            <a:r>
              <a:rPr lang="en-US" sz="2200" dirty="0"/>
              <a:t>Values: left, right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clear</a:t>
            </a:r>
          </a:p>
          <a:p>
            <a:pPr marL="1200150" lvl="1" indent="-457200">
              <a:buFont typeface="Arial"/>
              <a:buChar char="•"/>
            </a:pPr>
            <a:r>
              <a:rPr lang="en-US" sz="2200" dirty="0"/>
              <a:t>Used to keep floating elements away</a:t>
            </a:r>
          </a:p>
          <a:p>
            <a:pPr marL="1200150" lvl="1" indent="-457200">
              <a:buFont typeface="Arial"/>
              <a:buChar char="•"/>
            </a:pPr>
            <a:r>
              <a:rPr lang="en-US" sz="2200" dirty="0"/>
              <a:t>Values: left, right, both</a:t>
            </a:r>
          </a:p>
        </p:txBody>
      </p:sp>
    </p:spTree>
    <p:extLst>
      <p:ext uri="{BB962C8B-B14F-4D97-AF65-F5344CB8AC3E}">
        <p14:creationId xmlns:p14="http://schemas.microsoft.com/office/powerpoint/2010/main" val="1861307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738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0227" y="625775"/>
            <a:ext cx="6965245" cy="901864"/>
          </a:xfrm>
        </p:spPr>
        <p:txBody>
          <a:bodyPr/>
          <a:lstStyle/>
          <a:p>
            <a:r>
              <a:rPr lang="en-US" dirty="0"/>
              <a:t>Element Overflow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347" y="1911334"/>
            <a:ext cx="8184686" cy="3733820"/>
          </a:xfrm>
        </p:spPr>
        <p:txBody>
          <a:bodyPr>
            <a:normAutofit/>
          </a:bodyPr>
          <a:lstStyle/>
          <a:p>
            <a:pPr marL="457200" indent="-457200">
              <a:spcBef>
                <a:spcPts val="2472"/>
              </a:spcBef>
              <a:buFont typeface="Arial"/>
              <a:buChar char="•"/>
            </a:pPr>
            <a:r>
              <a:rPr lang="en-US" sz="2800" dirty="0"/>
              <a:t>What happens when you set a height/width and the content doesn’t fit any longer?</a:t>
            </a:r>
          </a:p>
          <a:p>
            <a:pPr marL="457200" indent="-457200">
              <a:spcBef>
                <a:spcPts val="2472"/>
              </a:spcBef>
              <a:buFont typeface="Arial"/>
              <a:buChar char="•"/>
            </a:pPr>
            <a:r>
              <a:rPr lang="en-US" sz="2800" dirty="0"/>
              <a:t>Use overflow to determine access</a:t>
            </a:r>
          </a:p>
        </p:txBody>
      </p:sp>
    </p:spTree>
    <p:extLst>
      <p:ext uri="{BB962C8B-B14F-4D97-AF65-F5344CB8AC3E}">
        <p14:creationId xmlns:p14="http://schemas.microsoft.com/office/powerpoint/2010/main" val="1195858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403462"/>
            <a:ext cx="8432800" cy="3560154"/>
          </a:xfrm>
        </p:spPr>
        <p:txBody>
          <a:bodyPr>
            <a:normAutofit fontScale="92500" lnSpcReduction="20000"/>
          </a:bodyPr>
          <a:lstStyle/>
          <a:p>
            <a:pPr marL="571500" indent="-571500">
              <a:spcBef>
                <a:spcPts val="1272"/>
              </a:spcBef>
              <a:buFont typeface="Arial"/>
              <a:buChar char="•"/>
            </a:pPr>
            <a:r>
              <a:rPr lang="en-US" sz="3600" dirty="0">
                <a:solidFill>
                  <a:srgbClr val="FF6600"/>
                </a:solidFill>
              </a:rPr>
              <a:t>visible</a:t>
            </a:r>
            <a:r>
              <a:rPr lang="en-US" sz="3600" dirty="0"/>
              <a:t>: Can cause text to show up “on top” of other text</a:t>
            </a:r>
          </a:p>
          <a:p>
            <a:pPr marL="571500" indent="-571500">
              <a:spcBef>
                <a:spcPts val="1272"/>
              </a:spcBef>
              <a:buFont typeface="Arial"/>
              <a:buChar char="•"/>
            </a:pPr>
            <a:r>
              <a:rPr lang="en-US" sz="3600" dirty="0">
                <a:solidFill>
                  <a:srgbClr val="FF6600"/>
                </a:solidFill>
              </a:rPr>
              <a:t>hidden</a:t>
            </a:r>
            <a:r>
              <a:rPr lang="en-US" sz="3600" dirty="0"/>
              <a:t>: Hides anything that goes beyond bounding box</a:t>
            </a:r>
          </a:p>
          <a:p>
            <a:pPr lvl="1">
              <a:spcBef>
                <a:spcPts val="1272"/>
              </a:spcBef>
            </a:pPr>
            <a:r>
              <a:rPr lang="en-US" sz="2600" dirty="0"/>
              <a:t>This can cause problems since if the user increases font size, they may not be able to see content</a:t>
            </a:r>
          </a:p>
          <a:p>
            <a:pPr marL="571500" indent="-571500">
              <a:spcBef>
                <a:spcPts val="1272"/>
              </a:spcBef>
              <a:buFont typeface="Arial"/>
              <a:buChar char="•"/>
            </a:pPr>
            <a:r>
              <a:rPr lang="en-US" sz="3600" dirty="0">
                <a:solidFill>
                  <a:srgbClr val="FF6600"/>
                </a:solidFill>
              </a:rPr>
              <a:t>scroll</a:t>
            </a:r>
            <a:r>
              <a:rPr lang="en-US" sz="3600" dirty="0"/>
              <a:t>: Gives horizontal and vertical scrollbars</a:t>
            </a:r>
          </a:p>
          <a:p>
            <a:pPr marL="571500" indent="-571500">
              <a:spcBef>
                <a:spcPts val="1272"/>
              </a:spcBef>
              <a:buFont typeface="Arial"/>
              <a:buChar char="•"/>
            </a:pPr>
            <a:r>
              <a:rPr lang="en-US" sz="3600" dirty="0">
                <a:solidFill>
                  <a:srgbClr val="FF6600"/>
                </a:solidFill>
              </a:rPr>
              <a:t>auto</a:t>
            </a:r>
            <a:r>
              <a:rPr lang="en-US" sz="3600" dirty="0"/>
              <a:t>: Adds scrollbars as needed</a:t>
            </a:r>
          </a:p>
        </p:txBody>
      </p:sp>
    </p:spTree>
    <p:extLst>
      <p:ext uri="{BB962C8B-B14F-4D97-AF65-F5344CB8AC3E}">
        <p14:creationId xmlns:p14="http://schemas.microsoft.com/office/powerpoint/2010/main" val="2304282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409</Words>
  <Application>Microsoft Office PowerPoint</Application>
  <PresentationFormat>On-screen Show (16:9)</PresentationFormat>
  <Paragraphs>62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Helvetica Neue Bold Condensed</vt:lpstr>
      <vt:lpstr>Lucida Grande</vt:lpstr>
      <vt:lpstr>Office Theme</vt:lpstr>
      <vt:lpstr>Display and Visibility</vt:lpstr>
      <vt:lpstr>Display is Key to Layout</vt:lpstr>
      <vt:lpstr>Common Values</vt:lpstr>
      <vt:lpstr>Common Values</vt:lpstr>
      <vt:lpstr>Example</vt:lpstr>
      <vt:lpstr>Complementary Properties</vt:lpstr>
      <vt:lpstr>Example</vt:lpstr>
      <vt:lpstr>Element Overflow</vt:lpstr>
      <vt:lpstr>Overflow</vt:lpstr>
      <vt:lpstr>Example</vt:lpstr>
      <vt:lpstr>Other Display Values</vt:lpstr>
      <vt:lpstr>display:table</vt:lpstr>
      <vt:lpstr>Example</vt:lpstr>
      <vt:lpstr>Visibility</vt:lpstr>
      <vt:lpstr>Review</vt:lpstr>
      <vt:lpstr>Acknowledgements/Contributions</vt:lpstr>
    </vt:vector>
  </TitlesOfParts>
  <Company>University of Michigan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Display and Visibility</dc:title>
  <dc:creator>School of Michigan</dc:creator>
  <cp:lastModifiedBy>Ali Dindar</cp:lastModifiedBy>
  <cp:revision>6</cp:revision>
  <dcterms:created xsi:type="dcterms:W3CDTF">2015-09-14T18:18:28Z</dcterms:created>
  <dcterms:modified xsi:type="dcterms:W3CDTF">2016-11-28T21:56:06Z</dcterms:modified>
</cp:coreProperties>
</file>