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9363075" cy="70770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80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7753" cy="3551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303223" y="0"/>
            <a:ext cx="4057753" cy="3551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3E367-17D9-4AE6-996B-CDE02B24509C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721901"/>
            <a:ext cx="4057753" cy="3551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303223" y="6721901"/>
            <a:ext cx="4057753" cy="3551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0F717-092B-4393-B7A4-254FBABFB2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1510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3577" y="0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F2EED448-16ED-A34D-B3F0-6C2DBA89E1FE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2513" y="530225"/>
            <a:ext cx="4718050" cy="2654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308" y="3361611"/>
            <a:ext cx="7490460" cy="31846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21993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3577" y="6721993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0F07E8E-E38B-E340-B369-776675B549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2513" y="530225"/>
            <a:ext cx="4718050" cy="2654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codepen.io</a:t>
            </a:r>
            <a:r>
              <a:rPr lang="en-US" dirty="0"/>
              <a:t>/</a:t>
            </a:r>
            <a:r>
              <a:rPr lang="en-US" dirty="0" err="1"/>
              <a:t>shayhowe</a:t>
            </a:r>
            <a:r>
              <a:rPr lang="en-US" dirty="0"/>
              <a:t>/pen/</a:t>
            </a:r>
            <a:r>
              <a:rPr lang="en-US" dirty="0" err="1"/>
              <a:t>FrCHn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424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317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389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713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658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410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835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905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907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389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578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35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10" descr="introhtml_SC_topbar.png"/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11"/>
          <p:cNvSpPr txBox="1"/>
          <p:nvPr userDrawn="1"/>
        </p:nvSpPr>
        <p:spPr>
          <a:xfrm>
            <a:off x="647093" y="18236"/>
            <a:ext cx="317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Advanced</a:t>
            </a:r>
            <a:r>
              <a:rPr lang="en-US" sz="14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Selectors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9" name="TextBox 12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0" name="TextBox 13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02.04</a:t>
            </a:r>
          </a:p>
        </p:txBody>
      </p:sp>
    </p:spTree>
    <p:extLst>
      <p:ext uri="{BB962C8B-B14F-4D97-AF65-F5344CB8AC3E}">
        <p14:creationId xmlns:p14="http://schemas.microsoft.com/office/powerpoint/2010/main" val="348108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Selectors</a:t>
            </a:r>
          </a:p>
        </p:txBody>
      </p:sp>
    </p:spTree>
    <p:extLst>
      <p:ext uri="{BB962C8B-B14F-4D97-AF65-F5344CB8AC3E}">
        <p14:creationId xmlns:p14="http://schemas.microsoft.com/office/powerpoint/2010/main" val="30389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Attribute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Universal</a:t>
            </a:r>
          </a:p>
          <a:p>
            <a:pPr lvl="1"/>
            <a:r>
              <a:rPr lang="en-US" dirty="0"/>
              <a:t>* applies styling to every element on the page</a:t>
            </a:r>
          </a:p>
          <a:p>
            <a:pPr lvl="1"/>
            <a:r>
              <a:rPr lang="en-US" dirty="0" err="1"/>
              <a:t>Ackk</a:t>
            </a:r>
            <a:r>
              <a:rPr lang="en-US" dirty="0"/>
              <a:t>!!  Try this!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Attribute Selectors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=‘</a:t>
            </a:r>
            <a:r>
              <a:rPr lang="en-US" dirty="0" err="1"/>
              <a:t>info.html</a:t>
            </a:r>
            <a:r>
              <a:rPr lang="en-US" dirty="0"/>
              <a:t>’]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PseudoClasses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Pseudo Elements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0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You may want to search the DOM for certain elements that have an attribute you are looking for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the images that use gif files…..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of the images that have empty alt text….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of the links that go to government sites….</a:t>
            </a:r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3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1994"/>
            <a:ext cx="8432800" cy="3831506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/>
              <a:t>Operators can be used to find those attribute values you are looking for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^</a:t>
            </a:r>
            <a:r>
              <a:rPr lang="en-US" sz="2400" dirty="0"/>
              <a:t>  : match the beginning exactly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a [</a:t>
            </a:r>
            <a:r>
              <a:rPr lang="en-US" sz="2400" dirty="0" err="1">
                <a:solidFill>
                  <a:srgbClr val="FF6600"/>
                </a:solidFill>
              </a:rPr>
              <a:t>href</a:t>
            </a:r>
            <a:r>
              <a:rPr lang="en-US" sz="2400" dirty="0">
                <a:solidFill>
                  <a:srgbClr val="FF6600"/>
                </a:solidFill>
              </a:rPr>
              <a:t>^=‘http://</a:t>
            </a:r>
            <a:r>
              <a:rPr lang="en-US" sz="2400" dirty="0" err="1">
                <a:solidFill>
                  <a:srgbClr val="FF6600"/>
                </a:solidFill>
              </a:rPr>
              <a:t>umich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$</a:t>
            </a:r>
            <a:r>
              <a:rPr lang="en-US" sz="2400" dirty="0"/>
              <a:t> : match the end exactly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 err="1">
                <a:solidFill>
                  <a:srgbClr val="FF6600"/>
                </a:solidFill>
              </a:rPr>
              <a:t>img</a:t>
            </a:r>
            <a:r>
              <a:rPr lang="en-US" sz="2400" dirty="0">
                <a:solidFill>
                  <a:srgbClr val="FF6600"/>
                </a:solidFill>
              </a:rPr>
              <a:t>[</a:t>
            </a:r>
            <a:r>
              <a:rPr lang="en-US" sz="2400" dirty="0" err="1">
                <a:solidFill>
                  <a:srgbClr val="FF6600"/>
                </a:solidFill>
              </a:rPr>
              <a:t>src</a:t>
            </a:r>
            <a:r>
              <a:rPr lang="en-US" sz="2400" dirty="0">
                <a:solidFill>
                  <a:srgbClr val="FF6600"/>
                </a:solidFill>
              </a:rPr>
              <a:t>$ = ‘.</a:t>
            </a:r>
            <a:r>
              <a:rPr lang="en-US" sz="2400" dirty="0" err="1">
                <a:solidFill>
                  <a:srgbClr val="FF6600"/>
                </a:solidFill>
              </a:rPr>
              <a:t>png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 apply to .</a:t>
            </a:r>
            <a:r>
              <a:rPr lang="en-US" sz="2400" dirty="0" err="1">
                <a:sym typeface="Wingdings"/>
              </a:rPr>
              <a:t>png</a:t>
            </a:r>
            <a:r>
              <a:rPr lang="en-US" sz="2400" dirty="0">
                <a:sym typeface="Wingdings"/>
              </a:rPr>
              <a:t> images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  <a:sym typeface="Wingdings"/>
              </a:rPr>
              <a:t>*</a:t>
            </a:r>
            <a:r>
              <a:rPr lang="en-US" sz="2400" dirty="0">
                <a:sym typeface="Wingdings"/>
              </a:rPr>
              <a:t> : wildcard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a [</a:t>
            </a:r>
            <a:r>
              <a:rPr lang="en-US" sz="2400" dirty="0" err="1">
                <a:solidFill>
                  <a:srgbClr val="FF6600"/>
                </a:solidFill>
              </a:rPr>
              <a:t>href</a:t>
            </a:r>
            <a:r>
              <a:rPr lang="en-US" sz="2400" dirty="0">
                <a:solidFill>
                  <a:srgbClr val="FF6600"/>
                </a:solidFill>
              </a:rPr>
              <a:t>*=‘</a:t>
            </a:r>
            <a:r>
              <a:rPr lang="en-US" sz="2400" dirty="0" err="1">
                <a:solidFill>
                  <a:srgbClr val="FF6600"/>
                </a:solidFill>
              </a:rPr>
              <a:t>umich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</a:p>
          <a:p>
            <a:pPr lvl="2"/>
            <a:endParaRPr lang="en-US" dirty="0">
              <a:sym typeface="Wingdings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9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Whew!!!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We have actually covered a lot in this short video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Know that each of these ideas can merge.  One element can have many classes and ids associated with it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Browser “starts at the top” and applies each rule, sometimes overriding earlier rules.</a:t>
            </a:r>
          </a:p>
        </p:txBody>
      </p:sp>
      <p:pic>
        <p:nvPicPr>
          <p:cNvPr id="4" name="Picture 3" descr="Screen Shot 2015-09-13 at 12.1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2" y="3155513"/>
            <a:ext cx="6892940" cy="4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2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use style sheets from others to style your code, just by adding class!!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override style sheets from others just by rewriting the class, or making your own version of it and linking it last.</a:t>
            </a:r>
          </a:p>
        </p:txBody>
      </p:sp>
    </p:spTree>
    <p:extLst>
      <p:ext uri="{BB962C8B-B14F-4D97-AF65-F5344CB8AC3E}">
        <p14:creationId xmlns:p14="http://schemas.microsoft.com/office/powerpoint/2010/main" val="197637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3099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Type selectors can be combined to narrow the scope of where rules are applied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An id is used to specify a specific element in a page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Classes can be used to associate elements that should treated in a similar manner</a:t>
            </a:r>
          </a:p>
        </p:txBody>
      </p:sp>
    </p:spTree>
    <p:extLst>
      <p:ext uri="{BB962C8B-B14F-4D97-AF65-F5344CB8AC3E}">
        <p14:creationId xmlns:p14="http://schemas.microsoft.com/office/powerpoint/2010/main" val="181022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3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Specific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We have focused on </a:t>
            </a:r>
            <a:r>
              <a:rPr lang="en-US" b="0" i="1" dirty="0"/>
              <a:t>type</a:t>
            </a:r>
            <a:r>
              <a:rPr lang="en-US" dirty="0"/>
              <a:t> selectors.</a:t>
            </a:r>
          </a:p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What if you don</a:t>
            </a:r>
            <a:r>
              <a:rPr lang="fr-FR" dirty="0"/>
              <a:t>’</a:t>
            </a:r>
            <a:r>
              <a:rPr lang="en-US" dirty="0"/>
              <a:t>t want to style </a:t>
            </a:r>
            <a:r>
              <a:rPr lang="en-US" b="0" i="1" dirty="0"/>
              <a:t>all</a:t>
            </a:r>
            <a:r>
              <a:rPr lang="en-US" dirty="0"/>
              <a:t> of the links, just some?  Or just some of the lists?</a:t>
            </a:r>
          </a:p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CSS gives you options</a:t>
            </a:r>
          </a:p>
        </p:txBody>
      </p:sp>
    </p:spTree>
    <p:extLst>
      <p:ext uri="{BB962C8B-B14F-4D97-AF65-F5344CB8AC3E}">
        <p14:creationId xmlns:p14="http://schemas.microsoft.com/office/powerpoint/2010/main" val="292431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97703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Some selectors follow the DOM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Descendant selectors (</a:t>
            </a:r>
            <a:r>
              <a:rPr lang="en-US" sz="2800" dirty="0" err="1"/>
              <a:t>nav</a:t>
            </a:r>
            <a:r>
              <a:rPr lang="en-US" sz="2800" dirty="0"/>
              <a:t> a)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Style all of the anchor links inside a </a:t>
            </a:r>
            <a:r>
              <a:rPr lang="en-US" sz="2200" dirty="0" err="1"/>
              <a:t>nav</a:t>
            </a:r>
            <a:r>
              <a:rPr lang="en-US" sz="2200" dirty="0"/>
              <a:t> tag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Child selectors  (</a:t>
            </a:r>
            <a:r>
              <a:rPr lang="en-US" sz="2800" dirty="0" err="1"/>
              <a:t>nav</a:t>
            </a:r>
            <a:r>
              <a:rPr lang="en-US" sz="2800" dirty="0"/>
              <a:t> &gt; a)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more constraining  The anchor elements must be a child of the </a:t>
            </a:r>
            <a:r>
              <a:rPr lang="en-US" sz="2200" dirty="0" err="1"/>
              <a:t>nav</a:t>
            </a:r>
            <a:r>
              <a:rPr lang="en-US" sz="2200" dirty="0"/>
              <a:t>, no intermediate tags, e.g. paragraph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Adjacent sibling (h1 + o)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>
                <a:sym typeface="Wingdings"/>
              </a:rPr>
              <a:t>elements must be at same level and follow each other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686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43088"/>
            <a:ext cx="8432800" cy="4110788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# id selector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Used to identify a single element in the DOM.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Was used extensively for &lt;div id = “header”&gt;, &lt;div id=“footer”&gt;, etc.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There is a small movement to move the use of id OUT of CSS</a:t>
            </a:r>
          </a:p>
          <a:p>
            <a:endParaRPr lang="en-US" dirty="0"/>
          </a:p>
        </p:txBody>
      </p:sp>
      <p:pic>
        <p:nvPicPr>
          <p:cNvPr id="4" name="Picture 3" descr="Screen Shot 2015-09-12 at 11.0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50" y="4076389"/>
            <a:ext cx="5116240" cy="504055"/>
          </a:xfrm>
          <a:prstGeom prst="rect">
            <a:avLst/>
          </a:prstGeom>
        </p:spPr>
      </p:pic>
      <p:pic>
        <p:nvPicPr>
          <p:cNvPr id="5" name="Picture 4" descr="Screen Shot 2015-09-12 at 11.04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4" y="3815132"/>
            <a:ext cx="3636433" cy="9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4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40757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. class selector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Used to identify an element in the DOM that is part of a special class of items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Think of thumbnail images, all of the links that are in the navigation, your social media images, etc….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9-12 at 11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412984"/>
            <a:ext cx="4502130" cy="1133630"/>
          </a:xfrm>
          <a:prstGeom prst="rect">
            <a:avLst/>
          </a:prstGeom>
        </p:spPr>
      </p:pic>
      <p:pic>
        <p:nvPicPr>
          <p:cNvPr id="5" name="Picture 4" descr="Screen Shot 2015-09-12 at 11.11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82" y="3979798"/>
            <a:ext cx="5666322" cy="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9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Syntax is “.” and “#”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classes can be used multiple times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id should be unique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Think of images and navigation bars</a:t>
            </a:r>
          </a:p>
          <a:p>
            <a:pPr lvl="1"/>
            <a:r>
              <a:rPr lang="en-US" sz="2400" dirty="0"/>
              <a:t>Format numerous (but not all) images the same way</a:t>
            </a:r>
          </a:p>
          <a:p>
            <a:pPr lvl="1"/>
            <a:r>
              <a:rPr lang="en-US" sz="2400" dirty="0"/>
              <a:t>Visually signify the current page </a:t>
            </a:r>
          </a:p>
        </p:txBody>
      </p:sp>
    </p:spTree>
    <p:extLst>
      <p:ext uri="{BB962C8B-B14F-4D97-AF65-F5344CB8AC3E}">
        <p14:creationId xmlns:p14="http://schemas.microsoft.com/office/powerpoint/2010/main" val="102495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As you get more advanced pages, you will want to narrow the scope of the of action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err="1">
                <a:solidFill>
                  <a:srgbClr val="FF6600"/>
                </a:solidFill>
              </a:rPr>
              <a:t>p.main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paragraphs using main class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  <a:sym typeface="Wingdings"/>
              </a:rPr>
              <a:t>header </a:t>
            </a:r>
            <a:r>
              <a:rPr lang="en-US" dirty="0" err="1">
                <a:solidFill>
                  <a:srgbClr val="FF6600"/>
                </a:solidFill>
                <a:sym typeface="Wingdings"/>
              </a:rPr>
              <a:t>img.special</a:t>
            </a:r>
            <a:r>
              <a:rPr lang="en-US" dirty="0">
                <a:solidFill>
                  <a:srgbClr val="FF6600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 paragraphs inside header that use special class</a:t>
            </a:r>
          </a:p>
          <a:p>
            <a:pPr>
              <a:spcBef>
                <a:spcPts val="1968"/>
              </a:spcBef>
            </a:pP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38789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You can combine elements with a comma</a:t>
            </a:r>
          </a:p>
          <a:p>
            <a:pPr lvl="1"/>
            <a:r>
              <a:rPr lang="en-US" sz="2400" dirty="0">
                <a:solidFill>
                  <a:srgbClr val="FF6600"/>
                </a:solidFill>
              </a:rPr>
              <a:t>p, h1, #main, .special</a:t>
            </a:r>
            <a:r>
              <a:rPr lang="en-US" sz="2400" dirty="0"/>
              <a:t>{…rules to apply to all of them…}</a:t>
            </a:r>
            <a:endParaRPr lang="en-US" sz="2400" dirty="0">
              <a:solidFill>
                <a:srgbClr val="FF6600"/>
              </a:solidFill>
            </a:endParaRPr>
          </a:p>
          <a:p>
            <a:pPr lvl="1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Review : What happens when there are multiple rules for the same selector?</a:t>
            </a:r>
          </a:p>
          <a:p>
            <a:pPr lvl="1"/>
            <a:r>
              <a:rPr lang="en-US" sz="2400" dirty="0"/>
              <a:t>When there are conflicts, use the one processed most recently</a:t>
            </a:r>
          </a:p>
          <a:p>
            <a:pPr lvl="1"/>
            <a:r>
              <a:rPr lang="en-US" sz="2400" dirty="0"/>
              <a:t>UNLESS a rule has </a:t>
            </a:r>
            <a:r>
              <a:rPr lang="en-US" sz="2400" b="1" dirty="0">
                <a:solidFill>
                  <a:srgbClr val="FF6600"/>
                </a:solidFill>
              </a:rPr>
              <a:t>!important</a:t>
            </a:r>
          </a:p>
        </p:txBody>
      </p:sp>
    </p:spTree>
    <p:extLst>
      <p:ext uri="{BB962C8B-B14F-4D97-AF65-F5344CB8AC3E}">
        <p14:creationId xmlns:p14="http://schemas.microsoft.com/office/powerpoint/2010/main" val="770804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698</Words>
  <Application>Microsoft Office PowerPoint</Application>
  <PresentationFormat>Affichage à l'écran (16:9)</PresentationFormat>
  <Paragraphs>85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 Neue Bold Condensed</vt:lpstr>
      <vt:lpstr>Lucida Grande</vt:lpstr>
      <vt:lpstr>Wingdings</vt:lpstr>
      <vt:lpstr>Thème Office</vt:lpstr>
      <vt:lpstr>Advanced Selectors</vt:lpstr>
      <vt:lpstr>Styling Specific Objects</vt:lpstr>
      <vt:lpstr>CSS Selectors</vt:lpstr>
      <vt:lpstr>id Selectors</vt:lpstr>
      <vt:lpstr>class Selector</vt:lpstr>
      <vt:lpstr>classes vs. ids</vt:lpstr>
      <vt:lpstr>Example</vt:lpstr>
      <vt:lpstr>Narrowing the Scope</vt:lpstr>
      <vt:lpstr>Expanding the scope</vt:lpstr>
      <vt:lpstr>More Attribute Selectors</vt:lpstr>
      <vt:lpstr>Attribute selectors</vt:lpstr>
      <vt:lpstr>Using Operators</vt:lpstr>
      <vt:lpstr>Example</vt:lpstr>
      <vt:lpstr>Whew!!!</vt:lpstr>
      <vt:lpstr>The Good News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Selectors</dc:title>
  <dc:creator>School of Michigan</dc:creator>
  <cp:lastModifiedBy>Ali Dindar</cp:lastModifiedBy>
  <cp:revision>6</cp:revision>
  <cp:lastPrinted>2017-05-21T12:24:35Z</cp:lastPrinted>
  <dcterms:created xsi:type="dcterms:W3CDTF">2015-09-14T18:23:03Z</dcterms:created>
  <dcterms:modified xsi:type="dcterms:W3CDTF">2017-05-21T12:38:30Z</dcterms:modified>
</cp:coreProperties>
</file>