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1"/>
  </p:notesMasterIdLst>
  <p:handoutMasterIdLst>
    <p:handoutMasterId r:id="rId12"/>
  </p:handoutMasterIdLst>
  <p:sldIdLst>
    <p:sldId id="266" r:id="rId2"/>
    <p:sldId id="291" r:id="rId3"/>
    <p:sldId id="292" r:id="rId4"/>
    <p:sldId id="287" r:id="rId5"/>
    <p:sldId id="288" r:id="rId6"/>
    <p:sldId id="289" r:id="rId7"/>
    <p:sldId id="290" r:id="rId8"/>
    <p:sldId id="293" r:id="rId9"/>
    <p:sldId id="269" r:id="rId10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3577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B0D3112-85CA-0C4E-9C3B-E1059E8C317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3577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3EE5910-29F9-9845-8E99-9C95E8DA33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7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7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30225"/>
            <a:ext cx="4718050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361611"/>
            <a:ext cx="7490460" cy="31846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7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Chunking appropriately, avoiding</a:t>
            </a:r>
            <a:r>
              <a:rPr lang="en-US" baseline="0" dirty="0"/>
              <a:t> jargon or institutional language, avoid URL descriptors</a:t>
            </a:r>
            <a:endParaRPr lang="en-US" dirty="0"/>
          </a:p>
          <a:p>
            <a:r>
              <a:rPr lang="en-US" dirty="0"/>
              <a:t>Different learning modalities, visual versus verbal</a:t>
            </a:r>
          </a:p>
          <a:p>
            <a:r>
              <a:rPr lang="en-US" dirty="0"/>
              <a:t>Don’t change</a:t>
            </a:r>
            <a:r>
              <a:rPr lang="en-US" baseline="0" dirty="0"/>
              <a:t> </a:t>
            </a:r>
            <a:r>
              <a:rPr lang="en-US" baseline="0" dirty="0" err="1"/>
              <a:t>nav</a:t>
            </a:r>
            <a:r>
              <a:rPr lang="en-US" baseline="0" dirty="0"/>
              <a:t> and layout structure</a:t>
            </a:r>
          </a:p>
          <a:p>
            <a:r>
              <a:rPr lang="en-US" baseline="0" dirty="0"/>
              <a:t>Careful with AJAX-</a:t>
            </a:r>
            <a:r>
              <a:rPr lang="en-US" baseline="0" dirty="0" err="1"/>
              <a:t>y</a:t>
            </a:r>
            <a:r>
              <a:rPr lang="en-US" baseline="0" dirty="0"/>
              <a:t> elements, pop-ups</a:t>
            </a:r>
          </a:p>
          <a:p>
            <a:r>
              <a:rPr lang="en-US" baseline="0" dirty="0"/>
              <a:t>Considerate form validation and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48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45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8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5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74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64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6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84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7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5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2" y="18236"/>
            <a:ext cx="42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Designing for Accessibility</a:t>
            </a: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02.07</a:t>
            </a:r>
          </a:p>
        </p:txBody>
      </p:sp>
    </p:spTree>
    <p:extLst>
      <p:ext uri="{BB962C8B-B14F-4D97-AF65-F5344CB8AC3E}">
        <p14:creationId xmlns:p14="http://schemas.microsoft.com/office/powerpoint/2010/main" val="4704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895172"/>
            <a:ext cx="8535737" cy="1537285"/>
          </a:xfrm>
        </p:spPr>
        <p:txBody>
          <a:bodyPr/>
          <a:lstStyle/>
          <a:p>
            <a:r>
              <a:rPr lang="en-US" dirty="0"/>
              <a:t>Designing for 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POUR</a:t>
            </a:r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4364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content of your page should be in the HTML.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tempting to add content via colors, images, etc.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Follow the POUR guidelines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400" u="sng" dirty="0">
                <a:solidFill>
                  <a:srgbClr val="FFFF00"/>
                </a:solidFill>
              </a:rPr>
              <a:t>Perceivable</a:t>
            </a:r>
            <a:r>
              <a:rPr lang="en-US" sz="2400" dirty="0"/>
              <a:t>, Operable, </a:t>
            </a:r>
            <a:r>
              <a:rPr lang="en-US" sz="2400" u="sng" dirty="0">
                <a:solidFill>
                  <a:srgbClr val="FFFF00"/>
                </a:solidFill>
              </a:rPr>
              <a:t>Understandable</a:t>
            </a:r>
            <a:r>
              <a:rPr lang="en-US" sz="2400" dirty="0"/>
              <a:t>, Robust</a:t>
            </a:r>
          </a:p>
        </p:txBody>
      </p:sp>
    </p:spTree>
    <p:extLst>
      <p:ext uri="{BB962C8B-B14F-4D97-AF65-F5344CB8AC3E}">
        <p14:creationId xmlns:p14="http://schemas.microsoft.com/office/powerpoint/2010/main" val="5260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Provide text alternatives for images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Provide captions and transcripts for video and audio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Use correct semantic markup so content can be presented in different ways</a:t>
            </a:r>
          </a:p>
          <a:p>
            <a:pPr marL="45720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Make it easier for users to see content by using good color contrast</a:t>
            </a:r>
          </a:p>
        </p:txBody>
      </p:sp>
    </p:spTree>
    <p:extLst>
      <p:ext uri="{BB962C8B-B14F-4D97-AF65-F5344CB8AC3E}">
        <p14:creationId xmlns:p14="http://schemas.microsoft.com/office/powerpoint/2010/main" val="32226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98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b="1" i="1" dirty="0"/>
              <a:t>All functionality available from the keyboard!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Users have control over timing and limits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Do not cause seizures (don’t flash content)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ways to help users navigate, find content, and determine where they are</a:t>
            </a:r>
          </a:p>
        </p:txBody>
      </p:sp>
    </p:spTree>
    <p:extLst>
      <p:ext uri="{BB962C8B-B14F-4D97-AF65-F5344CB8AC3E}">
        <p14:creationId xmlns:p14="http://schemas.microsoft.com/office/powerpoint/2010/main" val="38033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th stick vot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629841"/>
            <a:ext cx="2832100" cy="1628775"/>
          </a:xfrm>
          <a:prstGeom prst="rect">
            <a:avLst/>
          </a:prstGeom>
        </p:spPr>
      </p:pic>
      <p:pic>
        <p:nvPicPr>
          <p:cNvPr id="5" name="Picture 4" descr="braille refreshable displa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0" y="483792"/>
            <a:ext cx="3933825" cy="2264569"/>
          </a:xfrm>
          <a:prstGeom prst="rect">
            <a:avLst/>
          </a:prstGeom>
        </p:spPr>
      </p:pic>
      <p:pic>
        <p:nvPicPr>
          <p:cNvPr id="6" name="Picture 5" descr="keyboard for people who use mouse stick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6" y="2258617"/>
            <a:ext cx="4638675" cy="2336006"/>
          </a:xfrm>
          <a:prstGeom prst="rect">
            <a:avLst/>
          </a:prstGeom>
        </p:spPr>
      </p:pic>
      <p:pic>
        <p:nvPicPr>
          <p:cNvPr id="7" name="Picture 6" descr="mouse by integr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2437210"/>
            <a:ext cx="2867025" cy="2157413"/>
          </a:xfrm>
          <a:prstGeom prst="rect">
            <a:avLst/>
          </a:prstGeom>
        </p:spPr>
      </p:pic>
      <p:pic>
        <p:nvPicPr>
          <p:cNvPr id="8" name="Picture 7" descr="joystick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27" y="758428"/>
            <a:ext cx="219075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Economical and plain use of language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Text supplemented with illustrations, videos, and other formats where appropriate (i.e., use good Universal Design)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Navigation, information structure are discernable and consistent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Make pages operate in predictable ways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Help users avoid and correct mistakes</a:t>
            </a:r>
          </a:p>
        </p:txBody>
      </p:sp>
    </p:spTree>
    <p:extLst>
      <p:ext uri="{BB962C8B-B14F-4D97-AF65-F5344CB8AC3E}">
        <p14:creationId xmlns:p14="http://schemas.microsoft.com/office/powerpoint/2010/main" val="24220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7"/>
            <a:ext cx="8507506" cy="319426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Is your site functional across various technologies (smart phone, screen reader, laptop, </a:t>
            </a:r>
            <a:r>
              <a:rPr lang="en-US" sz="2600" dirty="0" err="1"/>
              <a:t>pensticks</a:t>
            </a:r>
            <a:r>
              <a:rPr lang="en-US" sz="2600" dirty="0"/>
              <a:t>, etc..)?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Syntax errors that don’t affect visual presentation may hamper assistive technology and accessibility tools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Adhering to W3C standards ensures future compatibility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Validate your code at </a:t>
            </a:r>
            <a:r>
              <a:rPr lang="en-US" sz="2600" dirty="0">
                <a:solidFill>
                  <a:srgbClr val="FFFF00"/>
                </a:solidFill>
              </a:rPr>
              <a:t>validator.w3c.org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FFFF00"/>
                </a:solidFill>
              </a:rPr>
              <a:t>wave.webaim.org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Accessibility starts with proper HTML tags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Styling can actually make it HARDER for some people to access the information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Get into the early habit of utilizing accessibility tools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“Cool” new style should not be at the cost of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1178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13527</TotalTime>
  <Words>383</Words>
  <Application>Microsoft Office PowerPoint</Application>
  <PresentationFormat>Affichage à l'écran (16:9)</PresentationFormat>
  <Paragraphs>45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 Bold Condensed</vt:lpstr>
      <vt:lpstr>Lucida Grande</vt:lpstr>
      <vt:lpstr>Thème Office</vt:lpstr>
      <vt:lpstr>Designing for Accessibility </vt:lpstr>
      <vt:lpstr>Overview</vt:lpstr>
      <vt:lpstr>Perceivable</vt:lpstr>
      <vt:lpstr>Operable</vt:lpstr>
      <vt:lpstr>Présentation PowerPoint</vt:lpstr>
      <vt:lpstr>Understandable</vt:lpstr>
      <vt:lpstr>Robust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Ali Dindar</cp:lastModifiedBy>
  <cp:revision>39</cp:revision>
  <cp:lastPrinted>2017-05-21T12:28:29Z</cp:lastPrinted>
  <dcterms:created xsi:type="dcterms:W3CDTF">2015-06-26T12:02:47Z</dcterms:created>
  <dcterms:modified xsi:type="dcterms:W3CDTF">2017-05-21T12:38:39Z</dcterms:modified>
  <cp:category/>
</cp:coreProperties>
</file>