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7" r:id="rId6"/>
    <p:sldId id="266" r:id="rId7"/>
    <p:sldId id="263" r:id="rId8"/>
    <p:sldId id="265" r:id="rId9"/>
    <p:sldId id="270" r:id="rId10"/>
    <p:sldId id="27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460"/>
    <p:restoredTop sz="81290"/>
  </p:normalViewPr>
  <p:slideViewPr>
    <p:cSldViewPr snapToGrid="0" snapToObjects="1" showGuides="1">
      <p:cViewPr varScale="1">
        <p:scale>
          <a:sx n="76" d="100"/>
          <a:sy n="76" d="100"/>
        </p:scale>
        <p:origin x="208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5FE87-4027-154E-BFD0-C647D6D869B4}" type="datetimeFigureOut">
              <a:rPr lang="de-DE" smtClean="0"/>
              <a:t>28.09.18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2D6BB-5C2B-4446-86DD-F4DC0BFDE5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256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D6BB-5C2B-4446-86DD-F4DC0BFDE59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77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5D65E-5274-0842-8DD5-CB58A119D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2C69A1-EE64-3B43-927E-1BFA54C0C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DAF181-8749-CC45-829D-20E41956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CAD4-0C0C-AF44-88AB-BB027C133F8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BF5C8C-028F-474F-A8A8-0572A78F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9B0FBF-9363-EB43-98F2-7717F03C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BE3-8A98-A149-8F60-FB2304511B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5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860B9-82E6-9D48-9D65-B4D45481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9C0800-CBC0-BC4D-ADC3-3A53B4BCF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FADE93-D9C0-104F-892E-71EC576F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CAD4-0C0C-AF44-88AB-BB027C133F8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2696A2-C3E5-774E-A7A8-A9EF267E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D17FD6-2CED-DA44-A1A4-494D8F4B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BE3-8A98-A149-8F60-FB2304511B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2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407FC6-C8BD-EC4D-B185-DB275E46D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70CAF5-8619-B640-8EE2-4B8634819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86072-0893-534C-8C61-822B3B4A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CAD4-0C0C-AF44-88AB-BB027C133F8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09E7BD-642A-6D42-A441-C5C2FFE6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A99BE1-C8E8-2347-ACB8-0B21D739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BE3-8A98-A149-8F60-FB2304511B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7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D67B0-FB4C-5A49-B896-DD1E1212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AAF7C-50A6-4D4E-81EB-16B1F3FEC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F43A3F-B82A-E54F-BE96-CE17FB92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CAD4-0C0C-AF44-88AB-BB027C133F8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658455-9CA9-2340-9323-0269AB3E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05C174-857A-414F-9FC5-A8B9C2DE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BE3-8A98-A149-8F60-FB2304511B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B7885-C25F-AF43-A6E7-0063A357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E3A926-4D49-CC48-8412-1FDA3C7A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1CC91-5626-0B44-BE39-576930C2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CAD4-0C0C-AF44-88AB-BB027C133F8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9479C-6741-3E45-B50B-5F5ADB8A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8EAAA0-550E-1541-A14D-085CE69D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BE3-8A98-A149-8F60-FB2304511B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A6921-AF19-3F45-9194-FF0E920E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B398E4-247C-7549-A7FF-5A9F44DD2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0B8FCE-42DE-C743-91DA-4847949BD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527A0B-3BA5-B345-A04B-76FCC144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CAD4-0C0C-AF44-88AB-BB027C133F8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BCF41B-3583-724C-B05E-23C6E675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BA0987-84F0-A544-8455-D9BE3A73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BE3-8A98-A149-8F60-FB2304511B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53D33-4C5F-8D4E-89C9-689BCA2B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046BE2-B483-3D4F-95FC-F042B8F60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24331C-BEBC-0B4E-8F2B-2A83B8764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99CFCF-26C3-444D-AC17-DB1BFE481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7CAEA3-FCDB-DB4D-95A5-29B5B1A78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18F1F04-8D50-E644-8789-7D547F9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CAD4-0C0C-AF44-88AB-BB027C133F8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98A313-A021-C744-864F-E0E6F02A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9C27C9-D3B3-CD46-9C94-B3F9BD96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BE3-8A98-A149-8F60-FB2304511B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9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7EE9C-4658-2B42-971C-518D7D60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917B77-16AA-2B4E-B3AC-7387F487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CAD4-0C0C-AF44-88AB-BB027C133F8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383712-7D60-3F41-9C69-646B187B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5A0E16-80C1-0948-AE8F-0A316000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BE3-8A98-A149-8F60-FB2304511B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DC76AC-A17F-0A4D-84F6-F9F13504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CAD4-0C0C-AF44-88AB-BB027C133F8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1BBA76-A6E6-1647-9B7A-1B0B38BE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3F733C-BA94-0741-90B8-D36B2FCC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BE3-8A98-A149-8F60-FB2304511B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3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8F65A-7B34-7448-87A5-FCB7B0BE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A712B-9D87-2E4F-AA47-C95BC8701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3B9CE5-58F6-4B44-ABC5-6CEEAFC8C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D53663-CC61-C84F-B395-8A999D50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CAD4-0C0C-AF44-88AB-BB027C133F8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8ADBCB-6492-3847-845E-D9D3CC43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07A5C7-CF5A-D140-9905-982FD2B8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BE3-8A98-A149-8F60-FB2304511B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3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76FC3-4AF4-2F49-A7D5-2D2A1E3F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A79633-05B9-8248-B5FC-D860CB1E3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052F0A-6AEB-BB47-A85F-BB9C538D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3C3239-F750-8740-8CD6-B324AF70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CAD4-0C0C-AF44-88AB-BB027C133F8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784185-2123-484F-A3D0-60328DB8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6923B6-DAF4-774D-83BE-C98B01CA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BE3-8A98-A149-8F60-FB2304511B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622D80-4D22-494B-B890-171671E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D2EE72-9DDE-C24D-82C8-DDC1F477A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DF5068-25F1-074A-9B6D-6034410C0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CAD4-0C0C-AF44-88AB-BB027C133F8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C68DF3-8A37-1849-8D47-1BBDE4C8E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BED2A-03EE-A94B-9BF5-227326FC1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15BE3-8A98-A149-8F60-FB2304511B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0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D0A84-073A-1449-8A0A-7E90415F3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Systems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5ABF5C-0DD2-AB4C-8FC4-43BABD96D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57082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pros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cons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microkernel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monolithic</a:t>
            </a:r>
            <a:r>
              <a:rPr lang="de-DE" b="1" dirty="0"/>
              <a:t> </a:t>
            </a:r>
            <a:r>
              <a:rPr lang="de-DE" b="1" dirty="0" err="1"/>
              <a:t>kernel</a:t>
            </a:r>
            <a:r>
              <a:rPr lang="de-DE" b="1" dirty="0"/>
              <a:t>? </a:t>
            </a:r>
            <a:endParaRPr lang="de-DE" dirty="0"/>
          </a:p>
          <a:p>
            <a:pPr lvl="1"/>
            <a:r>
              <a:rPr lang="de-DE" dirty="0" err="1"/>
              <a:t>microkernel</a:t>
            </a:r>
            <a:r>
              <a:rPr lang="de-DE" dirty="0"/>
              <a:t>: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entering</a:t>
            </a:r>
            <a:r>
              <a:rPr lang="de-DE" dirty="0"/>
              <a:t>/</a:t>
            </a:r>
            <a:r>
              <a:rPr lang="de-DE" dirty="0" err="1"/>
              <a:t>exiting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, </a:t>
            </a:r>
            <a:r>
              <a:rPr lang="de-DE" dirty="0" err="1"/>
              <a:t>potentially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smaller</a:t>
            </a:r>
            <a:endParaRPr lang="de-DE" dirty="0"/>
          </a:p>
          <a:p>
            <a:pPr lvl="1"/>
            <a:r>
              <a:rPr lang="de-DE" dirty="0" err="1"/>
              <a:t>monolithic</a:t>
            </a:r>
            <a:r>
              <a:rPr lang="de-DE" dirty="0"/>
              <a:t>: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entering</a:t>
            </a:r>
            <a:r>
              <a:rPr lang="de-DE" dirty="0"/>
              <a:t>/</a:t>
            </a:r>
            <a:r>
              <a:rPr lang="de-DE" dirty="0" err="1"/>
              <a:t>exiting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</a:p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advantage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running</a:t>
            </a:r>
            <a:r>
              <a:rPr lang="de-DE" b="1" dirty="0"/>
              <a:t> a </a:t>
            </a:r>
            <a:r>
              <a:rPr lang="de-DE" b="1" dirty="0" err="1"/>
              <a:t>process</a:t>
            </a:r>
            <a:r>
              <a:rPr lang="de-DE" b="1" dirty="0"/>
              <a:t> in </a:t>
            </a:r>
            <a:r>
              <a:rPr lang="de-DE" b="1" dirty="0" err="1"/>
              <a:t>userspace</a:t>
            </a:r>
            <a:r>
              <a:rPr lang="de-DE" b="1" dirty="0"/>
              <a:t>? </a:t>
            </a:r>
            <a:endParaRPr lang="de-DE" dirty="0"/>
          </a:p>
          <a:p>
            <a:pPr lvl="1"/>
            <a:r>
              <a:rPr lang="de-DE" dirty="0" err="1"/>
              <a:t>failing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in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</a:t>
            </a:r>
            <a:r>
              <a:rPr lang="de-DE" dirty="0" err="1"/>
              <a:t>than</a:t>
            </a:r>
            <a:r>
              <a:rPr lang="de-DE" dirty="0"/>
              <a:t> in </a:t>
            </a:r>
            <a:r>
              <a:rPr lang="de-DE" dirty="0" err="1"/>
              <a:t>kernel</a:t>
            </a:r>
            <a:r>
              <a:rPr lang="de-DE" dirty="0"/>
              <a:t> </a:t>
            </a:r>
          </a:p>
          <a:p>
            <a:r>
              <a:rPr lang="de-DE" b="1" dirty="0"/>
              <a:t>Look </a:t>
            </a:r>
            <a:r>
              <a:rPr lang="de-DE" b="1" dirty="0" err="1"/>
              <a:t>at</a:t>
            </a:r>
            <a:r>
              <a:rPr lang="de-DE" b="1" dirty="0"/>
              <a:t> </a:t>
            </a:r>
            <a:r>
              <a:rPr lang="de-DE" b="1" dirty="0" err="1"/>
              <a:t>algorithm</a:t>
            </a:r>
            <a:r>
              <a:rPr lang="de-DE" b="1" dirty="0"/>
              <a:t> 3.15, </a:t>
            </a:r>
            <a:r>
              <a:rPr lang="de-DE" b="1" dirty="0" err="1"/>
              <a:t>write</a:t>
            </a:r>
            <a:r>
              <a:rPr lang="de-DE" b="1" dirty="0"/>
              <a:t> down in </a:t>
            </a:r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order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individual </a:t>
            </a:r>
            <a:r>
              <a:rPr lang="de-DE" b="1" dirty="0" err="1"/>
              <a:t>steps</a:t>
            </a:r>
            <a:r>
              <a:rPr lang="de-DE" b="1" dirty="0"/>
              <a:t> will happen </a:t>
            </a:r>
            <a:endParaRPr lang="de-DE" dirty="0"/>
          </a:p>
          <a:p>
            <a:pPr lvl="1"/>
            <a:r>
              <a:rPr lang="cs-CZ" dirty="0"/>
              <a:t>1,2,3,6-14,4,5 </a:t>
            </a:r>
          </a:p>
        </p:txBody>
      </p:sp>
    </p:spTree>
    <p:extLst>
      <p:ext uri="{BB962C8B-B14F-4D97-AF65-F5344CB8AC3E}">
        <p14:creationId xmlns:p14="http://schemas.microsoft.com/office/powerpoint/2010/main" val="296399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34D27-A382-3E46-9941-975494B0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F3F0B0-E9FB-674D-880A-589FD32B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sheet every week, not graded but you should do it (as always </a:t>
            </a:r>
            <a:r>
              <a:rPr lang="en-US" dirty="0">
                <a:sym typeface="Wingdings" pitchFamily="2" charset="2"/>
              </a:rPr>
              <a:t>)</a:t>
            </a:r>
          </a:p>
          <a:p>
            <a:r>
              <a:rPr lang="en-US" dirty="0">
                <a:sym typeface="Wingdings" pitchFamily="2" charset="2"/>
              </a:rPr>
              <a:t>Structure of the exercise sessions:</a:t>
            </a:r>
          </a:p>
          <a:p>
            <a:pPr lvl="1"/>
            <a:r>
              <a:rPr lang="en-US" dirty="0">
                <a:sym typeface="Wingdings" pitchFamily="2" charset="2"/>
              </a:rPr>
              <a:t>Recap</a:t>
            </a:r>
          </a:p>
          <a:p>
            <a:pPr lvl="1"/>
            <a:r>
              <a:rPr lang="en-US" dirty="0">
                <a:sym typeface="Wingdings" pitchFamily="2" charset="2"/>
              </a:rPr>
              <a:t>Quiz</a:t>
            </a:r>
          </a:p>
          <a:p>
            <a:pPr lvl="1"/>
            <a:r>
              <a:rPr lang="en-US" dirty="0">
                <a:sym typeface="Wingdings" pitchFamily="2" charset="2"/>
              </a:rPr>
              <a:t>Going through last sheet</a:t>
            </a:r>
          </a:p>
          <a:p>
            <a:pPr lvl="1"/>
            <a:r>
              <a:rPr lang="en-US" dirty="0">
                <a:sym typeface="Wingdings" pitchFamily="2" charset="2"/>
              </a:rPr>
              <a:t>Preview for next sheet</a:t>
            </a:r>
          </a:p>
          <a:p>
            <a:r>
              <a:rPr lang="en-US" dirty="0"/>
              <a:t>Slides on </a:t>
            </a:r>
            <a:r>
              <a:rPr lang="en-US" dirty="0" err="1"/>
              <a:t>polybox</a:t>
            </a:r>
            <a:r>
              <a:rPr lang="en-US" dirty="0"/>
              <a:t> (</a:t>
            </a:r>
            <a:r>
              <a:rPr lang="de-CH" b="1" dirty="0"/>
              <a:t>https://</a:t>
            </a:r>
            <a:r>
              <a:rPr lang="de-CH" b="1" dirty="0" err="1"/>
              <a:t>polybox.ethz.ch</a:t>
            </a:r>
            <a:r>
              <a:rPr lang="de-CH" b="1" dirty="0"/>
              <a:t>/</a:t>
            </a:r>
            <a:r>
              <a:rPr lang="de-CH" b="1" dirty="0" err="1"/>
              <a:t>index.php</a:t>
            </a:r>
            <a:r>
              <a:rPr lang="de-CH" b="1"/>
              <a:t>/s/5mXMBOUoRqanfTH</a:t>
            </a:r>
            <a:r>
              <a:rPr lang="en-US"/>
              <a:t>)</a:t>
            </a:r>
            <a:endParaRPr lang="en-US" dirty="0"/>
          </a:p>
          <a:p>
            <a:r>
              <a:rPr lang="en-US" dirty="0"/>
              <a:t>Give feedback!</a:t>
            </a:r>
          </a:p>
        </p:txBody>
      </p:sp>
    </p:spTree>
    <p:extLst>
      <p:ext uri="{BB962C8B-B14F-4D97-AF65-F5344CB8AC3E}">
        <p14:creationId xmlns:p14="http://schemas.microsoft.com/office/powerpoint/2010/main" val="383007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5333-6A96-416C-BEA4-5BA7FE84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Basics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AC7A2-4320-4FA0-8C97-DEAD4765DC97}"/>
              </a:ext>
            </a:extLst>
          </p:cNvPr>
          <p:cNvSpPr txBox="1"/>
          <p:nvPr/>
        </p:nvSpPr>
        <p:spPr>
          <a:xfrm>
            <a:off x="838200" y="3453414"/>
            <a:ext cx="355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</a:t>
            </a:r>
            <a:r>
              <a:rPr lang="en-US" dirty="0" err="1"/>
              <a:t>my_object</a:t>
            </a:r>
            <a:r>
              <a:rPr lang="en-US" dirty="0"/>
              <a:t> = new Object();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EF09965-13C8-449C-83E1-13A40BA3AFEA}"/>
              </a:ext>
            </a:extLst>
          </p:cNvPr>
          <p:cNvSpPr/>
          <p:nvPr/>
        </p:nvSpPr>
        <p:spPr>
          <a:xfrm rot="5400000">
            <a:off x="1948337" y="2956695"/>
            <a:ext cx="177554" cy="993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845F43C-4858-49A4-82FE-E597AC2159D8}"/>
              </a:ext>
            </a:extLst>
          </p:cNvPr>
          <p:cNvSpPr/>
          <p:nvPr/>
        </p:nvSpPr>
        <p:spPr>
          <a:xfrm rot="5400000">
            <a:off x="3328349" y="2854135"/>
            <a:ext cx="177554" cy="11985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9437C65-0AC4-4958-B735-821D75A4E91A}"/>
              </a:ext>
            </a:extLst>
          </p:cNvPr>
          <p:cNvSpPr/>
          <p:nvPr/>
        </p:nvSpPr>
        <p:spPr>
          <a:xfrm rot="16200000">
            <a:off x="2445057" y="2390310"/>
            <a:ext cx="177555" cy="31782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4169B-223B-43B6-B1A2-BDCED83A3234}"/>
              </a:ext>
            </a:extLst>
          </p:cNvPr>
          <p:cNvSpPr txBox="1"/>
          <p:nvPr/>
        </p:nvSpPr>
        <p:spPr>
          <a:xfrm>
            <a:off x="1727574" y="295780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Name</a:t>
            </a:r>
            <a:endParaRPr lang="en-GB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BA80AE-A1D9-4409-87D8-D25FE8A3354A}"/>
              </a:ext>
            </a:extLst>
          </p:cNvPr>
          <p:cNvSpPr txBox="1"/>
          <p:nvPr/>
        </p:nvSpPr>
        <p:spPr>
          <a:xfrm>
            <a:off x="3083541" y="2957804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Object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21922-E468-4C04-BB0D-BD5E9FA8AA42}"/>
              </a:ext>
            </a:extLst>
          </p:cNvPr>
          <p:cNvSpPr txBox="1"/>
          <p:nvPr/>
        </p:nvSpPr>
        <p:spPr>
          <a:xfrm>
            <a:off x="2166586" y="4156279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Binding</a:t>
            </a:r>
            <a:endParaRPr lang="en-GB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F1BC57-8EF1-4F7A-A969-7F2C5811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2080742"/>
            <a:ext cx="55721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2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FB66-C760-47A8-B841-79C84133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Naming Networks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5F51C1-15E5-4D2D-921E-6440E006508A}"/>
              </a:ext>
            </a:extLst>
          </p:cNvPr>
          <p:cNvSpPr/>
          <p:nvPr/>
        </p:nvSpPr>
        <p:spPr>
          <a:xfrm>
            <a:off x="3977196" y="2627788"/>
            <a:ext cx="1553592" cy="701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home/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F3940C-F12F-441A-BF3C-697994FD0471}"/>
              </a:ext>
            </a:extLst>
          </p:cNvPr>
          <p:cNvSpPr/>
          <p:nvPr/>
        </p:nvSpPr>
        <p:spPr>
          <a:xfrm>
            <a:off x="6215106" y="2627788"/>
            <a:ext cx="1553592" cy="7013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compSys</a:t>
            </a:r>
            <a:r>
              <a:rPr lang="en-US" dirty="0">
                <a:solidFill>
                  <a:schemeClr val="tx1"/>
                </a:solidFill>
              </a:rPr>
              <a:t>/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EB2895-C5AC-48BF-B575-319E8CCD3EBA}"/>
              </a:ext>
            </a:extLst>
          </p:cNvPr>
          <p:cNvSpPr/>
          <p:nvPr/>
        </p:nvSpPr>
        <p:spPr>
          <a:xfrm>
            <a:off x="8515167" y="1668683"/>
            <a:ext cx="1553592" cy="701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Desktop/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B553ED-0EC1-4887-AA59-232C65638A91}"/>
              </a:ext>
            </a:extLst>
          </p:cNvPr>
          <p:cNvSpPr/>
          <p:nvPr/>
        </p:nvSpPr>
        <p:spPr>
          <a:xfrm>
            <a:off x="8515167" y="2618910"/>
            <a:ext cx="1553592" cy="701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Documents/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601BC2-E593-4769-B7D5-2EBA9CDFD0BD}"/>
              </a:ext>
            </a:extLst>
          </p:cNvPr>
          <p:cNvSpPr/>
          <p:nvPr/>
        </p:nvSpPr>
        <p:spPr>
          <a:xfrm>
            <a:off x="8515167" y="3569454"/>
            <a:ext cx="1553592" cy="701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Downloads/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588912-96FA-453E-83F8-2DCC600955BA}"/>
              </a:ext>
            </a:extLst>
          </p:cNvPr>
          <p:cNvSpPr/>
          <p:nvPr/>
        </p:nvSpPr>
        <p:spPr>
          <a:xfrm>
            <a:off x="3977196" y="1677561"/>
            <a:ext cx="1553592" cy="701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51C21E-209A-4998-A5EE-FE1AE19131DA}"/>
              </a:ext>
            </a:extLst>
          </p:cNvPr>
          <p:cNvSpPr/>
          <p:nvPr/>
        </p:nvSpPr>
        <p:spPr>
          <a:xfrm>
            <a:off x="3977196" y="3578015"/>
            <a:ext cx="1553592" cy="701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usr</a:t>
            </a:r>
            <a:r>
              <a:rPr lang="en-US" dirty="0">
                <a:solidFill>
                  <a:schemeClr val="tx1"/>
                </a:solidFill>
              </a:rPr>
              <a:t>/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712FED-D948-4C82-9A54-C516640D9E64}"/>
              </a:ext>
            </a:extLst>
          </p:cNvPr>
          <p:cNvSpPr/>
          <p:nvPr/>
        </p:nvSpPr>
        <p:spPr>
          <a:xfrm>
            <a:off x="1333500" y="2627788"/>
            <a:ext cx="1553592" cy="701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A2BC32-D0CC-4835-9B53-A6133F695D26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2887092" y="2978456"/>
            <a:ext cx="1090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A6F49BD-3ECB-4CA8-B089-B2D08A75941F}"/>
              </a:ext>
            </a:extLst>
          </p:cNvPr>
          <p:cNvSpPr/>
          <p:nvPr/>
        </p:nvSpPr>
        <p:spPr>
          <a:xfrm rot="1100156">
            <a:off x="7691655" y="2306429"/>
            <a:ext cx="323485" cy="390432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91E174-12DA-4547-8693-E30B534D5C2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2887092" y="2028229"/>
            <a:ext cx="1090104" cy="950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E639CD-13E5-481C-A180-FC29EF4B5C34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2887092" y="2978456"/>
            <a:ext cx="1090104" cy="950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330457-D010-40B8-816C-CA7ACCF8890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30788" y="2978456"/>
            <a:ext cx="684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8275CB-CA08-472F-91FC-2E1D4830D31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768698" y="2019351"/>
            <a:ext cx="746469" cy="95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95F612-ADEB-4075-899E-E47926E3A8F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768698" y="2969578"/>
            <a:ext cx="746469" cy="8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F2D090-74EA-4A6B-BD20-18834E3CD26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768698" y="2978456"/>
            <a:ext cx="746469" cy="941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573028-D454-4635-BF21-DCA3E1CF987F}"/>
              </a:ext>
            </a:extLst>
          </p:cNvPr>
          <p:cNvCxnSpPr>
            <a:cxnSpLocks/>
          </p:cNvCxnSpPr>
          <p:nvPr/>
        </p:nvCxnSpPr>
        <p:spPr>
          <a:xfrm flipH="1">
            <a:off x="5530788" y="2870997"/>
            <a:ext cx="684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9F41A8-50FC-431E-9C72-3A738317EA2C}"/>
              </a:ext>
            </a:extLst>
          </p:cNvPr>
          <p:cNvSpPr/>
          <p:nvPr/>
        </p:nvSpPr>
        <p:spPr>
          <a:xfrm rot="1100156">
            <a:off x="5488492" y="1367865"/>
            <a:ext cx="323485" cy="390432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9B9840F-9A57-4B20-BAB1-BE5DABEF3FA5}"/>
              </a:ext>
            </a:extLst>
          </p:cNvPr>
          <p:cNvSpPr/>
          <p:nvPr/>
        </p:nvSpPr>
        <p:spPr>
          <a:xfrm rot="1100156">
            <a:off x="5488492" y="2346222"/>
            <a:ext cx="323485" cy="390432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F9854C4-C0D8-4D34-8540-4878427E3EA6}"/>
              </a:ext>
            </a:extLst>
          </p:cNvPr>
          <p:cNvSpPr/>
          <p:nvPr/>
        </p:nvSpPr>
        <p:spPr>
          <a:xfrm rot="1100156">
            <a:off x="5501019" y="3293913"/>
            <a:ext cx="323485" cy="390432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E7AA14C-2913-4C2F-AB62-EA220EABC1E6}"/>
              </a:ext>
            </a:extLst>
          </p:cNvPr>
          <p:cNvSpPr/>
          <p:nvPr/>
        </p:nvSpPr>
        <p:spPr>
          <a:xfrm rot="1100156">
            <a:off x="10044216" y="1367865"/>
            <a:ext cx="323485" cy="390432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6747F1F-52B2-47AC-9BE6-E2F6AD651181}"/>
              </a:ext>
            </a:extLst>
          </p:cNvPr>
          <p:cNvSpPr/>
          <p:nvPr/>
        </p:nvSpPr>
        <p:spPr>
          <a:xfrm rot="1100156">
            <a:off x="10055977" y="2336021"/>
            <a:ext cx="261491" cy="408177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42C8FE9-5DC0-4B45-B46F-459577F2BE13}"/>
              </a:ext>
            </a:extLst>
          </p:cNvPr>
          <p:cNvSpPr/>
          <p:nvPr/>
        </p:nvSpPr>
        <p:spPr>
          <a:xfrm rot="1100156">
            <a:off x="10075213" y="3287467"/>
            <a:ext cx="261491" cy="408177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6EFD2EE-5DC5-469C-AAE9-0515255AF64F}"/>
              </a:ext>
            </a:extLst>
          </p:cNvPr>
          <p:cNvSpPr/>
          <p:nvPr/>
        </p:nvSpPr>
        <p:spPr>
          <a:xfrm rot="1100156">
            <a:off x="2881343" y="2308863"/>
            <a:ext cx="261491" cy="408177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1060F5-0628-4468-8915-DF58E2652E25}"/>
              </a:ext>
            </a:extLst>
          </p:cNvPr>
          <p:cNvSpPr txBox="1"/>
          <p:nvPr/>
        </p:nvSpPr>
        <p:spPr>
          <a:xfrm>
            <a:off x="7998781" y="4870666"/>
            <a:ext cx="36482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cd Desktop</a:t>
            </a:r>
          </a:p>
          <a:p>
            <a:r>
              <a:rPr lang="en-US" dirty="0"/>
              <a:t>          cd home</a:t>
            </a:r>
          </a:p>
          <a:p>
            <a:r>
              <a:rPr lang="en-US" dirty="0"/>
              <a:t>          cd /home/</a:t>
            </a:r>
            <a:r>
              <a:rPr lang="en-US" dirty="0" err="1"/>
              <a:t>compSys</a:t>
            </a:r>
            <a:r>
              <a:rPr lang="en-US" dirty="0"/>
              <a:t>/Downloads</a:t>
            </a:r>
          </a:p>
        </p:txBody>
      </p:sp>
      <p:pic>
        <p:nvPicPr>
          <p:cNvPr id="73" name="Graphic 72" descr="Close">
            <a:extLst>
              <a:ext uri="{FF2B5EF4-FFF2-40B4-BE49-F238E27FC236}">
                <a16:creationId xmlns:a16="http://schemas.microsoft.com/office/drawing/2014/main" id="{CEC952F1-B020-4B53-92D2-ECDDE3CA7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0152" y="5222124"/>
            <a:ext cx="248706" cy="248706"/>
          </a:xfrm>
          <a:prstGeom prst="rect">
            <a:avLst/>
          </a:prstGeom>
        </p:spPr>
      </p:pic>
      <p:pic>
        <p:nvPicPr>
          <p:cNvPr id="75" name="Graphic 74" descr="Checkmark">
            <a:extLst>
              <a:ext uri="{FF2B5EF4-FFF2-40B4-BE49-F238E27FC236}">
                <a16:creationId xmlns:a16="http://schemas.microsoft.com/office/drawing/2014/main" id="{6B01718E-6056-4546-AF21-01EE9707D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0152" y="4973418"/>
            <a:ext cx="248706" cy="248706"/>
          </a:xfrm>
          <a:prstGeom prst="rect">
            <a:avLst/>
          </a:prstGeom>
        </p:spPr>
      </p:pic>
      <p:pic>
        <p:nvPicPr>
          <p:cNvPr id="77" name="Graphic 76" descr="Checkmark">
            <a:extLst>
              <a:ext uri="{FF2B5EF4-FFF2-40B4-BE49-F238E27FC236}">
                <a16:creationId xmlns:a16="http://schemas.microsoft.com/office/drawing/2014/main" id="{661B0028-6092-4A7E-AD3D-89E38EA80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0152" y="5507831"/>
            <a:ext cx="248706" cy="24870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344CA45B-F585-4528-AE6C-8D4F72D492DD}"/>
              </a:ext>
            </a:extLst>
          </p:cNvPr>
          <p:cNvSpPr txBox="1"/>
          <p:nvPr/>
        </p:nvSpPr>
        <p:spPr>
          <a:xfrm>
            <a:off x="7973630" y="4554025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Context matters: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755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6193-4BE9-4D5E-A452-93546A62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OS Structure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5CFD23-31E7-4352-8688-D5B2D1424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319" y="1690688"/>
            <a:ext cx="7106614" cy="41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4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3BF0-BD8D-4937-BD99-FF4009E5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the OS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1B7774-D280-4364-964C-E78A4993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488" y="1690688"/>
            <a:ext cx="566251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6A1048-BA9D-4436-9364-FE617667FAD9}"/>
              </a:ext>
            </a:extLst>
          </p:cNvPr>
          <p:cNvSpPr txBox="1"/>
          <p:nvPr/>
        </p:nvSpPr>
        <p:spPr>
          <a:xfrm>
            <a:off x="6500712" y="365125"/>
            <a:ext cx="516721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Referee: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Ensure resource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Ensure protection (mem protection, process isolation)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scheduling, memory allocation, memory protection</a:t>
            </a:r>
            <a:r>
              <a:rPr lang="de-CH" sz="2000" dirty="0"/>
              <a:t> 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Illusionist: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provide virtual resources to user-space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Virtual Memory (full address space)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Shared network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</a:t>
            </a:r>
            <a:r>
              <a:rPr lang="en-US" dirty="0"/>
              <a:t>paging, </a:t>
            </a:r>
            <a:r>
              <a:rPr lang="en-US" dirty="0" err="1"/>
              <a:t>vm</a:t>
            </a:r>
            <a:r>
              <a:rPr lang="de-CH" sz="2000" dirty="0"/>
              <a:t> 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Glue: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Provide high-level abstraction to user-space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</a:t>
            </a:r>
            <a:r>
              <a:rPr lang="en-US" dirty="0"/>
              <a:t>device access, program execution</a:t>
            </a:r>
            <a:r>
              <a:rPr lang="de-CH" sz="2000" dirty="0"/>
              <a:t> 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026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8171-8C67-4772-87E5-2BB176C4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vs. Microkernel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67ED59-1282-4ABE-9361-15B44E730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070" y="1472264"/>
            <a:ext cx="7443859" cy="3913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F3B6F0-2B08-43E1-A67D-A0709D283386}"/>
              </a:ext>
            </a:extLst>
          </p:cNvPr>
          <p:cNvSpPr txBox="1"/>
          <p:nvPr/>
        </p:nvSpPr>
        <p:spPr>
          <a:xfrm>
            <a:off x="1437407" y="5385736"/>
            <a:ext cx="91714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Exokernel</a:t>
            </a:r>
            <a:r>
              <a:rPr lang="en-US" sz="2400" dirty="0"/>
              <a:t>: move functionality into system libraries instead of user-space</a:t>
            </a:r>
          </a:p>
        </p:txBody>
      </p:sp>
    </p:spTree>
    <p:extLst>
      <p:ext uri="{BB962C8B-B14F-4D97-AF65-F5344CB8AC3E}">
        <p14:creationId xmlns:p14="http://schemas.microsoft.com/office/powerpoint/2010/main" val="337553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A691-45EF-4FAF-AD0C-9D538ADF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and Leaving the Kernel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DEEC3-8EFE-450D-9D41-17018425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29000"/>
            <a:ext cx="10934700" cy="2847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DE1FE6-BD26-41A3-9214-8D8EA4E63424}"/>
              </a:ext>
            </a:extLst>
          </p:cNvPr>
          <p:cNvSpPr txBox="1"/>
          <p:nvPr/>
        </p:nvSpPr>
        <p:spPr>
          <a:xfrm>
            <a:off x="838200" y="1859340"/>
            <a:ext cx="60517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 Start-Up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Exception occurs(caused by program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Interrupt occurs (caused by “something else)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upon a System Call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4624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difference</a:t>
            </a:r>
            <a:r>
              <a:rPr lang="de-DE" b="1" dirty="0"/>
              <a:t> </a:t>
            </a:r>
            <a:r>
              <a:rPr lang="de-DE" b="1" dirty="0" err="1"/>
              <a:t>between</a:t>
            </a:r>
            <a:r>
              <a:rPr lang="de-DE" b="1" dirty="0"/>
              <a:t> synonym </a:t>
            </a:r>
            <a:r>
              <a:rPr lang="de-DE" b="1" dirty="0" err="1"/>
              <a:t>and</a:t>
            </a:r>
            <a:r>
              <a:rPr lang="de-DE" b="1" dirty="0"/>
              <a:t> homonym? </a:t>
            </a:r>
            <a:endParaRPr lang="de-DE" dirty="0"/>
          </a:p>
          <a:p>
            <a:pPr lvl="1"/>
            <a:r>
              <a:rPr lang="de-DE" dirty="0"/>
              <a:t>synonym different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  <a:p>
            <a:pPr lvl="1"/>
            <a:r>
              <a:rPr lang="de-DE" dirty="0"/>
              <a:t>homonym same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objects</a:t>
            </a:r>
            <a:r>
              <a:rPr lang="de-DE" dirty="0"/>
              <a:t> </a:t>
            </a:r>
          </a:p>
          <a:p>
            <a:r>
              <a:rPr lang="de-DE" b="1" dirty="0" err="1"/>
              <a:t>Is</a:t>
            </a:r>
            <a:r>
              <a:rPr lang="de-DE" b="1" dirty="0"/>
              <a:t> an IP </a:t>
            </a:r>
            <a:r>
              <a:rPr lang="de-DE" b="1" dirty="0" err="1"/>
              <a:t>address</a:t>
            </a:r>
            <a:r>
              <a:rPr lang="de-DE" b="1" dirty="0"/>
              <a:t> a pure </a:t>
            </a:r>
            <a:r>
              <a:rPr lang="de-DE" b="1" dirty="0" err="1"/>
              <a:t>name</a:t>
            </a:r>
            <a:r>
              <a:rPr lang="de-DE" b="1" dirty="0"/>
              <a:t>? 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routing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</a:p>
          <a:p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does</a:t>
            </a:r>
            <a:r>
              <a:rPr lang="de-DE" b="1" dirty="0"/>
              <a:t> a </a:t>
            </a:r>
            <a:r>
              <a:rPr lang="de-DE" b="1" dirty="0" err="1"/>
              <a:t>symbolic</a:t>
            </a:r>
            <a:r>
              <a:rPr lang="de-DE" b="1" dirty="0"/>
              <a:t> link </a:t>
            </a:r>
            <a:r>
              <a:rPr lang="de-DE" b="1" dirty="0" err="1"/>
              <a:t>point</a:t>
            </a:r>
            <a:r>
              <a:rPr lang="de-DE" b="1" dirty="0"/>
              <a:t>? </a:t>
            </a:r>
            <a:endParaRPr lang="de-DE" dirty="0"/>
          </a:p>
          <a:p>
            <a:pPr lvl="1"/>
            <a:r>
              <a:rPr lang="de-DE" dirty="0"/>
              <a:t>a </a:t>
            </a:r>
            <a:r>
              <a:rPr lang="de-DE" dirty="0" err="1"/>
              <a:t>name</a:t>
            </a:r>
            <a:r>
              <a:rPr lang="de-DE" dirty="0"/>
              <a:t>/</a:t>
            </a:r>
            <a:r>
              <a:rPr lang="de-DE" dirty="0" err="1"/>
              <a:t>another</a:t>
            </a:r>
            <a:r>
              <a:rPr lang="de-DE" dirty="0"/>
              <a:t> link </a:t>
            </a:r>
          </a:p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difference</a:t>
            </a:r>
            <a:r>
              <a:rPr lang="de-DE" b="1" dirty="0"/>
              <a:t> </a:t>
            </a:r>
            <a:r>
              <a:rPr lang="de-DE" b="1" dirty="0" err="1"/>
              <a:t>between</a:t>
            </a:r>
            <a:r>
              <a:rPr lang="de-DE" b="1" dirty="0"/>
              <a:t> </a:t>
            </a:r>
            <a:r>
              <a:rPr lang="de-DE" b="1" dirty="0" err="1"/>
              <a:t>monolithic</a:t>
            </a:r>
            <a:r>
              <a:rPr lang="de-DE" b="1" dirty="0"/>
              <a:t> </a:t>
            </a:r>
            <a:r>
              <a:rPr lang="de-DE" b="1" dirty="0" err="1"/>
              <a:t>kernel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microkernel</a:t>
            </a:r>
            <a:r>
              <a:rPr lang="de-DE" b="1" dirty="0"/>
              <a:t>? </a:t>
            </a:r>
            <a:endParaRPr lang="de-DE" dirty="0"/>
          </a:p>
          <a:p>
            <a:pPr lvl="1"/>
            <a:r>
              <a:rPr lang="de-DE" dirty="0" err="1"/>
              <a:t>monolithic</a:t>
            </a:r>
            <a:r>
              <a:rPr lang="de-DE" dirty="0"/>
              <a:t>: </a:t>
            </a:r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/>
              <a:t>kernel</a:t>
            </a:r>
            <a:endParaRPr lang="de-DE" dirty="0"/>
          </a:p>
          <a:p>
            <a:pPr lvl="1"/>
            <a:r>
              <a:rPr lang="de-DE" dirty="0" err="1"/>
              <a:t>micro</a:t>
            </a:r>
            <a:r>
              <a:rPr lang="de-DE" dirty="0"/>
              <a:t>: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in </a:t>
            </a:r>
            <a:r>
              <a:rPr lang="de-DE" dirty="0" err="1"/>
              <a:t>kernel</a:t>
            </a:r>
            <a:r>
              <a:rPr lang="de-DE" dirty="0"/>
              <a:t> (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functionalities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)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840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378</Words>
  <Application>Microsoft Macintosh PowerPoint</Application>
  <PresentationFormat>Breitbild</PresentationFormat>
  <Paragraphs>73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Computer Systems</vt:lpstr>
      <vt:lpstr>Admin</vt:lpstr>
      <vt:lpstr>Naming Basics</vt:lpstr>
      <vt:lpstr>Naming Networks</vt:lpstr>
      <vt:lpstr>General OS Structure</vt:lpstr>
      <vt:lpstr>The Role of the OS</vt:lpstr>
      <vt:lpstr>Monolithic vs. Microkernel</vt:lpstr>
      <vt:lpstr>Entering and Leaving the Kernel</vt:lpstr>
      <vt:lpstr>Quiz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</dc:title>
  <dc:creator>Microsoft Office-Benutzer</dc:creator>
  <cp:lastModifiedBy>Microsoft Office-Benutzer</cp:lastModifiedBy>
  <cp:revision>20</cp:revision>
  <dcterms:created xsi:type="dcterms:W3CDTF">2018-09-24T17:52:34Z</dcterms:created>
  <dcterms:modified xsi:type="dcterms:W3CDTF">2018-09-28T10:36:18Z</dcterms:modified>
</cp:coreProperties>
</file>