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6" r:id="rId31"/>
    <p:sldId id="289" r:id="rId32"/>
    <p:sldId id="290" r:id="rId33"/>
    <p:sldId id="291" r:id="rId34"/>
    <p:sldId id="292" r:id="rId35"/>
    <p:sldId id="294" r:id="rId36"/>
    <p:sldId id="296" r:id="rId37"/>
    <p:sldId id="300" r:id="rId38"/>
    <p:sldId id="301" r:id="rId39"/>
    <p:sldId id="302" r:id="rId40"/>
    <p:sldId id="303" r:id="rId41"/>
    <p:sldId id="295" r:id="rId42"/>
    <p:sldId id="297" r:id="rId4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5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1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473E7-2814-014A-A3AA-F4052B6C682A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475BE-BA89-C849-8195-4C1D7918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50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475BE-BA89-C849-8195-4C1D7918E2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77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Shouldn’t it be flipped?</a:t>
            </a:r>
          </a:p>
          <a:p>
            <a:r>
              <a:rPr lang="en-US" dirty="0"/>
              <a:t>Can always fit?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475BE-BA89-C849-8195-4C1D7918E20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8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Thrashing, bigger than size of pages allocated to the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475BE-BA89-C849-8195-4C1D7918E20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28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475BE-BA89-C849-8195-4C1D7918E20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69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F13DD-B37A-374B-A641-667EA1C42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16DF61-783C-5240-9B1F-FCAA01817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EE090B-323C-894E-A0CE-289FD498D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A30E-D425-7544-825A-C35C2BBE9B00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CF3D2B-D03F-3648-9BA4-ED0D63E1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D88021-15FC-1048-A96E-86265656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132A-89F6-E24A-9DBD-5E35C259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3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C49B0-8B95-9D43-AABC-C7B3F475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21B348-2E20-0C4E-888E-1D013A764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EC80F9-6815-A741-8DEF-F05D76EE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A30E-D425-7544-825A-C35C2BBE9B00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87CAE6-A408-0646-9C5C-01D25514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A5C276-D478-5740-9A4A-8A7CD487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132A-89F6-E24A-9DBD-5E35C259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2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5DBA89B-74FC-874F-B88D-BC1BF99B2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1C91D3-F3A9-E649-8B90-E26D0626A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80FB22-1CD4-CD45-8864-EFF7FA89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A30E-D425-7544-825A-C35C2BBE9B00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4619C6-2AEF-8D4A-81E9-682AF4832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07336D-1506-9A40-9741-048B3737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132A-89F6-E24A-9DBD-5E35C259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9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0BEDBC-0BD1-B64F-9E34-32FDBF3A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09F371-361F-C947-8CB6-E501A56AF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373C10-6DB6-234E-8472-2B83DECB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A30E-D425-7544-825A-C35C2BBE9B00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F9B9DC-7175-5B4B-AEA7-50343D6E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C864CC-DA1E-7E4D-B068-294A4272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132A-89F6-E24A-9DBD-5E35C259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6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6321DD-2D66-C942-B0C0-D2CFB075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482A12-0C7B-BD4A-88D1-B74C659B8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A38C6D-AC20-344F-A85E-ED6B5D87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A30E-D425-7544-825A-C35C2BBE9B00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33BBF8-B665-C143-BA03-18547FAA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1C3741-F7F7-544D-A4D2-872E7564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132A-89F6-E24A-9DBD-5E35C259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4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E7F2C-14E8-CA45-B536-3CD9E3C0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492EB8-448C-9F44-ACAC-4FE6BE565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3DC05B-736B-AA4D-A109-369BEE776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16B87B-305C-D947-A478-C28DA272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A30E-D425-7544-825A-C35C2BBE9B00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42D51D-C4A9-6B45-94F4-3AF4B3E8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1FBCC9-5E13-4B4F-A426-068A708EB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132A-89F6-E24A-9DBD-5E35C259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3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E5FAC-C664-BF40-862E-4B1012B1A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3E5232-60EF-7C4C-B693-CE3E8906A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189504-4DEF-4E40-90AB-BE4EC23C2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C962C19-848A-5F4B-BC4E-A753373C4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E5F848-AFAB-D74B-A159-CF8D38976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634C301-96CF-4246-9DD8-E3D1C42EE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A30E-D425-7544-825A-C35C2BBE9B00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873C539-A130-E544-8A6D-E61CAD22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64C43C2-28C3-3F48-B7B8-5E746E37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132A-89F6-E24A-9DBD-5E35C259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A78AB-9B60-7742-9513-EEEDCCE5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42F904-BA0E-F448-9ADA-F3649A7A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A30E-D425-7544-825A-C35C2BBE9B00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11C66F-29C5-BE48-93F5-0F12A128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E28121-2A3A-6043-A058-6672C00F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132A-89F6-E24A-9DBD-5E35C259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542F6F-F7BF-5F4F-B84D-2AB78986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A30E-D425-7544-825A-C35C2BBE9B00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5F7D376-ADFC-524E-B2CA-D736F120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1F47A7-9A3E-3D42-80C0-19EE44A0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132A-89F6-E24A-9DBD-5E35C259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7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E06BDD-5B02-AB49-BDFD-E3479C0DF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A5BCCA-FCE3-FC4A-9589-3B1B9A5D4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88CC50-B79A-7140-B519-E95BF6037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86A2F1-68D7-ED45-B947-B242D4B3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A30E-D425-7544-825A-C35C2BBE9B00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4BA361-E9D0-8048-8D27-BFC873DCF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C88BCA-2457-DE40-AEA5-2DA855693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132A-89F6-E24A-9DBD-5E35C259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5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3E52B2-A14C-FF4D-AFFB-19FBD48AA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BA6C62E-F85C-1D40-B379-8627F5543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62742D-352E-EA4E-BDE6-DBBAB9C69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0C8449-F47C-034E-A37B-F677DC909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A30E-D425-7544-825A-C35C2BBE9B00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BC127D-F54B-CD46-A68A-55D7EF32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174B43-E07F-6045-BAE3-1F164F2C0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132A-89F6-E24A-9DBD-5E35C259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4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E499B18-7B93-2140-BDAE-D17CF895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FF3B9B-3F82-2A42-9D79-39D043622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420929-6845-BC42-8130-BAF2BF985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AA30E-D425-7544-825A-C35C2BBE9B00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FC24D5-023B-5243-AEA9-C98AF2378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EC623E-7C36-834D-A584-4E8CB8E04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0132A-89F6-E24A-9DBD-5E35C259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6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0AD10-A7EC-7E46-9922-7EBA35D403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Systems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33A300D-1AD0-854F-802A-955C084142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8</a:t>
            </a:r>
          </a:p>
        </p:txBody>
      </p:sp>
    </p:spTree>
    <p:extLst>
      <p:ext uri="{BB962C8B-B14F-4D97-AF65-F5344CB8AC3E}">
        <p14:creationId xmlns:p14="http://schemas.microsoft.com/office/powerpoint/2010/main" val="1639272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B2774-EE9E-C146-9DD2-8BDDF98F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  <a:endParaRPr lang="en-US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2517E51-55D4-8F4D-81BB-ADC9E5D50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7005"/>
            <a:ext cx="6919969" cy="435133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211E6B3-2B9A-6D44-9FC5-E376227749E7}"/>
              </a:ext>
            </a:extLst>
          </p:cNvPr>
          <p:cNvSpPr/>
          <p:nvPr/>
        </p:nvSpPr>
        <p:spPr>
          <a:xfrm>
            <a:off x="685800" y="4892040"/>
            <a:ext cx="8343900" cy="1211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B947138-1BBF-FD4B-8FF7-F58C88A87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145" y="4843145"/>
            <a:ext cx="5111855" cy="189039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6A6991AB-0910-AD40-8150-DB9CACB1A719}"/>
              </a:ext>
            </a:extLst>
          </p:cNvPr>
          <p:cNvSpPr/>
          <p:nvPr/>
        </p:nvSpPr>
        <p:spPr>
          <a:xfrm>
            <a:off x="2384277" y="4843145"/>
            <a:ext cx="3711723" cy="9451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D89F3D6-2B6D-1045-B7F8-39252670C661}"/>
              </a:ext>
            </a:extLst>
          </p:cNvPr>
          <p:cNvSpPr/>
          <p:nvPr/>
        </p:nvSpPr>
        <p:spPr>
          <a:xfrm>
            <a:off x="2931207" y="5420995"/>
            <a:ext cx="3606866" cy="1312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3273145-2561-134F-9F9F-7ACCFFF039D4}"/>
              </a:ext>
            </a:extLst>
          </p:cNvPr>
          <p:cNvSpPr/>
          <p:nvPr/>
        </p:nvSpPr>
        <p:spPr>
          <a:xfrm>
            <a:off x="2196269" y="4912202"/>
            <a:ext cx="376015" cy="24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C195952-BF68-D243-ADA5-2E966B52AE86}"/>
              </a:ext>
            </a:extLst>
          </p:cNvPr>
          <p:cNvSpPr/>
          <p:nvPr/>
        </p:nvSpPr>
        <p:spPr>
          <a:xfrm>
            <a:off x="2810785" y="5837237"/>
            <a:ext cx="376015" cy="24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E519F70-D21C-D24F-9C3E-5DECA762FC7B}"/>
              </a:ext>
            </a:extLst>
          </p:cNvPr>
          <p:cNvSpPr/>
          <p:nvPr/>
        </p:nvSpPr>
        <p:spPr>
          <a:xfrm>
            <a:off x="1326777" y="3903794"/>
            <a:ext cx="2277035" cy="268941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62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B2774-EE9E-C146-9DD2-8BDDF98F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  <a:endParaRPr lang="en-US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2517E51-55D4-8F4D-81BB-ADC9E5D50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7005"/>
            <a:ext cx="6919969" cy="435133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211E6B3-2B9A-6D44-9FC5-E376227749E7}"/>
              </a:ext>
            </a:extLst>
          </p:cNvPr>
          <p:cNvSpPr/>
          <p:nvPr/>
        </p:nvSpPr>
        <p:spPr>
          <a:xfrm>
            <a:off x="685800" y="4892040"/>
            <a:ext cx="8343900" cy="1211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B947138-1BBF-FD4B-8FF7-F58C88A87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145" y="4843145"/>
            <a:ext cx="5111855" cy="189039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6A6991AB-0910-AD40-8150-DB9CACB1A719}"/>
              </a:ext>
            </a:extLst>
          </p:cNvPr>
          <p:cNvSpPr/>
          <p:nvPr/>
        </p:nvSpPr>
        <p:spPr>
          <a:xfrm>
            <a:off x="3612777" y="4843145"/>
            <a:ext cx="2483223" cy="9451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D89F3D6-2B6D-1045-B7F8-39252670C661}"/>
              </a:ext>
            </a:extLst>
          </p:cNvPr>
          <p:cNvSpPr/>
          <p:nvPr/>
        </p:nvSpPr>
        <p:spPr>
          <a:xfrm>
            <a:off x="2931207" y="5788342"/>
            <a:ext cx="3606866" cy="945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C195952-BF68-D243-ADA5-2E966B52AE86}"/>
              </a:ext>
            </a:extLst>
          </p:cNvPr>
          <p:cNvSpPr/>
          <p:nvPr/>
        </p:nvSpPr>
        <p:spPr>
          <a:xfrm>
            <a:off x="2810785" y="5837237"/>
            <a:ext cx="376015" cy="24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E519F70-D21C-D24F-9C3E-5DECA762FC7B}"/>
              </a:ext>
            </a:extLst>
          </p:cNvPr>
          <p:cNvSpPr/>
          <p:nvPr/>
        </p:nvSpPr>
        <p:spPr>
          <a:xfrm>
            <a:off x="1335742" y="4121458"/>
            <a:ext cx="2277035" cy="268941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234DD49-3300-EC45-8446-A9A7A0C82D57}"/>
              </a:ext>
            </a:extLst>
          </p:cNvPr>
          <p:cNvSpPr/>
          <p:nvPr/>
        </p:nvSpPr>
        <p:spPr>
          <a:xfrm>
            <a:off x="3424769" y="4891236"/>
            <a:ext cx="376015" cy="24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1830BC0-EA7E-C64D-AF54-717BCAD15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7464" y="5432425"/>
            <a:ext cx="126456" cy="15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55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B2774-EE9E-C146-9DD2-8BDDF98F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  <a:endParaRPr lang="en-US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2517E51-55D4-8F4D-81BB-ADC9E5D50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7005"/>
            <a:ext cx="6919969" cy="435133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211E6B3-2B9A-6D44-9FC5-E376227749E7}"/>
              </a:ext>
            </a:extLst>
          </p:cNvPr>
          <p:cNvSpPr/>
          <p:nvPr/>
        </p:nvSpPr>
        <p:spPr>
          <a:xfrm>
            <a:off x="685800" y="4892040"/>
            <a:ext cx="8343900" cy="1211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B947138-1BBF-FD4B-8FF7-F58C88A87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145" y="4843145"/>
            <a:ext cx="5111855" cy="189039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6A6991AB-0910-AD40-8150-DB9CACB1A719}"/>
              </a:ext>
            </a:extLst>
          </p:cNvPr>
          <p:cNvSpPr/>
          <p:nvPr/>
        </p:nvSpPr>
        <p:spPr>
          <a:xfrm>
            <a:off x="3612777" y="4843145"/>
            <a:ext cx="2483223" cy="9451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D89F3D6-2B6D-1045-B7F8-39252670C661}"/>
              </a:ext>
            </a:extLst>
          </p:cNvPr>
          <p:cNvSpPr/>
          <p:nvPr/>
        </p:nvSpPr>
        <p:spPr>
          <a:xfrm>
            <a:off x="4232135" y="5788342"/>
            <a:ext cx="2305938" cy="945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C195952-BF68-D243-ADA5-2E966B52AE86}"/>
              </a:ext>
            </a:extLst>
          </p:cNvPr>
          <p:cNvSpPr/>
          <p:nvPr/>
        </p:nvSpPr>
        <p:spPr>
          <a:xfrm>
            <a:off x="4044127" y="5837021"/>
            <a:ext cx="376015" cy="24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E519F70-D21C-D24F-9C3E-5DECA762FC7B}"/>
              </a:ext>
            </a:extLst>
          </p:cNvPr>
          <p:cNvSpPr/>
          <p:nvPr/>
        </p:nvSpPr>
        <p:spPr>
          <a:xfrm>
            <a:off x="1335741" y="4358472"/>
            <a:ext cx="2277035" cy="268941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234DD49-3300-EC45-8446-A9A7A0C82D57}"/>
              </a:ext>
            </a:extLst>
          </p:cNvPr>
          <p:cNvSpPr/>
          <p:nvPr/>
        </p:nvSpPr>
        <p:spPr>
          <a:xfrm>
            <a:off x="3424769" y="4891236"/>
            <a:ext cx="376015" cy="24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FC7A256-6209-3448-8ED4-98814B854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7464" y="5432425"/>
            <a:ext cx="126456" cy="15174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5EA94A9-00ED-974A-B17B-88DE221F5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7064" y="6342706"/>
            <a:ext cx="126456" cy="15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90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B2774-EE9E-C146-9DD2-8BDDF98F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  <a:endParaRPr lang="en-US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2517E51-55D4-8F4D-81BB-ADC9E5D50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7005"/>
            <a:ext cx="6919969" cy="435133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211E6B3-2B9A-6D44-9FC5-E376227749E7}"/>
              </a:ext>
            </a:extLst>
          </p:cNvPr>
          <p:cNvSpPr/>
          <p:nvPr/>
        </p:nvSpPr>
        <p:spPr>
          <a:xfrm>
            <a:off x="685800" y="4892040"/>
            <a:ext cx="8343900" cy="1211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B947138-1BBF-FD4B-8FF7-F58C88A87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145" y="4843145"/>
            <a:ext cx="5111855" cy="189039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8E519F70-D21C-D24F-9C3E-5DECA762FC7B}"/>
              </a:ext>
            </a:extLst>
          </p:cNvPr>
          <p:cNvSpPr/>
          <p:nvPr/>
        </p:nvSpPr>
        <p:spPr>
          <a:xfrm>
            <a:off x="1335741" y="4575959"/>
            <a:ext cx="2277035" cy="268941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0BDEEE9-54FF-B443-9E9B-27D53A4DB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7464" y="5432425"/>
            <a:ext cx="126456" cy="15174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8B19E7D-E709-3C4A-BDA4-5305B2534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7064" y="6342706"/>
            <a:ext cx="126456" cy="15174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048A57D-19FA-2542-9910-5D56DE6C3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892" y="5465082"/>
            <a:ext cx="126456" cy="15174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EF1E542-6EEB-3F42-A499-931DAEA49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892" y="5884015"/>
            <a:ext cx="126456" cy="15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89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B2774-EE9E-C146-9DD2-8BDDF98F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  <a:endParaRPr lang="en-US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2517E51-55D4-8F4D-81BB-ADC9E5D50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7005"/>
            <a:ext cx="6919969" cy="435133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211E6B3-2B9A-6D44-9FC5-E376227749E7}"/>
              </a:ext>
            </a:extLst>
          </p:cNvPr>
          <p:cNvSpPr/>
          <p:nvPr/>
        </p:nvSpPr>
        <p:spPr>
          <a:xfrm>
            <a:off x="685800" y="5209308"/>
            <a:ext cx="8343900" cy="8943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8284625-A629-4940-B59E-3833C4AC7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484" y="5076102"/>
            <a:ext cx="4393324" cy="162467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3314924-DC01-A041-9EFC-726F5158C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2521" y="5591254"/>
            <a:ext cx="108681" cy="13041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C4470F3-79CA-1443-9653-624106B07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539" y="6372429"/>
            <a:ext cx="108681" cy="13041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D3C868D-B379-F443-BF44-792CDDBB6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550" y="5608708"/>
            <a:ext cx="108681" cy="13041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1FDB9C1-E9E0-F94D-A22D-3E62C417B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550" y="5973202"/>
            <a:ext cx="108681" cy="13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96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B2774-EE9E-C146-9DD2-8BDDF98F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  <a:endParaRPr lang="en-US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2517E51-55D4-8F4D-81BB-ADC9E5D50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7005"/>
            <a:ext cx="6919969" cy="435133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211E6B3-2B9A-6D44-9FC5-E376227749E7}"/>
              </a:ext>
            </a:extLst>
          </p:cNvPr>
          <p:cNvSpPr/>
          <p:nvPr/>
        </p:nvSpPr>
        <p:spPr>
          <a:xfrm>
            <a:off x="685800" y="5209308"/>
            <a:ext cx="8343900" cy="8943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8284625-A629-4940-B59E-3833C4AC7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484" y="5076102"/>
            <a:ext cx="4393324" cy="162467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C4470F3-79CA-1443-9653-624106B07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539" y="6372429"/>
            <a:ext cx="108681" cy="13041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D3C868D-B379-F443-BF44-792CDDBB6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550" y="5608708"/>
            <a:ext cx="108681" cy="13041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1FDB9C1-E9E0-F94D-A22D-3E62C417B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550" y="5973202"/>
            <a:ext cx="108681" cy="13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5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B2774-EE9E-C146-9DD2-8BDDF98F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  <a:endParaRPr lang="en-US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2517E51-55D4-8F4D-81BB-ADC9E5D50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7005"/>
            <a:ext cx="6919969" cy="435133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211E6B3-2B9A-6D44-9FC5-E376227749E7}"/>
              </a:ext>
            </a:extLst>
          </p:cNvPr>
          <p:cNvSpPr/>
          <p:nvPr/>
        </p:nvSpPr>
        <p:spPr>
          <a:xfrm>
            <a:off x="685800" y="5209308"/>
            <a:ext cx="8343900" cy="8943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8284625-A629-4940-B59E-3833C4AC7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484" y="5076102"/>
            <a:ext cx="4393324" cy="162467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D3C868D-B379-F443-BF44-792CDDBB6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550" y="5608708"/>
            <a:ext cx="108681" cy="13041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1FDB9C1-E9E0-F94D-A22D-3E62C417B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550" y="5973202"/>
            <a:ext cx="108681" cy="13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33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B2774-EE9E-C146-9DD2-8BDDF98F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  <a:endParaRPr lang="en-US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2517E51-55D4-8F4D-81BB-ADC9E5D50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7005"/>
            <a:ext cx="6919969" cy="435133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211E6B3-2B9A-6D44-9FC5-E376227749E7}"/>
              </a:ext>
            </a:extLst>
          </p:cNvPr>
          <p:cNvSpPr/>
          <p:nvPr/>
        </p:nvSpPr>
        <p:spPr>
          <a:xfrm>
            <a:off x="685800" y="5209308"/>
            <a:ext cx="8343900" cy="8943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8284625-A629-4940-B59E-3833C4AC7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484" y="5076102"/>
            <a:ext cx="4393324" cy="162467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1FDB9C1-E9E0-F94D-A22D-3E62C417B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550" y="5973202"/>
            <a:ext cx="108681" cy="13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52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B2774-EE9E-C146-9DD2-8BDDF98F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  <a:endParaRPr lang="en-US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2517E51-55D4-8F4D-81BB-ADC9E5D50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7005"/>
            <a:ext cx="6919969" cy="435133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211E6B3-2B9A-6D44-9FC5-E376227749E7}"/>
              </a:ext>
            </a:extLst>
          </p:cNvPr>
          <p:cNvSpPr/>
          <p:nvPr/>
        </p:nvSpPr>
        <p:spPr>
          <a:xfrm>
            <a:off x="685800" y="5209308"/>
            <a:ext cx="8343900" cy="8943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8284625-A629-4940-B59E-3833C4AC7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484" y="5076102"/>
            <a:ext cx="4393324" cy="162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88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B2774-EE9E-C146-9DD2-8BDDF98F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  <a:endParaRPr lang="en-US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2517E51-55D4-8F4D-81BB-ADC9E5D50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7005"/>
            <a:ext cx="6919969" cy="435133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0AA176B-4381-504D-BB49-6719C5A0ABA6}"/>
              </a:ext>
            </a:extLst>
          </p:cNvPr>
          <p:cNvSpPr txBox="1"/>
          <p:nvPr/>
        </p:nvSpPr>
        <p:spPr>
          <a:xfrm>
            <a:off x="838200" y="5788343"/>
            <a:ext cx="685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 simplicity reasons, would need to handle a partially spent output.</a:t>
            </a:r>
          </a:p>
          <a:p>
            <a:r>
              <a:rPr lang="en-US" sz="1600" dirty="0"/>
              <a:t>For more details, refer to the master solution (interesting note on becoming rich)</a:t>
            </a:r>
          </a:p>
        </p:txBody>
      </p:sp>
    </p:spTree>
    <p:extLst>
      <p:ext uri="{BB962C8B-B14F-4D97-AF65-F5344CB8AC3E}">
        <p14:creationId xmlns:p14="http://schemas.microsoft.com/office/powerpoint/2010/main" val="168829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6B0F33-2845-C342-BF75-E7AF9D1DC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6FC488A-0560-7848-B786-5826601E3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34" y="1289844"/>
            <a:ext cx="9029700" cy="54229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0CCC7504-FB00-B649-A2CB-E67A5B012DE9}"/>
              </a:ext>
            </a:extLst>
          </p:cNvPr>
          <p:cNvSpPr/>
          <p:nvPr/>
        </p:nvSpPr>
        <p:spPr>
          <a:xfrm>
            <a:off x="838200" y="5843752"/>
            <a:ext cx="8726214" cy="8689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68D166E-6D25-324B-8A72-F0FE7D9AF75D}"/>
              </a:ext>
            </a:extLst>
          </p:cNvPr>
          <p:cNvSpPr txBox="1"/>
          <p:nvPr/>
        </p:nvSpPr>
        <p:spPr>
          <a:xfrm>
            <a:off x="9044657" y="5286214"/>
            <a:ext cx="2702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Quorums: 7 Work: 3 Load: 3/7</a:t>
            </a: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FEB6D834-D176-CF45-AAB4-F8CE8CAB4960}"/>
              </a:ext>
            </a:extLst>
          </p:cNvPr>
          <p:cNvCxnSpPr>
            <a:cxnSpLocks/>
          </p:cNvCxnSpPr>
          <p:nvPr/>
        </p:nvCxnSpPr>
        <p:spPr>
          <a:xfrm flipV="1">
            <a:off x="4095575" y="3962400"/>
            <a:ext cx="1376970" cy="81980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0B8D458F-2FE6-6D4C-9F3C-905ED0B9F1C1}"/>
              </a:ext>
            </a:extLst>
          </p:cNvPr>
          <p:cNvCxnSpPr>
            <a:cxnSpLocks/>
          </p:cNvCxnSpPr>
          <p:nvPr/>
        </p:nvCxnSpPr>
        <p:spPr>
          <a:xfrm>
            <a:off x="4095575" y="4782208"/>
            <a:ext cx="18594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CBFCBCFA-8600-EF41-9C13-38E82637F0FB}"/>
              </a:ext>
            </a:extLst>
          </p:cNvPr>
          <p:cNvCxnSpPr>
            <a:cxnSpLocks/>
          </p:cNvCxnSpPr>
          <p:nvPr/>
        </p:nvCxnSpPr>
        <p:spPr>
          <a:xfrm flipV="1">
            <a:off x="4095575" y="3160248"/>
            <a:ext cx="929727" cy="162196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93C2368C-41EB-074B-932D-3CB11052E91A}"/>
              </a:ext>
            </a:extLst>
          </p:cNvPr>
          <p:cNvCxnSpPr>
            <a:cxnSpLocks/>
          </p:cNvCxnSpPr>
          <p:nvPr/>
        </p:nvCxnSpPr>
        <p:spPr>
          <a:xfrm flipH="1" flipV="1">
            <a:off x="5025302" y="3160248"/>
            <a:ext cx="929728" cy="162196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326D3604-1C0D-B14C-8D1E-A6EE648D67E9}"/>
              </a:ext>
            </a:extLst>
          </p:cNvPr>
          <p:cNvCxnSpPr>
            <a:cxnSpLocks/>
          </p:cNvCxnSpPr>
          <p:nvPr/>
        </p:nvCxnSpPr>
        <p:spPr>
          <a:xfrm flipV="1">
            <a:off x="5025302" y="3160248"/>
            <a:ext cx="0" cy="162196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90E91D24-CAE8-DA4F-A222-1AA0736A47AC}"/>
              </a:ext>
            </a:extLst>
          </p:cNvPr>
          <p:cNvCxnSpPr>
            <a:cxnSpLocks/>
          </p:cNvCxnSpPr>
          <p:nvPr/>
        </p:nvCxnSpPr>
        <p:spPr>
          <a:xfrm flipH="1" flipV="1">
            <a:off x="4560438" y="4001294"/>
            <a:ext cx="1394592" cy="78091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ng 30">
            <a:extLst>
              <a:ext uri="{FF2B5EF4-FFF2-40B4-BE49-F238E27FC236}">
                <a16:creationId xmlns:a16="http://schemas.microsoft.com/office/drawing/2014/main" id="{AFB475CE-B876-1749-A8FC-6FB52E986A86}"/>
              </a:ext>
            </a:extLst>
          </p:cNvPr>
          <p:cNvSpPr/>
          <p:nvPr/>
        </p:nvSpPr>
        <p:spPr>
          <a:xfrm>
            <a:off x="4447724" y="3687416"/>
            <a:ext cx="1128128" cy="1106769"/>
          </a:xfrm>
          <a:prstGeom prst="donut">
            <a:avLst>
              <a:gd name="adj" fmla="val 570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50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901E5-A4E0-BA49-99B9-515FE6C6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4191BAD-B6DE-7B4B-BE5E-AAD7E4880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121"/>
          <a:stretch/>
        </p:blipFill>
        <p:spPr>
          <a:xfrm>
            <a:off x="838200" y="1453243"/>
            <a:ext cx="7655943" cy="472372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92F7B1C-CE34-E044-9C30-CBEEBBD65CB5}"/>
              </a:ext>
            </a:extLst>
          </p:cNvPr>
          <p:cNvSpPr txBox="1"/>
          <p:nvPr/>
        </p:nvSpPr>
        <p:spPr>
          <a:xfrm>
            <a:off x="7298872" y="5530632"/>
            <a:ext cx="47475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Transactions are instantly finalized, so large</a:t>
            </a:r>
          </a:p>
          <a:p>
            <a:r>
              <a:rPr lang="en-US" dirty="0"/>
              <a:t>      confirmation delay of blockchain is irrelevant.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Parties do not have to pay transaction fee for </a:t>
            </a:r>
          </a:p>
          <a:p>
            <a:r>
              <a:rPr lang="en-US" dirty="0"/>
              <a:t>      every transaction.</a:t>
            </a:r>
          </a:p>
        </p:txBody>
      </p:sp>
    </p:spTree>
    <p:extLst>
      <p:ext uri="{BB962C8B-B14F-4D97-AF65-F5344CB8AC3E}">
        <p14:creationId xmlns:p14="http://schemas.microsoft.com/office/powerpoint/2010/main" val="103888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901E5-A4E0-BA49-99B9-515FE6C6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4191BAD-B6DE-7B4B-BE5E-AAD7E4880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121"/>
          <a:stretch/>
        </p:blipFill>
        <p:spPr>
          <a:xfrm>
            <a:off x="838200" y="1453243"/>
            <a:ext cx="7655943" cy="472372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32EF94F-98BE-584A-B7D8-92FB76131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819775"/>
            <a:ext cx="7655943" cy="5715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5195A15-512C-BF4B-A495-16F36311FAD4}"/>
              </a:ext>
            </a:extLst>
          </p:cNvPr>
          <p:cNvSpPr txBox="1"/>
          <p:nvPr/>
        </p:nvSpPr>
        <p:spPr>
          <a:xfrm>
            <a:off x="7648858" y="5715298"/>
            <a:ext cx="4220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needing B’s signature, A could just</a:t>
            </a:r>
          </a:p>
          <a:p>
            <a:r>
              <a:rPr lang="en-US" dirty="0"/>
              <a:t> transfer the whole shared output to itself before the </a:t>
            </a:r>
            <a:r>
              <a:rPr lang="en-US" dirty="0" err="1"/>
              <a:t>timelock</a:t>
            </a:r>
            <a:r>
              <a:rPr lang="en-US" dirty="0"/>
              <a:t> expires</a:t>
            </a:r>
          </a:p>
        </p:txBody>
      </p:sp>
    </p:spTree>
    <p:extLst>
      <p:ext uri="{BB962C8B-B14F-4D97-AF65-F5344CB8AC3E}">
        <p14:creationId xmlns:p14="http://schemas.microsoft.com/office/powerpoint/2010/main" val="302919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41F35-9A7D-9144-8621-732E09571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02C5C28-2DCA-2B47-B82E-F60FAB7C2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017000" cy="2108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C14DD9-855D-2C4F-A8B4-1D2DC8A1E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3623733"/>
            <a:ext cx="7399868" cy="256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4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FCC5D-F86F-F145-B892-F881A96C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Memory management and virtual memory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0D179-195C-684C-B878-E28B08D15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Allocate memory for every process. Memory allocation should be efficient and memory should be fast to access.</a:t>
            </a:r>
          </a:p>
        </p:txBody>
      </p:sp>
    </p:spTree>
    <p:extLst>
      <p:ext uri="{BB962C8B-B14F-4D97-AF65-F5344CB8AC3E}">
        <p14:creationId xmlns:p14="http://schemas.microsoft.com/office/powerpoint/2010/main" val="1853212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0B478-2512-5147-9A3F-8D86914A2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Partitioned Memory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01F54C7-2550-F14A-84AC-0B0651054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6913"/>
            <a:ext cx="6706663" cy="475161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04394E9-1478-1345-924C-95536E34E2E4}"/>
              </a:ext>
            </a:extLst>
          </p:cNvPr>
          <p:cNvSpPr txBox="1"/>
          <p:nvPr/>
        </p:nvSpPr>
        <p:spPr>
          <a:xfrm>
            <a:off x="7544863" y="556216"/>
            <a:ext cx="43749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Issue: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Addresses are not known</a:t>
            </a:r>
          </a:p>
          <a:p>
            <a:r>
              <a:rPr lang="en-US" sz="2400" dirty="0">
                <a:solidFill>
                  <a:srgbClr val="FF0000"/>
                </a:solidFill>
              </a:rPr>
              <a:t>until load time.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Solution: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</a:rPr>
              <a:t>Code is completely position-independent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</a:rPr>
              <a:t>Relocation register maps compiled addresses to physical addresses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Issue: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Only continuous memory regions per process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external fragmentation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no memory sharing between processes</a:t>
            </a:r>
          </a:p>
        </p:txBody>
      </p:sp>
    </p:spTree>
    <p:extLst>
      <p:ext uri="{BB962C8B-B14F-4D97-AF65-F5344CB8AC3E}">
        <p14:creationId xmlns:p14="http://schemas.microsoft.com/office/powerpoint/2010/main" val="81816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BF545-18C3-864F-8FCA-7D333290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Segmentation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A5FBF4-824D-1540-BE9D-94A35EDDD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not only one address range per process, but multiple segments.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DA7745A-2BD4-474A-ADD9-89BDFB6F09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3" t="16191" b="-1"/>
          <a:stretch/>
        </p:blipFill>
        <p:spPr>
          <a:xfrm>
            <a:off x="838200" y="2376033"/>
            <a:ext cx="6869894" cy="4351339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B870F46-7B1E-0047-9827-21052CB20230}"/>
              </a:ext>
            </a:extLst>
          </p:cNvPr>
          <p:cNvSpPr/>
          <p:nvPr/>
        </p:nvSpPr>
        <p:spPr>
          <a:xfrm>
            <a:off x="424543" y="2253343"/>
            <a:ext cx="620486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44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DEEC84-7289-3F4E-9455-9B447890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Segmentation 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B48B86-367A-0641-9919-FA66DAE3F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Segment table – each entry has:</a:t>
            </a:r>
          </a:p>
          <a:p>
            <a:pPr lvl="1"/>
            <a:r>
              <a:rPr lang="en-US" dirty="0"/>
              <a:t>base </a:t>
            </a:r>
          </a:p>
          <a:p>
            <a:pPr lvl="1"/>
            <a:r>
              <a:rPr lang="en-US" dirty="0"/>
              <a:t>limit</a:t>
            </a:r>
          </a:p>
          <a:p>
            <a:r>
              <a:rPr lang="en-US" dirty="0"/>
              <a:t>Segment-table base register</a:t>
            </a:r>
          </a:p>
          <a:p>
            <a:pPr lvl="1"/>
            <a:r>
              <a:rPr lang="en-US" dirty="0"/>
              <a:t>current segment table location in memory</a:t>
            </a:r>
          </a:p>
          <a:p>
            <a:r>
              <a:rPr lang="en-US" dirty="0"/>
              <a:t>Segment-table length register</a:t>
            </a:r>
          </a:p>
          <a:p>
            <a:pPr lvl="1"/>
            <a:r>
              <a:rPr lang="en-US" dirty="0"/>
              <a:t>current size of segment table</a:t>
            </a:r>
          </a:p>
          <a:p>
            <a:r>
              <a:rPr lang="en-US" dirty="0"/>
              <a:t>Summary: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Segments can be shared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Fast context switches (only reload segment table registers)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external fragmentation still a problem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13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1CFFB-9541-374E-8962-939E4B53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Paging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06338A-1B23-3744-812C-023A5B2A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Divides physical memory into fixed size frames</a:t>
            </a:r>
          </a:p>
          <a:p>
            <a:r>
              <a:rPr lang="en-US" dirty="0"/>
              <a:t>Divides virtual memory into pages of same size</a:t>
            </a:r>
          </a:p>
          <a:p>
            <a:r>
              <a:rPr lang="en-US" dirty="0"/>
              <a:t>uses page table to do mapping from virtual to physical memory</a:t>
            </a:r>
          </a:p>
          <a:p>
            <a:r>
              <a:rPr lang="en-US" dirty="0">
                <a:solidFill>
                  <a:schemeClr val="accent6"/>
                </a:solidFill>
              </a:rPr>
              <a:t>Solves external fragmentation problem – process can always fit if there is available free memory</a:t>
            </a:r>
          </a:p>
        </p:txBody>
      </p:sp>
    </p:spTree>
    <p:extLst>
      <p:ext uri="{BB962C8B-B14F-4D97-AF65-F5344CB8AC3E}">
        <p14:creationId xmlns:p14="http://schemas.microsoft.com/office/powerpoint/2010/main" val="3356028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E3378-D6FD-6E4D-A2C9-4EB6E5722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Different Page Tables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0608D5-A36F-BD47-8921-58B1A6D56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page table	</a:t>
            </a:r>
          </a:p>
          <a:p>
            <a:pPr lvl="1"/>
            <a:r>
              <a:rPr lang="en-US" dirty="0"/>
              <a:t>array of physical page numbers indexed by virtual pages numbers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grows in size with memory</a:t>
            </a:r>
          </a:p>
          <a:p>
            <a:r>
              <a:rPr lang="en-US" dirty="0"/>
              <a:t>Hierarchical page table</a:t>
            </a:r>
          </a:p>
          <a:p>
            <a:pPr lvl="1"/>
            <a:r>
              <a:rPr lang="en-US" dirty="0"/>
              <a:t>organized in multiple layers, each translating different part of virtual address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898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9E19A4-A4D6-554D-8AEE-DCCFB5FAB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x86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F459EC2-1C8C-EC4F-99F5-9D6ABC0B1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2087"/>
            <a:ext cx="677804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9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B6E9F-2AAC-464C-9EC5-B63F73C9C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C8DDF9C-FF28-0B48-96B2-617E4FF5E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34" y="1289844"/>
            <a:ext cx="9029700" cy="54229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EF9ED80-9809-744B-A1C1-8A1139965F5E}"/>
              </a:ext>
            </a:extLst>
          </p:cNvPr>
          <p:cNvSpPr txBox="1"/>
          <p:nvPr/>
        </p:nvSpPr>
        <p:spPr>
          <a:xfrm>
            <a:off x="9044657" y="5286214"/>
            <a:ext cx="2702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Quorums: 7 Work: 3 Load: 3/7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C4C5ACA-433F-3145-B6A4-D68E82F25FBD}"/>
              </a:ext>
            </a:extLst>
          </p:cNvPr>
          <p:cNvSpPr txBox="1"/>
          <p:nvPr/>
        </p:nvSpPr>
        <p:spPr>
          <a:xfrm>
            <a:off x="9044657" y="5780782"/>
            <a:ext cx="3023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Resilience: 2, because every </a:t>
            </a:r>
          </a:p>
          <a:p>
            <a:r>
              <a:rPr lang="en-US" sz="1600" dirty="0"/>
              <a:t>node is in 3 quorums, so two </a:t>
            </a:r>
          </a:p>
          <a:p>
            <a:r>
              <a:rPr lang="en-US" sz="1600" dirty="0"/>
              <a:t>nodes can be contained in at most 2*3 quorums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F843C7-4FAD-7741-B2C7-E67798248683}"/>
              </a:ext>
            </a:extLst>
          </p:cNvPr>
          <p:cNvSpPr/>
          <p:nvPr/>
        </p:nvSpPr>
        <p:spPr>
          <a:xfrm>
            <a:off x="4940986" y="4178986"/>
            <a:ext cx="143819" cy="14587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4ABBAA-E226-F342-8E70-BFA5DE21C268}"/>
              </a:ext>
            </a:extLst>
          </p:cNvPr>
          <p:cNvSpPr/>
          <p:nvPr/>
        </p:nvSpPr>
        <p:spPr>
          <a:xfrm>
            <a:off x="5402305" y="3890585"/>
            <a:ext cx="143819" cy="14587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3C933F-B27C-3F4A-A4B9-DBAE50016CFE}"/>
              </a:ext>
            </a:extLst>
          </p:cNvPr>
          <p:cNvSpPr/>
          <p:nvPr/>
        </p:nvSpPr>
        <p:spPr>
          <a:xfrm>
            <a:off x="4003140" y="4731436"/>
            <a:ext cx="143819" cy="14587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7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55323-7275-8D4B-9F93-7CD25AE8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/>
              <a:t>Copy on write (COW)</a:t>
            </a:r>
            <a:endParaRPr lang="en-US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B03D69-50E7-844F-B5D6-DCFBB7731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Have shared memory until one process writes to memory, then copy it</a:t>
            </a:r>
          </a:p>
          <a:p>
            <a:pPr lvl="1"/>
            <a:r>
              <a:rPr lang="en-US"/>
              <a:t>How: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forking process, change rights of both processes to READONLY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if one process tries write to memory, copy page and add it to childs page table as WRITEABLE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mark page in parent’s page table as WRITEABLE</a:t>
            </a:r>
          </a:p>
          <a:p>
            <a:r>
              <a:rPr lang="en-US">
                <a:solidFill>
                  <a:schemeClr val="accent6"/>
                </a:solidFill>
              </a:rPr>
              <a:t>makes fork much faster, since you don’t need to copy whole address space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901F11-C66A-9E4E-9C39-42EC47395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00" y="292044"/>
            <a:ext cx="3213100" cy="139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11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6F8DF-83A5-8A48-BF41-551C56C43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Cache types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9156E7-8C14-CD47-92E1-E60A9D1AB584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838200" y="1453243"/>
            <a:ext cx="10515600" cy="4678000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virtually indexed, virtually tagged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suffers from homonyms, because same virtual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address can mean different physical address in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different processes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address-space tags can prevent that by adding to a cache line which address space it belongs to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fast</a:t>
            </a:r>
          </a:p>
          <a:p>
            <a:r>
              <a:rPr lang="en-US" dirty="0"/>
              <a:t>physically indexed, physically tagged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good for context switches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slow, since address needs to be translated before lookup</a:t>
            </a:r>
          </a:p>
          <a:p>
            <a:r>
              <a:rPr lang="en-US" dirty="0"/>
              <a:t>virtually indexed, physically tagged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good if it works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complicated</a:t>
            </a:r>
          </a:p>
          <a:p>
            <a:r>
              <a:rPr lang="en-US" dirty="0"/>
              <a:t>physically indexed, virtually tagged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not really useful</a:t>
            </a:r>
          </a:p>
          <a:p>
            <a:pPr lvl="1"/>
            <a:endParaRPr lang="en-US" dirty="0"/>
          </a:p>
        </p:txBody>
      </p:sp>
      <p:pic>
        <p:nvPicPr>
          <p:cNvPr id="1026" name="Picture 2" descr="/var/folders/yz/68mgyq3n56ngt7vhk53589t40000gn/T/com.microsoft.Powerpoint/WebArchiveCopyPasteTempFiles/Image174.gif">
            <a:extLst>
              <a:ext uri="{FF2B5EF4-FFF2-40B4-BE49-F238E27FC236}">
                <a16:creationId xmlns:a16="http://schemas.microsoft.com/office/drawing/2014/main" id="{2543C462-502C-C945-9D79-22D3F826E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81" y="569459"/>
            <a:ext cx="4370503" cy="224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240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9F889-8482-DC4F-8DD9-79587256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Demand paging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7A6717-9F1A-B749-9202-3F6BC3069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only page in page into main memory when needed.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0681E66-1100-264D-B5CE-2397498AC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34" y="2238375"/>
            <a:ext cx="7391400" cy="42545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B342A7EC-67C3-5C41-A376-A2D291E139F7}"/>
              </a:ext>
            </a:extLst>
          </p:cNvPr>
          <p:cNvSpPr/>
          <p:nvPr/>
        </p:nvSpPr>
        <p:spPr>
          <a:xfrm>
            <a:off x="1215025" y="3144033"/>
            <a:ext cx="7265096" cy="538619"/>
          </a:xfrm>
          <a:prstGeom prst="rect">
            <a:avLst/>
          </a:prstGeom>
          <a:solidFill>
            <a:srgbClr val="F2958E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E3DB040-BC6A-1C4D-B7CC-079CE0A3EDBB}"/>
              </a:ext>
            </a:extLst>
          </p:cNvPr>
          <p:cNvSpPr/>
          <p:nvPr/>
        </p:nvSpPr>
        <p:spPr>
          <a:xfrm>
            <a:off x="1215025" y="3682651"/>
            <a:ext cx="7265096" cy="951131"/>
          </a:xfrm>
          <a:prstGeom prst="rect">
            <a:avLst/>
          </a:prstGeom>
          <a:solidFill>
            <a:srgbClr val="F2958E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7FE46CC-BC43-6D4F-843D-C3EFCF7E85A3}"/>
              </a:ext>
            </a:extLst>
          </p:cNvPr>
          <p:cNvSpPr/>
          <p:nvPr/>
        </p:nvSpPr>
        <p:spPr>
          <a:xfrm>
            <a:off x="1215025" y="4633783"/>
            <a:ext cx="7265096" cy="1000604"/>
          </a:xfrm>
          <a:prstGeom prst="rect">
            <a:avLst/>
          </a:prstGeom>
          <a:solidFill>
            <a:srgbClr val="F2958E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B6E57C1-BDB2-E243-A5DE-C7D4701A29B0}"/>
              </a:ext>
            </a:extLst>
          </p:cNvPr>
          <p:cNvSpPr/>
          <p:nvPr/>
        </p:nvSpPr>
        <p:spPr>
          <a:xfrm>
            <a:off x="1215025" y="5617982"/>
            <a:ext cx="7265096" cy="815039"/>
          </a:xfrm>
          <a:prstGeom prst="rect">
            <a:avLst/>
          </a:prstGeom>
          <a:solidFill>
            <a:srgbClr val="F2958E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2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C0EBC5-EF8B-8A47-81C7-9042308A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Page replacement strategies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B758F9-9BB2-9B43-9C4D-8904EC98C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How does 				  actually work? </a:t>
            </a:r>
          </a:p>
          <a:p>
            <a:r>
              <a:rPr lang="en-US" dirty="0"/>
              <a:t>optimal page replacement: take page that won’t be used for the longest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gives optimal performance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not feasible in practice, since we do not know page accesses in advance</a:t>
            </a:r>
          </a:p>
          <a:p>
            <a:r>
              <a:rPr lang="en-US" dirty="0"/>
              <a:t>FIFO page replacement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easy to implement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does not give good performance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Beladys</a:t>
            </a:r>
            <a:r>
              <a:rPr lang="en-US" dirty="0">
                <a:solidFill>
                  <a:srgbClr val="FF0000"/>
                </a:solidFill>
              </a:rPr>
              <a:t> anomaly</a:t>
            </a:r>
          </a:p>
          <a:p>
            <a:pPr lvl="1"/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FD05BFC-18A6-FB4F-8414-10C4796505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714" b="-4533"/>
          <a:stretch/>
        </p:blipFill>
        <p:spPr>
          <a:xfrm>
            <a:off x="2649416" y="2283557"/>
            <a:ext cx="2977661" cy="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9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B89E6-1CCB-2B48-A341-2279B201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Page replacement strategies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81F9FA-CB9F-2F46-AEC0-AE5172CA0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Least recently used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good performance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hard to implement, OS usually gets informed about page faults, but not every memory access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chance replacement – approximation to least recently used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Idea: every time a page gets referenced, a “referenced” bit gets set to true (does not tell when exactly it got referenced, just that it got referenced recently). When looking for a victim page, iterate through all pages and set all true referenced bits to false. Take the first one that has “referenced = false” 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approximation to LRU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hardware sometimes provides referenced bit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we can have better approximation</a:t>
            </a:r>
          </a:p>
        </p:txBody>
      </p:sp>
    </p:spTree>
    <p:extLst>
      <p:ext uri="{BB962C8B-B14F-4D97-AF65-F5344CB8AC3E}">
        <p14:creationId xmlns:p14="http://schemas.microsoft.com/office/powerpoint/2010/main" val="304077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BF4241-89F3-A948-8977-35752A7E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Allocating Pages between processes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8E8C3B-701D-2E4D-9A5A-45E17A9D4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page allocation: OS selects page replacement from set of all pages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each process needs minimum number of pages</a:t>
            </a:r>
          </a:p>
          <a:p>
            <a:r>
              <a:rPr lang="en-US" dirty="0"/>
              <a:t>Local page allocation: OS selects page replacement from current faulting process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works</a:t>
            </a:r>
          </a:p>
          <a:p>
            <a:pPr lvl="1"/>
            <a:r>
              <a:rPr lang="en-US" dirty="0"/>
              <a:t>Question here: how many pages get allocated per process?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9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49BC1-D5A1-BC4C-9AC9-C09991934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297A98-0B7D-E34D-89EA-6FAE061B9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set: set of pages accessed by a process during a fixed time window</a:t>
            </a:r>
          </a:p>
          <a:p>
            <a:r>
              <a:rPr lang="en-US" dirty="0"/>
              <a:t>Working set size: size of working set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Thrashing: Working set size a lot bigger than size of physical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348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774E08-AE4C-5C4A-A778-4646CFE3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set estimation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0936C20-C040-E948-BDDB-501F64858EFB}"/>
              </a:ext>
            </a:extLst>
          </p:cNvPr>
          <p:cNvSpPr/>
          <p:nvPr/>
        </p:nvSpPr>
        <p:spPr>
          <a:xfrm>
            <a:off x="1615858" y="3043825"/>
            <a:ext cx="363254" cy="2880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329194A-545F-B146-B261-80F81E6DB73D}"/>
              </a:ext>
            </a:extLst>
          </p:cNvPr>
          <p:cNvSpPr/>
          <p:nvPr/>
        </p:nvSpPr>
        <p:spPr>
          <a:xfrm>
            <a:off x="2068883" y="3043825"/>
            <a:ext cx="363254" cy="2880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622CA3E-9A0F-2243-80B8-21738217D471}"/>
              </a:ext>
            </a:extLst>
          </p:cNvPr>
          <p:cNvSpPr/>
          <p:nvPr/>
        </p:nvSpPr>
        <p:spPr>
          <a:xfrm>
            <a:off x="2521908" y="3043825"/>
            <a:ext cx="363254" cy="2880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8595834-F665-8340-9380-083D941B1CC6}"/>
              </a:ext>
            </a:extLst>
          </p:cNvPr>
          <p:cNvSpPr/>
          <p:nvPr/>
        </p:nvSpPr>
        <p:spPr>
          <a:xfrm>
            <a:off x="2974933" y="3043825"/>
            <a:ext cx="363254" cy="2880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ADA05D6E-8882-454F-B751-79776A90E2A3}"/>
              </a:ext>
            </a:extLst>
          </p:cNvPr>
          <p:cNvSpPr/>
          <p:nvPr/>
        </p:nvSpPr>
        <p:spPr>
          <a:xfrm rot="16200000">
            <a:off x="2327755" y="1757817"/>
            <a:ext cx="363254" cy="1657615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4B5BF15-5E0C-2B4E-B55E-AB2BED178C18}"/>
                  </a:ext>
                </a:extLst>
              </p:cNvPr>
              <p:cNvSpPr txBox="1"/>
              <p:nvPr/>
            </p:nvSpPr>
            <p:spPr>
              <a:xfrm>
                <a:off x="2318679" y="2129424"/>
                <a:ext cx="810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4B5BF15-5E0C-2B4E-B55E-AB2BED178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679" y="2129424"/>
                <a:ext cx="81041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hteck 10">
            <a:extLst>
              <a:ext uri="{FF2B5EF4-FFF2-40B4-BE49-F238E27FC236}">
                <a16:creationId xmlns:a16="http://schemas.microsoft.com/office/drawing/2014/main" id="{241D9BAB-1A2C-8546-A7D7-86EE98C28BDB}"/>
              </a:ext>
            </a:extLst>
          </p:cNvPr>
          <p:cNvSpPr/>
          <p:nvPr/>
        </p:nvSpPr>
        <p:spPr>
          <a:xfrm>
            <a:off x="3427958" y="3043825"/>
            <a:ext cx="363254" cy="2880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id="{98B4B691-9E1D-584B-B9F4-B6A7703EFE14}"/>
              </a:ext>
            </a:extLst>
          </p:cNvPr>
          <p:cNvSpPr/>
          <p:nvPr/>
        </p:nvSpPr>
        <p:spPr>
          <a:xfrm rot="16200000">
            <a:off x="3392469" y="2369507"/>
            <a:ext cx="363255" cy="434235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5CFF5EE-719B-024E-AEF5-91C933063C79}"/>
                  </a:ext>
                </a:extLst>
              </p:cNvPr>
              <p:cNvSpPr txBox="1"/>
              <p:nvPr/>
            </p:nvSpPr>
            <p:spPr>
              <a:xfrm>
                <a:off x="3400819" y="3883069"/>
                <a:ext cx="3778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5CFF5EE-719B-024E-AEF5-91C933063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819" y="3883069"/>
                <a:ext cx="3778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04D4EB97-A911-0D4F-A704-CF1868282697}"/>
              </a:ext>
            </a:extLst>
          </p:cNvPr>
          <p:cNvSpPr/>
          <p:nvPr/>
        </p:nvSpPr>
        <p:spPr>
          <a:xfrm rot="5400000">
            <a:off x="2306876" y="2781820"/>
            <a:ext cx="363254" cy="1657615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CD9C6010-38EE-0B45-8667-BEC963640969}"/>
                  </a:ext>
                </a:extLst>
              </p:cNvPr>
              <p:cNvSpPr txBox="1"/>
              <p:nvPr/>
            </p:nvSpPr>
            <p:spPr>
              <a:xfrm>
                <a:off x="960285" y="3889332"/>
                <a:ext cx="25804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represents K*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timesteps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CD9C6010-38EE-0B45-8667-BEC963640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85" y="3889332"/>
                <a:ext cx="2580450" cy="646331"/>
              </a:xfrm>
              <a:prstGeom prst="rect">
                <a:avLst/>
              </a:prstGeom>
              <a:blipFill>
                <a:blip r:embed="rId4"/>
                <a:stretch>
                  <a:fillRect l="-1961" t="-1923" r="-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>
            <a:extLst>
              <a:ext uri="{FF2B5EF4-FFF2-40B4-BE49-F238E27FC236}">
                <a16:creationId xmlns:a16="http://schemas.microsoft.com/office/drawing/2014/main" id="{2F613D9E-7550-C34A-85D6-47468BC6FE11}"/>
              </a:ext>
            </a:extLst>
          </p:cNvPr>
          <p:cNvSpPr txBox="1"/>
          <p:nvPr/>
        </p:nvSpPr>
        <p:spPr>
          <a:xfrm>
            <a:off x="3436353" y="2082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699B4DF1-B738-3D44-8D81-E771CAFC6A22}"/>
              </a:ext>
            </a:extLst>
          </p:cNvPr>
          <p:cNvSpPr/>
          <p:nvPr/>
        </p:nvSpPr>
        <p:spPr>
          <a:xfrm rot="5400000">
            <a:off x="3352801" y="3421692"/>
            <a:ext cx="363255" cy="434235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506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774E08-AE4C-5C4A-A778-4646CFE3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set estimation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0936C20-C040-E948-BDDB-501F64858EFB}"/>
              </a:ext>
            </a:extLst>
          </p:cNvPr>
          <p:cNvSpPr/>
          <p:nvPr/>
        </p:nvSpPr>
        <p:spPr>
          <a:xfrm>
            <a:off x="1162836" y="2968668"/>
            <a:ext cx="363254" cy="2880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329194A-545F-B146-B261-80F81E6DB73D}"/>
              </a:ext>
            </a:extLst>
          </p:cNvPr>
          <p:cNvSpPr/>
          <p:nvPr/>
        </p:nvSpPr>
        <p:spPr>
          <a:xfrm>
            <a:off x="1615861" y="2968668"/>
            <a:ext cx="363254" cy="2880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622CA3E-9A0F-2243-80B8-21738217D471}"/>
              </a:ext>
            </a:extLst>
          </p:cNvPr>
          <p:cNvSpPr/>
          <p:nvPr/>
        </p:nvSpPr>
        <p:spPr>
          <a:xfrm>
            <a:off x="2068886" y="2968668"/>
            <a:ext cx="363254" cy="2880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8595834-F665-8340-9380-083D941B1CC6}"/>
              </a:ext>
            </a:extLst>
          </p:cNvPr>
          <p:cNvSpPr/>
          <p:nvPr/>
        </p:nvSpPr>
        <p:spPr>
          <a:xfrm>
            <a:off x="2521911" y="2968668"/>
            <a:ext cx="363254" cy="2880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41D9BAB-1A2C-8546-A7D7-86EE98C28BDB}"/>
              </a:ext>
            </a:extLst>
          </p:cNvPr>
          <p:cNvSpPr/>
          <p:nvPr/>
        </p:nvSpPr>
        <p:spPr>
          <a:xfrm>
            <a:off x="2974936" y="2968668"/>
            <a:ext cx="363254" cy="2880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3ADECDFB-BC82-A846-9CA3-0D367AAE9251}"/>
              </a:ext>
            </a:extLst>
          </p:cNvPr>
          <p:cNvSpPr/>
          <p:nvPr/>
        </p:nvSpPr>
        <p:spPr>
          <a:xfrm rot="16200000">
            <a:off x="2327755" y="1757817"/>
            <a:ext cx="363254" cy="1657615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4B940D62-92FF-9946-A5D5-D67142ECA24B}"/>
                  </a:ext>
                </a:extLst>
              </p:cNvPr>
              <p:cNvSpPr txBox="1"/>
              <p:nvPr/>
            </p:nvSpPr>
            <p:spPr>
              <a:xfrm>
                <a:off x="2318679" y="2129424"/>
                <a:ext cx="810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4B940D62-92FF-9946-A5D5-D67142ECA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679" y="2129424"/>
                <a:ext cx="81041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Geschweifte Klammer rechts 20">
            <a:extLst>
              <a:ext uri="{FF2B5EF4-FFF2-40B4-BE49-F238E27FC236}">
                <a16:creationId xmlns:a16="http://schemas.microsoft.com/office/drawing/2014/main" id="{5FDAD86D-F4FA-364D-B877-7DEEF83876A7}"/>
              </a:ext>
            </a:extLst>
          </p:cNvPr>
          <p:cNvSpPr/>
          <p:nvPr/>
        </p:nvSpPr>
        <p:spPr>
          <a:xfrm rot="16200000">
            <a:off x="3392469" y="2369507"/>
            <a:ext cx="363255" cy="434235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A28DE0C-280A-0541-8577-F4FC13A788DA}"/>
                  </a:ext>
                </a:extLst>
              </p:cNvPr>
              <p:cNvSpPr txBox="1"/>
              <p:nvPr/>
            </p:nvSpPr>
            <p:spPr>
              <a:xfrm>
                <a:off x="3400819" y="3883069"/>
                <a:ext cx="3778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A28DE0C-280A-0541-8577-F4FC13A78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819" y="3883069"/>
                <a:ext cx="3778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Geschweifte Klammer rechts 22">
            <a:extLst>
              <a:ext uri="{FF2B5EF4-FFF2-40B4-BE49-F238E27FC236}">
                <a16:creationId xmlns:a16="http://schemas.microsoft.com/office/drawing/2014/main" id="{765ECC6B-BD1E-8541-9339-554C8D9CAD8E}"/>
              </a:ext>
            </a:extLst>
          </p:cNvPr>
          <p:cNvSpPr/>
          <p:nvPr/>
        </p:nvSpPr>
        <p:spPr>
          <a:xfrm rot="5400000">
            <a:off x="2306876" y="2781820"/>
            <a:ext cx="363254" cy="1657615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C4895ED7-F68D-6748-A539-4D49D3914840}"/>
                  </a:ext>
                </a:extLst>
              </p:cNvPr>
              <p:cNvSpPr txBox="1"/>
              <p:nvPr/>
            </p:nvSpPr>
            <p:spPr>
              <a:xfrm>
                <a:off x="960285" y="3889332"/>
                <a:ext cx="25804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represents K*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timesteps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C4895ED7-F68D-6748-A539-4D49D3914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85" y="3889332"/>
                <a:ext cx="2580450" cy="646331"/>
              </a:xfrm>
              <a:prstGeom prst="rect">
                <a:avLst/>
              </a:prstGeom>
              <a:blipFill>
                <a:blip r:embed="rId4"/>
                <a:stretch>
                  <a:fillRect l="-1961" t="-1923" r="-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feld 25">
            <a:extLst>
              <a:ext uri="{FF2B5EF4-FFF2-40B4-BE49-F238E27FC236}">
                <a16:creationId xmlns:a16="http://schemas.microsoft.com/office/drawing/2014/main" id="{19292BCA-0D9D-EE4E-AC57-E1360F4E5A52}"/>
              </a:ext>
            </a:extLst>
          </p:cNvPr>
          <p:cNvSpPr txBox="1"/>
          <p:nvPr/>
        </p:nvSpPr>
        <p:spPr>
          <a:xfrm>
            <a:off x="3436353" y="2082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Geschweifte Klammer rechts 26">
            <a:extLst>
              <a:ext uri="{FF2B5EF4-FFF2-40B4-BE49-F238E27FC236}">
                <a16:creationId xmlns:a16="http://schemas.microsoft.com/office/drawing/2014/main" id="{7314ADC9-8F63-CC4E-8C23-996F8B7734EC}"/>
              </a:ext>
            </a:extLst>
          </p:cNvPr>
          <p:cNvSpPr/>
          <p:nvPr/>
        </p:nvSpPr>
        <p:spPr>
          <a:xfrm rot="5400000">
            <a:off x="3352801" y="3421692"/>
            <a:ext cx="363255" cy="434235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969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774E08-AE4C-5C4A-A778-4646CFE3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set estimation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0936C20-C040-E948-BDDB-501F64858EFB}"/>
              </a:ext>
            </a:extLst>
          </p:cNvPr>
          <p:cNvSpPr/>
          <p:nvPr/>
        </p:nvSpPr>
        <p:spPr>
          <a:xfrm>
            <a:off x="1162836" y="2968668"/>
            <a:ext cx="363254" cy="2880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329194A-545F-B146-B261-80F81E6DB73D}"/>
              </a:ext>
            </a:extLst>
          </p:cNvPr>
          <p:cNvSpPr/>
          <p:nvPr/>
        </p:nvSpPr>
        <p:spPr>
          <a:xfrm>
            <a:off x="1615861" y="2968668"/>
            <a:ext cx="363254" cy="2880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622CA3E-9A0F-2243-80B8-21738217D471}"/>
              </a:ext>
            </a:extLst>
          </p:cNvPr>
          <p:cNvSpPr/>
          <p:nvPr/>
        </p:nvSpPr>
        <p:spPr>
          <a:xfrm>
            <a:off x="2068886" y="2968668"/>
            <a:ext cx="363254" cy="2880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8595834-F665-8340-9380-083D941B1CC6}"/>
              </a:ext>
            </a:extLst>
          </p:cNvPr>
          <p:cNvSpPr/>
          <p:nvPr/>
        </p:nvSpPr>
        <p:spPr>
          <a:xfrm>
            <a:off x="2521911" y="2968668"/>
            <a:ext cx="363254" cy="2880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41D9BAB-1A2C-8546-A7D7-86EE98C28BDB}"/>
              </a:ext>
            </a:extLst>
          </p:cNvPr>
          <p:cNvSpPr/>
          <p:nvPr/>
        </p:nvSpPr>
        <p:spPr>
          <a:xfrm>
            <a:off x="2974936" y="2968668"/>
            <a:ext cx="363254" cy="2880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6AE0CB8-7979-3E4B-B12C-2E8167AE8A5E}"/>
              </a:ext>
            </a:extLst>
          </p:cNvPr>
          <p:cNvSpPr/>
          <p:nvPr/>
        </p:nvSpPr>
        <p:spPr>
          <a:xfrm>
            <a:off x="3427961" y="2971799"/>
            <a:ext cx="363254" cy="2880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55E8C7B0-5E5F-C444-97AB-D25357D4E316}"/>
              </a:ext>
            </a:extLst>
          </p:cNvPr>
          <p:cNvSpPr/>
          <p:nvPr/>
        </p:nvSpPr>
        <p:spPr>
          <a:xfrm rot="16200000">
            <a:off x="2327755" y="1757817"/>
            <a:ext cx="363254" cy="1657615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CF3FC971-C2F8-6F41-AA8E-4518096B3E87}"/>
                  </a:ext>
                </a:extLst>
              </p:cNvPr>
              <p:cNvSpPr txBox="1"/>
              <p:nvPr/>
            </p:nvSpPr>
            <p:spPr>
              <a:xfrm>
                <a:off x="2318679" y="2129424"/>
                <a:ext cx="810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CF3FC971-C2F8-6F41-AA8E-4518096B3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679" y="2129424"/>
                <a:ext cx="81041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id="{C847A3F2-A8A2-B544-8F74-3310B95AE9E1}"/>
              </a:ext>
            </a:extLst>
          </p:cNvPr>
          <p:cNvSpPr/>
          <p:nvPr/>
        </p:nvSpPr>
        <p:spPr>
          <a:xfrm rot="16200000">
            <a:off x="3392469" y="2369507"/>
            <a:ext cx="363255" cy="434235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753DFB22-4638-0340-A5BA-BDE07427ECDC}"/>
              </a:ext>
            </a:extLst>
          </p:cNvPr>
          <p:cNvSpPr/>
          <p:nvPr/>
        </p:nvSpPr>
        <p:spPr>
          <a:xfrm rot="5400000">
            <a:off x="2543827" y="2544869"/>
            <a:ext cx="363254" cy="2131518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CEFB830-B80C-904A-BE8E-300CE4B8C18E}"/>
              </a:ext>
            </a:extLst>
          </p:cNvPr>
          <p:cNvSpPr txBox="1"/>
          <p:nvPr/>
        </p:nvSpPr>
        <p:spPr>
          <a:xfrm>
            <a:off x="1469701" y="3917515"/>
            <a:ext cx="2830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over all those bits, if at least one is 1, then add to working set 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16E913B-5533-6840-A73A-BC6959A9CB31}"/>
              </a:ext>
            </a:extLst>
          </p:cNvPr>
          <p:cNvSpPr txBox="1"/>
          <p:nvPr/>
        </p:nvSpPr>
        <p:spPr>
          <a:xfrm>
            <a:off x="3436353" y="2082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4363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2A52A-B4D6-2145-8598-22299DE8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1BE430B-7763-5A49-ADC5-E48922B0B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7271"/>
            <a:ext cx="9029700" cy="30607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686D80B-C7C5-594E-9481-B0002F7E14FE}"/>
              </a:ext>
            </a:extLst>
          </p:cNvPr>
          <p:cNvSpPr/>
          <p:nvPr/>
        </p:nvSpPr>
        <p:spPr>
          <a:xfrm>
            <a:off x="942109" y="3990109"/>
            <a:ext cx="9240982" cy="651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66267E4-49B8-744D-A896-F51F32DA9B7B}"/>
              </a:ext>
            </a:extLst>
          </p:cNvPr>
          <p:cNvSpPr txBox="1"/>
          <p:nvPr/>
        </p:nvSpPr>
        <p:spPr>
          <a:xfrm>
            <a:off x="1080655" y="4040624"/>
            <a:ext cx="10937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Idea: No matter which quorum gets accessed, exactly s nodes have to work. Therefore the sum of all loads should sum up to s (sum of access probabilities must sum to s if always s get accessed). To minimize the maximum element of a sum, set all elements to the average (balanced access strategy).</a:t>
            </a:r>
          </a:p>
        </p:txBody>
      </p:sp>
    </p:spTree>
    <p:extLst>
      <p:ext uri="{BB962C8B-B14F-4D97-AF65-F5344CB8AC3E}">
        <p14:creationId xmlns:p14="http://schemas.microsoft.com/office/powerpoint/2010/main" val="138181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C07B5-AB7A-424D-A835-0051FC56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set estimation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F876E79-E1B8-1C4C-A2BC-9E6D269531E4}"/>
              </a:ext>
            </a:extLst>
          </p:cNvPr>
          <p:cNvSpPr/>
          <p:nvPr/>
        </p:nvSpPr>
        <p:spPr>
          <a:xfrm>
            <a:off x="1615861" y="2968668"/>
            <a:ext cx="363254" cy="2880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353268B-9C3F-E04D-8477-FA3211E1158F}"/>
              </a:ext>
            </a:extLst>
          </p:cNvPr>
          <p:cNvSpPr/>
          <p:nvPr/>
        </p:nvSpPr>
        <p:spPr>
          <a:xfrm>
            <a:off x="2068886" y="2968668"/>
            <a:ext cx="363254" cy="2880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BF20679-DC74-684E-9502-E9EB7135408F}"/>
              </a:ext>
            </a:extLst>
          </p:cNvPr>
          <p:cNvSpPr/>
          <p:nvPr/>
        </p:nvSpPr>
        <p:spPr>
          <a:xfrm>
            <a:off x="2521911" y="2968668"/>
            <a:ext cx="363254" cy="2880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0E3DD48-35DD-E34D-B336-B146BCB82A5C}"/>
              </a:ext>
            </a:extLst>
          </p:cNvPr>
          <p:cNvSpPr/>
          <p:nvPr/>
        </p:nvSpPr>
        <p:spPr>
          <a:xfrm>
            <a:off x="2974936" y="2968668"/>
            <a:ext cx="363254" cy="2880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F448F08-8E1D-034A-A69A-3BCACC424DD2}"/>
              </a:ext>
            </a:extLst>
          </p:cNvPr>
          <p:cNvSpPr/>
          <p:nvPr/>
        </p:nvSpPr>
        <p:spPr>
          <a:xfrm>
            <a:off x="3427961" y="2971799"/>
            <a:ext cx="363254" cy="2880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85C1CAF-8220-F94C-9C6E-2A45BE1D27C2}"/>
              </a:ext>
            </a:extLst>
          </p:cNvPr>
          <p:cNvSpPr/>
          <p:nvPr/>
        </p:nvSpPr>
        <p:spPr>
          <a:xfrm>
            <a:off x="1615861" y="3341598"/>
            <a:ext cx="363254" cy="2880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0DBDE82-149A-1D43-9655-06611E442F0C}"/>
              </a:ext>
            </a:extLst>
          </p:cNvPr>
          <p:cNvSpPr/>
          <p:nvPr/>
        </p:nvSpPr>
        <p:spPr>
          <a:xfrm>
            <a:off x="2068886" y="3341598"/>
            <a:ext cx="363254" cy="2880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B50AD2E-C168-874E-BD16-D44DC0E46ED5}"/>
              </a:ext>
            </a:extLst>
          </p:cNvPr>
          <p:cNvSpPr/>
          <p:nvPr/>
        </p:nvSpPr>
        <p:spPr>
          <a:xfrm>
            <a:off x="2521911" y="3341598"/>
            <a:ext cx="363254" cy="2880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916CBB0-49B5-9A43-896F-EC496859EFFF}"/>
              </a:ext>
            </a:extLst>
          </p:cNvPr>
          <p:cNvSpPr/>
          <p:nvPr/>
        </p:nvSpPr>
        <p:spPr>
          <a:xfrm>
            <a:off x="2974936" y="3341598"/>
            <a:ext cx="363254" cy="2880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B97CCC8-62E4-6448-9C67-85B974DCA57F}"/>
              </a:ext>
            </a:extLst>
          </p:cNvPr>
          <p:cNvSpPr/>
          <p:nvPr/>
        </p:nvSpPr>
        <p:spPr>
          <a:xfrm>
            <a:off x="3427961" y="3344729"/>
            <a:ext cx="363254" cy="2880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4F91CAD-05C6-0644-B24C-49AE601F1B01}"/>
              </a:ext>
            </a:extLst>
          </p:cNvPr>
          <p:cNvSpPr/>
          <p:nvPr/>
        </p:nvSpPr>
        <p:spPr>
          <a:xfrm>
            <a:off x="1615861" y="3711397"/>
            <a:ext cx="363254" cy="2880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1C8BE7F-97BA-A240-93FC-737C5E9A6061}"/>
              </a:ext>
            </a:extLst>
          </p:cNvPr>
          <p:cNvSpPr/>
          <p:nvPr/>
        </p:nvSpPr>
        <p:spPr>
          <a:xfrm>
            <a:off x="2068886" y="3711397"/>
            <a:ext cx="363254" cy="2880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E5EA897-4450-AE4B-B0EB-27FDF7D795FC}"/>
              </a:ext>
            </a:extLst>
          </p:cNvPr>
          <p:cNvSpPr/>
          <p:nvPr/>
        </p:nvSpPr>
        <p:spPr>
          <a:xfrm>
            <a:off x="2521911" y="3711397"/>
            <a:ext cx="363254" cy="2880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307222F-81BE-774C-B10D-C5EC31A7B70F}"/>
              </a:ext>
            </a:extLst>
          </p:cNvPr>
          <p:cNvSpPr/>
          <p:nvPr/>
        </p:nvSpPr>
        <p:spPr>
          <a:xfrm>
            <a:off x="2974936" y="3711397"/>
            <a:ext cx="363254" cy="2880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B968654-509B-C548-A836-AC4D4E3A4EC6}"/>
              </a:ext>
            </a:extLst>
          </p:cNvPr>
          <p:cNvSpPr/>
          <p:nvPr/>
        </p:nvSpPr>
        <p:spPr>
          <a:xfrm>
            <a:off x="3427961" y="3714528"/>
            <a:ext cx="363254" cy="2880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22BAF2D-31BB-3342-AAEE-5EAD8B4D175E}"/>
              </a:ext>
            </a:extLst>
          </p:cNvPr>
          <p:cNvSpPr/>
          <p:nvPr/>
        </p:nvSpPr>
        <p:spPr>
          <a:xfrm>
            <a:off x="1632566" y="4081196"/>
            <a:ext cx="363254" cy="2880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66281D4-AC78-A443-B03C-C8E877AEA611}"/>
              </a:ext>
            </a:extLst>
          </p:cNvPr>
          <p:cNvSpPr/>
          <p:nvPr/>
        </p:nvSpPr>
        <p:spPr>
          <a:xfrm>
            <a:off x="2085591" y="4081196"/>
            <a:ext cx="363254" cy="2880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7050B23-75A9-E849-8896-FA371ECF18B1}"/>
              </a:ext>
            </a:extLst>
          </p:cNvPr>
          <p:cNvSpPr/>
          <p:nvPr/>
        </p:nvSpPr>
        <p:spPr>
          <a:xfrm>
            <a:off x="2538616" y="4081196"/>
            <a:ext cx="363254" cy="2880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D9BE50F-C5D4-DC4A-BFBF-ED013AC3882C}"/>
              </a:ext>
            </a:extLst>
          </p:cNvPr>
          <p:cNvSpPr/>
          <p:nvPr/>
        </p:nvSpPr>
        <p:spPr>
          <a:xfrm>
            <a:off x="2991641" y="4081196"/>
            <a:ext cx="363254" cy="2880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EA99089-C0B0-3944-B26E-613A66BA7C50}"/>
              </a:ext>
            </a:extLst>
          </p:cNvPr>
          <p:cNvSpPr/>
          <p:nvPr/>
        </p:nvSpPr>
        <p:spPr>
          <a:xfrm>
            <a:off x="3444666" y="4084327"/>
            <a:ext cx="363254" cy="2880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55AEEF2-FA07-8745-B8CC-0B9ECEA8B7F0}"/>
              </a:ext>
            </a:extLst>
          </p:cNvPr>
          <p:cNvSpPr/>
          <p:nvPr/>
        </p:nvSpPr>
        <p:spPr>
          <a:xfrm>
            <a:off x="1162836" y="2968668"/>
            <a:ext cx="363254" cy="2880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BD9134F-5859-BC41-9F52-C6EEE1392DDA}"/>
              </a:ext>
            </a:extLst>
          </p:cNvPr>
          <p:cNvSpPr/>
          <p:nvPr/>
        </p:nvSpPr>
        <p:spPr>
          <a:xfrm>
            <a:off x="1162836" y="3341598"/>
            <a:ext cx="363254" cy="2880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93CF361-BBBE-804D-8F4E-8ADFB4CB5A98}"/>
              </a:ext>
            </a:extLst>
          </p:cNvPr>
          <p:cNvSpPr/>
          <p:nvPr/>
        </p:nvSpPr>
        <p:spPr>
          <a:xfrm>
            <a:off x="1162836" y="3711397"/>
            <a:ext cx="363254" cy="2880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2CBD100-17E0-744F-A889-F834716509CF}"/>
              </a:ext>
            </a:extLst>
          </p:cNvPr>
          <p:cNvSpPr/>
          <p:nvPr/>
        </p:nvSpPr>
        <p:spPr>
          <a:xfrm>
            <a:off x="1162836" y="4081196"/>
            <a:ext cx="363254" cy="2880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5468034-4C35-CF47-BD92-9330F89FCE31}"/>
              </a:ext>
            </a:extLst>
          </p:cNvPr>
          <p:cNvCxnSpPr/>
          <p:nvPr/>
        </p:nvCxnSpPr>
        <p:spPr>
          <a:xfrm>
            <a:off x="4033381" y="3112717"/>
            <a:ext cx="78914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07AF56BB-841A-8540-B9FC-9AC0D023BDA2}"/>
              </a:ext>
            </a:extLst>
          </p:cNvPr>
          <p:cNvSpPr txBox="1"/>
          <p:nvPr/>
        </p:nvSpPr>
        <p:spPr>
          <a:xfrm>
            <a:off x="4965880" y="2928051"/>
            <a:ext cx="106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in set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E85B4B2-819A-7A45-BFFB-11886E4B4A23}"/>
              </a:ext>
            </a:extLst>
          </p:cNvPr>
          <p:cNvCxnSpPr/>
          <p:nvPr/>
        </p:nvCxnSpPr>
        <p:spPr>
          <a:xfrm>
            <a:off x="4033381" y="3526264"/>
            <a:ext cx="78914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473F84E5-3D2C-3345-A7E8-AA7F78A5D77F}"/>
              </a:ext>
            </a:extLst>
          </p:cNvPr>
          <p:cNvSpPr txBox="1"/>
          <p:nvPr/>
        </p:nvSpPr>
        <p:spPr>
          <a:xfrm>
            <a:off x="4965880" y="3341598"/>
            <a:ext cx="69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 set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6D444F6-41A8-AF47-8AF9-E2DFC673101D}"/>
              </a:ext>
            </a:extLst>
          </p:cNvPr>
          <p:cNvCxnSpPr/>
          <p:nvPr/>
        </p:nvCxnSpPr>
        <p:spPr>
          <a:xfrm>
            <a:off x="4033381" y="3875401"/>
            <a:ext cx="78914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36D56287-16EC-E042-BB6C-19EAA2D27BAA}"/>
              </a:ext>
            </a:extLst>
          </p:cNvPr>
          <p:cNvSpPr txBox="1"/>
          <p:nvPr/>
        </p:nvSpPr>
        <p:spPr>
          <a:xfrm>
            <a:off x="4965880" y="3690735"/>
            <a:ext cx="69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 set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6F1F482-1442-6A40-8E68-89D6B779ADF6}"/>
              </a:ext>
            </a:extLst>
          </p:cNvPr>
          <p:cNvCxnSpPr/>
          <p:nvPr/>
        </p:nvCxnSpPr>
        <p:spPr>
          <a:xfrm>
            <a:off x="4034182" y="4237106"/>
            <a:ext cx="78914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117FAA67-6CAF-1149-919F-5903AF750BB4}"/>
              </a:ext>
            </a:extLst>
          </p:cNvPr>
          <p:cNvSpPr txBox="1"/>
          <p:nvPr/>
        </p:nvSpPr>
        <p:spPr>
          <a:xfrm>
            <a:off x="4966681" y="4052440"/>
            <a:ext cx="106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in set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E0F3D68-021B-6140-9205-5117793B6255}"/>
              </a:ext>
            </a:extLst>
          </p:cNvPr>
          <p:cNvSpPr txBox="1"/>
          <p:nvPr/>
        </p:nvSpPr>
        <p:spPr>
          <a:xfrm>
            <a:off x="141891" y="2928051"/>
            <a:ext cx="80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0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AAA12DC-B0C2-1444-8220-85FBD6910AB4}"/>
              </a:ext>
            </a:extLst>
          </p:cNvPr>
          <p:cNvSpPr txBox="1"/>
          <p:nvPr/>
        </p:nvSpPr>
        <p:spPr>
          <a:xfrm>
            <a:off x="141891" y="3297383"/>
            <a:ext cx="80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70909D-CCC9-3342-9AAF-89402D3D7C61}"/>
              </a:ext>
            </a:extLst>
          </p:cNvPr>
          <p:cNvSpPr txBox="1"/>
          <p:nvPr/>
        </p:nvSpPr>
        <p:spPr>
          <a:xfrm>
            <a:off x="137673" y="3670780"/>
            <a:ext cx="80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2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C9922F9-6DB6-4748-9D31-FFFA17D983DB}"/>
              </a:ext>
            </a:extLst>
          </p:cNvPr>
          <p:cNvSpPr txBox="1"/>
          <p:nvPr/>
        </p:nvSpPr>
        <p:spPr>
          <a:xfrm>
            <a:off x="137672" y="3998142"/>
            <a:ext cx="80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3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8E424F8-2568-B942-8823-986ABA311729}"/>
              </a:ext>
            </a:extLst>
          </p:cNvPr>
          <p:cNvSpPr txBox="1"/>
          <p:nvPr/>
        </p:nvSpPr>
        <p:spPr>
          <a:xfrm>
            <a:off x="6907294" y="3482049"/>
            <a:ext cx="3895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Working set = {page 1, page2}</a:t>
            </a:r>
          </a:p>
        </p:txBody>
      </p:sp>
    </p:spTree>
    <p:extLst>
      <p:ext uri="{BB962C8B-B14F-4D97-AF65-F5344CB8AC3E}">
        <p14:creationId xmlns:p14="http://schemas.microsoft.com/office/powerpoint/2010/main" val="49326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4" grpId="0"/>
      <p:bldP spid="36" grpId="0"/>
      <p:bldP spid="4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C13BC-3E69-244A-A157-454A59D8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52AEF7-F766-EB4F-933D-CA6B874ED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doesn’t </a:t>
            </a:r>
            <a:r>
              <a:rPr lang="en-US" dirty="0" err="1"/>
              <a:t>Beladys</a:t>
            </a:r>
            <a:r>
              <a:rPr lang="en-US" dirty="0"/>
              <a:t> anomaly happen with stack-based replacement strategies? </a:t>
            </a:r>
          </a:p>
          <a:p>
            <a:pPr lvl="1"/>
            <a:r>
              <a:rPr lang="en-US" dirty="0"/>
              <a:t>Because with stack-based implementations, a set size of k is always a subset of a set size of </a:t>
            </a:r>
            <a:r>
              <a:rPr lang="en-US" dirty="0" err="1"/>
              <a:t>k+n</a:t>
            </a:r>
            <a:r>
              <a:rPr lang="en-US" dirty="0"/>
              <a:t>. So a page fault in </a:t>
            </a:r>
            <a:r>
              <a:rPr lang="en-US" dirty="0" err="1"/>
              <a:t>k+n</a:t>
            </a:r>
            <a:r>
              <a:rPr lang="en-US" dirty="0"/>
              <a:t> always happens in k too.</a:t>
            </a:r>
          </a:p>
          <a:p>
            <a:r>
              <a:rPr lang="en-US" dirty="0"/>
              <a:t>What is a criteria for a good page replacement strategy?</a:t>
            </a:r>
          </a:p>
          <a:p>
            <a:pPr lvl="1"/>
            <a:r>
              <a:rPr lang="en-US" dirty="0"/>
              <a:t>The number of page faults should be as small as possible</a:t>
            </a:r>
          </a:p>
          <a:p>
            <a:r>
              <a:rPr lang="en-US" dirty="0"/>
              <a:t>Is there a scenario when COW is slower then just copying the whole process?</a:t>
            </a:r>
          </a:p>
          <a:p>
            <a:pPr lvl="1"/>
            <a:r>
              <a:rPr lang="en-US" dirty="0"/>
              <a:t>Yes, if a large amount of pages gets written to. COW has a certain overhead to just copying everything, because of marking everything as readable/writable and the page faults it causes.</a:t>
            </a:r>
          </a:p>
        </p:txBody>
      </p:sp>
    </p:spTree>
    <p:extLst>
      <p:ext uri="{BB962C8B-B14F-4D97-AF65-F5344CB8AC3E}">
        <p14:creationId xmlns:p14="http://schemas.microsoft.com/office/powerpoint/2010/main" val="138563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8CDC6-3FAC-EC41-820F-3B16EA74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exercise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E2F92DA-9968-004E-BC6B-E589F1E73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6223" y="1536517"/>
            <a:ext cx="6199554" cy="464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2A52A-B4D6-2145-8598-22299DE8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1BE430B-7763-5A49-ADC5-E48922B0B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7271"/>
            <a:ext cx="90297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0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2A52A-B4D6-2145-8598-22299DE8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1C293FF-4379-6A4C-BF54-2DBA5D63F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3350"/>
            <a:ext cx="91694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3AA93-BB43-5D47-9BED-7C96FB04B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8D7A0B9-86E7-EF48-89F9-EA26EB5C2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451264"/>
            <a:ext cx="9169400" cy="3429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143E70B-A85B-DF4F-8576-5761C503A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01111"/>
            <a:ext cx="7078518" cy="2156889"/>
          </a:xfrm>
          <a:prstGeom prst="rect">
            <a:avLst/>
          </a:prstGeom>
        </p:spPr>
      </p:pic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8B802A7A-7F77-1345-8CB7-6B79BC2A8D16}"/>
              </a:ext>
            </a:extLst>
          </p:cNvPr>
          <p:cNvCxnSpPr>
            <a:cxnSpLocks/>
          </p:cNvCxnSpPr>
          <p:nvPr/>
        </p:nvCxnSpPr>
        <p:spPr>
          <a:xfrm>
            <a:off x="1746668" y="5999019"/>
            <a:ext cx="69173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D1F13ACB-7090-3746-8BC5-6E0DD7FD4A16}"/>
              </a:ext>
            </a:extLst>
          </p:cNvPr>
          <p:cNvCxnSpPr>
            <a:cxnSpLocks/>
          </p:cNvCxnSpPr>
          <p:nvPr/>
        </p:nvCxnSpPr>
        <p:spPr>
          <a:xfrm>
            <a:off x="5735782" y="5652655"/>
            <a:ext cx="651163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9C7022C4-3F90-FF45-873A-1117321156B0}"/>
              </a:ext>
            </a:extLst>
          </p:cNvPr>
          <p:cNvCxnSpPr>
            <a:cxnSpLocks/>
          </p:cNvCxnSpPr>
          <p:nvPr/>
        </p:nvCxnSpPr>
        <p:spPr>
          <a:xfrm>
            <a:off x="5074331" y="5555672"/>
            <a:ext cx="540327" cy="96983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8A2B0EEC-6742-9C40-AEFD-2770E16AB0FD}"/>
              </a:ext>
            </a:extLst>
          </p:cNvPr>
          <p:cNvCxnSpPr>
            <a:cxnSpLocks/>
          </p:cNvCxnSpPr>
          <p:nvPr/>
        </p:nvCxnSpPr>
        <p:spPr>
          <a:xfrm flipV="1">
            <a:off x="5163349" y="5708072"/>
            <a:ext cx="451309" cy="446333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7BB50EB7-592D-CE45-B50B-2CFF41ECA02D}"/>
              </a:ext>
            </a:extLst>
          </p:cNvPr>
          <p:cNvCxnSpPr>
            <a:cxnSpLocks/>
          </p:cNvCxnSpPr>
          <p:nvPr/>
        </p:nvCxnSpPr>
        <p:spPr>
          <a:xfrm flipV="1">
            <a:off x="2518707" y="5491875"/>
            <a:ext cx="558495" cy="43936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9DD3A1BE-627D-054A-9355-C0BBD56BC15B}"/>
              </a:ext>
            </a:extLst>
          </p:cNvPr>
          <p:cNvCxnSpPr>
            <a:cxnSpLocks/>
          </p:cNvCxnSpPr>
          <p:nvPr/>
        </p:nvCxnSpPr>
        <p:spPr>
          <a:xfrm flipV="1">
            <a:off x="2480378" y="5219960"/>
            <a:ext cx="0" cy="71127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A30397EB-A0FA-4145-A6EE-C6AADEF4AD54}"/>
              </a:ext>
            </a:extLst>
          </p:cNvPr>
          <p:cNvCxnSpPr>
            <a:cxnSpLocks/>
          </p:cNvCxnSpPr>
          <p:nvPr/>
        </p:nvCxnSpPr>
        <p:spPr>
          <a:xfrm>
            <a:off x="2557035" y="5999020"/>
            <a:ext cx="608379" cy="11705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09BBC24E-7C3F-B546-A410-38654A57EFDA}"/>
              </a:ext>
            </a:extLst>
          </p:cNvPr>
          <p:cNvCxnSpPr>
            <a:cxnSpLocks/>
          </p:cNvCxnSpPr>
          <p:nvPr/>
        </p:nvCxnSpPr>
        <p:spPr>
          <a:xfrm>
            <a:off x="3263300" y="6164482"/>
            <a:ext cx="733934" cy="241543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C12C45A0-3479-7D4E-A280-905C54E8BF0B}"/>
              </a:ext>
            </a:extLst>
          </p:cNvPr>
          <p:cNvCxnSpPr>
            <a:cxnSpLocks/>
          </p:cNvCxnSpPr>
          <p:nvPr/>
        </p:nvCxnSpPr>
        <p:spPr>
          <a:xfrm flipV="1">
            <a:off x="3168699" y="5366222"/>
            <a:ext cx="525477" cy="10468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E0949CD8-E0AB-F041-A0AF-765872C4C090}"/>
              </a:ext>
            </a:extLst>
          </p:cNvPr>
          <p:cNvCxnSpPr>
            <a:cxnSpLocks/>
          </p:cNvCxnSpPr>
          <p:nvPr/>
        </p:nvCxnSpPr>
        <p:spPr>
          <a:xfrm flipV="1">
            <a:off x="3263300" y="5956865"/>
            <a:ext cx="487966" cy="15524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A12AED85-F829-D04F-BBE7-4BAEA15D1390}"/>
              </a:ext>
            </a:extLst>
          </p:cNvPr>
          <p:cNvCxnSpPr>
            <a:cxnSpLocks/>
          </p:cNvCxnSpPr>
          <p:nvPr/>
        </p:nvCxnSpPr>
        <p:spPr>
          <a:xfrm flipV="1">
            <a:off x="4477508" y="5604164"/>
            <a:ext cx="505855" cy="17539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0940D5A7-6807-DD46-A5A6-F408CE2E8D08}"/>
              </a:ext>
            </a:extLst>
          </p:cNvPr>
          <p:cNvCxnSpPr>
            <a:cxnSpLocks/>
          </p:cNvCxnSpPr>
          <p:nvPr/>
        </p:nvCxnSpPr>
        <p:spPr>
          <a:xfrm>
            <a:off x="4524974" y="4963886"/>
            <a:ext cx="492861" cy="539833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A29B2F10-D075-1E40-B8E3-971434A765AA}"/>
              </a:ext>
            </a:extLst>
          </p:cNvPr>
          <p:cNvCxnSpPr>
            <a:cxnSpLocks/>
          </p:cNvCxnSpPr>
          <p:nvPr/>
        </p:nvCxnSpPr>
        <p:spPr>
          <a:xfrm>
            <a:off x="4451691" y="5779555"/>
            <a:ext cx="616874" cy="390963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FA038B9-0067-0C42-A10F-C1866B7536D6}"/>
              </a:ext>
            </a:extLst>
          </p:cNvPr>
          <p:cNvSpPr/>
          <p:nvPr/>
        </p:nvSpPr>
        <p:spPr>
          <a:xfrm>
            <a:off x="5593917" y="5564960"/>
            <a:ext cx="154332" cy="17539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2338731-8F0C-C842-8021-FBD5DC2FFBFF}"/>
              </a:ext>
            </a:extLst>
          </p:cNvPr>
          <p:cNvSpPr/>
          <p:nvPr/>
        </p:nvSpPr>
        <p:spPr>
          <a:xfrm>
            <a:off x="4956714" y="5476168"/>
            <a:ext cx="154332" cy="17539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85586FA-71CD-9C41-A911-F8FDDC142829}"/>
              </a:ext>
            </a:extLst>
          </p:cNvPr>
          <p:cNvSpPr/>
          <p:nvPr/>
        </p:nvSpPr>
        <p:spPr>
          <a:xfrm>
            <a:off x="4400342" y="4860158"/>
            <a:ext cx="154332" cy="17539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E0E6E16-C9D7-4541-BC7C-EAADD44D9E7B}"/>
              </a:ext>
            </a:extLst>
          </p:cNvPr>
          <p:cNvSpPr/>
          <p:nvPr/>
        </p:nvSpPr>
        <p:spPr>
          <a:xfrm>
            <a:off x="5033880" y="6122028"/>
            <a:ext cx="154332" cy="17539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145A811-76EC-A54E-95A2-CC25696A7821}"/>
              </a:ext>
            </a:extLst>
          </p:cNvPr>
          <p:cNvSpPr/>
          <p:nvPr/>
        </p:nvSpPr>
        <p:spPr>
          <a:xfrm>
            <a:off x="4310349" y="5707309"/>
            <a:ext cx="154332" cy="17539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A1604C6-4C68-9A4A-80D2-69E22158C2F7}"/>
              </a:ext>
            </a:extLst>
          </p:cNvPr>
          <p:cNvSpPr/>
          <p:nvPr/>
        </p:nvSpPr>
        <p:spPr>
          <a:xfrm>
            <a:off x="3674100" y="5264251"/>
            <a:ext cx="154332" cy="1753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042DC75-D7A6-C848-8B53-5EBCACFC026A}"/>
              </a:ext>
            </a:extLst>
          </p:cNvPr>
          <p:cNvSpPr/>
          <p:nvPr/>
        </p:nvSpPr>
        <p:spPr>
          <a:xfrm>
            <a:off x="3728639" y="5857977"/>
            <a:ext cx="154332" cy="1753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F405FCD-93B7-EC48-80F5-6F2093C8C158}"/>
              </a:ext>
            </a:extLst>
          </p:cNvPr>
          <p:cNvSpPr/>
          <p:nvPr/>
        </p:nvSpPr>
        <p:spPr>
          <a:xfrm>
            <a:off x="3988001" y="6342479"/>
            <a:ext cx="154332" cy="1753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48657F1-1212-A749-B5DF-FBF0A382FFBF}"/>
              </a:ext>
            </a:extLst>
          </p:cNvPr>
          <p:cNvSpPr/>
          <p:nvPr/>
        </p:nvSpPr>
        <p:spPr>
          <a:xfrm>
            <a:off x="3119850" y="6034333"/>
            <a:ext cx="154332" cy="1753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F119CFF-8872-CF4A-833C-A56D9FAE5F09}"/>
              </a:ext>
            </a:extLst>
          </p:cNvPr>
          <p:cNvSpPr/>
          <p:nvPr/>
        </p:nvSpPr>
        <p:spPr>
          <a:xfrm>
            <a:off x="3046049" y="5380282"/>
            <a:ext cx="154332" cy="1753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29B31D3-801A-8A4C-B6D9-AA7BFE0C5BA5}"/>
              </a:ext>
            </a:extLst>
          </p:cNvPr>
          <p:cNvSpPr/>
          <p:nvPr/>
        </p:nvSpPr>
        <p:spPr>
          <a:xfrm>
            <a:off x="2403212" y="5058412"/>
            <a:ext cx="154332" cy="1753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CBE857D-C4DB-F54B-A655-C8B73A070DA9}"/>
              </a:ext>
            </a:extLst>
          </p:cNvPr>
          <p:cNvSpPr/>
          <p:nvPr/>
        </p:nvSpPr>
        <p:spPr>
          <a:xfrm>
            <a:off x="2409939" y="5907064"/>
            <a:ext cx="154332" cy="1753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E3DB1BB9-8A87-354F-A444-50F0EBA28231}"/>
                  </a:ext>
                </a:extLst>
              </p:cNvPr>
              <p:cNvSpPr txBox="1"/>
              <p:nvPr/>
            </p:nvSpPr>
            <p:spPr>
              <a:xfrm>
                <a:off x="9063990" y="3429000"/>
                <a:ext cx="458779" cy="551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E3DB1BB9-8A87-354F-A444-50F0EBA28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990" y="3429000"/>
                <a:ext cx="458779" cy="551754"/>
              </a:xfrm>
              <a:prstGeom prst="rect">
                <a:avLst/>
              </a:prstGeom>
              <a:blipFill>
                <a:blip r:embed="rId4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89D70151-AD29-E446-A4A7-CEB4F1F8D036}"/>
                  </a:ext>
                </a:extLst>
              </p:cNvPr>
              <p:cNvSpPr txBox="1"/>
              <p:nvPr/>
            </p:nvSpPr>
            <p:spPr>
              <a:xfrm>
                <a:off x="7998400" y="4506658"/>
                <a:ext cx="1600310" cy="440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20+4*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num>
                      <m:den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=49%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89D70151-AD29-E446-A4A7-CEB4F1F8D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400" y="4506658"/>
                <a:ext cx="1600310" cy="440505"/>
              </a:xfrm>
              <a:prstGeom prst="rect">
                <a:avLst/>
              </a:prstGeom>
              <a:blipFill>
                <a:blip r:embed="rId5"/>
                <a:stretch>
                  <a:fillRect l="-1575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24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0" grpId="1" animBg="1"/>
      <p:bldP spid="51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B2774-EE9E-C146-9DD2-8BDDF98F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  <a:endParaRPr lang="en-US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2517E51-55D4-8F4D-81BB-ADC9E5D50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7005"/>
            <a:ext cx="6919969" cy="435133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211E6B3-2B9A-6D44-9FC5-E376227749E7}"/>
              </a:ext>
            </a:extLst>
          </p:cNvPr>
          <p:cNvSpPr/>
          <p:nvPr/>
        </p:nvSpPr>
        <p:spPr>
          <a:xfrm>
            <a:off x="685800" y="4892040"/>
            <a:ext cx="8343900" cy="1211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A6991AB-0910-AD40-8150-DB9CACB1A719}"/>
              </a:ext>
            </a:extLst>
          </p:cNvPr>
          <p:cNvSpPr/>
          <p:nvPr/>
        </p:nvSpPr>
        <p:spPr>
          <a:xfrm>
            <a:off x="2384277" y="4843145"/>
            <a:ext cx="3711723" cy="9451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D89F3D6-2B6D-1045-B7F8-39252670C661}"/>
              </a:ext>
            </a:extLst>
          </p:cNvPr>
          <p:cNvSpPr/>
          <p:nvPr/>
        </p:nvSpPr>
        <p:spPr>
          <a:xfrm>
            <a:off x="2931207" y="5420995"/>
            <a:ext cx="3606866" cy="1312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3273145-2561-134F-9F9F-7ACCFFF039D4}"/>
              </a:ext>
            </a:extLst>
          </p:cNvPr>
          <p:cNvSpPr/>
          <p:nvPr/>
        </p:nvSpPr>
        <p:spPr>
          <a:xfrm>
            <a:off x="2196269" y="4912202"/>
            <a:ext cx="376015" cy="24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C195952-BF68-D243-ADA5-2E966B52AE86}"/>
              </a:ext>
            </a:extLst>
          </p:cNvPr>
          <p:cNvSpPr/>
          <p:nvPr/>
        </p:nvSpPr>
        <p:spPr>
          <a:xfrm>
            <a:off x="2810785" y="5837237"/>
            <a:ext cx="376015" cy="24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57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B2774-EE9E-C146-9DD2-8BDDF98F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  <a:endParaRPr lang="en-US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2517E51-55D4-8F4D-81BB-ADC9E5D50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7005"/>
            <a:ext cx="6919969" cy="435133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211E6B3-2B9A-6D44-9FC5-E376227749E7}"/>
              </a:ext>
            </a:extLst>
          </p:cNvPr>
          <p:cNvSpPr/>
          <p:nvPr/>
        </p:nvSpPr>
        <p:spPr>
          <a:xfrm>
            <a:off x="685800" y="4892040"/>
            <a:ext cx="8343900" cy="1211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B947138-1BBF-FD4B-8FF7-F58C88A87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145" y="4843145"/>
            <a:ext cx="5111855" cy="189039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6A6991AB-0910-AD40-8150-DB9CACB1A719}"/>
              </a:ext>
            </a:extLst>
          </p:cNvPr>
          <p:cNvSpPr/>
          <p:nvPr/>
        </p:nvSpPr>
        <p:spPr>
          <a:xfrm>
            <a:off x="2384277" y="4843145"/>
            <a:ext cx="3711723" cy="9451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D89F3D6-2B6D-1045-B7F8-39252670C661}"/>
              </a:ext>
            </a:extLst>
          </p:cNvPr>
          <p:cNvSpPr/>
          <p:nvPr/>
        </p:nvSpPr>
        <p:spPr>
          <a:xfrm>
            <a:off x="2931207" y="5420995"/>
            <a:ext cx="3606866" cy="1312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3273145-2561-134F-9F9F-7ACCFFF039D4}"/>
              </a:ext>
            </a:extLst>
          </p:cNvPr>
          <p:cNvSpPr/>
          <p:nvPr/>
        </p:nvSpPr>
        <p:spPr>
          <a:xfrm>
            <a:off x="2196269" y="4912202"/>
            <a:ext cx="376015" cy="24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C195952-BF68-D243-ADA5-2E966B52AE86}"/>
              </a:ext>
            </a:extLst>
          </p:cNvPr>
          <p:cNvSpPr/>
          <p:nvPr/>
        </p:nvSpPr>
        <p:spPr>
          <a:xfrm>
            <a:off x="2810785" y="5837237"/>
            <a:ext cx="376015" cy="24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C40E226-BAA6-8341-8E76-E78416EC01BE}"/>
              </a:ext>
            </a:extLst>
          </p:cNvPr>
          <p:cNvSpPr/>
          <p:nvPr/>
        </p:nvSpPr>
        <p:spPr>
          <a:xfrm>
            <a:off x="1658471" y="5788342"/>
            <a:ext cx="2617694" cy="872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3C7E71C-14CA-064B-BD3B-6C09B92B7D5F}"/>
              </a:ext>
            </a:extLst>
          </p:cNvPr>
          <p:cNvSpPr/>
          <p:nvPr/>
        </p:nvSpPr>
        <p:spPr>
          <a:xfrm>
            <a:off x="1308847" y="3648635"/>
            <a:ext cx="2277035" cy="268941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7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3767</TotalTime>
  <Words>1056</Words>
  <Application>Microsoft Macintosh PowerPoint</Application>
  <PresentationFormat>Widescreen</PresentationFormat>
  <Paragraphs>215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Office</vt:lpstr>
      <vt:lpstr>Computer Systems</vt:lpstr>
      <vt:lpstr>Last exercise</vt:lpstr>
      <vt:lpstr>Last exercise</vt:lpstr>
      <vt:lpstr>Last exercise</vt:lpstr>
      <vt:lpstr>Last exercise</vt:lpstr>
      <vt:lpstr>Last exercise</vt:lpstr>
      <vt:lpstr>Last exercise</vt:lpstr>
      <vt:lpstr>Last exercise</vt:lpstr>
      <vt:lpstr>Last exercise</vt:lpstr>
      <vt:lpstr>Last exercise</vt:lpstr>
      <vt:lpstr>Last exercise</vt:lpstr>
      <vt:lpstr>Last exercise</vt:lpstr>
      <vt:lpstr>Last exercise</vt:lpstr>
      <vt:lpstr>Last exercise</vt:lpstr>
      <vt:lpstr>Last exercise</vt:lpstr>
      <vt:lpstr>Last exercise</vt:lpstr>
      <vt:lpstr>Last exercise</vt:lpstr>
      <vt:lpstr>Last exercise</vt:lpstr>
      <vt:lpstr>Last exercise</vt:lpstr>
      <vt:lpstr>Last exercise</vt:lpstr>
      <vt:lpstr>Last exercise</vt:lpstr>
      <vt:lpstr>Last exercise</vt:lpstr>
      <vt:lpstr>Memory management and virtual memory</vt:lpstr>
      <vt:lpstr>Partitioned Memory</vt:lpstr>
      <vt:lpstr>Segmentation</vt:lpstr>
      <vt:lpstr>Segmentation Architecture</vt:lpstr>
      <vt:lpstr>Paging</vt:lpstr>
      <vt:lpstr>Different Page Tables</vt:lpstr>
      <vt:lpstr>Example: x86</vt:lpstr>
      <vt:lpstr>Copy on write (COW)</vt:lpstr>
      <vt:lpstr>Cache types</vt:lpstr>
      <vt:lpstr>Demand paging</vt:lpstr>
      <vt:lpstr>Page replacement strategies</vt:lpstr>
      <vt:lpstr>Page replacement strategies</vt:lpstr>
      <vt:lpstr>Allocating Pages between processes</vt:lpstr>
      <vt:lpstr>Working set</vt:lpstr>
      <vt:lpstr>Working set estimation</vt:lpstr>
      <vt:lpstr>Working set estimation</vt:lpstr>
      <vt:lpstr>Working set estimation</vt:lpstr>
      <vt:lpstr>Working set estimation</vt:lpstr>
      <vt:lpstr>Quiz</vt:lpstr>
      <vt:lpstr>Next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</dc:title>
  <dc:creator>gBo5GOffIJ@student.ethz.ch</dc:creator>
  <cp:lastModifiedBy>kr2gt216gk@student.ethz.ch</cp:lastModifiedBy>
  <cp:revision>40</cp:revision>
  <dcterms:created xsi:type="dcterms:W3CDTF">2018-11-11T13:56:42Z</dcterms:created>
  <dcterms:modified xsi:type="dcterms:W3CDTF">2018-11-16T09:07:42Z</dcterms:modified>
</cp:coreProperties>
</file>